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7" r:id="rId26"/>
    <p:sldId id="284" r:id="rId27"/>
    <p:sldId id="280" r:id="rId28"/>
    <p:sldId id="281" r:id="rId29"/>
    <p:sldId id="285" r:id="rId30"/>
    <p:sldId id="282" r:id="rId31"/>
    <p:sldId id="283" r:id="rId32"/>
    <p:sldId id="286" r:id="rId33"/>
    <p:sldId id="288" r:id="rId34"/>
    <p:sldId id="289" r:id="rId35"/>
    <p:sldId id="291" r:id="rId36"/>
    <p:sldId id="292" r:id="rId37"/>
    <p:sldId id="290" r:id="rId38"/>
    <p:sldId id="293" r:id="rId39"/>
    <p:sldId id="295" r:id="rId40"/>
    <p:sldId id="296"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4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19801924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3011716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2938078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FF7C552-E12A-48EA-9A95-BA36DCA96570}"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2886297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FF7C552-E12A-48EA-9A95-BA36DCA96570}"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170495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FF7C552-E12A-48EA-9A95-BA36DCA96570}"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601134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FF7C552-E12A-48EA-9A95-BA36DCA96570}"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17362878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FF7C552-E12A-48EA-9A95-BA36DCA96570}"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41489930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FF7C552-E12A-48EA-9A95-BA36DCA96570}"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512184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FF7C552-E12A-48EA-9A95-BA36DCA96570}"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1159679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2303679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4224723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908092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1494171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2931846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extLst>
      <p:ext uri="{BB962C8B-B14F-4D97-AF65-F5344CB8AC3E}">
        <p14:creationId xmlns:p14="http://schemas.microsoft.com/office/powerpoint/2010/main" val="163142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7C552-E12A-48EA-9A95-BA36DCA96570}"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0D6C78-DBE2-4DA4-9878-F66E68013200}" type="slidenum">
              <a:rPr lang="en-GB" smtClean="0"/>
              <a:t>‹#›</a:t>
            </a:fld>
            <a:endParaRPr lang="en-GB"/>
          </a:p>
        </p:txBody>
      </p:sp>
    </p:spTree>
    <p:extLst>
      <p:ext uri="{BB962C8B-B14F-4D97-AF65-F5344CB8AC3E}">
        <p14:creationId xmlns:p14="http://schemas.microsoft.com/office/powerpoint/2010/main" val="3707095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F7C552-E12A-48EA-9A95-BA36DCA96570}" type="datetimeFigureOut">
              <a:rPr lang="en-GB" smtClean="0"/>
              <a:t>10/12/2018</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70D6C78-DBE2-4DA4-9878-F66E68013200}" type="slidenum">
              <a:rPr lang="en-GB" smtClean="0"/>
              <a:t>‹#›</a:t>
            </a:fld>
            <a:endParaRPr lang="en-GB"/>
          </a:p>
        </p:txBody>
      </p:sp>
    </p:spTree>
    <p:extLst>
      <p:ext uri="{BB962C8B-B14F-4D97-AF65-F5344CB8AC3E}">
        <p14:creationId xmlns:p14="http://schemas.microsoft.com/office/powerpoint/2010/main" val="114870580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cim.co.uk/resources/understandingmarket/definitionmkting.aspx" TargetMode="External"/><Relationship Id="rId2" Type="http://schemas.openxmlformats.org/officeDocument/2006/relationships/hyperlink" Target="http://www.marketingteacher.com/process-marketing-mix/" TargetMode="External"/><Relationship Id="rId1" Type="http://schemas.openxmlformats.org/officeDocument/2006/relationships/slideLayout" Target="../slideLayouts/slideLayout2.xml"/><Relationship Id="rId4" Type="http://schemas.openxmlformats.org/officeDocument/2006/relationships/hyperlink" Target="http://www.marketingpower.com/AboutAMA/Pages/DefinitionofMarketing.aspx"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estleanalysis.com/what-is-a-marketing-strategy/" TargetMode="External"/><Relationship Id="rId2" Type="http://schemas.openxmlformats.org/officeDocument/2006/relationships/hyperlink" Target="http://pestleanalysis.com/category/swot-analysis/" TargetMode="External"/><Relationship Id="rId1" Type="http://schemas.openxmlformats.org/officeDocument/2006/relationships/slideLayout" Target="../slideLayouts/slideLayout2.xml"/><Relationship Id="rId4" Type="http://schemas.openxmlformats.org/officeDocument/2006/relationships/hyperlink" Target="http://pestleanalysis.com/swot-opportunitie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dirty="0" smtClean="0"/>
              <a:t>Unit 10- market research &amp; analysis</a:t>
            </a:r>
            <a:endParaRPr lang="en-GB" sz="2400" dirty="0"/>
          </a:p>
        </p:txBody>
      </p:sp>
      <p:sp>
        <p:nvSpPr>
          <p:cNvPr id="3" name="Subtitle 2"/>
          <p:cNvSpPr>
            <a:spLocks noGrp="1"/>
          </p:cNvSpPr>
          <p:nvPr>
            <p:ph type="subTitle" idx="1"/>
          </p:nvPr>
        </p:nvSpPr>
        <p:spPr/>
        <p:txBody>
          <a:bodyPr/>
          <a:lstStyle/>
          <a:p>
            <a:r>
              <a:rPr lang="en-GB" dirty="0" smtClean="0"/>
              <a:t>By </a:t>
            </a:r>
            <a:r>
              <a:rPr lang="en-GB" dirty="0" err="1" smtClean="0"/>
              <a:t>navdeep</a:t>
            </a:r>
            <a:r>
              <a:rPr lang="en-GB" dirty="0" smtClean="0"/>
              <a:t> Randhawa</a:t>
            </a:r>
          </a:p>
          <a:p>
            <a:endParaRPr lang="en-GB" dirty="0"/>
          </a:p>
        </p:txBody>
      </p:sp>
      <p:pic>
        <p:nvPicPr>
          <p:cNvPr id="1026" name="Picture 2" descr="Image result for marketing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274" y="973224"/>
            <a:ext cx="4286250"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82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161253" y="3750469"/>
            <a:ext cx="1180519" cy="431800"/>
          </a:xfrm>
          <a:prstGeom prst="rect">
            <a:avLst/>
          </a:prstGeom>
        </p:spPr>
      </p:pic>
      <p:pic>
        <p:nvPicPr>
          <p:cNvPr id="6" name="Picture 5"/>
          <p:cNvPicPr>
            <a:picLocks noChangeAspect="1"/>
          </p:cNvPicPr>
          <p:nvPr/>
        </p:nvPicPr>
        <p:blipFill>
          <a:blip r:embed="rId3"/>
          <a:stretch>
            <a:fillRect/>
          </a:stretch>
        </p:blipFill>
        <p:spPr>
          <a:xfrm>
            <a:off x="2549780" y="1974850"/>
            <a:ext cx="5496395" cy="3822700"/>
          </a:xfrm>
          <a:prstGeom prst="rect">
            <a:avLst/>
          </a:prstGeom>
        </p:spPr>
      </p:pic>
    </p:spTree>
    <p:extLst>
      <p:ext uri="{BB962C8B-B14F-4D97-AF65-F5344CB8AC3E}">
        <p14:creationId xmlns:p14="http://schemas.microsoft.com/office/powerpoint/2010/main" val="1982665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Marketing concept</a:t>
            </a:r>
            <a:endParaRPr lang="en-GB" sz="2400" dirty="0"/>
          </a:p>
        </p:txBody>
      </p:sp>
      <p:sp>
        <p:nvSpPr>
          <p:cNvPr id="3" name="Content Placeholder 2"/>
          <p:cNvSpPr>
            <a:spLocks noGrp="1"/>
          </p:cNvSpPr>
          <p:nvPr>
            <p:ph idx="1"/>
          </p:nvPr>
        </p:nvSpPr>
        <p:spPr/>
        <p:txBody>
          <a:bodyPr/>
          <a:lstStyle/>
          <a:p>
            <a:pPr marL="0" indent="0">
              <a:buNone/>
            </a:pPr>
            <a:endParaRPr lang="en-GB" b="1" dirty="0" smtClean="0">
              <a:solidFill>
                <a:srgbClr val="FFFF00"/>
              </a:solidFill>
              <a:latin typeface="arial" panose="020B0604020202020204" pitchFamily="34" charset="0"/>
            </a:endParaRPr>
          </a:p>
          <a:p>
            <a:pPr marL="0" indent="0">
              <a:buNone/>
            </a:pPr>
            <a:endParaRPr lang="en-GB" b="1" dirty="0" smtClean="0">
              <a:solidFill>
                <a:srgbClr val="FFFF00"/>
              </a:solidFill>
              <a:latin typeface="arial" panose="020B0604020202020204" pitchFamily="34" charset="0"/>
            </a:endParaRPr>
          </a:p>
          <a:p>
            <a:pPr marL="0" indent="0">
              <a:buNone/>
            </a:pPr>
            <a:r>
              <a:rPr lang="en-GB" b="1" dirty="0" smtClean="0">
                <a:solidFill>
                  <a:srgbClr val="FFFF00"/>
                </a:solidFill>
                <a:latin typeface="arial" panose="020B0604020202020204" pitchFamily="34" charset="0"/>
              </a:rPr>
              <a:t>The</a:t>
            </a:r>
            <a:r>
              <a:rPr lang="en-GB" b="1" dirty="0">
                <a:solidFill>
                  <a:srgbClr val="FFFF00"/>
                </a:solidFill>
                <a:latin typeface="arial" panose="020B0604020202020204" pitchFamily="34" charset="0"/>
              </a:rPr>
              <a:t> marketing concept is the philosophy that firms should </a:t>
            </a:r>
            <a:r>
              <a:rPr lang="en-GB" b="1" dirty="0" err="1">
                <a:solidFill>
                  <a:srgbClr val="FFFF00"/>
                </a:solidFill>
                <a:latin typeface="arial" panose="020B0604020202020204" pitchFamily="34" charset="0"/>
              </a:rPr>
              <a:t>analyze</a:t>
            </a:r>
            <a:r>
              <a:rPr lang="en-GB" b="1" dirty="0">
                <a:solidFill>
                  <a:srgbClr val="FFFF00"/>
                </a:solidFill>
                <a:latin typeface="arial" panose="020B0604020202020204" pitchFamily="34" charset="0"/>
              </a:rPr>
              <a:t> the needs of their customers and then make decisions to satisfy those needs, better than the competition.</a:t>
            </a:r>
            <a:endParaRPr lang="en-GB" b="1" dirty="0">
              <a:solidFill>
                <a:srgbClr val="FFFF00"/>
              </a:solidFill>
            </a:endParaRPr>
          </a:p>
        </p:txBody>
      </p:sp>
      <p:pic>
        <p:nvPicPr>
          <p:cNvPr id="4" name="Picture 3"/>
          <p:cNvPicPr>
            <a:picLocks noChangeAspect="1"/>
          </p:cNvPicPr>
          <p:nvPr/>
        </p:nvPicPr>
        <p:blipFill>
          <a:blip r:embed="rId2"/>
          <a:stretch>
            <a:fillRect/>
          </a:stretch>
        </p:blipFill>
        <p:spPr>
          <a:xfrm>
            <a:off x="4242002" y="1167096"/>
            <a:ext cx="2890318" cy="2572010"/>
          </a:xfrm>
          <a:prstGeom prst="rect">
            <a:avLst/>
          </a:prstGeom>
        </p:spPr>
      </p:pic>
    </p:spTree>
    <p:extLst>
      <p:ext uri="{BB962C8B-B14F-4D97-AF65-F5344CB8AC3E}">
        <p14:creationId xmlns:p14="http://schemas.microsoft.com/office/powerpoint/2010/main" val="2919089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Marketing definitions:</a:t>
            </a:r>
            <a:endParaRPr lang="en-GB" sz="2400" dirty="0"/>
          </a:p>
        </p:txBody>
      </p:sp>
      <p:sp>
        <p:nvSpPr>
          <p:cNvPr id="3" name="Content Placeholder 2"/>
          <p:cNvSpPr>
            <a:spLocks noGrp="1"/>
          </p:cNvSpPr>
          <p:nvPr>
            <p:ph idx="1"/>
          </p:nvPr>
        </p:nvSpPr>
        <p:spPr/>
        <p:txBody>
          <a:bodyPr>
            <a:normAutofit/>
          </a:bodyPr>
          <a:lstStyle/>
          <a:p>
            <a:pPr fontAlgn="base"/>
            <a:r>
              <a:rPr lang="en-GB" sz="1500" dirty="0">
                <a:latin typeface="Aharoni" panose="02010803020104030203" pitchFamily="2" charset="-79"/>
                <a:cs typeface="Aharoni" panose="02010803020104030203" pitchFamily="2" charset="-79"/>
              </a:rPr>
              <a:t>Marketing is the social </a:t>
            </a:r>
            <a:r>
              <a:rPr lang="en-GB" sz="1500" dirty="0">
                <a:solidFill>
                  <a:srgbClr val="333333"/>
                </a:solidFill>
                <a:latin typeface="Aharoni" panose="02010803020104030203" pitchFamily="2" charset="-79"/>
                <a:cs typeface="Aharoni" panose="02010803020104030203" pitchFamily="2" charset="-79"/>
                <a:hlinkClick r:id="rId2"/>
              </a:rPr>
              <a:t>process</a:t>
            </a:r>
            <a:r>
              <a:rPr lang="en-GB" sz="1500" dirty="0">
                <a:latin typeface="Aharoni" panose="02010803020104030203" pitchFamily="2" charset="-79"/>
                <a:cs typeface="Aharoni" panose="02010803020104030203" pitchFamily="2" charset="-79"/>
              </a:rPr>
              <a:t> by which individuals and organizations obtain what they need and want through creating and exchanging value with others.</a:t>
            </a:r>
          </a:p>
          <a:p>
            <a:pPr marL="0" indent="0" fontAlgn="base">
              <a:buNone/>
            </a:pPr>
            <a:r>
              <a:rPr lang="en-GB" sz="1500" dirty="0" smtClean="0">
                <a:latin typeface="Aharoni" panose="02010803020104030203" pitchFamily="2" charset="-79"/>
                <a:cs typeface="Aharoni" panose="02010803020104030203" pitchFamily="2" charset="-79"/>
              </a:rPr>
              <a:t>     Kotler </a:t>
            </a:r>
            <a:r>
              <a:rPr lang="en-GB" sz="1500" dirty="0">
                <a:latin typeface="Aharoni" panose="02010803020104030203" pitchFamily="2" charset="-79"/>
                <a:cs typeface="Aharoni" panose="02010803020104030203" pitchFamily="2" charset="-79"/>
              </a:rPr>
              <a:t>and Armstrong (2010).</a:t>
            </a:r>
          </a:p>
          <a:p>
            <a:pPr fontAlgn="base"/>
            <a:endParaRPr lang="en-GB" sz="1500" dirty="0" smtClean="0">
              <a:latin typeface="Aharoni" panose="02010803020104030203" pitchFamily="2" charset="-79"/>
              <a:cs typeface="Aharoni" panose="02010803020104030203" pitchFamily="2" charset="-79"/>
            </a:endParaRPr>
          </a:p>
          <a:p>
            <a:pPr fontAlgn="base"/>
            <a:r>
              <a:rPr lang="en-GB" sz="1500" dirty="0" smtClean="0">
                <a:latin typeface="Aharoni" panose="02010803020104030203" pitchFamily="2" charset="-79"/>
                <a:cs typeface="Aharoni" panose="02010803020104030203" pitchFamily="2" charset="-79"/>
              </a:rPr>
              <a:t>Marketing </a:t>
            </a:r>
            <a:r>
              <a:rPr lang="en-GB" sz="1500" dirty="0">
                <a:latin typeface="Aharoni" panose="02010803020104030203" pitchFamily="2" charset="-79"/>
                <a:cs typeface="Aharoni" panose="02010803020104030203" pitchFamily="2" charset="-79"/>
              </a:rPr>
              <a:t>is the management process for identifying, anticipating and satisfying customer requirements profitably.</a:t>
            </a:r>
          </a:p>
          <a:p>
            <a:pPr marL="0" indent="0" fontAlgn="base">
              <a:buNone/>
            </a:pPr>
            <a:r>
              <a:rPr lang="en-GB" sz="1500" dirty="0" smtClean="0">
                <a:solidFill>
                  <a:srgbClr val="333333"/>
                </a:solidFill>
                <a:latin typeface="Aharoni" panose="02010803020104030203" pitchFamily="2" charset="-79"/>
                <a:cs typeface="Aharoni" panose="02010803020104030203" pitchFamily="2" charset="-79"/>
                <a:hlinkClick r:id="rId3"/>
              </a:rPr>
              <a:t>    The </a:t>
            </a:r>
            <a:r>
              <a:rPr lang="en-GB" sz="1500" dirty="0">
                <a:solidFill>
                  <a:srgbClr val="333333"/>
                </a:solidFill>
                <a:latin typeface="Aharoni" panose="02010803020104030203" pitchFamily="2" charset="-79"/>
                <a:cs typeface="Aharoni" panose="02010803020104030203" pitchFamily="2" charset="-79"/>
                <a:hlinkClick r:id="rId3"/>
              </a:rPr>
              <a:t>Chartered Institute of Marketing (CIM).</a:t>
            </a:r>
            <a:r>
              <a:rPr lang="en-GB" sz="1500" dirty="0">
                <a:latin typeface="Aharoni" panose="02010803020104030203" pitchFamily="2" charset="-79"/>
                <a:cs typeface="Aharoni" panose="02010803020104030203" pitchFamily="2" charset="-79"/>
              </a:rPr>
              <a:t> Accessed 2012</a:t>
            </a:r>
            <a:r>
              <a:rPr lang="en-GB" sz="1500" dirty="0" smtClean="0">
                <a:latin typeface="Aharoni" panose="02010803020104030203" pitchFamily="2" charset="-79"/>
                <a:cs typeface="Aharoni" panose="02010803020104030203" pitchFamily="2" charset="-79"/>
              </a:rPr>
              <a:t>.</a:t>
            </a:r>
          </a:p>
          <a:p>
            <a:pPr marL="0" indent="0" fontAlgn="base">
              <a:buNone/>
            </a:pPr>
            <a:endParaRPr lang="en-GB" sz="1500" dirty="0">
              <a:latin typeface="Aharoni" panose="02010803020104030203" pitchFamily="2" charset="-79"/>
              <a:cs typeface="Aharoni" panose="02010803020104030203" pitchFamily="2" charset="-79"/>
            </a:endParaRPr>
          </a:p>
          <a:p>
            <a:pPr fontAlgn="base"/>
            <a:r>
              <a:rPr lang="en-GB" sz="1500" dirty="0">
                <a:latin typeface="Aharoni" panose="02010803020104030203" pitchFamily="2" charset="-79"/>
                <a:cs typeface="Aharoni" panose="02010803020104030203" pitchFamily="2" charset="-79"/>
              </a:rPr>
              <a:t>Marketing is the activity, set of institutions, and processes for creating, communicating, delivering, and exchanging offerings that have value for customers, clients, partners, and society at large. </a:t>
            </a:r>
            <a:r>
              <a:rPr lang="en-GB" sz="1500" dirty="0" smtClean="0">
                <a:latin typeface="Aharoni" panose="02010803020104030203" pitchFamily="2" charset="-79"/>
                <a:cs typeface="Aharoni" panose="02010803020104030203" pitchFamily="2" charset="-79"/>
              </a:rPr>
              <a:t>(</a:t>
            </a:r>
            <a:endParaRPr lang="en-GB" sz="1500" dirty="0">
              <a:latin typeface="Aharoni" panose="02010803020104030203" pitchFamily="2" charset="-79"/>
              <a:cs typeface="Aharoni" panose="02010803020104030203" pitchFamily="2" charset="-79"/>
            </a:endParaRPr>
          </a:p>
          <a:p>
            <a:pPr marL="0" indent="0" fontAlgn="base">
              <a:buNone/>
            </a:pPr>
            <a:r>
              <a:rPr lang="en-GB" sz="1500" dirty="0" smtClean="0">
                <a:latin typeface="Aharoni" panose="02010803020104030203" pitchFamily="2" charset="-79"/>
                <a:cs typeface="Aharoni" panose="02010803020104030203" pitchFamily="2" charset="-79"/>
                <a:hlinkClick r:id="rId4"/>
              </a:rPr>
              <a:t>    American </a:t>
            </a:r>
            <a:r>
              <a:rPr lang="en-GB" sz="1500" dirty="0">
                <a:latin typeface="Aharoni" panose="02010803020104030203" pitchFamily="2" charset="-79"/>
                <a:cs typeface="Aharoni" panose="02010803020104030203" pitchFamily="2" charset="-79"/>
                <a:hlinkClick r:id="rId4"/>
              </a:rPr>
              <a:t>Marketing Association</a:t>
            </a:r>
            <a:r>
              <a:rPr lang="en-GB" sz="1500" dirty="0">
                <a:latin typeface="Aharoni" panose="02010803020104030203" pitchFamily="2" charset="-79"/>
                <a:cs typeface="Aharoni" panose="02010803020104030203" pitchFamily="2" charset="-79"/>
              </a:rPr>
              <a:t> Board of Directors. Accessed 2012.</a:t>
            </a:r>
          </a:p>
          <a:p>
            <a:pPr marL="0" indent="0" fontAlgn="base">
              <a:buNone/>
            </a:pPr>
            <a:endParaRPr lang="en-GB" i="1" dirty="0">
              <a:latin typeface="verdana" panose="020B0604030504040204" pitchFamily="34" charset="0"/>
            </a:endParaRPr>
          </a:p>
          <a:p>
            <a:pPr marL="0" indent="0">
              <a:buNone/>
            </a:pPr>
            <a:endParaRPr lang="en-GB" dirty="0"/>
          </a:p>
        </p:txBody>
      </p:sp>
    </p:spTree>
    <p:extLst>
      <p:ext uri="{BB962C8B-B14F-4D97-AF65-F5344CB8AC3E}">
        <p14:creationId xmlns:p14="http://schemas.microsoft.com/office/powerpoint/2010/main" val="16581751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SMART Marketing objectives</a:t>
            </a:r>
            <a:endParaRPr lang="en-GB" sz="2400" dirty="0"/>
          </a:p>
        </p:txBody>
      </p:sp>
      <p:sp>
        <p:nvSpPr>
          <p:cNvPr id="3" name="Content Placeholder 2"/>
          <p:cNvSpPr>
            <a:spLocks noGrp="1"/>
          </p:cNvSpPr>
          <p:nvPr>
            <p:ph idx="1"/>
          </p:nvPr>
        </p:nvSpPr>
        <p:spPr>
          <a:xfrm>
            <a:off x="685801" y="2167005"/>
            <a:ext cx="10131425" cy="3649133"/>
          </a:xfrm>
        </p:spPr>
        <p:txBody>
          <a:bodyPr/>
          <a:lstStyle/>
          <a:p>
            <a:r>
              <a:rPr lang="en-GB" sz="1600" b="1" dirty="0">
                <a:solidFill>
                  <a:srgbClr val="FF0000"/>
                </a:solidFill>
              </a:rPr>
              <a:t>What is smart in marketing?</a:t>
            </a:r>
          </a:p>
          <a:p>
            <a:r>
              <a:rPr lang="en-GB" sz="1600" b="1" dirty="0"/>
              <a:t>A SMART marketing approach can be used as the blueprint for creating efficient and marketing campaigns. SMART is an acronym that uses specific, measurable, achievable, realistic and timed objectives to outline a successful </a:t>
            </a:r>
            <a:r>
              <a:rPr lang="en-GB" sz="1600" b="1" dirty="0" smtClean="0"/>
              <a:t>marketing approach.</a:t>
            </a:r>
          </a:p>
          <a:p>
            <a:endParaRPr lang="en-GB" sz="1600" b="1" dirty="0"/>
          </a:p>
          <a:p>
            <a:r>
              <a:rPr lang="en-GB" sz="1600" b="1" dirty="0">
                <a:solidFill>
                  <a:srgbClr val="FF0000"/>
                </a:solidFill>
              </a:rPr>
              <a:t>What is meant by SMART objectives?</a:t>
            </a:r>
          </a:p>
          <a:p>
            <a:r>
              <a:rPr lang="en-GB" sz="1600" b="1" dirty="0">
                <a:solidFill>
                  <a:schemeClr val="tx1">
                    <a:lumMod val="95000"/>
                  </a:schemeClr>
                </a:solidFill>
              </a:rPr>
              <a:t>SMART (specific, measurable, agreed, attainable and achievable, realistic and resourced, time-bound) objectives will help you prioritise work, monitor progress and celebrate people's achievements. Keeping things SMART helps people focus on what's important and what needs to be done.</a:t>
            </a:r>
          </a:p>
          <a:p>
            <a:endParaRPr lang="en-GB" dirty="0"/>
          </a:p>
          <a:p>
            <a:endParaRPr lang="en-GB" dirty="0"/>
          </a:p>
        </p:txBody>
      </p:sp>
    </p:spTree>
    <p:extLst>
      <p:ext uri="{BB962C8B-B14F-4D97-AF65-F5344CB8AC3E}">
        <p14:creationId xmlns:p14="http://schemas.microsoft.com/office/powerpoint/2010/main" val="16737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fontAlgn="base"/>
            <a:r>
              <a:rPr lang="en-GB" b="1" i="1" dirty="0">
                <a:solidFill>
                  <a:srgbClr val="FFFF00"/>
                </a:solidFill>
                <a:latin typeface="Open Sans"/>
              </a:rPr>
              <a:t>Typically, clients marketing objectives include some or all of the following:</a:t>
            </a:r>
          </a:p>
          <a:p>
            <a:pPr fontAlgn="base">
              <a:buFont typeface="Arial" panose="020B0604020202020204" pitchFamily="34" charset="0"/>
              <a:buChar char="•"/>
            </a:pPr>
            <a:r>
              <a:rPr lang="en-GB" b="1" dirty="0">
                <a:solidFill>
                  <a:srgbClr val="FF0000"/>
                </a:solidFill>
                <a:latin typeface="Open Sans"/>
              </a:rPr>
              <a:t>Increase sales</a:t>
            </a:r>
          </a:p>
          <a:p>
            <a:pPr fontAlgn="base">
              <a:buFont typeface="Arial" panose="020B0604020202020204" pitchFamily="34" charset="0"/>
              <a:buChar char="•"/>
            </a:pPr>
            <a:r>
              <a:rPr lang="en-GB" b="1" dirty="0">
                <a:solidFill>
                  <a:srgbClr val="FF0000"/>
                </a:solidFill>
                <a:latin typeface="Open Sans"/>
              </a:rPr>
              <a:t>Build brand awareness</a:t>
            </a:r>
          </a:p>
          <a:p>
            <a:pPr fontAlgn="base">
              <a:buFont typeface="Arial" panose="020B0604020202020204" pitchFamily="34" charset="0"/>
              <a:buChar char="•"/>
            </a:pPr>
            <a:r>
              <a:rPr lang="en-GB" b="1" dirty="0">
                <a:solidFill>
                  <a:srgbClr val="FF0000"/>
                </a:solidFill>
                <a:latin typeface="Open Sans"/>
              </a:rPr>
              <a:t>Grow market share</a:t>
            </a:r>
          </a:p>
          <a:p>
            <a:pPr fontAlgn="base">
              <a:buFont typeface="Arial" panose="020B0604020202020204" pitchFamily="34" charset="0"/>
              <a:buChar char="•"/>
            </a:pPr>
            <a:r>
              <a:rPr lang="en-GB" b="1" dirty="0">
                <a:solidFill>
                  <a:srgbClr val="FF0000"/>
                </a:solidFill>
                <a:latin typeface="Open Sans"/>
              </a:rPr>
              <a:t>Launch new products or services</a:t>
            </a:r>
          </a:p>
          <a:p>
            <a:pPr fontAlgn="base">
              <a:buFont typeface="Arial" panose="020B0604020202020204" pitchFamily="34" charset="0"/>
              <a:buChar char="•"/>
            </a:pPr>
            <a:r>
              <a:rPr lang="en-GB" b="1" dirty="0">
                <a:solidFill>
                  <a:srgbClr val="FF0000"/>
                </a:solidFill>
                <a:latin typeface="Open Sans"/>
              </a:rPr>
              <a:t>Target new customers </a:t>
            </a:r>
          </a:p>
          <a:p>
            <a:pPr fontAlgn="base">
              <a:buFont typeface="Arial" panose="020B0604020202020204" pitchFamily="34" charset="0"/>
              <a:buChar char="•"/>
            </a:pPr>
            <a:r>
              <a:rPr lang="en-GB" b="1" dirty="0">
                <a:solidFill>
                  <a:srgbClr val="FF0000"/>
                </a:solidFill>
                <a:latin typeface="Open Sans"/>
              </a:rPr>
              <a:t>Enter new markets internationally or locally</a:t>
            </a:r>
          </a:p>
          <a:p>
            <a:pPr fontAlgn="base">
              <a:buFont typeface="Arial" panose="020B0604020202020204" pitchFamily="34" charset="0"/>
              <a:buChar char="•"/>
            </a:pPr>
            <a:r>
              <a:rPr lang="en-GB" b="1" dirty="0">
                <a:solidFill>
                  <a:srgbClr val="FF0000"/>
                </a:solidFill>
                <a:latin typeface="Open Sans"/>
              </a:rPr>
              <a:t>Improve stakeholder relations</a:t>
            </a:r>
          </a:p>
          <a:p>
            <a:pPr fontAlgn="base">
              <a:buFont typeface="Arial" panose="020B0604020202020204" pitchFamily="34" charset="0"/>
              <a:buChar char="•"/>
            </a:pPr>
            <a:r>
              <a:rPr lang="en-GB" b="1" dirty="0">
                <a:solidFill>
                  <a:srgbClr val="FF0000"/>
                </a:solidFill>
                <a:latin typeface="Open Sans"/>
              </a:rPr>
              <a:t>Enhance customer relationships</a:t>
            </a:r>
          </a:p>
          <a:p>
            <a:pPr fontAlgn="base">
              <a:buFont typeface="Arial" panose="020B0604020202020204" pitchFamily="34" charset="0"/>
              <a:buChar char="•"/>
            </a:pPr>
            <a:r>
              <a:rPr lang="en-GB" b="1" dirty="0">
                <a:solidFill>
                  <a:srgbClr val="FF0000"/>
                </a:solidFill>
                <a:latin typeface="Open Sans"/>
              </a:rPr>
              <a:t>Improve internal communications</a:t>
            </a:r>
          </a:p>
          <a:p>
            <a:pPr fontAlgn="base">
              <a:buFont typeface="Arial" panose="020B0604020202020204" pitchFamily="34" charset="0"/>
              <a:buChar char="•"/>
            </a:pPr>
            <a:r>
              <a:rPr lang="en-GB" b="1" dirty="0">
                <a:solidFill>
                  <a:srgbClr val="FF0000"/>
                </a:solidFill>
                <a:latin typeface="Open Sans"/>
              </a:rPr>
              <a:t>Increase profit</a:t>
            </a:r>
          </a:p>
          <a:p>
            <a:endParaRPr lang="en-GB" dirty="0"/>
          </a:p>
        </p:txBody>
      </p:sp>
    </p:spTree>
    <p:extLst>
      <p:ext uri="{BB962C8B-B14F-4D97-AF65-F5344CB8AC3E}">
        <p14:creationId xmlns:p14="http://schemas.microsoft.com/office/powerpoint/2010/main" val="53069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FOR EXAMPLE:</a:t>
            </a:r>
            <a:endParaRPr lang="en-GB" sz="2400" dirty="0"/>
          </a:p>
        </p:txBody>
      </p:sp>
      <p:sp>
        <p:nvSpPr>
          <p:cNvPr id="3" name="Content Placeholder 2"/>
          <p:cNvSpPr>
            <a:spLocks noGrp="1"/>
          </p:cNvSpPr>
          <p:nvPr>
            <p:ph idx="1"/>
          </p:nvPr>
        </p:nvSpPr>
        <p:spPr/>
        <p:txBody>
          <a:bodyPr>
            <a:normAutofit lnSpcReduction="10000"/>
          </a:bodyPr>
          <a:lstStyle/>
          <a:p>
            <a:pPr fontAlgn="base"/>
            <a:r>
              <a:rPr lang="en-GB" sz="1400" b="1" i="1" dirty="0">
                <a:solidFill>
                  <a:srgbClr val="FFFF00"/>
                </a:solidFill>
                <a:latin typeface="Open Sans"/>
              </a:rPr>
              <a:t> SMART objective is always:</a:t>
            </a:r>
          </a:p>
          <a:p>
            <a:pPr fontAlgn="base">
              <a:buFont typeface="Arial" panose="020B0604020202020204" pitchFamily="34" charset="0"/>
              <a:buChar char="•"/>
            </a:pPr>
            <a:r>
              <a:rPr lang="en-GB" sz="1400" dirty="0">
                <a:solidFill>
                  <a:srgbClr val="FFFF00"/>
                </a:solidFill>
                <a:latin typeface="Open Sans"/>
              </a:rPr>
              <a:t>Specific</a:t>
            </a:r>
          </a:p>
          <a:p>
            <a:pPr fontAlgn="base">
              <a:buFont typeface="Arial" panose="020B0604020202020204" pitchFamily="34" charset="0"/>
              <a:buChar char="•"/>
            </a:pPr>
            <a:r>
              <a:rPr lang="en-GB" sz="1400" dirty="0">
                <a:solidFill>
                  <a:srgbClr val="FFFF00"/>
                </a:solidFill>
                <a:latin typeface="Open Sans"/>
              </a:rPr>
              <a:t>Measureable</a:t>
            </a:r>
          </a:p>
          <a:p>
            <a:pPr fontAlgn="base">
              <a:buFont typeface="Arial" panose="020B0604020202020204" pitchFamily="34" charset="0"/>
              <a:buChar char="•"/>
            </a:pPr>
            <a:r>
              <a:rPr lang="en-GB" sz="1400" dirty="0">
                <a:solidFill>
                  <a:srgbClr val="FFFF00"/>
                </a:solidFill>
                <a:latin typeface="Open Sans"/>
              </a:rPr>
              <a:t>Achievable</a:t>
            </a:r>
          </a:p>
          <a:p>
            <a:pPr fontAlgn="base">
              <a:buFont typeface="Arial" panose="020B0604020202020204" pitchFamily="34" charset="0"/>
              <a:buChar char="•"/>
            </a:pPr>
            <a:r>
              <a:rPr lang="en-GB" sz="1400" dirty="0">
                <a:solidFill>
                  <a:srgbClr val="FFFF00"/>
                </a:solidFill>
                <a:latin typeface="Open Sans"/>
              </a:rPr>
              <a:t>Realistic</a:t>
            </a:r>
          </a:p>
          <a:p>
            <a:pPr fontAlgn="base">
              <a:buFont typeface="Arial" panose="020B0604020202020204" pitchFamily="34" charset="0"/>
              <a:buChar char="•"/>
            </a:pPr>
            <a:r>
              <a:rPr lang="en-GB" sz="1400" dirty="0" smtClean="0">
                <a:solidFill>
                  <a:srgbClr val="FFFF00"/>
                </a:solidFill>
                <a:latin typeface="Open Sans"/>
              </a:rPr>
              <a:t>Time-bound</a:t>
            </a:r>
          </a:p>
          <a:p>
            <a:pPr fontAlgn="base">
              <a:buFont typeface="Arial" panose="020B0604020202020204" pitchFamily="34" charset="0"/>
              <a:buChar char="•"/>
            </a:pPr>
            <a:endParaRPr lang="en-GB" sz="1400" dirty="0">
              <a:solidFill>
                <a:srgbClr val="FFFF00"/>
              </a:solidFill>
              <a:latin typeface="Open Sans"/>
            </a:endParaRPr>
          </a:p>
          <a:p>
            <a:pPr fontAlgn="base"/>
            <a:r>
              <a:rPr lang="en-GB" sz="1400" b="1" i="1" dirty="0">
                <a:solidFill>
                  <a:srgbClr val="0070C0"/>
                </a:solidFill>
                <a:latin typeface="Open Sans"/>
              </a:rPr>
              <a:t>Marketing objective examples</a:t>
            </a:r>
          </a:p>
          <a:p>
            <a:pPr fontAlgn="base"/>
            <a:r>
              <a:rPr lang="en-GB" sz="1400" dirty="0">
                <a:solidFill>
                  <a:srgbClr val="0070C0"/>
                </a:solidFill>
                <a:latin typeface="Open Sans"/>
              </a:rPr>
              <a:t>Typical marketing objectives we see clients set include:</a:t>
            </a:r>
          </a:p>
          <a:p>
            <a:pPr fontAlgn="base">
              <a:buFont typeface="Arial" panose="020B0604020202020204" pitchFamily="34" charset="0"/>
              <a:buChar char="•"/>
            </a:pPr>
            <a:r>
              <a:rPr lang="en-GB" sz="1400" dirty="0">
                <a:solidFill>
                  <a:srgbClr val="0070C0"/>
                </a:solidFill>
                <a:latin typeface="Open Sans"/>
              </a:rPr>
              <a:t>To increase the number of enquires from our marketing communications activities by 15% by the end of the year</a:t>
            </a:r>
          </a:p>
          <a:p>
            <a:pPr fontAlgn="base">
              <a:buFont typeface="Arial" panose="020B0604020202020204" pitchFamily="34" charset="0"/>
              <a:buChar char="•"/>
            </a:pPr>
            <a:r>
              <a:rPr lang="en-GB" sz="1400" dirty="0">
                <a:solidFill>
                  <a:srgbClr val="0070C0"/>
                </a:solidFill>
                <a:latin typeface="Open Sans"/>
              </a:rPr>
              <a:t>To increase sales by 20% within 18 months</a:t>
            </a:r>
          </a:p>
          <a:p>
            <a:pPr marL="0" indent="0" fontAlgn="base">
              <a:buNone/>
            </a:pPr>
            <a:endParaRPr lang="en-GB" sz="1400" dirty="0">
              <a:solidFill>
                <a:srgbClr val="FFFF00"/>
              </a:solidFill>
              <a:latin typeface="Open Sans"/>
            </a:endParaRPr>
          </a:p>
          <a:p>
            <a:endParaRPr lang="en-GB" dirty="0"/>
          </a:p>
        </p:txBody>
      </p:sp>
    </p:spTree>
    <p:extLst>
      <p:ext uri="{BB962C8B-B14F-4D97-AF65-F5344CB8AC3E}">
        <p14:creationId xmlns:p14="http://schemas.microsoft.com/office/powerpoint/2010/main" val="1337193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Task:</a:t>
            </a:r>
            <a:endParaRPr lang="en-GB" sz="2400" dirty="0"/>
          </a:p>
        </p:txBody>
      </p:sp>
      <p:sp>
        <p:nvSpPr>
          <p:cNvPr id="3" name="Content Placeholder 2"/>
          <p:cNvSpPr>
            <a:spLocks noGrp="1"/>
          </p:cNvSpPr>
          <p:nvPr>
            <p:ph idx="1"/>
          </p:nvPr>
        </p:nvSpPr>
        <p:spPr/>
        <p:txBody>
          <a:bodyPr/>
          <a:lstStyle/>
          <a:p>
            <a:endParaRPr lang="en-GB" b="1" dirty="0" smtClean="0">
              <a:solidFill>
                <a:srgbClr val="FF0000"/>
              </a:solidFill>
            </a:endParaRPr>
          </a:p>
          <a:p>
            <a:endParaRPr lang="en-GB" b="1" dirty="0">
              <a:solidFill>
                <a:srgbClr val="FF0000"/>
              </a:solidFill>
            </a:endParaRPr>
          </a:p>
          <a:p>
            <a:r>
              <a:rPr lang="en-GB" b="1" dirty="0" smtClean="0">
                <a:solidFill>
                  <a:srgbClr val="FF0000"/>
                </a:solidFill>
              </a:rPr>
              <a:t>Choose a business and create 3 SMART marketing objectives.</a:t>
            </a:r>
            <a:endParaRPr lang="en-GB" b="1" dirty="0">
              <a:solidFill>
                <a:srgbClr val="FF0000"/>
              </a:solidFill>
            </a:endParaRPr>
          </a:p>
        </p:txBody>
      </p:sp>
      <p:pic>
        <p:nvPicPr>
          <p:cNvPr id="5" name="Picture 4"/>
          <p:cNvPicPr>
            <a:picLocks noChangeAspect="1"/>
          </p:cNvPicPr>
          <p:nvPr/>
        </p:nvPicPr>
        <p:blipFill>
          <a:blip r:embed="rId2"/>
          <a:stretch>
            <a:fillRect/>
          </a:stretch>
        </p:blipFill>
        <p:spPr>
          <a:xfrm>
            <a:off x="3491345" y="1258857"/>
            <a:ext cx="4064924" cy="2656437"/>
          </a:xfrm>
          <a:prstGeom prst="rect">
            <a:avLst/>
          </a:prstGeom>
        </p:spPr>
      </p:pic>
    </p:spTree>
    <p:extLst>
      <p:ext uri="{BB962C8B-B14F-4D97-AF65-F5344CB8AC3E}">
        <p14:creationId xmlns:p14="http://schemas.microsoft.com/office/powerpoint/2010/main" val="17214321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Swot analysis</a:t>
            </a:r>
            <a:endParaRPr lang="en-GB" sz="2800" dirty="0"/>
          </a:p>
        </p:txBody>
      </p:sp>
      <p:sp>
        <p:nvSpPr>
          <p:cNvPr id="3" name="Content Placeholder 2"/>
          <p:cNvSpPr>
            <a:spLocks noGrp="1"/>
          </p:cNvSpPr>
          <p:nvPr>
            <p:ph idx="1"/>
          </p:nvPr>
        </p:nvSpPr>
        <p:spPr/>
        <p:txBody>
          <a:bodyPr/>
          <a:lstStyle/>
          <a:p>
            <a:r>
              <a:rPr lang="en-GB" dirty="0">
                <a:solidFill>
                  <a:srgbClr val="FFFF00"/>
                </a:solidFill>
                <a:latin typeface="arial" panose="020B0604020202020204" pitchFamily="34" charset="0"/>
              </a:rPr>
              <a:t>Purpose of a SWOT Analysis. The purpose of a Strengths, Weaknesses, Opportunities, and Threats framework is to get managers thinking about everything that could potentially impact the success of a new project.</a:t>
            </a:r>
            <a:endParaRPr lang="en-GB" dirty="0">
              <a:solidFill>
                <a:srgbClr val="FFFF00"/>
              </a:solidFill>
            </a:endParaRPr>
          </a:p>
        </p:txBody>
      </p:sp>
      <p:pic>
        <p:nvPicPr>
          <p:cNvPr id="4" name="Picture 3"/>
          <p:cNvPicPr>
            <a:picLocks noChangeAspect="1"/>
          </p:cNvPicPr>
          <p:nvPr/>
        </p:nvPicPr>
        <p:blipFill>
          <a:blip r:embed="rId2"/>
          <a:stretch>
            <a:fillRect/>
          </a:stretch>
        </p:blipFill>
        <p:spPr>
          <a:xfrm>
            <a:off x="9270125" y="-1"/>
            <a:ext cx="2921876" cy="2065867"/>
          </a:xfrm>
          <a:prstGeom prst="rect">
            <a:avLst/>
          </a:prstGeom>
        </p:spPr>
      </p:pic>
    </p:spTree>
    <p:extLst>
      <p:ext uri="{BB962C8B-B14F-4D97-AF65-F5344CB8AC3E}">
        <p14:creationId xmlns:p14="http://schemas.microsoft.com/office/powerpoint/2010/main" val="4013242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929520" y="2152049"/>
            <a:ext cx="5415693" cy="3922930"/>
          </a:xfrm>
          <a:prstGeom prst="rect">
            <a:avLst/>
          </a:prstGeom>
        </p:spPr>
      </p:pic>
    </p:spTree>
    <p:extLst>
      <p:ext uri="{BB962C8B-B14F-4D97-AF65-F5344CB8AC3E}">
        <p14:creationId xmlns:p14="http://schemas.microsoft.com/office/powerpoint/2010/main" val="239032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935328" y="1531937"/>
            <a:ext cx="5168148" cy="4290793"/>
          </a:xfrm>
          <a:prstGeom prst="rect">
            <a:avLst/>
          </a:prstGeom>
        </p:spPr>
      </p:pic>
    </p:spTree>
    <p:extLst>
      <p:ext uri="{BB962C8B-B14F-4D97-AF65-F5344CB8AC3E}">
        <p14:creationId xmlns:p14="http://schemas.microsoft.com/office/powerpoint/2010/main" val="1935500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Task:</a:t>
            </a:r>
            <a:endParaRPr lang="en-GB" sz="2400" dirty="0"/>
          </a:p>
        </p:txBody>
      </p:sp>
      <p:sp>
        <p:nvSpPr>
          <p:cNvPr id="3" name="Content Placeholder 2"/>
          <p:cNvSpPr>
            <a:spLocks noGrp="1"/>
          </p:cNvSpPr>
          <p:nvPr>
            <p:ph idx="1"/>
          </p:nvPr>
        </p:nvSpPr>
        <p:spPr/>
        <p:txBody>
          <a:bodyPr/>
          <a:lstStyle/>
          <a:p>
            <a:r>
              <a:rPr lang="en-GB" dirty="0" smtClean="0"/>
              <a:t>Create a SWOT analysis based on yourself in college as a student.</a:t>
            </a:r>
          </a:p>
        </p:txBody>
      </p:sp>
      <p:pic>
        <p:nvPicPr>
          <p:cNvPr id="4" name="Picture 3"/>
          <p:cNvPicPr>
            <a:picLocks noChangeAspect="1"/>
          </p:cNvPicPr>
          <p:nvPr/>
        </p:nvPicPr>
        <p:blipFill>
          <a:blip r:embed="rId2"/>
          <a:stretch>
            <a:fillRect/>
          </a:stretch>
        </p:blipFill>
        <p:spPr>
          <a:xfrm>
            <a:off x="7805408" y="609600"/>
            <a:ext cx="3419640" cy="2267315"/>
          </a:xfrm>
          <a:prstGeom prst="rect">
            <a:avLst/>
          </a:prstGeom>
        </p:spPr>
      </p:pic>
      <p:pic>
        <p:nvPicPr>
          <p:cNvPr id="5" name="Picture 4"/>
          <p:cNvPicPr>
            <a:picLocks noChangeAspect="1"/>
          </p:cNvPicPr>
          <p:nvPr/>
        </p:nvPicPr>
        <p:blipFill>
          <a:blip r:embed="rId3"/>
          <a:stretch>
            <a:fillRect/>
          </a:stretch>
        </p:blipFill>
        <p:spPr>
          <a:xfrm>
            <a:off x="2070538" y="4710934"/>
            <a:ext cx="3453469" cy="2047218"/>
          </a:xfrm>
          <a:prstGeom prst="rect">
            <a:avLst/>
          </a:prstGeom>
        </p:spPr>
      </p:pic>
    </p:spTree>
    <p:extLst>
      <p:ext uri="{BB962C8B-B14F-4D97-AF65-F5344CB8AC3E}">
        <p14:creationId xmlns:p14="http://schemas.microsoft.com/office/powerpoint/2010/main" val="268150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just" fontAlgn="base">
              <a:buNone/>
            </a:pPr>
            <a:r>
              <a:rPr lang="en-GB" dirty="0" smtClean="0">
                <a:solidFill>
                  <a:srgbClr val="00B0F0"/>
                </a:solidFill>
                <a:latin typeface="Merriweather"/>
              </a:rPr>
              <a:t>     </a:t>
            </a:r>
            <a:r>
              <a:rPr lang="en-GB" b="1" dirty="0" smtClean="0">
                <a:solidFill>
                  <a:srgbClr val="FFFF00"/>
                </a:solidFill>
                <a:latin typeface="Merriweather"/>
              </a:rPr>
              <a:t>SWOT </a:t>
            </a:r>
            <a:r>
              <a:rPr lang="en-GB" b="1" dirty="0">
                <a:solidFill>
                  <a:srgbClr val="FFFF00"/>
                </a:solidFill>
                <a:latin typeface="Merriweather"/>
              </a:rPr>
              <a:t>Analysis in Marketing</a:t>
            </a:r>
          </a:p>
          <a:p>
            <a:pPr algn="just" fontAlgn="base"/>
            <a:r>
              <a:rPr lang="en-GB" b="1" dirty="0">
                <a:solidFill>
                  <a:srgbClr val="00B0F0"/>
                </a:solidFill>
                <a:latin typeface="Open Sans"/>
              </a:rPr>
              <a:t>SWOT analysis in marketing is almost the same thing as a normal </a:t>
            </a:r>
            <a:r>
              <a:rPr lang="en-GB" b="1" dirty="0">
                <a:solidFill>
                  <a:srgbClr val="00B0F0"/>
                </a:solidFill>
                <a:latin typeface="inherit"/>
                <a:hlinkClick r:id="rId2" tooltip="SWOT analysis"/>
              </a:rPr>
              <a:t>SWOT analysis</a:t>
            </a:r>
            <a:r>
              <a:rPr lang="en-GB" b="1" dirty="0">
                <a:solidFill>
                  <a:srgbClr val="00B0F0"/>
                </a:solidFill>
                <a:latin typeface="Open Sans"/>
              </a:rPr>
              <a:t>. In this case, you do the analysis to form </a:t>
            </a:r>
            <a:r>
              <a:rPr lang="en-GB" b="1" dirty="0">
                <a:solidFill>
                  <a:srgbClr val="00B0F0"/>
                </a:solidFill>
                <a:latin typeface="inherit"/>
                <a:hlinkClick r:id="rId3" tooltip="What Is A Marketing Strategy? An Overview"/>
              </a:rPr>
              <a:t>marketing strategies</a:t>
            </a:r>
            <a:r>
              <a:rPr lang="en-GB" b="1" dirty="0">
                <a:solidFill>
                  <a:srgbClr val="00B0F0"/>
                </a:solidFill>
                <a:latin typeface="Open Sans"/>
              </a:rPr>
              <a:t>. SWOT analysis in marketing will help you decide which marketing strategy you should use to get the best result for your business. The strategy will help you to capitalize on the </a:t>
            </a:r>
            <a:r>
              <a:rPr lang="en-GB" b="1" dirty="0">
                <a:solidFill>
                  <a:srgbClr val="00B0F0"/>
                </a:solidFill>
                <a:latin typeface="inherit"/>
                <a:hlinkClick r:id="rId4" tooltip="SWOT Analysis: A Closer Look at Opportunities"/>
              </a:rPr>
              <a:t>opportunities</a:t>
            </a:r>
            <a:r>
              <a:rPr lang="en-GB" b="1" dirty="0">
                <a:solidFill>
                  <a:srgbClr val="00B0F0"/>
                </a:solidFill>
                <a:latin typeface="Open Sans"/>
              </a:rPr>
              <a:t> using all the strengths. It will also help to avoid the threats and minimize the weaknesses.</a:t>
            </a:r>
          </a:p>
          <a:p>
            <a:endParaRPr lang="en-GB" dirty="0"/>
          </a:p>
        </p:txBody>
      </p:sp>
    </p:spTree>
    <p:extLst>
      <p:ext uri="{BB962C8B-B14F-4D97-AF65-F5344CB8AC3E}">
        <p14:creationId xmlns:p14="http://schemas.microsoft.com/office/powerpoint/2010/main" val="33606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1" dirty="0">
                <a:solidFill>
                  <a:srgbClr val="FFFF00"/>
                </a:solidFill>
              </a:rPr>
              <a:t>Strengths</a:t>
            </a:r>
            <a:r>
              <a:rPr lang="en-GB" dirty="0"/>
              <a:t/>
            </a:r>
            <a:br>
              <a:rPr lang="en-GB" dirty="0"/>
            </a:br>
            <a:endParaRPr lang="en-GB" dirty="0"/>
          </a:p>
        </p:txBody>
      </p:sp>
      <p:sp>
        <p:nvSpPr>
          <p:cNvPr id="3" name="Content Placeholder 2"/>
          <p:cNvSpPr>
            <a:spLocks noGrp="1"/>
          </p:cNvSpPr>
          <p:nvPr>
            <p:ph idx="1"/>
          </p:nvPr>
        </p:nvSpPr>
        <p:spPr/>
        <p:txBody>
          <a:bodyPr>
            <a:normAutofit fontScale="47500" lnSpcReduction="20000"/>
          </a:bodyPr>
          <a:lstStyle/>
          <a:p>
            <a:pPr marL="0" indent="0">
              <a:buNone/>
            </a:pPr>
            <a:endParaRPr lang="en-GB" sz="2900" b="1" dirty="0">
              <a:solidFill>
                <a:srgbClr val="FF0000"/>
              </a:solidFill>
            </a:endParaRPr>
          </a:p>
          <a:p>
            <a:r>
              <a:rPr lang="en-GB" sz="2900" b="1" dirty="0">
                <a:solidFill>
                  <a:srgbClr val="FF0000"/>
                </a:solidFill>
              </a:rPr>
              <a:t>Strengths are the factors that are going to help you get better results. Your company will do well if you can base your strategy around these things. Strength is an internal factor. This means you can control it. Things like resources, investment, and skilled </a:t>
            </a:r>
            <a:r>
              <a:rPr lang="en-GB" sz="2900" b="1" dirty="0" smtClean="0">
                <a:solidFill>
                  <a:srgbClr val="FF0000"/>
                </a:solidFill>
              </a:rPr>
              <a:t>labour </a:t>
            </a:r>
            <a:r>
              <a:rPr lang="en-GB" sz="2900" b="1" dirty="0">
                <a:solidFill>
                  <a:srgbClr val="FF0000"/>
                </a:solidFill>
              </a:rPr>
              <a:t>are considered as strengths. In SWOT analysis in marketing, you will consider the following things as your strength:</a:t>
            </a:r>
          </a:p>
          <a:p>
            <a:endParaRPr lang="en-GB" sz="2900" b="1" dirty="0">
              <a:solidFill>
                <a:srgbClr val="FF0000"/>
              </a:solidFill>
            </a:endParaRPr>
          </a:p>
          <a:p>
            <a:r>
              <a:rPr lang="en-GB" sz="2900" b="1" dirty="0">
                <a:solidFill>
                  <a:srgbClr val="FF0000"/>
                </a:solidFill>
              </a:rPr>
              <a:t>Brand recognition – If your company is well known by the people then it can act as strength for your marketing strategy. You can use its name and recognition to </a:t>
            </a:r>
            <a:r>
              <a:rPr lang="en-GB" sz="2900" b="1" dirty="0" smtClean="0">
                <a:solidFill>
                  <a:srgbClr val="FF0000"/>
                </a:solidFill>
              </a:rPr>
              <a:t>advertise </a:t>
            </a:r>
            <a:r>
              <a:rPr lang="en-GB" sz="2900" b="1" dirty="0">
                <a:solidFill>
                  <a:srgbClr val="FF0000"/>
                </a:solidFill>
              </a:rPr>
              <a:t>your products for sale.</a:t>
            </a:r>
          </a:p>
          <a:p>
            <a:r>
              <a:rPr lang="en-GB" sz="2900" b="1" dirty="0">
                <a:solidFill>
                  <a:srgbClr val="FF0000"/>
                </a:solidFill>
              </a:rPr>
              <a:t>Locations of the business – If your company or shop is located in the city </a:t>
            </a:r>
            <a:r>
              <a:rPr lang="en-GB" sz="2900" b="1" dirty="0" smtClean="0">
                <a:solidFill>
                  <a:srgbClr val="FF0000"/>
                </a:solidFill>
              </a:rPr>
              <a:t>centre </a:t>
            </a:r>
            <a:r>
              <a:rPr lang="en-GB" sz="2900" b="1" dirty="0">
                <a:solidFill>
                  <a:srgbClr val="FF0000"/>
                </a:solidFill>
              </a:rPr>
              <a:t>then you are likely to have a very good business. It makes it convenient for your customers to be able to visit your shop. This is a big strength that you may have over your competitors.</a:t>
            </a:r>
          </a:p>
          <a:p>
            <a:r>
              <a:rPr lang="en-GB" sz="2900" b="1" dirty="0">
                <a:solidFill>
                  <a:srgbClr val="FF0000"/>
                </a:solidFill>
              </a:rPr>
              <a:t>Specialist in marketing expertise – When you have an expert in marketing then you can develop a marketing strategy quite easily. He/she will have the required experience to form strategies based on experience. This is a massive boost when doing a SWOT analysis in marketing.</a:t>
            </a:r>
          </a:p>
          <a:p>
            <a:r>
              <a:rPr lang="en-GB" sz="2900" b="1" dirty="0">
                <a:solidFill>
                  <a:srgbClr val="FF0000"/>
                </a:solidFill>
              </a:rPr>
              <a:t>Introducing something new – What better way to capture the market than providing newer products? If your firm can come up with new ideas, then your marketing strategy will be based on innovation and novelty.</a:t>
            </a:r>
          </a:p>
        </p:txBody>
      </p:sp>
    </p:spTree>
    <p:extLst>
      <p:ext uri="{BB962C8B-B14F-4D97-AF65-F5344CB8AC3E}">
        <p14:creationId xmlns:p14="http://schemas.microsoft.com/office/powerpoint/2010/main" val="4280620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solidFill>
                  <a:srgbClr val="FFFF00"/>
                </a:solidFill>
              </a:rPr>
              <a:t>Weaknesses</a:t>
            </a:r>
            <a:endParaRPr lang="en-GB" sz="2400" b="1" dirty="0">
              <a:solidFill>
                <a:srgbClr val="FFFF00"/>
              </a:solidFill>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r>
              <a:rPr lang="en-GB" b="1" dirty="0">
                <a:solidFill>
                  <a:srgbClr val="FF0000"/>
                </a:solidFill>
              </a:rPr>
              <a:t>Weaknesses are also internal factors that will derail you from making progress. When doing a SWOT analysis in marketing, you need to consider which things will make your marketing strategy look weak and unconvincing. The following factors can be called weaknesses:</a:t>
            </a:r>
          </a:p>
          <a:p>
            <a:endParaRPr lang="en-GB" b="1" dirty="0">
              <a:solidFill>
                <a:srgbClr val="FF0000"/>
              </a:solidFill>
            </a:endParaRPr>
          </a:p>
          <a:p>
            <a:r>
              <a:rPr lang="en-GB" b="1" dirty="0">
                <a:solidFill>
                  <a:srgbClr val="FF0000"/>
                </a:solidFill>
              </a:rPr>
              <a:t>Poor distribution – If you have a poor distribution channel for your products then you are likely to suffer. If the customers are not getting your products on time or even on the market, then that’s an obstacle for your marketing strategy.</a:t>
            </a:r>
          </a:p>
          <a:p>
            <a:r>
              <a:rPr lang="en-GB" b="1" dirty="0">
                <a:solidFill>
                  <a:srgbClr val="FF0000"/>
                </a:solidFill>
              </a:rPr>
              <a:t>Not distinguishable feature – You cannot stand out in the market if your products are no different from the rest of the competitors. You need to have your own signature or an identity.</a:t>
            </a:r>
          </a:p>
          <a:p>
            <a:r>
              <a:rPr lang="en-GB" b="1" dirty="0">
                <a:solidFill>
                  <a:srgbClr val="FF0000"/>
                </a:solidFill>
              </a:rPr>
              <a:t>Lack of online presence – In the modern era, online marketing is a key way to grab the customer’s attention. If you are not doing enough online, then you cannot succeed well.</a:t>
            </a:r>
          </a:p>
        </p:txBody>
      </p:sp>
    </p:spTree>
    <p:extLst>
      <p:ext uri="{BB962C8B-B14F-4D97-AF65-F5344CB8AC3E}">
        <p14:creationId xmlns:p14="http://schemas.microsoft.com/office/powerpoint/2010/main" val="1025315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solidFill>
                  <a:srgbClr val="FFFF00"/>
                </a:solidFill>
              </a:rPr>
              <a:t>Opportunities</a:t>
            </a:r>
            <a:endParaRPr lang="en-GB" sz="2400" b="1" dirty="0">
              <a:solidFill>
                <a:srgbClr val="FFFF00"/>
              </a:solidFill>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endParaRPr lang="en-GB" dirty="0"/>
          </a:p>
          <a:p>
            <a:r>
              <a:rPr lang="en-GB" b="1" dirty="0">
                <a:solidFill>
                  <a:srgbClr val="FF0000"/>
                </a:solidFill>
              </a:rPr>
              <a:t>SWOT analysis in marketing will look at almost everything as an opportunity. This is because you never know what events or situations you can use as a marketing weapon. Things such </a:t>
            </a:r>
            <a:r>
              <a:rPr lang="en-GB" b="1" dirty="0" smtClean="0">
                <a:solidFill>
                  <a:srgbClr val="FF0000"/>
                </a:solidFill>
              </a:rPr>
              <a:t>as:</a:t>
            </a:r>
          </a:p>
          <a:p>
            <a:r>
              <a:rPr lang="en-GB" b="1" dirty="0">
                <a:solidFill>
                  <a:srgbClr val="FF0000"/>
                </a:solidFill>
              </a:rPr>
              <a:t>Advancement in technology – If your company buys newer technology. Or they come across newer ways to produce goods then that can be termed as an opportunity. This will help the company to strategize on a different way.</a:t>
            </a:r>
          </a:p>
          <a:p>
            <a:r>
              <a:rPr lang="en-GB" b="1" dirty="0">
                <a:solidFill>
                  <a:srgbClr val="FF0000"/>
                </a:solidFill>
              </a:rPr>
              <a:t>Increase in demand – A situation may arise when the demand for your goods may increase both locally and internationally. If that happens, then you need to seize the opportunity. You can </a:t>
            </a:r>
            <a:r>
              <a:rPr lang="en-GB" b="1" dirty="0" err="1">
                <a:solidFill>
                  <a:srgbClr val="FF0000"/>
                </a:solidFill>
              </a:rPr>
              <a:t>advertize</a:t>
            </a:r>
            <a:r>
              <a:rPr lang="en-GB" b="1" dirty="0">
                <a:solidFill>
                  <a:srgbClr val="FF0000"/>
                </a:solidFill>
              </a:rPr>
              <a:t> the fact that your good are wanted abroad and thus create a brand name for yourself. This is smart marketing.</a:t>
            </a:r>
          </a:p>
          <a:p>
            <a:r>
              <a:rPr lang="en-GB" b="1" dirty="0">
                <a:solidFill>
                  <a:srgbClr val="FF0000"/>
                </a:solidFill>
              </a:rPr>
              <a:t>Social Events – Nothing increases the demand for certain goods like social events. Gift items become hot in demand during Christmas. Fireworks are sold every minute day before New Year’s Eve. So when such an opportunity is opened up, the marketing strategy should be to take full advantage of the situation. Offer those discounts and other benefits so that your product is sold more.</a:t>
            </a:r>
            <a:endParaRPr lang="en-GB" b="1" dirty="0" smtClean="0">
              <a:solidFill>
                <a:srgbClr val="FF0000"/>
              </a:solidFill>
            </a:endParaRPr>
          </a:p>
        </p:txBody>
      </p:sp>
    </p:spTree>
    <p:extLst>
      <p:ext uri="{BB962C8B-B14F-4D97-AF65-F5344CB8AC3E}">
        <p14:creationId xmlns:p14="http://schemas.microsoft.com/office/powerpoint/2010/main" val="770382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solidFill>
                  <a:srgbClr val="FFFF00"/>
                </a:solidFill>
              </a:rPr>
              <a:t>Threats</a:t>
            </a:r>
            <a:endParaRPr lang="en-GB" sz="2400" b="1" dirty="0">
              <a:solidFill>
                <a:srgbClr val="FFFF00"/>
              </a:solidFill>
            </a:endParaRP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endParaRPr lang="en-GB" dirty="0"/>
          </a:p>
          <a:p>
            <a:r>
              <a:rPr lang="en-GB" b="1" dirty="0">
                <a:solidFill>
                  <a:srgbClr val="FF0000"/>
                </a:solidFill>
              </a:rPr>
              <a:t>While doing a SWOT analysis in marketing, you have to be very careful regarding the situations that will hamper your marketing strategy. These situations are known as threats. Threats develop come out of nowhere. So it is better to identify them as soon as possible. That way the SWOT analysis in marketing will have a contingency plan to thwart the threat. The following conditions can be considered as a threat:</a:t>
            </a:r>
          </a:p>
          <a:p>
            <a:endParaRPr lang="en-GB" b="1" dirty="0">
              <a:solidFill>
                <a:srgbClr val="FF0000"/>
              </a:solidFill>
            </a:endParaRPr>
          </a:p>
          <a:p>
            <a:r>
              <a:rPr lang="en-GB" b="1" dirty="0">
                <a:solidFill>
                  <a:srgbClr val="FF0000"/>
                </a:solidFill>
              </a:rPr>
              <a:t>Competitors lower price -This has to be the toughest threat to deal with. If your competitor lowers the price of their product, then there are very few things you can do about it. People are always likely to go for things that are less expensive. However if your SWOT analysis in marketing has this noted down, then you are likely to have a backup plan for it. Offering better quality or promotional offers may help.</a:t>
            </a:r>
          </a:p>
          <a:p>
            <a:r>
              <a:rPr lang="en-GB" b="1" dirty="0">
                <a:solidFill>
                  <a:srgbClr val="FF0000"/>
                </a:solidFill>
              </a:rPr>
              <a:t>Changes in consumer choice – If your consumers all of a sudden decide to change their choice then you are likely to be in trouble. Fashion trends are always going to change, and this becomes a threat if you are producing the same kind of goods or services.</a:t>
            </a:r>
          </a:p>
          <a:p>
            <a:r>
              <a:rPr lang="en-GB" b="1" dirty="0">
                <a:solidFill>
                  <a:srgbClr val="FF0000"/>
                </a:solidFill>
              </a:rPr>
              <a:t>Economic condition – Inflation, exchange rates, taxes and so on are all economic factors. If these things change too often, then your company will be affected in the negative way. Doing a SWOT analysis in marketing will require you to keep such things on mind and come up ways to avoid them.</a:t>
            </a:r>
          </a:p>
        </p:txBody>
      </p:sp>
    </p:spTree>
    <p:extLst>
      <p:ext uri="{BB962C8B-B14F-4D97-AF65-F5344CB8AC3E}">
        <p14:creationId xmlns:p14="http://schemas.microsoft.com/office/powerpoint/2010/main" val="404427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solidFill>
                  <a:srgbClr val="FFFF00"/>
                </a:solidFill>
              </a:rPr>
              <a:t>PESTLE</a:t>
            </a:r>
            <a:endParaRPr lang="en-GB" sz="2400" b="1" dirty="0">
              <a:solidFill>
                <a:srgbClr val="FFFF00"/>
              </a:solidFill>
            </a:endParaRPr>
          </a:p>
        </p:txBody>
      </p:sp>
      <p:sp>
        <p:nvSpPr>
          <p:cNvPr id="3" name="Content Placeholder 2"/>
          <p:cNvSpPr>
            <a:spLocks noGrp="1"/>
          </p:cNvSpPr>
          <p:nvPr>
            <p:ph idx="1"/>
          </p:nvPr>
        </p:nvSpPr>
        <p:spPr/>
        <p:txBody>
          <a:bodyPr/>
          <a:lstStyle/>
          <a:p>
            <a:r>
              <a:rPr lang="en-GB" b="1" dirty="0">
                <a:solidFill>
                  <a:srgbClr val="00B0F0"/>
                </a:solidFill>
              </a:rPr>
              <a:t>PESTLE analysis, which is sometimes referred as PEST analysis, is a concept in marketing principles. Moreover, this concept is used as a tool by companies to track the environment they’re operating in or are planning to launch a new project/product/service etc.</a:t>
            </a:r>
          </a:p>
          <a:p>
            <a:endParaRPr lang="en-GB" b="1" dirty="0">
              <a:solidFill>
                <a:srgbClr val="00B0F0"/>
              </a:solidFill>
            </a:endParaRPr>
          </a:p>
          <a:p>
            <a:r>
              <a:rPr lang="en-GB" b="1" dirty="0">
                <a:solidFill>
                  <a:srgbClr val="00B0F0"/>
                </a:solidFill>
              </a:rPr>
              <a:t>PESTLE is a mnemonic which in its expanded form denotes P for Political, E for Economic, S for Social, T for Technological, L for Legal and E for Environmental. It gives a bird’s eye view of the whole environment from many different angles that one wants to check and keep a track of while contemplating on a certain idea/plan.</a:t>
            </a:r>
          </a:p>
        </p:txBody>
      </p:sp>
      <p:pic>
        <p:nvPicPr>
          <p:cNvPr id="4" name="Picture 3"/>
          <p:cNvPicPr>
            <a:picLocks noChangeAspect="1"/>
          </p:cNvPicPr>
          <p:nvPr/>
        </p:nvPicPr>
        <p:blipFill>
          <a:blip r:embed="rId2"/>
          <a:stretch>
            <a:fillRect/>
          </a:stretch>
        </p:blipFill>
        <p:spPr>
          <a:xfrm>
            <a:off x="9344025" y="0"/>
            <a:ext cx="2847975" cy="1600200"/>
          </a:xfrm>
          <a:prstGeom prst="rect">
            <a:avLst/>
          </a:prstGeom>
        </p:spPr>
      </p:pic>
    </p:spTree>
    <p:extLst>
      <p:ext uri="{BB962C8B-B14F-4D97-AF65-F5344CB8AC3E}">
        <p14:creationId xmlns:p14="http://schemas.microsoft.com/office/powerpoint/2010/main" val="9058960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001250" y="0"/>
            <a:ext cx="2190750" cy="2085975"/>
          </a:xfrm>
          <a:prstGeom prst="rect">
            <a:avLst/>
          </a:prstGeom>
        </p:spPr>
      </p:pic>
      <p:sp>
        <p:nvSpPr>
          <p:cNvPr id="2" name="Rectangle 1"/>
          <p:cNvSpPr/>
          <p:nvPr/>
        </p:nvSpPr>
        <p:spPr>
          <a:xfrm>
            <a:off x="3048000" y="2274838"/>
            <a:ext cx="6096000" cy="2308324"/>
          </a:xfrm>
          <a:prstGeom prst="rect">
            <a:avLst/>
          </a:prstGeom>
        </p:spPr>
        <p:txBody>
          <a:bodyPr>
            <a:spAutoFit/>
          </a:bodyPr>
          <a:lstStyle/>
          <a:p>
            <a:r>
              <a:rPr lang="en-GB" dirty="0"/>
              <a:t>Political: These factors determine the extent to which a government may influence the economy or a certain industry. [For example] a government may impose a new tax or duty due to which entire revenue generating structures of organizations might change. Political factors include tax policies, Fiscal policy, trade tariffs etc. that a government may levy around the fiscal year and it may affect the business environment (economic environment) to a great extent.</a:t>
            </a:r>
          </a:p>
        </p:txBody>
      </p:sp>
    </p:spTree>
    <p:extLst>
      <p:ext uri="{BB962C8B-B14F-4D97-AF65-F5344CB8AC3E}">
        <p14:creationId xmlns:p14="http://schemas.microsoft.com/office/powerpoint/2010/main" val="496312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1859340"/>
            <a:ext cx="6096000" cy="3139321"/>
          </a:xfrm>
          <a:prstGeom prst="rect">
            <a:avLst/>
          </a:prstGeom>
        </p:spPr>
        <p:txBody>
          <a:bodyPr>
            <a:spAutoFit/>
          </a:bodyPr>
          <a:lstStyle/>
          <a:p>
            <a:r>
              <a:rPr lang="en-GB" dirty="0"/>
              <a:t>Economic: These factors are determinants of an economy’s performance that directly impacts a company and have resonating long term effects. [For example] a rise in the inflation rate of any economy would affect the way companies’ price their products and services. Adding to that, it would affect the purchasing power of a consumer and change demand/supply models for that economy. Economic factors include inflation rate, interest rates, foreign exchange rates, economic growth patterns etc. It also accounts for the FDI (foreign direct investment) depending on certain specific industries who’re undergoing this analysis.</a:t>
            </a:r>
          </a:p>
        </p:txBody>
      </p:sp>
      <p:pic>
        <p:nvPicPr>
          <p:cNvPr id="3" name="Picture 2"/>
          <p:cNvPicPr>
            <a:picLocks noChangeAspect="1"/>
          </p:cNvPicPr>
          <p:nvPr/>
        </p:nvPicPr>
        <p:blipFill>
          <a:blip r:embed="rId2"/>
          <a:stretch>
            <a:fillRect/>
          </a:stretch>
        </p:blipFill>
        <p:spPr>
          <a:xfrm>
            <a:off x="9572625" y="0"/>
            <a:ext cx="2619375" cy="1743075"/>
          </a:xfrm>
          <a:prstGeom prst="rect">
            <a:avLst/>
          </a:prstGeom>
        </p:spPr>
      </p:pic>
    </p:spTree>
    <p:extLst>
      <p:ext uri="{BB962C8B-B14F-4D97-AF65-F5344CB8AC3E}">
        <p14:creationId xmlns:p14="http://schemas.microsoft.com/office/powerpoint/2010/main" val="1185154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690336"/>
            <a:ext cx="6096000" cy="1477328"/>
          </a:xfrm>
          <a:prstGeom prst="rect">
            <a:avLst/>
          </a:prstGeom>
        </p:spPr>
        <p:txBody>
          <a:bodyPr>
            <a:spAutoFit/>
          </a:bodyPr>
          <a:lstStyle/>
          <a:p>
            <a:r>
              <a:rPr lang="en-GB" dirty="0"/>
              <a:t>Social: These factors scrutinize the social environment of the market, and gauge determinants like cultural trends, demographics, population analytics etc. An example for this can be buying trends for Western countries like the US where there is high demand during the Holiday season.</a:t>
            </a:r>
          </a:p>
        </p:txBody>
      </p:sp>
      <p:pic>
        <p:nvPicPr>
          <p:cNvPr id="3" name="Picture 2"/>
          <p:cNvPicPr>
            <a:picLocks noChangeAspect="1"/>
          </p:cNvPicPr>
          <p:nvPr/>
        </p:nvPicPr>
        <p:blipFill>
          <a:blip r:embed="rId2"/>
          <a:stretch>
            <a:fillRect/>
          </a:stretch>
        </p:blipFill>
        <p:spPr>
          <a:xfrm>
            <a:off x="9734550" y="0"/>
            <a:ext cx="2457450" cy="1857375"/>
          </a:xfrm>
          <a:prstGeom prst="rect">
            <a:avLst/>
          </a:prstGeom>
        </p:spPr>
      </p:pic>
    </p:spTree>
    <p:extLst>
      <p:ext uri="{BB962C8B-B14F-4D97-AF65-F5344CB8AC3E}">
        <p14:creationId xmlns:p14="http://schemas.microsoft.com/office/powerpoint/2010/main" val="1953693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690336"/>
            <a:ext cx="6096000" cy="1477328"/>
          </a:xfrm>
          <a:prstGeom prst="rect">
            <a:avLst/>
          </a:prstGeom>
        </p:spPr>
        <p:txBody>
          <a:bodyPr>
            <a:spAutoFit/>
          </a:bodyPr>
          <a:lstStyle/>
          <a:p>
            <a:r>
              <a:rPr lang="en-GB" dirty="0"/>
              <a:t>Technological: These factors pertain to innovations in technology that may affect the operations of the industry and the market </a:t>
            </a:r>
            <a:r>
              <a:rPr lang="en-GB" dirty="0" smtClean="0"/>
              <a:t>favourably </a:t>
            </a:r>
            <a:r>
              <a:rPr lang="en-GB" dirty="0"/>
              <a:t>or </a:t>
            </a:r>
            <a:r>
              <a:rPr lang="en-GB" dirty="0" smtClean="0"/>
              <a:t>unfavourably. </a:t>
            </a:r>
            <a:r>
              <a:rPr lang="en-GB" dirty="0"/>
              <a:t>This refers to automation, research and development and the amount of technological awareness that a market possesses.</a:t>
            </a:r>
          </a:p>
        </p:txBody>
      </p:sp>
      <p:pic>
        <p:nvPicPr>
          <p:cNvPr id="3" name="Picture 2"/>
          <p:cNvPicPr>
            <a:picLocks noChangeAspect="1"/>
          </p:cNvPicPr>
          <p:nvPr/>
        </p:nvPicPr>
        <p:blipFill>
          <a:blip r:embed="rId2"/>
          <a:stretch>
            <a:fillRect/>
          </a:stretch>
        </p:blipFill>
        <p:spPr>
          <a:xfrm>
            <a:off x="9334500" y="0"/>
            <a:ext cx="2857500" cy="1600200"/>
          </a:xfrm>
          <a:prstGeom prst="rect">
            <a:avLst/>
          </a:prstGeom>
        </p:spPr>
      </p:pic>
    </p:spTree>
    <p:extLst>
      <p:ext uri="{BB962C8B-B14F-4D97-AF65-F5344CB8AC3E}">
        <p14:creationId xmlns:p14="http://schemas.microsoft.com/office/powerpoint/2010/main" val="1540043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413338"/>
            <a:ext cx="6096000" cy="2031325"/>
          </a:xfrm>
          <a:prstGeom prst="rect">
            <a:avLst/>
          </a:prstGeom>
        </p:spPr>
        <p:txBody>
          <a:bodyPr>
            <a:spAutoFit/>
          </a:bodyPr>
          <a:lstStyle/>
          <a:p>
            <a:r>
              <a:rPr lang="en-GB" dirty="0"/>
              <a:t>Legal: These factors have both external and internal sides. There are certain laws that affect the business environment in a certain country while there are certain policies that companies maintain for themselves. Legal analysis takes into account both of these angles and then charts out the strategies in light of these legislations. For example, consumer laws, safety standards, </a:t>
            </a:r>
            <a:r>
              <a:rPr lang="en-GB" dirty="0" smtClean="0"/>
              <a:t>labour </a:t>
            </a:r>
            <a:r>
              <a:rPr lang="en-GB" dirty="0"/>
              <a:t>laws etc.</a:t>
            </a:r>
          </a:p>
        </p:txBody>
      </p:sp>
      <p:pic>
        <p:nvPicPr>
          <p:cNvPr id="3" name="Picture 2"/>
          <p:cNvPicPr>
            <a:picLocks noChangeAspect="1"/>
          </p:cNvPicPr>
          <p:nvPr/>
        </p:nvPicPr>
        <p:blipFill>
          <a:blip r:embed="rId2"/>
          <a:stretch>
            <a:fillRect/>
          </a:stretch>
        </p:blipFill>
        <p:spPr>
          <a:xfrm>
            <a:off x="9753600" y="0"/>
            <a:ext cx="2438400" cy="1876425"/>
          </a:xfrm>
          <a:prstGeom prst="rect">
            <a:avLst/>
          </a:prstGeom>
        </p:spPr>
      </p:pic>
    </p:spTree>
    <p:extLst>
      <p:ext uri="{BB962C8B-B14F-4D97-AF65-F5344CB8AC3E}">
        <p14:creationId xmlns:p14="http://schemas.microsoft.com/office/powerpoint/2010/main" val="2874085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413338"/>
            <a:ext cx="6096000" cy="2031325"/>
          </a:xfrm>
          <a:prstGeom prst="rect">
            <a:avLst/>
          </a:prstGeom>
        </p:spPr>
        <p:txBody>
          <a:bodyPr>
            <a:spAutoFit/>
          </a:bodyPr>
          <a:lstStyle/>
          <a:p>
            <a:r>
              <a:rPr lang="en-GB" dirty="0"/>
              <a:t>Environmental: These factors include all those that influence or are determined by the surrounding environment. This aspect of the PESTLE is crucial for certain industries particularly for example tourism, farming, agriculture etc. Factors of a business environmental analysis include but are not limited to climate, weather, geographical location, global changes in climate, environmental offsets etc.</a:t>
            </a:r>
          </a:p>
        </p:txBody>
      </p:sp>
      <p:pic>
        <p:nvPicPr>
          <p:cNvPr id="3" name="Picture 2"/>
          <p:cNvPicPr>
            <a:picLocks noChangeAspect="1"/>
          </p:cNvPicPr>
          <p:nvPr/>
        </p:nvPicPr>
        <p:blipFill>
          <a:blip r:embed="rId2"/>
          <a:stretch>
            <a:fillRect/>
          </a:stretch>
        </p:blipFill>
        <p:spPr>
          <a:xfrm>
            <a:off x="9353550" y="0"/>
            <a:ext cx="2838450" cy="1609725"/>
          </a:xfrm>
          <a:prstGeom prst="rect">
            <a:avLst/>
          </a:prstGeom>
        </p:spPr>
      </p:pic>
    </p:spTree>
    <p:extLst>
      <p:ext uri="{BB962C8B-B14F-4D97-AF65-F5344CB8AC3E}">
        <p14:creationId xmlns:p14="http://schemas.microsoft.com/office/powerpoint/2010/main" val="4245960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Lesson objectives:</a:t>
            </a:r>
            <a:endParaRPr lang="en-GB" sz="2800" dirty="0"/>
          </a:p>
        </p:txBody>
      </p:sp>
      <p:sp>
        <p:nvSpPr>
          <p:cNvPr id="3" name="Content Placeholder 2"/>
          <p:cNvSpPr>
            <a:spLocks noGrp="1"/>
          </p:cNvSpPr>
          <p:nvPr>
            <p:ph idx="1"/>
          </p:nvPr>
        </p:nvSpPr>
        <p:spPr/>
        <p:txBody>
          <a:bodyPr/>
          <a:lstStyle/>
          <a:p>
            <a:pPr marL="342900" indent="-342900">
              <a:buFont typeface="+mj-lt"/>
              <a:buAutoNum type="arabicPeriod"/>
            </a:pPr>
            <a:r>
              <a:rPr lang="en-GB" dirty="0" smtClean="0"/>
              <a:t>Be able to explain and complete a product life cycle.</a:t>
            </a:r>
          </a:p>
          <a:p>
            <a:pPr marL="342900" indent="-342900">
              <a:buFont typeface="+mj-lt"/>
              <a:buAutoNum type="arabicPeriod"/>
            </a:pPr>
            <a:r>
              <a:rPr lang="en-GB" dirty="0" smtClean="0"/>
              <a:t>Be able to explain and complete the marketing mix.</a:t>
            </a:r>
            <a:endParaRPr lang="en-GB" dirty="0"/>
          </a:p>
        </p:txBody>
      </p:sp>
    </p:spTree>
    <p:extLst>
      <p:ext uri="{BB962C8B-B14F-4D97-AF65-F5344CB8AC3E}">
        <p14:creationId xmlns:p14="http://schemas.microsoft.com/office/powerpoint/2010/main" val="11901329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b="1" dirty="0" smtClean="0">
                <a:solidFill>
                  <a:srgbClr val="FFFF00"/>
                </a:solidFill>
              </a:rPr>
              <a:t>What is a product life cycle????</a:t>
            </a:r>
            <a:endParaRPr lang="en-GB" sz="2400" b="1" dirty="0">
              <a:solidFill>
                <a:srgbClr val="FFFF00"/>
              </a:solidFill>
            </a:endParaRPr>
          </a:p>
        </p:txBody>
      </p:sp>
    </p:spTree>
    <p:extLst>
      <p:ext uri="{BB962C8B-B14F-4D97-AF65-F5344CB8AC3E}">
        <p14:creationId xmlns:p14="http://schemas.microsoft.com/office/powerpoint/2010/main" val="2237353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Product Life Cycle</a:t>
            </a:r>
            <a:endParaRPr lang="en-GB" sz="2400" dirty="0"/>
          </a:p>
        </p:txBody>
      </p:sp>
      <p:sp>
        <p:nvSpPr>
          <p:cNvPr id="3" name="Content Placeholder 2"/>
          <p:cNvSpPr>
            <a:spLocks noGrp="1"/>
          </p:cNvSpPr>
          <p:nvPr>
            <p:ph idx="1"/>
          </p:nvPr>
        </p:nvSpPr>
        <p:spPr>
          <a:xfrm>
            <a:off x="1359132" y="2615893"/>
            <a:ext cx="10131425" cy="3649133"/>
          </a:xfrm>
        </p:spPr>
        <p:txBody>
          <a:bodyPr/>
          <a:lstStyle/>
          <a:p>
            <a:endParaRPr lang="en-GB" dirty="0" smtClean="0"/>
          </a:p>
          <a:p>
            <a:endParaRPr lang="en-GB" dirty="0"/>
          </a:p>
          <a:p>
            <a:endParaRPr lang="en-GB" dirty="0" smtClean="0"/>
          </a:p>
          <a:p>
            <a:endParaRPr lang="en-GB" dirty="0" smtClean="0"/>
          </a:p>
          <a:p>
            <a:endParaRPr lang="en-GB" dirty="0"/>
          </a:p>
          <a:p>
            <a:r>
              <a:rPr lang="en-GB" dirty="0" smtClean="0"/>
              <a:t>The </a:t>
            </a:r>
            <a:r>
              <a:rPr lang="en-GB" dirty="0"/>
              <a:t>product life cycle is an important concept in marketing. It describes the stages a product goes through from when it was first thought of until it finally is removed from the market. Not all products reach this final stage. Some continue to grow and others rise and fall.</a:t>
            </a:r>
          </a:p>
        </p:txBody>
      </p:sp>
      <p:pic>
        <p:nvPicPr>
          <p:cNvPr id="4" name="Picture 3"/>
          <p:cNvPicPr>
            <a:picLocks noChangeAspect="1"/>
          </p:cNvPicPr>
          <p:nvPr/>
        </p:nvPicPr>
        <p:blipFill>
          <a:blip r:embed="rId2"/>
          <a:stretch>
            <a:fillRect/>
          </a:stretch>
        </p:blipFill>
        <p:spPr>
          <a:xfrm>
            <a:off x="1978429" y="1637608"/>
            <a:ext cx="7946967" cy="3316777"/>
          </a:xfrm>
          <a:prstGeom prst="rect">
            <a:avLst/>
          </a:prstGeom>
        </p:spPr>
      </p:pic>
    </p:spTree>
    <p:extLst>
      <p:ext uri="{BB962C8B-B14F-4D97-AF65-F5344CB8AC3E}">
        <p14:creationId xmlns:p14="http://schemas.microsoft.com/office/powerpoint/2010/main" val="1860622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What are the main stages of the product life cycle?</a:t>
            </a:r>
          </a:p>
        </p:txBody>
      </p:sp>
      <p:sp>
        <p:nvSpPr>
          <p:cNvPr id="3" name="Content Placeholder 2"/>
          <p:cNvSpPr>
            <a:spLocks noGrp="1"/>
          </p:cNvSpPr>
          <p:nvPr>
            <p:ph idx="1"/>
          </p:nvPr>
        </p:nvSpPr>
        <p:spPr/>
        <p:txBody>
          <a:bodyPr/>
          <a:lstStyle/>
          <a:p>
            <a:r>
              <a:rPr lang="en-GB" b="1" dirty="0" smtClean="0">
                <a:solidFill>
                  <a:srgbClr val="FFFF00"/>
                </a:solidFill>
              </a:rPr>
              <a:t>Introduction </a:t>
            </a:r>
            <a:r>
              <a:rPr lang="en-GB" b="1" dirty="0">
                <a:solidFill>
                  <a:srgbClr val="FFFF00"/>
                </a:solidFill>
              </a:rPr>
              <a:t>– researching, developing and then launching the product</a:t>
            </a:r>
          </a:p>
          <a:p>
            <a:endParaRPr lang="en-GB" b="1" dirty="0">
              <a:solidFill>
                <a:srgbClr val="FFFF00"/>
              </a:solidFill>
            </a:endParaRPr>
          </a:p>
          <a:p>
            <a:r>
              <a:rPr lang="en-GB" b="1" dirty="0">
                <a:solidFill>
                  <a:srgbClr val="FFFF00"/>
                </a:solidFill>
              </a:rPr>
              <a:t>Growth – when sales are increasing at their fastest rate</a:t>
            </a:r>
          </a:p>
          <a:p>
            <a:endParaRPr lang="en-GB" b="1" dirty="0">
              <a:solidFill>
                <a:srgbClr val="FFFF00"/>
              </a:solidFill>
            </a:endParaRPr>
          </a:p>
          <a:p>
            <a:r>
              <a:rPr lang="en-GB" b="1" dirty="0">
                <a:solidFill>
                  <a:srgbClr val="FFFF00"/>
                </a:solidFill>
              </a:rPr>
              <a:t>Maturity – sales are near their highest, but the rate of growth is slowing down, e.g. new competitors in market or saturation</a:t>
            </a:r>
          </a:p>
          <a:p>
            <a:endParaRPr lang="en-GB" b="1" dirty="0">
              <a:solidFill>
                <a:srgbClr val="FFFF00"/>
              </a:solidFill>
            </a:endParaRPr>
          </a:p>
          <a:p>
            <a:r>
              <a:rPr lang="en-GB" b="1" dirty="0">
                <a:solidFill>
                  <a:srgbClr val="FFFF00"/>
                </a:solidFill>
              </a:rPr>
              <a:t>Decline – final stage of the cycle, when sales begin to fall</a:t>
            </a:r>
          </a:p>
        </p:txBody>
      </p:sp>
    </p:spTree>
    <p:extLst>
      <p:ext uri="{BB962C8B-B14F-4D97-AF65-F5344CB8AC3E}">
        <p14:creationId xmlns:p14="http://schemas.microsoft.com/office/powerpoint/2010/main" val="248566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b="1" dirty="0" smtClean="0">
                <a:solidFill>
                  <a:srgbClr val="FFFF00"/>
                </a:solidFill>
              </a:rPr>
              <a:t>Choose a product and take it through the product life cycle. Work in pairs.</a:t>
            </a:r>
            <a:endParaRPr lang="en-GB" sz="2400" b="1" dirty="0">
              <a:solidFill>
                <a:srgbClr val="FFFF00"/>
              </a:solidFill>
            </a:endParaRPr>
          </a:p>
        </p:txBody>
      </p:sp>
    </p:spTree>
    <p:extLst>
      <p:ext uri="{BB962C8B-B14F-4D97-AF65-F5344CB8AC3E}">
        <p14:creationId xmlns:p14="http://schemas.microsoft.com/office/powerpoint/2010/main" val="36264157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Marketing mix</a:t>
            </a:r>
            <a:endParaRPr lang="en-GB" sz="2400" dirty="0"/>
          </a:p>
        </p:txBody>
      </p:sp>
      <p:pic>
        <p:nvPicPr>
          <p:cNvPr id="6" name="Content Placeholder 5"/>
          <p:cNvPicPr>
            <a:picLocks noGrp="1" noChangeAspect="1"/>
          </p:cNvPicPr>
          <p:nvPr>
            <p:ph idx="1"/>
          </p:nvPr>
        </p:nvPicPr>
        <p:blipFill>
          <a:blip r:embed="rId2"/>
          <a:stretch>
            <a:fillRect/>
          </a:stretch>
        </p:blipFill>
        <p:spPr>
          <a:xfrm>
            <a:off x="3483033" y="2327565"/>
            <a:ext cx="4613563" cy="3075708"/>
          </a:xfrm>
          <a:prstGeom prst="rect">
            <a:avLst/>
          </a:prstGeom>
        </p:spPr>
      </p:pic>
    </p:spTree>
    <p:extLst>
      <p:ext uri="{BB962C8B-B14F-4D97-AF65-F5344CB8AC3E}">
        <p14:creationId xmlns:p14="http://schemas.microsoft.com/office/powerpoint/2010/main" val="9307559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551837"/>
            <a:ext cx="6096000" cy="1754326"/>
          </a:xfrm>
          <a:prstGeom prst="rect">
            <a:avLst/>
          </a:prstGeom>
        </p:spPr>
        <p:txBody>
          <a:bodyPr>
            <a:spAutoFit/>
          </a:bodyPr>
          <a:lstStyle/>
          <a:p>
            <a:r>
              <a:rPr lang="en-GB" b="1" dirty="0">
                <a:solidFill>
                  <a:srgbClr val="FFFF00"/>
                </a:solidFill>
              </a:rPr>
              <a:t>The marketing mix is . . . The set of controllable tactical marketing tools – product, price, place, and promotion – that the firm blends to produce the response it wants in the target market.</a:t>
            </a:r>
          </a:p>
          <a:p>
            <a:endParaRPr lang="en-GB" b="1" dirty="0">
              <a:solidFill>
                <a:srgbClr val="FFFF00"/>
              </a:solidFill>
            </a:endParaRPr>
          </a:p>
          <a:p>
            <a:r>
              <a:rPr lang="en-GB" b="1" dirty="0">
                <a:solidFill>
                  <a:srgbClr val="FFFF00"/>
                </a:solidFill>
              </a:rPr>
              <a:t>Kotler and Armstrong (2010).</a:t>
            </a:r>
          </a:p>
        </p:txBody>
      </p:sp>
    </p:spTree>
    <p:extLst>
      <p:ext uri="{BB962C8B-B14F-4D97-AF65-F5344CB8AC3E}">
        <p14:creationId xmlns:p14="http://schemas.microsoft.com/office/powerpoint/2010/main" val="3218046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457200" lvl="1" indent="0">
              <a:buNone/>
            </a:pPr>
            <a:r>
              <a:rPr lang="en-GB" sz="2400" b="1" dirty="0" smtClean="0">
                <a:solidFill>
                  <a:srgbClr val="FFFF00"/>
                </a:solidFill>
              </a:rPr>
              <a:t>With the same product explain the marketing mix.</a:t>
            </a:r>
            <a:endParaRPr lang="en-GB" sz="2400" b="1" dirty="0">
              <a:solidFill>
                <a:srgbClr val="FFFF00"/>
              </a:solidFill>
            </a:endParaRPr>
          </a:p>
        </p:txBody>
      </p:sp>
    </p:spTree>
    <p:extLst>
      <p:ext uri="{BB962C8B-B14F-4D97-AF65-F5344CB8AC3E}">
        <p14:creationId xmlns:p14="http://schemas.microsoft.com/office/powerpoint/2010/main" val="29802101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Marketing techniques</a:t>
            </a:r>
            <a:r>
              <a:rPr lang="en-GB" dirty="0"/>
              <a:t>: </a:t>
            </a:r>
          </a:p>
        </p:txBody>
      </p:sp>
      <p:sp>
        <p:nvSpPr>
          <p:cNvPr id="3" name="Content Placeholder 2"/>
          <p:cNvSpPr>
            <a:spLocks noGrp="1"/>
          </p:cNvSpPr>
          <p:nvPr>
            <p:ph idx="1"/>
          </p:nvPr>
        </p:nvSpPr>
        <p:spPr/>
        <p:txBody>
          <a:bodyPr>
            <a:normAutofit/>
          </a:bodyPr>
          <a:lstStyle/>
          <a:p>
            <a:r>
              <a:rPr lang="en-GB" sz="3200" dirty="0" smtClean="0"/>
              <a:t>segmentation</a:t>
            </a:r>
            <a:r>
              <a:rPr lang="en-GB" sz="3200" dirty="0"/>
              <a:t>, </a:t>
            </a:r>
            <a:r>
              <a:rPr lang="en-GB" sz="3200" dirty="0" smtClean="0"/>
              <a:t>e.g. </a:t>
            </a:r>
            <a:r>
              <a:rPr lang="en-GB" sz="3200" dirty="0"/>
              <a:t>geographic, demographic, psychographic, lifestyle; </a:t>
            </a:r>
            <a:endParaRPr lang="en-GB" sz="3200" dirty="0" smtClean="0"/>
          </a:p>
        </p:txBody>
      </p:sp>
    </p:spTree>
    <p:extLst>
      <p:ext uri="{BB962C8B-B14F-4D97-AF65-F5344CB8AC3E}">
        <p14:creationId xmlns:p14="http://schemas.microsoft.com/office/powerpoint/2010/main" val="35882277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272" t="17852" r="60748" b="50261"/>
          <a:stretch/>
        </p:blipFill>
        <p:spPr>
          <a:xfrm>
            <a:off x="1221972" y="2144684"/>
            <a:ext cx="8340033" cy="3915294"/>
          </a:xfrm>
          <a:prstGeom prst="rect">
            <a:avLst/>
          </a:prstGeom>
        </p:spPr>
      </p:pic>
    </p:spTree>
    <p:extLst>
      <p:ext uri="{BB962C8B-B14F-4D97-AF65-F5344CB8AC3E}">
        <p14:creationId xmlns:p14="http://schemas.microsoft.com/office/powerpoint/2010/main" val="33830246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144" t="20129" r="60364" b="62788"/>
          <a:stretch/>
        </p:blipFill>
        <p:spPr>
          <a:xfrm>
            <a:off x="2261061" y="2618510"/>
            <a:ext cx="6700059" cy="2427316"/>
          </a:xfrm>
          <a:prstGeom prst="rect">
            <a:avLst/>
          </a:prstGeom>
        </p:spPr>
      </p:pic>
    </p:spTree>
    <p:extLst>
      <p:ext uri="{BB962C8B-B14F-4D97-AF65-F5344CB8AC3E}">
        <p14:creationId xmlns:p14="http://schemas.microsoft.com/office/powerpoint/2010/main" val="1159490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GEOGRAPHIC MARKETING TECHNIQUE IMAG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0691" y="2387635"/>
            <a:ext cx="7813964" cy="3963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931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a:t>
            </a:r>
            <a:r>
              <a:rPr lang="en-GB" dirty="0" smtClean="0"/>
              <a:t>esign </a:t>
            </a:r>
            <a:r>
              <a:rPr lang="en-GB" dirty="0"/>
              <a:t>of marketing mix to satisfy needs of target </a:t>
            </a:r>
            <a:r>
              <a:rPr lang="en-GB" dirty="0" smtClean="0"/>
              <a:t>group</a:t>
            </a:r>
          </a:p>
          <a:p>
            <a:r>
              <a:rPr lang="en-GB" dirty="0" smtClean="0"/>
              <a:t>Branding </a:t>
            </a:r>
          </a:p>
          <a:p>
            <a:r>
              <a:rPr lang="en-GB" dirty="0"/>
              <a:t>I</a:t>
            </a:r>
            <a:r>
              <a:rPr lang="en-GB" dirty="0" smtClean="0"/>
              <a:t>nfluencing </a:t>
            </a:r>
            <a:r>
              <a:rPr lang="en-GB" dirty="0"/>
              <a:t>buyer </a:t>
            </a:r>
            <a:r>
              <a:rPr lang="en-GB" dirty="0" smtClean="0"/>
              <a:t>behaviour</a:t>
            </a:r>
          </a:p>
          <a:p>
            <a:r>
              <a:rPr lang="en-GB" dirty="0"/>
              <a:t>B</a:t>
            </a:r>
            <a:r>
              <a:rPr lang="en-GB" dirty="0" smtClean="0"/>
              <a:t>rand </a:t>
            </a:r>
            <a:r>
              <a:rPr lang="en-GB" dirty="0"/>
              <a:t>building and </a:t>
            </a:r>
            <a:r>
              <a:rPr lang="en-GB" dirty="0" smtClean="0"/>
              <a:t>positioning</a:t>
            </a:r>
          </a:p>
          <a:p>
            <a:r>
              <a:rPr lang="en-GB" dirty="0" smtClean="0"/>
              <a:t>Relationship </a:t>
            </a:r>
            <a:r>
              <a:rPr lang="en-GB" dirty="0"/>
              <a:t>marketing </a:t>
            </a:r>
            <a:r>
              <a:rPr lang="en-GB" dirty="0" smtClean="0"/>
              <a:t>concept</a:t>
            </a:r>
          </a:p>
          <a:p>
            <a:pPr marL="0" indent="0">
              <a:buNone/>
            </a:pPr>
            <a:r>
              <a:rPr lang="en-GB" dirty="0"/>
              <a:t> </a:t>
            </a: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378297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Relationship marketing</a:t>
            </a:r>
            <a:br>
              <a:rPr lang="en-GB" sz="2400" dirty="0" smtClean="0"/>
            </a:br>
            <a:endParaRPr lang="en-GB" sz="2400" dirty="0"/>
          </a:p>
        </p:txBody>
      </p:sp>
      <p:sp>
        <p:nvSpPr>
          <p:cNvPr id="3" name="Content Placeholder 2"/>
          <p:cNvSpPr>
            <a:spLocks noGrp="1"/>
          </p:cNvSpPr>
          <p:nvPr>
            <p:ph idx="1"/>
          </p:nvPr>
        </p:nvSpPr>
        <p:spPr/>
        <p:txBody>
          <a:bodyPr/>
          <a:lstStyle/>
          <a:p>
            <a:r>
              <a:rPr lang="en-GB" dirty="0"/>
              <a:t>Relationship marketing was first defined as a form of marketing developed from direct response marketing campaigns which emphasizes customer retention and </a:t>
            </a:r>
            <a:r>
              <a:rPr lang="en-GB" b="1" dirty="0"/>
              <a:t>satisfaction</a:t>
            </a:r>
            <a:r>
              <a:rPr lang="en-GB" dirty="0"/>
              <a:t>, rather than a focus on sales transactions.</a:t>
            </a:r>
          </a:p>
        </p:txBody>
      </p:sp>
      <p:pic>
        <p:nvPicPr>
          <p:cNvPr id="5" name="Picture 4"/>
          <p:cNvPicPr>
            <a:picLocks noChangeAspect="1"/>
          </p:cNvPicPr>
          <p:nvPr/>
        </p:nvPicPr>
        <p:blipFill>
          <a:blip r:embed="rId2"/>
          <a:stretch>
            <a:fillRect/>
          </a:stretch>
        </p:blipFill>
        <p:spPr>
          <a:xfrm>
            <a:off x="9525000" y="0"/>
            <a:ext cx="2667000" cy="1714500"/>
          </a:xfrm>
          <a:prstGeom prst="rect">
            <a:avLst/>
          </a:prstGeom>
        </p:spPr>
      </p:pic>
    </p:spTree>
    <p:extLst>
      <p:ext uri="{BB962C8B-B14F-4D97-AF65-F5344CB8AC3E}">
        <p14:creationId xmlns:p14="http://schemas.microsoft.com/office/powerpoint/2010/main" val="94853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p:cNvSpPr>
            <a:spLocks noGrp="1"/>
          </p:cNvSpPr>
          <p:nvPr>
            <p:ph idx="1"/>
          </p:nvPr>
        </p:nvSpPr>
        <p:spPr/>
        <p:txBody>
          <a:bodyPr/>
          <a:lstStyle/>
          <a:p>
            <a:endParaRPr lang="en-GB" altLang="en-US" smtClean="0"/>
          </a:p>
        </p:txBody>
      </p:sp>
      <p:sp>
        <p:nvSpPr>
          <p:cNvPr id="4" name="Rectangle 2"/>
          <p:cNvSpPr>
            <a:spLocks noGrp="1" noChangeArrowheads="1"/>
          </p:cNvSpPr>
          <p:nvPr>
            <p:ph type="title"/>
          </p:nvPr>
        </p:nvSpPr>
        <p:spPr>
          <a:xfrm>
            <a:off x="1981200" y="198438"/>
            <a:ext cx="8229600" cy="1143000"/>
          </a:xfrm>
          <a:solidFill>
            <a:schemeClr val="bg1">
              <a:lumMod val="95000"/>
            </a:schemeClr>
          </a:solidFill>
          <a:ln w="57150">
            <a:solidFill>
              <a:schemeClr val="accent1">
                <a:lumMod val="50000"/>
              </a:schemeClr>
            </a:solidFill>
          </a:ln>
        </p:spPr>
        <p:txBody>
          <a:bodyPr/>
          <a:lstStyle/>
          <a:p>
            <a:pPr eaLnBrk="1" hangingPunct="1">
              <a:defRPr/>
            </a:pPr>
            <a:r>
              <a:rPr lang="en-US" sz="4200" b="1" dirty="0"/>
              <a:t>Primary &amp; Secondary Research </a:t>
            </a:r>
          </a:p>
        </p:txBody>
      </p:sp>
      <p:graphicFrame>
        <p:nvGraphicFramePr>
          <p:cNvPr id="5" name="Table 4"/>
          <p:cNvGraphicFramePr>
            <a:graphicFrameLocks noGrp="1"/>
          </p:cNvGraphicFramePr>
          <p:nvPr/>
        </p:nvGraphicFramePr>
        <p:xfrm>
          <a:off x="1631951" y="1520825"/>
          <a:ext cx="8856663" cy="5076825"/>
        </p:xfrm>
        <a:graphic>
          <a:graphicData uri="http://schemas.openxmlformats.org/drawingml/2006/table">
            <a:tbl>
              <a:tblPr bandRow="1">
                <a:tableStyleId>{5C22544A-7EE6-4342-B048-85BDC9FD1C3A}</a:tableStyleId>
              </a:tblPr>
              <a:tblGrid>
                <a:gridCol w="2244166">
                  <a:extLst>
                    <a:ext uri="{9D8B030D-6E8A-4147-A177-3AD203B41FA5}">
                      <a16:colId xmlns:a16="http://schemas.microsoft.com/office/drawing/2014/main" val="20000"/>
                    </a:ext>
                  </a:extLst>
                </a:gridCol>
                <a:gridCol w="6612497">
                  <a:extLst>
                    <a:ext uri="{9D8B030D-6E8A-4147-A177-3AD203B41FA5}">
                      <a16:colId xmlns:a16="http://schemas.microsoft.com/office/drawing/2014/main" val="20001"/>
                    </a:ext>
                  </a:extLst>
                </a:gridCol>
              </a:tblGrid>
              <a:tr h="23032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b="1" dirty="0" smtClean="0"/>
                        <a:t>Primary research</a:t>
                      </a:r>
                    </a:p>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(or field research)</a:t>
                      </a:r>
                      <a:endParaRPr lang="en-GB" sz="2200" b="1" dirty="0" smtClean="0"/>
                    </a:p>
                    <a:p>
                      <a:endParaRPr lang="en-US" sz="2200" dirty="0"/>
                    </a:p>
                  </a:txBody>
                  <a:tcPr marL="91437" marR="91437"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involves the collection of original (new) data </a:t>
                      </a:r>
                      <a:r>
                        <a:rPr lang="en-GB" sz="2200" i="1" dirty="0" smtClean="0"/>
                        <a:t>by the researcher</a:t>
                      </a:r>
                      <a:r>
                        <a:rPr lang="en-GB" sz="2200" dirty="0" smtClean="0"/>
                        <a:t> to address a specific problem.</a:t>
                      </a:r>
                    </a:p>
                  </a:txBody>
                  <a:tcPr marL="91437" marR="91437" marT="45715" marB="45715"/>
                </a:tc>
                <a:extLst>
                  <a:ext uri="{0D108BD9-81ED-4DB2-BD59-A6C34878D82A}">
                    <a16:rowId xmlns:a16="http://schemas.microsoft.com/office/drawing/2014/main" val="10000"/>
                  </a:ext>
                </a:extLst>
              </a:tr>
              <a:tr h="2773563">
                <a:tc>
                  <a:txBody>
                    <a:bodyPr/>
                    <a:lstStyle/>
                    <a:p>
                      <a:r>
                        <a:rPr lang="en-GB" sz="2200" b="1" dirty="0" smtClean="0"/>
                        <a:t>Secondary research</a:t>
                      </a:r>
                      <a:r>
                        <a:rPr lang="en-GB" sz="2200" dirty="0" smtClean="0"/>
                        <a:t> </a:t>
                      </a:r>
                    </a:p>
                    <a:p>
                      <a:r>
                        <a:rPr lang="en-GB" sz="2200" dirty="0" smtClean="0"/>
                        <a:t>(or desk research) </a:t>
                      </a:r>
                      <a:endParaRPr lang="en-US" sz="2200" dirty="0"/>
                    </a:p>
                  </a:txBody>
                  <a:tcPr marL="91437" marR="91437" marT="45715" marB="45715"/>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is based on data that has been collected </a:t>
                      </a:r>
                      <a:r>
                        <a:rPr lang="en-GB" sz="2200" i="1" dirty="0" smtClean="0"/>
                        <a:t>by somebody else</a:t>
                      </a:r>
                      <a:r>
                        <a:rPr lang="en-GB" sz="2200" dirty="0" smtClean="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2200" dirty="0" smtClean="0"/>
                    </a:p>
                    <a:p>
                      <a:endParaRPr lang="en-US" sz="2200" dirty="0"/>
                    </a:p>
                  </a:txBody>
                  <a:tcPr marL="91437" marR="91437" marT="45715" marB="45715"/>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475138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solidFill>
            <a:schemeClr val="bg1">
              <a:lumMod val="95000"/>
            </a:schemeClr>
          </a:solidFill>
          <a:ln w="57150">
            <a:solidFill>
              <a:schemeClr val="accent1">
                <a:lumMod val="50000"/>
              </a:schemeClr>
            </a:solidFill>
          </a:ln>
        </p:spPr>
        <p:txBody>
          <a:bodyPr/>
          <a:lstStyle/>
          <a:p>
            <a:pPr eaLnBrk="1" hangingPunct="1">
              <a:defRPr/>
            </a:pPr>
            <a:r>
              <a:rPr lang="en-US" sz="4200" b="1" dirty="0"/>
              <a:t>Qualitative and Quantitative </a:t>
            </a:r>
          </a:p>
        </p:txBody>
      </p:sp>
      <p:graphicFrame>
        <p:nvGraphicFramePr>
          <p:cNvPr id="5" name="Table 4"/>
          <p:cNvGraphicFramePr>
            <a:graphicFrameLocks noGrp="1"/>
          </p:cNvGraphicFramePr>
          <p:nvPr/>
        </p:nvGraphicFramePr>
        <p:xfrm>
          <a:off x="1847851" y="1700214"/>
          <a:ext cx="8532813" cy="4897437"/>
        </p:xfrm>
        <a:graphic>
          <a:graphicData uri="http://schemas.openxmlformats.org/drawingml/2006/table">
            <a:tbl>
              <a:tblPr bandRow="1">
                <a:tableStyleId>{5C22544A-7EE6-4342-B048-85BDC9FD1C3A}</a:tableStyleId>
              </a:tblPr>
              <a:tblGrid>
                <a:gridCol w="2162107">
                  <a:extLst>
                    <a:ext uri="{9D8B030D-6E8A-4147-A177-3AD203B41FA5}">
                      <a16:colId xmlns:a16="http://schemas.microsoft.com/office/drawing/2014/main" val="20000"/>
                    </a:ext>
                  </a:extLst>
                </a:gridCol>
                <a:gridCol w="6370706">
                  <a:extLst>
                    <a:ext uri="{9D8B030D-6E8A-4147-A177-3AD203B41FA5}">
                      <a16:colId xmlns:a16="http://schemas.microsoft.com/office/drawing/2014/main" val="20001"/>
                    </a:ext>
                  </a:extLst>
                </a:gridCol>
              </a:tblGrid>
              <a:tr h="2253271">
                <a:tc>
                  <a:txBody>
                    <a:bodyPr/>
                    <a:lstStyle/>
                    <a:p>
                      <a:pPr algn="ctr"/>
                      <a:r>
                        <a:rPr lang="en-GB" sz="2400" i="1" dirty="0" smtClean="0"/>
                        <a:t>Qualitative research</a:t>
                      </a:r>
                      <a:r>
                        <a:rPr lang="en-GB" sz="2400" dirty="0" smtClean="0"/>
                        <a:t> </a:t>
                      </a:r>
                      <a:endParaRPr lang="en-US" sz="2200" dirty="0"/>
                    </a:p>
                  </a:txBody>
                  <a:tcPr marL="91430" marR="91430" marT="45728" marB="45728"/>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smtClean="0"/>
                        <a:t>involves the collection of (soft) data that are open to interpretation, for example, people’s opinions which cannot be generalised in numerical terms.</a:t>
                      </a:r>
                    </a:p>
                    <a:p>
                      <a:pPr marL="0" marR="0" indent="0" algn="ctr" defTabSz="914400" rtl="0" eaLnBrk="1" fontAlgn="auto" latinLnBrk="0" hangingPunct="1">
                        <a:lnSpc>
                          <a:spcPct val="100000"/>
                        </a:lnSpc>
                        <a:spcBef>
                          <a:spcPts val="0"/>
                        </a:spcBef>
                        <a:spcAft>
                          <a:spcPts val="0"/>
                        </a:spcAft>
                        <a:buClrTx/>
                        <a:buSzTx/>
                        <a:buFontTx/>
                        <a:buNone/>
                        <a:tabLst/>
                        <a:defRPr/>
                      </a:pPr>
                      <a:endParaRPr lang="en-GB" sz="2200" dirty="0" smtClean="0"/>
                    </a:p>
                  </a:txBody>
                  <a:tcPr marL="91430" marR="91430" marT="45728" marB="45728"/>
                </a:tc>
                <a:extLst>
                  <a:ext uri="{0D108BD9-81ED-4DB2-BD59-A6C34878D82A}">
                    <a16:rowId xmlns:a16="http://schemas.microsoft.com/office/drawing/2014/main" val="10000"/>
                  </a:ext>
                </a:extLst>
              </a:tr>
              <a:tr h="2644166">
                <a:tc>
                  <a:txBody>
                    <a:bodyPr/>
                    <a:lstStyle/>
                    <a:p>
                      <a:pPr algn="ctr"/>
                      <a:r>
                        <a:rPr lang="en-GB" sz="2400" i="1" dirty="0" smtClean="0"/>
                        <a:t>Quantitative research </a:t>
                      </a:r>
                      <a:endParaRPr lang="en-US" sz="2200" dirty="0"/>
                    </a:p>
                  </a:txBody>
                  <a:tcPr marL="91430" marR="91430" marT="45728" marB="45728"/>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smtClean="0"/>
                        <a:t>research that produces statistics (hard data).  This usually involves surveys of large numbers of respondents.</a:t>
                      </a:r>
                      <a:endParaRPr lang="en-US" sz="2400" dirty="0" smtClean="0"/>
                    </a:p>
                    <a:p>
                      <a:pPr algn="ctr"/>
                      <a:endParaRPr lang="en-US" sz="2200" dirty="0"/>
                    </a:p>
                  </a:txBody>
                  <a:tcPr marL="91430" marR="91430" marT="45728" marB="45728"/>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0091968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600201"/>
            <a:ext cx="9144000" cy="4525963"/>
          </a:xfrm>
        </p:spPr>
        <p:txBody>
          <a:bodyPr/>
          <a:lstStyle/>
          <a:p>
            <a:pPr algn="ctr">
              <a:buFontTx/>
              <a:buNone/>
              <a:defRPr/>
            </a:pPr>
            <a:r>
              <a:rPr lang="en-GB" sz="3000" i="1" dirty="0">
                <a:solidFill>
                  <a:schemeClr val="accent1">
                    <a:lumMod val="50000"/>
                  </a:schemeClr>
                </a:solidFill>
              </a:rPr>
              <a:t>What methods might you use to gather/collect data? </a:t>
            </a:r>
            <a:endParaRPr lang="en-US" sz="3000" i="1" dirty="0">
              <a:solidFill>
                <a:schemeClr val="accent1">
                  <a:lumMod val="50000"/>
                </a:schemeClr>
              </a:solidFill>
            </a:endParaRPr>
          </a:p>
          <a:p>
            <a:pPr>
              <a:buFontTx/>
              <a:buNone/>
              <a:defRPr/>
            </a:pPr>
            <a:endParaRPr lang="cy-GB" dirty="0"/>
          </a:p>
        </p:txBody>
      </p:sp>
      <p:sp>
        <p:nvSpPr>
          <p:cNvPr id="4" name="Title 4"/>
          <p:cNvSpPr>
            <a:spLocks noGrp="1"/>
          </p:cNvSpPr>
          <p:nvPr>
            <p:ph type="title"/>
          </p:nvPr>
        </p:nvSpPr>
        <p:spPr>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Data Collection Techniques?</a:t>
            </a:r>
            <a:endParaRPr lang="cy-GB" b="1" dirty="0">
              <a:solidFill>
                <a:schemeClr val="accent1">
                  <a:lumMod val="50000"/>
                </a:schemeClr>
              </a:solidFill>
            </a:endParaRPr>
          </a:p>
        </p:txBody>
      </p:sp>
      <p:sp>
        <p:nvSpPr>
          <p:cNvPr id="5" name="Rounded Rectangle 4"/>
          <p:cNvSpPr/>
          <p:nvPr/>
        </p:nvSpPr>
        <p:spPr>
          <a:xfrm>
            <a:off x="8328025" y="2349500"/>
            <a:ext cx="1944688" cy="719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Questionnaire</a:t>
            </a:r>
          </a:p>
        </p:txBody>
      </p:sp>
      <p:sp>
        <p:nvSpPr>
          <p:cNvPr id="6" name="Rounded Rectangle 5"/>
          <p:cNvSpPr/>
          <p:nvPr/>
        </p:nvSpPr>
        <p:spPr>
          <a:xfrm>
            <a:off x="1919289" y="2420939"/>
            <a:ext cx="1944687"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Interviews </a:t>
            </a:r>
          </a:p>
        </p:txBody>
      </p:sp>
      <p:sp>
        <p:nvSpPr>
          <p:cNvPr id="7" name="Rounded Rectangle 6"/>
          <p:cNvSpPr/>
          <p:nvPr/>
        </p:nvSpPr>
        <p:spPr>
          <a:xfrm>
            <a:off x="8399464" y="5661026"/>
            <a:ext cx="1944687"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Observations </a:t>
            </a:r>
          </a:p>
        </p:txBody>
      </p:sp>
      <p:sp>
        <p:nvSpPr>
          <p:cNvPr id="8" name="Rounded Rectangle 7"/>
          <p:cNvSpPr/>
          <p:nvPr/>
        </p:nvSpPr>
        <p:spPr>
          <a:xfrm>
            <a:off x="3935414" y="5661026"/>
            <a:ext cx="1944687"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Focus Groups </a:t>
            </a:r>
          </a:p>
        </p:txBody>
      </p:sp>
      <p:sp>
        <p:nvSpPr>
          <p:cNvPr id="9" name="Rounded Rectangle 8"/>
          <p:cNvSpPr/>
          <p:nvPr/>
        </p:nvSpPr>
        <p:spPr>
          <a:xfrm>
            <a:off x="6167439" y="5661026"/>
            <a:ext cx="1944687"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Experiments </a:t>
            </a:r>
          </a:p>
        </p:txBody>
      </p:sp>
      <p:sp>
        <p:nvSpPr>
          <p:cNvPr id="10" name="Rounded Rectangle 9"/>
          <p:cNvSpPr/>
          <p:nvPr/>
        </p:nvSpPr>
        <p:spPr>
          <a:xfrm>
            <a:off x="1703389" y="5661026"/>
            <a:ext cx="1944687"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accent1">
                    <a:lumMod val="50000"/>
                  </a:schemeClr>
                </a:solidFill>
              </a:rPr>
              <a:t>Literature Review</a:t>
            </a:r>
          </a:p>
        </p:txBody>
      </p:sp>
      <p:cxnSp>
        <p:nvCxnSpPr>
          <p:cNvPr id="12" name="Straight Arrow Connector 11"/>
          <p:cNvCxnSpPr>
            <a:stCxn id="6" idx="3"/>
          </p:cNvCxnSpPr>
          <p:nvPr/>
        </p:nvCxnSpPr>
        <p:spPr>
          <a:xfrm>
            <a:off x="3863976" y="2781300"/>
            <a:ext cx="1008063"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 name="Rounded Rectangle 12"/>
          <p:cNvSpPr/>
          <p:nvPr/>
        </p:nvSpPr>
        <p:spPr>
          <a:xfrm>
            <a:off x="4872039" y="2420939"/>
            <a:ext cx="1944687" cy="720725"/>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bg1"/>
                </a:solidFill>
              </a:rPr>
              <a:t>Face to Face</a:t>
            </a:r>
          </a:p>
        </p:txBody>
      </p:sp>
      <p:cxnSp>
        <p:nvCxnSpPr>
          <p:cNvPr id="14" name="Straight Arrow Connector 13"/>
          <p:cNvCxnSpPr/>
          <p:nvPr/>
        </p:nvCxnSpPr>
        <p:spPr>
          <a:xfrm>
            <a:off x="2855913" y="3141664"/>
            <a:ext cx="0" cy="71913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919289" y="3860801"/>
            <a:ext cx="1944687" cy="720725"/>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bg1"/>
                </a:solidFill>
              </a:rPr>
              <a:t>Telephone</a:t>
            </a:r>
          </a:p>
        </p:txBody>
      </p:sp>
      <p:cxnSp>
        <p:nvCxnSpPr>
          <p:cNvPr id="18" name="Straight Arrow Connector 17"/>
          <p:cNvCxnSpPr/>
          <p:nvPr/>
        </p:nvCxnSpPr>
        <p:spPr>
          <a:xfrm>
            <a:off x="9409113" y="3068638"/>
            <a:ext cx="0" cy="79216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2" name="Rounded Rectangle 21"/>
          <p:cNvSpPr/>
          <p:nvPr/>
        </p:nvSpPr>
        <p:spPr>
          <a:xfrm>
            <a:off x="8543925" y="3860801"/>
            <a:ext cx="1944688" cy="720725"/>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bg1"/>
                </a:solidFill>
              </a:rPr>
              <a:t>Paper Based</a:t>
            </a:r>
          </a:p>
        </p:txBody>
      </p:sp>
      <p:sp>
        <p:nvSpPr>
          <p:cNvPr id="23" name="Rounded Rectangle 22"/>
          <p:cNvSpPr/>
          <p:nvPr/>
        </p:nvSpPr>
        <p:spPr>
          <a:xfrm>
            <a:off x="6240463" y="3860801"/>
            <a:ext cx="1943100" cy="720725"/>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b="1" dirty="0">
                <a:solidFill>
                  <a:schemeClr val="bg1"/>
                </a:solidFill>
              </a:rPr>
              <a:t>Electronic</a:t>
            </a:r>
          </a:p>
        </p:txBody>
      </p:sp>
      <p:cxnSp>
        <p:nvCxnSpPr>
          <p:cNvPr id="24" name="Straight Arrow Connector 23"/>
          <p:cNvCxnSpPr/>
          <p:nvPr/>
        </p:nvCxnSpPr>
        <p:spPr>
          <a:xfrm flipH="1">
            <a:off x="7248525" y="2997200"/>
            <a:ext cx="1079500" cy="8636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6436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ssolve">
                                      <p:cBhvr>
                                        <p:cTn id="22" dur="500"/>
                                        <p:tgtEl>
                                          <p:spTgt spid="1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dissolve">
                                      <p:cBhvr>
                                        <p:cTn id="27" dur="500"/>
                                        <p:tgtEl>
                                          <p:spTgt spid="1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dissolve">
                                      <p:cBhvr>
                                        <p:cTn id="32" dur="500"/>
                                        <p:tgtEl>
                                          <p:spTgt spid="1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dissolve">
                                      <p:cBhvr>
                                        <p:cTn id="37" dur="500"/>
                                        <p:tgtEl>
                                          <p:spTgt spid="5"/>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dissolve">
                                      <p:cBhvr>
                                        <p:cTn id="42" dur="500"/>
                                        <p:tgtEl>
                                          <p:spTgt spid="24"/>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dissolve">
                                      <p:cBhvr>
                                        <p:cTn id="47" dur="500"/>
                                        <p:tgtEl>
                                          <p:spTgt spid="23"/>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dissolve">
                                      <p:cBhvr>
                                        <p:cTn id="52" dur="500"/>
                                        <p:tgtEl>
                                          <p:spTgt spid="18"/>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dissolve">
                                      <p:cBhvr>
                                        <p:cTn id="57" dur="500"/>
                                        <p:tgtEl>
                                          <p:spTgt spid="22"/>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dissolve">
                                      <p:cBhvr>
                                        <p:cTn id="62" dur="500"/>
                                        <p:tgtEl>
                                          <p:spTgt spid="7"/>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9"/>
                                        </p:tgtEl>
                                        <p:attrNameLst>
                                          <p:attrName>style.visibility</p:attrName>
                                        </p:attrNameLst>
                                      </p:cBhvr>
                                      <p:to>
                                        <p:strVal val="visible"/>
                                      </p:to>
                                    </p:set>
                                    <p:animEffect transition="in" filter="dissolve">
                                      <p:cBhvr>
                                        <p:cTn id="67" dur="500"/>
                                        <p:tgtEl>
                                          <p:spTgt spid="9"/>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8"/>
                                        </p:tgtEl>
                                        <p:attrNameLst>
                                          <p:attrName>style.visibility</p:attrName>
                                        </p:attrNameLst>
                                      </p:cBhvr>
                                      <p:to>
                                        <p:strVal val="visible"/>
                                      </p:to>
                                    </p:set>
                                    <p:animEffect transition="in" filter="dissolve">
                                      <p:cBhvr>
                                        <p:cTn id="72" dur="500"/>
                                        <p:tgtEl>
                                          <p:spTgt spid="8"/>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grpId="0" nodeType="click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dissolve">
                                      <p:cBhvr>
                                        <p:cTn id="7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P spid="9" grpId="0" animBg="1"/>
      <p:bldP spid="10" grpId="0" animBg="1"/>
      <p:bldP spid="13" grpId="0" animBg="1"/>
      <p:bldP spid="17" grpId="0" animBg="1"/>
      <p:bldP spid="22" grpId="0" animBg="1"/>
      <p:bldP spid="2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484314"/>
            <a:ext cx="8229600" cy="4852987"/>
          </a:xfrm>
        </p:spPr>
        <p:txBody>
          <a:bodyPr/>
          <a:lstStyle/>
          <a:p>
            <a:pPr>
              <a:buClr>
                <a:schemeClr val="accent1">
                  <a:lumMod val="50000"/>
                </a:schemeClr>
              </a:buClr>
              <a:defRPr/>
            </a:pPr>
            <a:r>
              <a:rPr lang="cy-GB" dirty="0" smtClean="0"/>
              <a:t>What is a questionnaire? </a:t>
            </a:r>
          </a:p>
          <a:p>
            <a:pPr>
              <a:buClr>
                <a:schemeClr val="accent1">
                  <a:lumMod val="50000"/>
                </a:schemeClr>
              </a:buClr>
              <a:buFontTx/>
              <a:buNone/>
              <a:defRPr/>
            </a:pPr>
            <a:endParaRPr lang="cy-GB" sz="2000" dirty="0"/>
          </a:p>
          <a:p>
            <a:pPr>
              <a:buClr>
                <a:schemeClr val="accent1">
                  <a:lumMod val="50000"/>
                </a:schemeClr>
              </a:buClr>
              <a:defRPr/>
            </a:pPr>
            <a:r>
              <a:rPr lang="cy-GB" dirty="0" smtClean="0"/>
              <a:t>Types of questionnaires:</a:t>
            </a:r>
          </a:p>
          <a:p>
            <a:pPr lvl="1">
              <a:buClr>
                <a:schemeClr val="accent1">
                  <a:lumMod val="50000"/>
                </a:schemeClr>
              </a:buClr>
              <a:defRPr/>
            </a:pPr>
            <a:r>
              <a:rPr lang="cy-GB" dirty="0" smtClean="0"/>
              <a:t>A </a:t>
            </a:r>
            <a:r>
              <a:rPr lang="cy-GB" b="1" i="1" dirty="0" smtClean="0">
                <a:solidFill>
                  <a:schemeClr val="accent1">
                    <a:lumMod val="50000"/>
                  </a:schemeClr>
                </a:solidFill>
              </a:rPr>
              <a:t>structured</a:t>
            </a:r>
            <a:r>
              <a:rPr lang="cy-GB" dirty="0" smtClean="0"/>
              <a:t> questionnaire</a:t>
            </a:r>
          </a:p>
          <a:p>
            <a:pPr lvl="1">
              <a:buClr>
                <a:schemeClr val="accent1">
                  <a:lumMod val="50000"/>
                </a:schemeClr>
              </a:buClr>
              <a:defRPr/>
            </a:pPr>
            <a:r>
              <a:rPr lang="cy-GB" dirty="0" smtClean="0"/>
              <a:t>A </a:t>
            </a:r>
            <a:r>
              <a:rPr lang="cy-GB" b="1" i="1" dirty="0" smtClean="0">
                <a:solidFill>
                  <a:schemeClr val="accent1">
                    <a:lumMod val="50000"/>
                  </a:schemeClr>
                </a:solidFill>
              </a:rPr>
              <a:t>self-compleated</a:t>
            </a:r>
            <a:r>
              <a:rPr lang="cy-GB" dirty="0" smtClean="0"/>
              <a:t> questionnaire</a:t>
            </a:r>
          </a:p>
          <a:p>
            <a:pPr lvl="1">
              <a:buClr>
                <a:schemeClr val="accent1">
                  <a:lumMod val="50000"/>
                </a:schemeClr>
              </a:buClr>
              <a:defRPr/>
            </a:pPr>
            <a:r>
              <a:rPr lang="cy-GB" dirty="0" smtClean="0"/>
              <a:t>An </a:t>
            </a:r>
            <a:r>
              <a:rPr lang="cy-GB" b="1" i="1" dirty="0" smtClean="0">
                <a:solidFill>
                  <a:schemeClr val="accent1">
                    <a:lumMod val="50000"/>
                  </a:schemeClr>
                </a:solidFill>
              </a:rPr>
              <a:t>interviewer-completed</a:t>
            </a:r>
            <a:r>
              <a:rPr lang="cy-GB" dirty="0" smtClean="0"/>
              <a:t> questionnaire</a:t>
            </a:r>
          </a:p>
          <a:p>
            <a:pPr lvl="1">
              <a:buClr>
                <a:schemeClr val="accent1">
                  <a:lumMod val="50000"/>
                </a:schemeClr>
              </a:buClr>
              <a:buFontTx/>
              <a:buNone/>
              <a:defRPr/>
            </a:pPr>
            <a:endParaRPr lang="cy-GB" sz="2000" dirty="0"/>
          </a:p>
          <a:p>
            <a:pPr lvl="2">
              <a:buClr>
                <a:schemeClr val="accent1">
                  <a:lumMod val="50000"/>
                </a:schemeClr>
              </a:buClr>
              <a:defRPr/>
            </a:pPr>
            <a:r>
              <a:rPr lang="cy-GB" sz="3200" dirty="0"/>
              <a:t>Types of questions:</a:t>
            </a:r>
          </a:p>
          <a:p>
            <a:pPr lvl="3">
              <a:buClr>
                <a:schemeClr val="accent1">
                  <a:lumMod val="50000"/>
                </a:schemeClr>
              </a:buClr>
              <a:defRPr/>
            </a:pPr>
            <a:r>
              <a:rPr lang="cy-GB" sz="2800" dirty="0"/>
              <a:t> Open and Closed ended questions</a:t>
            </a:r>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Questionnaire </a:t>
            </a:r>
            <a:endParaRPr lang="cy-GB" b="1" dirty="0">
              <a:solidFill>
                <a:schemeClr val="accent1">
                  <a:lumMod val="50000"/>
                </a:schemeClr>
              </a:solidFill>
            </a:endParaRPr>
          </a:p>
        </p:txBody>
      </p:sp>
    </p:spTree>
    <p:extLst>
      <p:ext uri="{BB962C8B-B14F-4D97-AF65-F5344CB8AC3E}">
        <p14:creationId xmlns:p14="http://schemas.microsoft.com/office/powerpoint/2010/main" val="32918869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dissolv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ssolv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dissolve">
                                      <p:cBhvr>
                                        <p:cTn id="27" dur="500"/>
                                        <p:tgtEl>
                                          <p:spTgt spid="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dissolve">
                                      <p:cBhvr>
                                        <p:cTn id="32" dur="500"/>
                                        <p:tgtEl>
                                          <p:spTgt spid="3">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dissolv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1" indent="-742950">
              <a:buClr>
                <a:schemeClr val="accent1">
                  <a:lumMod val="50000"/>
                </a:schemeClr>
              </a:buClr>
              <a:buFont typeface="Arial" pitchFamily="34" charset="0"/>
              <a:buChar char="•"/>
              <a:defRPr/>
            </a:pPr>
            <a:r>
              <a:rPr lang="en-GB" b="1" i="1" dirty="0" smtClean="0">
                <a:solidFill>
                  <a:schemeClr val="accent1">
                    <a:lumMod val="50000"/>
                  </a:schemeClr>
                </a:solidFill>
              </a:rPr>
              <a:t>Open-ended questions </a:t>
            </a:r>
            <a:r>
              <a:rPr lang="en-GB" dirty="0" smtClean="0"/>
              <a:t>allow the respondent to formulate and enter the response of their choice</a:t>
            </a:r>
            <a:endParaRPr lang="cy-GB" dirty="0" smtClean="0"/>
          </a:p>
          <a:p>
            <a:pPr lvl="1" indent="-742950">
              <a:buClr>
                <a:schemeClr val="accent1">
                  <a:lumMod val="50000"/>
                </a:schemeClr>
              </a:buClr>
              <a:buFont typeface="Arial" pitchFamily="34" charset="0"/>
              <a:buChar char="•"/>
              <a:defRPr/>
            </a:pPr>
            <a:r>
              <a:rPr lang="en-GB" dirty="0" smtClean="0"/>
              <a:t>This method gives respondents considerable scope to express their views and give rich insights into the topic being surveyed (</a:t>
            </a:r>
            <a:r>
              <a:rPr lang="en-GB" b="1" dirty="0" smtClean="0">
                <a:solidFill>
                  <a:schemeClr val="accent1">
                    <a:lumMod val="50000"/>
                  </a:schemeClr>
                </a:solidFill>
              </a:rPr>
              <a:t>qualitative data</a:t>
            </a:r>
            <a:r>
              <a:rPr lang="en-GB" dirty="0" smtClean="0"/>
              <a:t>).  However, they are very difficult and time consuming to interpret and analyse.</a:t>
            </a:r>
          </a:p>
          <a:p>
            <a:pPr lvl="1">
              <a:buClr>
                <a:schemeClr val="accent1">
                  <a:lumMod val="50000"/>
                </a:schemeClr>
              </a:buClr>
              <a:defRPr/>
            </a:pPr>
            <a:endParaRPr lang="cy-GB" dirty="0"/>
          </a:p>
        </p:txBody>
      </p:sp>
      <p:sp>
        <p:nvSpPr>
          <p:cNvPr id="4" name="Title 4"/>
          <p:cNvSpPr>
            <a:spLocks noGrp="1"/>
          </p:cNvSpPr>
          <p:nvPr>
            <p:ph type="title"/>
          </p:nvPr>
        </p:nvSpPr>
        <p:spPr>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Types of Questions </a:t>
            </a:r>
            <a:endParaRPr lang="cy-GB" b="1" dirty="0">
              <a:solidFill>
                <a:schemeClr val="accent1">
                  <a:lumMod val="50000"/>
                </a:schemeClr>
              </a:solidFill>
            </a:endParaRPr>
          </a:p>
        </p:txBody>
      </p:sp>
    </p:spTree>
    <p:extLst>
      <p:ext uri="{BB962C8B-B14F-4D97-AF65-F5344CB8AC3E}">
        <p14:creationId xmlns:p14="http://schemas.microsoft.com/office/powerpoint/2010/main" val="3746200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412876"/>
            <a:ext cx="8229600" cy="4525963"/>
          </a:xfrm>
        </p:spPr>
        <p:txBody>
          <a:bodyPr/>
          <a:lstStyle/>
          <a:p>
            <a:pPr>
              <a:buClr>
                <a:schemeClr val="accent1">
                  <a:lumMod val="50000"/>
                </a:schemeClr>
              </a:buClr>
              <a:defRPr/>
            </a:pPr>
            <a:r>
              <a:rPr lang="en-GB" b="1" i="1" dirty="0" smtClean="0">
                <a:solidFill>
                  <a:schemeClr val="accent1">
                    <a:lumMod val="50000"/>
                  </a:schemeClr>
                </a:solidFill>
              </a:rPr>
              <a:t>Closed questions </a:t>
            </a:r>
            <a:r>
              <a:rPr lang="en-GB" dirty="0" smtClean="0"/>
              <a:t>force the respondent to choose one or more responses from a number of possible replies provided in the question. </a:t>
            </a:r>
          </a:p>
          <a:p>
            <a:pPr marL="400050" lvl="1" indent="-400050">
              <a:spcAft>
                <a:spcPts val="600"/>
              </a:spcAft>
              <a:buClr>
                <a:schemeClr val="accent1">
                  <a:lumMod val="50000"/>
                </a:schemeClr>
              </a:buClr>
              <a:buFont typeface="Arial" pitchFamily="34" charset="0"/>
              <a:buChar char="•"/>
              <a:defRPr/>
            </a:pPr>
            <a:r>
              <a:rPr lang="en-GB" dirty="0" smtClean="0"/>
              <a:t>There are two broad groups of closed questions: </a:t>
            </a:r>
          </a:p>
          <a:p>
            <a:pPr marL="973138" lvl="4" indent="-457200">
              <a:spcBef>
                <a:spcPts val="600"/>
              </a:spcBef>
              <a:spcAft>
                <a:spcPts val="600"/>
              </a:spcAft>
              <a:buFont typeface="Trebuchet MS" pitchFamily="34" charset="0"/>
              <a:buAutoNum type="arabicPeriod"/>
              <a:defRPr/>
            </a:pPr>
            <a:r>
              <a:rPr lang="en-GB" sz="2800" b="1" i="1" dirty="0">
                <a:solidFill>
                  <a:schemeClr val="accent1">
                    <a:lumMod val="50000"/>
                  </a:schemeClr>
                </a:solidFill>
              </a:rPr>
              <a:t>Dichotomous </a:t>
            </a:r>
          </a:p>
          <a:p>
            <a:pPr marL="973138" lvl="4" indent="-457200">
              <a:spcBef>
                <a:spcPts val="600"/>
              </a:spcBef>
              <a:spcAft>
                <a:spcPts val="600"/>
              </a:spcAft>
              <a:buClr>
                <a:schemeClr val="accent1">
                  <a:lumMod val="50000"/>
                </a:schemeClr>
              </a:buClr>
              <a:buFont typeface="Trebuchet MS" pitchFamily="34" charset="0"/>
              <a:buAutoNum type="arabicPeriod"/>
              <a:defRPr/>
            </a:pPr>
            <a:r>
              <a:rPr lang="en-GB" sz="2800" dirty="0"/>
              <a:t>and </a:t>
            </a:r>
            <a:r>
              <a:rPr lang="en-GB" sz="2800" b="1" i="1" dirty="0">
                <a:solidFill>
                  <a:schemeClr val="accent1">
                    <a:lumMod val="50000"/>
                  </a:schemeClr>
                </a:solidFill>
              </a:rPr>
              <a:t>Multiple Choice</a:t>
            </a:r>
          </a:p>
          <a:p>
            <a:pPr>
              <a:buClr>
                <a:schemeClr val="accent1">
                  <a:lumMod val="50000"/>
                </a:schemeClr>
              </a:buClr>
              <a:defRPr/>
            </a:pPr>
            <a:endParaRPr lang="cy-GB" dirty="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Types of Questions </a:t>
            </a:r>
            <a:endParaRPr lang="cy-GB" b="1" dirty="0">
              <a:solidFill>
                <a:schemeClr val="accent1">
                  <a:lumMod val="50000"/>
                </a:schemeClr>
              </a:solidFill>
            </a:endParaRPr>
          </a:p>
        </p:txBody>
      </p:sp>
    </p:spTree>
    <p:extLst>
      <p:ext uri="{BB962C8B-B14F-4D97-AF65-F5344CB8AC3E}">
        <p14:creationId xmlns:p14="http://schemas.microsoft.com/office/powerpoint/2010/main" val="28669739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342900" lvl="4" indent="-342900">
              <a:buClr>
                <a:schemeClr val="accent1">
                  <a:lumMod val="50000"/>
                </a:schemeClr>
              </a:buClr>
              <a:buFontTx/>
              <a:buChar char="•"/>
              <a:defRPr/>
            </a:pPr>
            <a:r>
              <a:rPr lang="en-GB" sz="3200" b="1" i="1" dirty="0">
                <a:solidFill>
                  <a:schemeClr val="accent1">
                    <a:lumMod val="50000"/>
                  </a:schemeClr>
                </a:solidFill>
              </a:rPr>
              <a:t>Dichotomous </a:t>
            </a:r>
            <a:endParaRPr lang="en-GB" sz="3200" dirty="0"/>
          </a:p>
          <a:p>
            <a:pPr lvl="1">
              <a:buClr>
                <a:schemeClr val="accent1">
                  <a:lumMod val="50000"/>
                </a:schemeClr>
              </a:buClr>
              <a:defRPr/>
            </a:pPr>
            <a:r>
              <a:rPr lang="en-GB" dirty="0" smtClean="0">
                <a:ea typeface="+mn-ea"/>
              </a:rPr>
              <a:t>Allows only two possible answers, for example, yes/no, true/false, male/female, etc. They provide limited information.</a:t>
            </a:r>
          </a:p>
          <a:p>
            <a:pPr lvl="1">
              <a:buClr>
                <a:schemeClr val="accent1">
                  <a:lumMod val="50000"/>
                </a:schemeClr>
              </a:buClr>
              <a:buFontTx/>
              <a:buNone/>
              <a:defRPr/>
            </a:pPr>
            <a:endParaRPr lang="en-GB" sz="2000" dirty="0"/>
          </a:p>
          <a:p>
            <a:pPr>
              <a:buClr>
                <a:schemeClr val="accent1">
                  <a:lumMod val="50000"/>
                </a:schemeClr>
              </a:buClr>
              <a:defRPr/>
            </a:pPr>
            <a:r>
              <a:rPr lang="cy-GB" b="1" i="1" dirty="0" smtClean="0">
                <a:solidFill>
                  <a:schemeClr val="accent1">
                    <a:lumMod val="50000"/>
                  </a:schemeClr>
                </a:solidFill>
              </a:rPr>
              <a:t>Multiple Choice</a:t>
            </a:r>
          </a:p>
          <a:p>
            <a:pPr lvl="1">
              <a:buClr>
                <a:schemeClr val="accent1">
                  <a:lumMod val="50000"/>
                </a:schemeClr>
              </a:buClr>
              <a:defRPr/>
            </a:pPr>
            <a:r>
              <a:rPr lang="en-GB" dirty="0" smtClean="0"/>
              <a:t>Present a list of possible responses from which the respondent may choose.</a:t>
            </a:r>
            <a:endParaRPr lang="cy-GB" dirty="0"/>
          </a:p>
        </p:txBody>
      </p:sp>
      <p:sp>
        <p:nvSpPr>
          <p:cNvPr id="4" name="Title 4"/>
          <p:cNvSpPr>
            <a:spLocks noGrp="1"/>
          </p:cNvSpPr>
          <p:nvPr>
            <p:ph type="title"/>
          </p:nvPr>
        </p:nvSpPr>
        <p:spPr>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Types of Questions </a:t>
            </a:r>
            <a:endParaRPr lang="cy-GB" b="1" dirty="0">
              <a:solidFill>
                <a:schemeClr val="accent1">
                  <a:lumMod val="50000"/>
                </a:schemeClr>
              </a:solidFill>
            </a:endParaRPr>
          </a:p>
        </p:txBody>
      </p:sp>
    </p:spTree>
    <p:extLst>
      <p:ext uri="{BB962C8B-B14F-4D97-AF65-F5344CB8AC3E}">
        <p14:creationId xmlns:p14="http://schemas.microsoft.com/office/powerpoint/2010/main" val="41438052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dissolve">
                                      <p:cBhvr>
                                        <p:cTn id="15" dur="500"/>
                                        <p:tgtEl>
                                          <p:spTgt spid="3">
                                            <p:txEl>
                                              <p:pRg st="3" end="3"/>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dissolv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miter lim="800000"/>
            <a:headEnd/>
            <a:tailEnd/>
          </a:ln>
          <a:extLst/>
        </p:spPr>
        <p:txBody>
          <a:bodyPr/>
          <a:lstStyle/>
          <a:p>
            <a:pPr marL="0" indent="-274320">
              <a:spcAft>
                <a:spcPts val="600"/>
              </a:spcAft>
              <a:buClr>
                <a:schemeClr val="accent1">
                  <a:lumMod val="50000"/>
                </a:schemeClr>
              </a:buClr>
              <a:buFont typeface="Arial" pitchFamily="34" charset="0"/>
              <a:buChar char="•"/>
              <a:defRPr/>
            </a:pPr>
            <a:r>
              <a:rPr lang="en-GB" dirty="0" smtClean="0"/>
              <a:t>When assessing attitudes, analysts need to know how strong these attitudes are.</a:t>
            </a:r>
          </a:p>
          <a:p>
            <a:pPr marL="0" indent="-274320">
              <a:spcAft>
                <a:spcPts val="600"/>
              </a:spcAft>
              <a:buClr>
                <a:schemeClr val="accent1">
                  <a:lumMod val="50000"/>
                </a:schemeClr>
              </a:buClr>
              <a:buFont typeface="Arial" pitchFamily="34" charset="0"/>
              <a:buChar char="•"/>
              <a:defRPr/>
            </a:pPr>
            <a:r>
              <a:rPr lang="en-GB" dirty="0" smtClean="0"/>
              <a:t>The following response scales can be used.</a:t>
            </a:r>
          </a:p>
          <a:p>
            <a:pPr marL="722376" lvl="6">
              <a:spcBef>
                <a:spcPts val="600"/>
              </a:spcBef>
              <a:spcAft>
                <a:spcPts val="600"/>
              </a:spcAft>
              <a:buClr>
                <a:schemeClr val="accent1">
                  <a:lumMod val="50000"/>
                </a:schemeClr>
              </a:buClr>
              <a:buFont typeface="+mj-lt"/>
              <a:buAutoNum type="arabicPeriod"/>
              <a:defRPr/>
            </a:pPr>
            <a:r>
              <a:rPr lang="en-GB" sz="2500" dirty="0"/>
              <a:t> </a:t>
            </a:r>
            <a:r>
              <a:rPr lang="en-GB" sz="2800" dirty="0" err="1"/>
              <a:t>Likert</a:t>
            </a:r>
            <a:r>
              <a:rPr lang="en-GB" sz="2800" dirty="0"/>
              <a:t> Scale</a:t>
            </a:r>
          </a:p>
          <a:p>
            <a:pPr marL="722376" lvl="6">
              <a:spcBef>
                <a:spcPts val="600"/>
              </a:spcBef>
              <a:spcAft>
                <a:spcPts val="600"/>
              </a:spcAft>
              <a:buClr>
                <a:schemeClr val="accent1">
                  <a:lumMod val="50000"/>
                </a:schemeClr>
              </a:buClr>
              <a:buFont typeface="+mj-lt"/>
              <a:buAutoNum type="arabicPeriod"/>
              <a:defRPr/>
            </a:pPr>
            <a:r>
              <a:rPr lang="en-GB" sz="2800" dirty="0"/>
              <a:t> Semantic differential scale</a:t>
            </a:r>
          </a:p>
          <a:p>
            <a:pPr marL="722376" lvl="6">
              <a:spcBef>
                <a:spcPts val="600"/>
              </a:spcBef>
              <a:spcAft>
                <a:spcPts val="600"/>
              </a:spcAft>
              <a:buClr>
                <a:schemeClr val="accent1">
                  <a:lumMod val="50000"/>
                </a:schemeClr>
              </a:buClr>
              <a:buFont typeface="+mj-lt"/>
              <a:buAutoNum type="arabicPeriod"/>
              <a:defRPr/>
            </a:pPr>
            <a:r>
              <a:rPr lang="en-GB" sz="2800" dirty="0"/>
              <a:t> Rank order scale</a:t>
            </a:r>
          </a:p>
          <a:p>
            <a:pPr>
              <a:buClr>
                <a:schemeClr val="accent1">
                  <a:lumMod val="50000"/>
                </a:schemeClr>
              </a:buClr>
              <a:defRPr/>
            </a:pPr>
            <a:endParaRPr lang="cy-GB" dirty="0"/>
          </a:p>
        </p:txBody>
      </p:sp>
      <p:sp>
        <p:nvSpPr>
          <p:cNvPr id="4" name="Title 4"/>
          <p:cNvSpPr>
            <a:spLocks noGrp="1"/>
          </p:cNvSpPr>
          <p:nvPr>
            <p:ph type="title"/>
          </p:nvPr>
        </p:nvSpPr>
        <p:spPr>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 Assessing Attitudes </a:t>
            </a:r>
            <a:endParaRPr lang="cy-GB" b="1" dirty="0">
              <a:solidFill>
                <a:schemeClr val="accent1">
                  <a:lumMod val="50000"/>
                </a:schemeClr>
              </a:solidFill>
            </a:endParaRPr>
          </a:p>
        </p:txBody>
      </p:sp>
    </p:spTree>
    <p:extLst>
      <p:ext uri="{BB962C8B-B14F-4D97-AF65-F5344CB8AC3E}">
        <p14:creationId xmlns:p14="http://schemas.microsoft.com/office/powerpoint/2010/main" val="25054287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dissolve">
                                      <p:cBhvr>
                                        <p:cTn id="15" dur="500"/>
                                        <p:tgtEl>
                                          <p:spTgt spid="3">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dissolve">
                                      <p:cBhvr>
                                        <p:cTn id="18" dur="500"/>
                                        <p:tgtEl>
                                          <p:spTgt spid="3">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ssolv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Clr>
                <a:schemeClr val="accent1">
                  <a:lumMod val="50000"/>
                </a:schemeClr>
              </a:buClr>
              <a:defRPr/>
            </a:pPr>
            <a:r>
              <a:rPr lang="en-GB" dirty="0" smtClean="0"/>
              <a:t>There are many variations on the </a:t>
            </a:r>
            <a:r>
              <a:rPr lang="en-GB" dirty="0" err="1" smtClean="0"/>
              <a:t>Likert</a:t>
            </a:r>
            <a:r>
              <a:rPr lang="en-GB" dirty="0" smtClean="0"/>
              <a:t> scale.  For example, importance scales and helpfulness scales.</a:t>
            </a:r>
          </a:p>
          <a:p>
            <a:pPr>
              <a:buClr>
                <a:schemeClr val="accent1">
                  <a:lumMod val="50000"/>
                </a:schemeClr>
              </a:buClr>
              <a:defRPr/>
            </a:pPr>
            <a:r>
              <a:rPr lang="en-GB" dirty="0" smtClean="0"/>
              <a:t>On a Scale of 1-5, 1 being extremely important and 5 being not at all important................</a:t>
            </a:r>
          </a:p>
          <a:p>
            <a:pPr>
              <a:defRPr/>
            </a:pPr>
            <a:endParaRPr lang="cy-GB" dirty="0"/>
          </a:p>
        </p:txBody>
      </p:sp>
      <p:sp>
        <p:nvSpPr>
          <p:cNvPr id="4" name="Title 4"/>
          <p:cNvSpPr>
            <a:spLocks noGrp="1"/>
          </p:cNvSpPr>
          <p:nvPr>
            <p:ph type="title"/>
          </p:nvPr>
        </p:nvSpPr>
        <p:spPr>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Likert Scales  </a:t>
            </a:r>
            <a:endParaRPr lang="cy-GB" b="1" dirty="0">
              <a:solidFill>
                <a:schemeClr val="accent1">
                  <a:lumMod val="50000"/>
                </a:schemeClr>
              </a:solidFill>
            </a:endParaRPr>
          </a:p>
        </p:txBody>
      </p:sp>
      <p:graphicFrame>
        <p:nvGraphicFramePr>
          <p:cNvPr id="5" name="Table 4"/>
          <p:cNvGraphicFramePr>
            <a:graphicFrameLocks noGrp="1"/>
          </p:cNvGraphicFramePr>
          <p:nvPr/>
        </p:nvGraphicFramePr>
        <p:xfrm>
          <a:off x="3216275" y="4919664"/>
          <a:ext cx="7272337" cy="1533525"/>
        </p:xfrm>
        <a:graphic>
          <a:graphicData uri="http://schemas.openxmlformats.org/drawingml/2006/table">
            <a:tbl>
              <a:tblPr/>
              <a:tblGrid>
                <a:gridCol w="1454089">
                  <a:extLst>
                    <a:ext uri="{9D8B030D-6E8A-4147-A177-3AD203B41FA5}">
                      <a16:colId xmlns:a16="http://schemas.microsoft.com/office/drawing/2014/main" val="20000"/>
                    </a:ext>
                  </a:extLst>
                </a:gridCol>
                <a:gridCol w="1454089">
                  <a:extLst>
                    <a:ext uri="{9D8B030D-6E8A-4147-A177-3AD203B41FA5}">
                      <a16:colId xmlns:a16="http://schemas.microsoft.com/office/drawing/2014/main" val="20001"/>
                    </a:ext>
                  </a:extLst>
                </a:gridCol>
                <a:gridCol w="1455035">
                  <a:extLst>
                    <a:ext uri="{9D8B030D-6E8A-4147-A177-3AD203B41FA5}">
                      <a16:colId xmlns:a16="http://schemas.microsoft.com/office/drawing/2014/main" val="20002"/>
                    </a:ext>
                  </a:extLst>
                </a:gridCol>
                <a:gridCol w="1454089">
                  <a:extLst>
                    <a:ext uri="{9D8B030D-6E8A-4147-A177-3AD203B41FA5}">
                      <a16:colId xmlns:a16="http://schemas.microsoft.com/office/drawing/2014/main" val="20003"/>
                    </a:ext>
                  </a:extLst>
                </a:gridCol>
                <a:gridCol w="1455035">
                  <a:extLst>
                    <a:ext uri="{9D8B030D-6E8A-4147-A177-3AD203B41FA5}">
                      <a16:colId xmlns:a16="http://schemas.microsoft.com/office/drawing/2014/main" val="20004"/>
                    </a:ext>
                  </a:extLst>
                </a:gridCol>
              </a:tblGrid>
              <a:tr h="642570">
                <a:tc>
                  <a:txBody>
                    <a:bodyPr/>
                    <a:lstStyle/>
                    <a:p>
                      <a:pPr marL="408305" algn="ctr">
                        <a:spcAft>
                          <a:spcPts val="0"/>
                        </a:spcAft>
                      </a:pPr>
                      <a:r>
                        <a:rPr lang="en-GB" sz="1400" b="1" i="1" dirty="0">
                          <a:latin typeface="+mj-lt"/>
                          <a:ea typeface="Times New Roman"/>
                        </a:rPr>
                        <a:t>Extremely important</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Important</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Somewhat important</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Not very important</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Not at all important</a:t>
                      </a:r>
                    </a:p>
                  </a:txBody>
                  <a:tcPr marL="68576" marR="68576" marT="0" marB="0">
                    <a:lnL>
                      <a:noFill/>
                    </a:lnL>
                    <a:lnR>
                      <a:noFill/>
                    </a:lnR>
                    <a:lnT>
                      <a:noFill/>
                    </a:lnT>
                    <a:lnB>
                      <a:noFill/>
                    </a:lnB>
                    <a:noFill/>
                  </a:tcPr>
                </a:tc>
                <a:extLst>
                  <a:ext uri="{0D108BD9-81ED-4DB2-BD59-A6C34878D82A}">
                    <a16:rowId xmlns:a16="http://schemas.microsoft.com/office/drawing/2014/main" val="10000"/>
                  </a:ext>
                </a:extLst>
              </a:tr>
              <a:tr h="890955">
                <a:tc>
                  <a:txBody>
                    <a:bodyPr/>
                    <a:lstStyle/>
                    <a:p>
                      <a:pPr marL="408305" algn="ctr">
                        <a:spcAft>
                          <a:spcPts val="0"/>
                        </a:spcAft>
                      </a:pPr>
                      <a:r>
                        <a:rPr lang="en-GB" sz="1400" b="1" i="1" dirty="0">
                          <a:latin typeface="+mj-lt"/>
                          <a:ea typeface="Times New Roman"/>
                        </a:rPr>
                        <a:t>Extremely helpful</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Very </a:t>
                      </a:r>
                    </a:p>
                    <a:p>
                      <a:pPr marL="408305" algn="ctr">
                        <a:spcAft>
                          <a:spcPts val="0"/>
                        </a:spcAft>
                      </a:pPr>
                      <a:r>
                        <a:rPr lang="en-GB" sz="1400" b="1" i="1" dirty="0">
                          <a:latin typeface="+mj-lt"/>
                          <a:ea typeface="Times New Roman"/>
                        </a:rPr>
                        <a:t>helpful</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Moderately helpful</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Not very </a:t>
                      </a:r>
                    </a:p>
                    <a:p>
                      <a:pPr marL="408305" algn="ctr">
                        <a:spcAft>
                          <a:spcPts val="0"/>
                        </a:spcAft>
                      </a:pPr>
                      <a:r>
                        <a:rPr lang="en-GB" sz="1400" b="1" i="1" dirty="0">
                          <a:latin typeface="+mj-lt"/>
                          <a:ea typeface="Times New Roman"/>
                        </a:rPr>
                        <a:t>helpful</a:t>
                      </a:r>
                    </a:p>
                  </a:txBody>
                  <a:tcPr marL="68576" marR="68576" marT="0" marB="0">
                    <a:lnL>
                      <a:noFill/>
                    </a:lnL>
                    <a:lnR>
                      <a:noFill/>
                    </a:lnR>
                    <a:lnT>
                      <a:noFill/>
                    </a:lnT>
                    <a:lnB>
                      <a:noFill/>
                    </a:lnB>
                    <a:noFill/>
                  </a:tcPr>
                </a:tc>
                <a:tc>
                  <a:txBody>
                    <a:bodyPr/>
                    <a:lstStyle/>
                    <a:p>
                      <a:pPr marL="408305" algn="ctr">
                        <a:spcAft>
                          <a:spcPts val="0"/>
                        </a:spcAft>
                      </a:pPr>
                      <a:r>
                        <a:rPr lang="en-GB" sz="1400" b="1" i="1" dirty="0">
                          <a:latin typeface="+mj-lt"/>
                          <a:ea typeface="Times New Roman"/>
                        </a:rPr>
                        <a:t>Not helpful </a:t>
                      </a:r>
                    </a:p>
                    <a:p>
                      <a:pPr marL="408305" algn="ctr">
                        <a:spcAft>
                          <a:spcPts val="0"/>
                        </a:spcAft>
                      </a:pPr>
                      <a:r>
                        <a:rPr lang="en-GB" sz="1400" b="1" i="1" dirty="0">
                          <a:latin typeface="+mj-lt"/>
                          <a:ea typeface="Times New Roman"/>
                        </a:rPr>
                        <a:t>at all</a:t>
                      </a:r>
                    </a:p>
                  </a:txBody>
                  <a:tcPr marL="68576" marR="68576" marT="0" marB="0">
                    <a:lnL>
                      <a:noFill/>
                    </a:lnL>
                    <a:lnR>
                      <a:noFill/>
                    </a:lnR>
                    <a:lnT>
                      <a:noFill/>
                    </a:lnT>
                    <a:lnB>
                      <a:noFill/>
                    </a:lnB>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01994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341438"/>
            <a:ext cx="8229600" cy="4525962"/>
          </a:xfrm>
        </p:spPr>
        <p:txBody>
          <a:bodyPr/>
          <a:lstStyle/>
          <a:p>
            <a:pPr marL="400050" lvl="1" indent="-400050">
              <a:spcAft>
                <a:spcPts val="600"/>
              </a:spcAft>
              <a:buClr>
                <a:schemeClr val="accent1">
                  <a:lumMod val="50000"/>
                </a:schemeClr>
              </a:buClr>
              <a:buFont typeface="Arial" pitchFamily="34" charset="0"/>
              <a:buChar char="•"/>
              <a:defRPr/>
            </a:pPr>
            <a:r>
              <a:rPr lang="en-GB" sz="2000" dirty="0"/>
              <a:t>Scales are constructed using pairs of opposite adjectives.</a:t>
            </a:r>
          </a:p>
          <a:p>
            <a:pPr marL="400050" lvl="1" indent="-400050">
              <a:spcAft>
                <a:spcPts val="600"/>
              </a:spcAft>
              <a:buClr>
                <a:schemeClr val="accent1">
                  <a:lumMod val="50000"/>
                </a:schemeClr>
              </a:buClr>
              <a:buFont typeface="Arial" pitchFamily="34" charset="0"/>
              <a:buChar char="•"/>
              <a:defRPr/>
            </a:pPr>
            <a:r>
              <a:rPr lang="en-GB" sz="2000" dirty="0"/>
              <a:t>Please place a cross in the box in the scale according to the degree to which you think the word describes the monthly sales reports you receive. </a:t>
            </a:r>
          </a:p>
          <a:p>
            <a:pPr>
              <a:defRPr/>
            </a:pPr>
            <a:endParaRPr lang="cy-GB" dirty="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lstStyle/>
          <a:p>
            <a:pPr>
              <a:defRPr/>
            </a:pPr>
            <a:r>
              <a:rPr lang="en-GB" b="1" dirty="0" smtClean="0">
                <a:solidFill>
                  <a:schemeClr val="accent1">
                    <a:lumMod val="50000"/>
                  </a:schemeClr>
                </a:solidFill>
              </a:rPr>
              <a:t>Semantic Differential </a:t>
            </a:r>
            <a:r>
              <a:rPr lang="cy-GB" b="1" dirty="0" smtClean="0">
                <a:solidFill>
                  <a:schemeClr val="accent1">
                    <a:lumMod val="50000"/>
                  </a:schemeClr>
                </a:solidFill>
              </a:rPr>
              <a:t>Scales  </a:t>
            </a:r>
            <a:endParaRPr lang="cy-GB" b="1" dirty="0">
              <a:solidFill>
                <a:schemeClr val="accent1">
                  <a:lumMod val="50000"/>
                </a:schemeClr>
              </a:solidFill>
            </a:endParaRPr>
          </a:p>
        </p:txBody>
      </p:sp>
      <p:graphicFrame>
        <p:nvGraphicFramePr>
          <p:cNvPr id="5" name="Table 4"/>
          <p:cNvGraphicFramePr>
            <a:graphicFrameLocks noGrp="1"/>
          </p:cNvGraphicFramePr>
          <p:nvPr/>
        </p:nvGraphicFramePr>
        <p:xfrm>
          <a:off x="4511676" y="3860800"/>
          <a:ext cx="6048375" cy="2736849"/>
        </p:xfrm>
        <a:graphic>
          <a:graphicData uri="http://schemas.openxmlformats.org/drawingml/2006/table">
            <a:tbl>
              <a:tblPr/>
              <a:tblGrid>
                <a:gridCol w="1992709">
                  <a:extLst>
                    <a:ext uri="{9D8B030D-6E8A-4147-A177-3AD203B41FA5}">
                      <a16:colId xmlns:a16="http://schemas.microsoft.com/office/drawing/2014/main" val="20000"/>
                    </a:ext>
                  </a:extLst>
                </a:gridCol>
                <a:gridCol w="282441">
                  <a:extLst>
                    <a:ext uri="{9D8B030D-6E8A-4147-A177-3AD203B41FA5}">
                      <a16:colId xmlns:a16="http://schemas.microsoft.com/office/drawing/2014/main" val="20001"/>
                    </a:ext>
                  </a:extLst>
                </a:gridCol>
                <a:gridCol w="283151">
                  <a:extLst>
                    <a:ext uri="{9D8B030D-6E8A-4147-A177-3AD203B41FA5}">
                      <a16:colId xmlns:a16="http://schemas.microsoft.com/office/drawing/2014/main" val="20002"/>
                    </a:ext>
                  </a:extLst>
                </a:gridCol>
                <a:gridCol w="282441">
                  <a:extLst>
                    <a:ext uri="{9D8B030D-6E8A-4147-A177-3AD203B41FA5}">
                      <a16:colId xmlns:a16="http://schemas.microsoft.com/office/drawing/2014/main" val="20003"/>
                    </a:ext>
                  </a:extLst>
                </a:gridCol>
                <a:gridCol w="283151">
                  <a:extLst>
                    <a:ext uri="{9D8B030D-6E8A-4147-A177-3AD203B41FA5}">
                      <a16:colId xmlns:a16="http://schemas.microsoft.com/office/drawing/2014/main" val="20004"/>
                    </a:ext>
                  </a:extLst>
                </a:gridCol>
                <a:gridCol w="282441">
                  <a:extLst>
                    <a:ext uri="{9D8B030D-6E8A-4147-A177-3AD203B41FA5}">
                      <a16:colId xmlns:a16="http://schemas.microsoft.com/office/drawing/2014/main" val="20005"/>
                    </a:ext>
                  </a:extLst>
                </a:gridCol>
                <a:gridCol w="283151">
                  <a:extLst>
                    <a:ext uri="{9D8B030D-6E8A-4147-A177-3AD203B41FA5}">
                      <a16:colId xmlns:a16="http://schemas.microsoft.com/office/drawing/2014/main" val="20006"/>
                    </a:ext>
                  </a:extLst>
                </a:gridCol>
                <a:gridCol w="283151">
                  <a:extLst>
                    <a:ext uri="{9D8B030D-6E8A-4147-A177-3AD203B41FA5}">
                      <a16:colId xmlns:a16="http://schemas.microsoft.com/office/drawing/2014/main" val="20007"/>
                    </a:ext>
                  </a:extLst>
                </a:gridCol>
                <a:gridCol w="2075739">
                  <a:extLst>
                    <a:ext uri="{9D8B030D-6E8A-4147-A177-3AD203B41FA5}">
                      <a16:colId xmlns:a16="http://schemas.microsoft.com/office/drawing/2014/main" val="20008"/>
                    </a:ext>
                  </a:extLst>
                </a:gridCol>
              </a:tblGrid>
              <a:tr h="342106">
                <a:tc>
                  <a:txBody>
                    <a:bodyPr/>
                    <a:lstStyle/>
                    <a:p>
                      <a:pPr algn="ctr">
                        <a:spcAft>
                          <a:spcPts val="0"/>
                        </a:spcAft>
                      </a:pPr>
                      <a:endParaRPr lang="en-GB" sz="1600" dirty="0">
                        <a:latin typeface="+mj-lt"/>
                        <a:ea typeface="Times New Roman"/>
                      </a:endParaRP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1</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2</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3</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4</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5</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6</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7</a:t>
                      </a: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0"/>
                  </a:ext>
                </a:extLst>
              </a:tr>
              <a:tr h="342106">
                <a:tc>
                  <a:txBody>
                    <a:bodyPr/>
                    <a:lstStyle/>
                    <a:p>
                      <a:pPr algn="just">
                        <a:spcAft>
                          <a:spcPts val="0"/>
                        </a:spcAft>
                      </a:pPr>
                      <a:r>
                        <a:rPr lang="en-GB" sz="1600">
                          <a:latin typeface="+mj-lt"/>
                          <a:ea typeface="Times New Roman"/>
                        </a:rPr>
                        <a:t>On-time</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Late</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1"/>
                  </a:ext>
                </a:extLst>
              </a:tr>
              <a:tr h="342106">
                <a:tc>
                  <a:txBody>
                    <a:bodyPr/>
                    <a:lstStyle/>
                    <a:p>
                      <a:pPr algn="just">
                        <a:spcAft>
                          <a:spcPts val="0"/>
                        </a:spcAft>
                      </a:pPr>
                      <a:r>
                        <a:rPr lang="en-GB" sz="1600">
                          <a:latin typeface="+mj-lt"/>
                          <a:ea typeface="Times New Roman"/>
                        </a:rPr>
                        <a:t>Accurate</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Inaccurate</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2"/>
                  </a:ext>
                </a:extLst>
              </a:tr>
              <a:tr h="342106">
                <a:tc>
                  <a:txBody>
                    <a:bodyPr/>
                    <a:lstStyle/>
                    <a:p>
                      <a:pPr algn="just">
                        <a:spcAft>
                          <a:spcPts val="0"/>
                        </a:spcAft>
                      </a:pPr>
                      <a:r>
                        <a:rPr lang="en-GB" sz="1600">
                          <a:latin typeface="+mj-lt"/>
                          <a:ea typeface="Times New Roman"/>
                        </a:rPr>
                        <a:t>Helpful</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Unhelpful</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3"/>
                  </a:ext>
                </a:extLst>
              </a:tr>
              <a:tr h="342106">
                <a:tc>
                  <a:txBody>
                    <a:bodyPr/>
                    <a:lstStyle/>
                    <a:p>
                      <a:pPr algn="just">
                        <a:spcAft>
                          <a:spcPts val="0"/>
                        </a:spcAft>
                      </a:pPr>
                      <a:r>
                        <a:rPr lang="en-GB" sz="1600" dirty="0">
                          <a:latin typeface="+mj-lt"/>
                          <a:ea typeface="Times New Roman"/>
                        </a:rPr>
                        <a:t>Well-presented</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Badly presented</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4"/>
                  </a:ext>
                </a:extLst>
              </a:tr>
              <a:tr h="684213">
                <a:tc>
                  <a:txBody>
                    <a:bodyPr/>
                    <a:lstStyle/>
                    <a:p>
                      <a:pPr algn="just">
                        <a:spcAft>
                          <a:spcPts val="0"/>
                        </a:spcAft>
                      </a:pPr>
                      <a:r>
                        <a:rPr lang="en-GB" sz="1600">
                          <a:latin typeface="+mj-lt"/>
                          <a:ea typeface="Times New Roman"/>
                        </a:rPr>
                        <a:t>Relevant information</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Irrelevant information</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5"/>
                  </a:ext>
                </a:extLst>
              </a:tr>
              <a:tr h="342106">
                <a:tc>
                  <a:txBody>
                    <a:bodyPr/>
                    <a:lstStyle/>
                    <a:p>
                      <a:pPr algn="just">
                        <a:spcAft>
                          <a:spcPts val="0"/>
                        </a:spcAft>
                      </a:pPr>
                      <a:r>
                        <a:rPr lang="en-GB" sz="1600">
                          <a:latin typeface="+mj-lt"/>
                          <a:ea typeface="Times New Roman"/>
                        </a:rPr>
                        <a:t>Easy-to-read</a:t>
                      </a:r>
                    </a:p>
                  </a:txBody>
                  <a:tcPr marL="68577" marR="68577"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7" marR="685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Hard-to-read</a:t>
                      </a:r>
                    </a:p>
                  </a:txBody>
                  <a:tcPr marL="68577" marR="68577"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808657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3389" y="1412876"/>
            <a:ext cx="8785225" cy="4968875"/>
          </a:xfrm>
        </p:spPr>
        <p:txBody>
          <a:bodyPr/>
          <a:lstStyle/>
          <a:p>
            <a:pPr>
              <a:buClr>
                <a:schemeClr val="accent1">
                  <a:lumMod val="50000"/>
                </a:schemeClr>
              </a:buClr>
              <a:defRPr/>
            </a:pPr>
            <a:r>
              <a:rPr lang="en-GB" sz="2000" dirty="0" smtClean="0"/>
              <a:t> </a:t>
            </a:r>
            <a:r>
              <a:rPr lang="en-GB" sz="2000" dirty="0"/>
              <a:t>profile is thus built up of each respondent, which can be compared to other respondents’ profiles.</a:t>
            </a:r>
          </a:p>
          <a:p>
            <a:pPr>
              <a:buClr>
                <a:schemeClr val="accent1">
                  <a:lumMod val="50000"/>
                </a:schemeClr>
              </a:buClr>
              <a:defRPr/>
            </a:pPr>
            <a:r>
              <a:rPr lang="en-GB" sz="2000" dirty="0"/>
              <a:t>Please place a cross in the box in the scale according to the degree to which you think the word describes the monthly sales reports you receive</a:t>
            </a:r>
            <a:r>
              <a:rPr lang="en-GB" sz="3000" dirty="0"/>
              <a:t>. </a:t>
            </a:r>
          </a:p>
          <a:p>
            <a:pPr>
              <a:buClr>
                <a:schemeClr val="accent1">
                  <a:lumMod val="50000"/>
                </a:schemeClr>
              </a:buClr>
              <a:defRPr/>
            </a:pPr>
            <a:endParaRPr lang="cy-GB" dirty="0"/>
          </a:p>
        </p:txBody>
      </p:sp>
      <p:sp>
        <p:nvSpPr>
          <p:cNvPr id="4" name="Title 4"/>
          <p:cNvSpPr>
            <a:spLocks noGrp="1"/>
          </p:cNvSpPr>
          <p:nvPr>
            <p:ph type="title"/>
          </p:nvPr>
        </p:nvSpPr>
        <p:spPr>
          <a:xfrm>
            <a:off x="1981200" y="125413"/>
            <a:ext cx="8229600" cy="1143000"/>
          </a:xfrm>
          <a:solidFill>
            <a:schemeClr val="bg1">
              <a:lumMod val="95000"/>
            </a:schemeClr>
          </a:solidFill>
          <a:ln w="57150">
            <a:solidFill>
              <a:schemeClr val="accent1">
                <a:lumMod val="50000"/>
              </a:schemeClr>
            </a:solidFill>
          </a:ln>
        </p:spPr>
        <p:txBody>
          <a:bodyPr/>
          <a:lstStyle/>
          <a:p>
            <a:pPr>
              <a:defRPr/>
            </a:pPr>
            <a:r>
              <a:rPr lang="en-GB" b="1" dirty="0" smtClean="0">
                <a:solidFill>
                  <a:schemeClr val="accent1">
                    <a:lumMod val="50000"/>
                  </a:schemeClr>
                </a:solidFill>
              </a:rPr>
              <a:t>Semantic Differential </a:t>
            </a:r>
            <a:r>
              <a:rPr lang="cy-GB" b="1" dirty="0" smtClean="0">
                <a:solidFill>
                  <a:schemeClr val="accent1">
                    <a:lumMod val="50000"/>
                  </a:schemeClr>
                </a:solidFill>
              </a:rPr>
              <a:t>Scales  </a:t>
            </a:r>
            <a:endParaRPr lang="cy-GB" b="1" dirty="0">
              <a:solidFill>
                <a:schemeClr val="accent1">
                  <a:lumMod val="50000"/>
                </a:schemeClr>
              </a:solidFill>
            </a:endParaRPr>
          </a:p>
        </p:txBody>
      </p:sp>
      <p:graphicFrame>
        <p:nvGraphicFramePr>
          <p:cNvPr id="5" name="Table 4"/>
          <p:cNvGraphicFramePr>
            <a:graphicFrameLocks noGrp="1"/>
          </p:cNvGraphicFramePr>
          <p:nvPr/>
        </p:nvGraphicFramePr>
        <p:xfrm>
          <a:off x="4008438" y="4365625"/>
          <a:ext cx="6011862" cy="1951040"/>
        </p:xfrm>
        <a:graphic>
          <a:graphicData uri="http://schemas.openxmlformats.org/drawingml/2006/table">
            <a:tbl>
              <a:tblPr/>
              <a:tblGrid>
                <a:gridCol w="1980677">
                  <a:extLst>
                    <a:ext uri="{9D8B030D-6E8A-4147-A177-3AD203B41FA5}">
                      <a16:colId xmlns:a16="http://schemas.microsoft.com/office/drawing/2014/main" val="20000"/>
                    </a:ext>
                  </a:extLst>
                </a:gridCol>
                <a:gridCol w="280737">
                  <a:extLst>
                    <a:ext uri="{9D8B030D-6E8A-4147-A177-3AD203B41FA5}">
                      <a16:colId xmlns:a16="http://schemas.microsoft.com/office/drawing/2014/main" val="20001"/>
                    </a:ext>
                  </a:extLst>
                </a:gridCol>
                <a:gridCol w="281442">
                  <a:extLst>
                    <a:ext uri="{9D8B030D-6E8A-4147-A177-3AD203B41FA5}">
                      <a16:colId xmlns:a16="http://schemas.microsoft.com/office/drawing/2014/main" val="20002"/>
                    </a:ext>
                  </a:extLst>
                </a:gridCol>
                <a:gridCol w="280737">
                  <a:extLst>
                    <a:ext uri="{9D8B030D-6E8A-4147-A177-3AD203B41FA5}">
                      <a16:colId xmlns:a16="http://schemas.microsoft.com/office/drawing/2014/main" val="20003"/>
                    </a:ext>
                  </a:extLst>
                </a:gridCol>
                <a:gridCol w="281442">
                  <a:extLst>
                    <a:ext uri="{9D8B030D-6E8A-4147-A177-3AD203B41FA5}">
                      <a16:colId xmlns:a16="http://schemas.microsoft.com/office/drawing/2014/main" val="20004"/>
                    </a:ext>
                  </a:extLst>
                </a:gridCol>
                <a:gridCol w="280737">
                  <a:extLst>
                    <a:ext uri="{9D8B030D-6E8A-4147-A177-3AD203B41FA5}">
                      <a16:colId xmlns:a16="http://schemas.microsoft.com/office/drawing/2014/main" val="20005"/>
                    </a:ext>
                  </a:extLst>
                </a:gridCol>
                <a:gridCol w="281442">
                  <a:extLst>
                    <a:ext uri="{9D8B030D-6E8A-4147-A177-3AD203B41FA5}">
                      <a16:colId xmlns:a16="http://schemas.microsoft.com/office/drawing/2014/main" val="20006"/>
                    </a:ext>
                  </a:extLst>
                </a:gridCol>
                <a:gridCol w="281442">
                  <a:extLst>
                    <a:ext uri="{9D8B030D-6E8A-4147-A177-3AD203B41FA5}">
                      <a16:colId xmlns:a16="http://schemas.microsoft.com/office/drawing/2014/main" val="20007"/>
                    </a:ext>
                  </a:extLst>
                </a:gridCol>
                <a:gridCol w="2063206">
                  <a:extLst>
                    <a:ext uri="{9D8B030D-6E8A-4147-A177-3AD203B41FA5}">
                      <a16:colId xmlns:a16="http://schemas.microsoft.com/office/drawing/2014/main" val="20008"/>
                    </a:ext>
                  </a:extLst>
                </a:gridCol>
              </a:tblGrid>
              <a:tr h="243880">
                <a:tc>
                  <a:txBody>
                    <a:bodyPr/>
                    <a:lstStyle/>
                    <a:p>
                      <a:pPr algn="ctr">
                        <a:spcAft>
                          <a:spcPts val="0"/>
                        </a:spcAft>
                      </a:pPr>
                      <a:endParaRPr lang="en-GB" sz="1600" dirty="0">
                        <a:latin typeface="+mj-lt"/>
                        <a:ea typeface="Times New Roman"/>
                      </a:endParaRP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dirty="0">
                          <a:latin typeface="+mj-lt"/>
                          <a:ea typeface="Times New Roman"/>
                        </a:rPr>
                        <a:t>1</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2</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dirty="0">
                          <a:latin typeface="+mj-lt"/>
                          <a:ea typeface="Times New Roman"/>
                        </a:rPr>
                        <a:t>3</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4</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5</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6</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7</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0"/>
                  </a:ext>
                </a:extLst>
              </a:tr>
              <a:tr h="243880">
                <a:tc>
                  <a:txBody>
                    <a:bodyPr/>
                    <a:lstStyle/>
                    <a:p>
                      <a:pPr algn="just">
                        <a:spcAft>
                          <a:spcPts val="0"/>
                        </a:spcAft>
                      </a:pPr>
                      <a:r>
                        <a:rPr lang="en-GB" sz="1600">
                          <a:latin typeface="+mj-lt"/>
                          <a:ea typeface="Times New Roman"/>
                        </a:rPr>
                        <a:t>On-time</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Late</a:t>
                      </a: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1"/>
                  </a:ext>
                </a:extLst>
              </a:tr>
              <a:tr h="243880">
                <a:tc>
                  <a:txBody>
                    <a:bodyPr/>
                    <a:lstStyle/>
                    <a:p>
                      <a:pPr algn="just">
                        <a:spcAft>
                          <a:spcPts val="0"/>
                        </a:spcAft>
                      </a:pPr>
                      <a:r>
                        <a:rPr lang="en-GB" sz="1600">
                          <a:latin typeface="+mj-lt"/>
                          <a:ea typeface="Times New Roman"/>
                        </a:rPr>
                        <a:t>Accurate</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Inaccurate</a:t>
                      </a: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2"/>
                  </a:ext>
                </a:extLst>
              </a:tr>
              <a:tr h="243880">
                <a:tc>
                  <a:txBody>
                    <a:bodyPr/>
                    <a:lstStyle/>
                    <a:p>
                      <a:pPr algn="just">
                        <a:spcAft>
                          <a:spcPts val="0"/>
                        </a:spcAft>
                      </a:pPr>
                      <a:r>
                        <a:rPr lang="en-GB" sz="1600" dirty="0">
                          <a:latin typeface="+mj-lt"/>
                          <a:ea typeface="Times New Roman"/>
                        </a:rPr>
                        <a:t>Helpful</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Unhelpful</a:t>
                      </a: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3"/>
                  </a:ext>
                </a:extLst>
              </a:tr>
              <a:tr h="243880">
                <a:tc>
                  <a:txBody>
                    <a:bodyPr/>
                    <a:lstStyle/>
                    <a:p>
                      <a:pPr algn="just">
                        <a:spcAft>
                          <a:spcPts val="0"/>
                        </a:spcAft>
                      </a:pPr>
                      <a:r>
                        <a:rPr lang="en-GB" sz="1600">
                          <a:latin typeface="+mj-lt"/>
                          <a:ea typeface="Times New Roman"/>
                        </a:rPr>
                        <a:t>Well-presented</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Badly presented</a:t>
                      </a: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4"/>
                  </a:ext>
                </a:extLst>
              </a:tr>
              <a:tr h="487760">
                <a:tc>
                  <a:txBody>
                    <a:bodyPr/>
                    <a:lstStyle/>
                    <a:p>
                      <a:pPr algn="just">
                        <a:spcAft>
                          <a:spcPts val="0"/>
                        </a:spcAft>
                      </a:pPr>
                      <a:r>
                        <a:rPr lang="en-GB" sz="1600">
                          <a:latin typeface="+mj-lt"/>
                          <a:ea typeface="Times New Roman"/>
                        </a:rPr>
                        <a:t>Relevant information</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Irrelevant </a:t>
                      </a:r>
                      <a:r>
                        <a:rPr lang="en-GB" sz="1600" dirty="0" smtClean="0">
                          <a:latin typeface="+mj-lt"/>
                          <a:ea typeface="Times New Roman"/>
                        </a:rPr>
                        <a:t>information</a:t>
                      </a:r>
                      <a:endParaRPr lang="en-GB" sz="1600" dirty="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5"/>
                  </a:ext>
                </a:extLst>
              </a:tr>
              <a:tr h="243880">
                <a:tc>
                  <a:txBody>
                    <a:bodyPr/>
                    <a:lstStyle/>
                    <a:p>
                      <a:pPr algn="just">
                        <a:spcAft>
                          <a:spcPts val="0"/>
                        </a:spcAft>
                      </a:pPr>
                      <a:r>
                        <a:rPr lang="en-GB" sz="1600">
                          <a:latin typeface="+mj-lt"/>
                          <a:ea typeface="Times New Roman"/>
                        </a:rPr>
                        <a:t>Easy-to-read</a:t>
                      </a:r>
                    </a:p>
                  </a:txBody>
                  <a:tcPr marL="68579" marR="68579"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Hard-to-read</a:t>
                      </a:r>
                    </a:p>
                  </a:txBody>
                  <a:tcPr marL="68579" marR="68579"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6"/>
                  </a:ext>
                </a:extLst>
              </a:tr>
            </a:tbl>
          </a:graphicData>
        </a:graphic>
      </p:graphicFrame>
      <p:grpSp>
        <p:nvGrpSpPr>
          <p:cNvPr id="14420" name="Group 29"/>
          <p:cNvGrpSpPr>
            <a:grpSpLocks/>
          </p:cNvGrpSpPr>
          <p:nvPr/>
        </p:nvGrpSpPr>
        <p:grpSpPr bwMode="auto">
          <a:xfrm>
            <a:off x="6024564" y="4724400"/>
            <a:ext cx="1584325" cy="1441450"/>
            <a:chOff x="3342176" y="3352874"/>
            <a:chExt cx="1420324" cy="1219126"/>
          </a:xfrm>
        </p:grpSpPr>
        <p:cxnSp>
          <p:nvCxnSpPr>
            <p:cNvPr id="7" name="Straight Connector 6"/>
            <p:cNvCxnSpPr/>
            <p:nvPr/>
          </p:nvCxnSpPr>
          <p:spPr>
            <a:xfrm>
              <a:off x="3342176" y="3352874"/>
              <a:ext cx="577807" cy="257789"/>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919983" y="3610663"/>
              <a:ext cx="838247" cy="237649"/>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3633925" y="3857710"/>
              <a:ext cx="1128575" cy="233621"/>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633925" y="4091331"/>
              <a:ext cx="566422" cy="237649"/>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3915713" y="4324952"/>
              <a:ext cx="284634" cy="247048"/>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811839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3388" y="1412876"/>
            <a:ext cx="8964612" cy="4525963"/>
          </a:xfrm>
        </p:spPr>
        <p:txBody>
          <a:bodyPr>
            <a:normAutofit fontScale="92500" lnSpcReduction="10000"/>
          </a:bodyPr>
          <a:lstStyle/>
          <a:p>
            <a:pPr marL="400050" lvl="1" indent="-400050" algn="just">
              <a:spcAft>
                <a:spcPts val="600"/>
              </a:spcAft>
              <a:buClr>
                <a:schemeClr val="accent1">
                  <a:lumMod val="50000"/>
                </a:schemeClr>
              </a:buClr>
              <a:buFont typeface="Arial" pitchFamily="34" charset="0"/>
              <a:buChar char="•"/>
              <a:defRPr/>
            </a:pPr>
            <a:r>
              <a:rPr lang="en-GB" sz="2400" dirty="0"/>
              <a:t>Can be used for rating almost anything.  For example:</a:t>
            </a:r>
          </a:p>
          <a:p>
            <a:pPr marL="400050" lvl="1" indent="-400050" algn="just">
              <a:spcAft>
                <a:spcPts val="600"/>
              </a:spcAft>
              <a:buClr>
                <a:schemeClr val="accent1">
                  <a:lumMod val="50000"/>
                </a:schemeClr>
              </a:buClr>
              <a:buFont typeface="Arial" pitchFamily="34" charset="0"/>
              <a:buChar char="•"/>
              <a:defRPr/>
            </a:pPr>
            <a:r>
              <a:rPr lang="en-GB" sz="2400" dirty="0"/>
              <a:t>Below are the six software packages currently available in your organisation.  Please rank the software packages in terms of frequency of use. Place a 1 alongside the package you use most frequently, a 2 alongside the package you use next often, and so on until all the software packages have been ranked.</a:t>
            </a:r>
          </a:p>
          <a:p>
            <a:pPr marL="400050" lvl="1" indent="0" algn="just">
              <a:spcBef>
                <a:spcPct val="0"/>
              </a:spcBef>
              <a:buClr>
                <a:schemeClr val="accent1">
                  <a:lumMod val="50000"/>
                </a:schemeClr>
              </a:buClr>
              <a:defRPr/>
            </a:pPr>
            <a:r>
              <a:rPr lang="en-GB" sz="2000" dirty="0"/>
              <a:t>	</a:t>
            </a:r>
            <a:r>
              <a:rPr lang="en-GB" sz="2000" b="1" dirty="0"/>
              <a:t>MS Word       		….</a:t>
            </a:r>
          </a:p>
          <a:p>
            <a:pPr marL="400050" lvl="1" indent="0" algn="just">
              <a:spcBef>
                <a:spcPct val="0"/>
              </a:spcBef>
              <a:buClr>
                <a:schemeClr val="accent1">
                  <a:lumMod val="50000"/>
                </a:schemeClr>
              </a:buClr>
              <a:defRPr/>
            </a:pPr>
            <a:r>
              <a:rPr lang="en-GB" sz="2000" b="1" dirty="0"/>
              <a:t>	MS Excel		….</a:t>
            </a:r>
          </a:p>
          <a:p>
            <a:pPr marL="400050" lvl="1" indent="0" algn="just">
              <a:spcBef>
                <a:spcPct val="0"/>
              </a:spcBef>
              <a:buClr>
                <a:schemeClr val="accent1">
                  <a:lumMod val="50000"/>
                </a:schemeClr>
              </a:buClr>
              <a:defRPr/>
            </a:pPr>
            <a:r>
              <a:rPr lang="en-GB" sz="2000" b="1" dirty="0"/>
              <a:t>	MS Access		….</a:t>
            </a:r>
          </a:p>
          <a:p>
            <a:pPr marL="400050" lvl="1" indent="0" algn="just">
              <a:spcBef>
                <a:spcPct val="0"/>
              </a:spcBef>
              <a:buClr>
                <a:schemeClr val="accent1">
                  <a:lumMod val="50000"/>
                </a:schemeClr>
              </a:buClr>
              <a:defRPr/>
            </a:pPr>
            <a:r>
              <a:rPr lang="en-GB" sz="2000" b="1" dirty="0"/>
              <a:t>	MS PowerPoint	….</a:t>
            </a:r>
          </a:p>
          <a:p>
            <a:pPr marL="400050" lvl="1" indent="0" algn="just">
              <a:spcBef>
                <a:spcPct val="0"/>
              </a:spcBef>
              <a:buClr>
                <a:schemeClr val="accent1">
                  <a:lumMod val="50000"/>
                </a:schemeClr>
              </a:buClr>
              <a:defRPr/>
            </a:pPr>
            <a:r>
              <a:rPr lang="en-GB" sz="2000" b="1" dirty="0"/>
              <a:t>	Visual Basic		….</a:t>
            </a:r>
          </a:p>
          <a:p>
            <a:pPr marL="400050" lvl="1" indent="0" algn="just">
              <a:spcBef>
                <a:spcPct val="0"/>
              </a:spcBef>
              <a:buClr>
                <a:schemeClr val="accent1">
                  <a:lumMod val="50000"/>
                </a:schemeClr>
              </a:buClr>
              <a:defRPr/>
            </a:pPr>
            <a:r>
              <a:rPr lang="en-GB" sz="2000" b="1" dirty="0"/>
              <a:t>	Outlook Express         	….</a:t>
            </a:r>
          </a:p>
          <a:p>
            <a:pPr marL="800100" lvl="2" indent="-400050" algn="just">
              <a:spcAft>
                <a:spcPts val="600"/>
              </a:spcAft>
              <a:buClr>
                <a:schemeClr val="accent1">
                  <a:lumMod val="50000"/>
                </a:schemeClr>
              </a:buClr>
              <a:buFont typeface="Arial" pitchFamily="34" charset="0"/>
              <a:buChar char="•"/>
              <a:defRPr/>
            </a:pPr>
            <a:endParaRPr lang="en-GB" sz="2000" dirty="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lstStyle/>
          <a:p>
            <a:pPr>
              <a:defRPr/>
            </a:pPr>
            <a:r>
              <a:rPr lang="cy-GB" b="1" dirty="0" smtClean="0">
                <a:solidFill>
                  <a:schemeClr val="accent1">
                    <a:lumMod val="50000"/>
                  </a:schemeClr>
                </a:solidFill>
              </a:rPr>
              <a:t>Rank Order Scales  </a:t>
            </a:r>
            <a:endParaRPr lang="cy-GB" b="1" dirty="0">
              <a:solidFill>
                <a:schemeClr val="accent1">
                  <a:lumMod val="50000"/>
                </a:schemeClr>
              </a:solidFill>
            </a:endParaRPr>
          </a:p>
        </p:txBody>
      </p:sp>
    </p:spTree>
    <p:extLst>
      <p:ext uri="{BB962C8B-B14F-4D97-AF65-F5344CB8AC3E}">
        <p14:creationId xmlns:p14="http://schemas.microsoft.com/office/powerpoint/2010/main" val="4848460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ssolve">
                                      <p:cBhvr>
                                        <p:cTn id="19" dur="500"/>
                                        <p:tgtEl>
                                          <p:spTgt spid="3">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ssolve">
                                      <p:cBhvr>
                                        <p:cTn id="25" dur="500"/>
                                        <p:tgtEl>
                                          <p:spTgt spid="3">
                                            <p:txEl>
                                              <p:pRg st="6" end="6"/>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ssolve">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412876"/>
            <a:ext cx="8229600" cy="4968875"/>
          </a:xfrm>
        </p:spPr>
        <p:txBody>
          <a:bodyPr>
            <a:normAutofit lnSpcReduction="10000"/>
          </a:bodyPr>
          <a:lstStyle/>
          <a:p>
            <a:pPr marL="363538" indent="-363538">
              <a:spcBef>
                <a:spcPct val="0"/>
              </a:spcBef>
              <a:buFont typeface="Wingdings 2" panose="05020102010507070707" pitchFamily="18" charset="2"/>
              <a:buAutoNum type="arabicPeriod"/>
            </a:pPr>
            <a:r>
              <a:rPr lang="en-GB" altLang="en-US"/>
              <a:t>Keep the survey short: as a rule of thumb, keep the number of questions below forty.  </a:t>
            </a:r>
          </a:p>
          <a:p>
            <a:pPr marL="363538" indent="-363538">
              <a:spcBef>
                <a:spcPct val="0"/>
              </a:spcBef>
              <a:buFont typeface="Wingdings 2" panose="05020102010507070707" pitchFamily="18" charset="2"/>
              <a:buAutoNum type="arabicPeriod" startAt="2"/>
            </a:pPr>
            <a:r>
              <a:rPr lang="en-GB" altLang="en-US"/>
              <a:t>Always start your questionnaire by explaining who you are and what you intend to do with the data you collect, guaranteeing confidentiality where possible.  </a:t>
            </a:r>
          </a:p>
          <a:p>
            <a:pPr marL="363538" indent="-363538">
              <a:spcBef>
                <a:spcPct val="0"/>
              </a:spcBef>
              <a:buFont typeface="Wingdings 2" panose="05020102010507070707" pitchFamily="18" charset="2"/>
              <a:buAutoNum type="arabicPeriod" startAt="2"/>
            </a:pPr>
            <a:r>
              <a:rPr lang="en-GB" altLang="en-US"/>
              <a:t>Then move on to quota control questions so that the interviewer can determine whether the respondent is the right type of person.</a:t>
            </a:r>
          </a:p>
          <a:p>
            <a:pPr marL="363538" indent="-363538">
              <a:spcBef>
                <a:spcPct val="0"/>
              </a:spcBef>
              <a:buFont typeface="Wingdings 2" panose="05020102010507070707" pitchFamily="18" charset="2"/>
              <a:buAutoNum type="arabicPeriod" startAt="2"/>
            </a:pPr>
            <a:r>
              <a:rPr lang="en-GB" altLang="en-US"/>
              <a:t>Do not combine two questions in one.  For example, ‘Are the input and output screens easy to use?’ should be phrased as two questions.</a:t>
            </a:r>
          </a:p>
          <a:p>
            <a:pPr marL="363538" indent="-363538">
              <a:spcBef>
                <a:spcPct val="0"/>
              </a:spcBef>
              <a:buFontTx/>
              <a:buAutoNum type="arabicPeriod" startAt="2"/>
            </a:pPr>
            <a:r>
              <a:rPr lang="en-GB" altLang="en-US"/>
              <a:t>Avoid technical words and jargon unless you are absolutely sure the target respondents will understand.  Use the terminology with which the users are familiar. </a:t>
            </a:r>
          </a:p>
          <a:p>
            <a:pPr marL="363538" indent="-363538">
              <a:spcBef>
                <a:spcPct val="0"/>
              </a:spcBef>
              <a:buFontTx/>
              <a:buAutoNum type="arabicPeriod" startAt="2"/>
            </a:pPr>
            <a:r>
              <a:rPr lang="en-GB" altLang="en-US"/>
              <a:t>Do not present biased questions.  For example, ‘How satisfied are you with your new, super-fast, hi-tech Epsom Printer?’ assumes that people have a positive perception of the printer and is likely to bias their response.</a:t>
            </a:r>
          </a:p>
          <a:p>
            <a:pPr marL="363538" indent="-363538">
              <a:spcBef>
                <a:spcPct val="0"/>
              </a:spcBef>
              <a:buFontTx/>
              <a:buAutoNum type="arabicPeriod" startAt="2"/>
            </a:pPr>
            <a:r>
              <a:rPr lang="en-GB" altLang="en-US"/>
              <a:t>Each question should have a ‘don’t know’, ‘not applicable’ or ‘other’ response unless you are absolutely certain that you have covered all possibilities.</a:t>
            </a:r>
          </a:p>
          <a:p>
            <a:pPr marL="363538" indent="-363538"/>
            <a:endParaRPr lang="cy-GB" altLang="en-US" smtClean="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normAutofit fontScale="90000"/>
          </a:bodyPr>
          <a:lstStyle/>
          <a:p>
            <a:pPr>
              <a:defRPr/>
            </a:pPr>
            <a:r>
              <a:rPr lang="cy-GB" sz="4000" b="1" dirty="0">
                <a:solidFill>
                  <a:schemeClr val="accent1">
                    <a:lumMod val="50000"/>
                  </a:schemeClr>
                </a:solidFill>
              </a:rPr>
              <a:t>Golden Rules of Questionnaire Design   </a:t>
            </a:r>
          </a:p>
        </p:txBody>
      </p:sp>
    </p:spTree>
    <p:extLst>
      <p:ext uri="{BB962C8B-B14F-4D97-AF65-F5344CB8AC3E}">
        <p14:creationId xmlns:p14="http://schemas.microsoft.com/office/powerpoint/2010/main" val="31500279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341438"/>
            <a:ext cx="8229600" cy="5040312"/>
          </a:xfrm>
        </p:spPr>
        <p:txBody>
          <a:bodyPr/>
          <a:lstStyle/>
          <a:p>
            <a:pPr marL="0" indent="0">
              <a:lnSpc>
                <a:spcPct val="80000"/>
              </a:lnSpc>
              <a:spcAft>
                <a:spcPts val="600"/>
              </a:spcAft>
              <a:buClr>
                <a:schemeClr val="accent1">
                  <a:lumMod val="50000"/>
                </a:schemeClr>
              </a:buClr>
              <a:buFont typeface="Arial" pitchFamily="34" charset="0"/>
              <a:buChar char="•"/>
              <a:defRPr/>
            </a:pPr>
            <a:r>
              <a:rPr lang="en-GB" sz="2500" dirty="0"/>
              <a:t> An </a:t>
            </a:r>
            <a:r>
              <a:rPr lang="en-GB" sz="2500" i="1" dirty="0"/>
              <a:t>interview</a:t>
            </a:r>
            <a:r>
              <a:rPr lang="en-GB" sz="2500" dirty="0"/>
              <a:t> is a discussion between interviewer and respondent (interviewee).  </a:t>
            </a:r>
          </a:p>
          <a:p>
            <a:pPr marL="0" indent="0">
              <a:lnSpc>
                <a:spcPct val="80000"/>
              </a:lnSpc>
              <a:spcAft>
                <a:spcPts val="600"/>
              </a:spcAft>
              <a:buClr>
                <a:schemeClr val="accent1">
                  <a:lumMod val="50000"/>
                </a:schemeClr>
              </a:buClr>
              <a:buFont typeface="Arial" pitchFamily="34" charset="0"/>
              <a:buChar char="•"/>
              <a:defRPr/>
            </a:pPr>
            <a:r>
              <a:rPr lang="en-GB" sz="2500" dirty="0"/>
              <a:t> They are generally quite </a:t>
            </a:r>
            <a:r>
              <a:rPr lang="en-GB" sz="2500" i="1" dirty="0"/>
              <a:t>lengthy</a:t>
            </a:r>
            <a:r>
              <a:rPr lang="en-GB" sz="2500" dirty="0"/>
              <a:t>.  The aim is to secure the maximum amount of useful information from the respondent on a particular topic with minimum intervention by the interviewer.  </a:t>
            </a:r>
          </a:p>
          <a:p>
            <a:pPr marL="0" indent="0">
              <a:lnSpc>
                <a:spcPct val="80000"/>
              </a:lnSpc>
              <a:spcAft>
                <a:spcPts val="600"/>
              </a:spcAft>
              <a:buClr>
                <a:schemeClr val="accent1">
                  <a:lumMod val="50000"/>
                </a:schemeClr>
              </a:buClr>
              <a:buFont typeface="Arial" pitchFamily="34" charset="0"/>
              <a:buChar char="•"/>
              <a:defRPr/>
            </a:pPr>
            <a:r>
              <a:rPr lang="en-GB" sz="2500" dirty="0"/>
              <a:t> The data collected is </a:t>
            </a:r>
            <a:r>
              <a:rPr lang="en-GB" sz="2500" i="1" dirty="0"/>
              <a:t>narrative</a:t>
            </a:r>
            <a:r>
              <a:rPr lang="en-GB" sz="2500" dirty="0"/>
              <a:t> rather than isolated statements which can be tallied and reduced to numbers. </a:t>
            </a:r>
          </a:p>
          <a:p>
            <a:pPr marL="0" indent="0">
              <a:lnSpc>
                <a:spcPct val="80000"/>
              </a:lnSpc>
              <a:spcAft>
                <a:spcPts val="600"/>
              </a:spcAft>
              <a:buClr>
                <a:schemeClr val="accent1">
                  <a:lumMod val="50000"/>
                </a:schemeClr>
              </a:buClr>
              <a:buFont typeface="Arial" pitchFamily="34" charset="0"/>
              <a:buChar char="•"/>
              <a:defRPr/>
            </a:pPr>
            <a:r>
              <a:rPr lang="en-GB" sz="2500" dirty="0"/>
              <a:t> Its main purpose is to </a:t>
            </a:r>
            <a:r>
              <a:rPr lang="en-GB" sz="2500" i="1" dirty="0"/>
              <a:t>understand</a:t>
            </a:r>
            <a:r>
              <a:rPr lang="en-GB" sz="2500" dirty="0"/>
              <a:t> behaviour and perceptions rather than </a:t>
            </a:r>
            <a:r>
              <a:rPr lang="en-GB" sz="2500" i="1" dirty="0"/>
              <a:t>measure</a:t>
            </a:r>
            <a:r>
              <a:rPr lang="en-GB" sz="2500" dirty="0"/>
              <a:t> them.</a:t>
            </a:r>
          </a:p>
          <a:p>
            <a:pPr marL="0" indent="0">
              <a:lnSpc>
                <a:spcPct val="80000"/>
              </a:lnSpc>
              <a:spcAft>
                <a:spcPts val="600"/>
              </a:spcAft>
              <a:buClr>
                <a:schemeClr val="accent1">
                  <a:lumMod val="50000"/>
                </a:schemeClr>
              </a:buClr>
              <a:buFont typeface="Arial" pitchFamily="34" charset="0"/>
              <a:buChar char="•"/>
              <a:defRPr/>
            </a:pPr>
            <a:r>
              <a:rPr lang="en-GB" sz="2500" dirty="0"/>
              <a:t> This </a:t>
            </a:r>
            <a:r>
              <a:rPr lang="en-GB" sz="2500" i="1" dirty="0"/>
              <a:t>qualitative</a:t>
            </a:r>
            <a:r>
              <a:rPr lang="en-GB" sz="2500" dirty="0"/>
              <a:t> research allows respondents to say what they feel and think in response to flexible, ‘prompting’ questioning, rather than to give their responses to set questions and often set answers in a questionnaire.</a:t>
            </a:r>
            <a:endParaRPr lang="en-US" sz="2500" dirty="0"/>
          </a:p>
          <a:p>
            <a:pPr>
              <a:defRPr/>
            </a:pPr>
            <a:endParaRPr lang="cy-GB" dirty="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lstStyle/>
          <a:p>
            <a:pPr>
              <a:defRPr/>
            </a:pPr>
            <a:r>
              <a:rPr lang="cy-GB" sz="4000" b="1" dirty="0">
                <a:solidFill>
                  <a:schemeClr val="accent1">
                    <a:lumMod val="50000"/>
                  </a:schemeClr>
                </a:solidFill>
              </a:rPr>
              <a:t>What is an Interview? </a:t>
            </a:r>
          </a:p>
        </p:txBody>
      </p:sp>
    </p:spTree>
    <p:extLst>
      <p:ext uri="{BB962C8B-B14F-4D97-AF65-F5344CB8AC3E}">
        <p14:creationId xmlns:p14="http://schemas.microsoft.com/office/powerpoint/2010/main" val="3041556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412876"/>
            <a:ext cx="8229600" cy="4968875"/>
          </a:xfrm>
        </p:spPr>
        <p:txBody>
          <a:bodyPr>
            <a:normAutofit fontScale="92500" lnSpcReduction="10000"/>
          </a:bodyPr>
          <a:lstStyle/>
          <a:p>
            <a:pPr marL="363538" indent="-363538">
              <a:spcBef>
                <a:spcPct val="0"/>
              </a:spcBef>
              <a:buFont typeface="Wingdings 2" pitchFamily="18" charset="2"/>
              <a:buAutoNum type="arabicPeriod" startAt="7"/>
              <a:defRPr/>
            </a:pPr>
            <a:r>
              <a:rPr lang="en-GB" dirty="0"/>
              <a:t>Explain how respondents are supposed to answer the questions.  For example, ‘please tick one response’ or ‘if yes, please go to question 6, if no please go to question 5’.  These are known as steering instructions.  You must ‘steer’ the respondents through the questionnaire.</a:t>
            </a:r>
          </a:p>
          <a:p>
            <a:pPr marL="363538" indent="-363538">
              <a:spcBef>
                <a:spcPct val="0"/>
              </a:spcBef>
              <a:buFont typeface="Wingdings 2" pitchFamily="18" charset="2"/>
              <a:buAutoNum type="arabicPeriod" startAt="9"/>
              <a:defRPr/>
            </a:pPr>
            <a:r>
              <a:rPr lang="en-GB" dirty="0"/>
              <a:t>Be specific in your questioning.  For example, ‘Have you recently had to wait for data you need to do your job?’ would be better rephrased as ‘Have you had to wait for the sales data you need to do your job in the last two weeks?’</a:t>
            </a:r>
          </a:p>
          <a:p>
            <a:pPr marL="363538" indent="-363538">
              <a:spcBef>
                <a:spcPct val="0"/>
              </a:spcBef>
              <a:buFont typeface="Wingdings 2" pitchFamily="18" charset="2"/>
              <a:buAutoNum type="arabicPeriod" startAt="9"/>
              <a:defRPr/>
            </a:pPr>
            <a:r>
              <a:rPr lang="en-GB" dirty="0"/>
              <a:t>Take care with the layout of the questionnaire.  A neat, tidy and grammatically correct questionnaire creates a good impression and reduces error.  The questionnaire should be ‘piloted’, to eliminate mistakes and ambiguities.</a:t>
            </a:r>
          </a:p>
          <a:p>
            <a:pPr marL="363538" indent="-363538">
              <a:spcBef>
                <a:spcPct val="0"/>
              </a:spcBef>
              <a:buFont typeface="Wingdings 2" pitchFamily="18" charset="2"/>
              <a:buAutoNum type="arabicPeriod" startAt="9"/>
              <a:defRPr/>
            </a:pPr>
            <a:r>
              <a:rPr lang="en-GB" dirty="0"/>
              <a:t>Take care with the order of the questions – questions should be in a logical order and make sure that the response on a question is not affected by a previous answer or pre-empts a response to a later question.</a:t>
            </a:r>
          </a:p>
          <a:p>
            <a:pPr marL="363538" indent="-363538">
              <a:spcBef>
                <a:spcPct val="0"/>
              </a:spcBef>
              <a:buFont typeface="Wingdings 2" pitchFamily="18" charset="2"/>
              <a:buAutoNum type="arabicPeriod" startAt="9"/>
              <a:defRPr/>
            </a:pPr>
            <a:r>
              <a:rPr lang="en-GB" dirty="0"/>
              <a:t>Always allow a question for the interviewee to make their own comments – this often provides useful feedback.</a:t>
            </a:r>
          </a:p>
          <a:p>
            <a:pPr marL="363538" indent="-363538">
              <a:spcBef>
                <a:spcPct val="0"/>
              </a:spcBef>
              <a:buFont typeface="Wingdings 2" pitchFamily="18" charset="2"/>
              <a:buAutoNum type="arabicPeriod" startAt="9"/>
              <a:defRPr/>
            </a:pPr>
            <a:r>
              <a:rPr lang="en-GB" dirty="0"/>
              <a:t>At the end of the questionnaire, thank the respondent and make it clear how they should return the completed questionnaire</a:t>
            </a:r>
          </a:p>
          <a:p>
            <a:pPr>
              <a:defRPr/>
            </a:pPr>
            <a:endParaRPr lang="cy-GB" dirty="0"/>
          </a:p>
        </p:txBody>
      </p:sp>
      <p:sp>
        <p:nvSpPr>
          <p:cNvPr id="4" name="Title 4"/>
          <p:cNvSpPr>
            <a:spLocks noGrp="1"/>
          </p:cNvSpPr>
          <p:nvPr>
            <p:ph type="title"/>
          </p:nvPr>
        </p:nvSpPr>
        <p:spPr>
          <a:xfrm>
            <a:off x="1981200" y="115888"/>
            <a:ext cx="8229600" cy="1143000"/>
          </a:xfrm>
          <a:solidFill>
            <a:schemeClr val="bg1">
              <a:lumMod val="95000"/>
            </a:schemeClr>
          </a:solidFill>
          <a:ln w="57150">
            <a:solidFill>
              <a:schemeClr val="accent1">
                <a:lumMod val="50000"/>
              </a:schemeClr>
            </a:solidFill>
          </a:ln>
        </p:spPr>
        <p:txBody>
          <a:bodyPr>
            <a:normAutofit fontScale="90000"/>
          </a:bodyPr>
          <a:lstStyle/>
          <a:p>
            <a:pPr>
              <a:defRPr/>
            </a:pPr>
            <a:r>
              <a:rPr lang="cy-GB" sz="4000" b="1" dirty="0">
                <a:solidFill>
                  <a:schemeClr val="accent1">
                    <a:lumMod val="50000"/>
                  </a:schemeClr>
                </a:solidFill>
              </a:rPr>
              <a:t>Golden Rules of Questionnaire Design   </a:t>
            </a:r>
          </a:p>
        </p:txBody>
      </p:sp>
    </p:spTree>
    <p:extLst>
      <p:ext uri="{BB962C8B-B14F-4D97-AF65-F5344CB8AC3E}">
        <p14:creationId xmlns:p14="http://schemas.microsoft.com/office/powerpoint/2010/main" val="23008245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6212" t="13890" r="26894" b="8808"/>
          <a:stretch/>
        </p:blipFill>
        <p:spPr>
          <a:xfrm>
            <a:off x="946672" y="333487"/>
            <a:ext cx="8670663" cy="6119865"/>
          </a:xfrm>
          <a:prstGeom prst="rect">
            <a:avLst/>
          </a:prstGeom>
        </p:spPr>
      </p:pic>
    </p:spTree>
    <p:extLst>
      <p:ext uri="{BB962C8B-B14F-4D97-AF65-F5344CB8AC3E}">
        <p14:creationId xmlns:p14="http://schemas.microsoft.com/office/powerpoint/2010/main" val="419051746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9724" t="20792" r="36000" b="13451"/>
          <a:stretch/>
        </p:blipFill>
        <p:spPr>
          <a:xfrm>
            <a:off x="1807778" y="925158"/>
            <a:ext cx="8198069" cy="5637007"/>
          </a:xfrm>
          <a:prstGeom prst="rect">
            <a:avLst/>
          </a:prstGeom>
        </p:spPr>
      </p:pic>
    </p:spTree>
    <p:extLst>
      <p:ext uri="{BB962C8B-B14F-4D97-AF65-F5344CB8AC3E}">
        <p14:creationId xmlns:p14="http://schemas.microsoft.com/office/powerpoint/2010/main" val="282636438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399</TotalTime>
  <Words>3025</Words>
  <Application>Microsoft Office PowerPoint</Application>
  <PresentationFormat>Widescreen</PresentationFormat>
  <Paragraphs>279</Paragraphs>
  <Slides>55</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55</vt:i4>
      </vt:variant>
    </vt:vector>
  </HeadingPairs>
  <TitlesOfParts>
    <vt:vector size="68" baseType="lpstr">
      <vt:lpstr>Aharoni</vt:lpstr>
      <vt:lpstr>Arial</vt:lpstr>
      <vt:lpstr>Arial</vt:lpstr>
      <vt:lpstr>Calibri</vt:lpstr>
      <vt:lpstr>Calibri Light</vt:lpstr>
      <vt:lpstr>inherit</vt:lpstr>
      <vt:lpstr>Merriweather</vt:lpstr>
      <vt:lpstr>Open Sans</vt:lpstr>
      <vt:lpstr>Times New Roman</vt:lpstr>
      <vt:lpstr>Trebuchet MS</vt:lpstr>
      <vt:lpstr>verdana</vt:lpstr>
      <vt:lpstr>Wingdings 2</vt:lpstr>
      <vt:lpstr>Celestial</vt:lpstr>
      <vt:lpstr>Unit 10- market research &amp; analysis</vt:lpstr>
      <vt:lpstr>PowerPoint Presentation</vt:lpstr>
      <vt:lpstr>Marketing concept</vt:lpstr>
      <vt:lpstr>Marketing definitions:</vt:lpstr>
      <vt:lpstr>SMART Marketing objectives</vt:lpstr>
      <vt:lpstr>PowerPoint Presentation</vt:lpstr>
      <vt:lpstr>FOR EXAMPLE:</vt:lpstr>
      <vt:lpstr>Task:</vt:lpstr>
      <vt:lpstr>Swot analysis</vt:lpstr>
      <vt:lpstr>PowerPoint Presentation</vt:lpstr>
      <vt:lpstr>PowerPoint Presentation</vt:lpstr>
      <vt:lpstr>Task:</vt:lpstr>
      <vt:lpstr>PowerPoint Presentation</vt:lpstr>
      <vt:lpstr>Strengths </vt:lpstr>
      <vt:lpstr>Weaknesses</vt:lpstr>
      <vt:lpstr>Opportunities</vt:lpstr>
      <vt:lpstr>Threats</vt:lpstr>
      <vt:lpstr>PESTLE</vt:lpstr>
      <vt:lpstr>PowerPoint Presentation</vt:lpstr>
      <vt:lpstr>PowerPoint Presentation</vt:lpstr>
      <vt:lpstr>PowerPoint Presentation</vt:lpstr>
      <vt:lpstr>PowerPoint Presentation</vt:lpstr>
      <vt:lpstr>PowerPoint Presentation</vt:lpstr>
      <vt:lpstr>PowerPoint Presentation</vt:lpstr>
      <vt:lpstr>Lesson objectives:</vt:lpstr>
      <vt:lpstr>PowerPoint Presentation</vt:lpstr>
      <vt:lpstr>Product Life Cycle</vt:lpstr>
      <vt:lpstr>What are the main stages of the product life cycle?</vt:lpstr>
      <vt:lpstr>PowerPoint Presentation</vt:lpstr>
      <vt:lpstr>Marketing mix</vt:lpstr>
      <vt:lpstr>PowerPoint Presentation</vt:lpstr>
      <vt:lpstr>PowerPoint Presentation</vt:lpstr>
      <vt:lpstr>Marketing techniques: </vt:lpstr>
      <vt:lpstr>PowerPoint Presentation</vt:lpstr>
      <vt:lpstr>PowerPoint Presentation</vt:lpstr>
      <vt:lpstr>PowerPoint Presentation</vt:lpstr>
      <vt:lpstr>PowerPoint Presentation</vt:lpstr>
      <vt:lpstr>Relationship marketing </vt:lpstr>
      <vt:lpstr>Primary &amp; Secondary Research </vt:lpstr>
      <vt:lpstr>Qualitative and Quantitative </vt:lpstr>
      <vt:lpstr> Data Collection Techniques?</vt:lpstr>
      <vt:lpstr> Questionnaire </vt:lpstr>
      <vt:lpstr> Types of Questions </vt:lpstr>
      <vt:lpstr> Types of Questions </vt:lpstr>
      <vt:lpstr> Types of Questions </vt:lpstr>
      <vt:lpstr> Assessing Attitudes </vt:lpstr>
      <vt:lpstr>Likert Scales  </vt:lpstr>
      <vt:lpstr>Semantic Differential Scales  </vt:lpstr>
      <vt:lpstr>Semantic Differential Scales  </vt:lpstr>
      <vt:lpstr>Rank Order Scales  </vt:lpstr>
      <vt:lpstr>Golden Rules of Questionnaire Design   </vt:lpstr>
      <vt:lpstr>What is an Interview? </vt:lpstr>
      <vt:lpstr>Golden Rules of Questionnaire Design   </vt:lpstr>
      <vt:lpstr>PowerPoint Presentation</vt:lpstr>
      <vt:lpstr>PowerPoint Presentation</vt:lpstr>
    </vt:vector>
  </TitlesOfParts>
  <Company>Coleg Sir Gar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10- market research &amp; analysis</dc:title>
  <dc:creator>NavdeepR</dc:creator>
  <cp:lastModifiedBy>NavdeepR</cp:lastModifiedBy>
  <cp:revision>58</cp:revision>
  <dcterms:created xsi:type="dcterms:W3CDTF">2016-09-09T09:44:50Z</dcterms:created>
  <dcterms:modified xsi:type="dcterms:W3CDTF">2018-12-10T12:24:42Z</dcterms:modified>
</cp:coreProperties>
</file>