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 id="264" r:id="rId9"/>
    <p:sldId id="265" r:id="rId10"/>
    <p:sldId id="266"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1EB12A-1273-1A4C-7A23-1EC69F15BCAB}" v="894" dt="2024-03-11T12:03:25.790"/>
    <p1510:client id="{81288286-2748-C9A0-0A8F-1504482C7A09}" v="1748" dt="2024-03-11T11:13:11.4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garmentprinting.com.au/blog/nurse-uniform-past-and-present/#Nurse_Uniform_in_1960" TargetMode="External"/><Relationship Id="rId2" Type="http://schemas.openxmlformats.org/officeDocument/2006/relationships/hyperlink" Target="https://www.history.com/topics/womens-history/florence-nightingale-1" TargetMode="External"/><Relationship Id="rId1" Type="http://schemas.openxmlformats.org/officeDocument/2006/relationships/slideLayout" Target="../slideLayouts/slideLayout2.xml"/><Relationship Id="rId5" Type="http://schemas.openxmlformats.org/officeDocument/2006/relationships/hyperlink" Target="https://www.businessinsider.com/how-being-a-nurse-has-changed-2019-4?r=US&amp;IR=T" TargetMode="External"/><Relationship Id="rId4" Type="http://schemas.openxmlformats.org/officeDocument/2006/relationships/hyperlink" Target="https://www.joyce.edu/blog/nurse-facts-then-no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HS workforce plan: what does it mean for nursing? | RCN Magazine | Royal  College of Nursing">
            <a:extLst>
              <a:ext uri="{FF2B5EF4-FFF2-40B4-BE49-F238E27FC236}">
                <a16:creationId xmlns:a16="http://schemas.microsoft.com/office/drawing/2014/main" id="{1A6CC857-757F-E157-BBFF-AD4624186938}"/>
              </a:ext>
            </a:extLst>
          </p:cNvPr>
          <p:cNvPicPr>
            <a:picLocks noChangeAspect="1"/>
          </p:cNvPicPr>
          <p:nvPr/>
        </p:nvPicPr>
        <p:blipFill rotWithShape="1">
          <a:blip r:embed="rId2"/>
          <a:srcRect t="8171" r="23298" b="920"/>
          <a:stretch/>
        </p:blipFill>
        <p:spPr>
          <a:xfrm>
            <a:off x="3523488" y="10"/>
            <a:ext cx="8668512" cy="6857990"/>
          </a:xfrm>
          <a:prstGeom prst="rect">
            <a:avLst/>
          </a:prstGeom>
        </p:spPr>
      </p:pic>
      <p:sp>
        <p:nvSpPr>
          <p:cNvPr id="24" name="Rectangle 23">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4800"/>
              <a:t>Nurses</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US" sz="2000">
                <a:latin typeface="Calibri"/>
                <a:cs typeface="Calibri"/>
              </a:rPr>
              <a:t>Yulissa Maria</a:t>
            </a:r>
          </a:p>
          <a:p>
            <a:pPr algn="l"/>
            <a:r>
              <a:rPr lang="en-US" sz="2000">
                <a:latin typeface="Calibri"/>
                <a:cs typeface="Calibri"/>
              </a:rPr>
              <a:t>Student ID: 2318276</a:t>
            </a:r>
            <a:endParaRPr lang="en-US" sz="2000">
              <a:latin typeface="Calibri"/>
              <a:ea typeface="Calibri"/>
              <a:cs typeface="Calibri"/>
            </a:endParaRPr>
          </a:p>
          <a:p>
            <a:pPr algn="l"/>
            <a:r>
              <a:rPr lang="en-US" sz="2000">
                <a:latin typeface="Calibri"/>
                <a:cs typeface="Calibri"/>
              </a:rPr>
              <a:t>Lecturer name: Patronella Ganza</a:t>
            </a:r>
          </a:p>
        </p:txBody>
      </p:sp>
      <p:sp>
        <p:nvSpPr>
          <p:cNvPr id="28" name="Rectangle 2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Nursing through the Years: 1900s to 2020 - Open Lines">
            <a:extLst>
              <a:ext uri="{FF2B5EF4-FFF2-40B4-BE49-F238E27FC236}">
                <a16:creationId xmlns:a16="http://schemas.microsoft.com/office/drawing/2014/main" id="{9E5C6DD2-033B-325C-F02F-B504EF3832F0}"/>
              </a:ext>
            </a:extLst>
          </p:cNvPr>
          <p:cNvPicPr>
            <a:picLocks noGrp="1" noChangeAspect="1"/>
          </p:cNvPicPr>
          <p:nvPr>
            <p:ph idx="1"/>
          </p:nvPr>
        </p:nvPicPr>
        <p:blipFill>
          <a:blip r:embed="rId2"/>
          <a:stretch>
            <a:fillRect/>
          </a:stretch>
        </p:blipFill>
        <p:spPr>
          <a:xfrm>
            <a:off x="660400" y="555625"/>
            <a:ext cx="5770563" cy="4629150"/>
          </a:xfrm>
        </p:spPr>
      </p:pic>
      <p:sp>
        <p:nvSpPr>
          <p:cNvPr id="7" name="TextBox 6">
            <a:extLst>
              <a:ext uri="{FF2B5EF4-FFF2-40B4-BE49-F238E27FC236}">
                <a16:creationId xmlns:a16="http://schemas.microsoft.com/office/drawing/2014/main" id="{E02DCF34-F864-E8D6-A092-19F3D2C637BF}"/>
              </a:ext>
            </a:extLst>
          </p:cNvPr>
          <p:cNvSpPr txBox="1"/>
          <p:nvPr/>
        </p:nvSpPr>
        <p:spPr>
          <a:xfrm>
            <a:off x="660400" y="4259263"/>
            <a:ext cx="5770563" cy="925513"/>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US" sz="1300">
                <a:solidFill>
                  <a:srgbClr val="FFFFFF"/>
                </a:solidFill>
              </a:rPr>
              <a:t>1845-1967</a:t>
            </a:r>
          </a:p>
        </p:txBody>
      </p:sp>
      <p:pic>
        <p:nvPicPr>
          <p:cNvPr id="5" name="Picture 4" descr="Record numbers of doctors and nurses working in the NHS to ease pressure  over winter - GOV.UK">
            <a:extLst>
              <a:ext uri="{FF2B5EF4-FFF2-40B4-BE49-F238E27FC236}">
                <a16:creationId xmlns:a16="http://schemas.microsoft.com/office/drawing/2014/main" id="{A831D4D9-6343-04FF-C1CB-70283060B94E}"/>
              </a:ext>
            </a:extLst>
          </p:cNvPr>
          <p:cNvPicPr>
            <a:picLocks noChangeAspect="1"/>
          </p:cNvPicPr>
          <p:nvPr/>
        </p:nvPicPr>
        <p:blipFill>
          <a:blip r:embed="rId3"/>
          <a:stretch>
            <a:fillRect/>
          </a:stretch>
        </p:blipFill>
        <p:spPr>
          <a:xfrm>
            <a:off x="6505575" y="555625"/>
            <a:ext cx="5024438" cy="4629150"/>
          </a:xfrm>
          <a:prstGeom prst="rect">
            <a:avLst/>
          </a:prstGeom>
        </p:spPr>
      </p:pic>
      <p:sp>
        <p:nvSpPr>
          <p:cNvPr id="8" name="TextBox 7">
            <a:extLst>
              <a:ext uri="{FF2B5EF4-FFF2-40B4-BE49-F238E27FC236}">
                <a16:creationId xmlns:a16="http://schemas.microsoft.com/office/drawing/2014/main" id="{7C61B033-A640-5B1D-C753-DC85318F50D9}"/>
              </a:ext>
            </a:extLst>
          </p:cNvPr>
          <p:cNvSpPr txBox="1"/>
          <p:nvPr/>
        </p:nvSpPr>
        <p:spPr>
          <a:xfrm>
            <a:off x="6505575" y="4259263"/>
            <a:ext cx="5024438" cy="925513"/>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US" sz="1300">
                <a:solidFill>
                  <a:srgbClr val="FFFFFF"/>
                </a:solidFill>
              </a:rPr>
              <a:t>2022-2024</a:t>
            </a:r>
          </a:p>
        </p:txBody>
      </p:sp>
      <p:sp>
        <p:nvSpPr>
          <p:cNvPr id="2" name="Title 1">
            <a:extLst>
              <a:ext uri="{FF2B5EF4-FFF2-40B4-BE49-F238E27FC236}">
                <a16:creationId xmlns:a16="http://schemas.microsoft.com/office/drawing/2014/main" id="{7DF47F96-253B-11FA-4220-D28E871BED43}"/>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3300" kern="1200">
                <a:solidFill>
                  <a:schemeClr val="tx1"/>
                </a:solidFill>
                <a:latin typeface="+mj-lt"/>
                <a:ea typeface="+mj-ea"/>
                <a:cs typeface="+mj-cs"/>
              </a:rPr>
              <a:t>DEVELOPMENT OF NURSES THROUGHOUT THE YEARS </a:t>
            </a:r>
          </a:p>
        </p:txBody>
      </p:sp>
    </p:spTree>
    <p:extLst>
      <p:ext uri="{BB962C8B-B14F-4D97-AF65-F5344CB8AC3E}">
        <p14:creationId xmlns:p14="http://schemas.microsoft.com/office/powerpoint/2010/main" val="4219256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B772B2-EABC-E6FD-C795-B9A0EE491F9B}"/>
              </a:ext>
            </a:extLst>
          </p:cNvPr>
          <p:cNvSpPr>
            <a:spLocks noGrp="1"/>
          </p:cNvSpPr>
          <p:nvPr>
            <p:ph type="title"/>
          </p:nvPr>
        </p:nvSpPr>
        <p:spPr>
          <a:xfrm>
            <a:off x="640080" y="329184"/>
            <a:ext cx="6894576" cy="1783080"/>
          </a:xfrm>
        </p:spPr>
        <p:txBody>
          <a:bodyPr anchor="b">
            <a:normAutofit/>
          </a:bodyPr>
          <a:lstStyle/>
          <a:p>
            <a:r>
              <a:rPr lang="en-US" sz="5400" dirty="0"/>
              <a:t>Nurses </a:t>
            </a:r>
            <a:r>
              <a:rPr lang="en-US" sz="5400" b="1" dirty="0"/>
              <a:t>(1845-1960)</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E5927A-BFEB-4B0A-9F91-6EBE5C44A679}"/>
              </a:ext>
            </a:extLst>
          </p:cNvPr>
          <p:cNvSpPr>
            <a:spLocks noGrp="1"/>
          </p:cNvSpPr>
          <p:nvPr>
            <p:ph idx="1"/>
          </p:nvPr>
        </p:nvSpPr>
        <p:spPr>
          <a:xfrm>
            <a:off x="640080" y="2706624"/>
            <a:ext cx="6894576" cy="3483864"/>
          </a:xfrm>
        </p:spPr>
        <p:txBody>
          <a:bodyPr vert="horz" lIns="91440" tIns="45720" rIns="91440" bIns="45720" rtlCol="0" anchor="t">
            <a:normAutofit/>
          </a:bodyPr>
          <a:lstStyle/>
          <a:p>
            <a:r>
              <a:rPr lang="en-US" sz="2200" dirty="0"/>
              <a:t>Early nursing began at home. (History, 2024)</a:t>
            </a:r>
          </a:p>
          <a:p>
            <a:r>
              <a:rPr lang="en-US" sz="2200" dirty="0"/>
              <a:t>She was 16 when she started discovery of nursing </a:t>
            </a:r>
          </a:p>
          <a:p>
            <a:r>
              <a:rPr lang="en-US" sz="2200" dirty="0"/>
              <a:t>Mrs. Florence nightingale was the first woman to be rewarded with an order permit as a nurse in 1820 at the age of 17 </a:t>
            </a:r>
          </a:p>
          <a:p>
            <a:r>
              <a:rPr lang="en-US" sz="2200" dirty="0"/>
              <a:t>She treated Crimean war soldiers who was sick and injured</a:t>
            </a:r>
          </a:p>
          <a:p>
            <a:r>
              <a:rPr lang="en-US" sz="2200" dirty="0"/>
              <a:t>She treated patients in small cottages  </a:t>
            </a:r>
          </a:p>
          <a:p>
            <a:endParaRPr lang="en-US" sz="2200"/>
          </a:p>
          <a:p>
            <a:endParaRPr lang="en-US" sz="2200"/>
          </a:p>
          <a:p>
            <a:endParaRPr lang="en-US" sz="2200"/>
          </a:p>
          <a:p>
            <a:endParaRPr lang="en-US" sz="2200"/>
          </a:p>
          <a:p>
            <a:endParaRPr lang="en-US" sz="2200"/>
          </a:p>
          <a:p>
            <a:endParaRPr lang="en-US" sz="2200"/>
          </a:p>
          <a:p>
            <a:endParaRPr lang="en-US" sz="2200"/>
          </a:p>
          <a:p>
            <a:endParaRPr lang="en-US" sz="2200"/>
          </a:p>
        </p:txBody>
      </p:sp>
      <p:pic>
        <p:nvPicPr>
          <p:cNvPr id="4" name="Picture 3" descr="Crimean War | National Army Museum">
            <a:extLst>
              <a:ext uri="{FF2B5EF4-FFF2-40B4-BE49-F238E27FC236}">
                <a16:creationId xmlns:a16="http://schemas.microsoft.com/office/drawing/2014/main" id="{AAF87106-740D-129C-E623-363108EADAEA}"/>
              </a:ext>
            </a:extLst>
          </p:cNvPr>
          <p:cNvPicPr>
            <a:picLocks noChangeAspect="1"/>
          </p:cNvPicPr>
          <p:nvPr/>
        </p:nvPicPr>
        <p:blipFill>
          <a:blip r:embed="rId2"/>
          <a:stretch>
            <a:fillRect/>
          </a:stretch>
        </p:blipFill>
        <p:spPr>
          <a:xfrm>
            <a:off x="8498960" y="329183"/>
            <a:ext cx="2743975" cy="3429969"/>
          </a:xfrm>
          <a:prstGeom prst="rect">
            <a:avLst/>
          </a:prstGeom>
        </p:spPr>
      </p:pic>
      <p:pic>
        <p:nvPicPr>
          <p:cNvPr id="5" name="Picture 4" descr="Florence Nightingale – Biography, Facts &amp; Nursing | HISTORY">
            <a:extLst>
              <a:ext uri="{FF2B5EF4-FFF2-40B4-BE49-F238E27FC236}">
                <a16:creationId xmlns:a16="http://schemas.microsoft.com/office/drawing/2014/main" id="{A0BC8B4E-5C82-309D-EE9B-5DA242983A1D}"/>
              </a:ext>
            </a:extLst>
          </p:cNvPr>
          <p:cNvPicPr>
            <a:picLocks noChangeAspect="1"/>
          </p:cNvPicPr>
          <p:nvPr/>
        </p:nvPicPr>
        <p:blipFill>
          <a:blip r:embed="rId3"/>
          <a:stretch>
            <a:fillRect/>
          </a:stretch>
        </p:blipFill>
        <p:spPr>
          <a:xfrm>
            <a:off x="7927340" y="4079193"/>
            <a:ext cx="3868928" cy="2176272"/>
          </a:xfrm>
          <a:prstGeom prst="rect">
            <a:avLst/>
          </a:prstGeom>
        </p:spPr>
      </p:pic>
    </p:spTree>
    <p:extLst>
      <p:ext uri="{BB962C8B-B14F-4D97-AF65-F5344CB8AC3E}">
        <p14:creationId xmlns:p14="http://schemas.microsoft.com/office/powerpoint/2010/main" val="2461452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4CBF45-FFC2-7DB6-66F5-A812A899797D}"/>
              </a:ext>
            </a:extLst>
          </p:cNvPr>
          <p:cNvSpPr>
            <a:spLocks noGrp="1"/>
          </p:cNvSpPr>
          <p:nvPr>
            <p:ph type="title"/>
          </p:nvPr>
        </p:nvSpPr>
        <p:spPr>
          <a:xfrm>
            <a:off x="640080" y="329184"/>
            <a:ext cx="6894576" cy="1783080"/>
          </a:xfrm>
        </p:spPr>
        <p:txBody>
          <a:bodyPr vert="horz" lIns="91440" tIns="45720" rIns="91440" bIns="45720" rtlCol="0" anchor="b">
            <a:normAutofit/>
          </a:bodyPr>
          <a:lstStyle/>
          <a:p>
            <a:r>
              <a:rPr lang="en-US" sz="5400"/>
              <a:t>Nurses </a:t>
            </a:r>
            <a:r>
              <a:rPr lang="en-US" sz="5400" b="1"/>
              <a:t>(1845-1960)</a:t>
            </a:r>
          </a:p>
        </p:txBody>
      </p:sp>
      <p:sp>
        <p:nvSpPr>
          <p:cNvPr id="2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68705753-4D00-5FA4-1604-8F5154C94B29}"/>
              </a:ext>
            </a:extLst>
          </p:cNvPr>
          <p:cNvSpPr txBox="1"/>
          <p:nvPr/>
        </p:nvSpPr>
        <p:spPr>
          <a:xfrm>
            <a:off x="640080" y="2706624"/>
            <a:ext cx="6894576" cy="348386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0028" indent="-228600">
              <a:lnSpc>
                <a:spcPct val="90000"/>
              </a:lnSpc>
              <a:spcAft>
                <a:spcPts val="600"/>
              </a:spcAft>
              <a:buFont typeface="Arial" panose="020B0604020202020204" pitchFamily="34" charset="0"/>
              <a:buChar char="•"/>
            </a:pPr>
            <a:r>
              <a:rPr lang="en-US" sz="2200"/>
              <a:t>Education in nursing had begun</a:t>
            </a:r>
          </a:p>
          <a:p>
            <a:pPr marL="220028" indent="-228600">
              <a:lnSpc>
                <a:spcPct val="90000"/>
              </a:lnSpc>
              <a:spcAft>
                <a:spcPts val="600"/>
              </a:spcAft>
              <a:buFont typeface="Arial" panose="020B0604020202020204" pitchFamily="34" charset="0"/>
              <a:buChar char="•"/>
            </a:pPr>
            <a:r>
              <a:rPr lang="en-US" sz="2200"/>
              <a:t>Only women had started receiving training to become nurses </a:t>
            </a:r>
          </a:p>
          <a:p>
            <a:pPr marL="220028" indent="-228600">
              <a:lnSpc>
                <a:spcPct val="90000"/>
              </a:lnSpc>
              <a:spcAft>
                <a:spcPts val="600"/>
              </a:spcAft>
              <a:buFont typeface="Arial" panose="020B0604020202020204" pitchFamily="34" charset="0"/>
              <a:buChar char="•"/>
            </a:pPr>
            <a:r>
              <a:rPr lang="en-US" sz="2200"/>
              <a:t>Nursing Training was up to  2-3 years </a:t>
            </a:r>
          </a:p>
          <a:p>
            <a:pPr marL="220028" indent="-228600">
              <a:lnSpc>
                <a:spcPct val="90000"/>
              </a:lnSpc>
              <a:spcAft>
                <a:spcPts val="600"/>
              </a:spcAft>
              <a:buFont typeface="Arial" panose="020B0604020202020204" pitchFamily="34" charset="0"/>
              <a:buChar char="•"/>
            </a:pPr>
            <a:r>
              <a:rPr lang="en-US" sz="2200"/>
              <a:t>After woman were qualified nurses, they would become a nurse and work </a:t>
            </a:r>
          </a:p>
        </p:txBody>
      </p:sp>
      <p:pic>
        <p:nvPicPr>
          <p:cNvPr id="9" name="Picture 8" descr="A history of nursing in Britain: the 1960s | Nursing Times">
            <a:extLst>
              <a:ext uri="{FF2B5EF4-FFF2-40B4-BE49-F238E27FC236}">
                <a16:creationId xmlns:a16="http://schemas.microsoft.com/office/drawing/2014/main" id="{F6A03F64-931B-BB5D-0816-45F58E23E3FB}"/>
              </a:ext>
            </a:extLst>
          </p:cNvPr>
          <p:cNvPicPr>
            <a:picLocks noChangeAspect="1"/>
          </p:cNvPicPr>
          <p:nvPr/>
        </p:nvPicPr>
        <p:blipFill>
          <a:blip r:embed="rId2"/>
          <a:stretch>
            <a:fillRect/>
          </a:stretch>
        </p:blipFill>
        <p:spPr>
          <a:xfrm>
            <a:off x="7863840" y="428446"/>
            <a:ext cx="4014216" cy="3231443"/>
          </a:xfrm>
          <a:prstGeom prst="rect">
            <a:avLst/>
          </a:prstGeom>
        </p:spPr>
      </p:pic>
      <p:pic>
        <p:nvPicPr>
          <p:cNvPr id="10" name="Picture 9" descr="Nursing Schools in the 1960s – People's History of the NHS">
            <a:extLst>
              <a:ext uri="{FF2B5EF4-FFF2-40B4-BE49-F238E27FC236}">
                <a16:creationId xmlns:a16="http://schemas.microsoft.com/office/drawing/2014/main" id="{C4D39325-7F78-45D8-81D5-97F8FD633017}"/>
              </a:ext>
            </a:extLst>
          </p:cNvPr>
          <p:cNvPicPr>
            <a:picLocks noChangeAspect="1"/>
          </p:cNvPicPr>
          <p:nvPr/>
        </p:nvPicPr>
        <p:blipFill>
          <a:blip r:embed="rId3"/>
          <a:stretch>
            <a:fillRect/>
          </a:stretch>
        </p:blipFill>
        <p:spPr>
          <a:xfrm>
            <a:off x="7916450" y="3728431"/>
            <a:ext cx="3975373" cy="2914081"/>
          </a:xfrm>
          <a:prstGeom prst="rect">
            <a:avLst/>
          </a:prstGeom>
        </p:spPr>
      </p:pic>
      <p:sp>
        <p:nvSpPr>
          <p:cNvPr id="3" name="Content Placeholder 2">
            <a:extLst>
              <a:ext uri="{FF2B5EF4-FFF2-40B4-BE49-F238E27FC236}">
                <a16:creationId xmlns:a16="http://schemas.microsoft.com/office/drawing/2014/main" id="{08442771-EE20-81AB-DE34-995F1E917AD9}"/>
              </a:ext>
            </a:extLst>
          </p:cNvPr>
          <p:cNvSpPr>
            <a:spLocks/>
          </p:cNvSpPr>
          <p:nvPr/>
        </p:nvSpPr>
        <p:spPr>
          <a:xfrm>
            <a:off x="2023508" y="1926266"/>
            <a:ext cx="5221029" cy="4131321"/>
          </a:xfrm>
          <a:prstGeom prst="rect">
            <a:avLst/>
          </a:prstGeom>
        </p:spPr>
        <p:txBody>
          <a:bodyPr vert="horz" lIns="91440" tIns="45720" rIns="91440" bIns="45720" rtlCol="0" anchor="t">
            <a:normAutofit/>
          </a:bodyPr>
          <a:lstStyle/>
          <a:p>
            <a:pPr defTabSz="704088">
              <a:spcAft>
                <a:spcPts val="600"/>
              </a:spcAft>
            </a:pPr>
            <a:endParaRPr lang="en-US" sz="1386" kern="1200">
              <a:solidFill>
                <a:schemeClr val="tx1"/>
              </a:solidFill>
              <a:latin typeface="Aptos"/>
              <a:ea typeface="+mn-ea"/>
              <a:cs typeface="Segoe UI"/>
            </a:endParaRPr>
          </a:p>
          <a:p>
            <a:pPr defTabSz="704088">
              <a:spcAft>
                <a:spcPts val="600"/>
              </a:spcAft>
            </a:pPr>
            <a:endParaRPr lang="en-US" sz="1540" kern="1200">
              <a:solidFill>
                <a:schemeClr val="tx1"/>
              </a:solidFill>
              <a:latin typeface="Segoe UI"/>
              <a:ea typeface="+mn-ea"/>
              <a:cs typeface="Segoe UI"/>
            </a:endParaRPr>
          </a:p>
          <a:p>
            <a:pPr defTabSz="704088">
              <a:spcAft>
                <a:spcPts val="600"/>
              </a:spcAft>
            </a:pPr>
            <a:endParaRPr lang="en-US" sz="1540" kern="1200">
              <a:solidFill>
                <a:schemeClr val="tx1"/>
              </a:solidFill>
              <a:latin typeface="Segoe UI"/>
              <a:ea typeface="+mn-ea"/>
              <a:cs typeface="Segoe UI"/>
            </a:endParaRPr>
          </a:p>
          <a:p>
            <a:pPr defTabSz="704088">
              <a:spcAft>
                <a:spcPts val="600"/>
              </a:spcAft>
            </a:pPr>
            <a:endParaRPr lang="en-US" sz="1386" kern="1200">
              <a:solidFill>
                <a:schemeClr val="tx1"/>
              </a:solidFill>
              <a:latin typeface="Aptos" panose="020B0004020202020204"/>
              <a:ea typeface="+mn-ea"/>
              <a:cs typeface="Segoe UI"/>
            </a:endParaRPr>
          </a:p>
          <a:p>
            <a:pPr defTabSz="704088">
              <a:spcAft>
                <a:spcPts val="600"/>
              </a:spcAft>
            </a:pPr>
            <a:endParaRPr lang="en-US" sz="1540" kern="1200">
              <a:solidFill>
                <a:schemeClr val="tx1"/>
              </a:solidFill>
              <a:latin typeface="Segoe UI"/>
              <a:ea typeface="+mn-ea"/>
              <a:cs typeface="Segoe UI"/>
            </a:endParaRPr>
          </a:p>
          <a:p>
            <a:pPr defTabSz="704088">
              <a:spcAft>
                <a:spcPts val="600"/>
              </a:spcAft>
            </a:pPr>
            <a:endParaRPr lang="en-US" sz="1540" kern="1200">
              <a:solidFill>
                <a:schemeClr val="tx1"/>
              </a:solidFill>
              <a:latin typeface="Segoe UI"/>
              <a:ea typeface="+mn-ea"/>
              <a:cs typeface="Segoe UI"/>
            </a:endParaRPr>
          </a:p>
          <a:p>
            <a:pPr defTabSz="704088">
              <a:spcAft>
                <a:spcPts val="600"/>
              </a:spcAft>
            </a:pPr>
            <a:endParaRPr lang="en-US" sz="1540" kern="1200">
              <a:solidFill>
                <a:schemeClr val="tx1"/>
              </a:solidFill>
              <a:latin typeface="Segoe UI"/>
              <a:ea typeface="+mn-ea"/>
              <a:cs typeface="Segoe UI"/>
            </a:endParaRPr>
          </a:p>
          <a:p>
            <a:pPr defTabSz="704088">
              <a:spcAft>
                <a:spcPts val="600"/>
              </a:spcAft>
            </a:pPr>
            <a:endParaRPr lang="en-US" sz="1386" kern="1200">
              <a:solidFill>
                <a:schemeClr val="tx1"/>
              </a:solidFill>
              <a:latin typeface="Segoe UI"/>
              <a:ea typeface="+mn-ea"/>
              <a:cs typeface="Segoe UI"/>
            </a:endParaRPr>
          </a:p>
          <a:p>
            <a:pPr defTabSz="704088">
              <a:spcAft>
                <a:spcPts val="600"/>
              </a:spcAft>
            </a:pPr>
            <a:endParaRPr lang="en-US" sz="1386" kern="1200">
              <a:solidFill>
                <a:schemeClr val="tx1"/>
              </a:solidFill>
              <a:latin typeface="Aptos" panose="020B0004020202020204"/>
              <a:ea typeface="+mn-ea"/>
              <a:cs typeface="Segoe UI"/>
            </a:endParaRPr>
          </a:p>
          <a:p>
            <a:pPr>
              <a:spcAft>
                <a:spcPts val="600"/>
              </a:spcAft>
            </a:pPr>
            <a:endParaRPr lang="en-US">
              <a:latin typeface="Segoe UI"/>
              <a:cs typeface="Segoe UI"/>
            </a:endParaRPr>
          </a:p>
        </p:txBody>
      </p:sp>
    </p:spTree>
    <p:extLst>
      <p:ext uri="{BB962C8B-B14F-4D97-AF65-F5344CB8AC3E}">
        <p14:creationId xmlns:p14="http://schemas.microsoft.com/office/powerpoint/2010/main" val="4021134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E71BA1-1EBD-B54B-349C-F27134529369}"/>
              </a:ext>
            </a:extLst>
          </p:cNvPr>
          <p:cNvSpPr>
            <a:spLocks noGrp="1"/>
          </p:cNvSpPr>
          <p:nvPr>
            <p:ph type="title"/>
          </p:nvPr>
        </p:nvSpPr>
        <p:spPr>
          <a:xfrm>
            <a:off x="630936" y="640080"/>
            <a:ext cx="4818888" cy="1481328"/>
          </a:xfrm>
        </p:spPr>
        <p:txBody>
          <a:bodyPr anchor="b">
            <a:normAutofit/>
          </a:bodyPr>
          <a:lstStyle/>
          <a:p>
            <a:r>
              <a:rPr lang="en-US" sz="5000"/>
              <a:t>Nursing dress code (</a:t>
            </a:r>
            <a:r>
              <a:rPr lang="en-US" sz="5000" b="1"/>
              <a:t>1960</a:t>
            </a:r>
            <a:r>
              <a:rPr lang="en-US" sz="5000"/>
              <a:t>)</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6F3009-5652-7081-55BC-D5C7A0D627F8}"/>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US" sz="2200" dirty="0"/>
              <a:t>Nursing uniform policy was very strict, woman had to wear white only. (Garment printing, 2024)</a:t>
            </a:r>
          </a:p>
          <a:p>
            <a:r>
              <a:rPr lang="en-US" sz="2200" dirty="0"/>
              <a:t>White dress </a:t>
            </a:r>
          </a:p>
          <a:p>
            <a:r>
              <a:rPr lang="en-US" sz="2200" dirty="0"/>
              <a:t>White caps</a:t>
            </a:r>
          </a:p>
          <a:p>
            <a:r>
              <a:rPr lang="en-US" sz="2200" dirty="0"/>
              <a:t>White socks </a:t>
            </a:r>
          </a:p>
          <a:p>
            <a:r>
              <a:rPr lang="en-US" sz="2200" dirty="0"/>
              <a:t>White polish flat shoes </a:t>
            </a:r>
          </a:p>
          <a:p>
            <a:endParaRPr lang="en-US" sz="2200"/>
          </a:p>
        </p:txBody>
      </p:sp>
      <p:pic>
        <p:nvPicPr>
          <p:cNvPr id="4" name="Picture 3" descr="Three nurses in 60's | Nursing clothes, Nurse uniform, Vintage nurse">
            <a:extLst>
              <a:ext uri="{FF2B5EF4-FFF2-40B4-BE49-F238E27FC236}">
                <a16:creationId xmlns:a16="http://schemas.microsoft.com/office/drawing/2014/main" id="{BF66302B-E759-0943-BCE2-BA69F0873A1C}"/>
              </a:ext>
            </a:extLst>
          </p:cNvPr>
          <p:cNvPicPr>
            <a:picLocks noChangeAspect="1"/>
          </p:cNvPicPr>
          <p:nvPr/>
        </p:nvPicPr>
        <p:blipFill>
          <a:blip r:embed="rId2"/>
          <a:stretch>
            <a:fillRect/>
          </a:stretch>
        </p:blipFill>
        <p:spPr>
          <a:xfrm>
            <a:off x="6815733" y="640080"/>
            <a:ext cx="4025597" cy="5577840"/>
          </a:xfrm>
          <a:prstGeom prst="rect">
            <a:avLst/>
          </a:prstGeom>
        </p:spPr>
      </p:pic>
    </p:spTree>
    <p:extLst>
      <p:ext uri="{BB962C8B-B14F-4D97-AF65-F5344CB8AC3E}">
        <p14:creationId xmlns:p14="http://schemas.microsoft.com/office/powerpoint/2010/main" val="3340037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63AE8C-1E9C-2E6B-5892-4FA69F1A1DF3}"/>
              </a:ext>
            </a:extLst>
          </p:cNvPr>
          <p:cNvSpPr>
            <a:spLocks noGrp="1"/>
          </p:cNvSpPr>
          <p:nvPr>
            <p:ph type="title"/>
          </p:nvPr>
        </p:nvSpPr>
        <p:spPr>
          <a:xfrm>
            <a:off x="630936" y="640080"/>
            <a:ext cx="4818888" cy="1481328"/>
          </a:xfrm>
        </p:spPr>
        <p:txBody>
          <a:bodyPr anchor="b">
            <a:normAutofit/>
          </a:bodyPr>
          <a:lstStyle/>
          <a:p>
            <a:r>
              <a:rPr lang="en-US" sz="5000"/>
              <a:t>Nursing shifts (</a:t>
            </a:r>
            <a:r>
              <a:rPr lang="en-US" sz="5000" b="1"/>
              <a:t>1960</a:t>
            </a:r>
            <a:r>
              <a:rPr lang="en-US" sz="5000"/>
              <a:t>)</a:t>
            </a:r>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DDA655-B53A-3508-10A1-D1402A6B7D3D}"/>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US" sz="2200"/>
              <a:t>Nurses worked 42 hours a week but reduced to 48 hours a week </a:t>
            </a:r>
          </a:p>
          <a:p>
            <a:r>
              <a:rPr lang="en-US" sz="2200"/>
              <a:t>No part times were included </a:t>
            </a:r>
          </a:p>
          <a:p>
            <a:r>
              <a:rPr lang="en-US" sz="2200"/>
              <a:t>Nurse would get paid about £350-£460</a:t>
            </a:r>
          </a:p>
          <a:p>
            <a:endParaRPr lang="en-US" sz="2200"/>
          </a:p>
        </p:txBody>
      </p:sp>
      <p:pic>
        <p:nvPicPr>
          <p:cNvPr id="4" name="Picture 3" descr="May 1960 Pay Slip | My salary at that date was £440 per annu… | Flickr">
            <a:extLst>
              <a:ext uri="{FF2B5EF4-FFF2-40B4-BE49-F238E27FC236}">
                <a16:creationId xmlns:a16="http://schemas.microsoft.com/office/drawing/2014/main" id="{285BAEE3-9F4D-63B1-8410-EFB8FFCAFD53}"/>
              </a:ext>
            </a:extLst>
          </p:cNvPr>
          <p:cNvPicPr>
            <a:picLocks noChangeAspect="1"/>
          </p:cNvPicPr>
          <p:nvPr/>
        </p:nvPicPr>
        <p:blipFill>
          <a:blip r:embed="rId2"/>
          <a:stretch>
            <a:fillRect/>
          </a:stretch>
        </p:blipFill>
        <p:spPr>
          <a:xfrm>
            <a:off x="7050595" y="640080"/>
            <a:ext cx="3555873" cy="5577840"/>
          </a:xfrm>
          <a:prstGeom prst="rect">
            <a:avLst/>
          </a:prstGeom>
        </p:spPr>
      </p:pic>
    </p:spTree>
    <p:extLst>
      <p:ext uri="{BB962C8B-B14F-4D97-AF65-F5344CB8AC3E}">
        <p14:creationId xmlns:p14="http://schemas.microsoft.com/office/powerpoint/2010/main" val="1141307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E9FF37-F5C1-71AC-9B98-0A778AB48C0B}"/>
              </a:ext>
            </a:extLst>
          </p:cNvPr>
          <p:cNvSpPr>
            <a:spLocks noGrp="1"/>
          </p:cNvSpPr>
          <p:nvPr>
            <p:ph type="title"/>
          </p:nvPr>
        </p:nvSpPr>
        <p:spPr>
          <a:xfrm>
            <a:off x="630936" y="640080"/>
            <a:ext cx="4818888" cy="1481328"/>
          </a:xfrm>
        </p:spPr>
        <p:txBody>
          <a:bodyPr anchor="b">
            <a:normAutofit/>
          </a:bodyPr>
          <a:lstStyle/>
          <a:p>
            <a:r>
              <a:rPr lang="en-US" sz="5000"/>
              <a:t>Nursing in (</a:t>
            </a:r>
            <a:r>
              <a:rPr lang="en-US" sz="5000" b="1"/>
              <a:t>1960 -  1975</a:t>
            </a:r>
            <a:r>
              <a:rPr lang="en-US" sz="5000"/>
              <a:t>)</a:t>
            </a:r>
          </a:p>
        </p:txBody>
      </p:sp>
      <p:sp>
        <p:nvSpPr>
          <p:cNvPr id="18"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EED087-2663-549C-F9AE-875EADF56D41}"/>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US" sz="2200"/>
              <a:t>(Joyce, N.D) Nursing monitor strict visiting hours ( or only 1 person) </a:t>
            </a:r>
          </a:p>
          <a:p>
            <a:r>
              <a:rPr lang="en-US" sz="2200"/>
              <a:t>Multiple nurses work with multiple patients who are sick and need of care </a:t>
            </a:r>
          </a:p>
          <a:p>
            <a:r>
              <a:rPr lang="en-US" sz="2200"/>
              <a:t>Most patients they cured were poor patients </a:t>
            </a:r>
          </a:p>
          <a:p>
            <a:endParaRPr lang="en-US" sz="2200"/>
          </a:p>
        </p:txBody>
      </p:sp>
      <p:pic>
        <p:nvPicPr>
          <p:cNvPr id="4" name="Picture 3" descr="Shameful past of medical trials prompts new US investigations | The  Independent | The Independent">
            <a:extLst>
              <a:ext uri="{FF2B5EF4-FFF2-40B4-BE49-F238E27FC236}">
                <a16:creationId xmlns:a16="http://schemas.microsoft.com/office/drawing/2014/main" id="{CDE133BB-E44B-DAA4-66C0-CFEB7F73ACEF}"/>
              </a:ext>
            </a:extLst>
          </p:cNvPr>
          <p:cNvPicPr>
            <a:picLocks noChangeAspect="1"/>
          </p:cNvPicPr>
          <p:nvPr/>
        </p:nvPicPr>
        <p:blipFill rotWithShape="1">
          <a:blip r:embed="rId2"/>
          <a:srcRect l="3795" r="-3" b="-3"/>
          <a:stretch/>
        </p:blipFill>
        <p:spPr>
          <a:xfrm>
            <a:off x="6145448" y="640080"/>
            <a:ext cx="5366168" cy="5577840"/>
          </a:xfrm>
          <a:prstGeom prst="rect">
            <a:avLst/>
          </a:prstGeom>
        </p:spPr>
      </p:pic>
    </p:spTree>
    <p:extLst>
      <p:ext uri="{BB962C8B-B14F-4D97-AF65-F5344CB8AC3E}">
        <p14:creationId xmlns:p14="http://schemas.microsoft.com/office/powerpoint/2010/main" val="2326813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072645-1178-3FF8-01F1-E0ED3EB553E2}"/>
              </a:ext>
            </a:extLst>
          </p:cNvPr>
          <p:cNvSpPr>
            <a:spLocks noGrp="1"/>
          </p:cNvSpPr>
          <p:nvPr>
            <p:ph type="title"/>
          </p:nvPr>
        </p:nvSpPr>
        <p:spPr>
          <a:xfrm>
            <a:off x="640080" y="329184"/>
            <a:ext cx="6894576" cy="1783080"/>
          </a:xfrm>
        </p:spPr>
        <p:txBody>
          <a:bodyPr anchor="b">
            <a:normAutofit/>
          </a:bodyPr>
          <a:lstStyle/>
          <a:p>
            <a:r>
              <a:rPr lang="en-US" sz="6100"/>
              <a:t>Nurses now (</a:t>
            </a:r>
            <a:r>
              <a:rPr lang="en-US" sz="6100" b="1"/>
              <a:t>2022 –2024</a:t>
            </a:r>
            <a:r>
              <a:rPr lang="en-US" sz="6100"/>
              <a:t>)</a:t>
            </a:r>
          </a:p>
        </p:txBody>
      </p:sp>
      <p:sp>
        <p:nvSpPr>
          <p:cNvPr id="19"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0225A4-5CA1-878C-AC82-CE6A699FA88A}"/>
              </a:ext>
            </a:extLst>
          </p:cNvPr>
          <p:cNvSpPr>
            <a:spLocks noGrp="1"/>
          </p:cNvSpPr>
          <p:nvPr>
            <p:ph idx="1"/>
          </p:nvPr>
        </p:nvSpPr>
        <p:spPr>
          <a:xfrm>
            <a:off x="640080" y="2706624"/>
            <a:ext cx="6894576" cy="3483864"/>
          </a:xfrm>
        </p:spPr>
        <p:txBody>
          <a:bodyPr vert="horz" lIns="91440" tIns="45720" rIns="91440" bIns="45720" rtlCol="0">
            <a:normAutofit/>
          </a:bodyPr>
          <a:lstStyle/>
          <a:p>
            <a:r>
              <a:rPr lang="en-US" sz="2200"/>
              <a:t>(Joyce N.D) NHS nurses would wear scrubs in a variety of colors and athletic shoes or clogs.</a:t>
            </a:r>
          </a:p>
          <a:p>
            <a:r>
              <a:rPr lang="en-US" sz="2200"/>
              <a:t>Nurses would print out the patient health records or keep patient health records on a file or computer file.</a:t>
            </a:r>
          </a:p>
          <a:p>
            <a:r>
              <a:rPr lang="en-US" sz="2200"/>
              <a:t>NHS treat all patients who need care or those who are sick (all races, rich or poor)</a:t>
            </a:r>
          </a:p>
          <a:p>
            <a:endParaRPr lang="en-US" sz="2200"/>
          </a:p>
        </p:txBody>
      </p:sp>
      <p:pic>
        <p:nvPicPr>
          <p:cNvPr id="5" name="Picture 4" descr="Hospital Case Note Folders and Patient Medical Records - ESL">
            <a:extLst>
              <a:ext uri="{FF2B5EF4-FFF2-40B4-BE49-F238E27FC236}">
                <a16:creationId xmlns:a16="http://schemas.microsoft.com/office/drawing/2014/main" id="{0060B7D4-1125-516A-EB64-EC09B7163168}"/>
              </a:ext>
            </a:extLst>
          </p:cNvPr>
          <p:cNvPicPr>
            <a:picLocks noChangeAspect="1"/>
          </p:cNvPicPr>
          <p:nvPr/>
        </p:nvPicPr>
        <p:blipFill rotWithShape="1">
          <a:blip r:embed="rId2"/>
          <a:srcRect l="29536" r="6003"/>
          <a:stretch/>
        </p:blipFill>
        <p:spPr>
          <a:xfrm>
            <a:off x="8144359" y="72564"/>
            <a:ext cx="4047642" cy="3549856"/>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4" name="Picture 3" descr="NHS pushes ahead with standardised uniforms after consultation shows strong  support – NursingNotes">
            <a:extLst>
              <a:ext uri="{FF2B5EF4-FFF2-40B4-BE49-F238E27FC236}">
                <a16:creationId xmlns:a16="http://schemas.microsoft.com/office/drawing/2014/main" id="{4982C637-9A07-C1A9-12F2-EE3785920524}"/>
              </a:ext>
            </a:extLst>
          </p:cNvPr>
          <p:cNvPicPr>
            <a:picLocks noChangeAspect="1"/>
          </p:cNvPicPr>
          <p:nvPr/>
        </p:nvPicPr>
        <p:blipFill rotWithShape="1">
          <a:blip r:embed="rId3"/>
          <a:srcRect l="5839" r="6669" b="-3"/>
          <a:stretch/>
        </p:blipFill>
        <p:spPr>
          <a:xfrm>
            <a:off x="8144356" y="3916439"/>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3276328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75A5B51-0925-4835-8511-A0DD17EAA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8D6E0-37EA-1BD9-03AD-134A12492B13}"/>
              </a:ext>
            </a:extLst>
          </p:cNvPr>
          <p:cNvSpPr>
            <a:spLocks noGrp="1"/>
          </p:cNvSpPr>
          <p:nvPr>
            <p:ph type="title"/>
          </p:nvPr>
        </p:nvSpPr>
        <p:spPr>
          <a:xfrm>
            <a:off x="612648" y="365125"/>
            <a:ext cx="5295015" cy="2063808"/>
          </a:xfrm>
        </p:spPr>
        <p:txBody>
          <a:bodyPr anchor="b">
            <a:normAutofit/>
          </a:bodyPr>
          <a:lstStyle/>
          <a:p>
            <a:r>
              <a:rPr lang="en-US" sz="5400"/>
              <a:t>Nurses (2022-2024)</a:t>
            </a:r>
          </a:p>
        </p:txBody>
      </p:sp>
      <p:sp>
        <p:nvSpPr>
          <p:cNvPr id="36" name="Sketch line">
            <a:extLst>
              <a:ext uri="{FF2B5EF4-FFF2-40B4-BE49-F238E27FC236}">
                <a16:creationId xmlns:a16="http://schemas.microsoft.com/office/drawing/2014/main" id="{5CDFD20D-8E4F-4E3A-AF87-93F23E0D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C977D1-69D0-1318-29D9-E0F3C4D41215}"/>
              </a:ext>
            </a:extLst>
          </p:cNvPr>
          <p:cNvSpPr>
            <a:spLocks noGrp="1"/>
          </p:cNvSpPr>
          <p:nvPr>
            <p:ph idx="1"/>
          </p:nvPr>
        </p:nvSpPr>
        <p:spPr>
          <a:xfrm>
            <a:off x="612648" y="2908005"/>
            <a:ext cx="5295015" cy="3268957"/>
          </a:xfrm>
        </p:spPr>
        <p:txBody>
          <a:bodyPr vert="horz" lIns="91440" tIns="45720" rIns="91440" bIns="45720" rtlCol="0">
            <a:normAutofit/>
          </a:bodyPr>
          <a:lstStyle/>
          <a:p>
            <a:r>
              <a:rPr lang="en-US" sz="2200"/>
              <a:t>Nurses would work in different buildings inside a hospital working with different individuals with different needs </a:t>
            </a:r>
          </a:p>
          <a:p>
            <a:r>
              <a:rPr lang="en-US" sz="2200"/>
              <a:t>Nurses are becoming short of staff due to low payments of salary and mental health </a:t>
            </a:r>
          </a:p>
          <a:p>
            <a:r>
              <a:rPr lang="en-US" sz="2200"/>
              <a:t>To become a nurse, you must have a nursing degree which would be up to 3-4 years of study </a:t>
            </a:r>
          </a:p>
          <a:p>
            <a:endParaRPr lang="en-US" sz="2200"/>
          </a:p>
          <a:p>
            <a:endParaRPr lang="en-US" sz="2200"/>
          </a:p>
          <a:p>
            <a:endParaRPr lang="en-US" sz="2200"/>
          </a:p>
          <a:p>
            <a:endParaRPr lang="en-US" sz="2200"/>
          </a:p>
          <a:p>
            <a:endParaRPr lang="en-US" sz="2200"/>
          </a:p>
          <a:p>
            <a:endParaRPr lang="en-US" sz="2200"/>
          </a:p>
          <a:p>
            <a:endParaRPr lang="en-US" sz="2200"/>
          </a:p>
        </p:txBody>
      </p:sp>
      <p:pic>
        <p:nvPicPr>
          <p:cNvPr id="6" name="Picture 5" descr="G371: Activity 2. Wards and Departments in a Hospital">
            <a:extLst>
              <a:ext uri="{FF2B5EF4-FFF2-40B4-BE49-F238E27FC236}">
                <a16:creationId xmlns:a16="http://schemas.microsoft.com/office/drawing/2014/main" id="{76925BFD-158B-C5AA-C260-6FEE08BC3FE8}"/>
              </a:ext>
            </a:extLst>
          </p:cNvPr>
          <p:cNvPicPr>
            <a:picLocks noChangeAspect="1"/>
          </p:cNvPicPr>
          <p:nvPr/>
        </p:nvPicPr>
        <p:blipFill>
          <a:blip r:embed="rId2"/>
          <a:stretch>
            <a:fillRect/>
          </a:stretch>
        </p:blipFill>
        <p:spPr>
          <a:xfrm>
            <a:off x="6518182" y="362384"/>
            <a:ext cx="2360035" cy="2884488"/>
          </a:xfrm>
          <a:prstGeom prst="rect">
            <a:avLst/>
          </a:prstGeom>
        </p:spPr>
      </p:pic>
      <p:pic>
        <p:nvPicPr>
          <p:cNvPr id="4" name="Picture 3" descr="970+ Nursing Degree Stock Photos, Pictures &amp; Royalty-Free ...">
            <a:extLst>
              <a:ext uri="{FF2B5EF4-FFF2-40B4-BE49-F238E27FC236}">
                <a16:creationId xmlns:a16="http://schemas.microsoft.com/office/drawing/2014/main" id="{F1FD6165-616B-D57C-5137-90A6708AC7BC}"/>
              </a:ext>
            </a:extLst>
          </p:cNvPr>
          <p:cNvPicPr>
            <a:picLocks noChangeAspect="1"/>
          </p:cNvPicPr>
          <p:nvPr/>
        </p:nvPicPr>
        <p:blipFill>
          <a:blip r:embed="rId3"/>
          <a:stretch>
            <a:fillRect/>
          </a:stretch>
        </p:blipFill>
        <p:spPr>
          <a:xfrm>
            <a:off x="9224328" y="1017037"/>
            <a:ext cx="2603605" cy="1575181"/>
          </a:xfrm>
          <a:prstGeom prst="rect">
            <a:avLst/>
          </a:prstGeom>
        </p:spPr>
      </p:pic>
      <p:pic>
        <p:nvPicPr>
          <p:cNvPr id="5" name="Picture 4" descr="Revealed: what nurses say about short-staffing and how it's harming patient  care | RCNi">
            <a:extLst>
              <a:ext uri="{FF2B5EF4-FFF2-40B4-BE49-F238E27FC236}">
                <a16:creationId xmlns:a16="http://schemas.microsoft.com/office/drawing/2014/main" id="{70DF49F9-447E-A569-CF24-C30A72B4B47B}"/>
              </a:ext>
            </a:extLst>
          </p:cNvPr>
          <p:cNvPicPr>
            <a:picLocks noChangeAspect="1"/>
          </p:cNvPicPr>
          <p:nvPr/>
        </p:nvPicPr>
        <p:blipFill>
          <a:blip r:embed="rId4"/>
          <a:stretch>
            <a:fillRect/>
          </a:stretch>
        </p:blipFill>
        <p:spPr>
          <a:xfrm>
            <a:off x="6819911" y="3426258"/>
            <a:ext cx="4584508" cy="2750705"/>
          </a:xfrm>
          <a:prstGeom prst="rect">
            <a:avLst/>
          </a:prstGeom>
        </p:spPr>
      </p:pic>
    </p:spTree>
    <p:extLst>
      <p:ext uri="{BB962C8B-B14F-4D97-AF65-F5344CB8AC3E}">
        <p14:creationId xmlns:p14="http://schemas.microsoft.com/office/powerpoint/2010/main" val="13266468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0AFCDD-A990-659C-30C8-F488FC46E7C2}"/>
              </a:ext>
            </a:extLst>
          </p:cNvPr>
          <p:cNvSpPr>
            <a:spLocks noGrp="1"/>
          </p:cNvSpPr>
          <p:nvPr>
            <p:ph type="title"/>
          </p:nvPr>
        </p:nvSpPr>
        <p:spPr>
          <a:xfrm>
            <a:off x="841248" y="548640"/>
            <a:ext cx="3600860" cy="5431536"/>
          </a:xfrm>
        </p:spPr>
        <p:txBody>
          <a:bodyPr>
            <a:normAutofit/>
          </a:bodyPr>
          <a:lstStyle/>
          <a:p>
            <a:r>
              <a:rPr lang="en-US" sz="4200"/>
              <a:t>CONCLUSION </a:t>
            </a:r>
          </a:p>
        </p:txBody>
      </p:sp>
      <p:sp>
        <p:nvSpPr>
          <p:cNvPr id="4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BF34E9-4C88-4352-48A0-FF3B4125A2F8}"/>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US" sz="2200"/>
              <a:t>Nurses have come a long way throughout the years nursing role is very important because we need to provide healthcare all around, many people get sick, and nurses have to be in charge of what they do best which is treating others with care and supporting them with individual needs. Nursing is becoming a big role right now but also a stressful role to be in due to the lack of support and how the healthcare system is running these days. </a:t>
            </a:r>
          </a:p>
        </p:txBody>
      </p:sp>
    </p:spTree>
    <p:extLst>
      <p:ext uri="{BB962C8B-B14F-4D97-AF65-F5344CB8AC3E}">
        <p14:creationId xmlns:p14="http://schemas.microsoft.com/office/powerpoint/2010/main" val="31715289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DE72E-2078-7874-0971-D331B0D01AC1}"/>
              </a:ext>
            </a:extLst>
          </p:cNvPr>
          <p:cNvSpPr>
            <a:spLocks noGrp="1"/>
          </p:cNvSpPr>
          <p:nvPr>
            <p:ph type="title"/>
          </p:nvPr>
        </p:nvSpPr>
        <p:spPr/>
        <p:txBody>
          <a:bodyPr/>
          <a:lstStyle/>
          <a:p>
            <a:r>
              <a:rPr lang="en-US" dirty="0"/>
              <a:t>Reference </a:t>
            </a:r>
          </a:p>
        </p:txBody>
      </p:sp>
      <p:sp>
        <p:nvSpPr>
          <p:cNvPr id="3" name="Content Placeholder 2">
            <a:extLst>
              <a:ext uri="{FF2B5EF4-FFF2-40B4-BE49-F238E27FC236}">
                <a16:creationId xmlns:a16="http://schemas.microsoft.com/office/drawing/2014/main" id="{FECCF1C4-C695-C03D-CC38-11EF6C463C0F}"/>
              </a:ext>
            </a:extLst>
          </p:cNvPr>
          <p:cNvSpPr>
            <a:spLocks noGrp="1"/>
          </p:cNvSpPr>
          <p:nvPr>
            <p:ph idx="1"/>
          </p:nvPr>
        </p:nvSpPr>
        <p:spPr/>
        <p:txBody>
          <a:bodyPr vert="horz" lIns="91440" tIns="45720" rIns="91440" bIns="45720" rtlCol="0" anchor="t">
            <a:normAutofit/>
          </a:bodyPr>
          <a:lstStyle/>
          <a:p>
            <a:pPr marL="0" indent="0">
              <a:buNone/>
            </a:pPr>
            <a:r>
              <a:rPr lang="en-US" sz="2000" dirty="0">
                <a:solidFill>
                  <a:srgbClr val="333333"/>
                </a:solidFill>
                <a:ea typeface="+mn-lt"/>
                <a:cs typeface="+mn-lt"/>
              </a:rPr>
              <a:t>History (2024)</a:t>
            </a:r>
            <a:r>
              <a:rPr lang="en-US" sz="2000" dirty="0">
                <a:solidFill>
                  <a:srgbClr val="333333"/>
                </a:solidFill>
              </a:rPr>
              <a:t> </a:t>
            </a:r>
            <a:r>
              <a:rPr lang="en-US" sz="2000" dirty="0">
                <a:solidFill>
                  <a:srgbClr val="181818"/>
                </a:solidFill>
              </a:rPr>
              <a:t>Florence Nightingale.  Available at: </a:t>
            </a:r>
            <a:r>
              <a:rPr lang="en-US" sz="2000" dirty="0">
                <a:solidFill>
                  <a:srgbClr val="181818"/>
                </a:solidFill>
                <a:hlinkClick r:id="rId2"/>
              </a:rPr>
              <a:t>https://www.history.com/topics/womens-history/florence-nightingale-1</a:t>
            </a:r>
            <a:r>
              <a:rPr lang="en-US" sz="2000" dirty="0">
                <a:solidFill>
                  <a:srgbClr val="181818"/>
                </a:solidFill>
              </a:rPr>
              <a:t>  (Accessed: 11,03,2024). </a:t>
            </a:r>
          </a:p>
          <a:p>
            <a:pPr marL="0" indent="0">
              <a:buNone/>
            </a:pPr>
            <a:r>
              <a:rPr lang="en-US" sz="2000" dirty="0">
                <a:solidFill>
                  <a:srgbClr val="333333"/>
                </a:solidFill>
                <a:ea typeface="+mn-lt"/>
                <a:cs typeface="+mn-lt"/>
              </a:rPr>
              <a:t>Garment Printing (2023) </a:t>
            </a:r>
            <a:r>
              <a:rPr lang="en-US" sz="2000" i="1" dirty="0">
                <a:solidFill>
                  <a:srgbClr val="333333"/>
                </a:solidFill>
                <a:ea typeface="+mn-lt"/>
                <a:cs typeface="+mn-lt"/>
              </a:rPr>
              <a:t>A brief history of  nurse uniforms - what happened to it?</a:t>
            </a:r>
            <a:r>
              <a:rPr lang="en-US" sz="2000" dirty="0">
                <a:solidFill>
                  <a:srgbClr val="333333"/>
                </a:solidFill>
                <a:ea typeface="+mn-lt"/>
                <a:cs typeface="+mn-lt"/>
              </a:rPr>
              <a:t>. Available at: </a:t>
            </a:r>
            <a:r>
              <a:rPr lang="en-US" sz="2000" dirty="0">
                <a:solidFill>
                  <a:srgbClr val="333333"/>
                </a:solidFill>
                <a:ea typeface="+mn-lt"/>
                <a:cs typeface="+mn-lt"/>
                <a:hlinkClick r:id="rId3"/>
              </a:rPr>
              <a:t>https://garmentprinting.com.au/blog/nurse-uniform-past-and-present/#Nurse_Uniform_in_1960</a:t>
            </a:r>
            <a:r>
              <a:rPr lang="en-US" sz="2000" dirty="0">
                <a:solidFill>
                  <a:srgbClr val="333333"/>
                </a:solidFill>
                <a:ea typeface="+mn-lt"/>
                <a:cs typeface="+mn-lt"/>
              </a:rPr>
              <a:t> (Accessed: 11,03,2024).</a:t>
            </a:r>
            <a:endParaRPr lang="en-US" sz="2000" dirty="0">
              <a:ea typeface="+mn-lt"/>
              <a:cs typeface="+mn-lt"/>
            </a:endParaRPr>
          </a:p>
          <a:p>
            <a:pPr marL="0" indent="0">
              <a:buNone/>
            </a:pPr>
            <a:r>
              <a:rPr lang="en-US" sz="2000" dirty="0">
                <a:solidFill>
                  <a:srgbClr val="333333"/>
                </a:solidFill>
                <a:ea typeface="+mn-lt"/>
                <a:cs typeface="+mn-lt"/>
              </a:rPr>
              <a:t>Joyce  (n.d.) </a:t>
            </a:r>
            <a:r>
              <a:rPr lang="en-US" sz="2000" i="1" dirty="0">
                <a:solidFill>
                  <a:srgbClr val="333333"/>
                </a:solidFill>
                <a:ea typeface="+mn-lt"/>
                <a:cs typeface="+mn-lt"/>
              </a:rPr>
              <a:t>Facts about nurses then and now</a:t>
            </a:r>
            <a:r>
              <a:rPr lang="en-US" sz="2000" dirty="0">
                <a:solidFill>
                  <a:srgbClr val="333333"/>
                </a:solidFill>
                <a:ea typeface="+mn-lt"/>
                <a:cs typeface="+mn-lt"/>
              </a:rPr>
              <a:t>. Available at: </a:t>
            </a:r>
            <a:r>
              <a:rPr lang="en-US" sz="2000" dirty="0">
                <a:solidFill>
                  <a:srgbClr val="333333"/>
                </a:solidFill>
                <a:ea typeface="+mn-lt"/>
                <a:cs typeface="+mn-lt"/>
                <a:hlinkClick r:id="rId4"/>
              </a:rPr>
              <a:t>https://www.joyce.edu/blog/nurse-facts-then-now/</a:t>
            </a:r>
            <a:r>
              <a:rPr lang="en-US" sz="2000" dirty="0">
                <a:solidFill>
                  <a:srgbClr val="333333"/>
                </a:solidFill>
                <a:ea typeface="+mn-lt"/>
                <a:cs typeface="+mn-lt"/>
              </a:rPr>
              <a:t> (Accessed: 11,03,2024).</a:t>
            </a:r>
            <a:endParaRPr lang="en-US" sz="2000" dirty="0"/>
          </a:p>
          <a:p>
            <a:pPr marL="0" indent="0">
              <a:buNone/>
            </a:pPr>
            <a:r>
              <a:rPr lang="en-US" sz="2000" dirty="0">
                <a:solidFill>
                  <a:srgbClr val="333333"/>
                </a:solidFill>
                <a:ea typeface="+mn-lt"/>
                <a:cs typeface="+mn-lt"/>
              </a:rPr>
              <a:t>Akhtar, A. Ward, M. (2020) </a:t>
            </a:r>
            <a:r>
              <a:rPr lang="en-US" sz="2000" i="1" dirty="0">
                <a:solidFill>
                  <a:srgbClr val="333333"/>
                </a:solidFill>
                <a:ea typeface="+mn-lt"/>
                <a:cs typeface="+mn-lt"/>
              </a:rPr>
              <a:t>Business Insider</a:t>
            </a:r>
            <a:r>
              <a:rPr lang="en-US" sz="2000" dirty="0">
                <a:solidFill>
                  <a:srgbClr val="333333"/>
                </a:solidFill>
                <a:ea typeface="+mn-lt"/>
                <a:cs typeface="+mn-lt"/>
              </a:rPr>
              <a:t>. Available at: </a:t>
            </a:r>
            <a:r>
              <a:rPr lang="en-US" sz="2000" dirty="0">
                <a:solidFill>
                  <a:srgbClr val="333333"/>
                </a:solidFill>
                <a:ea typeface="+mn-lt"/>
                <a:cs typeface="+mn-lt"/>
                <a:hlinkClick r:id="rId5"/>
              </a:rPr>
              <a:t>https://www.businessinsider.com/how-being-a-nurse-has-changed-2019-4?r=US&amp;IR=T</a:t>
            </a:r>
            <a:r>
              <a:rPr lang="en-US" sz="2000" dirty="0">
                <a:solidFill>
                  <a:srgbClr val="333333"/>
                </a:solidFill>
                <a:ea typeface="+mn-lt"/>
                <a:cs typeface="+mn-lt"/>
              </a:rPr>
              <a:t> (Accessed: 11,03,2024).</a:t>
            </a:r>
            <a:endParaRPr lang="en-US" sz="2000" dirty="0"/>
          </a:p>
          <a:p>
            <a:pPr marL="0" indent="0">
              <a:buNone/>
            </a:pPr>
            <a:endParaRPr lang="en-US" sz="2000" dirty="0">
              <a:solidFill>
                <a:srgbClr val="181818"/>
              </a:solidFill>
            </a:endParaRPr>
          </a:p>
          <a:p>
            <a:pPr marL="0" indent="0">
              <a:buNone/>
            </a:pPr>
            <a:endParaRPr lang="en-US" sz="2000" dirty="0">
              <a:solidFill>
                <a:srgbClr val="181818"/>
              </a:solidFill>
            </a:endParaRPr>
          </a:p>
        </p:txBody>
      </p:sp>
    </p:spTree>
    <p:extLst>
      <p:ext uri="{BB962C8B-B14F-4D97-AF65-F5344CB8AC3E}">
        <p14:creationId xmlns:p14="http://schemas.microsoft.com/office/powerpoint/2010/main" val="19504811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Nurses</vt:lpstr>
      <vt:lpstr>DEVELOPMENT OF NURSES THROUGHOUT THE YEARS </vt:lpstr>
      <vt:lpstr>Nurses (1845-1960)</vt:lpstr>
      <vt:lpstr>Nurses (1845-1960)</vt:lpstr>
      <vt:lpstr>Nursing dress code (1960)</vt:lpstr>
      <vt:lpstr>Nursing shifts (1960)</vt:lpstr>
      <vt:lpstr>Nursing in (1960 -  1975)</vt:lpstr>
      <vt:lpstr>Nurses now (2022 –2024)</vt:lpstr>
      <vt:lpstr>Nurses (2022-2024)</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1286</cp:revision>
  <dcterms:created xsi:type="dcterms:W3CDTF">2024-02-21T15:17:08Z</dcterms:created>
  <dcterms:modified xsi:type="dcterms:W3CDTF">2024-03-11T12:17:16Z</dcterms:modified>
</cp:coreProperties>
</file>