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7"/>
  </p:notesMasterIdLst>
  <p:sldIdLst>
    <p:sldId id="256" r:id="rId2"/>
    <p:sldId id="257" r:id="rId3"/>
    <p:sldId id="259" r:id="rId4"/>
    <p:sldId id="260" r:id="rId5"/>
    <p:sldId id="261" r:id="rId6"/>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22" d="100"/>
          <a:sy n="122" d="100"/>
        </p:scale>
        <p:origin x="322"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598e4b85e0_0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598e4b85e0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5b7efc57bf_0_1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5b7efc57bf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5b7efc57bf_0_1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5b7efc57bf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According to Scholes and Johnson (1992), cited by Businessballs (2019) and supported by Mullins (2016) the Cultural Web is a useful tool for analysing and altering assumptions surrounding the culture of a company. It can be used to highlight specific practices and beliefs, and to subsequently align them with your company’s preferred culture and strategy.</a:t>
            </a:r>
            <a:endParaRPr sz="1200">
              <a:solidFill>
                <a:schemeClr val="dk1"/>
              </a:solidFill>
            </a:endParaRPr>
          </a:p>
          <a:p>
            <a:pPr marL="0" lvl="0" indent="0" algn="l" rtl="0">
              <a:spcBef>
                <a:spcPts val="0"/>
              </a:spcBef>
              <a:spcAft>
                <a:spcPts val="0"/>
              </a:spcAft>
              <a:buNone/>
            </a:pPr>
            <a:endParaRPr/>
          </a:p>
          <a:p>
            <a:pPr marL="0" lvl="0" indent="0" algn="l" rtl="0">
              <a:spcBef>
                <a:spcPts val="0"/>
              </a:spcBef>
              <a:spcAft>
                <a:spcPts val="0"/>
              </a:spcAft>
              <a:buNone/>
            </a:pPr>
            <a:r>
              <a:rPr lang="en" sz="1350">
                <a:solidFill>
                  <a:srgbClr val="333333"/>
                </a:solidFill>
                <a:highlight>
                  <a:srgbClr val="FBFBFB"/>
                </a:highlight>
              </a:rPr>
              <a:t>The Cultural Web, developed by Gerry Johnson and Kevan Scholes in 1992, provides an approach for looking at and changing your organization's culture. Using it, you can expose cultural assumptions and practices, and set to work aligning organizational elements with one another, and with your strategy (Mindtools, 2019).</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5c4e4bbf53_0_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5c4e4bbf53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According to Scholes and Johnson (1992), cited by Businessballs (2019) and supported by Mullins (2016) the Cultural Web is a useful tool for analysing and altering assumptions surrounding the culture of a company. It can be used to highlight specific practices and beliefs, and to subsequently align them with your company’s preferred culture and strategy.</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The Elements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Johnson and Scholes identified six distinct but interrelated elements which contribute to what they called the “paradigm”, equivalent to the pattern of the work environment, or the values of the organisation. They suggested that each may be examined and analysed individually to gain a clearer picture of the wider cultural issues of an organisation. The six contributing elements (with example questions used to examine the organisation at hand) are as follows: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Symbols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This is the visual representation of the company; how they appear to both employees and individuals on the outside. It includes logos, office spaces, dress codes and sometimes advertisements.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  	What kind of image is associated with the company from the outside?</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How do employees and managers view the organisation?</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Are there any company-specific designs or jargon used?</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How does the organisation advertise itself?</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a:solidFill>
                  <a:schemeClr val="dk1"/>
                </a:solidFill>
              </a:rPr>
              <a:t> </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Very Swedish</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Big blue building</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Logo same coulors as Swedish flag - blue and yellow</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 </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Maze like</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Flat pack furniture</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Idea</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 </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 </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A diverse workplace where you feel a sense of belonging</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Working at the IKEA Group means that you are part of an inspiring, fun, and fast-paced environment. We’re the world’s largest home furnishing retailer, with more than 137,000 co-workers and operates in 30 countries, but we value working in a diverse and inclusive environment. Here you can always be yourself – in fact we actively encourage it!</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At IKEA, we invite you to bring your whole self to work! We respect each other, our differences, and are curious and open-minded. So no matter where you work in the world, you’ll most likely rub shoulders with a diverse group of people – with different backgrounds, skills, and with positive attitudes.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We provide equal opportunities in recruitment and development to all people – regardless of age, gender identity, sexual orientation, physical ability, ethnicity, race, nationality, religion, or any other dimension of their identity. We believe that creating an inclusive workplace is everyone’s responsibility (Ikea.com 2019).</a:t>
            </a:r>
            <a:endParaRPr sz="1200">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IKEA the wonderful everyday</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Power Structures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This is the genuine power structures and responsible individuals within the organisation. It may refer to a few executives, the CEO, board members, or an entire managerial division. These individuals are those who hold the greatest influence over decisions, and generally have the final say on major actions or changes.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  	Who holds the power within the organisation?</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Who makes decisions on behalf of the company?</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What are the beliefs and culture of those as the top of the business?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How is power used within the organisation?</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a:solidFill>
                  <a:schemeClr val="dk1"/>
                </a:solidFill>
              </a:rPr>
              <a:t> </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Stories and Myths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These are the previous events – both accurate and not – which are discussed by individuals within and outside the company. Which events and people are remembered by the company indicates what the company values, and what it chooses to immortalise through stories.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  	What form of company reputation is communicated between customers and stakeholders?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What stories do people tell new employees about the company?</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What do people know about the history of the organisation?</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What do these stories say about the culture of the business?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Organisation Structures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This refers to both the hierarchy and structure designated by the organisation. Alongside this, Johnson and Scholes also use it to refer to the unwritten power and influence that some members may exert, which also indicate whose contributions to the organisation are most valued by those above them.</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How hierarchical is the organisation?</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Is responsibility and influence distributed in a formal or informal way?</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Where are the official lines of authority?</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Are there any unofficial lines of authority?</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Control Systems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These are the systems and pathways by which the organisation is controlled. This can refer to many things, including financial management, individual performance-based rewards (both measurement and distribution) and quality-control structures.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Which processes are strongly and weakly controlled?</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In general, is the company loosely or tightly controlled?</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Are employees rewarded or punished for performance?</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What reports and processes are used to keep control of finance, etc?</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Rituals and Routines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This refers to the daily actions and behaviours of individuals within the organisation. Routines indicate what is expected of employees on a day-to-day basis, and what has been either directly or indirectly approved by those in managerial positions.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      What do employees expect when they arrive each day?</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What experience do customers expect from the organisation?</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What would be obvious if it were removed from routines?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What do these rituals and routines say about organisational beliefs?</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According to UKEssays, (2016) Kamprad’s shopping at local stores and travelling in the economy class, whilst his employees following the suit, are examples of their simplicity and cost conscious tradition. </a:t>
            </a:r>
            <a:endParaRPr sz="12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5b86016ab3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5b86016ab3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Cultural Web to Change</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According to Mintools, (2019) the first step of changing the culture of the organisation is to analyse elements of the Cultural Web as they are in the present. The next step is to repeat the process, examining each element, but this time considering what one would like the culture, beliefs and systems to be. This can then subsequently be compared with the ideal culture, and the differences between the two can be used to develop achievable steps towards change within the company. One will likely only then realise the true strengths and weaknesses of the organisation’s current culture, what the various hinderances are to growth, and how to go about changing specific elements to develop and achieve success (mindtools, 2019).</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 new strategy can evolve from this by looking at introducing new beliefs, and prioritising positive reinforcement of current, successful ones. Hopefully, by integrating this system of analysis, managers can find themselves able to break free of ritual and belief systems within a company to achieve real change and innovation.</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mt="87000"/>
          </a:blip>
          <a:stretch>
            <a:fillRect/>
          </a:stretch>
        </p:blipFill>
        <p:spPr>
          <a:xfrm>
            <a:off x="4085750" y="76200"/>
            <a:ext cx="5058245" cy="4991100"/>
          </a:xfrm>
          <a:prstGeom prst="rect">
            <a:avLst/>
          </a:prstGeom>
          <a:noFill/>
          <a:ln>
            <a:noFill/>
          </a:ln>
        </p:spPr>
      </p:pic>
      <p:sp>
        <p:nvSpPr>
          <p:cNvPr id="55" name="Google Shape;55;p13"/>
          <p:cNvSpPr txBox="1"/>
          <p:nvPr/>
        </p:nvSpPr>
        <p:spPr>
          <a:xfrm>
            <a:off x="1386775" y="482200"/>
            <a:ext cx="2869800" cy="383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4800" b="1">
                <a:solidFill>
                  <a:schemeClr val="dk1"/>
                </a:solidFill>
              </a:rPr>
              <a:t>The </a:t>
            </a:r>
            <a:endParaRPr sz="4800" b="1">
              <a:solidFill>
                <a:schemeClr val="dk1"/>
              </a:solidFill>
            </a:endParaRPr>
          </a:p>
          <a:p>
            <a:pPr marL="0" lvl="0" indent="0" algn="ctr" rtl="0">
              <a:spcBef>
                <a:spcPts val="0"/>
              </a:spcBef>
              <a:spcAft>
                <a:spcPts val="0"/>
              </a:spcAft>
              <a:buNone/>
            </a:pPr>
            <a:r>
              <a:rPr lang="en" sz="4800" b="1">
                <a:solidFill>
                  <a:schemeClr val="dk1"/>
                </a:solidFill>
              </a:rPr>
              <a:t>Cultural Web </a:t>
            </a:r>
            <a:endParaRPr sz="4800" b="1">
              <a:solidFill>
                <a:schemeClr val="dk1"/>
              </a:solidFill>
            </a:endParaRPr>
          </a:p>
          <a:p>
            <a:pPr marL="0" lvl="0" indent="457200" algn="ctr" rtl="0">
              <a:spcBef>
                <a:spcPts val="0"/>
              </a:spcBef>
              <a:spcAft>
                <a:spcPts val="0"/>
              </a:spcAft>
              <a:buNone/>
            </a:pPr>
            <a:r>
              <a:rPr lang="en" sz="4800" b="1">
                <a:solidFill>
                  <a:schemeClr val="dk1"/>
                </a:solidFill>
              </a:rPr>
              <a:t>at Ikea</a:t>
            </a:r>
            <a:endParaRPr sz="4800" b="1">
              <a:solidFill>
                <a:schemeClr val="dk1"/>
              </a:solidFill>
            </a:endParaRPr>
          </a:p>
        </p:txBody>
      </p:sp>
      <p:pic>
        <p:nvPicPr>
          <p:cNvPr id="56" name="Google Shape;56;p13"/>
          <p:cNvPicPr preferRelativeResize="0"/>
          <p:nvPr/>
        </p:nvPicPr>
        <p:blipFill>
          <a:blip r:embed="rId4">
            <a:alphaModFix/>
          </a:blip>
          <a:stretch>
            <a:fillRect/>
          </a:stretch>
        </p:blipFill>
        <p:spPr>
          <a:xfrm rot="-5400000">
            <a:off x="-1639325" y="1808150"/>
            <a:ext cx="4910725" cy="14717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pic>
        <p:nvPicPr>
          <p:cNvPr id="61" name="Google Shape;61;p14"/>
          <p:cNvPicPr preferRelativeResize="0"/>
          <p:nvPr/>
        </p:nvPicPr>
        <p:blipFill>
          <a:blip r:embed="rId3">
            <a:alphaModFix/>
          </a:blip>
          <a:stretch>
            <a:fillRect/>
          </a:stretch>
        </p:blipFill>
        <p:spPr>
          <a:xfrm rot="-5400000">
            <a:off x="-1639325" y="1808150"/>
            <a:ext cx="4910725" cy="1471775"/>
          </a:xfrm>
          <a:prstGeom prst="rect">
            <a:avLst/>
          </a:prstGeom>
          <a:noFill/>
          <a:ln>
            <a:noFill/>
          </a:ln>
        </p:spPr>
      </p:pic>
      <p:pic>
        <p:nvPicPr>
          <p:cNvPr id="62" name="Google Shape;62;p14"/>
          <p:cNvPicPr preferRelativeResize="0"/>
          <p:nvPr/>
        </p:nvPicPr>
        <p:blipFill>
          <a:blip r:embed="rId4">
            <a:alphaModFix amt="45000"/>
          </a:blip>
          <a:stretch>
            <a:fillRect/>
          </a:stretch>
        </p:blipFill>
        <p:spPr>
          <a:xfrm>
            <a:off x="4085750" y="76200"/>
            <a:ext cx="5058245" cy="4991100"/>
          </a:xfrm>
          <a:prstGeom prst="rect">
            <a:avLst/>
          </a:prstGeom>
          <a:noFill/>
          <a:ln>
            <a:noFill/>
          </a:ln>
        </p:spPr>
      </p:pic>
      <p:sp>
        <p:nvSpPr>
          <p:cNvPr id="63" name="Google Shape;63;p14"/>
          <p:cNvSpPr txBox="1"/>
          <p:nvPr/>
        </p:nvSpPr>
        <p:spPr>
          <a:xfrm>
            <a:off x="1396725" y="376900"/>
            <a:ext cx="4877400" cy="4622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2400" b="1">
                <a:solidFill>
                  <a:schemeClr val="dk1"/>
                </a:solidFill>
              </a:rPr>
              <a:t>Introduction</a:t>
            </a:r>
            <a:endParaRPr sz="2400" b="1">
              <a:solidFill>
                <a:schemeClr val="dk1"/>
              </a:solidFill>
            </a:endParaRPr>
          </a:p>
          <a:p>
            <a:pPr marL="0" lvl="0" indent="0" algn="just" rtl="0">
              <a:lnSpc>
                <a:spcPct val="115000"/>
              </a:lnSpc>
              <a:spcBef>
                <a:spcPts val="1000"/>
              </a:spcBef>
              <a:spcAft>
                <a:spcPts val="0"/>
              </a:spcAft>
              <a:buNone/>
            </a:pPr>
            <a:r>
              <a:rPr lang="en" sz="1800" b="1">
                <a:solidFill>
                  <a:schemeClr val="dk1"/>
                </a:solidFill>
              </a:rPr>
              <a:t>What is culture? - Saltana</a:t>
            </a:r>
            <a:endParaRPr sz="1800" b="1">
              <a:solidFill>
                <a:schemeClr val="dk1"/>
              </a:solidFill>
            </a:endParaRPr>
          </a:p>
          <a:p>
            <a:pPr marL="0" lvl="0" indent="0" algn="just" rtl="0">
              <a:lnSpc>
                <a:spcPct val="115000"/>
              </a:lnSpc>
              <a:spcBef>
                <a:spcPts val="1000"/>
              </a:spcBef>
              <a:spcAft>
                <a:spcPts val="0"/>
              </a:spcAft>
              <a:buNone/>
            </a:pPr>
            <a:r>
              <a:rPr lang="en" sz="1800" b="1">
                <a:solidFill>
                  <a:schemeClr val="dk1"/>
                </a:solidFill>
              </a:rPr>
              <a:t>Culture of Ikea- Saltana</a:t>
            </a:r>
            <a:endParaRPr sz="1800" b="1">
              <a:solidFill>
                <a:schemeClr val="dk1"/>
              </a:solidFill>
            </a:endParaRPr>
          </a:p>
          <a:p>
            <a:pPr marL="0" lvl="0" indent="0" algn="just" rtl="0">
              <a:lnSpc>
                <a:spcPct val="115000"/>
              </a:lnSpc>
              <a:spcBef>
                <a:spcPts val="1000"/>
              </a:spcBef>
              <a:spcAft>
                <a:spcPts val="0"/>
              </a:spcAft>
              <a:buNone/>
            </a:pPr>
            <a:r>
              <a:rPr lang="en" sz="1800" b="1">
                <a:solidFill>
                  <a:schemeClr val="dk1"/>
                </a:solidFill>
              </a:rPr>
              <a:t>A description of the Cultural Web - Kirsty</a:t>
            </a:r>
            <a:endParaRPr sz="1800" b="1">
              <a:solidFill>
                <a:schemeClr val="dk1"/>
              </a:solidFill>
            </a:endParaRPr>
          </a:p>
          <a:p>
            <a:pPr marL="0" lvl="0" indent="0" algn="l" rtl="0">
              <a:lnSpc>
                <a:spcPct val="115000"/>
              </a:lnSpc>
              <a:spcBef>
                <a:spcPts val="1000"/>
              </a:spcBef>
              <a:spcAft>
                <a:spcPts val="0"/>
              </a:spcAft>
              <a:buNone/>
            </a:pPr>
            <a:r>
              <a:rPr lang="en" sz="1800" b="1">
                <a:solidFill>
                  <a:schemeClr val="dk1"/>
                </a:solidFill>
              </a:rPr>
              <a:t>Ikea’s Cultural Web - Arif</a:t>
            </a:r>
            <a:endParaRPr sz="1800" b="1">
              <a:solidFill>
                <a:schemeClr val="dk1"/>
              </a:solidFill>
            </a:endParaRPr>
          </a:p>
          <a:p>
            <a:pPr marL="0" lvl="0" indent="0" algn="l" rtl="0">
              <a:lnSpc>
                <a:spcPct val="115000"/>
              </a:lnSpc>
              <a:spcBef>
                <a:spcPts val="1000"/>
              </a:spcBef>
              <a:spcAft>
                <a:spcPts val="0"/>
              </a:spcAft>
              <a:buNone/>
            </a:pPr>
            <a:r>
              <a:rPr lang="en" sz="1800" b="1">
                <a:solidFill>
                  <a:schemeClr val="dk1"/>
                </a:solidFill>
              </a:rPr>
              <a:t>How culture impacts on organisational efficiency - Runa</a:t>
            </a:r>
            <a:endParaRPr sz="1800" b="1">
              <a:solidFill>
                <a:schemeClr val="dk1"/>
              </a:solidFill>
            </a:endParaRPr>
          </a:p>
          <a:p>
            <a:pPr marL="0" lvl="0" indent="0" algn="l" rtl="0">
              <a:lnSpc>
                <a:spcPct val="115000"/>
              </a:lnSpc>
              <a:spcBef>
                <a:spcPts val="1000"/>
              </a:spcBef>
              <a:spcAft>
                <a:spcPts val="0"/>
              </a:spcAft>
              <a:buNone/>
            </a:pPr>
            <a:r>
              <a:rPr lang="en" sz="1800" b="1">
                <a:solidFill>
                  <a:schemeClr val="dk1"/>
                </a:solidFill>
              </a:rPr>
              <a:t>Recommendations to further enhance the culture of Ikea - Ripara</a:t>
            </a:r>
            <a:endParaRPr sz="1800" b="1">
              <a:solidFill>
                <a:schemeClr val="dk1"/>
              </a:solidFill>
            </a:endParaRPr>
          </a:p>
          <a:p>
            <a:pPr marL="0" lvl="0" indent="0" algn="l" rtl="0">
              <a:lnSpc>
                <a:spcPct val="115000"/>
              </a:lnSpc>
              <a:spcBef>
                <a:spcPts val="1000"/>
              </a:spcBef>
              <a:spcAft>
                <a:spcPts val="0"/>
              </a:spcAft>
              <a:buNone/>
            </a:pPr>
            <a:endParaRPr sz="1100">
              <a:solidFill>
                <a:schemeClr val="dk1"/>
              </a:solidFill>
            </a:endParaRPr>
          </a:p>
          <a:p>
            <a:pPr marL="0" lvl="0" indent="0" algn="l" rtl="0">
              <a:lnSpc>
                <a:spcPct val="115000"/>
              </a:lnSpc>
              <a:spcBef>
                <a:spcPts val="1000"/>
              </a:spcBef>
              <a:spcAft>
                <a:spcPts val="1000"/>
              </a:spcAft>
              <a:buClr>
                <a:schemeClr val="dk1"/>
              </a:buClr>
              <a:buSzPts val="1100"/>
              <a:buFont typeface="Arial"/>
              <a:buNone/>
            </a:pPr>
            <a:endParaRPr sz="110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pic>
        <p:nvPicPr>
          <p:cNvPr id="76" name="Google Shape;76;p16"/>
          <p:cNvPicPr preferRelativeResize="0"/>
          <p:nvPr/>
        </p:nvPicPr>
        <p:blipFill>
          <a:blip r:embed="rId3">
            <a:alphaModFix/>
          </a:blip>
          <a:stretch>
            <a:fillRect/>
          </a:stretch>
        </p:blipFill>
        <p:spPr>
          <a:xfrm rot="-5400000">
            <a:off x="-1639325" y="1808150"/>
            <a:ext cx="4910725" cy="1471775"/>
          </a:xfrm>
          <a:prstGeom prst="rect">
            <a:avLst/>
          </a:prstGeom>
          <a:noFill/>
          <a:ln>
            <a:noFill/>
          </a:ln>
        </p:spPr>
      </p:pic>
      <p:sp>
        <p:nvSpPr>
          <p:cNvPr id="77" name="Google Shape;77;p16"/>
          <p:cNvSpPr/>
          <p:nvPr/>
        </p:nvSpPr>
        <p:spPr>
          <a:xfrm>
            <a:off x="3804750" y="1576975"/>
            <a:ext cx="2154900" cy="1934100"/>
          </a:xfrm>
          <a:prstGeom prst="ellipse">
            <a:avLst/>
          </a:prstGeom>
          <a:solidFill>
            <a:srgbClr val="F6B26B"/>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     The Paradigm</a:t>
            </a:r>
            <a:endParaRPr sz="1800" b="1"/>
          </a:p>
        </p:txBody>
      </p:sp>
      <p:sp>
        <p:nvSpPr>
          <p:cNvPr id="78" name="Google Shape;78;p16"/>
          <p:cNvSpPr/>
          <p:nvPr/>
        </p:nvSpPr>
        <p:spPr>
          <a:xfrm>
            <a:off x="5605525" y="759875"/>
            <a:ext cx="2154900" cy="1934100"/>
          </a:xfrm>
          <a:prstGeom prst="ellipse">
            <a:avLst/>
          </a:prstGeom>
          <a:solidFill>
            <a:srgbClr val="FFD96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   Symbols</a:t>
            </a:r>
            <a:endParaRPr sz="1800" b="1"/>
          </a:p>
        </p:txBody>
      </p:sp>
      <p:sp>
        <p:nvSpPr>
          <p:cNvPr id="79" name="Google Shape;79;p16"/>
          <p:cNvSpPr/>
          <p:nvPr/>
        </p:nvSpPr>
        <p:spPr>
          <a:xfrm>
            <a:off x="3563200" y="3209400"/>
            <a:ext cx="2536500" cy="1934100"/>
          </a:xfrm>
          <a:prstGeom prst="ellipse">
            <a:avLst/>
          </a:prstGeom>
          <a:solidFill>
            <a:srgbClr val="A4C2F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Organisational Structure </a:t>
            </a:r>
            <a:endParaRPr sz="1800" b="1"/>
          </a:p>
        </p:txBody>
      </p:sp>
      <p:sp>
        <p:nvSpPr>
          <p:cNvPr id="80" name="Google Shape;80;p16"/>
          <p:cNvSpPr/>
          <p:nvPr/>
        </p:nvSpPr>
        <p:spPr>
          <a:xfrm>
            <a:off x="3804738" y="160725"/>
            <a:ext cx="2154900" cy="1934100"/>
          </a:xfrm>
          <a:prstGeom prst="ellipse">
            <a:avLst/>
          </a:prstGeom>
          <a:solidFill>
            <a:srgbClr val="E0666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    Stories</a:t>
            </a:r>
            <a:endParaRPr sz="1800" b="1"/>
          </a:p>
        </p:txBody>
      </p:sp>
      <p:sp>
        <p:nvSpPr>
          <p:cNvPr id="81" name="Google Shape;81;p16"/>
          <p:cNvSpPr/>
          <p:nvPr/>
        </p:nvSpPr>
        <p:spPr>
          <a:xfrm>
            <a:off x="2152125" y="2221825"/>
            <a:ext cx="2154900" cy="1934100"/>
          </a:xfrm>
          <a:prstGeom prst="ellipse">
            <a:avLst/>
          </a:prstGeom>
          <a:solidFill>
            <a:srgbClr val="6FA8D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Control Systems</a:t>
            </a:r>
            <a:endParaRPr sz="1800" b="1"/>
          </a:p>
        </p:txBody>
      </p:sp>
      <p:sp>
        <p:nvSpPr>
          <p:cNvPr id="82" name="Google Shape;82;p16"/>
          <p:cNvSpPr/>
          <p:nvPr/>
        </p:nvSpPr>
        <p:spPr>
          <a:xfrm>
            <a:off x="5528700" y="2221825"/>
            <a:ext cx="2154900" cy="1934100"/>
          </a:xfrm>
          <a:prstGeom prst="ellipse">
            <a:avLst/>
          </a:prstGeom>
          <a:solidFill>
            <a:srgbClr val="93C4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Power Structures</a:t>
            </a:r>
            <a:endParaRPr sz="1800" b="1"/>
          </a:p>
        </p:txBody>
      </p:sp>
      <p:sp>
        <p:nvSpPr>
          <p:cNvPr id="83" name="Google Shape;83;p16"/>
          <p:cNvSpPr/>
          <p:nvPr/>
        </p:nvSpPr>
        <p:spPr>
          <a:xfrm>
            <a:off x="2152125" y="547250"/>
            <a:ext cx="2154900" cy="1934100"/>
          </a:xfrm>
          <a:prstGeom prst="ellipse">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Rituals and Routines </a:t>
            </a:r>
            <a:endParaRPr sz="1800" b="1"/>
          </a:p>
        </p:txBody>
      </p:sp>
      <p:sp>
        <p:nvSpPr>
          <p:cNvPr id="84" name="Google Shape;84;p16"/>
          <p:cNvSpPr/>
          <p:nvPr/>
        </p:nvSpPr>
        <p:spPr>
          <a:xfrm>
            <a:off x="2782700" y="673075"/>
            <a:ext cx="3988200" cy="3636600"/>
          </a:xfrm>
          <a:prstGeom prst="rect">
            <a:avLst/>
          </a:prstGeom>
          <a:solidFill>
            <a:srgbClr val="D5A6B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b="1"/>
              <a:t>According to Mullins (2016) supported by Mindtools (2019) the cultural web was developed in 1992 by Gerry Johnson and Kevin Scholes.</a:t>
            </a:r>
            <a:endParaRPr b="1"/>
          </a:p>
          <a:p>
            <a:pPr marL="0" lvl="0" indent="0" algn="l" rtl="0">
              <a:spcBef>
                <a:spcPts val="0"/>
              </a:spcBef>
              <a:spcAft>
                <a:spcPts val="0"/>
              </a:spcAft>
              <a:buNone/>
            </a:pPr>
            <a:endParaRPr b="1"/>
          </a:p>
          <a:p>
            <a:pPr marL="0" lvl="0" indent="0" algn="l" rtl="0">
              <a:spcBef>
                <a:spcPts val="0"/>
              </a:spcBef>
              <a:spcAft>
                <a:spcPts val="0"/>
              </a:spcAft>
              <a:buNone/>
            </a:pPr>
            <a:r>
              <a:rPr lang="en" b="1"/>
              <a:t>The cultural web is a handy tool that organisations can use to analyse and alter assumptions surrounding the culture of the company, by highlighting practices and beliefs and then aligning them with the organisations preferred culture and strategy.</a:t>
            </a:r>
            <a:endParaRPr b="1"/>
          </a:p>
        </p:txBody>
      </p:sp>
      <p:sp>
        <p:nvSpPr>
          <p:cNvPr id="85" name="Google Shape;85;p16"/>
          <p:cNvSpPr txBox="1"/>
          <p:nvPr/>
        </p:nvSpPr>
        <p:spPr>
          <a:xfrm>
            <a:off x="6302225" y="4249425"/>
            <a:ext cx="3392100" cy="338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Businessballs, 2019</a:t>
            </a:r>
            <a:endParaRPr sz="1200"/>
          </a:p>
          <a:p>
            <a:pPr marL="0" lvl="0" indent="0" algn="l" rtl="0">
              <a:spcBef>
                <a:spcPts val="0"/>
              </a:spcBef>
              <a:spcAft>
                <a:spcPts val="0"/>
              </a:spcAft>
              <a:buNone/>
            </a:pPr>
            <a:r>
              <a:rPr lang="en" sz="1200"/>
              <a:t>Mullins, 2016</a:t>
            </a:r>
            <a:endParaRPr sz="1200"/>
          </a:p>
          <a:p>
            <a:pPr marL="0" lvl="0" indent="0" algn="l" rtl="0">
              <a:spcBef>
                <a:spcPts val="0"/>
              </a:spcBef>
              <a:spcAft>
                <a:spcPts val="0"/>
              </a:spcAft>
              <a:buNone/>
            </a:pPr>
            <a:r>
              <a:rPr lang="en" sz="1200"/>
              <a:t>Mindtools, 2019</a:t>
            </a:r>
            <a:endParaRPr sz="1200"/>
          </a:p>
        </p:txBody>
      </p:sp>
      <p:sp>
        <p:nvSpPr>
          <p:cNvPr id="86" name="Google Shape;86;p16"/>
          <p:cNvSpPr txBox="1"/>
          <p:nvPr/>
        </p:nvSpPr>
        <p:spPr>
          <a:xfrm>
            <a:off x="1773250" y="-177375"/>
            <a:ext cx="2405700" cy="338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800" b="1">
                <a:solidFill>
                  <a:schemeClr val="dk1"/>
                </a:solidFill>
              </a:rPr>
              <a:t>The Cultural Web</a:t>
            </a:r>
            <a:r>
              <a:rPr lang="en" sz="4800" b="1">
                <a:solidFill>
                  <a:schemeClr val="dk1"/>
                </a:solidFill>
              </a:rPr>
              <a:t> </a:t>
            </a:r>
            <a:endParaRPr sz="4800" b="1">
              <a:solidFill>
                <a:schemeClr val="dk1"/>
              </a:solidFill>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pic>
        <p:nvPicPr>
          <p:cNvPr id="91" name="Google Shape;91;p17"/>
          <p:cNvPicPr preferRelativeResize="0"/>
          <p:nvPr/>
        </p:nvPicPr>
        <p:blipFill>
          <a:blip r:embed="rId3">
            <a:alphaModFix/>
          </a:blip>
          <a:stretch>
            <a:fillRect/>
          </a:stretch>
        </p:blipFill>
        <p:spPr>
          <a:xfrm rot="-5400000">
            <a:off x="-1639325" y="1808150"/>
            <a:ext cx="4910725" cy="1471775"/>
          </a:xfrm>
          <a:prstGeom prst="rect">
            <a:avLst/>
          </a:prstGeom>
          <a:noFill/>
          <a:ln>
            <a:noFill/>
          </a:ln>
        </p:spPr>
      </p:pic>
      <p:sp>
        <p:nvSpPr>
          <p:cNvPr id="92" name="Google Shape;92;p17"/>
          <p:cNvSpPr/>
          <p:nvPr/>
        </p:nvSpPr>
        <p:spPr>
          <a:xfrm>
            <a:off x="3804750" y="1576975"/>
            <a:ext cx="2154900" cy="1934100"/>
          </a:xfrm>
          <a:prstGeom prst="ellipse">
            <a:avLst/>
          </a:prstGeom>
          <a:solidFill>
            <a:srgbClr val="F6B26B"/>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     The Paradigm</a:t>
            </a:r>
            <a:endParaRPr sz="1800" b="1"/>
          </a:p>
        </p:txBody>
      </p:sp>
      <p:sp>
        <p:nvSpPr>
          <p:cNvPr id="93" name="Google Shape;93;p17"/>
          <p:cNvSpPr/>
          <p:nvPr/>
        </p:nvSpPr>
        <p:spPr>
          <a:xfrm>
            <a:off x="5605525" y="759875"/>
            <a:ext cx="2154900" cy="1934100"/>
          </a:xfrm>
          <a:prstGeom prst="ellipse">
            <a:avLst/>
          </a:prstGeom>
          <a:solidFill>
            <a:srgbClr val="FFD96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   Symbols</a:t>
            </a:r>
            <a:endParaRPr sz="1800" b="1"/>
          </a:p>
        </p:txBody>
      </p:sp>
      <p:sp>
        <p:nvSpPr>
          <p:cNvPr id="94" name="Google Shape;94;p17"/>
          <p:cNvSpPr/>
          <p:nvPr/>
        </p:nvSpPr>
        <p:spPr>
          <a:xfrm>
            <a:off x="3563200" y="3209400"/>
            <a:ext cx="2536500" cy="1934100"/>
          </a:xfrm>
          <a:prstGeom prst="ellipse">
            <a:avLst/>
          </a:prstGeom>
          <a:solidFill>
            <a:srgbClr val="A4C2F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Organisational Structure </a:t>
            </a:r>
            <a:endParaRPr sz="1800" b="1"/>
          </a:p>
        </p:txBody>
      </p:sp>
      <p:sp>
        <p:nvSpPr>
          <p:cNvPr id="95" name="Google Shape;95;p17"/>
          <p:cNvSpPr/>
          <p:nvPr/>
        </p:nvSpPr>
        <p:spPr>
          <a:xfrm>
            <a:off x="3804738" y="160725"/>
            <a:ext cx="2154900" cy="1934100"/>
          </a:xfrm>
          <a:prstGeom prst="ellipse">
            <a:avLst/>
          </a:prstGeom>
          <a:solidFill>
            <a:srgbClr val="E0666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    Stories</a:t>
            </a:r>
            <a:endParaRPr sz="1800" b="1"/>
          </a:p>
        </p:txBody>
      </p:sp>
      <p:sp>
        <p:nvSpPr>
          <p:cNvPr id="96" name="Google Shape;96;p17"/>
          <p:cNvSpPr/>
          <p:nvPr/>
        </p:nvSpPr>
        <p:spPr>
          <a:xfrm>
            <a:off x="2152125" y="2221825"/>
            <a:ext cx="2154900" cy="1934100"/>
          </a:xfrm>
          <a:prstGeom prst="ellipse">
            <a:avLst/>
          </a:prstGeom>
          <a:solidFill>
            <a:srgbClr val="6FA8D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Control Systems</a:t>
            </a:r>
            <a:endParaRPr sz="1800" b="1"/>
          </a:p>
        </p:txBody>
      </p:sp>
      <p:sp>
        <p:nvSpPr>
          <p:cNvPr id="97" name="Google Shape;97;p17"/>
          <p:cNvSpPr/>
          <p:nvPr/>
        </p:nvSpPr>
        <p:spPr>
          <a:xfrm>
            <a:off x="5528700" y="2221825"/>
            <a:ext cx="2154900" cy="1934100"/>
          </a:xfrm>
          <a:prstGeom prst="ellipse">
            <a:avLst/>
          </a:prstGeom>
          <a:solidFill>
            <a:srgbClr val="93C4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Power Structures</a:t>
            </a:r>
            <a:endParaRPr sz="1800" b="1"/>
          </a:p>
        </p:txBody>
      </p:sp>
      <p:sp>
        <p:nvSpPr>
          <p:cNvPr id="98" name="Google Shape;98;p17"/>
          <p:cNvSpPr/>
          <p:nvPr/>
        </p:nvSpPr>
        <p:spPr>
          <a:xfrm>
            <a:off x="2152125" y="547250"/>
            <a:ext cx="2154900" cy="1934100"/>
          </a:xfrm>
          <a:prstGeom prst="ellipse">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b="1"/>
              <a:t>Rituals and Routines </a:t>
            </a:r>
            <a:endParaRPr sz="1800" b="1"/>
          </a:p>
        </p:txBody>
      </p:sp>
      <p:sp>
        <p:nvSpPr>
          <p:cNvPr id="99" name="Google Shape;99;p17"/>
          <p:cNvSpPr/>
          <p:nvPr/>
        </p:nvSpPr>
        <p:spPr>
          <a:xfrm>
            <a:off x="4019275" y="1910513"/>
            <a:ext cx="2224500" cy="1711200"/>
          </a:xfrm>
          <a:prstGeom prst="rect">
            <a:avLst/>
          </a:prstGeom>
          <a:solidFill>
            <a:srgbClr val="F6B26B"/>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b="1"/>
              <a:t>Johnson and Scholes identified six interrelated elements that make up the paradigm or commonly held beliefs and values of the organisation</a:t>
            </a:r>
            <a:endParaRPr b="1"/>
          </a:p>
        </p:txBody>
      </p:sp>
      <p:sp>
        <p:nvSpPr>
          <p:cNvPr id="100" name="Google Shape;100;p17"/>
          <p:cNvSpPr/>
          <p:nvPr/>
        </p:nvSpPr>
        <p:spPr>
          <a:xfrm>
            <a:off x="3633400" y="485375"/>
            <a:ext cx="2396100" cy="2483100"/>
          </a:xfrm>
          <a:prstGeom prst="rect">
            <a:avLst/>
          </a:prstGeom>
          <a:solidFill>
            <a:srgbClr val="E0666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457200" lvl="0" indent="-317500" algn="l" rtl="0">
              <a:spcBef>
                <a:spcPts val="0"/>
              </a:spcBef>
              <a:spcAft>
                <a:spcPts val="0"/>
              </a:spcAft>
              <a:buSzPts val="1400"/>
              <a:buChar char="●"/>
            </a:pPr>
            <a:r>
              <a:rPr lang="en" b="1"/>
              <a:t>Constantly talked about by staff and customers</a:t>
            </a:r>
            <a:endParaRPr b="1"/>
          </a:p>
          <a:p>
            <a:pPr marL="0" lvl="0" indent="0" algn="l" rtl="0">
              <a:spcBef>
                <a:spcPts val="0"/>
              </a:spcBef>
              <a:spcAft>
                <a:spcPts val="0"/>
              </a:spcAft>
              <a:buNone/>
            </a:pPr>
            <a:endParaRPr b="1"/>
          </a:p>
          <a:p>
            <a:pPr marL="457200" lvl="0" indent="0" algn="l" rtl="0">
              <a:spcBef>
                <a:spcPts val="0"/>
              </a:spcBef>
              <a:spcAft>
                <a:spcPts val="0"/>
              </a:spcAft>
              <a:buNone/>
            </a:pPr>
            <a:endParaRPr b="1"/>
          </a:p>
          <a:p>
            <a:pPr marL="457200" lvl="0" indent="-317500" algn="l" rtl="0">
              <a:spcBef>
                <a:spcPts val="0"/>
              </a:spcBef>
              <a:spcAft>
                <a:spcPts val="0"/>
              </a:spcAft>
              <a:buSzPts val="1400"/>
              <a:buChar char="●"/>
            </a:pPr>
            <a:r>
              <a:rPr lang="en" b="1"/>
              <a:t>Kept alive and passed to newcomers</a:t>
            </a:r>
            <a:endParaRPr b="1"/>
          </a:p>
          <a:p>
            <a:pPr marL="0" lvl="0" indent="0" algn="l" rtl="0">
              <a:spcBef>
                <a:spcPts val="0"/>
              </a:spcBef>
              <a:spcAft>
                <a:spcPts val="0"/>
              </a:spcAft>
              <a:buNone/>
            </a:pPr>
            <a:endParaRPr b="1"/>
          </a:p>
          <a:p>
            <a:pPr marL="457200" lvl="0" indent="-317500" algn="l" rtl="0">
              <a:spcBef>
                <a:spcPts val="0"/>
              </a:spcBef>
              <a:spcAft>
                <a:spcPts val="0"/>
              </a:spcAft>
              <a:buSzPts val="1400"/>
              <a:buChar char="●"/>
            </a:pPr>
            <a:r>
              <a:rPr lang="en" b="1"/>
              <a:t>Successes, failures, heros and villians</a:t>
            </a:r>
            <a:endParaRPr b="1"/>
          </a:p>
        </p:txBody>
      </p:sp>
      <p:sp>
        <p:nvSpPr>
          <p:cNvPr id="101" name="Google Shape;101;p17"/>
          <p:cNvSpPr/>
          <p:nvPr/>
        </p:nvSpPr>
        <p:spPr>
          <a:xfrm>
            <a:off x="5172725" y="485375"/>
            <a:ext cx="3449700" cy="2955300"/>
          </a:xfrm>
          <a:prstGeom prst="rect">
            <a:avLst/>
          </a:prstGeom>
          <a:solidFill>
            <a:srgbClr val="FFD96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457200" lvl="0" indent="-317500" algn="l" rtl="0">
              <a:lnSpc>
                <a:spcPct val="115000"/>
              </a:lnSpc>
              <a:spcBef>
                <a:spcPts val="0"/>
              </a:spcBef>
              <a:spcAft>
                <a:spcPts val="0"/>
              </a:spcAft>
              <a:buClr>
                <a:srgbClr val="383838"/>
              </a:buClr>
              <a:buSzPts val="1400"/>
              <a:buChar char="●"/>
            </a:pPr>
            <a:r>
              <a:rPr lang="en" b="1">
                <a:solidFill>
                  <a:srgbClr val="383838"/>
                </a:solidFill>
              </a:rPr>
              <a:t>This is the way the organisation is represented visually. </a:t>
            </a:r>
            <a:endParaRPr b="1">
              <a:solidFill>
                <a:srgbClr val="383838"/>
              </a:solidFill>
            </a:endParaRPr>
          </a:p>
          <a:p>
            <a:pPr marL="0" lvl="0" indent="0" algn="l" rtl="0">
              <a:lnSpc>
                <a:spcPct val="115000"/>
              </a:lnSpc>
              <a:spcBef>
                <a:spcPts val="0"/>
              </a:spcBef>
              <a:spcAft>
                <a:spcPts val="0"/>
              </a:spcAft>
              <a:buNone/>
            </a:pPr>
            <a:endParaRPr b="1">
              <a:solidFill>
                <a:srgbClr val="383838"/>
              </a:solidFill>
            </a:endParaRPr>
          </a:p>
          <a:p>
            <a:pPr marL="457200" lvl="0" indent="-317500" algn="l" rtl="0">
              <a:lnSpc>
                <a:spcPct val="115000"/>
              </a:lnSpc>
              <a:spcBef>
                <a:spcPts val="0"/>
              </a:spcBef>
              <a:spcAft>
                <a:spcPts val="0"/>
              </a:spcAft>
              <a:buClr>
                <a:srgbClr val="383838"/>
              </a:buClr>
              <a:buSzPts val="1400"/>
              <a:buChar char="●"/>
            </a:pPr>
            <a:r>
              <a:rPr lang="en" b="1">
                <a:solidFill>
                  <a:srgbClr val="383838"/>
                </a:solidFill>
              </a:rPr>
              <a:t>How the organisation is viewed by employees and customers.</a:t>
            </a:r>
            <a:endParaRPr b="1">
              <a:solidFill>
                <a:srgbClr val="383838"/>
              </a:solidFill>
            </a:endParaRPr>
          </a:p>
          <a:p>
            <a:pPr marL="0" lvl="0" indent="0" algn="l" rtl="0">
              <a:lnSpc>
                <a:spcPct val="115000"/>
              </a:lnSpc>
              <a:spcBef>
                <a:spcPts val="0"/>
              </a:spcBef>
              <a:spcAft>
                <a:spcPts val="0"/>
              </a:spcAft>
              <a:buNone/>
            </a:pPr>
            <a:endParaRPr b="1">
              <a:solidFill>
                <a:srgbClr val="383838"/>
              </a:solidFill>
            </a:endParaRPr>
          </a:p>
          <a:p>
            <a:pPr marL="457200" lvl="0" indent="-317500" algn="l" rtl="0">
              <a:lnSpc>
                <a:spcPct val="115000"/>
              </a:lnSpc>
              <a:spcBef>
                <a:spcPts val="0"/>
              </a:spcBef>
              <a:spcAft>
                <a:spcPts val="0"/>
              </a:spcAft>
              <a:buClr>
                <a:srgbClr val="383838"/>
              </a:buClr>
              <a:buSzPts val="1400"/>
              <a:buChar char="●"/>
            </a:pPr>
            <a:r>
              <a:rPr lang="en" b="1">
                <a:solidFill>
                  <a:srgbClr val="383838"/>
                </a:solidFill>
              </a:rPr>
              <a:t>Symbols include Logos, Uniform or dress code and advertisements.</a:t>
            </a:r>
            <a:endParaRPr b="1">
              <a:solidFill>
                <a:srgbClr val="383838"/>
              </a:solidFill>
            </a:endParaRPr>
          </a:p>
          <a:p>
            <a:pPr marL="0" lvl="0" indent="0" algn="l" rtl="0">
              <a:lnSpc>
                <a:spcPct val="115000"/>
              </a:lnSpc>
              <a:spcBef>
                <a:spcPts val="0"/>
              </a:spcBef>
              <a:spcAft>
                <a:spcPts val="0"/>
              </a:spcAft>
              <a:buNone/>
            </a:pP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02" name="Google Shape;102;p17"/>
          <p:cNvSpPr/>
          <p:nvPr/>
        </p:nvSpPr>
        <p:spPr>
          <a:xfrm>
            <a:off x="4790225" y="1848350"/>
            <a:ext cx="3301500" cy="2911500"/>
          </a:xfrm>
          <a:prstGeom prst="rect">
            <a:avLst/>
          </a:prstGeom>
          <a:solidFill>
            <a:srgbClr val="93C47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457200" lvl="0" indent="-317500" algn="l" rtl="0">
              <a:lnSpc>
                <a:spcPct val="115000"/>
              </a:lnSpc>
              <a:spcBef>
                <a:spcPts val="0"/>
              </a:spcBef>
              <a:spcAft>
                <a:spcPts val="0"/>
              </a:spcAft>
              <a:buClr>
                <a:srgbClr val="383838"/>
              </a:buClr>
              <a:buSzPts val="1400"/>
              <a:buChar char="●"/>
            </a:pPr>
            <a:r>
              <a:rPr lang="en" b="1">
                <a:solidFill>
                  <a:srgbClr val="383838"/>
                </a:solidFill>
              </a:rPr>
              <a:t>The power structure is directly related to the paradigm of the organisation. </a:t>
            </a:r>
            <a:endParaRPr b="1">
              <a:solidFill>
                <a:srgbClr val="383838"/>
              </a:solidFill>
            </a:endParaRPr>
          </a:p>
          <a:p>
            <a:pPr marL="0" lvl="0" indent="0" algn="l" rtl="0">
              <a:lnSpc>
                <a:spcPct val="115000"/>
              </a:lnSpc>
              <a:spcBef>
                <a:spcPts val="0"/>
              </a:spcBef>
              <a:spcAft>
                <a:spcPts val="0"/>
              </a:spcAft>
              <a:buNone/>
            </a:pPr>
            <a:endParaRPr b="1">
              <a:solidFill>
                <a:srgbClr val="383838"/>
              </a:solidFill>
            </a:endParaRPr>
          </a:p>
          <a:p>
            <a:pPr marL="457200" lvl="0" indent="-317500" algn="l" rtl="0">
              <a:lnSpc>
                <a:spcPct val="115000"/>
              </a:lnSpc>
              <a:spcBef>
                <a:spcPts val="0"/>
              </a:spcBef>
              <a:spcAft>
                <a:spcPts val="0"/>
              </a:spcAft>
              <a:buClr>
                <a:srgbClr val="383838"/>
              </a:buClr>
              <a:buSzPts val="1400"/>
              <a:buChar char="●"/>
            </a:pPr>
            <a:r>
              <a:rPr lang="en" b="1">
                <a:solidFill>
                  <a:srgbClr val="383838"/>
                </a:solidFill>
              </a:rPr>
              <a:t>This is because the most powerful people within an organisation, will have the most influence on the organisations core assumptions and ideas.</a:t>
            </a:r>
            <a:endParaRPr b="1">
              <a:solidFill>
                <a:srgbClr val="383838"/>
              </a:solidFill>
            </a:endParaRPr>
          </a:p>
        </p:txBody>
      </p:sp>
      <p:sp>
        <p:nvSpPr>
          <p:cNvPr id="103" name="Google Shape;103;p17"/>
          <p:cNvSpPr/>
          <p:nvPr/>
        </p:nvSpPr>
        <p:spPr>
          <a:xfrm>
            <a:off x="4479575" y="1658450"/>
            <a:ext cx="3704100" cy="3291300"/>
          </a:xfrm>
          <a:prstGeom prst="rect">
            <a:avLst/>
          </a:prstGeom>
          <a:solidFill>
            <a:srgbClr val="A4C2F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 sz="1200">
                <a:solidFill>
                  <a:schemeClr val="dk1"/>
                </a:solidFill>
                <a:latin typeface="Times New Roman"/>
                <a:ea typeface="Times New Roman"/>
                <a:cs typeface="Times New Roman"/>
                <a:sym typeface="Times New Roman"/>
              </a:rPr>
              <a:t> </a:t>
            </a:r>
            <a:endParaRPr b="1">
              <a:solidFill>
                <a:schemeClr val="dk1"/>
              </a:solidFill>
            </a:endParaRPr>
          </a:p>
          <a:p>
            <a:pPr marL="457200" lvl="0" indent="-317500" algn="l" rtl="0">
              <a:lnSpc>
                <a:spcPct val="115000"/>
              </a:lnSpc>
              <a:spcBef>
                <a:spcPts val="0"/>
              </a:spcBef>
              <a:spcAft>
                <a:spcPts val="0"/>
              </a:spcAft>
              <a:buClr>
                <a:srgbClr val="383838"/>
              </a:buClr>
              <a:buSzPts val="1400"/>
              <a:buChar char="●"/>
            </a:pPr>
            <a:r>
              <a:rPr lang="en" b="1">
                <a:solidFill>
                  <a:srgbClr val="383838"/>
                </a:solidFill>
              </a:rPr>
              <a:t>This includes the hierarchy of the organisation and the relationships or structure between employees within that organisation.</a:t>
            </a:r>
            <a:endParaRPr b="1">
              <a:solidFill>
                <a:srgbClr val="383838"/>
              </a:solidFill>
            </a:endParaRPr>
          </a:p>
          <a:p>
            <a:pPr marL="0" lvl="0" indent="0" algn="l" rtl="0">
              <a:lnSpc>
                <a:spcPct val="115000"/>
              </a:lnSpc>
              <a:spcBef>
                <a:spcPts val="0"/>
              </a:spcBef>
              <a:spcAft>
                <a:spcPts val="0"/>
              </a:spcAft>
              <a:buNone/>
            </a:pPr>
            <a:endParaRPr b="1">
              <a:solidFill>
                <a:srgbClr val="383838"/>
              </a:solidFill>
            </a:endParaRPr>
          </a:p>
          <a:p>
            <a:pPr marL="457200" lvl="0" indent="-317500" algn="l" rtl="0">
              <a:lnSpc>
                <a:spcPct val="115000"/>
              </a:lnSpc>
              <a:spcBef>
                <a:spcPts val="0"/>
              </a:spcBef>
              <a:spcAft>
                <a:spcPts val="0"/>
              </a:spcAft>
              <a:buClr>
                <a:srgbClr val="383838"/>
              </a:buClr>
              <a:buSzPts val="1400"/>
              <a:buChar char="●"/>
            </a:pPr>
            <a:r>
              <a:rPr lang="en" b="1">
                <a:solidFill>
                  <a:srgbClr val="383838"/>
                </a:solidFill>
              </a:rPr>
              <a:t>This also refers to the informal power structure and the influence that some members may have. This may also indicate whose contributions are most valued within the organisation.</a:t>
            </a:r>
            <a:endParaRPr b="1">
              <a:solidFill>
                <a:srgbClr val="383838"/>
              </a:solidFill>
            </a:endParaRPr>
          </a:p>
          <a:p>
            <a:pPr marL="0" lvl="0" indent="0" algn="l" rtl="0">
              <a:spcBef>
                <a:spcPts val="0"/>
              </a:spcBef>
              <a:spcAft>
                <a:spcPts val="0"/>
              </a:spcAft>
              <a:buNone/>
            </a:pPr>
            <a:endParaRPr/>
          </a:p>
        </p:txBody>
      </p:sp>
      <p:sp>
        <p:nvSpPr>
          <p:cNvPr id="104" name="Google Shape;104;p17"/>
          <p:cNvSpPr/>
          <p:nvPr/>
        </p:nvSpPr>
        <p:spPr>
          <a:xfrm>
            <a:off x="2106075" y="2412500"/>
            <a:ext cx="3200700" cy="2586900"/>
          </a:xfrm>
          <a:prstGeom prst="rect">
            <a:avLst/>
          </a:prstGeom>
          <a:solidFill>
            <a:srgbClr val="6FA8D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 b="1">
                <a:solidFill>
                  <a:schemeClr val="dk1"/>
                </a:solidFill>
              </a:rPr>
              <a:t> </a:t>
            </a:r>
            <a:endParaRPr b="1">
              <a:solidFill>
                <a:schemeClr val="dk1"/>
              </a:solidFill>
            </a:endParaRPr>
          </a:p>
          <a:p>
            <a:pPr marL="457200" lvl="0" indent="-317500" algn="l" rtl="0">
              <a:lnSpc>
                <a:spcPct val="115000"/>
              </a:lnSpc>
              <a:spcBef>
                <a:spcPts val="0"/>
              </a:spcBef>
              <a:spcAft>
                <a:spcPts val="0"/>
              </a:spcAft>
              <a:buClr>
                <a:srgbClr val="383838"/>
              </a:buClr>
              <a:buSzPts val="1400"/>
              <a:buChar char="●"/>
            </a:pPr>
            <a:r>
              <a:rPr lang="en" b="1">
                <a:solidFill>
                  <a:srgbClr val="383838"/>
                </a:solidFill>
              </a:rPr>
              <a:t>These refer to the pathways and systems used to control the organisation. </a:t>
            </a:r>
            <a:endParaRPr b="1">
              <a:solidFill>
                <a:srgbClr val="383838"/>
              </a:solidFill>
            </a:endParaRPr>
          </a:p>
          <a:p>
            <a:pPr marL="0" lvl="0" indent="0" algn="l" rtl="0">
              <a:lnSpc>
                <a:spcPct val="115000"/>
              </a:lnSpc>
              <a:spcBef>
                <a:spcPts val="0"/>
              </a:spcBef>
              <a:spcAft>
                <a:spcPts val="0"/>
              </a:spcAft>
              <a:buNone/>
            </a:pPr>
            <a:endParaRPr b="1">
              <a:solidFill>
                <a:srgbClr val="383838"/>
              </a:solidFill>
            </a:endParaRPr>
          </a:p>
          <a:p>
            <a:pPr marL="457200" lvl="0" indent="-317500" algn="l" rtl="0">
              <a:lnSpc>
                <a:spcPct val="115000"/>
              </a:lnSpc>
              <a:spcBef>
                <a:spcPts val="0"/>
              </a:spcBef>
              <a:spcAft>
                <a:spcPts val="0"/>
              </a:spcAft>
              <a:buClr>
                <a:srgbClr val="383838"/>
              </a:buClr>
              <a:buSzPts val="1400"/>
              <a:buChar char="●"/>
            </a:pPr>
            <a:r>
              <a:rPr lang="en" b="1">
                <a:solidFill>
                  <a:srgbClr val="383838"/>
                </a:solidFill>
              </a:rPr>
              <a:t>This may include financial management, quality control systems and individual performance-based rewards.</a:t>
            </a:r>
            <a:endParaRPr b="1">
              <a:solidFill>
                <a:srgbClr val="383838"/>
              </a:solidFill>
            </a:endParaRPr>
          </a:p>
        </p:txBody>
      </p:sp>
      <p:sp>
        <p:nvSpPr>
          <p:cNvPr id="105" name="Google Shape;105;p17"/>
          <p:cNvSpPr/>
          <p:nvPr/>
        </p:nvSpPr>
        <p:spPr>
          <a:xfrm>
            <a:off x="1377513" y="458675"/>
            <a:ext cx="3704100" cy="25365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457200" lvl="0" indent="-317500" algn="l" rtl="0">
              <a:lnSpc>
                <a:spcPct val="115000"/>
              </a:lnSpc>
              <a:spcBef>
                <a:spcPts val="0"/>
              </a:spcBef>
              <a:spcAft>
                <a:spcPts val="0"/>
              </a:spcAft>
              <a:buClr>
                <a:srgbClr val="383838"/>
              </a:buClr>
              <a:buSzPts val="1400"/>
              <a:buChar char="●"/>
            </a:pPr>
            <a:r>
              <a:rPr lang="en" b="1">
                <a:solidFill>
                  <a:srgbClr val="383838"/>
                </a:solidFill>
              </a:rPr>
              <a:t>These are the daily actions and behaviours of individuals within the organisation.</a:t>
            </a:r>
            <a:endParaRPr b="1">
              <a:solidFill>
                <a:srgbClr val="383838"/>
              </a:solidFill>
            </a:endParaRPr>
          </a:p>
          <a:p>
            <a:pPr marL="0" lvl="0" indent="0" algn="l" rtl="0">
              <a:lnSpc>
                <a:spcPct val="115000"/>
              </a:lnSpc>
              <a:spcBef>
                <a:spcPts val="0"/>
              </a:spcBef>
              <a:spcAft>
                <a:spcPts val="0"/>
              </a:spcAft>
              <a:buNone/>
            </a:pPr>
            <a:endParaRPr b="1">
              <a:solidFill>
                <a:srgbClr val="383838"/>
              </a:solidFill>
            </a:endParaRPr>
          </a:p>
          <a:p>
            <a:pPr marL="457200" lvl="0" indent="-317500" algn="l" rtl="0">
              <a:lnSpc>
                <a:spcPct val="115000"/>
              </a:lnSpc>
              <a:spcBef>
                <a:spcPts val="0"/>
              </a:spcBef>
              <a:spcAft>
                <a:spcPts val="0"/>
              </a:spcAft>
              <a:buClr>
                <a:srgbClr val="383838"/>
              </a:buClr>
              <a:buSzPts val="1400"/>
              <a:buChar char="●"/>
            </a:pPr>
            <a:r>
              <a:rPr lang="en" b="1">
                <a:solidFill>
                  <a:srgbClr val="383838"/>
                </a:solidFill>
              </a:rPr>
              <a:t>Routines are what is expected of employees on a day-to-day basis, this may or may not have been formally approved by management.</a:t>
            </a:r>
            <a:endParaRPr b="1">
              <a:solidFill>
                <a:srgbClr val="383838"/>
              </a:solidFill>
            </a:endParaRPr>
          </a:p>
          <a:p>
            <a:pPr marL="0" lvl="0" indent="0" algn="l" rtl="0">
              <a:spcBef>
                <a:spcPts val="0"/>
              </a:spcBef>
              <a:spcAft>
                <a:spcPts val="0"/>
              </a:spcAft>
              <a:buNone/>
            </a:pPr>
            <a:endParaRPr/>
          </a:p>
        </p:txBody>
      </p:sp>
      <p:sp>
        <p:nvSpPr>
          <p:cNvPr id="106" name="Google Shape;106;p17"/>
          <p:cNvSpPr txBox="1"/>
          <p:nvPr/>
        </p:nvSpPr>
        <p:spPr>
          <a:xfrm>
            <a:off x="6884850" y="4428850"/>
            <a:ext cx="2098200" cy="462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t>Mullins, 2016</a:t>
            </a:r>
            <a:endParaRPr/>
          </a:p>
          <a:p>
            <a:pPr marL="0" lvl="0" indent="0" algn="l" rtl="0">
              <a:spcBef>
                <a:spcPts val="0"/>
              </a:spcBef>
              <a:spcAft>
                <a:spcPts val="0"/>
              </a:spcAft>
              <a:buNone/>
            </a:pPr>
            <a:r>
              <a:rPr lang="en"/>
              <a:t>Businessballs, 2019</a:t>
            </a:r>
            <a:endParaRPr/>
          </a:p>
        </p:txBody>
      </p:sp>
      <p:sp>
        <p:nvSpPr>
          <p:cNvPr id="107" name="Google Shape;107;p17"/>
          <p:cNvSpPr txBox="1"/>
          <p:nvPr/>
        </p:nvSpPr>
        <p:spPr>
          <a:xfrm>
            <a:off x="1551925" y="-302175"/>
            <a:ext cx="2396100" cy="462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sz="1800" b="1">
                <a:solidFill>
                  <a:schemeClr val="dk1"/>
                </a:solidFill>
              </a:rPr>
              <a:t>The Cultural Web</a:t>
            </a:r>
            <a:r>
              <a:rPr lang="en" sz="4800" b="1">
                <a:solidFill>
                  <a:schemeClr val="dk1"/>
                </a:solidFill>
              </a:rPr>
              <a:t> </a:t>
            </a:r>
            <a:endParaRPr sz="4800" b="1">
              <a:solidFill>
                <a:schemeClr val="dk1"/>
              </a:solidFill>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99"/>
                                        </p:tgtEl>
                                        <p:attrNameLst>
                                          <p:attrName>style.visibility</p:attrName>
                                        </p:attrNameLst>
                                      </p:cBhvr>
                                      <p:to>
                                        <p:strVal val="hidden"/>
                                      </p:to>
                                    </p:set>
                                  </p:childTnLst>
                                </p:cTn>
                              </p:par>
                            </p:childTnLst>
                          </p:cTn>
                        </p:par>
                        <p:par>
                          <p:cTn id="11" fill="hold">
                            <p:stCondLst>
                              <p:cond delay="0"/>
                            </p:stCondLst>
                            <p:childTnLst>
                              <p:par>
                                <p:cTn id="12" presetID="1" presetClass="entr" presetSubtype="0" fill="hold" nodeType="afterEffect">
                                  <p:stCondLst>
                                    <p:cond delay="0"/>
                                  </p:stCondLst>
                                  <p:childTnLst>
                                    <p:set>
                                      <p:cBhvr>
                                        <p:cTn id="13" dur="1" fill="hold">
                                          <p:stCondLst>
                                            <p:cond delay="0"/>
                                          </p:stCondLst>
                                        </p:cTn>
                                        <p:tgtEl>
                                          <p:spTgt spid="100"/>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xit" presetSubtype="0" fill="hold" nodeType="clickEffect">
                                  <p:stCondLst>
                                    <p:cond delay="0"/>
                                  </p:stCondLst>
                                  <p:childTnLst>
                                    <p:set>
                                      <p:cBhvr>
                                        <p:cTn id="17" dur="1" fill="hold">
                                          <p:stCondLst>
                                            <p:cond delay="0"/>
                                          </p:stCondLst>
                                        </p:cTn>
                                        <p:tgtEl>
                                          <p:spTgt spid="100"/>
                                        </p:tgtEl>
                                        <p:attrNameLst>
                                          <p:attrName>style.visibility</p:attrName>
                                        </p:attrNameLst>
                                      </p:cBhvr>
                                      <p:to>
                                        <p:strVal val="hidden"/>
                                      </p:to>
                                    </p:set>
                                  </p:childTnLst>
                                </p:cTn>
                              </p:par>
                            </p:childTnLst>
                          </p:cTn>
                        </p:par>
                        <p:par>
                          <p:cTn id="18" fill="hold">
                            <p:stCondLst>
                              <p:cond delay="0"/>
                            </p:stCondLst>
                            <p:childTnLst>
                              <p:par>
                                <p:cTn id="19" presetID="1" presetClass="entr" presetSubtype="0" fill="hold" nodeType="afterEffect">
                                  <p:stCondLst>
                                    <p:cond delay="0"/>
                                  </p:stCondLst>
                                  <p:childTnLst>
                                    <p:set>
                                      <p:cBhvr>
                                        <p:cTn id="20" dur="1" fill="hold">
                                          <p:stCondLst>
                                            <p:cond delay="0"/>
                                          </p:stCondLst>
                                        </p:cTn>
                                        <p:tgtEl>
                                          <p:spTgt spid="10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101"/>
                                        </p:tgtEl>
                                        <p:attrNameLst>
                                          <p:attrName>style.visibility</p:attrName>
                                        </p:attrNameLst>
                                      </p:cBhvr>
                                      <p:to>
                                        <p:strVal val="hidden"/>
                                      </p:to>
                                    </p:set>
                                  </p:childTnLst>
                                </p:cTn>
                              </p:par>
                            </p:childTnLst>
                          </p:cTn>
                        </p:par>
                        <p:par>
                          <p:cTn id="25" fill="hold">
                            <p:stCondLst>
                              <p:cond delay="0"/>
                            </p:stCondLst>
                            <p:childTnLst>
                              <p:par>
                                <p:cTn id="26" presetID="1" presetClass="entr" presetSubtype="0" fill="hold" nodeType="afterEffect">
                                  <p:stCondLst>
                                    <p:cond delay="0"/>
                                  </p:stCondLst>
                                  <p:childTnLst>
                                    <p:set>
                                      <p:cBhvr>
                                        <p:cTn id="27" dur="1" fill="hold">
                                          <p:stCondLst>
                                            <p:cond delay="0"/>
                                          </p:stCondLst>
                                        </p:cTn>
                                        <p:tgtEl>
                                          <p:spTgt spid="102"/>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xit" presetSubtype="0" fill="hold" nodeType="clickEffect">
                                  <p:stCondLst>
                                    <p:cond delay="0"/>
                                  </p:stCondLst>
                                  <p:childTnLst>
                                    <p:set>
                                      <p:cBhvr>
                                        <p:cTn id="31" dur="1" fill="hold">
                                          <p:stCondLst>
                                            <p:cond delay="0"/>
                                          </p:stCondLst>
                                        </p:cTn>
                                        <p:tgtEl>
                                          <p:spTgt spid="102"/>
                                        </p:tgtEl>
                                        <p:attrNameLst>
                                          <p:attrName>style.visibility</p:attrName>
                                        </p:attrNameLst>
                                      </p:cBhvr>
                                      <p:to>
                                        <p:strVal val="hidden"/>
                                      </p:to>
                                    </p:set>
                                  </p:childTnLst>
                                </p:cTn>
                              </p:par>
                            </p:childTnLst>
                          </p:cTn>
                        </p:par>
                        <p:par>
                          <p:cTn id="32" fill="hold">
                            <p:stCondLst>
                              <p:cond delay="0"/>
                            </p:stCondLst>
                            <p:childTnLst>
                              <p:par>
                                <p:cTn id="33" presetID="1" presetClass="entr" presetSubtype="0" fill="hold" nodeType="afterEffect">
                                  <p:stCondLst>
                                    <p:cond delay="0"/>
                                  </p:stCondLst>
                                  <p:childTnLst>
                                    <p:set>
                                      <p:cBhvr>
                                        <p:cTn id="34" dur="1" fill="hold">
                                          <p:stCondLst>
                                            <p:cond delay="0"/>
                                          </p:stCondLst>
                                        </p:cTn>
                                        <p:tgtEl>
                                          <p:spTgt spid="10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nodeType="clickEffect">
                                  <p:stCondLst>
                                    <p:cond delay="0"/>
                                  </p:stCondLst>
                                  <p:childTnLst>
                                    <p:set>
                                      <p:cBhvr>
                                        <p:cTn id="38" dur="1" fill="hold">
                                          <p:stCondLst>
                                            <p:cond delay="0"/>
                                          </p:stCondLst>
                                        </p:cTn>
                                        <p:tgtEl>
                                          <p:spTgt spid="103"/>
                                        </p:tgtEl>
                                        <p:attrNameLst>
                                          <p:attrName>style.visibility</p:attrName>
                                        </p:attrNameLst>
                                      </p:cBhvr>
                                      <p:to>
                                        <p:strVal val="hidden"/>
                                      </p:to>
                                    </p:set>
                                  </p:childTnLst>
                                </p:cTn>
                              </p:par>
                            </p:childTnLst>
                          </p:cTn>
                        </p:par>
                        <p:par>
                          <p:cTn id="39" fill="hold">
                            <p:stCondLst>
                              <p:cond delay="0"/>
                            </p:stCondLst>
                            <p:childTnLst>
                              <p:par>
                                <p:cTn id="40" presetID="1" presetClass="entr" presetSubtype="0" fill="hold" nodeType="afterEffect">
                                  <p:stCondLst>
                                    <p:cond delay="0"/>
                                  </p:stCondLst>
                                  <p:childTnLst>
                                    <p:set>
                                      <p:cBhvr>
                                        <p:cTn id="41" dur="1" fill="hold">
                                          <p:stCondLst>
                                            <p:cond delay="0"/>
                                          </p:stCondLst>
                                        </p:cTn>
                                        <p:tgtEl>
                                          <p:spTgt spid="104"/>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xit" presetSubtype="0" fill="hold" nodeType="clickEffect">
                                  <p:stCondLst>
                                    <p:cond delay="0"/>
                                  </p:stCondLst>
                                  <p:childTnLst>
                                    <p:set>
                                      <p:cBhvr>
                                        <p:cTn id="45" dur="1" fill="hold">
                                          <p:stCondLst>
                                            <p:cond delay="0"/>
                                          </p:stCondLst>
                                        </p:cTn>
                                        <p:tgtEl>
                                          <p:spTgt spid="104"/>
                                        </p:tgtEl>
                                        <p:attrNameLst>
                                          <p:attrName>style.visibility</p:attrName>
                                        </p:attrNameLst>
                                      </p:cBhvr>
                                      <p:to>
                                        <p:strVal val="hidden"/>
                                      </p:to>
                                    </p:set>
                                  </p:childTnLst>
                                </p:cTn>
                              </p:par>
                            </p:childTnLst>
                          </p:cTn>
                        </p:par>
                        <p:par>
                          <p:cTn id="46" fill="hold">
                            <p:stCondLst>
                              <p:cond delay="0"/>
                            </p:stCondLst>
                            <p:childTnLst>
                              <p:par>
                                <p:cTn id="47" presetID="1" presetClass="entr" presetSubtype="0" fill="hold" nodeType="afterEffect">
                                  <p:stCondLst>
                                    <p:cond delay="0"/>
                                  </p:stCondLst>
                                  <p:childTnLst>
                                    <p:set>
                                      <p:cBhvr>
                                        <p:cTn id="48" dur="1" fill="hold">
                                          <p:stCondLst>
                                            <p:cond delay="0"/>
                                          </p:stCondLst>
                                        </p:cTn>
                                        <p:tgtEl>
                                          <p:spTgt spid="10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xit" presetSubtype="0" fill="hold" nodeType="clickEffect">
                                  <p:stCondLst>
                                    <p:cond delay="0"/>
                                  </p:stCondLst>
                                  <p:childTnLst>
                                    <p:set>
                                      <p:cBhvr>
                                        <p:cTn id="52" dur="1" fill="hold">
                                          <p:stCondLst>
                                            <p:cond delay="0"/>
                                          </p:stCondLst>
                                        </p:cTn>
                                        <p:tgtEl>
                                          <p:spTgt spid="10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112" name="Google Shape;112;p18"/>
          <p:cNvPicPr preferRelativeResize="0"/>
          <p:nvPr/>
        </p:nvPicPr>
        <p:blipFill>
          <a:blip r:embed="rId3">
            <a:alphaModFix/>
          </a:blip>
          <a:stretch>
            <a:fillRect/>
          </a:stretch>
        </p:blipFill>
        <p:spPr>
          <a:xfrm rot="-5400000">
            <a:off x="-1639325" y="1808150"/>
            <a:ext cx="4910725" cy="1471775"/>
          </a:xfrm>
          <a:prstGeom prst="rect">
            <a:avLst/>
          </a:prstGeom>
          <a:noFill/>
          <a:ln>
            <a:noFill/>
          </a:ln>
        </p:spPr>
      </p:pic>
      <p:sp>
        <p:nvSpPr>
          <p:cNvPr id="113" name="Google Shape;113;p18"/>
          <p:cNvSpPr/>
          <p:nvPr/>
        </p:nvSpPr>
        <p:spPr>
          <a:xfrm>
            <a:off x="2073500" y="205600"/>
            <a:ext cx="5495700" cy="996600"/>
          </a:xfrm>
          <a:prstGeom prst="rect">
            <a:avLst/>
          </a:prstGeom>
          <a:solidFill>
            <a:srgbClr val="B4A7D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lnSpc>
                <a:spcPct val="115000"/>
              </a:lnSpc>
              <a:spcBef>
                <a:spcPts val="0"/>
              </a:spcBef>
              <a:spcAft>
                <a:spcPts val="0"/>
              </a:spcAft>
              <a:buClr>
                <a:schemeClr val="dk1"/>
              </a:buClr>
              <a:buSzPts val="1100"/>
              <a:buFont typeface="Arial"/>
              <a:buNone/>
            </a:pPr>
            <a:r>
              <a:rPr lang="en" sz="2400" b="1">
                <a:solidFill>
                  <a:schemeClr val="dk1"/>
                </a:solidFill>
              </a:rPr>
              <a:t>Using the Cultural Web to change the culture of an organisation</a:t>
            </a:r>
            <a:endParaRPr sz="2400" b="1">
              <a:solidFill>
                <a:schemeClr val="dk1"/>
              </a:solidFill>
            </a:endParaRPr>
          </a:p>
          <a:p>
            <a:pPr marL="0" lvl="0" indent="0" algn="l" rtl="0">
              <a:spcBef>
                <a:spcPts val="0"/>
              </a:spcBef>
              <a:spcAft>
                <a:spcPts val="0"/>
              </a:spcAft>
              <a:buNone/>
            </a:pPr>
            <a:endParaRPr/>
          </a:p>
        </p:txBody>
      </p:sp>
      <p:sp>
        <p:nvSpPr>
          <p:cNvPr id="114" name="Google Shape;114;p18"/>
          <p:cNvSpPr/>
          <p:nvPr/>
        </p:nvSpPr>
        <p:spPr>
          <a:xfrm>
            <a:off x="1691025" y="1499375"/>
            <a:ext cx="6280800" cy="780000"/>
          </a:xfrm>
          <a:prstGeom prst="rect">
            <a:avLst/>
          </a:prstGeom>
          <a:solidFill>
            <a:srgbClr val="A4C2F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Step 1</a:t>
            </a:r>
            <a:endParaRPr/>
          </a:p>
          <a:p>
            <a:pPr marL="0" lvl="0" indent="0" algn="l" rtl="0">
              <a:spcBef>
                <a:spcPts val="0"/>
              </a:spcBef>
              <a:spcAft>
                <a:spcPts val="0"/>
              </a:spcAft>
              <a:buNone/>
            </a:pPr>
            <a:r>
              <a:rPr lang="en"/>
              <a:t>Analyse the elements of the Cultural Web as they are at present in the organisation</a:t>
            </a:r>
            <a:endParaRPr/>
          </a:p>
        </p:txBody>
      </p:sp>
      <p:sp>
        <p:nvSpPr>
          <p:cNvPr id="115" name="Google Shape;115;p18"/>
          <p:cNvSpPr/>
          <p:nvPr/>
        </p:nvSpPr>
        <p:spPr>
          <a:xfrm>
            <a:off x="1690950" y="2576550"/>
            <a:ext cx="6312600" cy="942900"/>
          </a:xfrm>
          <a:prstGeom prst="rect">
            <a:avLst/>
          </a:prstGeom>
          <a:solidFill>
            <a:srgbClr val="FFE599"/>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Step 2</a:t>
            </a:r>
            <a:endParaRPr/>
          </a:p>
          <a:p>
            <a:pPr marL="0" lvl="0" indent="0" algn="l" rtl="0">
              <a:spcBef>
                <a:spcPts val="0"/>
              </a:spcBef>
              <a:spcAft>
                <a:spcPts val="0"/>
              </a:spcAft>
              <a:buNone/>
            </a:pPr>
            <a:r>
              <a:rPr lang="en"/>
              <a:t>Repeat the process then consider what culture, beliefs and systems the organisation would like to implement  </a:t>
            </a:r>
            <a:endParaRPr/>
          </a:p>
        </p:txBody>
      </p:sp>
      <p:sp>
        <p:nvSpPr>
          <p:cNvPr id="116" name="Google Shape;116;p18"/>
          <p:cNvSpPr/>
          <p:nvPr/>
        </p:nvSpPr>
        <p:spPr>
          <a:xfrm>
            <a:off x="1691025" y="3816625"/>
            <a:ext cx="6312600" cy="942900"/>
          </a:xfrm>
          <a:prstGeom prst="rect">
            <a:avLst/>
          </a:prstGeom>
          <a:solidFill>
            <a:srgbClr val="E6B8A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Step 3</a:t>
            </a:r>
            <a:endParaRPr/>
          </a:p>
          <a:p>
            <a:pPr marL="0" lvl="0" indent="0" algn="l" rtl="0">
              <a:spcBef>
                <a:spcPts val="0"/>
              </a:spcBef>
              <a:spcAft>
                <a:spcPts val="0"/>
              </a:spcAft>
              <a:buNone/>
            </a:pPr>
            <a:r>
              <a:rPr lang="en"/>
              <a:t>Compare differences between the two and develop steps that can be taken by the organisation to implement this change </a:t>
            </a:r>
            <a:endParaRPr/>
          </a:p>
        </p:txBody>
      </p:sp>
      <p:sp>
        <p:nvSpPr>
          <p:cNvPr id="117" name="Google Shape;117;p18"/>
          <p:cNvSpPr txBox="1"/>
          <p:nvPr/>
        </p:nvSpPr>
        <p:spPr>
          <a:xfrm>
            <a:off x="7569200" y="4827900"/>
            <a:ext cx="1527600" cy="315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rPr>
              <a:t>(mindtools, 2019)</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971</Words>
  <Application>Microsoft Office PowerPoint</Application>
  <PresentationFormat>On-screen Show (16:9)</PresentationFormat>
  <Paragraphs>183</Paragraphs>
  <Slides>5</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Times New Roman</vt:lpstr>
      <vt:lpstr>Simple Light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kirsty mitchell</cp:lastModifiedBy>
  <cp:revision>1</cp:revision>
  <dcterms:modified xsi:type="dcterms:W3CDTF">2019-06-23T19:43:53Z</dcterms:modified>
</cp:coreProperties>
</file>