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8" r:id="rId3"/>
    <p:sldId id="261" r:id="rId4"/>
    <p:sldId id="263" r:id="rId5"/>
    <p:sldId id="264" r:id="rId6"/>
    <p:sldId id="265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4" autoAdjust="0"/>
    <p:restoredTop sz="94660"/>
  </p:normalViewPr>
  <p:slideViewPr>
    <p:cSldViewPr snapToGrid="0">
      <p:cViewPr>
        <p:scale>
          <a:sx n="50" d="100"/>
          <a:sy n="50" d="100"/>
        </p:scale>
        <p:origin x="1284" y="4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887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5863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8941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34690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26551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85984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2717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06913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73118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8432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80636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52881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FAB8D8-52ED-AA16-5EDD-56530D3EEA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743AB7E-8C19-F233-EA4D-95F093A789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0B000402020202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D5481C8-A206-A428-99E3-7FE676F81A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0B0004020202020204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5395C852-6566-CE7B-CB42-8ECB5FE8B3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96934" y="3984"/>
            <a:ext cx="9376632" cy="6858000"/>
          </a:xfrm>
          <a:custGeom>
            <a:avLst/>
            <a:gdLst>
              <a:gd name="connsiteX0" fmla="*/ 1691615 w 9376632"/>
              <a:gd name="connsiteY0" fmla="*/ 0 h 6858000"/>
              <a:gd name="connsiteX1" fmla="*/ 7685017 w 9376632"/>
              <a:gd name="connsiteY1" fmla="*/ 0 h 6858000"/>
              <a:gd name="connsiteX2" fmla="*/ 7840634 w 9376632"/>
              <a:gd name="connsiteY2" fmla="*/ 134799 h 6858000"/>
              <a:gd name="connsiteX3" fmla="*/ 9376632 w 9376632"/>
              <a:gd name="connsiteY3" fmla="*/ 3605175 h 6858000"/>
              <a:gd name="connsiteX4" fmla="*/ 8158692 w 9376632"/>
              <a:gd name="connsiteY4" fmla="*/ 6757493 h 6858000"/>
              <a:gd name="connsiteX5" fmla="*/ 8062868 w 9376632"/>
              <a:gd name="connsiteY5" fmla="*/ 6858000 h 6858000"/>
              <a:gd name="connsiteX6" fmla="*/ 1313765 w 9376632"/>
              <a:gd name="connsiteY6" fmla="*/ 6858000 h 6858000"/>
              <a:gd name="connsiteX7" fmla="*/ 1217940 w 9376632"/>
              <a:gd name="connsiteY7" fmla="*/ 6757493 h 6858000"/>
              <a:gd name="connsiteX8" fmla="*/ 0 w 9376632"/>
              <a:gd name="connsiteY8" fmla="*/ 3605175 h 6858000"/>
              <a:gd name="connsiteX9" fmla="*/ 1535999 w 9376632"/>
              <a:gd name="connsiteY9" fmla="*/ 1347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76632" h="6858000">
                <a:moveTo>
                  <a:pt x="1691615" y="0"/>
                </a:moveTo>
                <a:lnTo>
                  <a:pt x="7685017" y="0"/>
                </a:lnTo>
                <a:lnTo>
                  <a:pt x="7840634" y="134799"/>
                </a:lnTo>
                <a:cubicBezTo>
                  <a:pt x="8784230" y="992423"/>
                  <a:pt x="9376632" y="2229618"/>
                  <a:pt x="9376632" y="3605175"/>
                </a:cubicBezTo>
                <a:cubicBezTo>
                  <a:pt x="9376632" y="4818903"/>
                  <a:pt x="8915419" y="5924908"/>
                  <a:pt x="8158692" y="6757493"/>
                </a:cubicBezTo>
                <a:lnTo>
                  <a:pt x="8062868" y="6858000"/>
                </a:lnTo>
                <a:lnTo>
                  <a:pt x="1313765" y="6858000"/>
                </a:lnTo>
                <a:lnTo>
                  <a:pt x="1217940" y="6757493"/>
                </a:lnTo>
                <a:cubicBezTo>
                  <a:pt x="461213" y="5924908"/>
                  <a:pt x="0" y="4818903"/>
                  <a:pt x="0" y="3605175"/>
                </a:cubicBezTo>
                <a:cubicBezTo>
                  <a:pt x="0" y="2229618"/>
                  <a:pt x="592403" y="992423"/>
                  <a:pt x="1535999" y="134799"/>
                </a:cubicBezTo>
                <a:close/>
              </a:path>
            </a:pathLst>
          </a:cu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0B0004020202020204"/>
              <a:ea typeface="+mn-ea"/>
              <a:cs typeface="+mn-cs"/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2402C650-1B50-AD5C-A6CC-FECE77212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  <a:solidFill>
            <a:schemeClr val="bg1">
              <a:alpha val="30000"/>
            </a:schemeClr>
          </a:solidFill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A05B94B-E944-FCBF-5A1D-3A7B59B674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B247DB9-1F36-1915-6F3A-914088BBF1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D2B248C6-9635-977F-A9B3-0114E80FD7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endParaRPr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B75CC86-F20E-C24C-FD4D-9AC636008C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endParaRPr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722DAF1A-350F-489A-6FF8-3C91579CF3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endParaRPr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723B9FC6-1A84-C0AF-CCAC-5888F88624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F1117683-999A-23D9-AE73-468FB6AD1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ACC7B19-2EE6-7456-780E-3B991BD276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02731" y="1542402"/>
            <a:ext cx="5186842" cy="238791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Safeguarding Against </a:t>
            </a:r>
            <a:r>
              <a:rPr lang="en-US" sz="4000" dirty="0">
                <a:solidFill>
                  <a:schemeClr val="tx2"/>
                </a:solidFill>
              </a:rPr>
              <a:t>Radicalization</a:t>
            </a:r>
            <a:r>
              <a:rPr lang="en-US" sz="40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and Extremism.</a:t>
            </a:r>
            <a:br>
              <a:rPr lang="en-US" sz="4000" kern="1200" dirty="0"/>
            </a:br>
            <a:r>
              <a:rPr lang="en-US" sz="40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3DD4780-1194-0BD7-52E3-32A96585C518}"/>
              </a:ext>
            </a:extLst>
          </p:cNvPr>
          <p:cNvSpPr txBox="1"/>
          <p:nvPr/>
        </p:nvSpPr>
        <p:spPr>
          <a:xfrm>
            <a:off x="3502135" y="4001587"/>
            <a:ext cx="5188034" cy="68207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0" i="0" u="none" strike="noStrike" kern="1200" cap="none" spc="0" normalizeH="0" baseline="0" noProof="0">
                <a:ln>
                  <a:noFill/>
                </a:ln>
                <a:solidFill>
                  <a:srgbClr val="0E2841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rPr>
              <a:t>A Presentation By: Tomos Bolton , Zoe Williams (2309079), Chole Morgan, Emily Combe (2306560) and Ethan Smith (2311689)</a:t>
            </a: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F3585046-B178-F842-FA23-2CBF03C00F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4155"/>
            <a:ext cx="2514948" cy="2174333"/>
            <a:chOff x="-305" y="-4155"/>
            <a:chExt cx="2514948" cy="2174333"/>
          </a:xfrm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CE1317F-85CA-4150-7CB1-2AC2DFC7C4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13E9EBA1-6445-73F2-F632-72C69DDE47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endParaRPr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4288BEB1-8CEE-B020-2302-2916692A71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endParaRPr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5A0D4BC5-0C7A-4C92-D25B-A09411C388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endParaRPr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2EBDEA5C-DED5-9FA7-DF99-1415BD992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685727" y="4683666"/>
            <a:ext cx="2514948" cy="2174333"/>
            <a:chOff x="-305" y="-4155"/>
            <a:chExt cx="2514948" cy="2174333"/>
          </a:xfrm>
        </p:grpSpPr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CE96119F-21C2-6BF2-2AA7-2ADE763E73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endParaRPr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9BEF490-39DC-F2E4-4E37-F91B1E80B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endParaRPr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D88BF7C-E98B-7EF8-1B19-00E78DCA4D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endParaRPr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3F219232-9691-E42E-1A4B-9B8C3CEDE2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69294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0080" y="1243013"/>
            <a:ext cx="3855720" cy="437197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cy-GB" sz="3600" noProof="0" dirty="0">
                <a:solidFill>
                  <a:schemeClr val="tx2"/>
                </a:solidFill>
              </a:rPr>
              <a:t>Pam mae diogelu’n bwysig?</a:t>
            </a:r>
            <a:endParaRPr lang="cy-GB" sz="3600" kern="1200" noProof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2199AE9-5165-C8C5-10B9-8138A6A0CB1F}"/>
              </a:ext>
            </a:extLst>
          </p:cNvPr>
          <p:cNvSpPr txBox="1"/>
          <p:nvPr/>
        </p:nvSpPr>
        <p:spPr>
          <a:xfrm>
            <a:off x="6172200" y="804672"/>
            <a:ext cx="5221224" cy="523036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lvl="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lang="cy-GB" noProof="0" dirty="0">
                <a:solidFill>
                  <a:schemeClr val="tx2"/>
                </a:solidFill>
              </a:rPr>
              <a:t>Mae diogelu’n golygu amddiffyn plant rhag niwed, cam-drin, esgeulustod, a risgiau ehangach i’w lles.</a:t>
            </a:r>
          </a:p>
          <a:p>
            <a:pPr lvl="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lang="cy-GB" noProof="0" dirty="0">
                <a:solidFill>
                  <a:schemeClr val="tx2"/>
                </a:solidFill>
              </a:rPr>
              <a:t>Disgwylir i ysgolion gael systemau diogelu effeithiol a gwybod y gweithdrefnau lleol a chenedlaethol.</a:t>
            </a:r>
          </a:p>
          <a:p>
            <a:pPr lvl="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lang="cy-GB" noProof="0" dirty="0">
                <a:solidFill>
                  <a:schemeClr val="tx2"/>
                </a:solidFill>
              </a:rPr>
              <a:t>Nid yw diogelu’n ymwneud ag ymateb i niwed yn unig; mae hefyd yn ymwneud ag atal, cymorth cynnar, a chreu diwylliant ysgol diogel.</a:t>
            </a:r>
            <a:endParaRPr kumimoji="0" lang="cy-GB" b="0" i="0" u="none" strike="noStrike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CCDB004-FB77-E138-F5B4-0ED19DDF997E}"/>
              </a:ext>
            </a:extLst>
          </p:cNvPr>
          <p:cNvSpPr txBox="1"/>
          <p:nvPr/>
        </p:nvSpPr>
        <p:spPr>
          <a:xfrm>
            <a:off x="9544050" y="6470379"/>
            <a:ext cx="61036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0" i="0" u="none" strike="noStrike" dirty="0">
                <a:solidFill>
                  <a:srgbClr val="0E2841"/>
                </a:solidFill>
                <a:effectLst/>
                <a:latin typeface="Aptos" panose="020B0004020202020204" pitchFamily="34" charset="0"/>
              </a:rPr>
              <a:t>Tomos Bolton (2316335)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1A1B903-A3FE-8100-DF41-8FE9C2AA9654}"/>
              </a:ext>
            </a:extLst>
          </p:cNvPr>
          <p:cNvSpPr txBox="1"/>
          <p:nvPr/>
        </p:nvSpPr>
        <p:spPr>
          <a:xfrm>
            <a:off x="6172200" y="5628686"/>
            <a:ext cx="788035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sz="1200" noProof="0" dirty="0">
                <a:solidFill>
                  <a:schemeClr val="tx2"/>
                </a:solidFill>
              </a:rPr>
              <a:t>(Estyn, 2020)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sz="1200" noProof="0" dirty="0">
                <a:solidFill>
                  <a:schemeClr val="tx2"/>
                </a:solidFill>
              </a:rPr>
              <a:t>(Llywodraeth Cymru, 2021).</a:t>
            </a:r>
          </a:p>
        </p:txBody>
      </p:sp>
    </p:spTree>
    <p:extLst>
      <p:ext uri="{BB962C8B-B14F-4D97-AF65-F5344CB8AC3E}">
        <p14:creationId xmlns:p14="http://schemas.microsoft.com/office/powerpoint/2010/main" val="26189163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ACE970F-D288-26D0-8DB4-FCE66F23BE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dirty="0" err="1">
                <a:solidFill>
                  <a:schemeClr val="tx2"/>
                </a:solidFill>
              </a:rPr>
              <a:t>Terminoleg</a:t>
            </a:r>
            <a:r>
              <a:rPr lang="en-GB" sz="3600" dirty="0">
                <a:solidFill>
                  <a:schemeClr val="tx2"/>
                </a:solidFill>
              </a:rPr>
              <a:t> </a:t>
            </a:r>
            <a:r>
              <a:rPr lang="en-GB" sz="3600" dirty="0" err="1">
                <a:solidFill>
                  <a:schemeClr val="tx2"/>
                </a:solidFill>
              </a:rPr>
              <a:t>allweddol</a:t>
            </a:r>
            <a:endParaRPr lang="en-GB" sz="3600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5B3E36-D97F-02FE-827F-E816C0001E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r>
              <a:rPr lang="cy-GB" sz="1800" noProof="0" dirty="0">
                <a:solidFill>
                  <a:schemeClr val="tx2"/>
                </a:solidFill>
              </a:rPr>
              <a:t>Diogelu: amddiffyn plant rhag niwed a hyrwyddo lles.</a:t>
            </a:r>
          </a:p>
          <a:p>
            <a:r>
              <a:rPr lang="cy-GB" sz="1800" noProof="0" dirty="0" err="1">
                <a:solidFill>
                  <a:schemeClr val="tx2"/>
                </a:solidFill>
              </a:rPr>
              <a:t>Radicaleiddio</a:t>
            </a:r>
            <a:r>
              <a:rPr lang="cy-GB" sz="1800" noProof="0" dirty="0">
                <a:solidFill>
                  <a:schemeClr val="tx2"/>
                </a:solidFill>
              </a:rPr>
              <a:t>: y broses lle mae person yn cael ei ddenu i gefnogi terfysgaeth neu syniadau eithafol.</a:t>
            </a:r>
          </a:p>
          <a:p>
            <a:r>
              <a:rPr lang="cy-GB" sz="1800" noProof="0" dirty="0">
                <a:solidFill>
                  <a:schemeClr val="tx2"/>
                </a:solidFill>
              </a:rPr>
              <a:t>Eithafiaeth: credoau neu ymddygiad sy'n gwrthwynebu hawliau sylfaenol, democratiaeth, neu oddefgarwch; mae canllawiau yng Nghymru yn cyfeirio ysgolion i herio dylanwadau eithafol.</a:t>
            </a:r>
          </a:p>
          <a:p>
            <a:r>
              <a:rPr lang="cy-GB" sz="1800" noProof="0" dirty="0">
                <a:solidFill>
                  <a:schemeClr val="tx2"/>
                </a:solidFill>
              </a:rPr>
              <a:t>Terfysgaeth: defnyddio neu fygwth trais difrifol i ddylanwadu neu fygwth at ddibenion gwleidyddol, crefyddol, neu ideolegol.</a:t>
            </a:r>
          </a:p>
          <a:p>
            <a:r>
              <a:rPr lang="cy-GB" sz="1800" noProof="0" dirty="0">
                <a:solidFill>
                  <a:schemeClr val="tx2"/>
                </a:solidFill>
              </a:rPr>
              <a:t>Atal: y ddyletswydd statudol ar ysgolion i helpu i atal pobl rhag cael eu denu i derfysgaeth.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A5F8035-84BE-8A5C-D012-5ED30E99C719}"/>
              </a:ext>
            </a:extLst>
          </p:cNvPr>
          <p:cNvSpPr txBox="1"/>
          <p:nvPr/>
        </p:nvSpPr>
        <p:spPr>
          <a:xfrm>
            <a:off x="9553194" y="6442948"/>
            <a:ext cx="61036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0" i="0" u="none" strike="noStrike" dirty="0">
                <a:solidFill>
                  <a:srgbClr val="0E2841"/>
                </a:solidFill>
                <a:effectLst/>
                <a:latin typeface="Aptos" panose="020B0004020202020204" pitchFamily="34" charset="0"/>
              </a:rPr>
              <a:t>Tomos Bolton (2316335)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9B1B554-FDB7-0536-64FB-9ADD9B6A8C53}"/>
              </a:ext>
            </a:extLst>
          </p:cNvPr>
          <p:cNvSpPr txBox="1"/>
          <p:nvPr/>
        </p:nvSpPr>
        <p:spPr>
          <a:xfrm>
            <a:off x="6348552" y="5823495"/>
            <a:ext cx="788035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sz="1200" noProof="0" dirty="0">
                <a:solidFill>
                  <a:schemeClr val="tx2"/>
                </a:solidFill>
              </a:rPr>
              <a:t>(NSPCC, 2024).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43952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A589F31-9411-A365-8129-456E3CC6EB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EA33104-8050-2B45-CD5F-54177516F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1AE5384-32EE-F522-D895-E10A45D69C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964E822B-8A0C-7723-E699-148B6B2CE0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9697DA0-C4A1-CAF2-F094-7B916EB966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06E96CC-CF78-F7D1-0B31-A5AF69405A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180E94-1C18-245E-8254-EC1BF4B167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E33DAF9-9538-6EEB-1C6F-7DED5AEFA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3D11B4D-A805-8538-6127-018C4CDFB5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cy-GB" sz="3600" dirty="0">
                <a:solidFill>
                  <a:schemeClr val="tx2"/>
                </a:solidFill>
              </a:rPr>
              <a:t>Pam mae hyn yn bwysig mewn ysgolion?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249754-076F-8427-9195-423DB4BCF5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r>
              <a:rPr lang="cy-GB" sz="1800" dirty="0">
                <a:solidFill>
                  <a:schemeClr val="tx2"/>
                </a:solidFill>
              </a:rPr>
              <a:t>Mae </a:t>
            </a:r>
            <a:r>
              <a:rPr lang="cy-GB" sz="1800" dirty="0" err="1">
                <a:solidFill>
                  <a:schemeClr val="tx2"/>
                </a:solidFill>
              </a:rPr>
              <a:t>radicaleiddio</a:t>
            </a:r>
            <a:r>
              <a:rPr lang="cy-GB" sz="1800" dirty="0">
                <a:solidFill>
                  <a:schemeClr val="tx2"/>
                </a:solidFill>
              </a:rPr>
              <a:t> ac eithafiaeth yn faterion diogelu, nid dim ond “problemau ymddygiad difrifol”.</a:t>
            </a:r>
          </a:p>
          <a:p>
            <a:r>
              <a:rPr lang="cy-GB" sz="1800" dirty="0">
                <a:solidFill>
                  <a:schemeClr val="tx2"/>
                </a:solidFill>
              </a:rPr>
              <a:t>Gall unrhyw ddysgwr gael ei effeithio; nid oes un proffil na stereoteip.</a:t>
            </a:r>
          </a:p>
          <a:p>
            <a:r>
              <a:rPr lang="cy-GB" sz="1800" dirty="0">
                <a:solidFill>
                  <a:schemeClr val="tx2"/>
                </a:solidFill>
              </a:rPr>
              <a:t>Efallai mai ysgolion yw'r lle cyntaf lle mae pryderon yn cael eu sylwi, felly mae ymwybyddiaeth gynnar yn bwysig.</a:t>
            </a:r>
            <a:endParaRPr lang="cy-GB" sz="1800" noProof="0" dirty="0">
              <a:solidFill>
                <a:schemeClr val="tx2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A9D18D1-50AB-E3C2-FD5D-B73B90481AF1}"/>
              </a:ext>
            </a:extLst>
          </p:cNvPr>
          <p:cNvSpPr txBox="1"/>
          <p:nvPr/>
        </p:nvSpPr>
        <p:spPr>
          <a:xfrm>
            <a:off x="9635490" y="6488669"/>
            <a:ext cx="61036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0" i="0" u="none" strike="noStrike" dirty="0">
                <a:solidFill>
                  <a:srgbClr val="0E2841"/>
                </a:solidFill>
                <a:effectLst/>
                <a:latin typeface="Aptos" panose="020B0004020202020204" pitchFamily="34" charset="0"/>
              </a:rPr>
              <a:t>Tomos Bolton (2316335)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485AF30-04A0-1256-16E7-DC777FB2B160}"/>
              </a:ext>
            </a:extLst>
          </p:cNvPr>
          <p:cNvSpPr txBox="1"/>
          <p:nvPr/>
        </p:nvSpPr>
        <p:spPr>
          <a:xfrm>
            <a:off x="6172200" y="5304460"/>
            <a:ext cx="788035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sz="12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(Gweithdrefnau Diogelu Cymru, 2022).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9346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67F88F2-FFF5-A572-1081-C9D2E5B865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439E1C1-A936-7AC3-5E7A-96532381EF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0B0004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DA7DF18-C90B-F084-A799-8191B24227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0B0004020202020204"/>
              <a:ea typeface="+mn-ea"/>
              <a:cs typeface="+mn-cs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BD119E6-AB2F-CFB3-D251-F380BE055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DD3A2D2-0F6D-DD98-CFE6-81FC9A2266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FC49770-1097-7FD6-A543-CAD143E5A9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54B0818-3EBB-C6F4-0E36-AE7A9B64AF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75578F5-98C4-FCBE-B95F-49C69042C5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C621CB3-F306-376A-E4B0-2D318DEE6A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cy-GB" sz="3600" dirty="0">
                <a:solidFill>
                  <a:schemeClr val="tx2"/>
                </a:solidFill>
              </a:rPr>
              <a:t>Beth sydd mewn lle?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E4DCD3-D758-1E91-527D-2ABE25A29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r>
              <a:rPr lang="cy-GB" sz="1800" dirty="0">
                <a:solidFill>
                  <a:schemeClr val="tx2"/>
                </a:solidFill>
              </a:rPr>
              <a:t>Polisïau diogelu sy'n cynnwys </a:t>
            </a:r>
            <a:r>
              <a:rPr lang="cy-GB" sz="1800" dirty="0" err="1">
                <a:solidFill>
                  <a:schemeClr val="tx2"/>
                </a:solidFill>
              </a:rPr>
              <a:t>radicaleiddio</a:t>
            </a:r>
            <a:r>
              <a:rPr lang="cy-GB" sz="1800" dirty="0">
                <a:solidFill>
                  <a:schemeClr val="tx2"/>
                </a:solidFill>
              </a:rPr>
              <a:t> ac eithafiaeth.</a:t>
            </a:r>
          </a:p>
          <a:p>
            <a:r>
              <a:rPr lang="cy-GB" sz="1800" dirty="0">
                <a:solidFill>
                  <a:schemeClr val="tx2"/>
                </a:solidFill>
              </a:rPr>
              <a:t>Staff diogelu dynodedig a llwybrau adrodd clir.</a:t>
            </a:r>
          </a:p>
          <a:p>
            <a:r>
              <a:rPr lang="cy-GB" sz="1800" dirty="0">
                <a:solidFill>
                  <a:schemeClr val="tx2"/>
                </a:solidFill>
              </a:rPr>
              <a:t>Hyfforddiant staff ar gydnabod pryderon ac ymateb yn briodol.</a:t>
            </a:r>
          </a:p>
          <a:p>
            <a:r>
              <a:rPr lang="cy-GB" sz="1800" dirty="0">
                <a:solidFill>
                  <a:schemeClr val="tx2"/>
                </a:solidFill>
              </a:rPr>
              <a:t>Mesurau diogelwch ar-lein, gan gynnwys hidlo a monitro.</a:t>
            </a:r>
          </a:p>
          <a:p>
            <a:r>
              <a:rPr lang="cy-GB" sz="1800" dirty="0">
                <a:solidFill>
                  <a:schemeClr val="tx2"/>
                </a:solidFill>
              </a:rPr>
              <a:t>Gweithio mewn partneriaeth â'r awdurdod lleol, yr heddlu, a chysylltiadau </a:t>
            </a:r>
            <a:r>
              <a:rPr lang="cy-GB" sz="1800" dirty="0" err="1">
                <a:solidFill>
                  <a:schemeClr val="tx2"/>
                </a:solidFill>
              </a:rPr>
              <a:t>Prevent</a:t>
            </a:r>
            <a:r>
              <a:rPr lang="cy-GB" sz="1800" dirty="0">
                <a:solidFill>
                  <a:schemeClr val="tx2"/>
                </a:solidFill>
              </a:rPr>
              <a:t> .</a:t>
            </a:r>
            <a:endParaRPr lang="cy-GB" sz="1800" noProof="0" dirty="0">
              <a:solidFill>
                <a:schemeClr val="tx2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8A8A609-7CAD-8532-ACB9-7E911D83DDB7}"/>
              </a:ext>
            </a:extLst>
          </p:cNvPr>
          <p:cNvSpPr txBox="1"/>
          <p:nvPr/>
        </p:nvSpPr>
        <p:spPr>
          <a:xfrm>
            <a:off x="9653778" y="6477816"/>
            <a:ext cx="61036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0" i="0" u="none" strike="noStrike" dirty="0">
                <a:solidFill>
                  <a:srgbClr val="0E2841"/>
                </a:solidFill>
                <a:effectLst/>
                <a:latin typeface="Aptos" panose="020B0004020202020204" pitchFamily="34" charset="0"/>
              </a:rPr>
              <a:t>Tomos Bolton (2316335)</a:t>
            </a:r>
            <a:endParaRPr lang="en-GB" dirty="0"/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E74E816B-DF6F-F1DD-8823-AA1C7E7AD1D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46208" y="5522654"/>
            <a:ext cx="3158493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sz="12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cy-GB" sz="1200" dirty="0" err="1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Home</a:t>
            </a:r>
            <a:r>
              <a:rPr lang="cy-GB" sz="12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Office, 2024)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(Parker, Lindekilde and Gøtzsche‐Astrup, 2020)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58307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A77D28-6767-08B3-5B81-E74CED0D33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Cyfeiriadau</a:t>
            </a: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50E0347-6BFB-9F81-8987-0FC8D4CBEA3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1774417"/>
            <a:ext cx="11163300" cy="39995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15870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Estyn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(2020).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Prevent – how well maintained schools implement their duties under the Counter-Terrorism and Security Act 2015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Estyn.gov.wales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https://www.estyn.gov.wales/system/files/2020-07/Prevent%2520-%2520thematic%2520report%2520en.pdf.</a:t>
            </a:r>
          </a:p>
          <a:p>
            <a:pPr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Gweithdrefnau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Diogelu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Cymru (2022).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Safeguarding Wales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Safeguarding.wales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https://www.safeguarding.wales/en/chi-i/chi-i-c6/c6-p12/.</a:t>
            </a:r>
          </a:p>
          <a:p>
            <a:pPr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Home Office (2024).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Prevent duty guidance: for England and Wales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GOV.UK. Available at: https://www.gov.uk/government/publications/prevent-duty-guidance/prevent-duty-guidance-for-england-and-wales-accessible.</a:t>
            </a:r>
          </a:p>
          <a:p>
            <a:pPr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Llywodraeth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Cymru (2021).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Keeping learners safe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https://www.gov.wales/sites/default/files/publications/2021-12/keeping-learners-safe.pdf.</a:t>
            </a:r>
          </a:p>
          <a:p>
            <a:pPr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NSPCC (2024). </a:t>
            </a:r>
            <a:r>
              <a:rPr kumimoji="0" lang="en-US" altLang="en-US" sz="14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Radicalisation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and Child Protection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NSPCC Learning. Available at: https://learning.nspcc.org.uk/safeguarding-child-protection/radicalisation.</a:t>
            </a:r>
          </a:p>
          <a:p>
            <a:pPr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Parker, D., Lindekilde, L. and Gøtzsche‐Astrup, O. (2020).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Recognising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and responding to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radicalisation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at the ‘frontline’: Assessing the capability of school teachers to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recognise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and respond to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radicalisation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British Educational Research Journal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47(3).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://doi.org/10.1002/berj.3677.</a:t>
            </a:r>
          </a:p>
        </p:txBody>
      </p:sp>
    </p:spTree>
    <p:extLst>
      <p:ext uri="{BB962C8B-B14F-4D97-AF65-F5344CB8AC3E}">
        <p14:creationId xmlns:p14="http://schemas.microsoft.com/office/powerpoint/2010/main" val="31982483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253</TotalTime>
  <Words>637</Words>
  <Application>Microsoft Office PowerPoint</Application>
  <PresentationFormat>Widescreen</PresentationFormat>
  <Paragraphs>39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Aptos</vt:lpstr>
      <vt:lpstr>Aptos Display</vt:lpstr>
      <vt:lpstr>Arial</vt:lpstr>
      <vt:lpstr>Times New Roman</vt:lpstr>
      <vt:lpstr>1_office theme</vt:lpstr>
      <vt:lpstr>Safeguarding Against Radicalization and Extremism.  </vt:lpstr>
      <vt:lpstr>Pam mae diogelu’n bwysig?</vt:lpstr>
      <vt:lpstr>Terminoleg allweddol</vt:lpstr>
      <vt:lpstr>Pam mae hyn yn bwysig mewn ysgolion?</vt:lpstr>
      <vt:lpstr>Beth sydd mewn lle?</vt:lpstr>
      <vt:lpstr>Cyfeiriadau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Tomos Bolton (Ysgol Maes y Gwendraeth)</dc:creator>
  <cp:lastModifiedBy>Tomos Bolton (Ysgol Maes y Gwendraeth)</cp:lastModifiedBy>
  <cp:revision>1</cp:revision>
  <dcterms:created xsi:type="dcterms:W3CDTF">2026-04-26T12:39:10Z</dcterms:created>
  <dcterms:modified xsi:type="dcterms:W3CDTF">2026-04-26T16:52:36Z</dcterms:modified>
</cp:coreProperties>
</file>