
<file path=[Content_Types].xml><?xml version="1.0" encoding="utf-8"?>
<Types xmlns="http://schemas.openxmlformats.org/package/2006/content-types">
  <Default Extension="png" ContentType="image/png"/>
  <Default Extension="m4a" ContentType="audio/mp4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56" r:id="rId2"/>
    <p:sldId id="259" r:id="rId3"/>
    <p:sldId id="260" r:id="rId4"/>
    <p:sldId id="263" r:id="rId5"/>
    <p:sldId id="264" r:id="rId6"/>
    <p:sldId id="266" r:id="rId7"/>
    <p:sldId id="267" r:id="rId8"/>
    <p:sldId id="268" r:id="rId9"/>
    <p:sldId id="261" r:id="rId10"/>
    <p:sldId id="269" r:id="rId11"/>
    <p:sldId id="270" r:id="rId12"/>
    <p:sldId id="262" r:id="rId13"/>
    <p:sldId id="271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972" autoAdjust="0"/>
    <p:restoredTop sz="94660"/>
  </p:normalViewPr>
  <p:slideViewPr>
    <p:cSldViewPr snapToGrid="0">
      <p:cViewPr varScale="1">
        <p:scale>
          <a:sx n="61" d="100"/>
          <a:sy n="61" d="100"/>
        </p:scale>
        <p:origin x="675" y="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82E958D-9A58-4DC7-AAE1-5923EE71BC78}" type="datetimeFigureOut">
              <a:rPr lang="en-US"/>
              <a:t>11/2/2021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195C969-1CF5-424B-AFF0-03B86EE1843B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06279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195C969-1CF5-424B-AFF0-03B86EE1843B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794372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195C969-1CF5-424B-AFF0-03B86EE1843B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429701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195C969-1CF5-424B-AFF0-03B86EE1843B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097503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195C969-1CF5-424B-AFF0-03B86EE1843B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547098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195C969-1CF5-424B-AFF0-03B86EE1843B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896738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195C969-1CF5-424B-AFF0-03B86EE1843B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315127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195C969-1CF5-424B-AFF0-03B86EE1843B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56443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195C969-1CF5-424B-AFF0-03B86EE1843B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12218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11/2/2021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.pn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745818"/>
            <a:ext cx="9144000" cy="2387600"/>
          </a:xfrm>
        </p:spPr>
        <p:txBody>
          <a:bodyPr/>
          <a:lstStyle/>
          <a:p>
            <a:r>
              <a:rPr lang="en-US" dirty="0"/>
              <a:t>Reflective Practice in Counselling (ECCS6002)</a:t>
            </a:r>
          </a:p>
          <a:p>
            <a:endParaRPr lang="en-US" dirty="0">
              <a:cs typeface="Calibri Light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cs typeface="Calibri"/>
              </a:rPr>
              <a:t>Katherine Sara Withey</a:t>
            </a:r>
          </a:p>
          <a:p>
            <a:r>
              <a:rPr lang="en-US" dirty="0">
                <a:ea typeface="+mn-lt"/>
                <a:cs typeface="+mn-lt"/>
              </a:rPr>
              <a:t> (1922925)</a:t>
            </a:r>
            <a:endParaRPr lang="en-US" dirty="0"/>
          </a:p>
        </p:txBody>
      </p:sp>
      <p:pic>
        <p:nvPicPr>
          <p:cNvPr id="6" name="Audio 5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734800" y="64008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3702"/>
    </mc:Choice>
    <mc:Fallback>
      <p:transition spd="slow" advTm="1370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id="{A0123226-355F-43E6-94ED-54233184022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/>
          <a:stretch>
            <a:fillRect/>
          </a:stretch>
        </p:blipFill>
        <p:spPr>
          <a:xfrm>
            <a:off x="708561" y="1535185"/>
            <a:ext cx="4876800" cy="3962400"/>
          </a:xfrm>
        </p:spPr>
      </p:pic>
      <p:pic>
        <p:nvPicPr>
          <p:cNvPr id="5" name="Picture 5">
            <a:extLst>
              <a:ext uri="{FF2B5EF4-FFF2-40B4-BE49-F238E27FC236}">
                <a16:creationId xmlns:a16="http://schemas.microsoft.com/office/drawing/2014/main" id="{3BD5DCA7-17F7-409A-91CB-4ABA18C068C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41127" y="1327243"/>
            <a:ext cx="3782290" cy="3718607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438979C-FE9F-44AC-8D28-AC69B048B63C}"/>
              </a:ext>
            </a:extLst>
          </p:cNvPr>
          <p:cNvSpPr txBox="1"/>
          <p:nvPr/>
        </p:nvSpPr>
        <p:spPr>
          <a:xfrm>
            <a:off x="452761" y="5726097"/>
            <a:ext cx="54242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Rogers, C.R., 1995. On becoming a person: A therapist's view of psychotherapy. Houghton Mifflin Harcourt.</a:t>
            </a: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2F24EC1-6F04-4268-8B70-58A63C8B33C1}"/>
              </a:ext>
            </a:extLst>
          </p:cNvPr>
          <p:cNvSpPr txBox="1"/>
          <p:nvPr/>
        </p:nvSpPr>
        <p:spPr>
          <a:xfrm>
            <a:off x="7013359" y="5575177"/>
            <a:ext cx="41014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Niebuhr, R., 1986. The essential Reinhold Niebuhr: Selected essays and addresses. Yale University Press.</a:t>
            </a:r>
          </a:p>
        </p:txBody>
      </p:sp>
      <p:pic>
        <p:nvPicPr>
          <p:cNvPr id="7" name="Audio 6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734800" y="64008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14289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8788"/>
    </mc:Choice>
    <mc:Fallback>
      <p:transition spd="slow" advTm="9878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7" descr="Text, letter&#10;&#10;Description automatically generated">
            <a:extLst>
              <a:ext uri="{FF2B5EF4-FFF2-40B4-BE49-F238E27FC236}">
                <a16:creationId xmlns:a16="http://schemas.microsoft.com/office/drawing/2014/main" id="{FE7D72F8-C5FF-4C32-A57D-8C6A7B4CB40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381375" y="1718943"/>
            <a:ext cx="5429250" cy="2981325"/>
          </a:xfr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62107" y="659569"/>
            <a:ext cx="6408798" cy="540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89106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0672"/>
    </mc:Choice>
    <mc:Fallback>
      <p:transition spd="slow" advTm="80672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7E498F-4621-4061-A233-3CB010D3B9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4538" y="226580"/>
            <a:ext cx="8952016" cy="464602"/>
          </a:xfrm>
        </p:spPr>
        <p:txBody>
          <a:bodyPr>
            <a:normAutofit fontScale="90000"/>
          </a:bodyPr>
          <a:lstStyle/>
          <a:p>
            <a:r>
              <a:rPr lang="en-US" dirty="0">
                <a:cs typeface="Calibri Light"/>
              </a:rPr>
              <a:t>Using a reflective model...</a:t>
            </a:r>
            <a:endParaRPr lang="en-US" dirty="0"/>
          </a:p>
        </p:txBody>
      </p:sp>
      <p:pic>
        <p:nvPicPr>
          <p:cNvPr id="5" name="Picture 5" descr="Diagram&#10;&#10;Description automatically generated">
            <a:extLst>
              <a:ext uri="{FF2B5EF4-FFF2-40B4-BE49-F238E27FC236}">
                <a16:creationId xmlns:a16="http://schemas.microsoft.com/office/drawing/2014/main" id="{6AF3A5DB-5963-4169-99C1-7DAAAB8BBCD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0375" y="834001"/>
            <a:ext cx="7998029" cy="53879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42276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3640"/>
    </mc:Choice>
    <mc:Fallback>
      <p:transition spd="slow" advTm="63640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27BDA7-CE4A-4BF1-97CB-7CE2A004074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418276"/>
          </a:xfrm>
        </p:spPr>
        <p:txBody>
          <a:bodyPr>
            <a:normAutofit fontScale="90000"/>
          </a:bodyPr>
          <a:lstStyle/>
          <a:p>
            <a:r>
              <a:rPr lang="en-US" dirty="0">
                <a:cs typeface="Calibri Light"/>
              </a:rPr>
              <a:t>Description </a:t>
            </a: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2480A14-768D-401E-AF98-5247C212694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38350" y="1684538"/>
            <a:ext cx="8115300" cy="457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36795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88492"/>
    </mc:Choice>
    <mc:Fallback>
      <p:transition spd="slow" advTm="188492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F2AD43-615B-4BC6-BE43-983216FDE93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89626"/>
          </a:xfrm>
        </p:spPr>
        <p:txBody>
          <a:bodyPr>
            <a:normAutofit fontScale="90000"/>
          </a:bodyPr>
          <a:lstStyle/>
          <a:p>
            <a:r>
              <a:rPr lang="en-US" dirty="0">
                <a:cs typeface="Calibri Light"/>
              </a:rPr>
              <a:t>Feelings </a:t>
            </a: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A89EAF8-5D91-4D3B-B1B3-B1411D7F207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94750" y="1411989"/>
            <a:ext cx="7202500" cy="47978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34399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6538"/>
    </mc:Choice>
    <mc:Fallback>
      <p:transition spd="slow" advTm="76538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4115A8-9CB7-4B16-8CB6-FEA67306D4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559293"/>
            <a:ext cx="9144000" cy="892281"/>
          </a:xfrm>
        </p:spPr>
        <p:txBody>
          <a:bodyPr>
            <a:normAutofit fontScale="90000"/>
          </a:bodyPr>
          <a:lstStyle/>
          <a:p>
            <a:r>
              <a:rPr lang="en-US" dirty="0">
                <a:cs typeface="Calibri Light"/>
              </a:rPr>
              <a:t>Evaluation 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84178F5-8556-42D2-9AD4-C0BA777C14B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97872" y="1677881"/>
            <a:ext cx="4432916" cy="428791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Good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I didn’t drink immediately at work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I had plans to go home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I attended an AA meeting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1722C70-6F2C-45C1-B810-3BE5C1AFEDC6}"/>
              </a:ext>
            </a:extLst>
          </p:cNvPr>
          <p:cNvSpPr txBox="1"/>
          <p:nvPr/>
        </p:nvSpPr>
        <p:spPr>
          <a:xfrm>
            <a:off x="7190913" y="1677881"/>
            <a:ext cx="3346881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Bad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400" dirty="0"/>
              <a:t>Stayed late at work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400" dirty="0"/>
              <a:t>Tried not to drink around people drinking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400" dirty="0"/>
              <a:t>Didn’t keep myself safe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400" dirty="0"/>
              <a:t>Let awkwardness take over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400" dirty="0"/>
              <a:t>Didn't accept myself 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400" dirty="0"/>
              <a:t> Poor planning to deal with triggers </a:t>
            </a:r>
          </a:p>
        </p:txBody>
      </p:sp>
    </p:spTree>
    <p:extLst>
      <p:ext uri="{BB962C8B-B14F-4D97-AF65-F5344CB8AC3E}">
        <p14:creationId xmlns:p14="http://schemas.microsoft.com/office/powerpoint/2010/main" val="34448397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2976"/>
    </mc:Choice>
    <mc:Fallback>
      <p:transition spd="slow" advTm="92976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58738C-1C1D-4AE4-A945-A79A092374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111497"/>
          </a:xfrm>
        </p:spPr>
        <p:txBody>
          <a:bodyPr>
            <a:normAutofit fontScale="90000"/>
          </a:bodyPr>
          <a:lstStyle/>
          <a:p>
            <a:r>
              <a:rPr lang="en-US" dirty="0">
                <a:cs typeface="Calibri Light"/>
              </a:rPr>
              <a:t>Analysis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67337E6-6DE0-48F0-B51D-EA157DDC8B1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1236871"/>
            <a:ext cx="9144000" cy="507981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 algn="just">
              <a:buChar char="•"/>
            </a:pPr>
            <a:r>
              <a:rPr lang="en-GB" dirty="0">
                <a:ea typeface="+mn-lt"/>
                <a:cs typeface="+mn-lt"/>
              </a:rPr>
              <a:t>Repeating the behaviours – trying too much too quickly </a:t>
            </a:r>
            <a:r>
              <a:rPr lang="en-GB" dirty="0" err="1">
                <a:ea typeface="+mn-lt"/>
                <a:cs typeface="+mn-lt"/>
              </a:rPr>
              <a:t>Illeris</a:t>
            </a:r>
            <a:r>
              <a:rPr lang="en-GB" dirty="0">
                <a:ea typeface="+mn-lt"/>
                <a:cs typeface="+mn-lt"/>
              </a:rPr>
              <a:t>(2014) </a:t>
            </a:r>
          </a:p>
          <a:p>
            <a:pPr marL="342900" indent="-342900" algn="just">
              <a:buChar char="•"/>
            </a:pPr>
            <a:r>
              <a:rPr lang="en-GB" dirty="0">
                <a:ea typeface="+mn-lt"/>
                <a:cs typeface="+mn-lt"/>
              </a:rPr>
              <a:t>Theory of transition:</a:t>
            </a:r>
          </a:p>
          <a:p>
            <a:pPr marL="457200" indent="-457200" algn="just">
              <a:buFont typeface="+mj-lt"/>
              <a:buAutoNum type="arabicPeriod"/>
            </a:pPr>
            <a:r>
              <a:rPr lang="en-GB" dirty="0">
                <a:ea typeface="+mn-lt"/>
                <a:cs typeface="+mn-lt"/>
              </a:rPr>
              <a:t>Phase One: Ending, Losing, Letting Go</a:t>
            </a:r>
            <a:endParaRPr lang="en-US" dirty="0">
              <a:ea typeface="+mn-lt"/>
              <a:cs typeface="+mn-lt"/>
            </a:endParaRPr>
          </a:p>
          <a:p>
            <a:pPr marL="457200" indent="-457200" algn="just">
              <a:buFont typeface="+mj-lt"/>
              <a:buAutoNum type="arabicPeriod"/>
            </a:pPr>
            <a:r>
              <a:rPr lang="en-GB" dirty="0">
                <a:ea typeface="+mn-lt"/>
                <a:cs typeface="+mn-lt"/>
              </a:rPr>
              <a:t> Phase Two: The Neutral Zone</a:t>
            </a:r>
            <a:endParaRPr lang="en-US" dirty="0">
              <a:ea typeface="+mn-lt"/>
              <a:cs typeface="+mn-lt"/>
            </a:endParaRPr>
          </a:p>
          <a:p>
            <a:pPr marL="457200" indent="-457200" algn="just">
              <a:buFont typeface="+mj-lt"/>
              <a:buAutoNum type="arabicPeriod"/>
            </a:pPr>
            <a:r>
              <a:rPr lang="en-GB" dirty="0">
                <a:ea typeface="+mn-lt"/>
                <a:cs typeface="+mn-lt"/>
              </a:rPr>
              <a:t>Phase Three: The New Beginning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dirty="0">
                <a:ea typeface="+mn-lt"/>
                <a:cs typeface="+mn-lt"/>
              </a:rPr>
              <a:t>Neutral zone: ending and starting anew</a:t>
            </a:r>
          </a:p>
          <a:p>
            <a:pPr algn="just"/>
            <a:r>
              <a:rPr lang="en-GB" dirty="0">
                <a:ea typeface="+mn-lt"/>
                <a:cs typeface="+mn-lt"/>
              </a:rPr>
              <a:t>	"It is the winter in which the roots begin to prepare themselves for spring’s renewal". Bridges (2004, p 28) </a:t>
            </a:r>
            <a:endParaRPr lang="en-GB" dirty="0" smtClean="0">
              <a:ea typeface="+mn-lt"/>
              <a:cs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dirty="0" smtClean="0">
                <a:ea typeface="+mn-lt"/>
                <a:cs typeface="+mn-lt"/>
              </a:rPr>
              <a:t>How </a:t>
            </a:r>
            <a:r>
              <a:rPr lang="en-US" dirty="0">
                <a:ea typeface="+mn-lt"/>
                <a:cs typeface="+mn-lt"/>
              </a:rPr>
              <a:t>did this happen again?? Single and double loop learning; multiple relapses but only after the last few did I start ‘double loop’ learning; I began to question my assumptions </a:t>
            </a:r>
          </a:p>
        </p:txBody>
      </p:sp>
    </p:spTree>
    <p:extLst>
      <p:ext uri="{BB962C8B-B14F-4D97-AF65-F5344CB8AC3E}">
        <p14:creationId xmlns:p14="http://schemas.microsoft.com/office/powerpoint/2010/main" val="10157608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07436"/>
    </mc:Choice>
    <mc:Fallback>
      <p:transition spd="slow" advTm="207436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0835FE-EEFA-4826-85F3-A48B85849E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>
                <a:cs typeface="Calibri Light"/>
              </a:rPr>
              <a:t>Analysis continued...</a:t>
            </a:r>
            <a:br>
              <a:rPr lang="en-US" dirty="0">
                <a:cs typeface="Calibri Light"/>
              </a:rPr>
            </a:br>
            <a:r>
              <a:rPr lang="en-US" sz="1400" dirty="0">
                <a:cs typeface="Calibri Light"/>
              </a:rPr>
              <a:t>Reflecting on a  journey through alcoholism and sobriety using a model...</a:t>
            </a:r>
          </a:p>
        </p:txBody>
      </p:sp>
      <p:pic>
        <p:nvPicPr>
          <p:cNvPr id="4" name="Picture 4" descr="Diagram&#10;&#10;Description automatically generated">
            <a:extLst>
              <a:ext uri="{FF2B5EF4-FFF2-40B4-BE49-F238E27FC236}">
                <a16:creationId xmlns:a16="http://schemas.microsoft.com/office/drawing/2014/main" id="{5E8BECB0-3654-45A0-A462-A6D544B2FB9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6287864" y="1954274"/>
            <a:ext cx="5751855" cy="4351338"/>
          </a:xfrm>
        </p:spPr>
      </p:pic>
      <p:pic>
        <p:nvPicPr>
          <p:cNvPr id="6" name="Picture 6" descr="Diagram&#10;&#10;Description automatically generated">
            <a:extLst>
              <a:ext uri="{FF2B5EF4-FFF2-40B4-BE49-F238E27FC236}">
                <a16:creationId xmlns:a16="http://schemas.microsoft.com/office/drawing/2014/main" id="{0E3AB167-781C-4A28-B3BD-1E94BC4B039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8037" y="1915716"/>
            <a:ext cx="4712523" cy="40260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89023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3212"/>
    </mc:Choice>
    <mc:Fallback>
      <p:transition spd="slow" advTm="63212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E928BA-8A91-48AA-ADC7-C5EC0D14253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368795"/>
          </a:xfrm>
        </p:spPr>
        <p:txBody>
          <a:bodyPr>
            <a:normAutofit fontScale="90000"/>
          </a:bodyPr>
          <a:lstStyle/>
          <a:p>
            <a:r>
              <a:rPr lang="en-US" dirty="0">
                <a:cs typeface="Calibri Light"/>
              </a:rPr>
              <a:t>Conclusion 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61B3E41-55D9-4B81-A314-E07CEF2FB59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1695635"/>
            <a:ext cx="9144000" cy="3808520"/>
          </a:xfrm>
        </p:spPr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Changing the governing variable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Change is a transition; not immediate and it can be messy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Fostering self awareness is key; how did this happen again??</a:t>
            </a:r>
          </a:p>
          <a:p>
            <a:endParaRPr lang="en-US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96364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1805"/>
    </mc:Choice>
    <mc:Fallback>
      <p:transition spd="slow" advTm="101805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444522-4158-4E23-A22B-575033B314D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180769"/>
          </a:xfrm>
        </p:spPr>
        <p:txBody>
          <a:bodyPr>
            <a:normAutofit fontScale="90000"/>
          </a:bodyPr>
          <a:lstStyle/>
          <a:p>
            <a:r>
              <a:rPr lang="en-US" dirty="0">
                <a:cs typeface="Calibri Light"/>
              </a:rPr>
              <a:t>Action Plan 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6017BF0-E01B-4643-B8A3-F217DD8D848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1783979"/>
            <a:ext cx="9144000" cy="395165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cs typeface="Calibri"/>
              </a:rPr>
              <a:t>I faced up to who I was </a:t>
            </a:r>
          </a:p>
          <a:p>
            <a:r>
              <a:rPr lang="en-US" dirty="0">
                <a:cs typeface="Calibri"/>
              </a:rPr>
              <a:t>I started writing</a:t>
            </a:r>
          </a:p>
          <a:p>
            <a:r>
              <a:rPr lang="en-US" dirty="0">
                <a:cs typeface="Calibri"/>
              </a:rPr>
              <a:t>I kept myself safe</a:t>
            </a:r>
          </a:p>
          <a:p>
            <a:r>
              <a:rPr lang="en-US" dirty="0">
                <a:cs typeface="Calibri"/>
              </a:rPr>
              <a:t>I did not expect too much</a:t>
            </a:r>
          </a:p>
          <a:p>
            <a:r>
              <a:rPr lang="en-US" dirty="0">
                <a:cs typeface="Calibri"/>
              </a:rPr>
              <a:t>I asked for help</a:t>
            </a:r>
          </a:p>
          <a:p>
            <a:r>
              <a:rPr lang="en-US" dirty="0">
                <a:cs typeface="Calibri"/>
              </a:rPr>
              <a:t>Honest about my problems to everyone</a:t>
            </a:r>
          </a:p>
        </p:txBody>
      </p:sp>
    </p:spTree>
    <p:extLst>
      <p:ext uri="{BB962C8B-B14F-4D97-AF65-F5344CB8AC3E}">
        <p14:creationId xmlns:p14="http://schemas.microsoft.com/office/powerpoint/2010/main" val="6408870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46103"/>
    </mc:Choice>
    <mc:Fallback>
      <p:transition spd="slow" advTm="146103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E5663C-E91F-4CF5-A405-0BF75729D5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cs typeface="Calibri Light"/>
              </a:rPr>
              <a:t>Critiquing the </a:t>
            </a:r>
            <a:r>
              <a:rPr lang="en-US" dirty="0" smtClean="0">
                <a:cs typeface="Calibri Light"/>
              </a:rPr>
              <a:t>model, </a:t>
            </a:r>
            <a:r>
              <a:rPr lang="en-US" dirty="0">
                <a:cs typeface="Calibri Light"/>
              </a:rPr>
              <a:t>and me! 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AB3858-14EE-4FC2-8B0D-61064F4922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dirty="0">
                <a:cs typeface="Calibri"/>
              </a:rPr>
              <a:t>I did not nor do not suffer from depression and I was able to still wholeheartedly believe that I could get better; I had not lost hope. Others' journeys will be different.</a:t>
            </a:r>
          </a:p>
          <a:p>
            <a:pPr marL="0" indent="0">
              <a:buNone/>
            </a:pPr>
            <a:r>
              <a:rPr lang="en-US" dirty="0">
                <a:cs typeface="Calibri"/>
              </a:rPr>
              <a:t>A quote is romantic and helpful to me but it is trite to others. </a:t>
            </a:r>
          </a:p>
          <a:p>
            <a:pPr marL="0" indent="0">
              <a:buNone/>
            </a:pPr>
            <a:r>
              <a:rPr lang="en-US" dirty="0">
                <a:cs typeface="Calibri"/>
              </a:rPr>
              <a:t>I had love from family and friends</a:t>
            </a:r>
          </a:p>
          <a:p>
            <a:pPr marL="0" indent="0">
              <a:buNone/>
            </a:pPr>
            <a:r>
              <a:rPr lang="en-US" dirty="0">
                <a:cs typeface="Calibri"/>
              </a:rPr>
              <a:t>I had privilege </a:t>
            </a:r>
          </a:p>
          <a:p>
            <a:pPr marL="0" indent="0">
              <a:buNone/>
            </a:pPr>
            <a:endParaRPr lang="en-US" dirty="0">
              <a:cs typeface="Calibri"/>
            </a:endParaRPr>
          </a:p>
          <a:p>
            <a:pPr marL="0" indent="0">
              <a:buNone/>
            </a:pPr>
            <a:r>
              <a:rPr lang="en-US" dirty="0">
                <a:cs typeface="Calibri"/>
              </a:rPr>
              <a:t>No option to marry multiple events with each </a:t>
            </a:r>
            <a:r>
              <a:rPr lang="en-US" dirty="0" smtClean="0">
                <a:cs typeface="Calibri"/>
              </a:rPr>
              <a:t>other</a:t>
            </a:r>
          </a:p>
          <a:p>
            <a:pPr marL="0" indent="0">
              <a:buNone/>
            </a:pPr>
            <a:r>
              <a:rPr lang="en-US" dirty="0" smtClean="0">
                <a:cs typeface="Calibri"/>
              </a:rPr>
              <a:t>Implies that an action plan is possible after a single event</a:t>
            </a:r>
            <a:endParaRPr lang="en-US" dirty="0" smtClean="0">
              <a:cs typeface="Calibri"/>
            </a:endParaRPr>
          </a:p>
          <a:p>
            <a:pPr marL="0" indent="0">
              <a:buNone/>
            </a:pPr>
            <a:endParaRPr lang="en-US" dirty="0">
              <a:cs typeface="Calibri"/>
            </a:endParaRPr>
          </a:p>
          <a:p>
            <a:pPr marL="0" indent="0">
              <a:buNone/>
            </a:pPr>
            <a:endParaRPr lang="en-US" dirty="0">
              <a:cs typeface="Calibri"/>
            </a:endParaRPr>
          </a:p>
          <a:p>
            <a:pPr marL="0" indent="0">
              <a:buNone/>
            </a:pPr>
            <a:endParaRPr lang="en-US" dirty="0">
              <a:cs typeface="Calibri"/>
            </a:endParaRPr>
          </a:p>
          <a:p>
            <a:pPr marL="0" indent="0">
              <a:buNone/>
            </a:pPr>
            <a:endParaRPr lang="en-US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938778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3490"/>
    </mc:Choice>
    <mc:Fallback>
      <p:transition spd="slow" advTm="93490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F415D3-E5A2-4713-A498-CB16D4FF83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804405-DEBF-43ED-A781-76384D1927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94806"/>
            <a:ext cx="10515600" cy="4351338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Rogers, C.R., 1995. On becoming a person: A therapist's view of psychotherapy. Houghton Mifflin Harcourt.</a:t>
            </a:r>
          </a:p>
          <a:p>
            <a:r>
              <a:rPr lang="en-GB" dirty="0"/>
              <a:t>Niebuhr, R., 1986. The essential Reinhold Niebuhr: Selected essays and addresses. Yale University Press.</a:t>
            </a:r>
          </a:p>
          <a:p>
            <a:r>
              <a:rPr lang="en-GB" dirty="0"/>
              <a:t>Camus, A., 2020. Personal Writings. Vintage </a:t>
            </a:r>
          </a:p>
          <a:p>
            <a:r>
              <a:rPr lang="en-GB" dirty="0"/>
              <a:t>Gibbs, G.,1988. Learning by doing: A guide to teaching and learning methods. Further Education Unit</a:t>
            </a:r>
          </a:p>
          <a:p>
            <a:r>
              <a:rPr lang="en-GB" dirty="0"/>
              <a:t>lleris, K.,2014. Transformative Learning and Identity. Abingdon: Routledge</a:t>
            </a:r>
          </a:p>
          <a:p>
            <a:r>
              <a:rPr lang="en-GB" dirty="0"/>
              <a:t>Gibbs, G. (1988). Learning by doing: A guide to teaching and learning methods. Oxford: Further education unit. Oxford Polytechnic</a:t>
            </a:r>
          </a:p>
          <a:p>
            <a:r>
              <a:rPr lang="en-GB" dirty="0"/>
              <a:t>Bridges, W., 2009. Managing transitions: Making the most of change. Da Capo Press.</a:t>
            </a:r>
          </a:p>
          <a:p>
            <a:r>
              <a:rPr lang="en-GB" dirty="0"/>
              <a:t>Argyris, C., Putnam, R., &amp; McLain Smith, D.  (1985) Action science: concepts, methods, and skills for research and intervention.  San Francisco: Jossey-Bass</a:t>
            </a:r>
          </a:p>
          <a:p>
            <a:r>
              <a:rPr lang="en-GB" dirty="0"/>
              <a:t>DiClemente, C.C. and Prochaska, J.O., 1998. Toward a comprehensive, transtheoretical model of change: Stages of change and addictive </a:t>
            </a:r>
            <a:r>
              <a:rPr lang="en-GB" dirty="0" err="1"/>
              <a:t>behaviors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1059707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432"/>
    </mc:Choice>
    <mc:Fallback>
      <p:transition spd="slow" advTm="5432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248</TotalTime>
  <Words>306</Words>
  <Application>Microsoft Office PowerPoint</Application>
  <PresentationFormat>Widescreen</PresentationFormat>
  <Paragraphs>70</Paragraphs>
  <Slides>13</Slides>
  <Notes>8</Notes>
  <HiddenSlides>0</HiddenSlides>
  <MMClips>2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Calibri</vt:lpstr>
      <vt:lpstr>Calibri Light</vt:lpstr>
      <vt:lpstr>office theme</vt:lpstr>
      <vt:lpstr>Reflective Practice in Counselling (ECCS6002) </vt:lpstr>
      <vt:lpstr>PowerPoint Presentation</vt:lpstr>
      <vt:lpstr>PowerPoint Presentation</vt:lpstr>
      <vt:lpstr>Using a reflective model...</vt:lpstr>
      <vt:lpstr>Description </vt:lpstr>
      <vt:lpstr>Feelings </vt:lpstr>
      <vt:lpstr>Evaluation </vt:lpstr>
      <vt:lpstr>Analysis</vt:lpstr>
      <vt:lpstr>Analysis continued... Reflecting on a  journey through alcoholism and sobriety using a model...</vt:lpstr>
      <vt:lpstr>Conclusion </vt:lpstr>
      <vt:lpstr>Action Plan </vt:lpstr>
      <vt:lpstr>Critiquing the model, and me! </vt:lpstr>
      <vt:lpstr>References: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User</cp:lastModifiedBy>
  <cp:revision>472</cp:revision>
  <dcterms:created xsi:type="dcterms:W3CDTF">2021-10-18T12:03:28Z</dcterms:created>
  <dcterms:modified xsi:type="dcterms:W3CDTF">2021-11-02T10:42:02Z</dcterms:modified>
</cp:coreProperties>
</file>