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64" r:id="rId3"/>
    <p:sldId id="259" r:id="rId4"/>
    <p:sldId id="258" r:id="rId5"/>
    <p:sldId id="260" r:id="rId6"/>
    <p:sldId id="266" r:id="rId7"/>
    <p:sldId id="257" r:id="rId8"/>
    <p:sldId id="262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52C2C277-20F7-438A-9124-3C0A9E27CEF8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C29F2E24-7F8D-4F43-A819-D2F06CFA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767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25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887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158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50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5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630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274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221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126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4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287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AEB9A-A37B-4FFE-BF35-37E8263BAEF1}" type="datetimeFigureOut">
              <a:rPr lang="en-GB" smtClean="0"/>
              <a:t>03/02/2022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37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6070" y="4354583"/>
            <a:ext cx="6468794" cy="2387600"/>
          </a:xfrm>
        </p:spPr>
        <p:txBody>
          <a:bodyPr>
            <a:normAutofit fontScale="90000"/>
          </a:bodyPr>
          <a:lstStyle/>
          <a:p>
            <a:r>
              <a:rPr lang="en-GB" sz="4900" dirty="0"/>
              <a:t>Performing Poetry  </a:t>
            </a:r>
            <a:br>
              <a:rPr lang="en-GB" dirty="0"/>
            </a:br>
            <a:r>
              <a:rPr lang="en-GB" b="1" dirty="0"/>
              <a:t>Festivals from Around the World</a:t>
            </a:r>
          </a:p>
        </p:txBody>
      </p:sp>
      <p:pic>
        <p:nvPicPr>
          <p:cNvPr id="4" name="Picture 3" descr="Facebook, Google Earth e l'identità (tra rete e realtà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8147" y="5040009"/>
            <a:ext cx="2064564" cy="1639507"/>
          </a:xfrm>
          <a:prstGeom prst="rect">
            <a:avLst/>
          </a:prstGeom>
        </p:spPr>
      </p:pic>
      <p:pic>
        <p:nvPicPr>
          <p:cNvPr id="5" name="Picture 4" descr="29 Colorful Festivals and Celebrations Around the Worl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417" y="532215"/>
            <a:ext cx="6276828" cy="3299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745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Los Cuentos de Kutz: Hojas Seca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39150" y="365126"/>
            <a:ext cx="2982352" cy="97834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Falling Leaves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868552" y="1690687"/>
            <a:ext cx="3398520" cy="484375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leaves in autumn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Swing on the boughs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Pushed by the wind,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Backwards and forwards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Far above the ground.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wind blows hard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And the leaves let go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Their hold,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Flying over the wood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Like a flock of birds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And brown as sparrows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Flying above the house.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wind lets them fall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Helter </a:t>
            </a:r>
            <a:r>
              <a:rPr lang="en-GB" sz="1600" dirty="0" err="1"/>
              <a:t>skelter</a:t>
            </a:r>
            <a:endParaRPr lang="en-GB" sz="16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6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7135623" y="1690688"/>
            <a:ext cx="3323705" cy="484375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Towards the ground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Or sets them spinning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On a roundabout;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You can watch them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And try to </a:t>
            </a:r>
            <a:r>
              <a:rPr lang="en-GB" sz="6400"/>
              <a:t>catch them</a:t>
            </a:r>
            <a:endParaRPr lang="en-GB" sz="6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Coming down.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They crowd together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By walls at corners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Or chase each other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Up the road.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Sometimes when you open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The kitchen door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 leaf blows in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And lies exhausted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On the floor.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/>
              <a:t>Stanley Cook</a:t>
            </a:r>
          </a:p>
        </p:txBody>
      </p:sp>
    </p:spTree>
    <p:extLst>
      <p:ext uri="{BB962C8B-B14F-4D97-AF65-F5344CB8AC3E}">
        <p14:creationId xmlns:p14="http://schemas.microsoft.com/office/powerpoint/2010/main" val="3987241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8891" y="265920"/>
            <a:ext cx="5246716" cy="1325563"/>
          </a:xfrm>
        </p:spPr>
        <p:txBody>
          <a:bodyPr/>
          <a:lstStyle/>
          <a:p>
            <a:pPr algn="ctr"/>
            <a:r>
              <a:rPr lang="en-GB" b="1" dirty="0"/>
              <a:t>Carnival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20" y="1825625"/>
            <a:ext cx="3750425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dirty="0"/>
              <a:t>Carnival! Carnival! Everybody shout out – Carnival! Carnival! </a:t>
            </a:r>
          </a:p>
          <a:p>
            <a:pPr marL="0" indent="0">
              <a:buNone/>
            </a:pPr>
            <a:r>
              <a:rPr lang="en-GB" sz="2900" dirty="0"/>
              <a:t>Carnival! Everybody shout out – Carnival!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Ah walking up de street,</a:t>
            </a:r>
          </a:p>
          <a:p>
            <a:pPr marL="0" indent="0">
              <a:buNone/>
            </a:pPr>
            <a:r>
              <a:rPr lang="en-GB" sz="2900" dirty="0"/>
              <a:t>Everybody dat ah meet</a:t>
            </a:r>
          </a:p>
          <a:p>
            <a:pPr marL="0" indent="0">
              <a:buNone/>
            </a:pPr>
            <a:r>
              <a:rPr lang="en-GB" sz="2900" dirty="0"/>
              <a:t>Jumpin’ up an’ shoutin’ ‘bout Carnival.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Ah climb into de bus,</a:t>
            </a:r>
          </a:p>
          <a:p>
            <a:pPr marL="0" indent="0">
              <a:buNone/>
            </a:pPr>
            <a:r>
              <a:rPr lang="en-GB" sz="2900" dirty="0"/>
              <a:t>Everybody meck a fuss,</a:t>
            </a:r>
          </a:p>
          <a:p>
            <a:pPr marL="0" indent="0">
              <a:buNone/>
            </a:pPr>
            <a:r>
              <a:rPr lang="en-GB" sz="2900" dirty="0"/>
              <a:t>Jumpin’ up an’ shoutin’ ‘bout Carnival.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Carnival! Carnival! Everybody shout out – Carnival! Carnival! </a:t>
            </a:r>
          </a:p>
          <a:p>
            <a:pPr marL="0" indent="0">
              <a:buNone/>
            </a:pPr>
            <a:r>
              <a:rPr lang="en-GB" sz="2900" dirty="0"/>
              <a:t>Carnival! Everybody shout out – Carnival!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869381" y="1648286"/>
            <a:ext cx="3886201" cy="4946477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Carnival! Everybody shout out – Carnival! Carnival!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Everybody shout out – Carnival!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Banner flyin’ in de air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An de pickney dem a cheer,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What a party! What a spree!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What a joyful jamboree!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Carnival! Everybody shout out – Carnival! Carnival!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Everybody shout out – Carnival!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2500" dirty="0"/>
              <a:t>Valerie Bloom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100945" y="1800283"/>
            <a:ext cx="399842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Ah step into de mall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Everybody start to bawl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Ah drive down to de market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In me car, nowhere to park it.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Dey jumpin’ up an’ shoutin’ ‘bout Carnival</a:t>
            </a:r>
            <a:r>
              <a:rPr lang="en-GB" sz="1700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166" y="4587777"/>
            <a:ext cx="3114856" cy="2072795"/>
          </a:xfrm>
          <a:prstGeom prst="rect">
            <a:avLst/>
          </a:prstGeom>
        </p:spPr>
      </p:pic>
      <p:pic>
        <p:nvPicPr>
          <p:cNvPr id="7" name="Picture 6" descr="File:Crossette firework effect at Disney World.JP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54" y="240578"/>
            <a:ext cx="3828291" cy="1189425"/>
          </a:xfrm>
          <a:prstGeom prst="rect">
            <a:avLst/>
          </a:prstGeom>
        </p:spPr>
      </p:pic>
      <p:pic>
        <p:nvPicPr>
          <p:cNvPr id="8" name="Picture 7" descr="File:Crossette firework effect at Disney World.JP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291" y="354462"/>
            <a:ext cx="3828291" cy="118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639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Moon Cakes for Trung Thu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3291" y="1842250"/>
            <a:ext cx="3966556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In Vietnam, the moon glowing white </a:t>
            </a:r>
          </a:p>
          <a:p>
            <a:pPr marL="0" indent="0">
              <a:buNone/>
            </a:pPr>
            <a:r>
              <a:rPr lang="en-GB" dirty="0"/>
              <a:t>fills the children with great delight.</a:t>
            </a:r>
          </a:p>
          <a:p>
            <a:pPr marL="0" indent="0">
              <a:buNone/>
            </a:pPr>
            <a:r>
              <a:rPr lang="en-GB" dirty="0"/>
              <a:t>For an autumn full moon, big and bright,</a:t>
            </a:r>
          </a:p>
          <a:p>
            <a:pPr marL="0" indent="0">
              <a:buNone/>
            </a:pPr>
            <a:r>
              <a:rPr lang="en-GB" dirty="0"/>
              <a:t>bring cakes and sweets. It’s Trung Thu Night.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Drums and cymbals and dancing feet,</a:t>
            </a:r>
          </a:p>
          <a:p>
            <a:pPr marL="0" indent="0">
              <a:buNone/>
            </a:pPr>
            <a:r>
              <a:rPr lang="en-GB" dirty="0"/>
              <a:t>star-shaped lanterns lighting the street.</a:t>
            </a:r>
          </a:p>
          <a:p>
            <a:pPr marL="0" indent="0">
              <a:buNone/>
            </a:pPr>
            <a:r>
              <a:rPr lang="en-GB" dirty="0"/>
              <a:t>Stalls sell Moon Cakes for us to eat – </a:t>
            </a:r>
          </a:p>
          <a:p>
            <a:pPr marL="0" indent="0">
              <a:buNone/>
            </a:pPr>
            <a:r>
              <a:rPr lang="en-GB" dirty="0"/>
              <a:t>fish and flower shapes, sticky and sweet.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Wearing masks, no one knows who is who:</a:t>
            </a:r>
          </a:p>
          <a:p>
            <a:pPr marL="0" indent="0">
              <a:buNone/>
            </a:pPr>
            <a:r>
              <a:rPr lang="en-GB" dirty="0"/>
              <a:t>“Who’s there?” “It’s me!” “Who are you?”</a:t>
            </a:r>
          </a:p>
          <a:p>
            <a:pPr marL="0" indent="0">
              <a:buNone/>
            </a:pPr>
            <a:r>
              <a:rPr lang="en-GB" dirty="0"/>
              <a:t>A sky full of stars, full moon shining through:</a:t>
            </a:r>
          </a:p>
          <a:p>
            <a:pPr marL="0" indent="0">
              <a:buNone/>
            </a:pPr>
            <a:r>
              <a:rPr lang="en-GB" dirty="0"/>
              <a:t>Hunter’s Moon, Harvest Moon, bright </a:t>
            </a:r>
            <a:r>
              <a:rPr lang="en-GB" dirty="0" err="1"/>
              <a:t>Trung</a:t>
            </a:r>
            <a:r>
              <a:rPr lang="en-GB" dirty="0"/>
              <a:t> Thu.</a:t>
            </a:r>
          </a:p>
          <a:p>
            <a:pPr marL="0" indent="0" algn="r">
              <a:buNone/>
            </a:pPr>
            <a:r>
              <a:rPr lang="en-GB" sz="1800" dirty="0"/>
              <a:t>Many Coe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72" y="4537710"/>
            <a:ext cx="3665073" cy="20593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541" y="4442460"/>
            <a:ext cx="3198003" cy="21012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389" y="165735"/>
            <a:ext cx="2466975" cy="18478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13" y="27051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79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Eid Mubarak! Eid Congratulations!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4192" y="1638886"/>
            <a:ext cx="5285509" cy="49474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Eid Mubarak! Eid Congratulations!</a:t>
            </a:r>
          </a:p>
          <a:p>
            <a:pPr marL="0" indent="0">
              <a:buNone/>
            </a:pPr>
            <a:r>
              <a:rPr lang="en-GB" dirty="0"/>
              <a:t>Let each home have celebrations.</a:t>
            </a:r>
          </a:p>
          <a:p>
            <a:pPr marL="0" indent="0">
              <a:buNone/>
            </a:pPr>
            <a:r>
              <a:rPr lang="en-GB" dirty="0"/>
              <a:t>Friend or foe, stranger or dear one,</a:t>
            </a:r>
          </a:p>
          <a:p>
            <a:pPr marL="0" indent="0">
              <a:buNone/>
            </a:pPr>
            <a:r>
              <a:rPr lang="en-GB" dirty="0"/>
              <a:t>Whether near or far away,</a:t>
            </a:r>
          </a:p>
          <a:p>
            <a:pPr marL="0" indent="0">
              <a:buNone/>
            </a:pPr>
            <a:r>
              <a:rPr lang="en-GB" dirty="0"/>
              <a:t>I send you greetings on this day.</a:t>
            </a:r>
          </a:p>
          <a:p>
            <a:pPr marL="0" indent="0">
              <a:buNone/>
            </a:pPr>
            <a:r>
              <a:rPr lang="en-GB" dirty="0"/>
              <a:t>I give myself to all, with love for everyone.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zakat charity I offer God this aching heart forever.</a:t>
            </a:r>
          </a:p>
          <a:p>
            <a:pPr marL="0" indent="0">
              <a:buNone/>
            </a:pPr>
            <a:r>
              <a:rPr lang="en-GB" dirty="0"/>
              <a:t>Whether beggar or emperor,</a:t>
            </a:r>
          </a:p>
          <a:p>
            <a:pPr marL="0" indent="0">
              <a:buNone/>
            </a:pPr>
            <a:r>
              <a:rPr lang="en-GB" dirty="0"/>
              <a:t>Let us sing of His splendour.</a:t>
            </a:r>
          </a:p>
          <a:p>
            <a:pPr marL="0" indent="0">
              <a:buNone/>
            </a:pPr>
            <a:r>
              <a:rPr lang="en-GB" dirty="0"/>
              <a:t>I bring a cup of fellow-feeling;</a:t>
            </a:r>
          </a:p>
          <a:p>
            <a:pPr marL="0" indent="0">
              <a:buNone/>
            </a:pPr>
            <a:r>
              <a:rPr lang="en-GB" dirty="0"/>
              <a:t>Come, believers, for Iftar dining.</a:t>
            </a:r>
          </a:p>
          <a:p>
            <a:pPr marL="0" indent="0">
              <a:buNone/>
            </a:pPr>
            <a:r>
              <a:rPr lang="en-GB" dirty="0"/>
              <a:t>Come together in love and let us share God’s blessing.</a:t>
            </a:r>
          </a:p>
          <a:p>
            <a:pPr marL="0" indent="0" algn="r">
              <a:buNone/>
            </a:pPr>
            <a:r>
              <a:rPr lang="en-GB" sz="1800" dirty="0"/>
              <a:t>Kazi Nazrul Islam</a:t>
            </a:r>
          </a:p>
        </p:txBody>
      </p:sp>
      <p:pic>
        <p:nvPicPr>
          <p:cNvPr id="4" name="Picture 3" descr="Ramadan Eid Muslim -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09890"/>
            <a:ext cx="6293936" cy="393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412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567" y="709151"/>
            <a:ext cx="10515600" cy="981537"/>
          </a:xfrm>
        </p:spPr>
        <p:txBody>
          <a:bodyPr>
            <a:normAutofit fontScale="90000"/>
          </a:bodyPr>
          <a:lstStyle/>
          <a:p>
            <a:r>
              <a:rPr lang="en-US" altLang="en-US" sz="4900" b="1" dirty="0" err="1">
                <a:solidFill>
                  <a:srgbClr val="222222"/>
                </a:solidFill>
                <a:latin typeface="+mn-lt"/>
              </a:rPr>
              <a:t>Twas</a:t>
            </a:r>
            <a:r>
              <a:rPr lang="en-US" altLang="en-US" sz="4900" b="1" dirty="0">
                <a:solidFill>
                  <a:srgbClr val="222222"/>
                </a:solidFill>
                <a:latin typeface="+mn-lt"/>
              </a:rPr>
              <a:t> the Night before Christmas</a:t>
            </a:r>
            <a:br>
              <a:rPr lang="en-US" altLang="en-US" sz="800" dirty="0"/>
            </a:b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5567" y="1557684"/>
            <a:ext cx="673192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solidFill>
                  <a:srgbClr val="222222"/>
                </a:solidFill>
                <a:latin typeface="Open Sans"/>
              </a:rPr>
              <a:t>Twas</a:t>
            </a:r>
            <a:r>
              <a:rPr lang="en-US" altLang="en-US" dirty="0">
                <a:solidFill>
                  <a:srgbClr val="222222"/>
                </a:solidFill>
                <a:latin typeface="Open Sans"/>
              </a:rPr>
              <a:t> the night before Christmas, when all through the house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Not a creature was stirring, not even a mouse.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stockings were hung by the chimney with care,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In hopes that St Nicholas soon would be there.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children were nestled all snug in their beds,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While visions of sugar-plums danced in their heads.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And mamma in her ’kerchief, and I in my cap,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Had just settled our brains for a long winter’s nap.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When out on the lawn there arose such a clatter,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I sprang from the bed to see what was the matter.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Away to the window I flew like a flash,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Tore open the shutters and threw up the sash.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moon on the breast of the new-fallen snow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Gave the </a:t>
            </a:r>
            <a:r>
              <a:rPr lang="en-US" altLang="en-US" dirty="0" err="1">
                <a:solidFill>
                  <a:srgbClr val="222222"/>
                </a:solidFill>
                <a:latin typeface="Open Sans"/>
              </a:rPr>
              <a:t>lustre</a:t>
            </a:r>
            <a:r>
              <a:rPr lang="en-US" altLang="en-US" dirty="0">
                <a:solidFill>
                  <a:srgbClr val="222222"/>
                </a:solidFill>
                <a:latin typeface="Open Sans"/>
              </a:rPr>
              <a:t> of mid-day to objects below.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When, what to my wondering eyes should appear,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222222"/>
                </a:solidFill>
                <a:latin typeface="Open Sans"/>
              </a:rPr>
              <a:t>But a miniature sleigh, and eight tiny reindeer.</a:t>
            </a: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222222"/>
                </a:solidFill>
                <a:latin typeface="Open Sans"/>
              </a:rPr>
              <a:t>Clement Clarke Moore</a:t>
            </a:r>
            <a:endParaRPr lang="en-GB" sz="10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134" y="2312006"/>
            <a:ext cx="5453148" cy="3313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878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Dragon from Chinese Dragon Banner Red Version.svg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819" y="1816384"/>
            <a:ext cx="3164585" cy="44226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281" y="159239"/>
            <a:ext cx="3983182" cy="1325563"/>
          </a:xfrm>
        </p:spPr>
        <p:txBody>
          <a:bodyPr/>
          <a:lstStyle/>
          <a:p>
            <a:r>
              <a:rPr lang="en-GB" b="1" dirty="0"/>
              <a:t>Chinese Dragon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1484802"/>
            <a:ext cx="5497483" cy="447819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dirty="0"/>
              <a:t>I’m the dragon of red and green and gold.</a:t>
            </a:r>
          </a:p>
          <a:p>
            <a:pPr marL="0" indent="0">
              <a:buNone/>
            </a:pPr>
            <a:r>
              <a:rPr lang="en-GB" sz="11200" dirty="0"/>
              <a:t>I’m King of the Chinese New Year.</a:t>
            </a:r>
          </a:p>
          <a:p>
            <a:pPr marL="0" indent="0">
              <a:buNone/>
            </a:pPr>
            <a:r>
              <a:rPr lang="en-GB" sz="11200" dirty="0"/>
              <a:t>I come from the land of stories of old.</a:t>
            </a:r>
          </a:p>
          <a:p>
            <a:pPr marL="0" indent="0">
              <a:buNone/>
            </a:pPr>
            <a:r>
              <a:rPr lang="en-GB" sz="11200" dirty="0"/>
              <a:t>I’m the dragon of red and green and gold.</a:t>
            </a:r>
          </a:p>
          <a:p>
            <a:pPr marL="0" indent="0">
              <a:buNone/>
            </a:pPr>
            <a:r>
              <a:rPr lang="en-GB" sz="11200" dirty="0"/>
              <a:t>I can breathe out fire or smoke that’s cold.</a:t>
            </a:r>
          </a:p>
          <a:p>
            <a:pPr marL="0" indent="0">
              <a:buNone/>
            </a:pPr>
            <a:r>
              <a:rPr lang="en-GB" sz="11200" dirty="0"/>
              <a:t>If you’ve been good then you’ve nothing to fear</a:t>
            </a:r>
          </a:p>
          <a:p>
            <a:pPr marL="0" indent="0">
              <a:buNone/>
            </a:pPr>
            <a:r>
              <a:rPr lang="en-GB" sz="11200" dirty="0"/>
              <a:t>From the dragon of red and green and gold – </a:t>
            </a:r>
          </a:p>
          <a:p>
            <a:pPr marL="0" indent="0">
              <a:buNone/>
            </a:pPr>
            <a:r>
              <a:rPr lang="en-GB" sz="11200" dirty="0"/>
              <a:t>The King of the Chinese New Year. </a:t>
            </a:r>
          </a:p>
          <a:p>
            <a:pPr marL="0" indent="0" algn="r">
              <a:buNone/>
            </a:pPr>
            <a:r>
              <a:rPr lang="en-GB" sz="1900" dirty="0"/>
              <a:t>Catherine Benson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39" y="1484802"/>
            <a:ext cx="5609705" cy="48445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in the festival.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leap and twist on caterpillar feet.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snap and snort and stamp to the beat.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shiver my scales. I can’t keep still.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 I’m the dragon in the festival.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40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72623"/>
            <a:ext cx="2691938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Visitor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4082935" cy="48209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crumbling churchyard, the sea and the moon;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The waves had gouged out grave and bone;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man was walking, late and alone …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He saw a skeleton on the ground;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ring on a bony hand he found.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He ran home to his wife and gave her the ring.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“Oh, where did you get it?” He said not a thing.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“It’s the loveliest ring the world,” she said.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As it glowed on her finger. They skipped off to bed.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At midnight they woke. In the dark outside,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“Give me my ring!” a chill voice cried.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 William? What did it say?”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“Don’t worry, my dear. It’ll soon go away.”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347064" y="1507807"/>
            <a:ext cx="4082935" cy="5125109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“I’m coming!” A skeleton opened the door.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“Give me my ring!” It was crossing the floor.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that, William? What did it say?”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“Don’t worry, my dear. It’ll soon go away.”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“I’m reaching you now! I’m climbing the bed.”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The wife pulled the sheet right over her head.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It was torn from her grasp and tossed in the air;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“I’ll drag you out of bed by the hair!”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that, William? What did it say?”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“Throw the ring through the window! THROW IT AWAY!”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She threw it. The skeleton leapt from the sill,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Scooped up the ring and clattered downhill,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Fainter … and fainter .. Then all was still.  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Ian Serraillier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5" name="Picture 4" descr="San Luis Obispo County Genealogical Society: November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451" y="559724"/>
            <a:ext cx="3072937" cy="5737940"/>
          </a:xfrm>
          <a:prstGeom prst="rect">
            <a:avLst/>
          </a:prstGeom>
        </p:spPr>
      </p:pic>
      <p:pic>
        <p:nvPicPr>
          <p:cNvPr id="6" name="Picture 5" descr="File:Scary Halloween pumpkins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505" y="172623"/>
            <a:ext cx="4056611" cy="133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70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1193</Words>
  <Application>Microsoft Office PowerPoint</Application>
  <PresentationFormat>Widescreen</PresentationFormat>
  <Paragraphs>175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Open Sans</vt:lpstr>
      <vt:lpstr>Office Theme</vt:lpstr>
      <vt:lpstr>Performing Poetry   Festivals from Around the World</vt:lpstr>
      <vt:lpstr>PowerPoint Presentation</vt:lpstr>
      <vt:lpstr>Carnival</vt:lpstr>
      <vt:lpstr>Moon Cakes for Trung Thu</vt:lpstr>
      <vt:lpstr>Eid Mubarak! Eid Congratulations!</vt:lpstr>
      <vt:lpstr>Twas the Night before Christmas </vt:lpstr>
      <vt:lpstr>Chinese Dragon</vt:lpstr>
      <vt:lpstr>The Visitor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44</cp:revision>
  <cp:lastPrinted>2019-10-24T11:33:55Z</cp:lastPrinted>
  <dcterms:created xsi:type="dcterms:W3CDTF">2019-10-22T13:59:23Z</dcterms:created>
  <dcterms:modified xsi:type="dcterms:W3CDTF">2022-02-03T14:45:13Z</dcterms:modified>
</cp:coreProperties>
</file>