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298" r:id="rId6"/>
    <p:sldId id="311" r:id="rId7"/>
    <p:sldId id="317" r:id="rId8"/>
    <p:sldId id="318" r:id="rId9"/>
    <p:sldId id="321" r:id="rId10"/>
    <p:sldId id="304" r:id="rId11"/>
    <p:sldId id="322" r:id="rId12"/>
    <p:sldId id="305" r:id="rId13"/>
    <p:sldId id="306" r:id="rId14"/>
    <p:sldId id="319" r:id="rId15"/>
    <p:sldId id="325" r:id="rId16"/>
    <p:sldId id="326" r:id="rId17"/>
    <p:sldId id="327" r:id="rId18"/>
    <p:sldId id="328" r:id="rId19"/>
    <p:sldId id="331" r:id="rId20"/>
    <p:sldId id="332" r:id="rId21"/>
    <p:sldId id="29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8619" autoAdjust="0"/>
  </p:normalViewPr>
  <p:slideViewPr>
    <p:cSldViewPr>
      <p:cViewPr varScale="1">
        <p:scale>
          <a:sx n="96" d="100"/>
          <a:sy n="96" d="100"/>
        </p:scale>
        <p:origin x="198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links for identifying nouns</a:t>
            </a:r>
            <a:r>
              <a:rPr lang="en-GB" baseline="0" dirty="0"/>
              <a:t> and verbs: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https://www.grammarly.com/blog/verbs/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https://en.oxforddictionaries.com/grammar/word-classes/verbs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https://www.grammarly.com/blog/nouns/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https://en.oxforddictionaries.com/grammar/word-classes/nouns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https://learnenglish.britishcouncil.org/en/english-grammar/adjectives/noun-modifiers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29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Tips are the extra amount of money a customer pays to say thank you when they are happy with a service.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841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blog/noun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oxforddictionaries.com/grammar/word-classes/verbs" TargetMode="External"/><Relationship Id="rId4" Type="http://schemas.openxmlformats.org/officeDocument/2006/relationships/hyperlink" Target="https://learnenglish.britishcouncil.org/en/english-grammar/adjectives/noun-modifier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decomposition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Problems-Solving Techniques (PST)</a:t>
            </a:r>
          </a:p>
          <a:p>
            <a:r>
              <a:rPr lang="en-GB" dirty="0"/>
              <a:t>By: 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08-Feb-2024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  <a:p>
            <a:r>
              <a:rPr lang="en-GB" dirty="0"/>
              <a:t>Input, Process(</a:t>
            </a:r>
            <a:r>
              <a:rPr lang="en-GB" dirty="0" err="1"/>
              <a:t>es</a:t>
            </a:r>
            <a:r>
              <a:rPr lang="en-GB" dirty="0"/>
              <a:t>) and Output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Decomposition is the first step of problem solving!</a:t>
            </a:r>
          </a:p>
          <a:p>
            <a:r>
              <a:rPr lang="en-GB" dirty="0"/>
              <a:t>It involves breaking a problem, or system, down into </a:t>
            </a:r>
            <a:r>
              <a:rPr lang="en-GB" b="1" i="1" dirty="0"/>
              <a:t>smaller parts that are more manageable and easier to understand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642818" y="4005064"/>
            <a:ext cx="5498324" cy="2736304"/>
            <a:chOff x="1642818" y="4005064"/>
            <a:chExt cx="5498324" cy="2736304"/>
          </a:xfrm>
        </p:grpSpPr>
        <p:sp>
          <p:nvSpPr>
            <p:cNvPr id="5" name="Rectangle 4"/>
            <p:cNvSpPr/>
            <p:nvPr/>
          </p:nvSpPr>
          <p:spPr>
            <a:xfrm>
              <a:off x="3635896" y="4005064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Problem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635896" y="5047685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1642818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628974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2483768" y="609281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872890" y="609329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cxnSp>
          <p:nvCxnSpPr>
            <p:cNvPr id="20" name="Elbow Connector 19"/>
            <p:cNvCxnSpPr>
              <a:stCxn id="5" idx="2"/>
              <a:endCxn id="7" idx="0"/>
            </p:cNvCxnSpPr>
            <p:nvPr/>
          </p:nvCxnSpPr>
          <p:spPr>
            <a:xfrm rot="5400000">
              <a:off x="3194899" y="3857139"/>
              <a:ext cx="401085" cy="199307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Elbow Connector 21"/>
            <p:cNvCxnSpPr>
              <a:stCxn id="5" idx="2"/>
              <a:endCxn id="8" idx="0"/>
            </p:cNvCxnSpPr>
            <p:nvPr/>
          </p:nvCxnSpPr>
          <p:spPr>
            <a:xfrm rot="16200000" flipH="1">
              <a:off x="5187977" y="3857139"/>
              <a:ext cx="401085" cy="1993078"/>
            </a:xfrm>
            <a:prstGeom prst="bentConnector3">
              <a:avLst>
                <a:gd name="adj1" fmla="val 500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>
              <a:stCxn id="5" idx="2"/>
              <a:endCxn id="6" idx="0"/>
            </p:cNvCxnSpPr>
            <p:nvPr/>
          </p:nvCxnSpPr>
          <p:spPr>
            <a:xfrm>
              <a:off x="4391980" y="4653136"/>
              <a:ext cx="0" cy="39454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6" idx="2"/>
              <a:endCxn id="9" idx="0"/>
            </p:cNvCxnSpPr>
            <p:nvPr/>
          </p:nvCxnSpPr>
          <p:spPr>
            <a:xfrm rot="5400000">
              <a:off x="3617387" y="5318222"/>
              <a:ext cx="397059" cy="115212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Elbow Connector 29"/>
            <p:cNvCxnSpPr>
              <a:stCxn id="6" idx="2"/>
              <a:endCxn id="10" idx="0"/>
            </p:cNvCxnSpPr>
            <p:nvPr/>
          </p:nvCxnSpPr>
          <p:spPr>
            <a:xfrm rot="16200000" flipH="1">
              <a:off x="4811708" y="5276029"/>
              <a:ext cx="397539" cy="1236994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730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actually practice decomposition on a daily basis.</a:t>
            </a:r>
          </a:p>
          <a:p>
            <a:r>
              <a:rPr lang="en-GB" dirty="0"/>
              <a:t>Here are some tasks most people perform on a daily basis that they break into smaller steps without thinking about them:</a:t>
            </a:r>
          </a:p>
          <a:p>
            <a:pPr lvl="1"/>
            <a:r>
              <a:rPr lang="en-GB" dirty="0"/>
              <a:t>Brushing our teeth</a:t>
            </a:r>
          </a:p>
          <a:p>
            <a:pPr lvl="1"/>
            <a:r>
              <a:rPr lang="en-GB" dirty="0"/>
              <a:t>Making a cup of tea/coffee</a:t>
            </a:r>
          </a:p>
          <a:p>
            <a:r>
              <a:rPr lang="en-GB" dirty="0"/>
              <a:t>What steps do you follow to make a cup of tea/coffee?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11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also plenty of tasks you perform daily on the computer that you break into smaller steps without thinking about.</a:t>
            </a:r>
          </a:p>
          <a:p>
            <a:r>
              <a:rPr lang="en-GB" dirty="0"/>
              <a:t>You need to send an email to someone.</a:t>
            </a:r>
          </a:p>
          <a:p>
            <a:pPr lvl="1"/>
            <a:r>
              <a:rPr lang="en-GB" dirty="0"/>
              <a:t>How do you subconsciously break this task down into smaller steps to complete it?</a:t>
            </a:r>
          </a:p>
          <a:p>
            <a:r>
              <a:rPr lang="en-GB" dirty="0"/>
              <a:t>You want to buy a couple of items from Amazon.</a:t>
            </a:r>
          </a:p>
          <a:p>
            <a:pPr lvl="1"/>
            <a:r>
              <a:rPr lang="en-GB" dirty="0"/>
              <a:t>Break this task down into smaller steps.</a:t>
            </a:r>
          </a:p>
        </p:txBody>
      </p:sp>
    </p:spTree>
    <p:extLst>
      <p:ext uri="{BB962C8B-B14F-4D97-AF65-F5344CB8AC3E}">
        <p14:creationId xmlns:p14="http://schemas.microsoft.com/office/powerpoint/2010/main" val="74849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Think of a problem at your work, and consider solving it using a computer solution. Present the problem and your solution.</a:t>
            </a:r>
          </a:p>
        </p:txBody>
      </p:sp>
    </p:spTree>
    <p:extLst>
      <p:ext uri="{BB962C8B-B14F-4D97-AF65-F5344CB8AC3E}">
        <p14:creationId xmlns:p14="http://schemas.microsoft.com/office/powerpoint/2010/main" val="3338409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Decomposition for Computer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Computers applications typically follows 3 steps to carry out their solutions to tasks. They</a:t>
            </a:r>
          </a:p>
          <a:p>
            <a:pPr lvl="1"/>
            <a:r>
              <a:rPr lang="en-GB" dirty="0"/>
              <a:t>Receive some </a:t>
            </a:r>
            <a:r>
              <a:rPr lang="en-GB" b="1" dirty="0"/>
              <a:t>Input</a:t>
            </a:r>
          </a:p>
          <a:p>
            <a:pPr lvl="1"/>
            <a:r>
              <a:rPr lang="en-GB" b="1" dirty="0"/>
              <a:t>Process</a:t>
            </a:r>
            <a:r>
              <a:rPr lang="en-GB" dirty="0"/>
              <a:t> the input</a:t>
            </a:r>
          </a:p>
          <a:p>
            <a:pPr lvl="1"/>
            <a:r>
              <a:rPr lang="en-GB" dirty="0"/>
              <a:t>Generate some </a:t>
            </a:r>
            <a:r>
              <a:rPr lang="en-GB" b="1" dirty="0"/>
              <a:t>Output</a:t>
            </a:r>
          </a:p>
          <a:p>
            <a:r>
              <a:rPr lang="en-GB" dirty="0"/>
              <a:t>This is how computer programs communicate with users and other computer programs.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331640" y="5085184"/>
            <a:ext cx="6085284" cy="995762"/>
            <a:chOff x="1481013" y="4836566"/>
            <a:chExt cx="6085284" cy="995762"/>
          </a:xfrm>
        </p:grpSpPr>
        <p:grpSp>
          <p:nvGrpSpPr>
            <p:cNvPr id="7" name="Group 6"/>
            <p:cNvGrpSpPr/>
            <p:nvPr/>
          </p:nvGrpSpPr>
          <p:grpSpPr>
            <a:xfrm>
              <a:off x="1481013" y="4836566"/>
              <a:ext cx="6085284" cy="960834"/>
              <a:chOff x="1481013" y="4836566"/>
              <a:chExt cx="6085284" cy="960834"/>
            </a:xfrm>
          </p:grpSpPr>
          <p:sp>
            <p:nvSpPr>
              <p:cNvPr id="8" name="Freeform 7"/>
              <p:cNvSpPr/>
              <p:nvPr/>
            </p:nvSpPr>
            <p:spPr>
              <a:xfrm>
                <a:off x="1481013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Input</a:t>
                </a:r>
              </a:p>
            </p:txBody>
          </p:sp>
          <p:sp>
            <p:nvSpPr>
              <p:cNvPr id="9" name="Freeform 8"/>
              <p:cNvSpPr/>
              <p:nvPr/>
            </p:nvSpPr>
            <p:spPr>
              <a:xfrm>
                <a:off x="3242543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0" name="Freeform 9"/>
              <p:cNvSpPr/>
              <p:nvPr/>
            </p:nvSpPr>
            <p:spPr>
              <a:xfrm>
                <a:off x="3722960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10081593"/>
                  <a:satOff val="4384"/>
                  <a:lumOff val="1275"/>
                  <a:alphaOff val="0"/>
                </a:schemeClr>
              </a:fillRef>
              <a:effectRef idx="0">
                <a:schemeClr val="accent2">
                  <a:hueOff val="-10081593"/>
                  <a:satOff val="4384"/>
                  <a:lumOff val="1275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Process</a:t>
                </a:r>
              </a:p>
            </p:txBody>
          </p:sp>
          <p:sp>
            <p:nvSpPr>
              <p:cNvPr id="11" name="Freeform 10"/>
              <p:cNvSpPr/>
              <p:nvPr/>
            </p:nvSpPr>
            <p:spPr>
              <a:xfrm>
                <a:off x="5484490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2" name="Freeform 11"/>
              <p:cNvSpPr/>
              <p:nvPr/>
            </p:nvSpPr>
            <p:spPr>
              <a:xfrm>
                <a:off x="5964907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Output</a:t>
                </a:r>
              </a:p>
            </p:txBody>
          </p:sp>
        </p:grpSp>
        <p:cxnSp>
          <p:nvCxnSpPr>
            <p:cNvPr id="14" name="Elbow Connector 13"/>
            <p:cNvCxnSpPr/>
            <p:nvPr/>
          </p:nvCxnSpPr>
          <p:spPr>
            <a:xfrm flipH="1">
              <a:off x="2340280" y="5819628"/>
              <a:ext cx="4464000" cy="12700"/>
            </a:xfrm>
            <a:prstGeom prst="bentConnector5">
              <a:avLst>
                <a:gd name="adj1" fmla="val -128"/>
                <a:gd name="adj2" fmla="val 5034378"/>
                <a:gd name="adj3" fmla="val 99926"/>
              </a:avLst>
            </a:prstGeom>
            <a:ln>
              <a:prstDash val="dash"/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686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</a:t>
            </a:r>
            <a:r>
              <a:rPr lang="en-GB" dirty="0"/>
              <a:t>nput, </a:t>
            </a:r>
            <a:r>
              <a:rPr lang="en-GB" b="1" dirty="0"/>
              <a:t>P</a:t>
            </a:r>
            <a:r>
              <a:rPr lang="en-GB" dirty="0"/>
              <a:t>rocess, </a:t>
            </a:r>
            <a:r>
              <a:rPr lang="en-GB" b="1" dirty="0"/>
              <a:t>O</a:t>
            </a:r>
            <a:r>
              <a:rPr lang="en-GB" dirty="0"/>
              <a:t>utput (IPO)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Input</a:t>
            </a:r>
            <a:r>
              <a:rPr lang="en-GB" dirty="0"/>
              <a:t>: data that is accepted into a computer program from the user or other sources.</a:t>
            </a:r>
          </a:p>
          <a:p>
            <a:pPr lvl="1"/>
            <a:r>
              <a:rPr lang="en-GB" dirty="0"/>
              <a:t>The other sources could be other programs or other processes.</a:t>
            </a:r>
          </a:p>
          <a:p>
            <a:r>
              <a:rPr lang="en-GB" b="1" dirty="0"/>
              <a:t>Process</a:t>
            </a:r>
            <a:r>
              <a:rPr lang="en-GB" dirty="0"/>
              <a:t>: action(s) taken on the input data by the computer program to produce the output result.</a:t>
            </a:r>
          </a:p>
          <a:p>
            <a:r>
              <a:rPr lang="en-GB" b="1" dirty="0"/>
              <a:t>Output</a:t>
            </a:r>
            <a:r>
              <a:rPr lang="en-GB" dirty="0"/>
              <a:t>: data that is generated by the computer program after some process, and displayed to the user or sent to other programs or users.</a:t>
            </a:r>
          </a:p>
        </p:txBody>
      </p:sp>
    </p:spTree>
    <p:extLst>
      <p:ext uri="{BB962C8B-B14F-4D97-AF65-F5344CB8AC3E}">
        <p14:creationId xmlns:p14="http://schemas.microsoft.com/office/powerpoint/2010/main" val="200849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Identifying Inputs, Processes &amp;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Identifying the inputs, processes and outputs in a problem is a good way to ensure that the solution you create can be understood by computer programs </a:t>
            </a:r>
            <a:r>
              <a:rPr lang="en-GB" i="1" dirty="0"/>
              <a:t>as you know this is how they communicate</a:t>
            </a:r>
            <a:r>
              <a:rPr lang="en-GB" dirty="0"/>
              <a:t>.</a:t>
            </a:r>
          </a:p>
          <a:p>
            <a:r>
              <a:rPr lang="en-GB" dirty="0"/>
              <a:t>Some problems, however, do not come with clear problem statements.</a:t>
            </a:r>
          </a:p>
          <a:p>
            <a:pPr lvl="1"/>
            <a:r>
              <a:rPr lang="en-GB" dirty="0"/>
              <a:t>The information provided is not enough to solve the problem.</a:t>
            </a:r>
          </a:p>
          <a:p>
            <a:pPr lvl="1"/>
            <a:r>
              <a:rPr lang="en-GB" dirty="0"/>
              <a:t>You need to ask questions to find out what is needed, known as </a:t>
            </a:r>
            <a:r>
              <a:rPr lang="en-GB" b="1" dirty="0"/>
              <a:t>Requirements Gathering</a:t>
            </a:r>
            <a:r>
              <a:rPr lang="en-GB" dirty="0"/>
              <a:t>.</a:t>
            </a:r>
          </a:p>
          <a:p>
            <a:r>
              <a:rPr lang="en-GB" dirty="0"/>
              <a:t>If you do have a clear problem statement, there is a simple technique you can use.</a:t>
            </a:r>
          </a:p>
        </p:txBody>
      </p:sp>
    </p:spTree>
    <p:extLst>
      <p:ext uri="{BB962C8B-B14F-4D97-AF65-F5344CB8AC3E}">
        <p14:creationId xmlns:p14="http://schemas.microsoft.com/office/powerpoint/2010/main" val="162091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Input, Processes &amp; Outputs (IPOs)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 common technique used is to look at the problem statement and identify:</a:t>
            </a:r>
          </a:p>
          <a:p>
            <a:r>
              <a:rPr lang="en-GB" dirty="0"/>
              <a:t>The </a:t>
            </a:r>
            <a:r>
              <a:rPr lang="en-GB" b="1" dirty="0"/>
              <a:t>Nouns</a:t>
            </a:r>
            <a:r>
              <a:rPr lang="en-GB" dirty="0"/>
              <a:t>, including </a:t>
            </a:r>
            <a:r>
              <a:rPr lang="en-GB" b="1" dirty="0"/>
              <a:t>Noun Modifiers</a:t>
            </a:r>
            <a:r>
              <a:rPr lang="en-GB" dirty="0"/>
              <a:t>: these will be your </a:t>
            </a:r>
            <a:r>
              <a:rPr lang="en-GB" b="1" i="1" dirty="0"/>
              <a:t>inputs and outputs</a:t>
            </a:r>
            <a:r>
              <a:rPr lang="en-GB" i="1" dirty="0"/>
              <a:t>.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Nouns </a:t>
            </a:r>
            <a:r>
              <a:rPr lang="en-GB" dirty="0"/>
              <a:t>are words that identify a person, place or thing.</a:t>
            </a:r>
          </a:p>
          <a:p>
            <a:pPr lvl="1"/>
            <a:r>
              <a:rPr lang="en-GB" dirty="0">
                <a:hlinkClick r:id="rId4"/>
              </a:rPr>
              <a:t>Noun modifiers</a:t>
            </a:r>
            <a:r>
              <a:rPr lang="en-GB" dirty="0"/>
              <a:t> are when two nouns are used to show that one thing is part of something else e.g. the </a:t>
            </a:r>
            <a:r>
              <a:rPr lang="en-GB" i="1" dirty="0"/>
              <a:t>village church</a:t>
            </a:r>
            <a:r>
              <a:rPr lang="en-GB" dirty="0"/>
              <a:t>, a </a:t>
            </a:r>
            <a:r>
              <a:rPr lang="en-GB" i="1" dirty="0"/>
              <a:t>gold watch</a:t>
            </a:r>
            <a:r>
              <a:rPr lang="en-GB" dirty="0"/>
              <a:t>, an </a:t>
            </a:r>
            <a:r>
              <a:rPr lang="en-GB" i="1" dirty="0"/>
              <a:t>ice bucket</a:t>
            </a:r>
            <a:r>
              <a:rPr lang="en-GB" dirty="0"/>
              <a:t>, an </a:t>
            </a:r>
            <a:r>
              <a:rPr lang="en-GB" i="1" dirty="0"/>
              <a:t>old book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Verbs</a:t>
            </a:r>
            <a:r>
              <a:rPr lang="en-GB" dirty="0"/>
              <a:t>: these will be the actions (</a:t>
            </a:r>
            <a:r>
              <a:rPr lang="en-GB" b="1" i="1" dirty="0"/>
              <a:t>processes</a:t>
            </a:r>
            <a:r>
              <a:rPr lang="en-GB" dirty="0"/>
              <a:t>) the computer will need to perform.</a:t>
            </a:r>
          </a:p>
          <a:p>
            <a:pPr lvl="1"/>
            <a:r>
              <a:rPr lang="en-GB" dirty="0">
                <a:hlinkClick r:id="rId5"/>
              </a:rPr>
              <a:t>Verbs</a:t>
            </a:r>
            <a:r>
              <a:rPr lang="en-GB" dirty="0"/>
              <a:t> describe what a person or thing does.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1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have been tasked with the following problem: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r>
              <a:rPr lang="en-GB" dirty="0"/>
              <a:t>To discover the IPOs, we need to identify the nouns and verbs.</a:t>
            </a:r>
          </a:p>
        </p:txBody>
      </p:sp>
    </p:spTree>
    <p:extLst>
      <p:ext uri="{BB962C8B-B14F-4D97-AF65-F5344CB8AC3E}">
        <p14:creationId xmlns:p14="http://schemas.microsoft.com/office/powerpoint/2010/main" val="747030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The nouns in the problem statement have been highlighted in red.</a:t>
            </a:r>
          </a:p>
          <a:p>
            <a:r>
              <a:rPr lang="en-GB" dirty="0"/>
              <a:t>The verbs in blue.</a:t>
            </a:r>
          </a:p>
          <a:p>
            <a:r>
              <a:rPr lang="en-GB" dirty="0"/>
              <a:t>The first sentence has been ignored because that is the main problem that needs to be broken down and it does not contribute to the solution.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46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Bill amount &amp; Tip Rate</a:t>
            </a:r>
          </a:p>
          <a:p>
            <a:pPr lvl="2"/>
            <a:r>
              <a:rPr lang="en-GB" dirty="0"/>
              <a:t>Which are outputs?	Tip amount &amp; Total Bill Amount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Prompt</a:t>
            </a:r>
          </a:p>
          <a:p>
            <a:pPr lvl="2"/>
            <a:r>
              <a:rPr lang="en-GB" dirty="0"/>
              <a:t>Actually process something:	Calculate</a:t>
            </a:r>
          </a:p>
          <a:p>
            <a:pPr lvl="2"/>
            <a:r>
              <a:rPr lang="en-GB" dirty="0"/>
              <a:t>Show the output:		Display</a:t>
            </a:r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064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IPO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After identifying the nouns and verbs, we are able to come up with the following IPO chart.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Hmmm, can you spot the missing process?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32603942"/>
              </p:ext>
            </p:extLst>
          </p:nvPr>
        </p:nvGraphicFramePr>
        <p:xfrm>
          <a:off x="1110140" y="4260696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33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the IPO chart, we can see that the problem statements states that we need to display both the Tip amount and Total bill amount.</a:t>
            </a:r>
          </a:p>
          <a:p>
            <a:r>
              <a:rPr lang="en-GB" dirty="0"/>
              <a:t>While a process to calculate the tip amount has been stated, there isn’t one for </a:t>
            </a:r>
            <a:r>
              <a:rPr lang="en-GB" b="1" i="1" dirty="0"/>
              <a:t>calculating the final, total amount</a:t>
            </a:r>
            <a:r>
              <a:rPr lang="en-GB" dirty="0"/>
              <a:t>. It is implied!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0902805"/>
              </p:ext>
            </p:extLst>
          </p:nvPr>
        </p:nvGraphicFramePr>
        <p:xfrm>
          <a:off x="1143000" y="1812424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955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Problem statements will sometimes not spell out everything required.</a:t>
            </a:r>
          </a:p>
          <a:p>
            <a:pPr lvl="1"/>
            <a:r>
              <a:rPr lang="en-GB" dirty="0"/>
              <a:t>This can lead to problems in your solution.</a:t>
            </a:r>
          </a:p>
          <a:p>
            <a:r>
              <a:rPr lang="en-GB" dirty="0"/>
              <a:t>As you break down the problem into smaller steps and become more experienced at problem solving, you will:</a:t>
            </a:r>
          </a:p>
          <a:p>
            <a:pPr lvl="1"/>
            <a:r>
              <a:rPr lang="en-GB" dirty="0"/>
              <a:t>Be able to fill in the missing gaps!</a:t>
            </a:r>
          </a:p>
          <a:p>
            <a:pPr lvl="1"/>
            <a:r>
              <a:rPr lang="en-GB" dirty="0"/>
              <a:t>Go back and ask for more information to fill in the missing gaps.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31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the previous problem statement is reworded as follows: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customer would like to pay. The calculator will then calculate the tip amount and display both the tip amount and the final, total bill amount.</a:t>
            </a:r>
          </a:p>
          <a:p>
            <a:r>
              <a:rPr lang="en-GB" dirty="0"/>
              <a:t>Can you spot any new nouns and/or verbs in the problem statement?</a:t>
            </a:r>
          </a:p>
          <a:p>
            <a:r>
              <a:rPr lang="en-GB" dirty="0"/>
              <a:t>If yes, do they contribute to solving the problem?</a:t>
            </a:r>
          </a:p>
        </p:txBody>
      </p:sp>
    </p:spTree>
    <p:extLst>
      <p:ext uri="{BB962C8B-B14F-4D97-AF65-F5344CB8AC3E}">
        <p14:creationId xmlns:p14="http://schemas.microsoft.com/office/powerpoint/2010/main" val="399589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newly added </a:t>
            </a:r>
            <a:r>
              <a:rPr lang="en-GB" dirty="0">
                <a:solidFill>
                  <a:srgbClr val="FF0000"/>
                </a:solidFill>
              </a:rPr>
              <a:t>noun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verb</a:t>
            </a:r>
            <a:r>
              <a:rPr lang="en-GB" dirty="0"/>
              <a:t> in the statement are highlighted.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</a:t>
            </a:r>
            <a:r>
              <a:rPr lang="en-GB" dirty="0">
                <a:solidFill>
                  <a:srgbClr val="FF0000"/>
                </a:solidFill>
              </a:rPr>
              <a:t>customer</a:t>
            </a:r>
            <a:r>
              <a:rPr lang="en-GB" dirty="0"/>
              <a:t> would like to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pay</a:t>
            </a:r>
            <a:r>
              <a:rPr lang="en-GB" dirty="0"/>
              <a:t>. The calculator will then calculate the tip amount and display both the tip amount and the final, total bill amount.</a:t>
            </a:r>
          </a:p>
          <a:p>
            <a:r>
              <a:rPr lang="en-GB" dirty="0"/>
              <a:t>For the current problem, these two items do not contribute anything to the tip calculator solution required.</a:t>
            </a:r>
          </a:p>
          <a:p>
            <a:r>
              <a:rPr lang="en-GB" dirty="0"/>
              <a:t>As this information is not necessary for the current problem, it can be safely ignored.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3628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10629</TotalTime>
  <Words>1357</Words>
  <Application>Microsoft Macintosh PowerPoint</Application>
  <PresentationFormat>On-screen Show (4:3)</PresentationFormat>
  <Paragraphs>135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Cambria</vt:lpstr>
      <vt:lpstr>Wingdings</vt:lpstr>
      <vt:lpstr>Wingdings 2</vt:lpstr>
      <vt:lpstr>Median</vt:lpstr>
      <vt:lpstr>decomposition</vt:lpstr>
      <vt:lpstr>Today’s Lecture</vt:lpstr>
      <vt:lpstr>Decomposition</vt:lpstr>
      <vt:lpstr>Breaking a problem down</vt:lpstr>
      <vt:lpstr>Breaking a problem down</vt:lpstr>
      <vt:lpstr>Exercise</vt:lpstr>
      <vt:lpstr>Decomposition for Computer Solutions</vt:lpstr>
      <vt:lpstr>Input, Process, Output (IPO)</vt:lpstr>
      <vt:lpstr>Identifying Inputs, Processes &amp; Outputs</vt:lpstr>
      <vt:lpstr>Discovering Input, Processes &amp; Outputs (IPOs)</vt:lpstr>
      <vt:lpstr>Discovering IPOs: An Example </vt:lpstr>
      <vt:lpstr>Discovering IPOs: An Example </vt:lpstr>
      <vt:lpstr>Discovering IPOs: An Example</vt:lpstr>
      <vt:lpstr>IPO Chart</vt:lpstr>
      <vt:lpstr>Discovering IPOs: Missing Information</vt:lpstr>
      <vt:lpstr>Discovering IPOs: Missing Information</vt:lpstr>
      <vt:lpstr>Discovering IPOs: Filtering out Unnecessary Information</vt:lpstr>
      <vt:lpstr>Discovering IPOs: Filtering out Unnecessary Information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1635</cp:revision>
  <cp:lastPrinted>2014-09-29T16:21:25Z</cp:lastPrinted>
  <dcterms:created xsi:type="dcterms:W3CDTF">2013-09-18T07:00:31Z</dcterms:created>
  <dcterms:modified xsi:type="dcterms:W3CDTF">2024-02-08T16:51:53Z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