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75" r:id="rId2"/>
    <p:sldId id="256" r:id="rId3"/>
    <p:sldId id="257" r:id="rId4"/>
    <p:sldId id="259" r:id="rId5"/>
    <p:sldId id="258" r:id="rId6"/>
    <p:sldId id="260" r:id="rId7"/>
    <p:sldId id="264" r:id="rId8"/>
    <p:sldId id="263" r:id="rId9"/>
    <p:sldId id="265" r:id="rId10"/>
    <p:sldId id="266" r:id="rId11"/>
    <p:sldId id="267" r:id="rId12"/>
    <p:sldId id="268" r:id="rId13"/>
    <p:sldId id="271" r:id="rId14"/>
    <p:sldId id="261" r:id="rId15"/>
    <p:sldId id="262" r:id="rId16"/>
    <p:sldId id="272" r:id="rId17"/>
    <p:sldId id="270" r:id="rId18"/>
    <p:sldId id="269" r:id="rId19"/>
    <p:sldId id="273"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35"/>
    <p:restoredTop sz="94652"/>
  </p:normalViewPr>
  <p:slideViewPr>
    <p:cSldViewPr snapToGrid="0" snapToObjects="1">
      <p:cViewPr varScale="1">
        <p:scale>
          <a:sx n="98" d="100"/>
          <a:sy n="98" d="100"/>
        </p:scale>
        <p:origin x="216" y="2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16540-185E-9345-89AD-CE6E7AAD76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EACFB94-D415-FE42-92EA-F57893E278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9B26EE7-D308-B444-806B-1CCE26B88A92}"/>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5" name="Footer Placeholder 4">
            <a:extLst>
              <a:ext uri="{FF2B5EF4-FFF2-40B4-BE49-F238E27FC236}">
                <a16:creationId xmlns:a16="http://schemas.microsoft.com/office/drawing/2014/main" id="{5FF743ED-090A-CE4E-B57B-306DBFDCDE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25BFC17-0CAC-C540-9B40-703A0224A21F}"/>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27610295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51678-B53D-CC41-B83F-B31B7C43498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FB73056-F0AD-744C-83CF-B790943B9C4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F0A5AE-D7D6-C04C-B126-0F91F291C16D}"/>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5" name="Footer Placeholder 4">
            <a:extLst>
              <a:ext uri="{FF2B5EF4-FFF2-40B4-BE49-F238E27FC236}">
                <a16:creationId xmlns:a16="http://schemas.microsoft.com/office/drawing/2014/main" id="{C1DA5D6C-8B29-6A40-9479-DE472D14101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BD6C72-92EE-0047-AF12-E24B69E3E38B}"/>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637864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EDB1A-0FD7-6B44-8CE7-9E895EA1DD8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7E35CE8-99A8-E048-9B7D-21E9203CCC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E5F4C28-3D4D-FD42-9116-9B660EC9D73E}"/>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5" name="Footer Placeholder 4">
            <a:extLst>
              <a:ext uri="{FF2B5EF4-FFF2-40B4-BE49-F238E27FC236}">
                <a16:creationId xmlns:a16="http://schemas.microsoft.com/office/drawing/2014/main" id="{C28547BB-E104-004D-B88B-1AB305460F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9A919E-319F-B048-96BD-4791B3A8C9D8}"/>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20518807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EC521-FA82-4442-A5FB-B85290978C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EF56018-F5FB-E94C-BAF6-A0EE2AE5F4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9339617D-083D-A049-8FC9-0A384371EBE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0E8A2BB-22A8-9F47-9222-BE950345EA13}"/>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6" name="Footer Placeholder 5">
            <a:extLst>
              <a:ext uri="{FF2B5EF4-FFF2-40B4-BE49-F238E27FC236}">
                <a16:creationId xmlns:a16="http://schemas.microsoft.com/office/drawing/2014/main" id="{D4C92F39-E065-574C-9ACB-027A98AAC8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EA02A75-9A21-B546-8171-F5CC70EC7743}"/>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35144485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ED1F-0C3B-274A-AB4F-36813FF366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FF25C7A4-6377-A245-BE0B-351BF73787E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C33BDC-7D09-4545-B68C-5A2E33BEA2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1673839-9CAD-0A4B-B665-8793CFB4E46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DB44DA-1377-5C44-B90A-91EA78C140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4132666-B7C0-0C43-8CBF-F00483B53309}"/>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8" name="Footer Placeholder 7">
            <a:extLst>
              <a:ext uri="{FF2B5EF4-FFF2-40B4-BE49-F238E27FC236}">
                <a16:creationId xmlns:a16="http://schemas.microsoft.com/office/drawing/2014/main" id="{EB2CAFF4-BC2F-B440-9D26-7DBE2B810ED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E7D9FC9-A4E2-9945-B018-0FBDDAB0A53C}"/>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1084538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FFD24-726C-DC4D-A46B-AB1FA3F7C0C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35D49AE-9EBB-654F-9268-A4E1410680DC}"/>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4" name="Footer Placeholder 3">
            <a:extLst>
              <a:ext uri="{FF2B5EF4-FFF2-40B4-BE49-F238E27FC236}">
                <a16:creationId xmlns:a16="http://schemas.microsoft.com/office/drawing/2014/main" id="{B9F03AD4-B472-9644-85E6-61714B8354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84AF287-ED94-3B4C-9B0F-4A12B84FA96B}"/>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33881804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A7BD4A8-B0AD-4743-AB68-D442351B45B7}"/>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3" name="Footer Placeholder 2">
            <a:extLst>
              <a:ext uri="{FF2B5EF4-FFF2-40B4-BE49-F238E27FC236}">
                <a16:creationId xmlns:a16="http://schemas.microsoft.com/office/drawing/2014/main" id="{405D851F-CC51-4745-AAC8-F45AF31D39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938FC2D-BCD0-584F-9E3B-9899CAA6D885}"/>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28527766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09793-6101-504A-A740-314ABCFDE78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321A602-8E96-F545-AEE3-2F3104E2D0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51A584D-D2B8-C649-A3EA-7FD17EF8D0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76DDB1-29C5-DF40-BFF6-B9B05B16C44F}"/>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6" name="Footer Placeholder 5">
            <a:extLst>
              <a:ext uri="{FF2B5EF4-FFF2-40B4-BE49-F238E27FC236}">
                <a16:creationId xmlns:a16="http://schemas.microsoft.com/office/drawing/2014/main" id="{27B44B4C-DC86-AE43-AE02-5A973D63D9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524DC5-A8F1-E24F-9505-DA2410D69806}"/>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361999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842D2-1AC1-EB47-A79E-0BC102BC17F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B6F7B5FA-F7E7-6042-AD8E-70F294B06BE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3FAF4B0-FD88-EF48-8F9E-62BC613E63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C33C3E-0D94-3E43-BA0C-A201C490C5EB}"/>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6" name="Footer Placeholder 5">
            <a:extLst>
              <a:ext uri="{FF2B5EF4-FFF2-40B4-BE49-F238E27FC236}">
                <a16:creationId xmlns:a16="http://schemas.microsoft.com/office/drawing/2014/main" id="{4A34DFBB-FAEC-0B40-B1D4-6479FF4F94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358FD7-85D7-564D-9F48-1094DC6A26DE}"/>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1780885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99C9A-333C-A14B-8C61-347A2AF43C3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5657638-FE2D-ED4E-BF4E-F22BF14252F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6E49D7-37CA-E249-AE56-0D0EB5AD43E9}"/>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5" name="Footer Placeholder 4">
            <a:extLst>
              <a:ext uri="{FF2B5EF4-FFF2-40B4-BE49-F238E27FC236}">
                <a16:creationId xmlns:a16="http://schemas.microsoft.com/office/drawing/2014/main" id="{2AADDE75-9BCA-DD48-8AD8-BEA8BC5B2C6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7D1DC0-C6FF-BD45-949B-6386E55F2486}"/>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4151205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B3D5E4-D9D4-8147-8342-97B2D6AE862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FFD3945-CC37-E24B-B697-B3514E2B914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EBC191-869F-4445-BCD9-9FBA1AB02805}"/>
              </a:ext>
            </a:extLst>
          </p:cNvPr>
          <p:cNvSpPr>
            <a:spLocks noGrp="1"/>
          </p:cNvSpPr>
          <p:nvPr>
            <p:ph type="dt" sz="half" idx="10"/>
          </p:nvPr>
        </p:nvSpPr>
        <p:spPr/>
        <p:txBody>
          <a:bodyPr/>
          <a:lstStyle/>
          <a:p>
            <a:fld id="{C63EAEDB-F545-1D49-A976-F133438B7ABC}" type="datetimeFigureOut">
              <a:rPr lang="en-US" smtClean="0"/>
              <a:t>20-Feb-26</a:t>
            </a:fld>
            <a:endParaRPr lang="en-US"/>
          </a:p>
        </p:txBody>
      </p:sp>
      <p:sp>
        <p:nvSpPr>
          <p:cNvPr id="5" name="Footer Placeholder 4">
            <a:extLst>
              <a:ext uri="{FF2B5EF4-FFF2-40B4-BE49-F238E27FC236}">
                <a16:creationId xmlns:a16="http://schemas.microsoft.com/office/drawing/2014/main" id="{CB822497-BBBD-784B-9C40-6AA5C952CE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0C9B80-ECAD-0246-81D7-43CC7308E593}"/>
              </a:ext>
            </a:extLst>
          </p:cNvPr>
          <p:cNvSpPr>
            <a:spLocks noGrp="1"/>
          </p:cNvSpPr>
          <p:nvPr>
            <p:ph type="sldNum" sz="quarter" idx="12"/>
          </p:nvPr>
        </p:nvSpPr>
        <p:spPr/>
        <p:txBody>
          <a:bodyPr/>
          <a:lstStyle/>
          <a:p>
            <a:fld id="{962AE531-738E-8740-BD5E-86D49AD715A5}" type="slidenum">
              <a:rPr lang="en-US" smtClean="0"/>
              <a:t>‹#›</a:t>
            </a:fld>
            <a:endParaRPr lang="en-US"/>
          </a:p>
        </p:txBody>
      </p:sp>
    </p:spTree>
    <p:extLst>
      <p:ext uri="{BB962C8B-B14F-4D97-AF65-F5344CB8AC3E}">
        <p14:creationId xmlns:p14="http://schemas.microsoft.com/office/powerpoint/2010/main" val="4224014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CBD230-9D2C-B94A-8F56-D3AFD97819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9755677-179C-1249-AAA9-6FB0C66972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C609E3-BF92-3B42-AA82-C0F2133FB0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63EAEDB-F545-1D49-A976-F133438B7ABC}" type="datetimeFigureOut">
              <a:rPr lang="en-US" smtClean="0"/>
              <a:t>20-Feb-26</a:t>
            </a:fld>
            <a:endParaRPr lang="en-US"/>
          </a:p>
        </p:txBody>
      </p:sp>
      <p:sp>
        <p:nvSpPr>
          <p:cNvPr id="5" name="Footer Placeholder 4">
            <a:extLst>
              <a:ext uri="{FF2B5EF4-FFF2-40B4-BE49-F238E27FC236}">
                <a16:creationId xmlns:a16="http://schemas.microsoft.com/office/drawing/2014/main" id="{AF7A7178-8884-4249-94F8-4582E1852D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6F6FFF2-1431-414C-AB6A-F7D248C019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62AE531-738E-8740-BD5E-86D49AD715A5}" type="slidenum">
              <a:rPr lang="en-US" smtClean="0"/>
              <a:t>‹#›</a:t>
            </a:fld>
            <a:endParaRPr lang="en-US"/>
          </a:p>
        </p:txBody>
      </p:sp>
    </p:spTree>
    <p:extLst>
      <p:ext uri="{BB962C8B-B14F-4D97-AF65-F5344CB8AC3E}">
        <p14:creationId xmlns:p14="http://schemas.microsoft.com/office/powerpoint/2010/main" val="1003724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45805-3359-EA40-9ADE-7D561E391D82}"/>
              </a:ext>
            </a:extLst>
          </p:cNvPr>
          <p:cNvSpPr>
            <a:spLocks noGrp="1"/>
          </p:cNvSpPr>
          <p:nvPr>
            <p:ph type="ctrTitle"/>
          </p:nvPr>
        </p:nvSpPr>
        <p:spPr>
          <a:xfrm>
            <a:off x="804153" y="1122363"/>
            <a:ext cx="10479931" cy="2387600"/>
          </a:xfrm>
        </p:spPr>
        <p:txBody>
          <a:bodyPr>
            <a:normAutofit/>
          </a:bodyPr>
          <a:lstStyle/>
          <a:p>
            <a:r>
              <a:rPr lang="en-GB" sz="4800" dirty="0">
                <a:latin typeface="+mn-lt"/>
              </a:rPr>
              <a:t>Feb 23. Week 4: </a:t>
            </a:r>
            <a:br>
              <a:rPr lang="en-GB" sz="4800" dirty="0">
                <a:latin typeface="+mn-lt"/>
              </a:rPr>
            </a:br>
            <a:r>
              <a:rPr lang="en-GB" sz="4800" dirty="0">
                <a:latin typeface="+mn-lt"/>
              </a:rPr>
              <a:t>Relations, Well-Being and Peacefulness</a:t>
            </a:r>
            <a:endParaRPr lang="en-US" sz="4800" dirty="0">
              <a:latin typeface="+mn-lt"/>
            </a:endParaRPr>
          </a:p>
        </p:txBody>
      </p:sp>
      <p:sp>
        <p:nvSpPr>
          <p:cNvPr id="3" name="Subtitle 2">
            <a:extLst>
              <a:ext uri="{FF2B5EF4-FFF2-40B4-BE49-F238E27FC236}">
                <a16:creationId xmlns:a16="http://schemas.microsoft.com/office/drawing/2014/main" id="{A6EFEDE9-3D4E-5D44-A81C-90559ACF2497}"/>
              </a:ext>
            </a:extLst>
          </p:cNvPr>
          <p:cNvSpPr>
            <a:spLocks noGrp="1"/>
          </p:cNvSpPr>
          <p:nvPr>
            <p:ph type="subTitle" idx="1"/>
          </p:nvPr>
        </p:nvSpPr>
        <p:spPr>
          <a:xfrm>
            <a:off x="1524000" y="4222376"/>
            <a:ext cx="9144000" cy="1035424"/>
          </a:xfrm>
        </p:spPr>
        <p:txBody>
          <a:bodyPr>
            <a:normAutofit/>
          </a:bodyPr>
          <a:lstStyle/>
          <a:p>
            <a:r>
              <a:rPr lang="en-GB" sz="2800" dirty="0"/>
              <a:t>Garrett Thomson (Guest Lecturer)</a:t>
            </a:r>
          </a:p>
          <a:p>
            <a:r>
              <a:rPr lang="en-GB" sz="2800" dirty="0"/>
              <a:t>Scherto Gill</a:t>
            </a:r>
          </a:p>
        </p:txBody>
      </p:sp>
    </p:spTree>
    <p:extLst>
      <p:ext uri="{BB962C8B-B14F-4D97-AF65-F5344CB8AC3E}">
        <p14:creationId xmlns:p14="http://schemas.microsoft.com/office/powerpoint/2010/main" val="2750433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9C4E0-B123-F049-B072-78533FCD75CB}"/>
              </a:ext>
            </a:extLst>
          </p:cNvPr>
          <p:cNvSpPr>
            <a:spLocks noGrp="1"/>
          </p:cNvSpPr>
          <p:nvPr>
            <p:ph type="ctrTitle"/>
          </p:nvPr>
        </p:nvSpPr>
        <p:spPr>
          <a:xfrm>
            <a:off x="1524000" y="1122363"/>
            <a:ext cx="9144000" cy="965841"/>
          </a:xfrm>
        </p:spPr>
        <p:txBody>
          <a:bodyPr/>
          <a:lstStyle/>
          <a:p>
            <a:r>
              <a:rPr lang="en-US" dirty="0"/>
              <a:t>Outline</a:t>
            </a:r>
          </a:p>
        </p:txBody>
      </p:sp>
      <p:sp>
        <p:nvSpPr>
          <p:cNvPr id="3" name="Subtitle 2">
            <a:extLst>
              <a:ext uri="{FF2B5EF4-FFF2-40B4-BE49-F238E27FC236}">
                <a16:creationId xmlns:a16="http://schemas.microsoft.com/office/drawing/2014/main" id="{7391A09A-23A2-594C-A072-47F04FA3FA77}"/>
              </a:ext>
            </a:extLst>
          </p:cNvPr>
          <p:cNvSpPr>
            <a:spLocks noGrp="1"/>
          </p:cNvSpPr>
          <p:nvPr>
            <p:ph type="subTitle" idx="1"/>
          </p:nvPr>
        </p:nvSpPr>
        <p:spPr>
          <a:xfrm>
            <a:off x="1524000" y="2204936"/>
            <a:ext cx="9144000" cy="3052864"/>
          </a:xfrm>
        </p:spPr>
        <p:txBody>
          <a:bodyPr>
            <a:normAutofit/>
          </a:bodyPr>
          <a:lstStyle/>
          <a:p>
            <a:pPr algn="l"/>
            <a:r>
              <a:rPr lang="en-US" dirty="0"/>
              <a:t>In this session and the next one, we are looking at Chapter 5 on relations. </a:t>
            </a:r>
          </a:p>
          <a:p>
            <a:pPr algn="l"/>
            <a:r>
              <a:rPr lang="en-US" dirty="0"/>
              <a:t>We started with Chapters 1 and 2 and jumped ahead to Chapter 6 and will work backwards from Chapter 6 to Chapters 5, 4 and 3. In this way we will cover the four dimensions of well-being and their relation to peace. </a:t>
            </a:r>
          </a:p>
          <a:p>
            <a:pPr algn="l"/>
            <a:endParaRPr lang="en-US" dirty="0"/>
          </a:p>
        </p:txBody>
      </p:sp>
    </p:spTree>
    <p:extLst>
      <p:ext uri="{BB962C8B-B14F-4D97-AF65-F5344CB8AC3E}">
        <p14:creationId xmlns:p14="http://schemas.microsoft.com/office/powerpoint/2010/main" val="23650213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87D74-69BF-E549-8A63-55B7050B19AA}"/>
              </a:ext>
            </a:extLst>
          </p:cNvPr>
          <p:cNvSpPr>
            <a:spLocks noGrp="1"/>
          </p:cNvSpPr>
          <p:nvPr>
            <p:ph type="title"/>
          </p:nvPr>
        </p:nvSpPr>
        <p:spPr/>
        <p:txBody>
          <a:bodyPr/>
          <a:lstStyle/>
          <a:p>
            <a:pPr algn="ctr"/>
            <a:r>
              <a:rPr lang="en-US" dirty="0"/>
              <a:t>Recap</a:t>
            </a:r>
          </a:p>
        </p:txBody>
      </p:sp>
      <p:sp>
        <p:nvSpPr>
          <p:cNvPr id="3" name="Content Placeholder 2">
            <a:extLst>
              <a:ext uri="{FF2B5EF4-FFF2-40B4-BE49-F238E27FC236}">
                <a16:creationId xmlns:a16="http://schemas.microsoft.com/office/drawing/2014/main" id="{354C44FB-0524-1549-8C42-0CB11D4B2751}"/>
              </a:ext>
            </a:extLst>
          </p:cNvPr>
          <p:cNvSpPr>
            <a:spLocks noGrp="1"/>
          </p:cNvSpPr>
          <p:nvPr>
            <p:ph idx="1"/>
          </p:nvPr>
        </p:nvSpPr>
        <p:spPr/>
        <p:txBody>
          <a:bodyPr/>
          <a:lstStyle/>
          <a:p>
            <a:endParaRPr lang="en-US" dirty="0"/>
          </a:p>
          <a:p>
            <a:r>
              <a:rPr lang="en-US" dirty="0"/>
              <a:t>The four dimensions of well-being: why these? </a:t>
            </a:r>
          </a:p>
          <a:p>
            <a:r>
              <a:rPr lang="en-US" dirty="0"/>
              <a:t>What the four have in common: the non-instrumental value of persons and hence the non-instrumental value of their well-being.</a:t>
            </a:r>
          </a:p>
          <a:p>
            <a:r>
              <a:rPr lang="en-US" dirty="0"/>
              <a:t>So far: the instrumentalization of rationality itself and of ourselves (in ones relations to oneself).</a:t>
            </a:r>
          </a:p>
          <a:p>
            <a:r>
              <a:rPr lang="en-US" dirty="0"/>
              <a:t>In our self-relation: we instrumentalize ourselves and we fail to appreciate or connect to our dignity (hence insecurity etc.)</a:t>
            </a:r>
          </a:p>
          <a:p>
            <a:r>
              <a:rPr lang="en-US" dirty="0"/>
              <a:t>How are the four dimensions different?</a:t>
            </a:r>
          </a:p>
        </p:txBody>
      </p:sp>
    </p:spTree>
    <p:extLst>
      <p:ext uri="{BB962C8B-B14F-4D97-AF65-F5344CB8AC3E}">
        <p14:creationId xmlns:p14="http://schemas.microsoft.com/office/powerpoint/2010/main" val="720729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C28B7F-FEDE-3045-9F3D-DA61BDDC21B4}"/>
              </a:ext>
            </a:extLst>
          </p:cNvPr>
          <p:cNvSpPr>
            <a:spLocks noGrp="1"/>
          </p:cNvSpPr>
          <p:nvPr>
            <p:ph type="title"/>
          </p:nvPr>
        </p:nvSpPr>
        <p:spPr/>
        <p:txBody>
          <a:bodyPr/>
          <a:lstStyle/>
          <a:p>
            <a:pPr algn="ctr"/>
            <a:r>
              <a:rPr lang="en-US" dirty="0"/>
              <a:t>Plan for today</a:t>
            </a:r>
          </a:p>
        </p:txBody>
      </p:sp>
      <p:sp>
        <p:nvSpPr>
          <p:cNvPr id="3" name="Content Placeholder 2">
            <a:extLst>
              <a:ext uri="{FF2B5EF4-FFF2-40B4-BE49-F238E27FC236}">
                <a16:creationId xmlns:a16="http://schemas.microsoft.com/office/drawing/2014/main" id="{5289CBDE-0333-B848-BFFE-5B1F51DE244A}"/>
              </a:ext>
            </a:extLst>
          </p:cNvPr>
          <p:cNvSpPr>
            <a:spLocks noGrp="1"/>
          </p:cNvSpPr>
          <p:nvPr>
            <p:ph idx="1"/>
          </p:nvPr>
        </p:nvSpPr>
        <p:spPr/>
        <p:txBody>
          <a:bodyPr/>
          <a:lstStyle/>
          <a:p>
            <a:r>
              <a:rPr lang="en-US" dirty="0"/>
              <a:t>There are three modes of our relations with other people, or 3 ways in which activities can be social: </a:t>
            </a:r>
          </a:p>
          <a:p>
            <a:pPr marL="0" indent="0">
              <a:buNone/>
            </a:pPr>
            <a:r>
              <a:rPr lang="en-US" dirty="0"/>
              <a:t>	1) Doing-for 2) Being-with and 3) Being-in.</a:t>
            </a:r>
          </a:p>
          <a:p>
            <a:r>
              <a:rPr lang="en-US" dirty="0"/>
              <a:t>In each case, we shall examine a) instrumentalization and b) failure to appreciate the non-instrumental value of persons.</a:t>
            </a:r>
          </a:p>
          <a:p>
            <a:r>
              <a:rPr lang="en-US" dirty="0"/>
              <a:t>These pertain to the necessary conditions of well-being but not necessarily the sufficient conditions. </a:t>
            </a:r>
          </a:p>
          <a:p>
            <a:r>
              <a:rPr lang="en-US" dirty="0"/>
              <a:t>These necessary conditions are definitional of peace.  </a:t>
            </a:r>
          </a:p>
          <a:p>
            <a:pPr marL="0" indent="0">
              <a:buNone/>
            </a:pPr>
            <a:r>
              <a:rPr lang="en-US" dirty="0"/>
              <a:t>	</a:t>
            </a:r>
          </a:p>
          <a:p>
            <a:pPr marL="0" indent="0">
              <a:buNone/>
            </a:pPr>
            <a:endParaRPr lang="en-US" dirty="0"/>
          </a:p>
          <a:p>
            <a:pPr marL="0" indent="0">
              <a:buNone/>
            </a:pPr>
            <a:endParaRPr lang="en-US" dirty="0"/>
          </a:p>
          <a:p>
            <a:endParaRPr lang="en-US" dirty="0"/>
          </a:p>
        </p:txBody>
      </p:sp>
    </p:spTree>
    <p:extLst>
      <p:ext uri="{BB962C8B-B14F-4D97-AF65-F5344CB8AC3E}">
        <p14:creationId xmlns:p14="http://schemas.microsoft.com/office/powerpoint/2010/main" val="2234378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41CA0-8D78-3742-8F19-17E81FDC9621}"/>
              </a:ext>
            </a:extLst>
          </p:cNvPr>
          <p:cNvSpPr>
            <a:spLocks noGrp="1"/>
          </p:cNvSpPr>
          <p:nvPr>
            <p:ph type="title"/>
          </p:nvPr>
        </p:nvSpPr>
        <p:spPr/>
        <p:txBody>
          <a:bodyPr/>
          <a:lstStyle/>
          <a:p>
            <a:pPr algn="ctr"/>
            <a:r>
              <a:rPr lang="en-US" dirty="0"/>
              <a:t>We are social beings</a:t>
            </a:r>
          </a:p>
        </p:txBody>
      </p:sp>
      <p:sp>
        <p:nvSpPr>
          <p:cNvPr id="3" name="Content Placeholder 2">
            <a:extLst>
              <a:ext uri="{FF2B5EF4-FFF2-40B4-BE49-F238E27FC236}">
                <a16:creationId xmlns:a16="http://schemas.microsoft.com/office/drawing/2014/main" id="{29841CD2-B10F-044F-B2D8-D8852C598632}"/>
              </a:ext>
            </a:extLst>
          </p:cNvPr>
          <p:cNvSpPr>
            <a:spLocks noGrp="1"/>
          </p:cNvSpPr>
          <p:nvPr>
            <p:ph idx="1"/>
          </p:nvPr>
        </p:nvSpPr>
        <p:spPr/>
        <p:txBody>
          <a:bodyPr>
            <a:normAutofit lnSpcReduction="10000"/>
          </a:bodyPr>
          <a:lstStyle/>
          <a:p>
            <a:r>
              <a:rPr lang="en-US" dirty="0"/>
              <a:t>Different meanings of this phrase:</a:t>
            </a:r>
          </a:p>
          <a:p>
            <a:r>
              <a:rPr lang="en-US" dirty="0"/>
              <a:t>1) Wittgenstein: semantic meaning is public and thus the content of our consciousness is potentially public and not essentially private. A mind is a social history. </a:t>
            </a:r>
          </a:p>
          <a:p>
            <a:r>
              <a:rPr lang="en-US" dirty="0"/>
              <a:t>2) Aristotle: it is in our nature to be social (unlike snow leopards). Problems with the idea of human nature. </a:t>
            </a:r>
          </a:p>
          <a:p>
            <a:r>
              <a:rPr lang="en-US" dirty="0"/>
              <a:t>3) Rejection of egoism (see later slide)</a:t>
            </a:r>
          </a:p>
          <a:p>
            <a:r>
              <a:rPr lang="en-US" dirty="0"/>
              <a:t>4) Rejection of individualism (see next slide)</a:t>
            </a:r>
          </a:p>
          <a:p>
            <a:r>
              <a:rPr lang="en-US" dirty="0"/>
              <a:t>5) Other interpretations are causal claims (i.e. we depend on other people). </a:t>
            </a:r>
          </a:p>
          <a:p>
            <a:endParaRPr lang="en-US" dirty="0"/>
          </a:p>
          <a:p>
            <a:endParaRPr lang="en-US" dirty="0"/>
          </a:p>
          <a:p>
            <a:endParaRPr lang="en-US" dirty="0"/>
          </a:p>
        </p:txBody>
      </p:sp>
    </p:spTree>
    <p:extLst>
      <p:ext uri="{BB962C8B-B14F-4D97-AF65-F5344CB8AC3E}">
        <p14:creationId xmlns:p14="http://schemas.microsoft.com/office/powerpoint/2010/main" val="2131418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7F056-FD27-6C46-9BE1-EA41462DA71B}"/>
              </a:ext>
            </a:extLst>
          </p:cNvPr>
          <p:cNvSpPr>
            <a:spLocks noGrp="1"/>
          </p:cNvSpPr>
          <p:nvPr>
            <p:ph type="title"/>
          </p:nvPr>
        </p:nvSpPr>
        <p:spPr/>
        <p:txBody>
          <a:bodyPr/>
          <a:lstStyle/>
          <a:p>
            <a:pPr algn="ctr"/>
            <a:r>
              <a:rPr lang="en-US" dirty="0"/>
              <a:t>Individualism</a:t>
            </a:r>
          </a:p>
        </p:txBody>
      </p:sp>
      <p:sp>
        <p:nvSpPr>
          <p:cNvPr id="3" name="Content Placeholder 2">
            <a:extLst>
              <a:ext uri="{FF2B5EF4-FFF2-40B4-BE49-F238E27FC236}">
                <a16:creationId xmlns:a16="http://schemas.microsoft.com/office/drawing/2014/main" id="{48CB9700-587F-6C41-888E-8B9040D3585F}"/>
              </a:ext>
            </a:extLst>
          </p:cNvPr>
          <p:cNvSpPr>
            <a:spLocks noGrp="1"/>
          </p:cNvSpPr>
          <p:nvPr>
            <p:ph idx="1"/>
          </p:nvPr>
        </p:nvSpPr>
        <p:spPr/>
        <p:txBody>
          <a:bodyPr>
            <a:normAutofit lnSpcReduction="10000"/>
          </a:bodyPr>
          <a:lstStyle/>
          <a:p>
            <a:r>
              <a:rPr lang="en-US" dirty="0"/>
              <a:t>Individualism is the idea that social institutions reduce to individual people or are constructions from them. </a:t>
            </a:r>
            <a:r>
              <a:rPr lang="en-US" dirty="0" err="1"/>
              <a:t>ie</a:t>
            </a:r>
            <a:r>
              <a:rPr lang="en-US" dirty="0"/>
              <a:t>. only individuals exist </a:t>
            </a:r>
          </a:p>
          <a:p>
            <a:r>
              <a:rPr lang="en-US" dirty="0"/>
              <a:t>Why thinkers are tempted by such a view (the alternative is collectivism or institutionalism)</a:t>
            </a:r>
          </a:p>
          <a:p>
            <a:r>
              <a:rPr lang="en-US" dirty="0"/>
              <a:t>Three reasons why individualism is mistaken:</a:t>
            </a:r>
          </a:p>
          <a:p>
            <a:r>
              <a:rPr lang="en-US" dirty="0"/>
              <a:t>A) Roles</a:t>
            </a:r>
          </a:p>
          <a:p>
            <a:r>
              <a:rPr lang="en-US" dirty="0"/>
              <a:t>B) Institutions are not contracts between persons (Hobbes)</a:t>
            </a:r>
          </a:p>
          <a:p>
            <a:r>
              <a:rPr lang="en-US" dirty="0"/>
              <a:t>C) Relations and their importance for well-being </a:t>
            </a:r>
          </a:p>
          <a:p>
            <a:r>
              <a:rPr lang="en-US" dirty="0"/>
              <a:t>Understanding autonomy as agency and not as independence from interference  </a:t>
            </a:r>
          </a:p>
          <a:p>
            <a:endParaRPr lang="en-US" dirty="0"/>
          </a:p>
          <a:p>
            <a:pPr marL="0" indent="0">
              <a:buNone/>
            </a:pPr>
            <a:endParaRPr lang="en-US" dirty="0"/>
          </a:p>
        </p:txBody>
      </p:sp>
    </p:spTree>
    <p:extLst>
      <p:ext uri="{BB962C8B-B14F-4D97-AF65-F5344CB8AC3E}">
        <p14:creationId xmlns:p14="http://schemas.microsoft.com/office/powerpoint/2010/main" val="400068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179A6-5E90-3045-8C88-4A6D7B20F2F0}"/>
              </a:ext>
            </a:extLst>
          </p:cNvPr>
          <p:cNvSpPr>
            <a:spLocks noGrp="1"/>
          </p:cNvSpPr>
          <p:nvPr>
            <p:ph type="title"/>
          </p:nvPr>
        </p:nvSpPr>
        <p:spPr/>
        <p:txBody>
          <a:bodyPr/>
          <a:lstStyle/>
          <a:p>
            <a:pPr algn="ctr"/>
            <a:r>
              <a:rPr lang="en-US" dirty="0"/>
              <a:t>A) Doing-For</a:t>
            </a:r>
          </a:p>
        </p:txBody>
      </p:sp>
      <p:sp>
        <p:nvSpPr>
          <p:cNvPr id="3" name="Content Placeholder 2">
            <a:extLst>
              <a:ext uri="{FF2B5EF4-FFF2-40B4-BE49-F238E27FC236}">
                <a16:creationId xmlns:a16="http://schemas.microsoft.com/office/drawing/2014/main" id="{2E1838FF-4764-1B4C-B6E8-D94B6550A7B0}"/>
              </a:ext>
            </a:extLst>
          </p:cNvPr>
          <p:cNvSpPr>
            <a:spLocks noGrp="1"/>
          </p:cNvSpPr>
          <p:nvPr>
            <p:ph idx="1"/>
          </p:nvPr>
        </p:nvSpPr>
        <p:spPr/>
        <p:txBody>
          <a:bodyPr>
            <a:normAutofit lnSpcReduction="10000"/>
          </a:bodyPr>
          <a:lstStyle/>
          <a:p>
            <a:pPr marL="0" indent="0">
              <a:buNone/>
            </a:pPr>
            <a:r>
              <a:rPr lang="en-US" dirty="0"/>
              <a:t>1) The meaning of an activity is achieving its goal (i.e. as a means). But the meaning of an activity is its non-instrumental value (the doing of it). These two claims look contradictory. </a:t>
            </a:r>
          </a:p>
          <a:p>
            <a:pPr marL="0" indent="0">
              <a:buNone/>
            </a:pPr>
            <a:r>
              <a:rPr lang="en-US" dirty="0"/>
              <a:t>Their reconciliation requires the idea that means can be non-instrumentally valuable. </a:t>
            </a:r>
          </a:p>
          <a:p>
            <a:r>
              <a:rPr lang="en-US" dirty="0"/>
              <a:t>Applying this to helping others (intrinsically valuable as a means)</a:t>
            </a:r>
          </a:p>
          <a:p>
            <a:pPr marL="0" indent="0">
              <a:buNone/>
            </a:pPr>
            <a:r>
              <a:rPr lang="en-US" dirty="0"/>
              <a:t>2) The more one connects to the non-instrumental valuable aspects of the goal (i.e. to others), the more one can appreciate the intrinsic value of the activity itself. </a:t>
            </a:r>
          </a:p>
          <a:p>
            <a:r>
              <a:rPr lang="en-US" dirty="0"/>
              <a:t>Apply to work.  </a:t>
            </a:r>
          </a:p>
        </p:txBody>
      </p:sp>
    </p:spTree>
    <p:extLst>
      <p:ext uri="{BB962C8B-B14F-4D97-AF65-F5344CB8AC3E}">
        <p14:creationId xmlns:p14="http://schemas.microsoft.com/office/powerpoint/2010/main" val="1973410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F5DC4-F27B-0B4E-8D77-6D95CA18F7C0}"/>
              </a:ext>
            </a:extLst>
          </p:cNvPr>
          <p:cNvSpPr>
            <a:spLocks noGrp="1"/>
          </p:cNvSpPr>
          <p:nvPr>
            <p:ph type="title"/>
          </p:nvPr>
        </p:nvSpPr>
        <p:spPr/>
        <p:txBody>
          <a:bodyPr/>
          <a:lstStyle/>
          <a:p>
            <a:pPr algn="ctr"/>
            <a:r>
              <a:rPr lang="en-US" dirty="0"/>
              <a:t>Work</a:t>
            </a:r>
          </a:p>
        </p:txBody>
      </p:sp>
      <p:sp>
        <p:nvSpPr>
          <p:cNvPr id="3" name="Content Placeholder 2">
            <a:extLst>
              <a:ext uri="{FF2B5EF4-FFF2-40B4-BE49-F238E27FC236}">
                <a16:creationId xmlns:a16="http://schemas.microsoft.com/office/drawing/2014/main" id="{CD75B758-B4D1-AB45-A0C2-4247C9BDD049}"/>
              </a:ext>
            </a:extLst>
          </p:cNvPr>
          <p:cNvSpPr>
            <a:spLocks noGrp="1"/>
          </p:cNvSpPr>
          <p:nvPr>
            <p:ph idx="1"/>
          </p:nvPr>
        </p:nvSpPr>
        <p:spPr/>
        <p:txBody>
          <a:bodyPr>
            <a:normAutofit/>
          </a:bodyPr>
          <a:lstStyle/>
          <a:p>
            <a:r>
              <a:rPr lang="en-US" dirty="0"/>
              <a:t>Activities have greater intrinsic value when their aims connect explicitly to the non-instrumental value of other people. </a:t>
            </a:r>
          </a:p>
          <a:p>
            <a:r>
              <a:rPr lang="en-US" dirty="0"/>
              <a:t>Failure to appreciate this is one way instrumentalized reasoning(ICR) destroys value (we treat the activity has having only instrumental value). </a:t>
            </a:r>
          </a:p>
          <a:p>
            <a:r>
              <a:rPr lang="en-US" dirty="0"/>
              <a:t>Claims such as this: ”Helping others benefits me” misses the point. It falls into the trap of the ICR. (If you are benefiting yourself then you are not connected to the others that you are supposed to be helping). </a:t>
            </a:r>
          </a:p>
          <a:p>
            <a:r>
              <a:rPr lang="en-US" dirty="0"/>
              <a:t>This applies to any work: ICR undermines the idea of the intrinsic value of work as a means</a:t>
            </a:r>
          </a:p>
          <a:p>
            <a:endParaRPr lang="en-US" dirty="0"/>
          </a:p>
        </p:txBody>
      </p:sp>
    </p:spTree>
    <p:extLst>
      <p:ext uri="{BB962C8B-B14F-4D97-AF65-F5344CB8AC3E}">
        <p14:creationId xmlns:p14="http://schemas.microsoft.com/office/powerpoint/2010/main" val="38557832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9C6A5-8B7D-C34B-9B1A-0AB2F8E8EC9E}"/>
              </a:ext>
            </a:extLst>
          </p:cNvPr>
          <p:cNvSpPr>
            <a:spLocks noGrp="1"/>
          </p:cNvSpPr>
          <p:nvPr>
            <p:ph type="title"/>
          </p:nvPr>
        </p:nvSpPr>
        <p:spPr/>
        <p:txBody>
          <a:bodyPr/>
          <a:lstStyle/>
          <a:p>
            <a:pPr algn="ctr"/>
            <a:r>
              <a:rPr lang="en-US" dirty="0"/>
              <a:t>Connecting to what is valuable </a:t>
            </a:r>
          </a:p>
        </p:txBody>
      </p:sp>
      <p:sp>
        <p:nvSpPr>
          <p:cNvPr id="3" name="Content Placeholder 2">
            <a:extLst>
              <a:ext uri="{FF2B5EF4-FFF2-40B4-BE49-F238E27FC236}">
                <a16:creationId xmlns:a16="http://schemas.microsoft.com/office/drawing/2014/main" id="{E8524435-B780-E944-90CA-3F331DBB3D90}"/>
              </a:ext>
            </a:extLst>
          </p:cNvPr>
          <p:cNvSpPr>
            <a:spLocks noGrp="1"/>
          </p:cNvSpPr>
          <p:nvPr>
            <p:ph idx="1"/>
          </p:nvPr>
        </p:nvSpPr>
        <p:spPr/>
        <p:txBody>
          <a:bodyPr>
            <a:normAutofit fontScale="92500"/>
          </a:bodyPr>
          <a:lstStyle/>
          <a:p>
            <a:r>
              <a:rPr lang="en-US" dirty="0"/>
              <a:t>The goals of work ultimately pertain to the value of persons</a:t>
            </a:r>
          </a:p>
          <a:p>
            <a:r>
              <a:rPr lang="en-US" dirty="0"/>
              <a:t>This relates to meaning: the meaningfulness of an activity is usually how the lived activity of pursuing a goal is itself non-instrumentally valuable and how the non-instrumental values pertaining to the goal contribute to the intrinsic value of lived experience of trying to achieve the goal.   </a:t>
            </a:r>
          </a:p>
          <a:p>
            <a:r>
              <a:rPr lang="en-US" dirty="0"/>
              <a:t>How we can fail to appreciate this:</a:t>
            </a:r>
          </a:p>
          <a:p>
            <a:pPr marL="514350" indent="-514350">
              <a:buAutoNum type="arabicParenR"/>
            </a:pPr>
            <a:r>
              <a:rPr lang="en-US" dirty="0"/>
              <a:t>We instrumentalize the activity itself because of the ICR</a:t>
            </a:r>
          </a:p>
          <a:p>
            <a:pPr marL="514350" indent="-514350">
              <a:buAutoNum type="arabicParenR"/>
            </a:pPr>
            <a:r>
              <a:rPr lang="en-US" dirty="0"/>
              <a:t>We take the measurement of the goal as a performance target </a:t>
            </a:r>
          </a:p>
          <a:p>
            <a:pPr marL="514350" indent="-514350">
              <a:buAutoNum type="arabicParenR"/>
            </a:pPr>
            <a:r>
              <a:rPr lang="en-US" dirty="0"/>
              <a:t>We don’t see or feel how the instrumental value of the goal relates to the non-instrumental value of people’s lives </a:t>
            </a:r>
          </a:p>
          <a:p>
            <a:pPr marL="514350" indent="-514350">
              <a:buAutoNum type="arabicParenR"/>
            </a:pPr>
            <a:endParaRPr lang="en-US" dirty="0"/>
          </a:p>
          <a:p>
            <a:endParaRPr lang="en-US" dirty="0"/>
          </a:p>
        </p:txBody>
      </p:sp>
    </p:spTree>
    <p:extLst>
      <p:ext uri="{BB962C8B-B14F-4D97-AF65-F5344CB8AC3E}">
        <p14:creationId xmlns:p14="http://schemas.microsoft.com/office/powerpoint/2010/main" val="1394036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5C39F-69EF-1246-90FE-E06B375CDBCB}"/>
              </a:ext>
            </a:extLst>
          </p:cNvPr>
          <p:cNvSpPr>
            <a:spLocks noGrp="1"/>
          </p:cNvSpPr>
          <p:nvPr>
            <p:ph type="title"/>
          </p:nvPr>
        </p:nvSpPr>
        <p:spPr/>
        <p:txBody>
          <a:bodyPr/>
          <a:lstStyle/>
          <a:p>
            <a:pPr algn="ctr"/>
            <a:r>
              <a:rPr lang="en-US" dirty="0"/>
              <a:t>B) Being-With</a:t>
            </a:r>
          </a:p>
        </p:txBody>
      </p:sp>
      <p:sp>
        <p:nvSpPr>
          <p:cNvPr id="3" name="Content Placeholder 2">
            <a:extLst>
              <a:ext uri="{FF2B5EF4-FFF2-40B4-BE49-F238E27FC236}">
                <a16:creationId xmlns:a16="http://schemas.microsoft.com/office/drawing/2014/main" id="{B976F095-408A-F344-9E57-68358B02F63D}"/>
              </a:ext>
            </a:extLst>
          </p:cNvPr>
          <p:cNvSpPr>
            <a:spLocks noGrp="1"/>
          </p:cNvSpPr>
          <p:nvPr>
            <p:ph idx="1"/>
          </p:nvPr>
        </p:nvSpPr>
        <p:spPr/>
        <p:txBody>
          <a:bodyPr>
            <a:normAutofit fontScale="92500" lnSpcReduction="10000"/>
          </a:bodyPr>
          <a:lstStyle/>
          <a:p>
            <a:r>
              <a:rPr lang="en-US" dirty="0"/>
              <a:t>1) Persons are the primary bearers of non-instrumental value. Their life experiences and processes matter because they do. </a:t>
            </a:r>
          </a:p>
          <a:p>
            <a:r>
              <a:rPr lang="en-US" dirty="0"/>
              <a:t>2) Insofar as a person is connected appropriately to the value of another person, the value of that other person can be part of her life. </a:t>
            </a:r>
          </a:p>
          <a:p>
            <a:r>
              <a:rPr lang="en-US" dirty="0"/>
              <a:t>3) It is as if ones own life becomes enlarged because of the other. One imports part of their value into ones own life. </a:t>
            </a:r>
          </a:p>
          <a:p>
            <a:r>
              <a:rPr lang="en-US" dirty="0"/>
              <a:t>4) Family and friends are not simply external causes of well-being; they are part of ones life and hence ones being-well. </a:t>
            </a:r>
          </a:p>
          <a:p>
            <a:r>
              <a:rPr lang="en-US" dirty="0"/>
              <a:t>Attaining this is a life-long personal struggle against self-centeredness, and also a social and political issue (individualism). </a:t>
            </a:r>
          </a:p>
          <a:p>
            <a:r>
              <a:rPr lang="en-US" dirty="0"/>
              <a:t>Examples of babies and of Eleanora in the book.  </a:t>
            </a:r>
          </a:p>
          <a:p>
            <a:endParaRPr lang="en-US" dirty="0"/>
          </a:p>
        </p:txBody>
      </p:sp>
    </p:spTree>
    <p:extLst>
      <p:ext uri="{BB962C8B-B14F-4D97-AF65-F5344CB8AC3E}">
        <p14:creationId xmlns:p14="http://schemas.microsoft.com/office/powerpoint/2010/main" val="2106827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8BC40-811A-F744-BCA2-5F07F7E80533}"/>
              </a:ext>
            </a:extLst>
          </p:cNvPr>
          <p:cNvSpPr>
            <a:spLocks noGrp="1"/>
          </p:cNvSpPr>
          <p:nvPr>
            <p:ph type="title"/>
          </p:nvPr>
        </p:nvSpPr>
        <p:spPr/>
        <p:txBody>
          <a:bodyPr/>
          <a:lstStyle/>
          <a:p>
            <a:pPr algn="ctr"/>
            <a:r>
              <a:rPr lang="en-US" dirty="0"/>
              <a:t>Others as part of one’s life</a:t>
            </a:r>
            <a:br>
              <a:rPr lang="en-US" dirty="0"/>
            </a:br>
            <a:r>
              <a:rPr lang="en-US" dirty="0"/>
              <a:t>(1) General</a:t>
            </a:r>
          </a:p>
        </p:txBody>
      </p:sp>
      <p:sp>
        <p:nvSpPr>
          <p:cNvPr id="3" name="Content Placeholder 2">
            <a:extLst>
              <a:ext uri="{FF2B5EF4-FFF2-40B4-BE49-F238E27FC236}">
                <a16:creationId xmlns:a16="http://schemas.microsoft.com/office/drawing/2014/main" id="{6FA43A40-247E-E84F-9562-6F7CABC1E6E9}"/>
              </a:ext>
            </a:extLst>
          </p:cNvPr>
          <p:cNvSpPr>
            <a:spLocks noGrp="1"/>
          </p:cNvSpPr>
          <p:nvPr>
            <p:ph idx="1"/>
          </p:nvPr>
        </p:nvSpPr>
        <p:spPr/>
        <p:txBody>
          <a:bodyPr/>
          <a:lstStyle/>
          <a:p>
            <a:r>
              <a:rPr lang="en-US" dirty="0"/>
              <a:t>General vs special relations</a:t>
            </a:r>
          </a:p>
          <a:p>
            <a:r>
              <a:rPr lang="en-US" dirty="0"/>
              <a:t>General: insofar as we instrumentalize other people, one inhabits a phenomenological world that does not contain people as such; one views others as use-value rather than as persons. </a:t>
            </a:r>
          </a:p>
          <a:p>
            <a:r>
              <a:rPr lang="en-US" dirty="0"/>
              <a:t>When one fails to perceive appreciatively the reality of others, then one lives in a lonely or barren world. </a:t>
            </a:r>
          </a:p>
          <a:p>
            <a:r>
              <a:rPr lang="en-US" dirty="0"/>
              <a:t>To live in an egoistic way is not to live as an autonomous individual but it is rather to fail to emotionally appreciate the reality of others.</a:t>
            </a:r>
          </a:p>
        </p:txBody>
      </p:sp>
    </p:spTree>
    <p:extLst>
      <p:ext uri="{BB962C8B-B14F-4D97-AF65-F5344CB8AC3E}">
        <p14:creationId xmlns:p14="http://schemas.microsoft.com/office/powerpoint/2010/main" val="1457952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99A6B-A64B-AA4D-A9D6-B7CC0D7D6A30}"/>
              </a:ext>
            </a:extLst>
          </p:cNvPr>
          <p:cNvSpPr>
            <a:spLocks noGrp="1"/>
          </p:cNvSpPr>
          <p:nvPr>
            <p:ph type="title"/>
          </p:nvPr>
        </p:nvSpPr>
        <p:spPr/>
        <p:txBody>
          <a:bodyPr/>
          <a:lstStyle/>
          <a:p>
            <a:pPr algn="ctr"/>
            <a:r>
              <a:rPr lang="en-US" dirty="0"/>
              <a:t>Appropriate connections to others</a:t>
            </a:r>
          </a:p>
        </p:txBody>
      </p:sp>
      <p:sp>
        <p:nvSpPr>
          <p:cNvPr id="3" name="Content Placeholder 2">
            <a:extLst>
              <a:ext uri="{FF2B5EF4-FFF2-40B4-BE49-F238E27FC236}">
                <a16:creationId xmlns:a16="http://schemas.microsoft.com/office/drawing/2014/main" id="{E1827191-C6C9-854C-B198-8EC70577A15F}"/>
              </a:ext>
            </a:extLst>
          </p:cNvPr>
          <p:cNvSpPr>
            <a:spLocks noGrp="1"/>
          </p:cNvSpPr>
          <p:nvPr>
            <p:ph idx="1"/>
          </p:nvPr>
        </p:nvSpPr>
        <p:spPr/>
        <p:txBody>
          <a:bodyPr>
            <a:normAutofit/>
          </a:bodyPr>
          <a:lstStyle/>
          <a:p>
            <a:r>
              <a:rPr lang="en-US" dirty="0"/>
              <a:t>In relations, this has three aspects:</a:t>
            </a:r>
          </a:p>
          <a:p>
            <a:r>
              <a:rPr lang="en-US" dirty="0"/>
              <a:t>1) Appreciation: this is an emotional experiential perception of the valuable characteristics. This is part of respecting, loving and caring for others.</a:t>
            </a:r>
          </a:p>
          <a:p>
            <a:r>
              <a:rPr lang="en-US" dirty="0"/>
              <a:t>2) Common purpose: when we make another’s interests our own and when we engage in a shared project, we form common goals. This transcends I-desires (relate to egoism)</a:t>
            </a:r>
          </a:p>
          <a:p>
            <a:r>
              <a:rPr lang="en-US" dirty="0"/>
              <a:t>3) Awareness of us. The transformation of ‘you and I’ to ‘us’ and ‘we’. Two individuals with overlapping interests are not an us. The third takes us onto special relations. </a:t>
            </a:r>
          </a:p>
          <a:p>
            <a:endParaRPr lang="en-US" dirty="0"/>
          </a:p>
        </p:txBody>
      </p:sp>
    </p:spTree>
    <p:extLst>
      <p:ext uri="{BB962C8B-B14F-4D97-AF65-F5344CB8AC3E}">
        <p14:creationId xmlns:p14="http://schemas.microsoft.com/office/powerpoint/2010/main" val="3110419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7B8A6-7B2A-644D-BD72-4EF9AB743544}"/>
              </a:ext>
            </a:extLst>
          </p:cNvPr>
          <p:cNvSpPr>
            <a:spLocks noGrp="1"/>
          </p:cNvSpPr>
          <p:nvPr>
            <p:ph type="title"/>
          </p:nvPr>
        </p:nvSpPr>
        <p:spPr/>
        <p:txBody>
          <a:bodyPr/>
          <a:lstStyle/>
          <a:p>
            <a:pPr algn="ctr"/>
            <a:r>
              <a:rPr lang="en-US" dirty="0"/>
              <a:t>Others as part of one’s life</a:t>
            </a:r>
            <a:br>
              <a:rPr lang="en-US" dirty="0"/>
            </a:br>
            <a:r>
              <a:rPr lang="en-US" dirty="0"/>
              <a:t>(2) Special Relations: friendship</a:t>
            </a:r>
          </a:p>
        </p:txBody>
      </p:sp>
      <p:sp>
        <p:nvSpPr>
          <p:cNvPr id="3" name="Content Placeholder 2">
            <a:extLst>
              <a:ext uri="{FF2B5EF4-FFF2-40B4-BE49-F238E27FC236}">
                <a16:creationId xmlns:a16="http://schemas.microsoft.com/office/drawing/2014/main" id="{179F2D1E-6A2E-CE4F-87AA-3C7A149166C2}"/>
              </a:ext>
            </a:extLst>
          </p:cNvPr>
          <p:cNvSpPr>
            <a:spLocks noGrp="1"/>
          </p:cNvSpPr>
          <p:nvPr>
            <p:ph idx="1"/>
          </p:nvPr>
        </p:nvSpPr>
        <p:spPr/>
        <p:txBody>
          <a:bodyPr/>
          <a:lstStyle/>
          <a:p>
            <a:r>
              <a:rPr lang="en-US" dirty="0"/>
              <a:t>There two ways of relating to others. The first general way does not depend directly on what others do. The second specific way does insofar as we enter relationships. </a:t>
            </a:r>
          </a:p>
          <a:p>
            <a:r>
              <a:rPr lang="en-US" dirty="0"/>
              <a:t>Self reflective ‘we’ awareness transforms the interpersonal to the collective intrapersonal:</a:t>
            </a:r>
          </a:p>
          <a:p>
            <a:r>
              <a:rPr lang="en-US" dirty="0"/>
              <a:t>1) Doing things together is more than cooperation</a:t>
            </a:r>
          </a:p>
          <a:p>
            <a:r>
              <a:rPr lang="en-US" dirty="0"/>
              <a:t>2) Collective </a:t>
            </a:r>
            <a:r>
              <a:rPr lang="en-US" i="1" dirty="0"/>
              <a:t>our</a:t>
            </a:r>
            <a:r>
              <a:rPr lang="en-US" dirty="0"/>
              <a:t> interests are not simply interests in common</a:t>
            </a:r>
          </a:p>
          <a:p>
            <a:r>
              <a:rPr lang="en-US" dirty="0"/>
              <a:t>3) We-awareness introduces the history of us. One is a we</a:t>
            </a:r>
          </a:p>
        </p:txBody>
      </p:sp>
    </p:spTree>
    <p:extLst>
      <p:ext uri="{BB962C8B-B14F-4D97-AF65-F5344CB8AC3E}">
        <p14:creationId xmlns:p14="http://schemas.microsoft.com/office/powerpoint/2010/main" val="7572739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230B9-C378-3D47-B01E-F53D06308027}"/>
              </a:ext>
            </a:extLst>
          </p:cNvPr>
          <p:cNvSpPr>
            <a:spLocks noGrp="1"/>
          </p:cNvSpPr>
          <p:nvPr>
            <p:ph type="title"/>
          </p:nvPr>
        </p:nvSpPr>
        <p:spPr/>
        <p:txBody>
          <a:bodyPr/>
          <a:lstStyle/>
          <a:p>
            <a:pPr algn="ctr"/>
            <a:r>
              <a:rPr lang="en-US" dirty="0"/>
              <a:t>Aristotle on Friendship</a:t>
            </a:r>
          </a:p>
        </p:txBody>
      </p:sp>
      <p:sp>
        <p:nvSpPr>
          <p:cNvPr id="3" name="Content Placeholder 2">
            <a:extLst>
              <a:ext uri="{FF2B5EF4-FFF2-40B4-BE49-F238E27FC236}">
                <a16:creationId xmlns:a16="http://schemas.microsoft.com/office/drawing/2014/main" id="{0FB625C4-ABFF-124D-A360-38F54252ED30}"/>
              </a:ext>
            </a:extLst>
          </p:cNvPr>
          <p:cNvSpPr>
            <a:spLocks noGrp="1"/>
          </p:cNvSpPr>
          <p:nvPr>
            <p:ph idx="1"/>
          </p:nvPr>
        </p:nvSpPr>
        <p:spPr/>
        <p:txBody>
          <a:bodyPr/>
          <a:lstStyle/>
          <a:p>
            <a:r>
              <a:rPr lang="en-US" dirty="0"/>
              <a:t>Brief introduction to Aristotle 384-322 BC</a:t>
            </a:r>
          </a:p>
          <a:p>
            <a:r>
              <a:rPr lang="en-US" dirty="0"/>
              <a:t>Brief introduction to </a:t>
            </a:r>
            <a:r>
              <a:rPr lang="en-US" i="1" dirty="0"/>
              <a:t>Nicomachean Ethics</a:t>
            </a:r>
          </a:p>
          <a:p>
            <a:r>
              <a:rPr lang="en-US" dirty="0"/>
              <a:t>Book VIII and IX on three kinds of friendship: </a:t>
            </a:r>
          </a:p>
          <a:p>
            <a:r>
              <a:rPr lang="en-US" dirty="0"/>
              <a:t>a) mutual benefit b) mutual pleasure c) mutual admiration </a:t>
            </a:r>
          </a:p>
          <a:p>
            <a:r>
              <a:rPr lang="en-US" dirty="0"/>
              <a:t>These overlap but the last is the best because it is based on the qualities of the other person</a:t>
            </a:r>
          </a:p>
          <a:p>
            <a:r>
              <a:rPr lang="en-US" dirty="0"/>
              <a:t>Aristotle regards true friendship as valuable in itself. This is possible as it is a part of a flourishing life (rather only as an instrumentally valuable means to such a life). </a:t>
            </a:r>
          </a:p>
          <a:p>
            <a:endParaRPr lang="en-US" dirty="0"/>
          </a:p>
          <a:p>
            <a:endParaRPr lang="en-US" dirty="0"/>
          </a:p>
        </p:txBody>
      </p:sp>
    </p:spTree>
    <p:extLst>
      <p:ext uri="{BB962C8B-B14F-4D97-AF65-F5344CB8AC3E}">
        <p14:creationId xmlns:p14="http://schemas.microsoft.com/office/powerpoint/2010/main" val="2868699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461928-40E6-C646-B982-CC68B34BC50D}"/>
              </a:ext>
            </a:extLst>
          </p:cNvPr>
          <p:cNvSpPr>
            <a:spLocks noGrp="1"/>
          </p:cNvSpPr>
          <p:nvPr>
            <p:ph type="title"/>
          </p:nvPr>
        </p:nvSpPr>
        <p:spPr/>
        <p:txBody>
          <a:bodyPr>
            <a:normAutofit/>
          </a:bodyPr>
          <a:lstStyle/>
          <a:p>
            <a:pPr algn="ctr"/>
            <a:r>
              <a:rPr lang="en-US" dirty="0"/>
              <a:t>A Puzzle Solved </a:t>
            </a:r>
          </a:p>
        </p:txBody>
      </p:sp>
      <p:sp>
        <p:nvSpPr>
          <p:cNvPr id="3" name="Content Placeholder 2">
            <a:extLst>
              <a:ext uri="{FF2B5EF4-FFF2-40B4-BE49-F238E27FC236}">
                <a16:creationId xmlns:a16="http://schemas.microsoft.com/office/drawing/2014/main" id="{5E71C17B-38C4-6646-8923-188FD321399E}"/>
              </a:ext>
            </a:extLst>
          </p:cNvPr>
          <p:cNvSpPr>
            <a:spLocks noGrp="1"/>
          </p:cNvSpPr>
          <p:nvPr>
            <p:ph idx="1"/>
          </p:nvPr>
        </p:nvSpPr>
        <p:spPr/>
        <p:txBody>
          <a:bodyPr/>
          <a:lstStyle/>
          <a:p>
            <a:r>
              <a:rPr lang="en-US" dirty="0"/>
              <a:t>If people and their lives are intrinsically valuable, then surely friendship should have only instrumental value (i.e. it benefits us).</a:t>
            </a:r>
          </a:p>
          <a:p>
            <a:r>
              <a:rPr lang="en-US" dirty="0"/>
              <a:t>This is a puzzle because, on the other hand, to instrumentalize a friendship is to destroy it and is incompatible with loving.</a:t>
            </a:r>
          </a:p>
          <a:p>
            <a:r>
              <a:rPr lang="en-US" dirty="0"/>
              <a:t>These two contradictory ideas need to be resolved: the solution is that with friendship and other loving relations, other people become part of ones life. </a:t>
            </a:r>
          </a:p>
        </p:txBody>
      </p:sp>
    </p:spTree>
    <p:extLst>
      <p:ext uri="{BB962C8B-B14F-4D97-AF65-F5344CB8AC3E}">
        <p14:creationId xmlns:p14="http://schemas.microsoft.com/office/powerpoint/2010/main" val="16151935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0A759C-585C-DA4F-B3B5-BD3AF1117794}"/>
              </a:ext>
            </a:extLst>
          </p:cNvPr>
          <p:cNvSpPr>
            <a:spLocks noGrp="1"/>
          </p:cNvSpPr>
          <p:nvPr>
            <p:ph type="title"/>
          </p:nvPr>
        </p:nvSpPr>
        <p:spPr/>
        <p:txBody>
          <a:bodyPr/>
          <a:lstStyle/>
          <a:p>
            <a:pPr algn="ctr"/>
            <a:r>
              <a:rPr lang="en-US" dirty="0"/>
              <a:t>Good relationships </a:t>
            </a:r>
          </a:p>
        </p:txBody>
      </p:sp>
      <p:sp>
        <p:nvSpPr>
          <p:cNvPr id="3" name="Content Placeholder 2">
            <a:extLst>
              <a:ext uri="{FF2B5EF4-FFF2-40B4-BE49-F238E27FC236}">
                <a16:creationId xmlns:a16="http://schemas.microsoft.com/office/drawing/2014/main" id="{37245928-FEB4-A144-998F-5770DE618345}"/>
              </a:ext>
            </a:extLst>
          </p:cNvPr>
          <p:cNvSpPr>
            <a:spLocks noGrp="1"/>
          </p:cNvSpPr>
          <p:nvPr>
            <p:ph idx="1"/>
          </p:nvPr>
        </p:nvSpPr>
        <p:spPr/>
        <p:txBody>
          <a:bodyPr/>
          <a:lstStyle/>
          <a:p>
            <a:r>
              <a:rPr lang="en-US" dirty="0"/>
              <a:t>A necessary condition: Being treated as a full person with dignity (including agency) is reciprocated in a good relationship. </a:t>
            </a:r>
          </a:p>
          <a:p>
            <a:r>
              <a:rPr lang="en-US" dirty="0"/>
              <a:t> If this necessary condition is not satisfied: one feels that one is not part of the other persons life as a person but rather as some kind of object (such as a useful tool; an ornament; an impediment;  an inconvenience etc.). </a:t>
            </a:r>
          </a:p>
          <a:p>
            <a:r>
              <a:rPr lang="en-US" dirty="0"/>
              <a:t>Abusive relationships: being instrumentalized as opposed to not being appreciated as a person. </a:t>
            </a:r>
          </a:p>
          <a:p>
            <a:r>
              <a:rPr lang="en-US" dirty="0"/>
              <a:t>Compare: the absence of negative peace is not the same as the absence of positive peace. </a:t>
            </a:r>
          </a:p>
        </p:txBody>
      </p:sp>
    </p:spTree>
    <p:extLst>
      <p:ext uri="{BB962C8B-B14F-4D97-AF65-F5344CB8AC3E}">
        <p14:creationId xmlns:p14="http://schemas.microsoft.com/office/powerpoint/2010/main" val="35819634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A41A4-40DC-F74F-9276-E6CCC8349799}"/>
              </a:ext>
            </a:extLst>
          </p:cNvPr>
          <p:cNvSpPr>
            <a:spLocks noGrp="1"/>
          </p:cNvSpPr>
          <p:nvPr>
            <p:ph type="title"/>
          </p:nvPr>
        </p:nvSpPr>
        <p:spPr/>
        <p:txBody>
          <a:bodyPr/>
          <a:lstStyle/>
          <a:p>
            <a:pPr algn="ctr"/>
            <a:r>
              <a:rPr lang="en-US" dirty="0"/>
              <a:t>Egoism vs altruism </a:t>
            </a:r>
          </a:p>
        </p:txBody>
      </p:sp>
      <p:sp>
        <p:nvSpPr>
          <p:cNvPr id="3" name="Content Placeholder 2">
            <a:extLst>
              <a:ext uri="{FF2B5EF4-FFF2-40B4-BE49-F238E27FC236}">
                <a16:creationId xmlns:a16="http://schemas.microsoft.com/office/drawing/2014/main" id="{EB0C9B57-AC42-924F-98B7-9A1D6A3D3DCA}"/>
              </a:ext>
            </a:extLst>
          </p:cNvPr>
          <p:cNvSpPr>
            <a:spLocks noGrp="1"/>
          </p:cNvSpPr>
          <p:nvPr>
            <p:ph idx="1"/>
          </p:nvPr>
        </p:nvSpPr>
        <p:spPr/>
        <p:txBody>
          <a:bodyPr/>
          <a:lstStyle/>
          <a:p>
            <a:r>
              <a:rPr lang="en-US" dirty="0"/>
              <a:t>The typical picture of egoism: self-interest is purely instrumental and morality is simply either a constraint on the pursuit of self-interest or else it is pure altruism. (Hobbes and Adam Smith). </a:t>
            </a:r>
          </a:p>
          <a:p>
            <a:r>
              <a:rPr lang="en-US" dirty="0"/>
              <a:t>Think of this as business versus charity</a:t>
            </a:r>
          </a:p>
          <a:p>
            <a:r>
              <a:rPr lang="en-US" dirty="0"/>
              <a:t>The dichotomy self-interest vs altruism leaves out: </a:t>
            </a:r>
          </a:p>
          <a:p>
            <a:pPr marL="0" indent="0">
              <a:buNone/>
            </a:pPr>
            <a:r>
              <a:rPr lang="en-US" dirty="0"/>
              <a:t>a) the non-instrumental value of the activities of living (think of watching a film or reading a book) and </a:t>
            </a:r>
          </a:p>
          <a:p>
            <a:pPr marL="0" indent="0">
              <a:buNone/>
            </a:pPr>
            <a:r>
              <a:rPr lang="en-US" dirty="0"/>
              <a:t>b) the non-instrumental value of relations (doing for; being-with and being-in) </a:t>
            </a:r>
          </a:p>
          <a:p>
            <a:endParaRPr lang="en-US" dirty="0"/>
          </a:p>
          <a:p>
            <a:endParaRPr lang="en-US" dirty="0"/>
          </a:p>
        </p:txBody>
      </p:sp>
    </p:spTree>
    <p:extLst>
      <p:ext uri="{BB962C8B-B14F-4D97-AF65-F5344CB8AC3E}">
        <p14:creationId xmlns:p14="http://schemas.microsoft.com/office/powerpoint/2010/main" val="18123249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5BA6A-B1E5-C94E-996C-F4A5BFE42A54}"/>
              </a:ext>
            </a:extLst>
          </p:cNvPr>
          <p:cNvSpPr>
            <a:spLocks noGrp="1"/>
          </p:cNvSpPr>
          <p:nvPr>
            <p:ph type="title"/>
          </p:nvPr>
        </p:nvSpPr>
        <p:spPr/>
        <p:txBody>
          <a:bodyPr/>
          <a:lstStyle/>
          <a:p>
            <a:pPr algn="ctr"/>
            <a:r>
              <a:rPr lang="en-US" dirty="0"/>
              <a:t>C) Being-In</a:t>
            </a:r>
          </a:p>
        </p:txBody>
      </p:sp>
      <p:sp>
        <p:nvSpPr>
          <p:cNvPr id="3" name="Content Placeholder 2">
            <a:extLst>
              <a:ext uri="{FF2B5EF4-FFF2-40B4-BE49-F238E27FC236}">
                <a16:creationId xmlns:a16="http://schemas.microsoft.com/office/drawing/2014/main" id="{81AB7BBB-4499-574C-8E04-F3D9E3F4C338}"/>
              </a:ext>
            </a:extLst>
          </p:cNvPr>
          <p:cNvSpPr>
            <a:spLocks noGrp="1"/>
          </p:cNvSpPr>
          <p:nvPr>
            <p:ph idx="1"/>
          </p:nvPr>
        </p:nvSpPr>
        <p:spPr/>
        <p:txBody>
          <a:bodyPr>
            <a:normAutofit fontScale="92500" lnSpcReduction="20000"/>
          </a:bodyPr>
          <a:lstStyle/>
          <a:p>
            <a:r>
              <a:rPr lang="en-US" dirty="0"/>
              <a:t>We are members of communities and of a wider society.</a:t>
            </a:r>
          </a:p>
          <a:p>
            <a:r>
              <a:rPr lang="en-US" dirty="0"/>
              <a:t>Two aspects: 1) our individuality is social (Wittgenstein) and 2) we need to belong (Aristotle)</a:t>
            </a:r>
          </a:p>
          <a:p>
            <a:r>
              <a:rPr lang="en-US" dirty="0"/>
              <a:t>Belonging requires that, analogous to how friends and family are part of ones life, one’s own life is part of a wider whole: we participate as a part of a wider community or society. </a:t>
            </a:r>
          </a:p>
          <a:p>
            <a:r>
              <a:rPr lang="en-US" dirty="0"/>
              <a:t>In fragmented and individualistic societies, this is hardly possible  </a:t>
            </a:r>
          </a:p>
          <a:p>
            <a:r>
              <a:rPr lang="en-US" dirty="0"/>
              <a:t>The requirement necessitates appropriate appreciation. One kind of alienation is the absence of this appreciation. False or imaginary community is fabricated appreciation without the underlying condition.</a:t>
            </a:r>
          </a:p>
          <a:p>
            <a:r>
              <a:rPr lang="en-US" dirty="0"/>
              <a:t>Belonging is not basic identity. The first might be local or parochial and the second not. </a:t>
            </a:r>
          </a:p>
        </p:txBody>
      </p:sp>
    </p:spTree>
    <p:extLst>
      <p:ext uri="{BB962C8B-B14F-4D97-AF65-F5344CB8AC3E}">
        <p14:creationId xmlns:p14="http://schemas.microsoft.com/office/powerpoint/2010/main" val="33517907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1A3E7-DD36-DA49-A19C-2D3F185F64FF}"/>
              </a:ext>
            </a:extLst>
          </p:cNvPr>
          <p:cNvSpPr>
            <a:spLocks noGrp="1"/>
          </p:cNvSpPr>
          <p:nvPr>
            <p:ph type="title"/>
          </p:nvPr>
        </p:nvSpPr>
        <p:spPr/>
        <p:txBody>
          <a:bodyPr/>
          <a:lstStyle/>
          <a:p>
            <a:pPr algn="ctr"/>
            <a:r>
              <a:rPr lang="en-US" dirty="0"/>
              <a:t>Conclusions</a:t>
            </a:r>
          </a:p>
        </p:txBody>
      </p:sp>
      <p:sp>
        <p:nvSpPr>
          <p:cNvPr id="3" name="Content Placeholder 2">
            <a:extLst>
              <a:ext uri="{FF2B5EF4-FFF2-40B4-BE49-F238E27FC236}">
                <a16:creationId xmlns:a16="http://schemas.microsoft.com/office/drawing/2014/main" id="{C5FE9944-D2EF-7B41-B99D-86D6486432CC}"/>
              </a:ext>
            </a:extLst>
          </p:cNvPr>
          <p:cNvSpPr>
            <a:spLocks noGrp="1"/>
          </p:cNvSpPr>
          <p:nvPr>
            <p:ph idx="1"/>
          </p:nvPr>
        </p:nvSpPr>
        <p:spPr/>
        <p:txBody>
          <a:bodyPr/>
          <a:lstStyle/>
          <a:p>
            <a:r>
              <a:rPr lang="en-US" dirty="0"/>
              <a:t>Traditional economic thinking and ICR are woefully inadequate for understanding how relations are an aspect of our well-being. They do not admit of the non-instrumental value of means and hence of meaningfulness. </a:t>
            </a:r>
          </a:p>
          <a:p>
            <a:r>
              <a:rPr lang="en-US" dirty="0"/>
              <a:t>This is why these approaches are implicitly violent and an integral part of unpeaceful societies. </a:t>
            </a:r>
          </a:p>
        </p:txBody>
      </p:sp>
    </p:spTree>
    <p:extLst>
      <p:ext uri="{BB962C8B-B14F-4D97-AF65-F5344CB8AC3E}">
        <p14:creationId xmlns:p14="http://schemas.microsoft.com/office/powerpoint/2010/main" val="5419161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727</TotalTime>
  <Words>1738</Words>
  <Application>Microsoft Office PowerPoint</Application>
  <PresentationFormat>Widescreen</PresentationFormat>
  <Paragraphs>110</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Feb 23. Week 4:  Relations, Well-Being and Peacefulness</vt:lpstr>
      <vt:lpstr>Outline</vt:lpstr>
      <vt:lpstr>Recap</vt:lpstr>
      <vt:lpstr>Plan for today</vt:lpstr>
      <vt:lpstr>We are social beings</vt:lpstr>
      <vt:lpstr>Individualism</vt:lpstr>
      <vt:lpstr>A) Doing-For</vt:lpstr>
      <vt:lpstr>Work</vt:lpstr>
      <vt:lpstr>Connecting to what is valuable </vt:lpstr>
      <vt:lpstr>B) Being-With</vt:lpstr>
      <vt:lpstr>Others as part of one’s life (1) General</vt:lpstr>
      <vt:lpstr>Appropriate connections to others</vt:lpstr>
      <vt:lpstr>Others as part of one’s life (2) Special Relations: friendship</vt:lpstr>
      <vt:lpstr>Aristotle on Friendship</vt:lpstr>
      <vt:lpstr>A Puzzle Solved </vt:lpstr>
      <vt:lpstr>Good relationships </vt:lpstr>
      <vt:lpstr>Egoism vs altruism </vt:lpstr>
      <vt:lpstr>C) Being-In</vt:lpstr>
      <vt:lpstr>Conclusions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4</dc:title>
  <dc:creator>Garrett Thomson</dc:creator>
  <cp:lastModifiedBy>Scherto Gill</cp:lastModifiedBy>
  <cp:revision>44</cp:revision>
  <dcterms:created xsi:type="dcterms:W3CDTF">2026-02-12T23:26:44Z</dcterms:created>
  <dcterms:modified xsi:type="dcterms:W3CDTF">2026-02-20T18:10:03Z</dcterms:modified>
</cp:coreProperties>
</file>