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CD0F26-1091-4056-BA2B-D0387081C0E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CD125E33-2CA2-45C4-BFAF-C69D29850681}">
      <dgm:prSet custT="1"/>
      <dgm:spPr/>
      <dgm:t>
        <a:bodyPr/>
        <a:lstStyle/>
        <a:p>
          <a:r>
            <a:rPr lang="en-US" sz="1200" dirty="0">
              <a:latin typeface="Arial" panose="020B0604020202020204" pitchFamily="34" charset="0"/>
              <a:cs typeface="Arial" panose="020B0604020202020204" pitchFamily="34" charset="0"/>
            </a:rPr>
            <a:t>Research indicates that celebrity endorsements are most effective when the celebrity is consistent with the brand image and the target audience. Finding a good match leads to higher levels of trust and purchase intention (Sambath and Jeng, 2014). Celebrity endorsements become even more effective when the celebrity is perceived to be credible and authentic, as customer trust makes consumers feel more at ease about the product (Shafie et al., 2023).</a:t>
          </a:r>
          <a:endParaRPr lang="en-GB" sz="1200" dirty="0">
            <a:latin typeface="Arial" panose="020B0604020202020204" pitchFamily="34" charset="0"/>
            <a:cs typeface="Arial" panose="020B0604020202020204" pitchFamily="34" charset="0"/>
          </a:endParaRPr>
        </a:p>
      </dgm:t>
    </dgm:pt>
    <dgm:pt modelId="{6D1992B4-EE1C-4B4A-A2E3-5DC7BD719199}" type="parTrans" cxnId="{378DCD9B-0161-4E73-AA44-4456875B9A1C}">
      <dgm:prSet/>
      <dgm:spPr/>
      <dgm:t>
        <a:bodyPr/>
        <a:lstStyle/>
        <a:p>
          <a:endParaRPr lang="en-GB"/>
        </a:p>
      </dgm:t>
    </dgm:pt>
    <dgm:pt modelId="{308D9A18-648B-4ADB-B105-0470DCF8AE2D}" type="sibTrans" cxnId="{378DCD9B-0161-4E73-AA44-4456875B9A1C}">
      <dgm:prSet/>
      <dgm:spPr/>
      <dgm:t>
        <a:bodyPr/>
        <a:lstStyle/>
        <a:p>
          <a:endParaRPr lang="en-GB"/>
        </a:p>
      </dgm:t>
    </dgm:pt>
    <dgm:pt modelId="{ED1F4B77-41E7-439C-A05D-E01685652C26}">
      <dgm:prSet custT="1"/>
      <dgm:spPr/>
      <dgm:t>
        <a:bodyPr/>
        <a:lstStyle/>
        <a:p>
          <a:r>
            <a:rPr lang="en-US" sz="1200" dirty="0">
              <a:latin typeface="Arial" panose="020B0604020202020204" pitchFamily="34" charset="0"/>
              <a:cs typeface="Arial" panose="020B0604020202020204" pitchFamily="34" charset="0"/>
            </a:rPr>
            <a:t>On the other hand, endorsements can be risky. If the celebrity does not match the brand or becomes embroiled in negative publicity that causes the consumer to see them in a negative light, consumer trust decreases, and the brand can experience fallout (</a:t>
          </a:r>
          <a:r>
            <a:rPr lang="en-US" sz="1200" dirty="0" err="1">
              <a:latin typeface="Arial" panose="020B0604020202020204" pitchFamily="34" charset="0"/>
              <a:cs typeface="Arial" panose="020B0604020202020204" pitchFamily="34" charset="0"/>
            </a:rPr>
            <a:t>Nzuva</a:t>
          </a:r>
          <a:r>
            <a:rPr lang="en-US" sz="1200" dirty="0">
              <a:latin typeface="Arial" panose="020B0604020202020204" pitchFamily="34" charset="0"/>
              <a:cs typeface="Arial" panose="020B0604020202020204" pitchFamily="34" charset="0"/>
            </a:rPr>
            <a:t>, 2021). This indicates that </a:t>
          </a:r>
          <a:r>
            <a:rPr lang="en-US" sz="1200" dirty="0" err="1">
              <a:latin typeface="Arial" panose="020B0604020202020204" pitchFamily="34" charset="0"/>
              <a:cs typeface="Arial" panose="020B0604020202020204" pitchFamily="34" charset="0"/>
            </a:rPr>
            <a:t>organisations</a:t>
          </a:r>
          <a:r>
            <a:rPr lang="en-US" sz="1200" dirty="0">
              <a:latin typeface="Arial" panose="020B0604020202020204" pitchFamily="34" charset="0"/>
              <a:cs typeface="Arial" panose="020B0604020202020204" pitchFamily="34" charset="0"/>
            </a:rPr>
            <a:t> should proceed cautiously when selecting endorsers.</a:t>
          </a:r>
          <a:endParaRPr lang="en-GB" sz="1200" dirty="0">
            <a:latin typeface="Arial" panose="020B0604020202020204" pitchFamily="34" charset="0"/>
            <a:cs typeface="Arial" panose="020B0604020202020204" pitchFamily="34" charset="0"/>
          </a:endParaRPr>
        </a:p>
      </dgm:t>
    </dgm:pt>
    <dgm:pt modelId="{0CCDB730-532D-4596-B2C4-131BD975B0A6}" type="parTrans" cxnId="{26530DF8-C768-47B6-AFDC-22C46B9AB380}">
      <dgm:prSet/>
      <dgm:spPr/>
      <dgm:t>
        <a:bodyPr/>
        <a:lstStyle/>
        <a:p>
          <a:endParaRPr lang="en-GB"/>
        </a:p>
      </dgm:t>
    </dgm:pt>
    <dgm:pt modelId="{9C5ED80D-8313-4DCA-B7C1-5289F45D3198}" type="sibTrans" cxnId="{26530DF8-C768-47B6-AFDC-22C46B9AB380}">
      <dgm:prSet/>
      <dgm:spPr/>
      <dgm:t>
        <a:bodyPr/>
        <a:lstStyle/>
        <a:p>
          <a:endParaRPr lang="en-GB"/>
        </a:p>
      </dgm:t>
    </dgm:pt>
    <dgm:pt modelId="{4A96B7A9-96D4-468F-B9D4-A5571D026F30}">
      <dgm:prSet custT="1"/>
      <dgm:spPr/>
      <dgm:t>
        <a:bodyPr/>
        <a:lstStyle/>
        <a:p>
          <a:r>
            <a:rPr lang="en-US" sz="1200" dirty="0">
              <a:latin typeface="Arial" panose="020B0604020202020204" pitchFamily="34" charset="0"/>
              <a:cs typeface="Arial" panose="020B0604020202020204" pitchFamily="34" charset="0"/>
            </a:rPr>
            <a:t>Research has also concluded that celebrities affect purchasing behavior through </a:t>
          </a:r>
          <a:r>
            <a:rPr lang="en-US" sz="1200" dirty="0" err="1">
              <a:latin typeface="Arial" panose="020B0604020202020204" pitchFamily="34" charset="0"/>
              <a:cs typeface="Arial" panose="020B0604020202020204" pitchFamily="34" charset="0"/>
            </a:rPr>
            <a:t>utilising</a:t>
          </a:r>
          <a:r>
            <a:rPr lang="en-US" sz="1200" dirty="0">
              <a:latin typeface="Arial" panose="020B0604020202020204" pitchFamily="34" charset="0"/>
              <a:cs typeface="Arial" panose="020B0604020202020204" pitchFamily="34" charset="0"/>
            </a:rPr>
            <a:t> an emotional disposition. </a:t>
          </a:r>
          <a:r>
            <a:rPr lang="en-US" sz="1200" dirty="0" err="1">
              <a:latin typeface="Arial" panose="020B0604020202020204" pitchFamily="34" charset="0"/>
              <a:cs typeface="Arial" panose="020B0604020202020204" pitchFamily="34" charset="0"/>
            </a:rPr>
            <a:t>Utilising</a:t>
          </a:r>
          <a:r>
            <a:rPr lang="en-US" sz="1200" dirty="0">
              <a:latin typeface="Arial" panose="020B0604020202020204" pitchFamily="34" charset="0"/>
              <a:cs typeface="Arial" panose="020B0604020202020204" pitchFamily="34" charset="0"/>
            </a:rPr>
            <a:t> emotional storytelling makes consumers feel connected to the celebrity and the brand (Sankar, 2020). This emotional connection serves to enhance memorability and persuasion when it comes to endorsements. </a:t>
          </a:r>
          <a:endParaRPr lang="en-GB" sz="1200" dirty="0">
            <a:latin typeface="Arial" panose="020B0604020202020204" pitchFamily="34" charset="0"/>
            <a:cs typeface="Arial" panose="020B0604020202020204" pitchFamily="34" charset="0"/>
          </a:endParaRPr>
        </a:p>
      </dgm:t>
    </dgm:pt>
    <dgm:pt modelId="{02386295-63C5-4867-838E-ADC44900A05E}" type="parTrans" cxnId="{4624CFA1-E5A9-4482-94FC-FFFCE4788B31}">
      <dgm:prSet/>
      <dgm:spPr/>
      <dgm:t>
        <a:bodyPr/>
        <a:lstStyle/>
        <a:p>
          <a:endParaRPr lang="en-GB"/>
        </a:p>
      </dgm:t>
    </dgm:pt>
    <dgm:pt modelId="{A8B52EE3-F048-4866-AF45-9D5E715FC2C3}" type="sibTrans" cxnId="{4624CFA1-E5A9-4482-94FC-FFFCE4788B31}">
      <dgm:prSet/>
      <dgm:spPr/>
      <dgm:t>
        <a:bodyPr/>
        <a:lstStyle/>
        <a:p>
          <a:endParaRPr lang="en-GB"/>
        </a:p>
      </dgm:t>
    </dgm:pt>
    <dgm:pt modelId="{6FD76564-9394-4BD6-AB61-181D1F297D51}" type="pres">
      <dgm:prSet presAssocID="{58CD0F26-1091-4056-BA2B-D0387081C0EB}" presName="linear" presStyleCnt="0">
        <dgm:presLayoutVars>
          <dgm:animLvl val="lvl"/>
          <dgm:resizeHandles val="exact"/>
        </dgm:presLayoutVars>
      </dgm:prSet>
      <dgm:spPr/>
    </dgm:pt>
    <dgm:pt modelId="{DDDA37AF-ECAE-4E26-9822-EA480A148EB6}" type="pres">
      <dgm:prSet presAssocID="{CD125E33-2CA2-45C4-BFAF-C69D29850681}" presName="parentText" presStyleLbl="node1" presStyleIdx="0" presStyleCnt="3">
        <dgm:presLayoutVars>
          <dgm:chMax val="0"/>
          <dgm:bulletEnabled val="1"/>
        </dgm:presLayoutVars>
      </dgm:prSet>
      <dgm:spPr/>
    </dgm:pt>
    <dgm:pt modelId="{C90A8F10-1437-43F3-889C-57B772A669A4}" type="pres">
      <dgm:prSet presAssocID="{308D9A18-648B-4ADB-B105-0470DCF8AE2D}" presName="spacer" presStyleCnt="0"/>
      <dgm:spPr/>
    </dgm:pt>
    <dgm:pt modelId="{93F0F812-2460-4030-8F95-6A20C3608C57}" type="pres">
      <dgm:prSet presAssocID="{ED1F4B77-41E7-439C-A05D-E01685652C26}" presName="parentText" presStyleLbl="node1" presStyleIdx="1" presStyleCnt="3">
        <dgm:presLayoutVars>
          <dgm:chMax val="0"/>
          <dgm:bulletEnabled val="1"/>
        </dgm:presLayoutVars>
      </dgm:prSet>
      <dgm:spPr/>
    </dgm:pt>
    <dgm:pt modelId="{11D4D2A7-06E8-490F-B1C8-36A858B11A3E}" type="pres">
      <dgm:prSet presAssocID="{9C5ED80D-8313-4DCA-B7C1-5289F45D3198}" presName="spacer" presStyleCnt="0"/>
      <dgm:spPr/>
    </dgm:pt>
    <dgm:pt modelId="{AF604F63-C2AE-4F96-9169-F03B09EC7B98}" type="pres">
      <dgm:prSet presAssocID="{4A96B7A9-96D4-468F-B9D4-A5571D026F30}" presName="parentText" presStyleLbl="node1" presStyleIdx="2" presStyleCnt="3">
        <dgm:presLayoutVars>
          <dgm:chMax val="0"/>
          <dgm:bulletEnabled val="1"/>
        </dgm:presLayoutVars>
      </dgm:prSet>
      <dgm:spPr/>
    </dgm:pt>
  </dgm:ptLst>
  <dgm:cxnLst>
    <dgm:cxn modelId="{4E9D1C04-BE75-4E04-B5E8-078D7F719B88}" type="presOf" srcId="{4A96B7A9-96D4-468F-B9D4-A5571D026F30}" destId="{AF604F63-C2AE-4F96-9169-F03B09EC7B98}" srcOrd="0" destOrd="0" presId="urn:microsoft.com/office/officeart/2005/8/layout/vList2"/>
    <dgm:cxn modelId="{6A097E71-1EA3-49E1-A5B5-A1687950AAEC}" type="presOf" srcId="{CD125E33-2CA2-45C4-BFAF-C69D29850681}" destId="{DDDA37AF-ECAE-4E26-9822-EA480A148EB6}" srcOrd="0" destOrd="0" presId="urn:microsoft.com/office/officeart/2005/8/layout/vList2"/>
    <dgm:cxn modelId="{378DCD9B-0161-4E73-AA44-4456875B9A1C}" srcId="{58CD0F26-1091-4056-BA2B-D0387081C0EB}" destId="{CD125E33-2CA2-45C4-BFAF-C69D29850681}" srcOrd="0" destOrd="0" parTransId="{6D1992B4-EE1C-4B4A-A2E3-5DC7BD719199}" sibTransId="{308D9A18-648B-4ADB-B105-0470DCF8AE2D}"/>
    <dgm:cxn modelId="{4624CFA1-E5A9-4482-94FC-FFFCE4788B31}" srcId="{58CD0F26-1091-4056-BA2B-D0387081C0EB}" destId="{4A96B7A9-96D4-468F-B9D4-A5571D026F30}" srcOrd="2" destOrd="0" parTransId="{02386295-63C5-4867-838E-ADC44900A05E}" sibTransId="{A8B52EE3-F048-4866-AF45-9D5E715FC2C3}"/>
    <dgm:cxn modelId="{0A6493AE-3912-4436-9210-5B3A53794816}" type="presOf" srcId="{58CD0F26-1091-4056-BA2B-D0387081C0EB}" destId="{6FD76564-9394-4BD6-AB61-181D1F297D51}" srcOrd="0" destOrd="0" presId="urn:microsoft.com/office/officeart/2005/8/layout/vList2"/>
    <dgm:cxn modelId="{CA4F26D1-9FAE-4A6C-984F-7DA06F5537CA}" type="presOf" srcId="{ED1F4B77-41E7-439C-A05D-E01685652C26}" destId="{93F0F812-2460-4030-8F95-6A20C3608C57}" srcOrd="0" destOrd="0" presId="urn:microsoft.com/office/officeart/2005/8/layout/vList2"/>
    <dgm:cxn modelId="{26530DF8-C768-47B6-AFDC-22C46B9AB380}" srcId="{58CD0F26-1091-4056-BA2B-D0387081C0EB}" destId="{ED1F4B77-41E7-439C-A05D-E01685652C26}" srcOrd="1" destOrd="0" parTransId="{0CCDB730-532D-4596-B2C4-131BD975B0A6}" sibTransId="{9C5ED80D-8313-4DCA-B7C1-5289F45D3198}"/>
    <dgm:cxn modelId="{A4D2FED9-2ACB-4145-B32F-374144173A0A}" type="presParOf" srcId="{6FD76564-9394-4BD6-AB61-181D1F297D51}" destId="{DDDA37AF-ECAE-4E26-9822-EA480A148EB6}" srcOrd="0" destOrd="0" presId="urn:microsoft.com/office/officeart/2005/8/layout/vList2"/>
    <dgm:cxn modelId="{6F2235D3-DD02-4D8A-BCD1-CD648E0AC842}" type="presParOf" srcId="{6FD76564-9394-4BD6-AB61-181D1F297D51}" destId="{C90A8F10-1437-43F3-889C-57B772A669A4}" srcOrd="1" destOrd="0" presId="urn:microsoft.com/office/officeart/2005/8/layout/vList2"/>
    <dgm:cxn modelId="{218DCFD3-6411-49DC-9EE9-E3004D9C7790}" type="presParOf" srcId="{6FD76564-9394-4BD6-AB61-181D1F297D51}" destId="{93F0F812-2460-4030-8F95-6A20C3608C57}" srcOrd="2" destOrd="0" presId="urn:microsoft.com/office/officeart/2005/8/layout/vList2"/>
    <dgm:cxn modelId="{3CDB8142-A2A6-47CF-9AE9-28D1FE52FA25}" type="presParOf" srcId="{6FD76564-9394-4BD6-AB61-181D1F297D51}" destId="{11D4D2A7-06E8-490F-B1C8-36A858B11A3E}" srcOrd="3" destOrd="0" presId="urn:microsoft.com/office/officeart/2005/8/layout/vList2"/>
    <dgm:cxn modelId="{57A11A34-2A94-4B4F-AB8B-F7CFA37171BA}" type="presParOf" srcId="{6FD76564-9394-4BD6-AB61-181D1F297D51}" destId="{AF604F63-C2AE-4F96-9169-F03B09EC7B98}"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DA37AF-ECAE-4E26-9822-EA480A148EB6}">
      <dsp:nvSpPr>
        <dsp:cNvPr id="0" name=""/>
        <dsp:cNvSpPr/>
      </dsp:nvSpPr>
      <dsp:spPr>
        <a:xfrm>
          <a:off x="0" y="1471"/>
          <a:ext cx="5933182" cy="113876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Research indicates that celebrity endorsements are most effective when the celebrity is consistent with the brand image and the target audience. Finding a good match leads to higher levels of trust and purchase intention (Sambath and Jeng, 2014). Celebrity endorsements become even more effective when the celebrity is perceived to be credible and authentic, as customer trust makes consumers feel more at ease about the product (Shafie et al., 2023).</a:t>
          </a:r>
          <a:endParaRPr lang="en-GB" sz="1200" kern="1200" dirty="0">
            <a:latin typeface="Arial" panose="020B0604020202020204" pitchFamily="34" charset="0"/>
            <a:cs typeface="Arial" panose="020B0604020202020204" pitchFamily="34" charset="0"/>
          </a:endParaRPr>
        </a:p>
      </dsp:txBody>
      <dsp:txXfrm>
        <a:off x="55590" y="57061"/>
        <a:ext cx="5822002" cy="1027581"/>
      </dsp:txXfrm>
    </dsp:sp>
    <dsp:sp modelId="{93F0F812-2460-4030-8F95-6A20C3608C57}">
      <dsp:nvSpPr>
        <dsp:cNvPr id="0" name=""/>
        <dsp:cNvSpPr/>
      </dsp:nvSpPr>
      <dsp:spPr>
        <a:xfrm>
          <a:off x="0" y="1154535"/>
          <a:ext cx="5933182" cy="113876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On the other hand, endorsements can be risky. If the celebrity does not match the brand or becomes embroiled in negative publicity that causes the consumer to see them in a negative light, consumer trust decreases, and the brand can experience fallout (</a:t>
          </a:r>
          <a:r>
            <a:rPr lang="en-US" sz="1200" kern="1200" dirty="0" err="1">
              <a:latin typeface="Arial" panose="020B0604020202020204" pitchFamily="34" charset="0"/>
              <a:cs typeface="Arial" panose="020B0604020202020204" pitchFamily="34" charset="0"/>
            </a:rPr>
            <a:t>Nzuva</a:t>
          </a:r>
          <a:r>
            <a:rPr lang="en-US" sz="1200" kern="1200" dirty="0">
              <a:latin typeface="Arial" panose="020B0604020202020204" pitchFamily="34" charset="0"/>
              <a:cs typeface="Arial" panose="020B0604020202020204" pitchFamily="34" charset="0"/>
            </a:rPr>
            <a:t>, 2021). This indicates that </a:t>
          </a:r>
          <a:r>
            <a:rPr lang="en-US" sz="1200" kern="1200" dirty="0" err="1">
              <a:latin typeface="Arial" panose="020B0604020202020204" pitchFamily="34" charset="0"/>
              <a:cs typeface="Arial" panose="020B0604020202020204" pitchFamily="34" charset="0"/>
            </a:rPr>
            <a:t>organisations</a:t>
          </a:r>
          <a:r>
            <a:rPr lang="en-US" sz="1200" kern="1200" dirty="0">
              <a:latin typeface="Arial" panose="020B0604020202020204" pitchFamily="34" charset="0"/>
              <a:cs typeface="Arial" panose="020B0604020202020204" pitchFamily="34" charset="0"/>
            </a:rPr>
            <a:t> should proceed cautiously when selecting endorsers.</a:t>
          </a:r>
          <a:endParaRPr lang="en-GB" sz="1200" kern="1200" dirty="0">
            <a:latin typeface="Arial" panose="020B0604020202020204" pitchFamily="34" charset="0"/>
            <a:cs typeface="Arial" panose="020B0604020202020204" pitchFamily="34" charset="0"/>
          </a:endParaRPr>
        </a:p>
      </dsp:txBody>
      <dsp:txXfrm>
        <a:off x="55590" y="1210125"/>
        <a:ext cx="5822002" cy="1027581"/>
      </dsp:txXfrm>
    </dsp:sp>
    <dsp:sp modelId="{AF604F63-C2AE-4F96-9169-F03B09EC7B98}">
      <dsp:nvSpPr>
        <dsp:cNvPr id="0" name=""/>
        <dsp:cNvSpPr/>
      </dsp:nvSpPr>
      <dsp:spPr>
        <a:xfrm>
          <a:off x="0" y="2307598"/>
          <a:ext cx="5933182" cy="113876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Research has also concluded that celebrities affect purchasing behavior through </a:t>
          </a:r>
          <a:r>
            <a:rPr lang="en-US" sz="1200" kern="1200" dirty="0" err="1">
              <a:latin typeface="Arial" panose="020B0604020202020204" pitchFamily="34" charset="0"/>
              <a:cs typeface="Arial" panose="020B0604020202020204" pitchFamily="34" charset="0"/>
            </a:rPr>
            <a:t>utilising</a:t>
          </a:r>
          <a:r>
            <a:rPr lang="en-US" sz="1200" kern="1200" dirty="0">
              <a:latin typeface="Arial" panose="020B0604020202020204" pitchFamily="34" charset="0"/>
              <a:cs typeface="Arial" panose="020B0604020202020204" pitchFamily="34" charset="0"/>
            </a:rPr>
            <a:t> an emotional disposition. </a:t>
          </a:r>
          <a:r>
            <a:rPr lang="en-US" sz="1200" kern="1200" dirty="0" err="1">
              <a:latin typeface="Arial" panose="020B0604020202020204" pitchFamily="34" charset="0"/>
              <a:cs typeface="Arial" panose="020B0604020202020204" pitchFamily="34" charset="0"/>
            </a:rPr>
            <a:t>Utilising</a:t>
          </a:r>
          <a:r>
            <a:rPr lang="en-US" sz="1200" kern="1200" dirty="0">
              <a:latin typeface="Arial" panose="020B0604020202020204" pitchFamily="34" charset="0"/>
              <a:cs typeface="Arial" panose="020B0604020202020204" pitchFamily="34" charset="0"/>
            </a:rPr>
            <a:t> emotional storytelling makes consumers feel connected to the celebrity and the brand (Sankar, 2020). This emotional connection serves to enhance memorability and persuasion when it comes to endorsements. </a:t>
          </a:r>
          <a:endParaRPr lang="en-GB" sz="1200" kern="1200" dirty="0">
            <a:latin typeface="Arial" panose="020B0604020202020204" pitchFamily="34" charset="0"/>
            <a:cs typeface="Arial" panose="020B0604020202020204" pitchFamily="34" charset="0"/>
          </a:endParaRPr>
        </a:p>
      </dsp:txBody>
      <dsp:txXfrm>
        <a:off x="55590" y="2363188"/>
        <a:ext cx="5822002" cy="102758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52A78-2E94-B3B2-B4ED-51EA81C467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2397749-7F60-6247-0E6C-D26E883075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FA75CA3-3F85-043B-D765-9DDB988FC64E}"/>
              </a:ext>
            </a:extLst>
          </p:cNvPr>
          <p:cNvSpPr>
            <a:spLocks noGrp="1"/>
          </p:cNvSpPr>
          <p:nvPr>
            <p:ph type="dt" sz="half" idx="10"/>
          </p:nvPr>
        </p:nvSpPr>
        <p:spPr/>
        <p:txBody>
          <a:bodyPr/>
          <a:lstStyle/>
          <a:p>
            <a:fld id="{2BCCB71F-227B-48C3-B5BF-9CCCD21658FB}" type="datetimeFigureOut">
              <a:rPr lang="en-GB" smtClean="0"/>
              <a:t>24/11/2025</a:t>
            </a:fld>
            <a:endParaRPr lang="en-GB"/>
          </a:p>
        </p:txBody>
      </p:sp>
      <p:sp>
        <p:nvSpPr>
          <p:cNvPr id="5" name="Footer Placeholder 4">
            <a:extLst>
              <a:ext uri="{FF2B5EF4-FFF2-40B4-BE49-F238E27FC236}">
                <a16:creationId xmlns:a16="http://schemas.microsoft.com/office/drawing/2014/main" id="{31D53A10-7F42-4A97-D34A-85AAD1BC39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1B590D-7B29-9592-4427-BFF077159648}"/>
              </a:ext>
            </a:extLst>
          </p:cNvPr>
          <p:cNvSpPr>
            <a:spLocks noGrp="1"/>
          </p:cNvSpPr>
          <p:nvPr>
            <p:ph type="sldNum" sz="quarter" idx="12"/>
          </p:nvPr>
        </p:nvSpPr>
        <p:spPr/>
        <p:txBody>
          <a:bodyPr/>
          <a:lstStyle/>
          <a:p>
            <a:fld id="{D7A00D50-FEFD-4FDA-BE6E-1DD14949A852}" type="slidenum">
              <a:rPr lang="en-GB" smtClean="0"/>
              <a:t>‹#›</a:t>
            </a:fld>
            <a:endParaRPr lang="en-GB"/>
          </a:p>
        </p:txBody>
      </p:sp>
    </p:spTree>
    <p:extLst>
      <p:ext uri="{BB962C8B-B14F-4D97-AF65-F5344CB8AC3E}">
        <p14:creationId xmlns:p14="http://schemas.microsoft.com/office/powerpoint/2010/main" val="2575371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3332F-F834-D223-3FEA-9601A42890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70DCEC-45F0-130F-51A7-F2086361854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A59BF5-D7B2-7559-B9FB-D43EC941307D}"/>
              </a:ext>
            </a:extLst>
          </p:cNvPr>
          <p:cNvSpPr>
            <a:spLocks noGrp="1"/>
          </p:cNvSpPr>
          <p:nvPr>
            <p:ph type="dt" sz="half" idx="10"/>
          </p:nvPr>
        </p:nvSpPr>
        <p:spPr/>
        <p:txBody>
          <a:bodyPr/>
          <a:lstStyle/>
          <a:p>
            <a:fld id="{2BCCB71F-227B-48C3-B5BF-9CCCD21658FB}" type="datetimeFigureOut">
              <a:rPr lang="en-GB" smtClean="0"/>
              <a:t>24/11/2025</a:t>
            </a:fld>
            <a:endParaRPr lang="en-GB"/>
          </a:p>
        </p:txBody>
      </p:sp>
      <p:sp>
        <p:nvSpPr>
          <p:cNvPr id="5" name="Footer Placeholder 4">
            <a:extLst>
              <a:ext uri="{FF2B5EF4-FFF2-40B4-BE49-F238E27FC236}">
                <a16:creationId xmlns:a16="http://schemas.microsoft.com/office/drawing/2014/main" id="{560D9BE3-5C3A-2925-2C76-B903A4D1C1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590C00-4025-04E0-3DF9-E34C78954D9C}"/>
              </a:ext>
            </a:extLst>
          </p:cNvPr>
          <p:cNvSpPr>
            <a:spLocks noGrp="1"/>
          </p:cNvSpPr>
          <p:nvPr>
            <p:ph type="sldNum" sz="quarter" idx="12"/>
          </p:nvPr>
        </p:nvSpPr>
        <p:spPr/>
        <p:txBody>
          <a:bodyPr/>
          <a:lstStyle/>
          <a:p>
            <a:fld id="{D7A00D50-FEFD-4FDA-BE6E-1DD14949A852}" type="slidenum">
              <a:rPr lang="en-GB" smtClean="0"/>
              <a:t>‹#›</a:t>
            </a:fld>
            <a:endParaRPr lang="en-GB"/>
          </a:p>
        </p:txBody>
      </p:sp>
    </p:spTree>
    <p:extLst>
      <p:ext uri="{BB962C8B-B14F-4D97-AF65-F5344CB8AC3E}">
        <p14:creationId xmlns:p14="http://schemas.microsoft.com/office/powerpoint/2010/main" val="1859883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A3EF2-D9E3-A7CD-C365-271662BFC6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93FBB1C-642B-0534-11A2-E831267D927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7907EF-CDE3-5479-24FA-D95B21182FAD}"/>
              </a:ext>
            </a:extLst>
          </p:cNvPr>
          <p:cNvSpPr>
            <a:spLocks noGrp="1"/>
          </p:cNvSpPr>
          <p:nvPr>
            <p:ph type="dt" sz="half" idx="10"/>
          </p:nvPr>
        </p:nvSpPr>
        <p:spPr/>
        <p:txBody>
          <a:bodyPr/>
          <a:lstStyle/>
          <a:p>
            <a:fld id="{2BCCB71F-227B-48C3-B5BF-9CCCD21658FB}" type="datetimeFigureOut">
              <a:rPr lang="en-GB" smtClean="0"/>
              <a:t>24/11/2025</a:t>
            </a:fld>
            <a:endParaRPr lang="en-GB"/>
          </a:p>
        </p:txBody>
      </p:sp>
      <p:sp>
        <p:nvSpPr>
          <p:cNvPr id="5" name="Footer Placeholder 4">
            <a:extLst>
              <a:ext uri="{FF2B5EF4-FFF2-40B4-BE49-F238E27FC236}">
                <a16:creationId xmlns:a16="http://schemas.microsoft.com/office/drawing/2014/main" id="{E0FFD3F5-550F-40DB-6A8A-D3D8BB1DE9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CA4BF6-D631-3135-1379-DF98A367FFFB}"/>
              </a:ext>
            </a:extLst>
          </p:cNvPr>
          <p:cNvSpPr>
            <a:spLocks noGrp="1"/>
          </p:cNvSpPr>
          <p:nvPr>
            <p:ph type="sldNum" sz="quarter" idx="12"/>
          </p:nvPr>
        </p:nvSpPr>
        <p:spPr/>
        <p:txBody>
          <a:bodyPr/>
          <a:lstStyle/>
          <a:p>
            <a:fld id="{D7A00D50-FEFD-4FDA-BE6E-1DD14949A852}" type="slidenum">
              <a:rPr lang="en-GB" smtClean="0"/>
              <a:t>‹#›</a:t>
            </a:fld>
            <a:endParaRPr lang="en-GB"/>
          </a:p>
        </p:txBody>
      </p:sp>
    </p:spTree>
    <p:extLst>
      <p:ext uri="{BB962C8B-B14F-4D97-AF65-F5344CB8AC3E}">
        <p14:creationId xmlns:p14="http://schemas.microsoft.com/office/powerpoint/2010/main" val="1371392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A0BF8-BE83-544D-1F50-FE961166FE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2F2134-13A4-9E80-11A3-63564B4EBE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DF1B58E-2E5A-40B2-0366-4A36193D2D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82DE36D-4EF1-82BF-0EC1-5B4BCA70B10D}"/>
              </a:ext>
            </a:extLst>
          </p:cNvPr>
          <p:cNvSpPr>
            <a:spLocks noGrp="1"/>
          </p:cNvSpPr>
          <p:nvPr>
            <p:ph type="dt" sz="half" idx="10"/>
          </p:nvPr>
        </p:nvSpPr>
        <p:spPr/>
        <p:txBody>
          <a:bodyPr/>
          <a:lstStyle/>
          <a:p>
            <a:fld id="{2BCCB71F-227B-48C3-B5BF-9CCCD21658FB}" type="datetimeFigureOut">
              <a:rPr lang="en-GB" smtClean="0"/>
              <a:t>24/11/2025</a:t>
            </a:fld>
            <a:endParaRPr lang="en-GB"/>
          </a:p>
        </p:txBody>
      </p:sp>
      <p:sp>
        <p:nvSpPr>
          <p:cNvPr id="6" name="Footer Placeholder 5">
            <a:extLst>
              <a:ext uri="{FF2B5EF4-FFF2-40B4-BE49-F238E27FC236}">
                <a16:creationId xmlns:a16="http://schemas.microsoft.com/office/drawing/2014/main" id="{C8A49568-0D37-FEE6-E526-832DE9EABA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1B084D-187D-CC5A-DA38-1680A0FC5154}"/>
              </a:ext>
            </a:extLst>
          </p:cNvPr>
          <p:cNvSpPr>
            <a:spLocks noGrp="1"/>
          </p:cNvSpPr>
          <p:nvPr>
            <p:ph type="sldNum" sz="quarter" idx="12"/>
          </p:nvPr>
        </p:nvSpPr>
        <p:spPr/>
        <p:txBody>
          <a:bodyPr/>
          <a:lstStyle/>
          <a:p>
            <a:fld id="{D7A00D50-FEFD-4FDA-BE6E-1DD14949A852}" type="slidenum">
              <a:rPr lang="en-GB" smtClean="0"/>
              <a:t>‹#›</a:t>
            </a:fld>
            <a:endParaRPr lang="en-GB"/>
          </a:p>
        </p:txBody>
      </p:sp>
    </p:spTree>
    <p:extLst>
      <p:ext uri="{BB962C8B-B14F-4D97-AF65-F5344CB8AC3E}">
        <p14:creationId xmlns:p14="http://schemas.microsoft.com/office/powerpoint/2010/main" val="3342748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7F17E-A8E8-020E-088D-33FB70BA67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BE5F62-C10F-B4FF-3A3F-C03C829510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C0B7FF-B0D4-2DC5-52D9-0EFACCBDC81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08548F1-7E1A-4C59-8B8F-BC2A3337B8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6EA3BB-F72A-B75F-BD15-CE2411A6B8D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2AD9BB-30BF-9DE0-D497-75DA2AA44A7B}"/>
              </a:ext>
            </a:extLst>
          </p:cNvPr>
          <p:cNvSpPr>
            <a:spLocks noGrp="1"/>
          </p:cNvSpPr>
          <p:nvPr>
            <p:ph type="dt" sz="half" idx="10"/>
          </p:nvPr>
        </p:nvSpPr>
        <p:spPr/>
        <p:txBody>
          <a:bodyPr/>
          <a:lstStyle/>
          <a:p>
            <a:fld id="{2BCCB71F-227B-48C3-B5BF-9CCCD21658FB}" type="datetimeFigureOut">
              <a:rPr lang="en-GB" smtClean="0"/>
              <a:t>24/11/2025</a:t>
            </a:fld>
            <a:endParaRPr lang="en-GB"/>
          </a:p>
        </p:txBody>
      </p:sp>
      <p:sp>
        <p:nvSpPr>
          <p:cNvPr id="8" name="Footer Placeholder 7">
            <a:extLst>
              <a:ext uri="{FF2B5EF4-FFF2-40B4-BE49-F238E27FC236}">
                <a16:creationId xmlns:a16="http://schemas.microsoft.com/office/drawing/2014/main" id="{DEF93F45-6B2C-5593-AEDD-E187E16C946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9033FA7-A816-636B-632A-4E2F4CF0397B}"/>
              </a:ext>
            </a:extLst>
          </p:cNvPr>
          <p:cNvSpPr>
            <a:spLocks noGrp="1"/>
          </p:cNvSpPr>
          <p:nvPr>
            <p:ph type="sldNum" sz="quarter" idx="12"/>
          </p:nvPr>
        </p:nvSpPr>
        <p:spPr/>
        <p:txBody>
          <a:bodyPr/>
          <a:lstStyle/>
          <a:p>
            <a:fld id="{D7A00D50-FEFD-4FDA-BE6E-1DD14949A852}" type="slidenum">
              <a:rPr lang="en-GB" smtClean="0"/>
              <a:t>‹#›</a:t>
            </a:fld>
            <a:endParaRPr lang="en-GB"/>
          </a:p>
        </p:txBody>
      </p:sp>
    </p:spTree>
    <p:extLst>
      <p:ext uri="{BB962C8B-B14F-4D97-AF65-F5344CB8AC3E}">
        <p14:creationId xmlns:p14="http://schemas.microsoft.com/office/powerpoint/2010/main" val="1842635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E66F3-A6A0-7BB3-BD6E-71F2E7FE49F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3FBC4B4-BA06-80BB-05D5-5A6A9E569832}"/>
              </a:ext>
            </a:extLst>
          </p:cNvPr>
          <p:cNvSpPr>
            <a:spLocks noGrp="1"/>
          </p:cNvSpPr>
          <p:nvPr>
            <p:ph type="dt" sz="half" idx="10"/>
          </p:nvPr>
        </p:nvSpPr>
        <p:spPr/>
        <p:txBody>
          <a:bodyPr/>
          <a:lstStyle/>
          <a:p>
            <a:fld id="{2BCCB71F-227B-48C3-B5BF-9CCCD21658FB}" type="datetimeFigureOut">
              <a:rPr lang="en-GB" smtClean="0"/>
              <a:t>24/11/2025</a:t>
            </a:fld>
            <a:endParaRPr lang="en-GB"/>
          </a:p>
        </p:txBody>
      </p:sp>
      <p:sp>
        <p:nvSpPr>
          <p:cNvPr id="4" name="Footer Placeholder 3">
            <a:extLst>
              <a:ext uri="{FF2B5EF4-FFF2-40B4-BE49-F238E27FC236}">
                <a16:creationId xmlns:a16="http://schemas.microsoft.com/office/drawing/2014/main" id="{D59C542C-761B-5521-E5CB-AC910AE97B7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B1F6A6-A61B-64FC-950A-027A731CA238}"/>
              </a:ext>
            </a:extLst>
          </p:cNvPr>
          <p:cNvSpPr>
            <a:spLocks noGrp="1"/>
          </p:cNvSpPr>
          <p:nvPr>
            <p:ph type="sldNum" sz="quarter" idx="12"/>
          </p:nvPr>
        </p:nvSpPr>
        <p:spPr/>
        <p:txBody>
          <a:bodyPr/>
          <a:lstStyle/>
          <a:p>
            <a:fld id="{D7A00D50-FEFD-4FDA-BE6E-1DD14949A852}" type="slidenum">
              <a:rPr lang="en-GB" smtClean="0"/>
              <a:t>‹#›</a:t>
            </a:fld>
            <a:endParaRPr lang="en-GB"/>
          </a:p>
        </p:txBody>
      </p:sp>
    </p:spTree>
    <p:extLst>
      <p:ext uri="{BB962C8B-B14F-4D97-AF65-F5344CB8AC3E}">
        <p14:creationId xmlns:p14="http://schemas.microsoft.com/office/powerpoint/2010/main" val="2938713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ACA3C7-0CE5-7F4C-047B-808C4B7175C0}"/>
              </a:ext>
            </a:extLst>
          </p:cNvPr>
          <p:cNvSpPr>
            <a:spLocks noGrp="1"/>
          </p:cNvSpPr>
          <p:nvPr>
            <p:ph type="dt" sz="half" idx="10"/>
          </p:nvPr>
        </p:nvSpPr>
        <p:spPr/>
        <p:txBody>
          <a:bodyPr/>
          <a:lstStyle/>
          <a:p>
            <a:fld id="{2BCCB71F-227B-48C3-B5BF-9CCCD21658FB}" type="datetimeFigureOut">
              <a:rPr lang="en-GB" smtClean="0"/>
              <a:t>24/11/2025</a:t>
            </a:fld>
            <a:endParaRPr lang="en-GB"/>
          </a:p>
        </p:txBody>
      </p:sp>
      <p:sp>
        <p:nvSpPr>
          <p:cNvPr id="3" name="Footer Placeholder 2">
            <a:extLst>
              <a:ext uri="{FF2B5EF4-FFF2-40B4-BE49-F238E27FC236}">
                <a16:creationId xmlns:a16="http://schemas.microsoft.com/office/drawing/2014/main" id="{51382611-BE19-778D-AC1B-6E160DB007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4B0F21-E7A6-3F59-53BF-E39257EF9954}"/>
              </a:ext>
            </a:extLst>
          </p:cNvPr>
          <p:cNvSpPr>
            <a:spLocks noGrp="1"/>
          </p:cNvSpPr>
          <p:nvPr>
            <p:ph type="sldNum" sz="quarter" idx="12"/>
          </p:nvPr>
        </p:nvSpPr>
        <p:spPr/>
        <p:txBody>
          <a:bodyPr/>
          <a:lstStyle/>
          <a:p>
            <a:fld id="{D7A00D50-FEFD-4FDA-BE6E-1DD14949A852}" type="slidenum">
              <a:rPr lang="en-GB" smtClean="0"/>
              <a:t>‹#›</a:t>
            </a:fld>
            <a:endParaRPr lang="en-GB"/>
          </a:p>
        </p:txBody>
      </p:sp>
    </p:spTree>
    <p:extLst>
      <p:ext uri="{BB962C8B-B14F-4D97-AF65-F5344CB8AC3E}">
        <p14:creationId xmlns:p14="http://schemas.microsoft.com/office/powerpoint/2010/main" val="3509355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CAD58-5819-5032-0FD7-7FD7091437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2BE711-6147-4235-49EE-708ABFDBFF6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D0B9DC-9A02-F163-EAE4-FEF37EFFC6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FF3D8A-61F5-89CA-CA72-8C588601AB60}"/>
              </a:ext>
            </a:extLst>
          </p:cNvPr>
          <p:cNvSpPr>
            <a:spLocks noGrp="1"/>
          </p:cNvSpPr>
          <p:nvPr>
            <p:ph type="dt" sz="half" idx="10"/>
          </p:nvPr>
        </p:nvSpPr>
        <p:spPr/>
        <p:txBody>
          <a:bodyPr/>
          <a:lstStyle/>
          <a:p>
            <a:fld id="{2BCCB71F-227B-48C3-B5BF-9CCCD21658FB}" type="datetimeFigureOut">
              <a:rPr lang="en-GB" smtClean="0"/>
              <a:t>24/11/2025</a:t>
            </a:fld>
            <a:endParaRPr lang="en-GB"/>
          </a:p>
        </p:txBody>
      </p:sp>
      <p:sp>
        <p:nvSpPr>
          <p:cNvPr id="6" name="Footer Placeholder 5">
            <a:extLst>
              <a:ext uri="{FF2B5EF4-FFF2-40B4-BE49-F238E27FC236}">
                <a16:creationId xmlns:a16="http://schemas.microsoft.com/office/drawing/2014/main" id="{516212DA-BB28-F45B-D016-8BE189C871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D74B2A-FF40-44F7-50F3-879CCB88720D}"/>
              </a:ext>
            </a:extLst>
          </p:cNvPr>
          <p:cNvSpPr>
            <a:spLocks noGrp="1"/>
          </p:cNvSpPr>
          <p:nvPr>
            <p:ph type="sldNum" sz="quarter" idx="12"/>
          </p:nvPr>
        </p:nvSpPr>
        <p:spPr/>
        <p:txBody>
          <a:bodyPr/>
          <a:lstStyle/>
          <a:p>
            <a:fld id="{D7A00D50-FEFD-4FDA-BE6E-1DD14949A852}" type="slidenum">
              <a:rPr lang="en-GB" smtClean="0"/>
              <a:t>‹#›</a:t>
            </a:fld>
            <a:endParaRPr lang="en-GB"/>
          </a:p>
        </p:txBody>
      </p:sp>
    </p:spTree>
    <p:extLst>
      <p:ext uri="{BB962C8B-B14F-4D97-AF65-F5344CB8AC3E}">
        <p14:creationId xmlns:p14="http://schemas.microsoft.com/office/powerpoint/2010/main" val="1213037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D766C-FCBE-A415-D3EF-25204C225D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761C8A-317C-48A9-EE68-36EA8CCDAB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8032E2F-6672-F930-E1DD-F37D1877A5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C2B0A1-EA38-AE61-D2AF-B03FA7AD9125}"/>
              </a:ext>
            </a:extLst>
          </p:cNvPr>
          <p:cNvSpPr>
            <a:spLocks noGrp="1"/>
          </p:cNvSpPr>
          <p:nvPr>
            <p:ph type="dt" sz="half" idx="10"/>
          </p:nvPr>
        </p:nvSpPr>
        <p:spPr/>
        <p:txBody>
          <a:bodyPr/>
          <a:lstStyle/>
          <a:p>
            <a:fld id="{2BCCB71F-227B-48C3-B5BF-9CCCD21658FB}" type="datetimeFigureOut">
              <a:rPr lang="en-GB" smtClean="0"/>
              <a:t>24/11/2025</a:t>
            </a:fld>
            <a:endParaRPr lang="en-GB"/>
          </a:p>
        </p:txBody>
      </p:sp>
      <p:sp>
        <p:nvSpPr>
          <p:cNvPr id="6" name="Footer Placeholder 5">
            <a:extLst>
              <a:ext uri="{FF2B5EF4-FFF2-40B4-BE49-F238E27FC236}">
                <a16:creationId xmlns:a16="http://schemas.microsoft.com/office/drawing/2014/main" id="{6C9C3029-B2CD-91DC-09F3-EE71F262A2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1016C7-FC74-0D11-E6F0-ADA2D0759CA0}"/>
              </a:ext>
            </a:extLst>
          </p:cNvPr>
          <p:cNvSpPr>
            <a:spLocks noGrp="1"/>
          </p:cNvSpPr>
          <p:nvPr>
            <p:ph type="sldNum" sz="quarter" idx="12"/>
          </p:nvPr>
        </p:nvSpPr>
        <p:spPr/>
        <p:txBody>
          <a:bodyPr/>
          <a:lstStyle/>
          <a:p>
            <a:fld id="{D7A00D50-FEFD-4FDA-BE6E-1DD14949A852}" type="slidenum">
              <a:rPr lang="en-GB" smtClean="0"/>
              <a:t>‹#›</a:t>
            </a:fld>
            <a:endParaRPr lang="en-GB"/>
          </a:p>
        </p:txBody>
      </p:sp>
    </p:spTree>
    <p:extLst>
      <p:ext uri="{BB962C8B-B14F-4D97-AF65-F5344CB8AC3E}">
        <p14:creationId xmlns:p14="http://schemas.microsoft.com/office/powerpoint/2010/main" val="2305544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51C92-C94B-C136-2451-67386554F7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A3DA7B-FEA3-6426-DC21-03C31F4ABBF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716A8F-DED5-9893-D6CD-968C1DDE0A4C}"/>
              </a:ext>
            </a:extLst>
          </p:cNvPr>
          <p:cNvSpPr>
            <a:spLocks noGrp="1"/>
          </p:cNvSpPr>
          <p:nvPr>
            <p:ph type="dt" sz="half" idx="10"/>
          </p:nvPr>
        </p:nvSpPr>
        <p:spPr/>
        <p:txBody>
          <a:bodyPr/>
          <a:lstStyle/>
          <a:p>
            <a:fld id="{2BCCB71F-227B-48C3-B5BF-9CCCD21658FB}" type="datetimeFigureOut">
              <a:rPr lang="en-GB" smtClean="0"/>
              <a:t>24/11/2025</a:t>
            </a:fld>
            <a:endParaRPr lang="en-GB"/>
          </a:p>
        </p:txBody>
      </p:sp>
      <p:sp>
        <p:nvSpPr>
          <p:cNvPr id="5" name="Footer Placeholder 4">
            <a:extLst>
              <a:ext uri="{FF2B5EF4-FFF2-40B4-BE49-F238E27FC236}">
                <a16:creationId xmlns:a16="http://schemas.microsoft.com/office/drawing/2014/main" id="{920C2F22-0947-A73E-4629-C03D0E7207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39E575-4B21-074F-A3AE-C6FBAD84319D}"/>
              </a:ext>
            </a:extLst>
          </p:cNvPr>
          <p:cNvSpPr>
            <a:spLocks noGrp="1"/>
          </p:cNvSpPr>
          <p:nvPr>
            <p:ph type="sldNum" sz="quarter" idx="12"/>
          </p:nvPr>
        </p:nvSpPr>
        <p:spPr/>
        <p:txBody>
          <a:bodyPr/>
          <a:lstStyle/>
          <a:p>
            <a:fld id="{D7A00D50-FEFD-4FDA-BE6E-1DD14949A852}" type="slidenum">
              <a:rPr lang="en-GB" smtClean="0"/>
              <a:t>‹#›</a:t>
            </a:fld>
            <a:endParaRPr lang="en-GB"/>
          </a:p>
        </p:txBody>
      </p:sp>
    </p:spTree>
    <p:extLst>
      <p:ext uri="{BB962C8B-B14F-4D97-AF65-F5344CB8AC3E}">
        <p14:creationId xmlns:p14="http://schemas.microsoft.com/office/powerpoint/2010/main" val="30868090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42C216-3EE1-9B65-8AD0-2291FCDCFB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CBAF21-9D51-0300-7714-08B44EB620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56CF96-8EBF-786D-B18B-965A5105AC0C}"/>
              </a:ext>
            </a:extLst>
          </p:cNvPr>
          <p:cNvSpPr>
            <a:spLocks noGrp="1"/>
          </p:cNvSpPr>
          <p:nvPr>
            <p:ph type="dt" sz="half" idx="10"/>
          </p:nvPr>
        </p:nvSpPr>
        <p:spPr/>
        <p:txBody>
          <a:bodyPr/>
          <a:lstStyle/>
          <a:p>
            <a:fld id="{2BCCB71F-227B-48C3-B5BF-9CCCD21658FB}" type="datetimeFigureOut">
              <a:rPr lang="en-GB" smtClean="0"/>
              <a:t>24/11/2025</a:t>
            </a:fld>
            <a:endParaRPr lang="en-GB"/>
          </a:p>
        </p:txBody>
      </p:sp>
      <p:sp>
        <p:nvSpPr>
          <p:cNvPr id="5" name="Footer Placeholder 4">
            <a:extLst>
              <a:ext uri="{FF2B5EF4-FFF2-40B4-BE49-F238E27FC236}">
                <a16:creationId xmlns:a16="http://schemas.microsoft.com/office/drawing/2014/main" id="{07E6D0D6-BE41-A4B2-205D-2A4FF97E85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1D2D45-6793-15EE-2394-BAE74AA9882F}"/>
              </a:ext>
            </a:extLst>
          </p:cNvPr>
          <p:cNvSpPr>
            <a:spLocks noGrp="1"/>
          </p:cNvSpPr>
          <p:nvPr>
            <p:ph type="sldNum" sz="quarter" idx="12"/>
          </p:nvPr>
        </p:nvSpPr>
        <p:spPr/>
        <p:txBody>
          <a:bodyPr/>
          <a:lstStyle/>
          <a:p>
            <a:fld id="{D7A00D50-FEFD-4FDA-BE6E-1DD14949A852}" type="slidenum">
              <a:rPr lang="en-GB" smtClean="0"/>
              <a:t>‹#›</a:t>
            </a:fld>
            <a:endParaRPr lang="en-GB"/>
          </a:p>
        </p:txBody>
      </p:sp>
    </p:spTree>
    <p:extLst>
      <p:ext uri="{BB962C8B-B14F-4D97-AF65-F5344CB8AC3E}">
        <p14:creationId xmlns:p14="http://schemas.microsoft.com/office/powerpoint/2010/main" val="2033358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0A910D-7EC5-698C-68D0-C8D1229305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6EC5DF-88AF-C16D-417D-53C1B0F74A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85EF7E-4087-678C-27A5-DFE39F1EBE4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BCCB71F-227B-48C3-B5BF-9CCCD21658FB}" type="datetimeFigureOut">
              <a:rPr lang="en-GB" smtClean="0"/>
              <a:t>24/11/2025</a:t>
            </a:fld>
            <a:endParaRPr lang="en-GB"/>
          </a:p>
        </p:txBody>
      </p:sp>
      <p:sp>
        <p:nvSpPr>
          <p:cNvPr id="5" name="Footer Placeholder 4">
            <a:extLst>
              <a:ext uri="{FF2B5EF4-FFF2-40B4-BE49-F238E27FC236}">
                <a16:creationId xmlns:a16="http://schemas.microsoft.com/office/drawing/2014/main" id="{4D066895-F20F-D3B1-75B6-04C0A8DE41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B48AC7C-8D98-406F-11D5-2391BCCF39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7A00D50-FEFD-4FDA-BE6E-1DD14949A852}" type="slidenum">
              <a:rPr lang="en-GB" smtClean="0"/>
              <a:t>‹#›</a:t>
            </a:fld>
            <a:endParaRPr lang="en-GB"/>
          </a:p>
        </p:txBody>
      </p:sp>
    </p:spTree>
    <p:extLst>
      <p:ext uri="{BB962C8B-B14F-4D97-AF65-F5344CB8AC3E}">
        <p14:creationId xmlns:p14="http://schemas.microsoft.com/office/powerpoint/2010/main" val="30200214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5.png"/><Relationship Id="rId7" Type="http://schemas.openxmlformats.org/officeDocument/2006/relationships/diagramQuickStyle" Target="../diagrams/quickStyle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6.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3B99E91-C352-42E7-98E1-317D335C7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C4A248-AF68-0992-743F-9B72C9D25BEF}"/>
              </a:ext>
            </a:extLst>
          </p:cNvPr>
          <p:cNvSpPr>
            <a:spLocks noGrp="1"/>
          </p:cNvSpPr>
          <p:nvPr>
            <p:ph type="title"/>
          </p:nvPr>
        </p:nvSpPr>
        <p:spPr>
          <a:xfrm>
            <a:off x="545590" y="411480"/>
            <a:ext cx="3238134" cy="3017520"/>
          </a:xfrm>
        </p:spPr>
        <p:txBody>
          <a:bodyPr>
            <a:normAutofit/>
          </a:bodyPr>
          <a:lstStyle/>
          <a:p>
            <a:pPr algn="ctr"/>
            <a:r>
              <a:rPr lang="en-US" sz="2800" dirty="0">
                <a:solidFill>
                  <a:schemeClr val="accent1">
                    <a:lumMod val="75000"/>
                  </a:schemeClr>
                </a:solidFill>
                <a:latin typeface="Arial Black" panose="020B0A04020102020204" pitchFamily="34" charset="0"/>
              </a:rPr>
              <a:t>Introduction: Why Celebrity Endorsements Matter</a:t>
            </a:r>
            <a:endParaRPr lang="en-GB" sz="2800" dirty="0">
              <a:solidFill>
                <a:schemeClr val="accent1">
                  <a:lumMod val="75000"/>
                </a:schemeClr>
              </a:solidFill>
              <a:latin typeface="Arial Black" panose="020B0A04020102020204" pitchFamily="34" charset="0"/>
            </a:endParaRPr>
          </a:p>
        </p:txBody>
      </p:sp>
      <p:pic>
        <p:nvPicPr>
          <p:cNvPr id="6" name="Picture 5">
            <a:extLst>
              <a:ext uri="{FF2B5EF4-FFF2-40B4-BE49-F238E27FC236}">
                <a16:creationId xmlns:a16="http://schemas.microsoft.com/office/drawing/2014/main" id="{8E5FA40C-201C-B8CB-FBE5-8E9943A498D3}"/>
              </a:ext>
            </a:extLst>
          </p:cNvPr>
          <p:cNvPicPr>
            <a:picLocks noChangeAspect="1"/>
          </p:cNvPicPr>
          <p:nvPr/>
        </p:nvPicPr>
        <p:blipFill>
          <a:blip r:embed="rId2"/>
          <a:srcRect r="9091" b="2"/>
          <a:stretch>
            <a:fillRect/>
          </a:stretch>
        </p:blipFill>
        <p:spPr>
          <a:xfrm>
            <a:off x="4317490" y="1"/>
            <a:ext cx="4458343" cy="2578613"/>
          </a:xfrm>
          <a:prstGeom prst="rect">
            <a:avLst/>
          </a:prstGeom>
        </p:spPr>
      </p:pic>
      <p:pic>
        <p:nvPicPr>
          <p:cNvPr id="5" name="Picture 4">
            <a:extLst>
              <a:ext uri="{FF2B5EF4-FFF2-40B4-BE49-F238E27FC236}">
                <a16:creationId xmlns:a16="http://schemas.microsoft.com/office/drawing/2014/main" id="{71D38FF0-86BD-BFC1-DFD1-13AD8583418C}"/>
              </a:ext>
            </a:extLst>
          </p:cNvPr>
          <p:cNvPicPr>
            <a:picLocks noChangeAspect="1"/>
          </p:cNvPicPr>
          <p:nvPr/>
        </p:nvPicPr>
        <p:blipFill>
          <a:blip r:embed="rId3"/>
          <a:srcRect l="13722" r="4133" b="-2"/>
          <a:stretch>
            <a:fillRect/>
          </a:stretch>
        </p:blipFill>
        <p:spPr>
          <a:xfrm>
            <a:off x="20" y="3804920"/>
            <a:ext cx="4381478" cy="3053080"/>
          </a:xfrm>
          <a:prstGeom prst="rect">
            <a:avLst/>
          </a:prstGeom>
        </p:spPr>
      </p:pic>
      <p:sp>
        <p:nvSpPr>
          <p:cNvPr id="18" name="Rectangle 17">
            <a:extLst>
              <a:ext uri="{FF2B5EF4-FFF2-40B4-BE49-F238E27FC236}">
                <a16:creationId xmlns:a16="http://schemas.microsoft.com/office/drawing/2014/main" id="{EF273D9E-5BEA-459A-918F-AF5ACA258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20494"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D1FB87-1658-BA1F-FF59-EEE7114DEEDF}"/>
              </a:ext>
            </a:extLst>
          </p:cNvPr>
          <p:cNvSpPr>
            <a:spLocks noGrp="1"/>
          </p:cNvSpPr>
          <p:nvPr>
            <p:ph idx="1"/>
          </p:nvPr>
        </p:nvSpPr>
        <p:spPr>
          <a:xfrm>
            <a:off x="4329314" y="2932938"/>
            <a:ext cx="4411468" cy="3170682"/>
          </a:xfrm>
        </p:spPr>
        <p:txBody>
          <a:bodyPr anchor="ctr">
            <a:noAutofit/>
          </a:bodyPr>
          <a:lstStyle/>
          <a:p>
            <a:r>
              <a:rPr lang="en-US" sz="1200" dirty="0">
                <a:solidFill>
                  <a:schemeClr val="tx2">
                    <a:lumMod val="50000"/>
                  </a:schemeClr>
                </a:solidFill>
                <a:latin typeface="Arial" panose="020B0604020202020204" pitchFamily="34" charset="0"/>
                <a:cs typeface="Arial" panose="020B0604020202020204" pitchFamily="34" charset="0"/>
              </a:rPr>
              <a:t>Celebrity endorsements still play a role in marketing, in part, because consumers tend to follow prominent individuals, thus attracting followers and creating brand awareness and ultimately sales. Research has also shown that celebrities can help enhance integrity of brand association (Jun et al, 2023), and brands use this strategy because the positive association with the celebrity, tends to transfer to the product the celebrity endorses. (Ramachandran and Kumar, 2016). </a:t>
            </a:r>
          </a:p>
          <a:p>
            <a:r>
              <a:rPr lang="en-US" sz="1200" dirty="0">
                <a:solidFill>
                  <a:schemeClr val="tx2">
                    <a:lumMod val="50000"/>
                  </a:schemeClr>
                </a:solidFill>
                <a:latin typeface="Arial" panose="020B0604020202020204" pitchFamily="34" charset="0"/>
                <a:cs typeface="Arial" panose="020B0604020202020204" pitchFamily="34" charset="0"/>
              </a:rPr>
              <a:t>Celebrity endorsement is also relevant in today’s marketing because brands are competing for consumers' attention and interest. Research has shown that celebrity influence can result in behavioral change, attitudes, advocacy, and social causes through emotional engagement (Duthie et al, 2017). Celebrity endorsement can be effective, when done well, therefore they can be used as an effective marketing strategy.</a:t>
            </a:r>
            <a:endParaRPr lang="en-GB" sz="1200" dirty="0">
              <a:solidFill>
                <a:schemeClr val="tx2">
                  <a:lumMod val="50000"/>
                </a:schemeClr>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6E91775-874A-2EF0-054D-937A80DA0C32}"/>
              </a:ext>
            </a:extLst>
          </p:cNvPr>
          <p:cNvPicPr>
            <a:picLocks noChangeAspect="1"/>
          </p:cNvPicPr>
          <p:nvPr/>
        </p:nvPicPr>
        <p:blipFill>
          <a:blip r:embed="rId4"/>
          <a:srcRect l="24013" r="26175"/>
          <a:stretch>
            <a:fillRect/>
          </a:stretch>
        </p:blipFill>
        <p:spPr>
          <a:xfrm>
            <a:off x="8775834" y="-3"/>
            <a:ext cx="3416166" cy="6858002"/>
          </a:xfrm>
          <a:prstGeom prst="rect">
            <a:avLst/>
          </a:prstGeom>
        </p:spPr>
      </p:pic>
      <p:sp>
        <p:nvSpPr>
          <p:cNvPr id="15" name="Rectangle 14">
            <a:extLst>
              <a:ext uri="{FF2B5EF4-FFF2-40B4-BE49-F238E27FC236}">
                <a16:creationId xmlns:a16="http://schemas.microsoft.com/office/drawing/2014/main" id="{5DFA5EF5-56B1-49EE-B0BB-69B6399FA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4683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ACC252A-A1DC-403D-A5B4-EE9D2E91F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0416" y="2514603"/>
            <a:ext cx="4426339"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9653E9C-8907-425C-8F19-41B1098A4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40911"/>
            <a:ext cx="4360416"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8444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3EBEB-A2EF-05A9-74DF-F318C6CD61D7}"/>
              </a:ext>
            </a:extLst>
          </p:cNvPr>
          <p:cNvSpPr>
            <a:spLocks noGrp="1"/>
          </p:cNvSpPr>
          <p:nvPr>
            <p:ph type="title"/>
          </p:nvPr>
        </p:nvSpPr>
        <p:spPr>
          <a:xfrm>
            <a:off x="5375157" y="741391"/>
            <a:ext cx="5933181" cy="841467"/>
          </a:xfrm>
        </p:spPr>
        <p:txBody>
          <a:bodyPr anchor="b">
            <a:normAutofit/>
          </a:bodyPr>
          <a:lstStyle/>
          <a:p>
            <a:r>
              <a:rPr lang="en-GB" sz="2800" dirty="0">
                <a:solidFill>
                  <a:schemeClr val="accent1">
                    <a:lumMod val="75000"/>
                  </a:schemeClr>
                </a:solidFill>
                <a:latin typeface="Arial Black" panose="020B0A04020102020204" pitchFamily="34" charset="0"/>
              </a:rPr>
              <a:t>Research insights</a:t>
            </a:r>
          </a:p>
        </p:txBody>
      </p:sp>
      <p:sp>
        <p:nvSpPr>
          <p:cNvPr id="11" name="Rectangle 10">
            <a:extLst>
              <a:ext uri="{FF2B5EF4-FFF2-40B4-BE49-F238E27FC236}">
                <a16:creationId xmlns:a16="http://schemas.microsoft.com/office/drawing/2014/main" id="{37EA83DF-35A8-9CC8-3C8E-C3F32BECC9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86300" cy="6858000"/>
          </a:xfrm>
          <a:prstGeom prst="rect">
            <a:avLst/>
          </a:prstGeom>
          <a:solidFill>
            <a:schemeClr val="bg1">
              <a:lumMod val="95000"/>
              <a:alpha val="88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76A29D64-B4CD-CEFF-8174-BCDB2EA45C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3362" cy="6858000"/>
            <a:chOff x="12068638" y="0"/>
            <a:chExt cx="123362" cy="6858000"/>
          </a:xfrm>
        </p:grpSpPr>
        <p:sp>
          <p:nvSpPr>
            <p:cNvPr id="14" name="Rectangle 13">
              <a:extLst>
                <a:ext uri="{FF2B5EF4-FFF2-40B4-BE49-F238E27FC236}">
                  <a16:creationId xmlns:a16="http://schemas.microsoft.com/office/drawing/2014/main" id="{95271C26-E797-25E4-4A2D-5AA7A104D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E4BD6EF-3C9D-3DEF-A540-84C50BAA5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27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8F20CCC8-0AF8-17CC-D8FF-A1A7C318E3C0}"/>
              </a:ext>
            </a:extLst>
          </p:cNvPr>
          <p:cNvPicPr>
            <a:picLocks noChangeAspect="1"/>
          </p:cNvPicPr>
          <p:nvPr/>
        </p:nvPicPr>
        <p:blipFill>
          <a:blip r:embed="rId2"/>
          <a:stretch>
            <a:fillRect/>
          </a:stretch>
        </p:blipFill>
        <p:spPr>
          <a:xfrm>
            <a:off x="353235" y="340535"/>
            <a:ext cx="4035885" cy="1891862"/>
          </a:xfrm>
          <a:prstGeom prst="rect">
            <a:avLst/>
          </a:prstGeom>
        </p:spPr>
      </p:pic>
      <p:pic>
        <p:nvPicPr>
          <p:cNvPr id="6" name="Picture 5">
            <a:extLst>
              <a:ext uri="{FF2B5EF4-FFF2-40B4-BE49-F238E27FC236}">
                <a16:creationId xmlns:a16="http://schemas.microsoft.com/office/drawing/2014/main" id="{903449E1-2A44-3C08-DCFC-6F3B6079E0AE}"/>
              </a:ext>
            </a:extLst>
          </p:cNvPr>
          <p:cNvPicPr>
            <a:picLocks noChangeAspect="1"/>
          </p:cNvPicPr>
          <p:nvPr/>
        </p:nvPicPr>
        <p:blipFill>
          <a:blip r:embed="rId3"/>
          <a:stretch>
            <a:fillRect/>
          </a:stretch>
        </p:blipFill>
        <p:spPr>
          <a:xfrm>
            <a:off x="883662" y="2436553"/>
            <a:ext cx="2967508" cy="1744461"/>
          </a:xfrm>
          <a:prstGeom prst="rect">
            <a:avLst/>
          </a:prstGeom>
        </p:spPr>
      </p:pic>
      <p:pic>
        <p:nvPicPr>
          <p:cNvPr id="4" name="Picture 3">
            <a:extLst>
              <a:ext uri="{FF2B5EF4-FFF2-40B4-BE49-F238E27FC236}">
                <a16:creationId xmlns:a16="http://schemas.microsoft.com/office/drawing/2014/main" id="{915F9CE3-EC6F-0064-CD47-AA9C44C8BCB4}"/>
              </a:ext>
            </a:extLst>
          </p:cNvPr>
          <p:cNvPicPr>
            <a:picLocks noChangeAspect="1"/>
          </p:cNvPicPr>
          <p:nvPr/>
        </p:nvPicPr>
        <p:blipFill>
          <a:blip r:embed="rId4"/>
          <a:stretch>
            <a:fillRect/>
          </a:stretch>
        </p:blipFill>
        <p:spPr>
          <a:xfrm>
            <a:off x="460353" y="4421445"/>
            <a:ext cx="3878317" cy="2244215"/>
          </a:xfrm>
          <a:prstGeom prst="rect">
            <a:avLst/>
          </a:prstGeom>
        </p:spPr>
      </p:pic>
      <p:graphicFrame>
        <p:nvGraphicFramePr>
          <p:cNvPr id="7" name="Content Placeholder 6">
            <a:extLst>
              <a:ext uri="{FF2B5EF4-FFF2-40B4-BE49-F238E27FC236}">
                <a16:creationId xmlns:a16="http://schemas.microsoft.com/office/drawing/2014/main" id="{2C18D7EB-9AAC-7791-8BD6-B449CE1B20E9}"/>
              </a:ext>
            </a:extLst>
          </p:cNvPr>
          <p:cNvGraphicFramePr>
            <a:graphicFrameLocks noGrp="1"/>
          </p:cNvGraphicFramePr>
          <p:nvPr>
            <p:ph idx="1"/>
            <p:extLst>
              <p:ext uri="{D42A27DB-BD31-4B8C-83A1-F6EECF244321}">
                <p14:modId xmlns:p14="http://schemas.microsoft.com/office/powerpoint/2010/main" val="4227753069"/>
              </p:ext>
            </p:extLst>
          </p:nvPr>
        </p:nvGraphicFramePr>
        <p:xfrm>
          <a:off x="5375156" y="2533476"/>
          <a:ext cx="5933182" cy="344783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150144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29C59CE-9D5A-4E64-9F64-161998AB2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F1130B-A643-348C-4B10-1760FE847F0D}"/>
              </a:ext>
            </a:extLst>
          </p:cNvPr>
          <p:cNvSpPr>
            <a:spLocks noGrp="1"/>
          </p:cNvSpPr>
          <p:nvPr>
            <p:ph type="title"/>
          </p:nvPr>
        </p:nvSpPr>
        <p:spPr>
          <a:xfrm>
            <a:off x="6501809" y="365125"/>
            <a:ext cx="4851990" cy="2068086"/>
          </a:xfrm>
        </p:spPr>
        <p:txBody>
          <a:bodyPr anchor="b">
            <a:normAutofit/>
          </a:bodyPr>
          <a:lstStyle/>
          <a:p>
            <a:r>
              <a:rPr lang="en-GB" sz="2800" dirty="0">
                <a:solidFill>
                  <a:schemeClr val="accent1">
                    <a:lumMod val="75000"/>
                  </a:schemeClr>
                </a:solidFill>
                <a:latin typeface="Arial Black" panose="020B0A04020102020204" pitchFamily="34" charset="0"/>
              </a:rPr>
              <a:t>Real Example and Conclusion</a:t>
            </a:r>
          </a:p>
        </p:txBody>
      </p:sp>
      <p:pic>
        <p:nvPicPr>
          <p:cNvPr id="5" name="Picture 4">
            <a:extLst>
              <a:ext uri="{FF2B5EF4-FFF2-40B4-BE49-F238E27FC236}">
                <a16:creationId xmlns:a16="http://schemas.microsoft.com/office/drawing/2014/main" id="{4755BB05-8A6D-0E7C-73EB-F9BB2BD7172A}"/>
              </a:ext>
            </a:extLst>
          </p:cNvPr>
          <p:cNvPicPr>
            <a:picLocks noChangeAspect="1"/>
          </p:cNvPicPr>
          <p:nvPr/>
        </p:nvPicPr>
        <p:blipFill>
          <a:blip r:embed="rId2"/>
          <a:srcRect r="3" b="30387"/>
          <a:stretch>
            <a:fillRect/>
          </a:stretch>
        </p:blipFill>
        <p:spPr>
          <a:xfrm>
            <a:off x="2" y="2"/>
            <a:ext cx="2873113" cy="2520153"/>
          </a:xfrm>
          <a:custGeom>
            <a:avLst/>
            <a:gdLst/>
            <a:ahLst/>
            <a:cxnLst/>
            <a:rect l="l" t="t" r="r" b="b"/>
            <a:pathLst>
              <a:path w="2873113" h="2520153">
                <a:moveTo>
                  <a:pt x="0" y="0"/>
                </a:moveTo>
                <a:lnTo>
                  <a:pt x="2863050" y="0"/>
                </a:lnTo>
                <a:lnTo>
                  <a:pt x="2860357" y="23417"/>
                </a:lnTo>
                <a:cubicBezTo>
                  <a:pt x="2854714" y="58297"/>
                  <a:pt x="2848787" y="93209"/>
                  <a:pt x="2846577" y="128562"/>
                </a:cubicBezTo>
                <a:cubicBezTo>
                  <a:pt x="2835325" y="313204"/>
                  <a:pt x="2844701" y="497594"/>
                  <a:pt x="2857292" y="681606"/>
                </a:cubicBezTo>
                <a:cubicBezTo>
                  <a:pt x="2874974" y="930009"/>
                  <a:pt x="2873501" y="1179283"/>
                  <a:pt x="2852872" y="1427485"/>
                </a:cubicBezTo>
                <a:cubicBezTo>
                  <a:pt x="2831655" y="1647555"/>
                  <a:pt x="2835660" y="1869138"/>
                  <a:pt x="2864794" y="2088415"/>
                </a:cubicBezTo>
                <a:cubicBezTo>
                  <a:pt x="2882609" y="2212685"/>
                  <a:pt x="2866535" y="2338091"/>
                  <a:pt x="2864794" y="2462992"/>
                </a:cubicBezTo>
                <a:lnTo>
                  <a:pt x="2863832" y="2503401"/>
                </a:lnTo>
                <a:lnTo>
                  <a:pt x="2759379" y="2506812"/>
                </a:lnTo>
                <a:cubicBezTo>
                  <a:pt x="2718815" y="2505399"/>
                  <a:pt x="2678327" y="2501250"/>
                  <a:pt x="2638141" y="2494371"/>
                </a:cubicBezTo>
                <a:cubicBezTo>
                  <a:pt x="2542898" y="2477013"/>
                  <a:pt x="2447655" y="2484775"/>
                  <a:pt x="2352412" y="2491125"/>
                </a:cubicBezTo>
                <a:cubicBezTo>
                  <a:pt x="2090938" y="2508483"/>
                  <a:pt x="1829464" y="2529652"/>
                  <a:pt x="1567101" y="2515539"/>
                </a:cubicBezTo>
                <a:cubicBezTo>
                  <a:pt x="1511098" y="2512576"/>
                  <a:pt x="1456492" y="2499593"/>
                  <a:pt x="1400871" y="2494229"/>
                </a:cubicBezTo>
                <a:cubicBezTo>
                  <a:pt x="1239211" y="2478564"/>
                  <a:pt x="1078187" y="2496912"/>
                  <a:pt x="916909" y="2504391"/>
                </a:cubicBezTo>
                <a:cubicBezTo>
                  <a:pt x="738423" y="2515144"/>
                  <a:pt x="559493" y="2512971"/>
                  <a:pt x="381262" y="2497899"/>
                </a:cubicBezTo>
                <a:cubicBezTo>
                  <a:pt x="284495" y="2488444"/>
                  <a:pt x="187601" y="2485233"/>
                  <a:pt x="90675" y="2486397"/>
                </a:cubicBezTo>
                <a:lnTo>
                  <a:pt x="0" y="2490996"/>
                </a:lnTo>
                <a:close/>
              </a:path>
            </a:pathLst>
          </a:custGeom>
        </p:spPr>
      </p:pic>
      <p:pic>
        <p:nvPicPr>
          <p:cNvPr id="4" name="Picture 3">
            <a:extLst>
              <a:ext uri="{FF2B5EF4-FFF2-40B4-BE49-F238E27FC236}">
                <a16:creationId xmlns:a16="http://schemas.microsoft.com/office/drawing/2014/main" id="{80E6B94A-919C-7674-C784-151F3DB143E6}"/>
              </a:ext>
            </a:extLst>
          </p:cNvPr>
          <p:cNvPicPr>
            <a:picLocks noChangeAspect="1"/>
          </p:cNvPicPr>
          <p:nvPr/>
        </p:nvPicPr>
        <p:blipFill>
          <a:blip r:embed="rId3"/>
          <a:srcRect l="27052" r="9664" b="3"/>
          <a:stretch>
            <a:fillRect/>
          </a:stretch>
        </p:blipFill>
        <p:spPr>
          <a:xfrm>
            <a:off x="3060436" y="10"/>
            <a:ext cx="2843573" cy="2524624"/>
          </a:xfrm>
          <a:custGeom>
            <a:avLst/>
            <a:gdLst/>
            <a:ahLst/>
            <a:cxnLst/>
            <a:rect l="l" t="t" r="r" b="b"/>
            <a:pathLst>
              <a:path w="2843573" h="2524634">
                <a:moveTo>
                  <a:pt x="26682" y="0"/>
                </a:moveTo>
                <a:lnTo>
                  <a:pt x="2822452" y="0"/>
                </a:lnTo>
                <a:lnTo>
                  <a:pt x="2820993" y="10824"/>
                </a:lnTo>
                <a:cubicBezTo>
                  <a:pt x="2808235" y="122326"/>
                  <a:pt x="2818697" y="233190"/>
                  <a:pt x="2829285" y="343799"/>
                </a:cubicBezTo>
                <a:cubicBezTo>
                  <a:pt x="2840997" y="479092"/>
                  <a:pt x="2837348" y="615270"/>
                  <a:pt x="2818441" y="749749"/>
                </a:cubicBezTo>
                <a:cubicBezTo>
                  <a:pt x="2807788" y="840800"/>
                  <a:pt x="2808044" y="932796"/>
                  <a:pt x="2819207" y="1023783"/>
                </a:cubicBezTo>
                <a:cubicBezTo>
                  <a:pt x="2837578" y="1193205"/>
                  <a:pt x="2863349" y="1363775"/>
                  <a:pt x="2819207" y="1534090"/>
                </a:cubicBezTo>
                <a:cubicBezTo>
                  <a:pt x="2800453" y="1606554"/>
                  <a:pt x="2806449" y="1682589"/>
                  <a:pt x="2816911" y="1756456"/>
                </a:cubicBezTo>
                <a:cubicBezTo>
                  <a:pt x="2833853" y="1883025"/>
                  <a:pt x="2834796" y="2011227"/>
                  <a:pt x="2819717" y="2138038"/>
                </a:cubicBezTo>
                <a:cubicBezTo>
                  <a:pt x="2811335" y="2205118"/>
                  <a:pt x="2811679" y="2273002"/>
                  <a:pt x="2820738" y="2339992"/>
                </a:cubicBezTo>
                <a:cubicBezTo>
                  <a:pt x="2827117" y="2381582"/>
                  <a:pt x="2826415" y="2423364"/>
                  <a:pt x="2825315" y="2465177"/>
                </a:cubicBezTo>
                <a:lnTo>
                  <a:pt x="2825058" y="2479654"/>
                </a:lnTo>
                <a:lnTo>
                  <a:pt x="2679762" y="2483128"/>
                </a:lnTo>
                <a:cubicBezTo>
                  <a:pt x="2618897" y="2485860"/>
                  <a:pt x="2558084" y="2490067"/>
                  <a:pt x="2497351" y="2496347"/>
                </a:cubicBezTo>
                <a:cubicBezTo>
                  <a:pt x="2332771" y="2513422"/>
                  <a:pt x="2168953" y="2506649"/>
                  <a:pt x="2004501" y="2503544"/>
                </a:cubicBezTo>
                <a:cubicBezTo>
                  <a:pt x="1819728" y="2500017"/>
                  <a:pt x="1634831" y="2501710"/>
                  <a:pt x="1450058" y="2501710"/>
                </a:cubicBezTo>
                <a:cubicBezTo>
                  <a:pt x="1369673" y="2501992"/>
                  <a:pt x="1289796" y="2497193"/>
                  <a:pt x="1209792" y="2489009"/>
                </a:cubicBezTo>
                <a:cubicBezTo>
                  <a:pt x="1093723" y="2477295"/>
                  <a:pt x="978288" y="2491407"/>
                  <a:pt x="863997" y="2510177"/>
                </a:cubicBezTo>
                <a:cubicBezTo>
                  <a:pt x="784361" y="2521298"/>
                  <a:pt x="704102" y="2526010"/>
                  <a:pt x="623857" y="2524289"/>
                </a:cubicBezTo>
                <a:cubicBezTo>
                  <a:pt x="427783" y="2524430"/>
                  <a:pt x="232091" y="2514693"/>
                  <a:pt x="36524" y="2497052"/>
                </a:cubicBezTo>
                <a:lnTo>
                  <a:pt x="13350" y="2496674"/>
                </a:lnTo>
                <a:lnTo>
                  <a:pt x="17533" y="2292198"/>
                </a:lnTo>
                <a:cubicBezTo>
                  <a:pt x="19808" y="2209062"/>
                  <a:pt x="21290" y="2125926"/>
                  <a:pt x="17874" y="2042789"/>
                </a:cubicBezTo>
                <a:cubicBezTo>
                  <a:pt x="8899" y="1823109"/>
                  <a:pt x="-1415" y="1603430"/>
                  <a:pt x="13052" y="1383876"/>
                </a:cubicBezTo>
                <a:cubicBezTo>
                  <a:pt x="22963" y="1233390"/>
                  <a:pt x="35957" y="1082147"/>
                  <a:pt x="31938" y="930905"/>
                </a:cubicBezTo>
                <a:cubicBezTo>
                  <a:pt x="27652" y="775629"/>
                  <a:pt x="13587" y="620983"/>
                  <a:pt x="3274" y="466086"/>
                </a:cubicBezTo>
                <a:cubicBezTo>
                  <a:pt x="-4187" y="352451"/>
                  <a:pt x="1117" y="238378"/>
                  <a:pt x="19079" y="125790"/>
                </a:cubicBezTo>
                <a:cubicBezTo>
                  <a:pt x="25442" y="85647"/>
                  <a:pt x="27250" y="45378"/>
                  <a:pt x="26899" y="5094"/>
                </a:cubicBezTo>
                <a:close/>
              </a:path>
            </a:pathLst>
          </a:custGeom>
        </p:spPr>
      </p:pic>
      <p:sp>
        <p:nvSpPr>
          <p:cNvPr id="13" name="sketch line">
            <a:extLst>
              <a:ext uri="{FF2B5EF4-FFF2-40B4-BE49-F238E27FC236}">
                <a16:creationId xmlns:a16="http://schemas.microsoft.com/office/drawing/2014/main" id="{2EA3E16E-E32B-4992-ADBC-EA9C33A6F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809" y="2579272"/>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06F64D3-58B8-7AF4-D14B-45C5651CC3E4}"/>
              </a:ext>
            </a:extLst>
          </p:cNvPr>
          <p:cNvPicPr>
            <a:picLocks noChangeAspect="1"/>
          </p:cNvPicPr>
          <p:nvPr/>
        </p:nvPicPr>
        <p:blipFill>
          <a:blip r:embed="rId4"/>
          <a:srcRect t="13902" b="16011"/>
          <a:stretch>
            <a:fillRect/>
          </a:stretch>
        </p:blipFill>
        <p:spPr>
          <a:xfrm>
            <a:off x="1" y="2716074"/>
            <a:ext cx="5909625" cy="4141924"/>
          </a:xfrm>
          <a:custGeom>
            <a:avLst/>
            <a:gdLst/>
            <a:ahLst/>
            <a:cxnLst/>
            <a:rect l="l" t="t" r="r" b="b"/>
            <a:pathLst>
              <a:path w="5909625" h="4141924">
                <a:moveTo>
                  <a:pt x="1823444" y="1329"/>
                </a:moveTo>
                <a:cubicBezTo>
                  <a:pt x="1893960" y="3895"/>
                  <a:pt x="1964367" y="10183"/>
                  <a:pt x="2034428" y="20181"/>
                </a:cubicBezTo>
                <a:cubicBezTo>
                  <a:pt x="2139449" y="36834"/>
                  <a:pt x="2245360" y="26532"/>
                  <a:pt x="2350889" y="19476"/>
                </a:cubicBezTo>
                <a:cubicBezTo>
                  <a:pt x="2478642" y="10867"/>
                  <a:pt x="2606268" y="6210"/>
                  <a:pt x="2734275" y="20323"/>
                </a:cubicBezTo>
                <a:cubicBezTo>
                  <a:pt x="2825326" y="30483"/>
                  <a:pt x="2916886" y="21029"/>
                  <a:pt x="3008193" y="15383"/>
                </a:cubicBezTo>
                <a:cubicBezTo>
                  <a:pt x="3103486" y="8045"/>
                  <a:pt x="3199137" y="8045"/>
                  <a:pt x="3294430" y="15383"/>
                </a:cubicBezTo>
                <a:cubicBezTo>
                  <a:pt x="3381546" y="22750"/>
                  <a:pt x="3469080" y="21000"/>
                  <a:pt x="3555904" y="10161"/>
                </a:cubicBezTo>
                <a:cubicBezTo>
                  <a:pt x="3657497" y="-1693"/>
                  <a:pt x="3759089" y="7480"/>
                  <a:pt x="3860682" y="16089"/>
                </a:cubicBezTo>
                <a:cubicBezTo>
                  <a:pt x="4039485" y="31472"/>
                  <a:pt x="4218161" y="24557"/>
                  <a:pt x="4396583" y="13266"/>
                </a:cubicBezTo>
                <a:cubicBezTo>
                  <a:pt x="4519422" y="6041"/>
                  <a:pt x="4642589" y="10007"/>
                  <a:pt x="4764856" y="25121"/>
                </a:cubicBezTo>
                <a:cubicBezTo>
                  <a:pt x="4813493" y="30483"/>
                  <a:pt x="4862258" y="29496"/>
                  <a:pt x="4911023" y="30483"/>
                </a:cubicBezTo>
                <a:cubicBezTo>
                  <a:pt x="4915721" y="30625"/>
                  <a:pt x="4920801" y="29108"/>
                  <a:pt x="4925690" y="28984"/>
                </a:cubicBezTo>
                <a:lnTo>
                  <a:pt x="4927821" y="30065"/>
                </a:lnTo>
                <a:lnTo>
                  <a:pt x="4960258" y="27641"/>
                </a:lnTo>
                <a:lnTo>
                  <a:pt x="4964870" y="27986"/>
                </a:lnTo>
                <a:lnTo>
                  <a:pt x="4964882" y="27978"/>
                </a:lnTo>
                <a:cubicBezTo>
                  <a:pt x="4969755" y="27908"/>
                  <a:pt x="4974899" y="29284"/>
                  <a:pt x="4979471" y="28790"/>
                </a:cubicBezTo>
                <a:cubicBezTo>
                  <a:pt x="5154578" y="12123"/>
                  <a:pt x="5330536" y="9611"/>
                  <a:pt x="5505974" y="21310"/>
                </a:cubicBezTo>
                <a:cubicBezTo>
                  <a:pt x="5586740" y="25614"/>
                  <a:pt x="5667442" y="25544"/>
                  <a:pt x="5748129" y="23092"/>
                </a:cubicBezTo>
                <a:lnTo>
                  <a:pt x="5892006" y="15658"/>
                </a:lnTo>
                <a:lnTo>
                  <a:pt x="5894187" y="91357"/>
                </a:lnTo>
                <a:cubicBezTo>
                  <a:pt x="5891252" y="119679"/>
                  <a:pt x="5887042" y="148001"/>
                  <a:pt x="5881429" y="176068"/>
                </a:cubicBezTo>
                <a:cubicBezTo>
                  <a:pt x="5868671" y="240494"/>
                  <a:pt x="5878112" y="303645"/>
                  <a:pt x="5888063" y="367433"/>
                </a:cubicBezTo>
                <a:cubicBezTo>
                  <a:pt x="5896291" y="414790"/>
                  <a:pt x="5896291" y="463218"/>
                  <a:pt x="5888063" y="510574"/>
                </a:cubicBezTo>
                <a:cubicBezTo>
                  <a:pt x="5868926" y="612636"/>
                  <a:pt x="5879515" y="714697"/>
                  <a:pt x="5889083" y="815610"/>
                </a:cubicBezTo>
                <a:cubicBezTo>
                  <a:pt x="5901841" y="951224"/>
                  <a:pt x="5908220" y="1085690"/>
                  <a:pt x="5876326" y="1220284"/>
                </a:cubicBezTo>
                <a:cubicBezTo>
                  <a:pt x="5856296" y="1304994"/>
                  <a:pt x="5872754" y="1390981"/>
                  <a:pt x="5883342" y="1475437"/>
                </a:cubicBezTo>
                <a:cubicBezTo>
                  <a:pt x="5891354" y="1538243"/>
                  <a:pt x="5892298" y="1601751"/>
                  <a:pt x="5886149" y="1664761"/>
                </a:cubicBezTo>
                <a:cubicBezTo>
                  <a:pt x="5876836" y="1760329"/>
                  <a:pt x="5880140" y="1856713"/>
                  <a:pt x="5895972" y="1951426"/>
                </a:cubicBezTo>
                <a:cubicBezTo>
                  <a:pt x="5905362" y="2004791"/>
                  <a:pt x="5901727" y="2059623"/>
                  <a:pt x="5885384" y="2111279"/>
                </a:cubicBezTo>
                <a:cubicBezTo>
                  <a:pt x="5861527" y="2185401"/>
                  <a:pt x="5875943" y="2261054"/>
                  <a:pt x="5885384" y="2335942"/>
                </a:cubicBezTo>
                <a:cubicBezTo>
                  <a:pt x="5899545" y="2453440"/>
                  <a:pt x="5916513" y="2570683"/>
                  <a:pt x="5906434" y="2689584"/>
                </a:cubicBezTo>
                <a:cubicBezTo>
                  <a:pt x="5904839" y="2722155"/>
                  <a:pt x="5900310" y="2754521"/>
                  <a:pt x="5892910" y="2786288"/>
                </a:cubicBezTo>
                <a:cubicBezTo>
                  <a:pt x="5859473" y="2908978"/>
                  <a:pt x="5857980" y="3038188"/>
                  <a:pt x="5888573" y="3161618"/>
                </a:cubicBezTo>
                <a:cubicBezTo>
                  <a:pt x="5920978" y="3294426"/>
                  <a:pt x="5914089" y="3426468"/>
                  <a:pt x="5880791" y="3558127"/>
                </a:cubicBezTo>
                <a:cubicBezTo>
                  <a:pt x="5844074" y="3697862"/>
                  <a:pt x="5840847" y="3844294"/>
                  <a:pt x="5871350" y="3985509"/>
                </a:cubicBezTo>
                <a:lnTo>
                  <a:pt x="5884107" y="4141924"/>
                </a:lnTo>
                <a:lnTo>
                  <a:pt x="0" y="4141924"/>
                </a:lnTo>
                <a:lnTo>
                  <a:pt x="0" y="18996"/>
                </a:lnTo>
                <a:lnTo>
                  <a:pt x="114789" y="16636"/>
                </a:lnTo>
                <a:cubicBezTo>
                  <a:pt x="229350" y="12949"/>
                  <a:pt x="343737" y="7904"/>
                  <a:pt x="457838" y="9315"/>
                </a:cubicBezTo>
                <a:cubicBezTo>
                  <a:pt x="553081" y="10444"/>
                  <a:pt x="648070" y="31612"/>
                  <a:pt x="743567" y="27661"/>
                </a:cubicBezTo>
                <a:cubicBezTo>
                  <a:pt x="1032979" y="16089"/>
                  <a:pt x="1322518" y="19899"/>
                  <a:pt x="1611803" y="4799"/>
                </a:cubicBezTo>
                <a:cubicBezTo>
                  <a:pt x="1682301" y="-85"/>
                  <a:pt x="1752927" y="-1238"/>
                  <a:pt x="1823444" y="1329"/>
                </a:cubicBezTo>
                <a:close/>
              </a:path>
            </a:pathLst>
          </a:custGeom>
        </p:spPr>
      </p:pic>
      <p:sp>
        <p:nvSpPr>
          <p:cNvPr id="3" name="Content Placeholder 2">
            <a:extLst>
              <a:ext uri="{FF2B5EF4-FFF2-40B4-BE49-F238E27FC236}">
                <a16:creationId xmlns:a16="http://schemas.microsoft.com/office/drawing/2014/main" id="{DE01D55A-A141-8D63-96A0-D5CD7E420061}"/>
              </a:ext>
            </a:extLst>
          </p:cNvPr>
          <p:cNvSpPr>
            <a:spLocks noGrp="1"/>
          </p:cNvSpPr>
          <p:nvPr>
            <p:ph idx="1"/>
          </p:nvPr>
        </p:nvSpPr>
        <p:spPr>
          <a:xfrm>
            <a:off x="6142127" y="3022687"/>
            <a:ext cx="5814323" cy="3245837"/>
          </a:xfrm>
        </p:spPr>
        <p:txBody>
          <a:bodyPr>
            <a:noAutofit/>
          </a:bodyPr>
          <a:lstStyle/>
          <a:p>
            <a:pPr marL="0" indent="0">
              <a:buNone/>
            </a:pPr>
            <a:r>
              <a:rPr lang="en-US" sz="1200" b="1" dirty="0">
                <a:latin typeface="Arial" panose="020B0604020202020204" pitchFamily="34" charset="0"/>
                <a:cs typeface="Arial" panose="020B0604020202020204" pitchFamily="34" charset="0"/>
              </a:rPr>
              <a:t>Example: Rihanna &amp; Louis Vuitton</a:t>
            </a:r>
          </a:p>
          <a:p>
            <a:r>
              <a:rPr lang="en-US" sz="1200" dirty="0">
                <a:latin typeface="Arial" panose="020B0604020202020204" pitchFamily="34" charset="0"/>
                <a:cs typeface="Arial" panose="020B0604020202020204" pitchFamily="34" charset="0"/>
              </a:rPr>
              <a:t>When Rihanna partnered with Louis Vuitton, she established herself as a viable global ambassador for luxury. Leveraging her strong personal brand, self-assuredness, and extensive fan base, she benefited Louis Vuitton, but more importantly, opened a dialogue with younger and more diverse customers. The partnership accomplished fantastic creative work because Rihanna embodies the ideals of creativity, luxury, and modern culture that Louis Vuitton wanted to communicate to its customers. Even more, they encapsulated Liu's findings that the celebrity personality can elevate brand image and reach out to new audiences (Jun et al. 2023). </a:t>
            </a:r>
          </a:p>
          <a:p>
            <a:pPr marL="0" indent="0">
              <a:buNone/>
            </a:pPr>
            <a:r>
              <a:rPr lang="en-US" sz="1200" b="1" dirty="0">
                <a:latin typeface="Arial" panose="020B0604020202020204" pitchFamily="34" charset="0"/>
                <a:cs typeface="Arial" panose="020B0604020202020204" pitchFamily="34" charset="0"/>
              </a:rPr>
              <a:t>Conclusion </a:t>
            </a:r>
          </a:p>
          <a:p>
            <a:r>
              <a:rPr lang="en-US" sz="1200" dirty="0">
                <a:latin typeface="Arial" panose="020B0604020202020204" pitchFamily="34" charset="0"/>
                <a:cs typeface="Arial" panose="020B0604020202020204" pitchFamily="34" charset="0"/>
              </a:rPr>
              <a:t>When a celebrity is credible, supports the brand and is relevant to the target audience, endorsing a brand can help build a customer's attention to the brand, trust, and emotional engagement and lead to building loyalty. However, the practice requires a level of planning, because having a celebrity adjust poorly to a brand or experience adverse reporting could impact the brand (</a:t>
            </a:r>
            <a:r>
              <a:rPr lang="en-US" sz="1200" dirty="0" err="1">
                <a:latin typeface="Arial" panose="020B0604020202020204" pitchFamily="34" charset="0"/>
                <a:cs typeface="Arial" panose="020B0604020202020204" pitchFamily="34" charset="0"/>
              </a:rPr>
              <a:t>Nzuva</a:t>
            </a:r>
            <a:r>
              <a:rPr lang="en-US" sz="1200" dirty="0">
                <a:latin typeface="Arial" panose="020B0604020202020204" pitchFamily="34" charset="0"/>
                <a:cs typeface="Arial" panose="020B0604020202020204" pitchFamily="34" charset="0"/>
              </a:rPr>
              <a:t>, 2021).. All things considered, when utilized properly and strategically, celebrity endorsements can still be a powerful and beneficial piece of the marketing mix.</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2309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ED78E4-C146-8BE7-55C2-6E6FBCB154FB}"/>
              </a:ext>
            </a:extLst>
          </p:cNvPr>
          <p:cNvSpPr>
            <a:spLocks noGrp="1"/>
          </p:cNvSpPr>
          <p:nvPr>
            <p:ph type="title"/>
          </p:nvPr>
        </p:nvSpPr>
        <p:spPr>
          <a:xfrm>
            <a:off x="1242322" y="365125"/>
            <a:ext cx="10111477" cy="1325563"/>
          </a:xfrm>
        </p:spPr>
        <p:txBody>
          <a:bodyPr>
            <a:normAutofit/>
          </a:bodyPr>
          <a:lstStyle/>
          <a:p>
            <a:r>
              <a:rPr lang="en-GB" sz="2800" dirty="0">
                <a:solidFill>
                  <a:schemeClr val="accent1">
                    <a:lumMod val="75000"/>
                  </a:schemeClr>
                </a:solidFill>
                <a:latin typeface="Arial Black" panose="020B0A04020102020204" pitchFamily="34" charset="0"/>
              </a:rPr>
              <a:t>Reference list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4AD063-7312-F869-4826-228A51ADAC11}"/>
              </a:ext>
            </a:extLst>
          </p:cNvPr>
          <p:cNvSpPr>
            <a:spLocks noGrp="1"/>
          </p:cNvSpPr>
          <p:nvPr>
            <p:ph idx="1"/>
          </p:nvPr>
        </p:nvSpPr>
        <p:spPr>
          <a:xfrm>
            <a:off x="838200" y="1929384"/>
            <a:ext cx="10515600" cy="4251960"/>
          </a:xfrm>
        </p:spPr>
        <p:txBody>
          <a:bodyPr>
            <a:normAutofit/>
          </a:bodyPr>
          <a:lstStyle/>
          <a:p>
            <a:r>
              <a:rPr lang="en-US" sz="1200" dirty="0">
                <a:latin typeface="Arial" panose="020B0604020202020204" pitchFamily="34" charset="0"/>
                <a:cs typeface="Arial" panose="020B0604020202020204" pitchFamily="34" charset="0"/>
              </a:rPr>
              <a:t>Duthie, E., Veríssimo, D., Keane, A. and Knight, A.T., 2017. The effectiveness of celebrities in conservation marketing. </a:t>
            </a:r>
            <a:r>
              <a:rPr lang="en-US" sz="1200" i="1" dirty="0" err="1">
                <a:latin typeface="Arial" panose="020B0604020202020204" pitchFamily="34" charset="0"/>
                <a:cs typeface="Arial" panose="020B0604020202020204" pitchFamily="34" charset="0"/>
              </a:rPr>
              <a:t>PLoS</a:t>
            </a:r>
            <a:r>
              <a:rPr lang="en-US" sz="1200" i="1" dirty="0">
                <a:latin typeface="Arial" panose="020B0604020202020204" pitchFamily="34" charset="0"/>
                <a:cs typeface="Arial" panose="020B0604020202020204" pitchFamily="34" charset="0"/>
              </a:rPr>
              <a:t> One</a:t>
            </a:r>
            <a:r>
              <a:rPr lang="en-US" sz="1200" dirty="0">
                <a:latin typeface="Arial" panose="020B0604020202020204" pitchFamily="34" charset="0"/>
                <a:cs typeface="Arial" panose="020B0604020202020204" pitchFamily="34" charset="0"/>
              </a:rPr>
              <a:t>, 12(7), p.e0180027.</a:t>
            </a:r>
          </a:p>
          <a:p>
            <a:r>
              <a:rPr lang="en-US" sz="1200" dirty="0">
                <a:latin typeface="Arial" panose="020B0604020202020204" pitchFamily="34" charset="0"/>
                <a:cs typeface="Arial" panose="020B0604020202020204" pitchFamily="34" charset="0"/>
              </a:rPr>
              <a:t>Jun, M., Han, J., Zhou, Z. and Eisingerich, A.B., 2023. When is celebrity endorsement effective? Exploring the role of celebrity endorsers in enhancing key brand associations. </a:t>
            </a:r>
            <a:r>
              <a:rPr lang="en-US" sz="1200" i="1" dirty="0">
                <a:latin typeface="Arial" panose="020B0604020202020204" pitchFamily="34" charset="0"/>
                <a:cs typeface="Arial" panose="020B0604020202020204" pitchFamily="34" charset="0"/>
              </a:rPr>
              <a:t>Journal of Business Research</a:t>
            </a:r>
            <a:r>
              <a:rPr lang="en-US" sz="1200" dirty="0">
                <a:latin typeface="Arial" panose="020B0604020202020204" pitchFamily="34" charset="0"/>
                <a:cs typeface="Arial" panose="020B0604020202020204" pitchFamily="34" charset="0"/>
              </a:rPr>
              <a:t>, 164, p.113951.</a:t>
            </a:r>
          </a:p>
          <a:p>
            <a:r>
              <a:rPr lang="en-US" sz="1200" dirty="0" err="1">
                <a:latin typeface="Arial" panose="020B0604020202020204" pitchFamily="34" charset="0"/>
                <a:cs typeface="Arial" panose="020B0604020202020204" pitchFamily="34" charset="0"/>
              </a:rPr>
              <a:t>Nzuva</a:t>
            </a:r>
            <a:r>
              <a:rPr lang="en-US" sz="1200" dirty="0">
                <a:latin typeface="Arial" panose="020B0604020202020204" pitchFamily="34" charset="0"/>
                <a:cs typeface="Arial" panose="020B0604020202020204" pitchFamily="34" charset="0"/>
              </a:rPr>
              <a:t>, S.M., 2021. Celebrity endorsement: Is it still useful as a strategic marketing tool? </a:t>
            </a:r>
            <a:r>
              <a:rPr lang="en-US" sz="1200" i="1" dirty="0">
                <a:latin typeface="Arial" panose="020B0604020202020204" pitchFamily="34" charset="0"/>
                <a:cs typeface="Arial" panose="020B0604020202020204" pitchFamily="34" charset="0"/>
              </a:rPr>
              <a:t>International Journal of Economics and Management Studies</a:t>
            </a:r>
            <a:r>
              <a:rPr lang="en-US" sz="1200" dirty="0">
                <a:latin typeface="Arial" panose="020B0604020202020204" pitchFamily="34" charset="0"/>
                <a:cs typeface="Arial" panose="020B0604020202020204" pitchFamily="34" charset="0"/>
              </a:rPr>
              <a:t>, 8(5), pp.10-14.</a:t>
            </a:r>
          </a:p>
          <a:p>
            <a:r>
              <a:rPr lang="en-US" sz="1200" dirty="0">
                <a:latin typeface="Arial" panose="020B0604020202020204" pitchFamily="34" charset="0"/>
                <a:cs typeface="Arial" panose="020B0604020202020204" pitchFamily="34" charset="0"/>
              </a:rPr>
              <a:t>Ramachandran, K.K. and Kumar, M.S., 2016. A study on Perception towards Celebrity Endorsement. </a:t>
            </a:r>
            <a:r>
              <a:rPr lang="en-US" sz="1200" i="1" dirty="0">
                <a:latin typeface="Arial" panose="020B0604020202020204" pitchFamily="34" charset="0"/>
                <a:cs typeface="Arial" panose="020B0604020202020204" pitchFamily="34" charset="0"/>
              </a:rPr>
              <a:t>Asian Journal of Research in Social Sciences and Humanities</a:t>
            </a:r>
            <a:r>
              <a:rPr lang="en-US" sz="1200" dirty="0">
                <a:latin typeface="Arial" panose="020B0604020202020204" pitchFamily="34" charset="0"/>
                <a:cs typeface="Arial" panose="020B0604020202020204" pitchFamily="34" charset="0"/>
              </a:rPr>
              <a:t>, 6(12), pp.1026-1044.</a:t>
            </a:r>
          </a:p>
          <a:p>
            <a:r>
              <a:rPr lang="en-US" sz="1200" dirty="0">
                <a:latin typeface="Arial" panose="020B0604020202020204" pitchFamily="34" charset="0"/>
                <a:cs typeface="Arial" panose="020B0604020202020204" pitchFamily="34" charset="0"/>
              </a:rPr>
              <a:t>Sambath, P. and Jeng, D.J-F., 2014. The effects of celebrity endorsers on brand personality, brand trust, brand preference and purchase intention. In </a:t>
            </a:r>
            <a:r>
              <a:rPr lang="en-US" sz="1200" i="1" dirty="0">
                <a:latin typeface="Arial" panose="020B0604020202020204" pitchFamily="34" charset="0"/>
                <a:cs typeface="Arial" panose="020B0604020202020204" pitchFamily="34" charset="0"/>
              </a:rPr>
              <a:t>The Sustainable Global Marketplace</a:t>
            </a:r>
            <a:r>
              <a:rPr lang="en-US" sz="1200" dirty="0">
                <a:latin typeface="Arial" panose="020B0604020202020204" pitchFamily="34" charset="0"/>
                <a:cs typeface="Arial" panose="020B0604020202020204" pitchFamily="34" charset="0"/>
              </a:rPr>
              <a:t>. Springer, pp.435-439.</a:t>
            </a:r>
          </a:p>
          <a:p>
            <a:r>
              <a:rPr lang="en-US" sz="1200" dirty="0">
                <a:latin typeface="Arial" panose="020B0604020202020204" pitchFamily="34" charset="0"/>
                <a:cs typeface="Arial" panose="020B0604020202020204" pitchFamily="34" charset="0"/>
              </a:rPr>
              <a:t>Sankar, J.G., 2020. Innovative celebrity endorsement and consumer purchase. </a:t>
            </a:r>
            <a:r>
              <a:rPr lang="en-US" sz="1200" i="1" dirty="0">
                <a:latin typeface="Arial" panose="020B0604020202020204" pitchFamily="34" charset="0"/>
                <a:cs typeface="Arial" panose="020B0604020202020204" pitchFamily="34" charset="0"/>
              </a:rPr>
              <a:t>The Journal of Contemporary Issues in Business and Government</a:t>
            </a:r>
            <a:r>
              <a:rPr lang="en-US" sz="1200" dirty="0">
                <a:latin typeface="Arial" panose="020B0604020202020204" pitchFamily="34" charset="0"/>
                <a:cs typeface="Arial" panose="020B0604020202020204" pitchFamily="34" charset="0"/>
              </a:rPr>
              <a:t>, 26(2), pp.678-684.</a:t>
            </a:r>
          </a:p>
          <a:p>
            <a:r>
              <a:rPr lang="en-US" sz="1200" dirty="0">
                <a:latin typeface="Arial" panose="020B0604020202020204" pitchFamily="34" charset="0"/>
                <a:cs typeface="Arial" panose="020B0604020202020204" pitchFamily="34" charset="0"/>
              </a:rPr>
              <a:t>Shafie, N.I., Rahman, N.H.A., Harun, R. and Ismail, S., 2023. </a:t>
            </a:r>
            <a:r>
              <a:rPr lang="en-US" sz="1200" i="1" dirty="0">
                <a:latin typeface="Arial" panose="020B0604020202020204" pitchFamily="34" charset="0"/>
                <a:cs typeface="Arial" panose="020B0604020202020204" pitchFamily="34" charset="0"/>
              </a:rPr>
              <a:t>Celebrities in Marketing: A Bibliometric Approach to Analysing Celebrity Endorsement Strategies</a:t>
            </a:r>
            <a:r>
              <a:rPr lang="en-US" sz="1200" dirty="0">
                <a:latin typeface="Arial" panose="020B0604020202020204" pitchFamily="34" charset="0"/>
                <a:cs typeface="Arial" panose="020B0604020202020204" pitchFamily="34" charset="0"/>
              </a:rPr>
              <a:t>. Global Business &amp; Management Research, 15.</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9904091"/>
      </p:ext>
    </p:extLst>
  </p:cSld>
  <p:clrMapOvr>
    <a:masterClrMapping/>
  </p:clrMapOvr>
</p:sld>
</file>

<file path=ppt/theme/theme1.xml><?xml version="1.0" encoding="utf-8"?>
<a:theme xmlns:a="http://schemas.openxmlformats.org/drawingml/2006/main" name="Office Theme">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TotalTime>
  <Words>846</Words>
  <PresentationFormat>Widescreen</PresentationFormat>
  <Paragraphs>20</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Aptos</vt:lpstr>
      <vt:lpstr>Aptos Display</vt:lpstr>
      <vt:lpstr>Arial</vt:lpstr>
      <vt:lpstr>Arial Black</vt:lpstr>
      <vt:lpstr>Office Theme</vt:lpstr>
      <vt:lpstr>Introduction: Why Celebrity Endorsements Matter</vt:lpstr>
      <vt:lpstr>Research insights</vt:lpstr>
      <vt:lpstr>Real Example and 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2025-11-24T22:29:44Z</dcterms:created>
  <dcterms:modified xsi:type="dcterms:W3CDTF">2025-11-24T22:50:01Z</dcterms:modified>
</cp:coreProperties>
</file>