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42"/>
  </p:notesMasterIdLst>
  <p:sldIdLst>
    <p:sldId id="467" r:id="rId5"/>
    <p:sldId id="536" r:id="rId6"/>
    <p:sldId id="511" r:id="rId7"/>
    <p:sldId id="512" r:id="rId8"/>
    <p:sldId id="513" r:id="rId9"/>
    <p:sldId id="505" r:id="rId10"/>
    <p:sldId id="506" r:id="rId11"/>
    <p:sldId id="508" r:id="rId12"/>
    <p:sldId id="507" r:id="rId13"/>
    <p:sldId id="510" r:id="rId14"/>
    <p:sldId id="509" r:id="rId15"/>
    <p:sldId id="514" r:id="rId16"/>
    <p:sldId id="515" r:id="rId17"/>
    <p:sldId id="526" r:id="rId18"/>
    <p:sldId id="527" r:id="rId19"/>
    <p:sldId id="517" r:id="rId20"/>
    <p:sldId id="516" r:id="rId21"/>
    <p:sldId id="518" r:id="rId22"/>
    <p:sldId id="519" r:id="rId23"/>
    <p:sldId id="520" r:id="rId24"/>
    <p:sldId id="521" r:id="rId25"/>
    <p:sldId id="522" r:id="rId26"/>
    <p:sldId id="523" r:id="rId27"/>
    <p:sldId id="524" r:id="rId28"/>
    <p:sldId id="525" r:id="rId29"/>
    <p:sldId id="528" r:id="rId30"/>
    <p:sldId id="437" r:id="rId31"/>
    <p:sldId id="529" r:id="rId32"/>
    <p:sldId id="531" r:id="rId33"/>
    <p:sldId id="533" r:id="rId34"/>
    <p:sldId id="532" r:id="rId35"/>
    <p:sldId id="534" r:id="rId36"/>
    <p:sldId id="535" r:id="rId37"/>
    <p:sldId id="537" r:id="rId38"/>
    <p:sldId id="538" r:id="rId39"/>
    <p:sldId id="539" r:id="rId40"/>
    <p:sldId id="50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39" autoAdjust="0"/>
    <p:restoredTop sz="55893"/>
  </p:normalViewPr>
  <p:slideViewPr>
    <p:cSldViewPr snapToGrid="0" snapToObjects="1">
      <p:cViewPr>
        <p:scale>
          <a:sx n="82" d="100"/>
          <a:sy n="82" d="100"/>
        </p:scale>
        <p:origin x="1616"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notesMaster" Target="notesMasters/notesMaster1.xml"/><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10/12/21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arenR"/>
            </a:pPr>
            <a:endParaRPr lang="en-US"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060131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322560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35044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776845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67261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0459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21565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38436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1570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3423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889742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477058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1031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055884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56121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896097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225048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530749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1693862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953228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633192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10/12/21</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10/12/21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g"/><Relationship Id="rId3"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jpg"/><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1.png"/><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2.jp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3.jp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4.jpg"/><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5.jp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6.jp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7.jp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8.jp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9.jpg"/><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3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32.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jHVFwuiWlAU&amp;feature=youtu.be" TargetMode="External"/><Relationship Id="rId3" Type="http://schemas.openxmlformats.org/officeDocument/2006/relationships/image" Target="../media/image3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4.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smtClean="0">
                <a:solidFill>
                  <a:schemeClr val="bg1"/>
                </a:solidFill>
                <a:latin typeface="American Typewriter" panose="02090604020004020304" pitchFamily="18" charset="77"/>
              </a:rPr>
              <a:t>ECAD5008</a:t>
            </a:r>
            <a:endParaRPr lang="en-US" sz="5400" dirty="0">
              <a:solidFill>
                <a:schemeClr val="bg1"/>
              </a:solidFill>
              <a:latin typeface="American Typewriter" panose="02090604020004020304" pitchFamily="18" charset="77"/>
            </a:endParaRP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573693"/>
            <a:ext cx="8251283" cy="1323439"/>
          </a:xfrm>
          <a:prstGeom prst="rect">
            <a:avLst/>
          </a:prstGeom>
          <a:noFill/>
        </p:spPr>
        <p:txBody>
          <a:bodyPr wrap="square" rtlCol="0">
            <a:spAutoFit/>
          </a:bodyPr>
          <a:lstStyle/>
          <a:p>
            <a:pPr algn="ctr"/>
            <a:r>
              <a:rPr lang="en-US" sz="4000" dirty="0" err="1" smtClean="0">
                <a:solidFill>
                  <a:schemeClr val="bg1"/>
                </a:solidFill>
                <a:latin typeface="American Typewriter" panose="02090604020004020304" pitchFamily="18" charset="77"/>
              </a:rPr>
              <a:t>Behaviour</a:t>
            </a:r>
            <a:r>
              <a:rPr lang="en-US" sz="4000" dirty="0" smtClean="0">
                <a:solidFill>
                  <a:schemeClr val="bg1"/>
                </a:solidFill>
                <a:latin typeface="American Typewriter" panose="02090604020004020304" pitchFamily="18" charset="77"/>
              </a:rPr>
              <a:t> Management </a:t>
            </a:r>
          </a:p>
          <a:p>
            <a:pPr algn="ctr"/>
            <a:r>
              <a:rPr lang="en-US" sz="4000" dirty="0" smtClean="0">
                <a:solidFill>
                  <a:schemeClr val="bg1"/>
                </a:solidFill>
                <a:latin typeface="American Typewriter" panose="02090604020004020304" pitchFamily="18" charset="77"/>
              </a:rPr>
              <a:t>Theory 2</a:t>
            </a:r>
            <a:endParaRPr lang="en-US" sz="40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39299985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4524315"/>
          </a:xfrm>
          <a:prstGeom prst="rect">
            <a:avLst/>
          </a:prstGeom>
          <a:noFill/>
        </p:spPr>
        <p:txBody>
          <a:bodyPr wrap="square" rtlCol="0">
            <a:spAutoFit/>
          </a:bodyPr>
          <a:lstStyle/>
          <a:p>
            <a:pPr algn="ctr"/>
            <a:r>
              <a:rPr lang="en-US" sz="3200" dirty="0" smtClean="0">
                <a:latin typeface="Arial" charset="0"/>
                <a:ea typeface="Arial" charset="0"/>
                <a:cs typeface="Arial" charset="0"/>
              </a:rPr>
              <a:t>What is the most dangerous part of a lesson?</a:t>
            </a:r>
          </a:p>
          <a:p>
            <a:pPr algn="ctr"/>
            <a:endParaRPr lang="en-US" sz="3200" dirty="0">
              <a:latin typeface="Arial" charset="0"/>
              <a:ea typeface="Arial" charset="0"/>
              <a:cs typeface="Arial" charset="0"/>
            </a:endParaRPr>
          </a:p>
          <a:p>
            <a:pPr algn="ctr"/>
            <a:r>
              <a:rPr lang="en-US" sz="3200" dirty="0" smtClean="0">
                <a:latin typeface="Arial" charset="0"/>
                <a:ea typeface="Arial" charset="0"/>
                <a:cs typeface="Arial" charset="0"/>
              </a:rPr>
              <a:t>At what point are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issues likely to arise?</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54476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
            <a:ext cx="9144000" cy="6626883"/>
          </a:xfrm>
          <a:prstGeom prst="rect">
            <a:avLst/>
          </a:prstGeom>
        </p:spPr>
      </p:pic>
    </p:spTree>
    <p:extLst>
      <p:ext uri="{BB962C8B-B14F-4D97-AF65-F5344CB8AC3E}">
        <p14:creationId xmlns:p14="http://schemas.microsoft.com/office/powerpoint/2010/main" val="1366639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82437">
            <a:off x="-51258" y="-7036"/>
            <a:ext cx="5056312" cy="32316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89574">
            <a:off x="5006732" y="769088"/>
            <a:ext cx="5217274" cy="4484077"/>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23892">
            <a:off x="-258007" y="3078115"/>
            <a:ext cx="6552637" cy="4095398"/>
          </a:xfrm>
          <a:prstGeom prst="rect">
            <a:avLst/>
          </a:prstGeom>
        </p:spPr>
      </p:pic>
    </p:spTree>
    <p:extLst>
      <p:ext uri="{BB962C8B-B14F-4D97-AF65-F5344CB8AC3E}">
        <p14:creationId xmlns:p14="http://schemas.microsoft.com/office/powerpoint/2010/main" val="176916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0"/>
            <a:ext cx="7571446" cy="6858000"/>
          </a:xfrm>
          <a:prstGeom prst="rect">
            <a:avLst/>
          </a:prstGeom>
        </p:spPr>
      </p:pic>
    </p:spTree>
    <p:extLst>
      <p:ext uri="{BB962C8B-B14F-4D97-AF65-F5344CB8AC3E}">
        <p14:creationId xmlns:p14="http://schemas.microsoft.com/office/powerpoint/2010/main" val="131580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69383"/>
            <a:ext cx="9102243" cy="5788617"/>
          </a:xfrm>
          <a:prstGeom prst="rect">
            <a:avLst/>
          </a:prstGeom>
        </p:spPr>
      </p:pic>
      <p:sp>
        <p:nvSpPr>
          <p:cNvPr id="3" name="TextBox 2"/>
          <p:cNvSpPr txBox="1"/>
          <p:nvPr/>
        </p:nvSpPr>
        <p:spPr>
          <a:xfrm>
            <a:off x="216977" y="170482"/>
            <a:ext cx="7587205" cy="584775"/>
          </a:xfrm>
          <a:prstGeom prst="rect">
            <a:avLst/>
          </a:prstGeom>
          <a:noFill/>
        </p:spPr>
        <p:txBody>
          <a:bodyPr wrap="none" rtlCol="0">
            <a:spAutoFit/>
          </a:bodyPr>
          <a:lstStyle/>
          <a:p>
            <a:r>
              <a:rPr lang="en-US" sz="3200" dirty="0" smtClean="0">
                <a:latin typeface="Arial" charset="0"/>
                <a:ea typeface="Arial" charset="0"/>
                <a:cs typeface="Arial" charset="0"/>
              </a:rPr>
              <a:t>A year ago we asked you this question</a:t>
            </a:r>
            <a:r>
              <a:rPr lang="mr-IN" sz="3200" dirty="0" smtClean="0">
                <a:latin typeface="Arial" charset="0"/>
                <a:ea typeface="Arial" charset="0"/>
                <a:cs typeface="Arial" charset="0"/>
              </a:rPr>
              <a:t>…</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72118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 y="0"/>
            <a:ext cx="8585588" cy="6858000"/>
          </a:xfrm>
          <a:prstGeom prst="rect">
            <a:avLst/>
          </a:prstGeom>
        </p:spPr>
      </p:pic>
    </p:spTree>
    <p:extLst>
      <p:ext uri="{BB962C8B-B14F-4D97-AF65-F5344CB8AC3E}">
        <p14:creationId xmlns:p14="http://schemas.microsoft.com/office/powerpoint/2010/main" val="135089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18725"/>
            <a:ext cx="5331417" cy="425863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522" y="1562794"/>
            <a:ext cx="3616824" cy="3652492"/>
          </a:xfrm>
          <a:prstGeom prst="rect">
            <a:avLst/>
          </a:prstGeom>
        </p:spPr>
      </p:pic>
    </p:spTree>
    <p:extLst>
      <p:ext uri="{BB962C8B-B14F-4D97-AF65-F5344CB8AC3E}">
        <p14:creationId xmlns:p14="http://schemas.microsoft.com/office/powerpoint/2010/main" val="2896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endParaRPr lang="en-GB" sz="2400" dirty="0" smtClean="0">
              <a:latin typeface="Arial" charset="0"/>
              <a:ea typeface="Arial" charset="0"/>
              <a:cs typeface="Arial" charset="0"/>
            </a:endParaRPr>
          </a:p>
          <a:p>
            <a:endParaRPr lang="en-GB" sz="2800" dirty="0">
              <a:latin typeface="Arial" charset="0"/>
              <a:ea typeface="Arial" charset="0"/>
              <a:cs typeface="Arial" charset="0"/>
            </a:endParaRPr>
          </a:p>
          <a:p>
            <a:endParaRPr lang="en-GB" sz="2800" dirty="0" smtClean="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339351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3619"/>
          </a:xfrm>
          <a:prstGeom prst="rect">
            <a:avLst/>
          </a:prstGeom>
        </p:spPr>
      </p:pic>
    </p:spTree>
    <p:extLst>
      <p:ext uri="{BB962C8B-B14F-4D97-AF65-F5344CB8AC3E}">
        <p14:creationId xmlns:p14="http://schemas.microsoft.com/office/powerpoint/2010/main" val="113277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a:t>
            </a:r>
            <a:r>
              <a:rPr lang="en-GB" sz="2800" smtClean="0">
                <a:latin typeface="Arial" charset="0"/>
                <a:ea typeface="Arial" charset="0"/>
                <a:cs typeface="Arial" charset="0"/>
              </a:rPr>
              <a:t>)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a:t>
            </a:r>
            <a:r>
              <a:rPr lang="en-GB" sz="2800" dirty="0" smtClean="0">
                <a:latin typeface="Arial" charset="0"/>
                <a:ea typeface="Arial" charset="0"/>
                <a:cs typeface="Arial" charset="0"/>
              </a:rPr>
              <a:t>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8553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a:t>
            </a:r>
            <a:r>
              <a:rPr lang="en-GB" sz="2800" smtClean="0">
                <a:latin typeface="Arial" charset="0"/>
                <a:ea typeface="Arial" charset="0"/>
                <a:cs typeface="Arial" charset="0"/>
              </a:rPr>
              <a:t>)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a:t>
            </a:r>
            <a:r>
              <a:rPr lang="en-GB" sz="2800" dirty="0" smtClean="0">
                <a:latin typeface="Arial" charset="0"/>
                <a:ea typeface="Arial" charset="0"/>
                <a:cs typeface="Arial" charset="0"/>
              </a:rPr>
              <a:t>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675545">
            <a:off x="3214855" y="2415150"/>
            <a:ext cx="3579633" cy="1951607"/>
          </a:xfrm>
          <a:prstGeom prst="rect">
            <a:avLst/>
          </a:prstGeom>
        </p:spPr>
      </p:pic>
    </p:spTree>
    <p:extLst>
      <p:ext uri="{BB962C8B-B14F-4D97-AF65-F5344CB8AC3E}">
        <p14:creationId xmlns:p14="http://schemas.microsoft.com/office/powerpoint/2010/main" val="441054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a:t>
            </a:r>
            <a:r>
              <a:rPr lang="en-GB" dirty="0" smtClean="0">
                <a:latin typeface="Calibri" charset="0"/>
                <a:ea typeface="Calibri" charset="0"/>
                <a:cs typeface="Times New Roman" charset="0"/>
              </a:rPr>
              <a:t>Special </a:t>
            </a:r>
            <a:r>
              <a:rPr lang="en-GB" dirty="0">
                <a:latin typeface="Calibri" charset="0"/>
                <a:ea typeface="Calibri" charset="0"/>
                <a:cs typeface="Times New Roman" charset="0"/>
              </a:rPr>
              <a:t>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98589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136" y="0"/>
            <a:ext cx="5385864" cy="6858000"/>
          </a:xfrm>
          <a:prstGeom prst="rect">
            <a:avLst/>
          </a:prstGeom>
        </p:spPr>
      </p:pic>
      <p:sp>
        <p:nvSpPr>
          <p:cNvPr id="3" name="TextBox 2"/>
          <p:cNvSpPr txBox="1"/>
          <p:nvPr/>
        </p:nvSpPr>
        <p:spPr>
          <a:xfrm>
            <a:off x="-185738" y="185738"/>
            <a:ext cx="4100513" cy="2492990"/>
          </a:xfrm>
          <a:prstGeom prst="rect">
            <a:avLst/>
          </a:prstGeom>
          <a:noFill/>
        </p:spPr>
        <p:txBody>
          <a:bodyPr wrap="square" rtlCol="0">
            <a:spAutoFit/>
          </a:bodyPr>
          <a:lstStyle/>
          <a:p>
            <a:pPr algn="ctr"/>
            <a:r>
              <a:rPr lang="en-US" sz="3200" dirty="0" err="1" smtClean="0">
                <a:latin typeface="Arial" charset="0"/>
                <a:ea typeface="Arial" charset="0"/>
                <a:cs typeface="Arial" charset="0"/>
              </a:rPr>
              <a:t>Dr</a:t>
            </a:r>
            <a:r>
              <a:rPr lang="en-US" sz="3200" dirty="0" smtClean="0">
                <a:latin typeface="Arial" charset="0"/>
                <a:ea typeface="Arial" charset="0"/>
                <a:cs typeface="Arial" charset="0"/>
              </a:rPr>
              <a:t> Haim </a:t>
            </a:r>
            <a:r>
              <a:rPr lang="en-US" sz="3200" dirty="0" err="1" smtClean="0">
                <a:latin typeface="Arial" charset="0"/>
                <a:ea typeface="Arial" charset="0"/>
                <a:cs typeface="Arial" charset="0"/>
              </a:rPr>
              <a:t>Ginnot</a:t>
            </a:r>
            <a:r>
              <a:rPr lang="en-US" sz="3200" dirty="0" smtClean="0">
                <a:latin typeface="Arial" charset="0"/>
                <a:ea typeface="Arial" charset="0"/>
                <a:cs typeface="Arial" charset="0"/>
              </a:rPr>
              <a:t> </a:t>
            </a:r>
          </a:p>
          <a:p>
            <a:pPr algn="ctr"/>
            <a:r>
              <a:rPr lang="en-US" sz="3200" dirty="0" smtClean="0">
                <a:latin typeface="Arial" charset="0"/>
                <a:ea typeface="Arial" charset="0"/>
                <a:cs typeface="Arial" charset="0"/>
              </a:rPr>
              <a:t>(1922-1973)</a:t>
            </a:r>
          </a:p>
          <a:p>
            <a:pPr algn="ctr"/>
            <a:endParaRPr lang="en-US" sz="3200" dirty="0">
              <a:latin typeface="Arial" charset="0"/>
              <a:ea typeface="Arial" charset="0"/>
              <a:cs typeface="Arial" charset="0"/>
            </a:endParaRPr>
          </a:p>
          <a:p>
            <a:pPr algn="ctr"/>
            <a:r>
              <a:rPr lang="en-US" sz="2000" dirty="0" smtClean="0">
                <a:latin typeface="Arial" charset="0"/>
                <a:ea typeface="Arial" charset="0"/>
                <a:cs typeface="Arial" charset="0"/>
              </a:rPr>
              <a:t>Clinical Psychologist, child therapist, parent, educator</a:t>
            </a:r>
            <a:r>
              <a:rPr lang="en-US" sz="2000" dirty="0">
                <a:latin typeface="Arial" charset="0"/>
                <a:ea typeface="Arial" charset="0"/>
                <a:cs typeface="Arial" charset="0"/>
              </a:rPr>
              <a:t> </a:t>
            </a:r>
            <a:r>
              <a:rPr lang="en-US" sz="2000" dirty="0" smtClean="0">
                <a:latin typeface="Arial" charset="0"/>
                <a:ea typeface="Arial" charset="0"/>
                <a:cs typeface="Arial" charset="0"/>
              </a:rPr>
              <a:t>and author. </a:t>
            </a:r>
            <a:endParaRPr lang="en-US" sz="2000" dirty="0">
              <a:latin typeface="Arial" charset="0"/>
              <a:ea typeface="Arial" charset="0"/>
              <a:cs typeface="Arial" charset="0"/>
            </a:endParaRPr>
          </a:p>
        </p:txBody>
      </p:sp>
      <p:sp>
        <p:nvSpPr>
          <p:cNvPr id="5" name="TextBox 4"/>
          <p:cNvSpPr txBox="1"/>
          <p:nvPr/>
        </p:nvSpPr>
        <p:spPr>
          <a:xfrm>
            <a:off x="528637" y="3644979"/>
            <a:ext cx="2900887" cy="2246769"/>
          </a:xfrm>
          <a:prstGeom prst="rect">
            <a:avLst/>
          </a:prstGeom>
          <a:noFill/>
        </p:spPr>
        <p:txBody>
          <a:bodyPr wrap="square" rtlCol="0">
            <a:spAutoFit/>
          </a:bodyPr>
          <a:lstStyle/>
          <a:p>
            <a:pPr algn="ctr"/>
            <a:r>
              <a:rPr lang="en-US" sz="2800" i="1" dirty="0" smtClean="0">
                <a:latin typeface="Arial" charset="0"/>
                <a:ea typeface="Arial" charset="0"/>
                <a:cs typeface="Arial" charset="0"/>
              </a:rPr>
              <a:t>”Children are like wet cement, whatever falls on them makes an impression”</a:t>
            </a:r>
            <a:endParaRPr lang="en-US" sz="2800" i="1" dirty="0">
              <a:latin typeface="Arial" charset="0"/>
              <a:ea typeface="Arial" charset="0"/>
              <a:cs typeface="Arial" charset="0"/>
            </a:endParaRPr>
          </a:p>
        </p:txBody>
      </p:sp>
    </p:spTree>
    <p:extLst>
      <p:ext uri="{BB962C8B-B14F-4D97-AF65-F5344CB8AC3E}">
        <p14:creationId xmlns:p14="http://schemas.microsoft.com/office/powerpoint/2010/main" val="5235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672388" cy="59472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0412">
            <a:off x="7139928" y="3855335"/>
            <a:ext cx="2012051" cy="2999446"/>
          </a:xfrm>
          <a:prstGeom prst="rect">
            <a:avLst/>
          </a:prstGeom>
        </p:spPr>
      </p:pic>
    </p:spTree>
    <p:extLst>
      <p:ext uri="{BB962C8B-B14F-4D97-AF65-F5344CB8AC3E}">
        <p14:creationId xmlns:p14="http://schemas.microsoft.com/office/powerpoint/2010/main" val="160034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40887"/>
            <a:ext cx="8862646" cy="1846659"/>
          </a:xfrm>
          <a:prstGeom prst="rect">
            <a:avLst/>
          </a:prstGeom>
          <a:noFill/>
        </p:spPr>
        <p:txBody>
          <a:bodyPr wrap="square" rtlCol="0">
            <a:spAutoFit/>
          </a:bodyPr>
          <a:lstStyle/>
          <a:p>
            <a:pPr algn="ctr"/>
            <a:r>
              <a:rPr lang="en-US" sz="3200" dirty="0" err="1">
                <a:latin typeface="Arial" charset="0"/>
                <a:ea typeface="Arial" charset="0"/>
                <a:cs typeface="Arial" charset="0"/>
              </a:rPr>
              <a:t>Behaviour</a:t>
            </a:r>
            <a:r>
              <a:rPr lang="en-US" sz="3200" dirty="0">
                <a:latin typeface="Arial" charset="0"/>
                <a:ea typeface="Arial" charset="0"/>
                <a:cs typeface="Arial" charset="0"/>
              </a:rPr>
              <a:t> improves with positive teacher interaction + communication </a:t>
            </a:r>
            <a:endParaRPr lang="en-US" sz="3200" dirty="0" smtClean="0">
              <a:latin typeface="Arial" charset="0"/>
              <a:ea typeface="Arial" charset="0"/>
              <a:cs typeface="Arial" charset="0"/>
            </a:endParaRPr>
          </a:p>
          <a:p>
            <a:pPr algn="ctr"/>
            <a:r>
              <a:rPr lang="en-US" sz="3200" dirty="0" smtClean="0">
                <a:latin typeface="Arial" charset="0"/>
                <a:ea typeface="Arial" charset="0"/>
                <a:cs typeface="Arial" charset="0"/>
              </a:rPr>
              <a:t>(</a:t>
            </a:r>
            <a:r>
              <a:rPr lang="en-US" sz="3200" dirty="0">
                <a:latin typeface="Arial" charset="0"/>
                <a:ea typeface="Arial" charset="0"/>
                <a:cs typeface="Arial" charset="0"/>
              </a:rPr>
              <a:t>understanding / kindness</a:t>
            </a:r>
            <a:r>
              <a:rPr lang="en-US" sz="3200" dirty="0" smtClean="0">
                <a:latin typeface="Arial" charset="0"/>
                <a:ea typeface="Arial" charset="0"/>
                <a:cs typeface="Arial" charset="0"/>
              </a:rPr>
              <a:t>)</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075" y="2887546"/>
            <a:ext cx="5576888" cy="3725187"/>
          </a:xfrm>
          <a:prstGeom prst="rect">
            <a:avLst/>
          </a:prstGeom>
        </p:spPr>
      </p:pic>
    </p:spTree>
    <p:extLst>
      <p:ext uri="{BB962C8B-B14F-4D97-AF65-F5344CB8AC3E}">
        <p14:creationId xmlns:p14="http://schemas.microsoft.com/office/powerpoint/2010/main" val="14097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579" y="982126"/>
            <a:ext cx="7791084" cy="1138773"/>
          </a:xfrm>
          <a:prstGeom prst="rect">
            <a:avLst/>
          </a:prstGeom>
          <a:noFill/>
        </p:spPr>
        <p:txBody>
          <a:bodyPr wrap="square" rtlCol="0">
            <a:spAutoFit/>
          </a:bodyPr>
          <a:lstStyle/>
          <a:p>
            <a:endParaRPr lang="en-US" dirty="0">
              <a:latin typeface="Arial" charset="0"/>
              <a:ea typeface="Arial" charset="0"/>
              <a:cs typeface="Arial" charset="0"/>
            </a:endParaRPr>
          </a:p>
          <a:p>
            <a:r>
              <a:rPr lang="en-US" sz="3200" dirty="0" smtClean="0">
                <a:latin typeface="Arial" charset="0"/>
                <a:ea typeface="Arial" charset="0"/>
                <a:cs typeface="Arial" charset="0"/>
              </a:rPr>
              <a:t>Improve </a:t>
            </a:r>
            <a:r>
              <a:rPr lang="en-US" sz="3200" dirty="0">
                <a:latin typeface="Arial" charset="0"/>
                <a:ea typeface="Arial" charset="0"/>
                <a:cs typeface="Arial" charset="0"/>
              </a:rPr>
              <a:t>self concept = better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3875" y="2579688"/>
            <a:ext cx="5465763" cy="4089348"/>
          </a:xfrm>
          <a:prstGeom prst="rect">
            <a:avLst/>
          </a:prstGeom>
        </p:spPr>
      </p:pic>
    </p:spTree>
    <p:extLst>
      <p:ext uri="{BB962C8B-B14F-4D97-AF65-F5344CB8AC3E}">
        <p14:creationId xmlns:p14="http://schemas.microsoft.com/office/powerpoint/2010/main" val="1746316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898012"/>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Address the situations rather than the students personality</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6100" y="2657816"/>
            <a:ext cx="5786438" cy="3857625"/>
          </a:xfrm>
          <a:prstGeom prst="rect">
            <a:avLst/>
          </a:prstGeom>
        </p:spPr>
      </p:pic>
    </p:spTree>
    <p:extLst>
      <p:ext uri="{BB962C8B-B14F-4D97-AF65-F5344CB8AC3E}">
        <p14:creationId xmlns:p14="http://schemas.microsoft.com/office/powerpoint/2010/main" val="1021782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82" y="1112324"/>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Accept </a:t>
            </a:r>
            <a:r>
              <a:rPr lang="en-US" sz="3200" dirty="0">
                <a:latin typeface="Arial" charset="0"/>
                <a:ea typeface="Arial" charset="0"/>
                <a:cs typeface="Arial" charset="0"/>
              </a:rPr>
              <a:t>and clarify feelings of </a:t>
            </a:r>
            <a:r>
              <a:rPr lang="en-US" sz="3200" dirty="0" smtClean="0">
                <a:latin typeface="Arial" charset="0"/>
                <a:ea typeface="Arial" charset="0"/>
                <a:cs typeface="Arial" charset="0"/>
              </a:rPr>
              <a:t>children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4638" y="2593997"/>
            <a:ext cx="6096390" cy="3434585"/>
          </a:xfrm>
          <a:prstGeom prst="rect">
            <a:avLst/>
          </a:prstGeom>
        </p:spPr>
      </p:pic>
    </p:spTree>
    <p:extLst>
      <p:ext uri="{BB962C8B-B14F-4D97-AF65-F5344CB8AC3E}">
        <p14:creationId xmlns:p14="http://schemas.microsoft.com/office/powerpoint/2010/main" val="838504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091121"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Improper </a:t>
            </a:r>
            <a:r>
              <a:rPr lang="en-US" sz="3200" dirty="0">
                <a:latin typeface="Arial" charset="0"/>
                <a:ea typeface="Arial" charset="0"/>
                <a:cs typeface="Arial" charset="0"/>
              </a:rPr>
              <a:t>use of praise fosters a dependency on the </a:t>
            </a:r>
            <a:r>
              <a:rPr lang="en-US" sz="3200" dirty="0" smtClean="0">
                <a:latin typeface="Arial" charset="0"/>
                <a:ea typeface="Arial" charset="0"/>
                <a:cs typeface="Arial" charset="0"/>
              </a:rPr>
              <a:t>teacher</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9874" y="2486877"/>
            <a:ext cx="6068048" cy="4050422"/>
          </a:xfrm>
          <a:prstGeom prst="rect">
            <a:avLst/>
          </a:prstGeom>
        </p:spPr>
      </p:pic>
    </p:spTree>
    <p:extLst>
      <p:ext uri="{BB962C8B-B14F-4D97-AF65-F5344CB8AC3E}">
        <p14:creationId xmlns:p14="http://schemas.microsoft.com/office/powerpoint/2010/main" val="2266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904" y="1093172"/>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Punishment </a:t>
            </a:r>
            <a:r>
              <a:rPr lang="en-US" sz="3200" dirty="0">
                <a:latin typeface="Arial" charset="0"/>
                <a:ea typeface="Arial" charset="0"/>
                <a:cs typeface="Arial" charset="0"/>
              </a:rPr>
              <a:t>encourages </a:t>
            </a:r>
            <a:r>
              <a:rPr lang="en-US" sz="3200" dirty="0" smtClean="0">
                <a:latin typeface="Arial" charset="0"/>
                <a:ea typeface="Arial" charset="0"/>
                <a:cs typeface="Arial" charset="0"/>
              </a:rPr>
              <a:t>misconduct</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6786"/>
          <a:stretch/>
        </p:blipFill>
        <p:spPr>
          <a:xfrm>
            <a:off x="2843212" y="3001848"/>
            <a:ext cx="6129338" cy="2355964"/>
          </a:xfrm>
          <a:prstGeom prst="rect">
            <a:avLst/>
          </a:prstGeom>
        </p:spPr>
      </p:pic>
    </p:spTree>
    <p:extLst>
      <p:ext uri="{BB962C8B-B14F-4D97-AF65-F5344CB8AC3E}">
        <p14:creationId xmlns:p14="http://schemas.microsoft.com/office/powerpoint/2010/main" val="176706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90488"/>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Insulting </a:t>
            </a:r>
            <a:r>
              <a:rPr lang="en-US" sz="3200" dirty="0">
                <a:latin typeface="Arial" charset="0"/>
                <a:ea typeface="Arial" charset="0"/>
                <a:cs typeface="Arial" charset="0"/>
              </a:rPr>
              <a:t>children causes rebellion </a:t>
            </a:r>
            <a:endParaRPr lang="en-US" sz="3200" dirty="0" smtClean="0">
              <a:latin typeface="Arial" charset="0"/>
              <a:ea typeface="Arial" charset="0"/>
              <a:cs typeface="Arial" charset="0"/>
            </a:endParaRP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042" t="8125" r="2292" b="28125"/>
          <a:stretch/>
        </p:blipFill>
        <p:spPr>
          <a:xfrm>
            <a:off x="2901462" y="2554528"/>
            <a:ext cx="5897251" cy="3889136"/>
          </a:xfrm>
          <a:prstGeom prst="rect">
            <a:avLst/>
          </a:prstGeom>
        </p:spPr>
      </p:pic>
    </p:spTree>
    <p:extLst>
      <p:ext uri="{BB962C8B-B14F-4D97-AF65-F5344CB8AC3E}">
        <p14:creationId xmlns:p14="http://schemas.microsoft.com/office/powerpoint/2010/main" val="410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2123658"/>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Use </a:t>
            </a:r>
            <a:r>
              <a:rPr lang="en-US" sz="3200" dirty="0">
                <a:latin typeface="Arial" charset="0"/>
                <a:ea typeface="Arial" charset="0"/>
                <a:cs typeface="Arial" charset="0"/>
              </a:rPr>
              <a:t>language of acceptance not rejection - inviting children to cooperate rather than </a:t>
            </a:r>
            <a:r>
              <a:rPr lang="en-US" sz="3200" dirty="0" smtClean="0">
                <a:latin typeface="Arial" charset="0"/>
                <a:ea typeface="Arial" charset="0"/>
                <a:cs typeface="Arial" charset="0"/>
              </a:rPr>
              <a:t>demand</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100" r="12901"/>
          <a:stretch/>
        </p:blipFill>
        <p:spPr>
          <a:xfrm>
            <a:off x="3045842" y="3042281"/>
            <a:ext cx="5726684" cy="3471560"/>
          </a:xfrm>
          <a:prstGeom prst="rect">
            <a:avLst/>
          </a:prstGeom>
        </p:spPr>
      </p:pic>
    </p:spTree>
    <p:extLst>
      <p:ext uri="{BB962C8B-B14F-4D97-AF65-F5344CB8AC3E}">
        <p14:creationId xmlns:p14="http://schemas.microsoft.com/office/powerpoint/2010/main" val="1419810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8479" y="769424"/>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Teachers </a:t>
            </a:r>
            <a:r>
              <a:rPr lang="en-US" sz="3200" dirty="0">
                <a:latin typeface="Arial" charset="0"/>
                <a:ea typeface="Arial" charset="0"/>
                <a:cs typeface="Arial" charset="0"/>
              </a:rPr>
              <a:t>must model self discipline </a:t>
            </a:r>
            <a:endParaRPr lang="en-US" sz="3200" dirty="0" smtClean="0">
              <a:latin typeface="Arial" charset="0"/>
              <a:ea typeface="Arial" charset="0"/>
              <a:cs typeface="Arial" charset="0"/>
            </a:endParaRPr>
          </a:p>
          <a:p>
            <a:pPr algn="ctr"/>
            <a:r>
              <a:rPr lang="en-US" sz="3200" dirty="0" smtClean="0">
                <a:latin typeface="Arial" charset="0"/>
                <a:ea typeface="Arial" charset="0"/>
                <a:cs typeface="Arial" charset="0"/>
              </a:rPr>
              <a:t>(</a:t>
            </a:r>
            <a:r>
              <a:rPr lang="en-US" sz="3200" dirty="0">
                <a:latin typeface="Arial" charset="0"/>
                <a:ea typeface="Arial" charset="0"/>
                <a:cs typeface="Arial" charset="0"/>
              </a:rPr>
              <a:t>not get angry) </a:t>
            </a:r>
            <a:endParaRPr lang="en-US" sz="3200" dirty="0" smtClean="0">
              <a:latin typeface="Arial" charset="0"/>
              <a:ea typeface="Arial" charset="0"/>
              <a:cs typeface="Arial" charset="0"/>
            </a:endParaRP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7130" y="2799781"/>
            <a:ext cx="6085407" cy="3374635"/>
          </a:xfrm>
          <a:prstGeom prst="rect">
            <a:avLst/>
          </a:prstGeom>
        </p:spPr>
      </p:pic>
    </p:spTree>
    <p:extLst>
      <p:ext uri="{BB962C8B-B14F-4D97-AF65-F5344CB8AC3E}">
        <p14:creationId xmlns:p14="http://schemas.microsoft.com/office/powerpoint/2010/main" val="247146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24329" y="868999"/>
            <a:ext cx="6605221" cy="861774"/>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Praise </a:t>
            </a:r>
            <a:r>
              <a:rPr lang="en-US" sz="3200" dirty="0" err="1">
                <a:latin typeface="Arial" charset="0"/>
                <a:ea typeface="Arial" charset="0"/>
                <a:cs typeface="Arial" charset="0"/>
              </a:rPr>
              <a:t>behaviour</a:t>
            </a:r>
            <a:r>
              <a:rPr lang="en-US" sz="3200" dirty="0">
                <a:latin typeface="Arial" charset="0"/>
                <a:ea typeface="Arial" charset="0"/>
                <a:cs typeface="Arial" charset="0"/>
              </a:rPr>
              <a:t> rather than ability</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4325" y="2504550"/>
            <a:ext cx="6046788" cy="4036014"/>
          </a:xfrm>
          <a:prstGeom prst="rect">
            <a:avLst/>
          </a:prstGeom>
        </p:spPr>
      </p:pic>
    </p:spTree>
    <p:extLst>
      <p:ext uri="{BB962C8B-B14F-4D97-AF65-F5344CB8AC3E}">
        <p14:creationId xmlns:p14="http://schemas.microsoft.com/office/powerpoint/2010/main" val="568831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5909310"/>
          </a:xfrm>
          <a:prstGeom prst="rect">
            <a:avLst/>
          </a:prstGeom>
          <a:noFill/>
        </p:spPr>
        <p:txBody>
          <a:bodyPr wrap="square" rtlCol="0">
            <a:spAutoFit/>
          </a:bodyPr>
          <a:lstStyle/>
          <a:p>
            <a:r>
              <a:rPr lang="en-US" dirty="0" err="1" smtClean="0">
                <a:latin typeface="Arial" charset="0"/>
                <a:ea typeface="Arial" charset="0"/>
                <a:cs typeface="Arial" charset="0"/>
              </a:rPr>
              <a:t>Behaviour</a:t>
            </a:r>
            <a:r>
              <a:rPr lang="en-US" dirty="0" smtClean="0">
                <a:latin typeface="Arial" charset="0"/>
                <a:ea typeface="Arial" charset="0"/>
                <a:cs typeface="Arial" charset="0"/>
              </a:rPr>
              <a:t> improves with positive teacher interaction + communication </a:t>
            </a:r>
          </a:p>
          <a:p>
            <a:r>
              <a:rPr lang="en-US" dirty="0" smtClean="0">
                <a:latin typeface="Arial" charset="0"/>
                <a:ea typeface="Arial" charset="0"/>
                <a:cs typeface="Arial" charset="0"/>
              </a:rPr>
              <a:t>(understanding / kindness)</a:t>
            </a:r>
          </a:p>
          <a:p>
            <a:endParaRPr lang="en-US" dirty="0" smtClean="0">
              <a:latin typeface="Arial" charset="0"/>
              <a:ea typeface="Arial" charset="0"/>
              <a:cs typeface="Arial" charset="0"/>
            </a:endParaRPr>
          </a:p>
          <a:p>
            <a:r>
              <a:rPr lang="en-US" dirty="0" smtClean="0">
                <a:latin typeface="Arial" charset="0"/>
                <a:ea typeface="Arial" charset="0"/>
                <a:cs typeface="Arial" charset="0"/>
              </a:rPr>
              <a:t>Improve self concept = better </a:t>
            </a:r>
            <a:r>
              <a:rPr lang="en-US" dirty="0" err="1" smtClean="0">
                <a:latin typeface="Arial" charset="0"/>
                <a:ea typeface="Arial" charset="0"/>
                <a:cs typeface="Arial" charset="0"/>
              </a:rPr>
              <a:t>behaviour</a:t>
            </a:r>
            <a:r>
              <a:rPr lang="en-US" dirty="0" smtClean="0">
                <a:latin typeface="Arial" charset="0"/>
                <a:ea typeface="Arial" charset="0"/>
                <a:cs typeface="Arial" charset="0"/>
              </a:rPr>
              <a:t> </a:t>
            </a:r>
          </a:p>
          <a:p>
            <a:endParaRPr lang="en-US" dirty="0" smtClean="0">
              <a:latin typeface="Arial" charset="0"/>
              <a:ea typeface="Arial" charset="0"/>
              <a:cs typeface="Arial" charset="0"/>
            </a:endParaRPr>
          </a:p>
          <a:p>
            <a:r>
              <a:rPr lang="en-US" dirty="0" smtClean="0">
                <a:latin typeface="Arial" charset="0"/>
                <a:ea typeface="Arial" charset="0"/>
                <a:cs typeface="Arial" charset="0"/>
              </a:rPr>
              <a:t>Use congruent communication (verbal/non verbal agree)</a:t>
            </a:r>
          </a:p>
          <a:p>
            <a:endParaRPr lang="en-US" dirty="0" smtClean="0">
              <a:latin typeface="Arial" charset="0"/>
              <a:ea typeface="Arial" charset="0"/>
              <a:cs typeface="Arial" charset="0"/>
            </a:endParaRPr>
          </a:p>
          <a:p>
            <a:r>
              <a:rPr lang="en-US" dirty="0" smtClean="0">
                <a:latin typeface="Arial" charset="0"/>
                <a:ea typeface="Arial" charset="0"/>
                <a:cs typeface="Arial" charset="0"/>
              </a:rPr>
              <a:t>Accept and clarify feelings of children </a:t>
            </a:r>
          </a:p>
          <a:p>
            <a:endParaRPr lang="en-US" dirty="0" smtClean="0">
              <a:latin typeface="Arial" charset="0"/>
              <a:ea typeface="Arial" charset="0"/>
              <a:cs typeface="Arial" charset="0"/>
            </a:endParaRPr>
          </a:p>
          <a:p>
            <a:r>
              <a:rPr lang="en-US" dirty="0" smtClean="0">
                <a:latin typeface="Arial" charset="0"/>
                <a:ea typeface="Arial" charset="0"/>
                <a:cs typeface="Arial" charset="0"/>
              </a:rPr>
              <a:t>Improper use of praise fosters a dependency on the teacher</a:t>
            </a:r>
          </a:p>
          <a:p>
            <a:endParaRPr lang="en-US" dirty="0" smtClean="0">
              <a:latin typeface="Arial" charset="0"/>
              <a:ea typeface="Arial" charset="0"/>
              <a:cs typeface="Arial" charset="0"/>
            </a:endParaRPr>
          </a:p>
          <a:p>
            <a:r>
              <a:rPr lang="en-US" dirty="0" smtClean="0">
                <a:latin typeface="Arial" charset="0"/>
                <a:ea typeface="Arial" charset="0"/>
                <a:cs typeface="Arial" charset="0"/>
              </a:rPr>
              <a:t>Punishment encourages misconduct</a:t>
            </a:r>
          </a:p>
          <a:p>
            <a:endParaRPr lang="en-US" dirty="0" smtClean="0">
              <a:latin typeface="Arial" charset="0"/>
              <a:ea typeface="Arial" charset="0"/>
              <a:cs typeface="Arial" charset="0"/>
            </a:endParaRPr>
          </a:p>
          <a:p>
            <a:r>
              <a:rPr lang="en-US" dirty="0" smtClean="0">
                <a:latin typeface="Arial" charset="0"/>
                <a:ea typeface="Arial" charset="0"/>
                <a:cs typeface="Arial" charset="0"/>
              </a:rPr>
              <a:t>Insulting children causes rebellion </a:t>
            </a:r>
          </a:p>
          <a:p>
            <a:endParaRPr lang="en-US" dirty="0" smtClean="0">
              <a:latin typeface="Arial" charset="0"/>
              <a:ea typeface="Arial" charset="0"/>
              <a:cs typeface="Arial" charset="0"/>
            </a:endParaRPr>
          </a:p>
          <a:p>
            <a:r>
              <a:rPr lang="en-US" dirty="0" smtClean="0">
                <a:latin typeface="Arial" charset="0"/>
                <a:ea typeface="Arial" charset="0"/>
                <a:cs typeface="Arial" charset="0"/>
              </a:rPr>
              <a:t>Use language of acceptance not rejection - inviting children to cooperate rather than demand</a:t>
            </a:r>
          </a:p>
          <a:p>
            <a:endParaRPr lang="en-US" dirty="0" smtClean="0">
              <a:latin typeface="Arial" charset="0"/>
              <a:ea typeface="Arial" charset="0"/>
              <a:cs typeface="Arial" charset="0"/>
            </a:endParaRPr>
          </a:p>
          <a:p>
            <a:r>
              <a:rPr lang="en-US" dirty="0" smtClean="0">
                <a:latin typeface="Arial" charset="0"/>
                <a:ea typeface="Arial" charset="0"/>
                <a:cs typeface="Arial" charset="0"/>
              </a:rPr>
              <a:t>Teachers must model self discipline (not get angry) </a:t>
            </a:r>
          </a:p>
          <a:p>
            <a:endParaRPr lang="en-US" dirty="0">
              <a:latin typeface="Arial" charset="0"/>
              <a:ea typeface="Arial" charset="0"/>
              <a:cs typeface="Arial" charset="0"/>
            </a:endParaRPr>
          </a:p>
          <a:p>
            <a:r>
              <a:rPr lang="en-US" dirty="0" smtClean="0">
                <a:latin typeface="Arial" charset="0"/>
                <a:ea typeface="Arial" charset="0"/>
                <a:cs typeface="Arial" charset="0"/>
              </a:rPr>
              <a:t>Praise </a:t>
            </a:r>
            <a:r>
              <a:rPr lang="en-US" dirty="0" err="1">
                <a:latin typeface="Arial" charset="0"/>
                <a:ea typeface="Arial" charset="0"/>
                <a:cs typeface="Arial" charset="0"/>
              </a:rPr>
              <a:t>behaviour</a:t>
            </a:r>
            <a:r>
              <a:rPr lang="en-US" dirty="0">
                <a:latin typeface="Arial" charset="0"/>
                <a:ea typeface="Arial" charset="0"/>
                <a:cs typeface="Arial" charset="0"/>
              </a:rPr>
              <a:t> rather than ability</a:t>
            </a:r>
          </a:p>
        </p:txBody>
      </p:sp>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5612" y="1600200"/>
            <a:ext cx="2025762" cy="2500311"/>
          </a:xfrm>
          <a:prstGeom prst="rect">
            <a:avLst/>
          </a:prstGeom>
        </p:spPr>
      </p:pic>
    </p:spTree>
    <p:extLst>
      <p:ext uri="{BB962C8B-B14F-4D97-AF65-F5344CB8AC3E}">
        <p14:creationId xmlns:p14="http://schemas.microsoft.com/office/powerpoint/2010/main" val="142284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7225" y="555963"/>
            <a:ext cx="8072438" cy="4031873"/>
          </a:xfrm>
          <a:prstGeom prst="rect">
            <a:avLst/>
          </a:prstGeom>
        </p:spPr>
        <p:txBody>
          <a:bodyPr wrap="square">
            <a:spAutoFit/>
          </a:bodyPr>
          <a:lstStyle/>
          <a:p>
            <a:r>
              <a:rPr lang="en-GB" sz="3200" dirty="0">
                <a:latin typeface="Arial" charset="0"/>
                <a:ea typeface="Arial" charset="0"/>
                <a:cs typeface="Arial" charset="0"/>
              </a:rPr>
              <a:t>Wilks (1996) states that there are </a:t>
            </a:r>
            <a:r>
              <a:rPr lang="en-GB" sz="3200" dirty="0">
                <a:solidFill>
                  <a:srgbClr val="00B0F0"/>
                </a:solidFill>
                <a:latin typeface="Arial" charset="0"/>
                <a:ea typeface="Arial" charset="0"/>
                <a:cs typeface="Arial" charset="0"/>
              </a:rPr>
              <a:t>two</a:t>
            </a:r>
            <a:r>
              <a:rPr lang="en-GB" sz="3200" dirty="0">
                <a:latin typeface="Arial" charset="0"/>
                <a:ea typeface="Arial" charset="0"/>
                <a:cs typeface="Arial" charset="0"/>
              </a:rPr>
              <a:t> main groups of behaviour management </a:t>
            </a:r>
            <a:r>
              <a:rPr lang="en-GB" sz="3200" dirty="0" smtClean="0">
                <a:latin typeface="Arial" charset="0"/>
                <a:ea typeface="Arial" charset="0"/>
                <a:cs typeface="Arial" charset="0"/>
              </a:rPr>
              <a:t>strategies.</a:t>
            </a:r>
          </a:p>
          <a:p>
            <a:endParaRPr lang="en-GB" sz="3200" dirty="0">
              <a:latin typeface="Arial" charset="0"/>
              <a:ea typeface="Arial" charset="0"/>
              <a:cs typeface="Arial" charset="0"/>
            </a:endParaRPr>
          </a:p>
          <a:p>
            <a:r>
              <a:rPr lang="en-GB" sz="3200" dirty="0">
                <a:solidFill>
                  <a:srgbClr val="00B0F0"/>
                </a:solidFill>
                <a:latin typeface="Arial" charset="0"/>
                <a:ea typeface="Arial" charset="0"/>
                <a:cs typeface="Arial" charset="0"/>
              </a:rPr>
              <a:t>P</a:t>
            </a:r>
            <a:r>
              <a:rPr lang="en-GB" sz="3200" dirty="0" smtClean="0">
                <a:solidFill>
                  <a:srgbClr val="00B0F0"/>
                </a:solidFill>
                <a:latin typeface="Arial" charset="0"/>
                <a:ea typeface="Arial" charset="0"/>
                <a:cs typeface="Arial" charset="0"/>
              </a:rPr>
              <a:t>roactive strategies</a:t>
            </a:r>
            <a:r>
              <a:rPr lang="en-GB" sz="3200" dirty="0" smtClean="0">
                <a:latin typeface="Arial" charset="0"/>
                <a:ea typeface="Arial" charset="0"/>
                <a:cs typeface="Arial" charset="0"/>
              </a:rPr>
              <a:t>, intended </a:t>
            </a:r>
            <a:r>
              <a:rPr lang="en-GB" sz="3200" dirty="0">
                <a:latin typeface="Arial" charset="0"/>
                <a:ea typeface="Arial" charset="0"/>
                <a:cs typeface="Arial" charset="0"/>
              </a:rPr>
              <a:t>to lower the chance of a behaviour issue arising </a:t>
            </a:r>
            <a:r>
              <a:rPr lang="en-GB" sz="3200" dirty="0" smtClean="0">
                <a:latin typeface="Arial" charset="0"/>
                <a:ea typeface="Arial" charset="0"/>
                <a:cs typeface="Arial" charset="0"/>
              </a:rPr>
              <a:t>in the first place and </a:t>
            </a:r>
            <a:r>
              <a:rPr lang="en-GB" sz="3200" dirty="0">
                <a:solidFill>
                  <a:srgbClr val="00B0F0"/>
                </a:solidFill>
                <a:latin typeface="Arial" charset="0"/>
                <a:ea typeface="Arial" charset="0"/>
                <a:cs typeface="Arial" charset="0"/>
              </a:rPr>
              <a:t>reactive strategies </a:t>
            </a:r>
            <a:r>
              <a:rPr lang="en-GB" sz="3200" dirty="0" smtClean="0">
                <a:latin typeface="Arial" charset="0"/>
                <a:ea typeface="Arial" charset="0"/>
                <a:cs typeface="Arial" charset="0"/>
              </a:rPr>
              <a:t>that are </a:t>
            </a:r>
            <a:r>
              <a:rPr lang="en-GB" sz="3200" dirty="0">
                <a:latin typeface="Arial" charset="0"/>
                <a:ea typeface="Arial" charset="0"/>
                <a:cs typeface="Arial" charset="0"/>
              </a:rPr>
              <a:t>used </a:t>
            </a:r>
            <a:r>
              <a:rPr lang="en-GB" sz="3200" dirty="0" smtClean="0">
                <a:latin typeface="Arial" charset="0"/>
                <a:ea typeface="Arial" charset="0"/>
                <a:cs typeface="Arial" charset="0"/>
              </a:rPr>
              <a:t>once a child misbehaves. </a:t>
            </a:r>
            <a:endParaRPr lang="en-US" sz="3200" dirty="0">
              <a:latin typeface="Arial" charset="0"/>
              <a:ea typeface="Arial" charset="0"/>
              <a:cs typeface="Arial" charset="0"/>
            </a:endParaRPr>
          </a:p>
        </p:txBody>
      </p:sp>
      <p:sp>
        <p:nvSpPr>
          <p:cNvPr id="3" name="Rectangle 2"/>
          <p:cNvSpPr/>
          <p:nvPr/>
        </p:nvSpPr>
        <p:spPr>
          <a:xfrm>
            <a:off x="842962" y="5967240"/>
            <a:ext cx="7343776"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Wilks, R. (1996). Classroom management in primary schools: A review of the literature. Behaviour Change.</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309494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13811"/>
          <a:stretch/>
        </p:blipFill>
        <p:spPr>
          <a:xfrm>
            <a:off x="3017838" y="1902710"/>
            <a:ext cx="2840038" cy="3455104"/>
          </a:xfrm>
          <a:prstGeom prst="rect">
            <a:avLst/>
          </a:prstGeom>
        </p:spPr>
      </p:pic>
      <p:sp>
        <p:nvSpPr>
          <p:cNvPr id="4" name="TextBox 3"/>
          <p:cNvSpPr txBox="1"/>
          <p:nvPr/>
        </p:nvSpPr>
        <p:spPr>
          <a:xfrm>
            <a:off x="3103998" y="1317935"/>
            <a:ext cx="2667718" cy="584775"/>
          </a:xfrm>
          <a:prstGeom prst="rect">
            <a:avLst/>
          </a:prstGeom>
          <a:noFill/>
        </p:spPr>
        <p:txBody>
          <a:bodyPr wrap="none" rtlCol="0">
            <a:spAutoFit/>
          </a:bodyPr>
          <a:lstStyle/>
          <a:p>
            <a:r>
              <a:rPr lang="en-US" sz="3200" dirty="0" smtClean="0">
                <a:latin typeface="Arial" charset="0"/>
                <a:ea typeface="Arial" charset="0"/>
                <a:cs typeface="Arial" charset="0"/>
              </a:rPr>
              <a:t>Jacob </a:t>
            </a:r>
            <a:r>
              <a:rPr lang="en-US" sz="3200" dirty="0" err="1" smtClean="0">
                <a:latin typeface="Arial" charset="0"/>
                <a:ea typeface="Arial" charset="0"/>
                <a:cs typeface="Arial" charset="0"/>
              </a:rPr>
              <a:t>Kounin</a:t>
            </a:r>
            <a:endParaRPr lang="en-US" sz="3200" dirty="0">
              <a:latin typeface="Arial" charset="0"/>
              <a:ea typeface="Arial" charset="0"/>
              <a:cs typeface="Arial" charset="0"/>
            </a:endParaRPr>
          </a:p>
        </p:txBody>
      </p:sp>
      <p:sp>
        <p:nvSpPr>
          <p:cNvPr id="5" name="TextBox 4"/>
          <p:cNvSpPr txBox="1"/>
          <p:nvPr/>
        </p:nvSpPr>
        <p:spPr>
          <a:xfrm>
            <a:off x="3103998" y="366215"/>
            <a:ext cx="2480166" cy="369332"/>
          </a:xfrm>
          <a:prstGeom prst="rect">
            <a:avLst/>
          </a:prstGeom>
          <a:noFill/>
        </p:spPr>
        <p:txBody>
          <a:bodyPr wrap="none" rtlCol="0">
            <a:spAutoFit/>
          </a:bodyPr>
          <a:lstStyle/>
          <a:p>
            <a:r>
              <a:rPr lang="en-US" dirty="0" smtClean="0">
                <a:latin typeface="Arial" charset="0"/>
                <a:ea typeface="Arial" charset="0"/>
                <a:cs typeface="Arial" charset="0"/>
              </a:rPr>
              <a:t>Preventative discipline</a:t>
            </a:r>
            <a:endParaRPr lang="en-US" dirty="0">
              <a:latin typeface="Arial" charset="0"/>
              <a:ea typeface="Arial" charset="0"/>
              <a:cs typeface="Arial" charset="0"/>
            </a:endParaRPr>
          </a:p>
        </p:txBody>
      </p:sp>
      <p:sp>
        <p:nvSpPr>
          <p:cNvPr id="6" name="TextBox 5"/>
          <p:cNvSpPr txBox="1"/>
          <p:nvPr/>
        </p:nvSpPr>
        <p:spPr>
          <a:xfrm>
            <a:off x="6072189" y="148384"/>
            <a:ext cx="2914650" cy="1754326"/>
          </a:xfrm>
          <a:prstGeom prst="rect">
            <a:avLst/>
          </a:prstGeom>
          <a:noFill/>
        </p:spPr>
        <p:txBody>
          <a:bodyPr wrap="square" rtlCol="0">
            <a:spAutoFit/>
          </a:bodyPr>
          <a:lstStyle/>
          <a:p>
            <a:pPr algn="ctr"/>
            <a:r>
              <a:rPr lang="en-US" dirty="0" smtClean="0"/>
              <a:t>Personality traits not particular important in classroom management. Planning, </a:t>
            </a:r>
            <a:r>
              <a:rPr lang="en-US" dirty="0" err="1" smtClean="0"/>
              <a:t>organisation</a:t>
            </a:r>
            <a:r>
              <a:rPr lang="en-US" dirty="0" smtClean="0"/>
              <a:t>, managing groups and lesson are the key. </a:t>
            </a:r>
            <a:endParaRPr lang="en-US" dirty="0"/>
          </a:p>
        </p:txBody>
      </p:sp>
      <p:sp>
        <p:nvSpPr>
          <p:cNvPr id="8" name="TextBox 7"/>
          <p:cNvSpPr txBox="1"/>
          <p:nvPr/>
        </p:nvSpPr>
        <p:spPr>
          <a:xfrm>
            <a:off x="63065" y="200017"/>
            <a:ext cx="2654300" cy="1754326"/>
          </a:xfrm>
          <a:prstGeom prst="rect">
            <a:avLst/>
          </a:prstGeom>
          <a:noFill/>
        </p:spPr>
        <p:txBody>
          <a:bodyPr wrap="square" rtlCol="0">
            <a:spAutoFit/>
          </a:bodyPr>
          <a:lstStyle/>
          <a:p>
            <a:pPr algn="ctr"/>
            <a:r>
              <a:rPr lang="en-US" dirty="0" smtClean="0"/>
              <a:t>All class control techniques advocated are intended to create and maintain a classroom atmosphere conducive to learning.</a:t>
            </a:r>
            <a:endParaRPr lang="en-US" dirty="0"/>
          </a:p>
        </p:txBody>
      </p:sp>
      <p:sp>
        <p:nvSpPr>
          <p:cNvPr id="9" name="TextBox 8"/>
          <p:cNvSpPr txBox="1"/>
          <p:nvPr/>
        </p:nvSpPr>
        <p:spPr>
          <a:xfrm>
            <a:off x="6343048" y="2492652"/>
            <a:ext cx="2248390" cy="1754326"/>
          </a:xfrm>
          <a:prstGeom prst="rect">
            <a:avLst/>
          </a:prstGeom>
          <a:noFill/>
        </p:spPr>
        <p:txBody>
          <a:bodyPr wrap="square" rtlCol="0">
            <a:spAutoFit/>
          </a:bodyPr>
          <a:lstStyle/>
          <a:p>
            <a:pPr algn="ctr"/>
            <a:r>
              <a:rPr lang="en-US" dirty="0" err="1" smtClean="0"/>
              <a:t>Kounin</a:t>
            </a:r>
            <a:r>
              <a:rPr lang="en-US" dirty="0" smtClean="0"/>
              <a:t> was inspired by </a:t>
            </a:r>
            <a:r>
              <a:rPr lang="en-US" dirty="0" err="1" smtClean="0"/>
              <a:t>Glasser</a:t>
            </a:r>
            <a:r>
              <a:rPr lang="en-US" dirty="0" smtClean="0"/>
              <a:t> (Reality therapy) and influenced </a:t>
            </a:r>
            <a:r>
              <a:rPr lang="en-US" dirty="0" err="1" smtClean="0"/>
              <a:t>Dreikurs</a:t>
            </a:r>
            <a:r>
              <a:rPr lang="en-US" dirty="0" smtClean="0"/>
              <a:t> (Logical consequences) </a:t>
            </a:r>
            <a:endParaRPr lang="en-US" dirty="0"/>
          </a:p>
        </p:txBody>
      </p:sp>
      <p:sp>
        <p:nvSpPr>
          <p:cNvPr id="10" name="TextBox 9"/>
          <p:cNvSpPr txBox="1"/>
          <p:nvPr/>
        </p:nvSpPr>
        <p:spPr>
          <a:xfrm>
            <a:off x="6158349" y="4836920"/>
            <a:ext cx="2617788" cy="1477328"/>
          </a:xfrm>
          <a:prstGeom prst="rect">
            <a:avLst/>
          </a:prstGeom>
          <a:noFill/>
        </p:spPr>
        <p:txBody>
          <a:bodyPr wrap="square" rtlCol="0">
            <a:spAutoFit/>
          </a:bodyPr>
          <a:lstStyle/>
          <a:p>
            <a:pPr algn="ctr"/>
            <a:r>
              <a:rPr lang="en-US" dirty="0" smtClean="0"/>
              <a:t>First to present detailed analysis of the relationship between the teachers actions and the students </a:t>
            </a:r>
            <a:r>
              <a:rPr lang="en-US" dirty="0" err="1" smtClean="0"/>
              <a:t>behaviour</a:t>
            </a:r>
            <a:endParaRPr lang="en-US" dirty="0"/>
          </a:p>
        </p:txBody>
      </p:sp>
      <p:sp>
        <p:nvSpPr>
          <p:cNvPr id="11" name="TextBox 10"/>
          <p:cNvSpPr txBox="1"/>
          <p:nvPr/>
        </p:nvSpPr>
        <p:spPr>
          <a:xfrm>
            <a:off x="159231" y="2429933"/>
            <a:ext cx="2461968" cy="3416320"/>
          </a:xfrm>
          <a:prstGeom prst="rect">
            <a:avLst/>
          </a:prstGeom>
          <a:noFill/>
        </p:spPr>
        <p:txBody>
          <a:bodyPr wrap="square" rtlCol="0">
            <a:spAutoFit/>
          </a:bodyPr>
          <a:lstStyle/>
          <a:p>
            <a:r>
              <a:rPr lang="en-US" u="sng" dirty="0" smtClean="0"/>
              <a:t>Model focus</a:t>
            </a:r>
          </a:p>
          <a:p>
            <a:r>
              <a:rPr lang="en-US" dirty="0" smtClean="0"/>
              <a:t>- Relationship between the teacher classroom management skills and their ability to actively engage student involvement in lessons</a:t>
            </a:r>
          </a:p>
          <a:p>
            <a:endParaRPr lang="en-US" dirty="0"/>
          </a:p>
          <a:p>
            <a:r>
              <a:rPr lang="en-US" dirty="0" smtClean="0"/>
              <a:t>- The reduction of student </a:t>
            </a:r>
            <a:r>
              <a:rPr lang="en-US" dirty="0" err="1" smtClean="0"/>
              <a:t>misbehaviour</a:t>
            </a:r>
            <a:r>
              <a:rPr lang="en-US" dirty="0" smtClean="0"/>
              <a:t> and deviance </a:t>
            </a:r>
          </a:p>
          <a:p>
            <a:endParaRPr lang="en-US" dirty="0"/>
          </a:p>
        </p:txBody>
      </p:sp>
    </p:spTree>
    <p:extLst>
      <p:ext uri="{BB962C8B-B14F-4D97-AF65-F5344CB8AC3E}">
        <p14:creationId xmlns:p14="http://schemas.microsoft.com/office/powerpoint/2010/main" val="1515932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2391" y="1185863"/>
            <a:ext cx="3061416" cy="4832092"/>
          </a:xfrm>
          <a:prstGeom prst="rect">
            <a:avLst/>
          </a:prstGeom>
          <a:noFill/>
        </p:spPr>
        <p:txBody>
          <a:bodyPr wrap="none" rtlCol="0">
            <a:spAutoFit/>
          </a:bodyPr>
          <a:lstStyle/>
          <a:p>
            <a:r>
              <a:rPr lang="en-US" sz="4400" dirty="0" smtClean="0"/>
              <a:t>Ripple effect</a:t>
            </a:r>
          </a:p>
          <a:p>
            <a:endParaRPr lang="en-US" sz="4400" dirty="0"/>
          </a:p>
          <a:p>
            <a:r>
              <a:rPr lang="en-US" sz="4400" dirty="0" err="1" smtClean="0"/>
              <a:t>Withitness</a:t>
            </a:r>
            <a:endParaRPr lang="en-US" sz="4400" dirty="0" smtClean="0"/>
          </a:p>
          <a:p>
            <a:endParaRPr lang="en-US" sz="4400" dirty="0"/>
          </a:p>
          <a:p>
            <a:r>
              <a:rPr lang="en-US" sz="4400" dirty="0" smtClean="0"/>
              <a:t>Momentum</a:t>
            </a:r>
          </a:p>
          <a:p>
            <a:endParaRPr lang="en-US" sz="4400" dirty="0"/>
          </a:p>
          <a:p>
            <a:r>
              <a:rPr lang="en-US" sz="4400" dirty="0" smtClean="0"/>
              <a:t>Smoothness</a:t>
            </a:r>
            <a:endParaRPr lang="en-US" sz="4400" dirty="0"/>
          </a:p>
        </p:txBody>
      </p:sp>
      <p:sp>
        <p:nvSpPr>
          <p:cNvPr id="4" name="TextBox 3"/>
          <p:cNvSpPr txBox="1"/>
          <p:nvPr/>
        </p:nvSpPr>
        <p:spPr>
          <a:xfrm>
            <a:off x="4312492" y="1185863"/>
            <a:ext cx="4660058" cy="4832092"/>
          </a:xfrm>
          <a:prstGeom prst="rect">
            <a:avLst/>
          </a:prstGeom>
          <a:noFill/>
        </p:spPr>
        <p:txBody>
          <a:bodyPr wrap="none" rtlCol="0">
            <a:spAutoFit/>
          </a:bodyPr>
          <a:lstStyle/>
          <a:p>
            <a:r>
              <a:rPr lang="en-US" sz="4400" dirty="0" smtClean="0"/>
              <a:t>Group alerting</a:t>
            </a:r>
          </a:p>
          <a:p>
            <a:endParaRPr lang="en-US" sz="4400" dirty="0"/>
          </a:p>
          <a:p>
            <a:r>
              <a:rPr lang="en-US" sz="4400" dirty="0" smtClean="0"/>
              <a:t>Satiation avoidance</a:t>
            </a:r>
          </a:p>
          <a:p>
            <a:endParaRPr lang="en-US" sz="4400" dirty="0"/>
          </a:p>
          <a:p>
            <a:r>
              <a:rPr lang="en-US" sz="4400" dirty="0" smtClean="0"/>
              <a:t>Overlapping</a:t>
            </a:r>
          </a:p>
          <a:p>
            <a:endParaRPr lang="en-US" sz="4400" dirty="0" smtClean="0"/>
          </a:p>
          <a:p>
            <a:r>
              <a:rPr lang="en-US" sz="4400" dirty="0" smtClean="0"/>
              <a:t>Accountability</a:t>
            </a:r>
            <a:endParaRPr lang="en-US" sz="4400" dirty="0"/>
          </a:p>
        </p:txBody>
      </p:sp>
      <p:sp>
        <p:nvSpPr>
          <p:cNvPr id="5" name="TextBox 4"/>
          <p:cNvSpPr txBox="1"/>
          <p:nvPr/>
        </p:nvSpPr>
        <p:spPr>
          <a:xfrm>
            <a:off x="2085975" y="157163"/>
            <a:ext cx="5309852" cy="707886"/>
          </a:xfrm>
          <a:prstGeom prst="rect">
            <a:avLst/>
          </a:prstGeom>
          <a:noFill/>
        </p:spPr>
        <p:txBody>
          <a:bodyPr wrap="none" rtlCol="0">
            <a:spAutoFit/>
          </a:bodyPr>
          <a:lstStyle/>
          <a:p>
            <a:r>
              <a:rPr lang="en-US" sz="4000" dirty="0" err="1" smtClean="0">
                <a:latin typeface="Arial" charset="0"/>
                <a:ea typeface="Arial" charset="0"/>
                <a:cs typeface="Arial" charset="0"/>
              </a:rPr>
              <a:t>Kounin’s</a:t>
            </a:r>
            <a:r>
              <a:rPr lang="en-US" sz="4000" dirty="0" smtClean="0">
                <a:latin typeface="Arial" charset="0"/>
                <a:ea typeface="Arial" charset="0"/>
                <a:cs typeface="Arial" charset="0"/>
              </a:rPr>
              <a:t> Model (1970)</a:t>
            </a:r>
            <a:endParaRPr lang="en-US" sz="4000" dirty="0">
              <a:latin typeface="Arial" charset="0"/>
              <a:ea typeface="Arial" charset="0"/>
              <a:cs typeface="Arial" charset="0"/>
            </a:endParaRPr>
          </a:p>
        </p:txBody>
      </p:sp>
    </p:spTree>
    <p:extLst>
      <p:ext uri="{BB962C8B-B14F-4D97-AF65-F5344CB8AC3E}">
        <p14:creationId xmlns:p14="http://schemas.microsoft.com/office/powerpoint/2010/main" val="514564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7024" y="1064418"/>
            <a:ext cx="6108700" cy="4572000"/>
          </a:xfrm>
          <a:prstGeom prst="rect">
            <a:avLst/>
          </a:prstGeom>
        </p:spPr>
      </p:pic>
      <p:sp>
        <p:nvSpPr>
          <p:cNvPr id="3" name="TextBox 2"/>
          <p:cNvSpPr txBox="1"/>
          <p:nvPr/>
        </p:nvSpPr>
        <p:spPr>
          <a:xfrm>
            <a:off x="539608" y="242888"/>
            <a:ext cx="8223533" cy="461665"/>
          </a:xfrm>
          <a:prstGeom prst="rect">
            <a:avLst/>
          </a:prstGeom>
          <a:noFill/>
        </p:spPr>
        <p:txBody>
          <a:bodyPr wrap="none" rtlCol="0">
            <a:spAutoFit/>
          </a:bodyPr>
          <a:lstStyle/>
          <a:p>
            <a:r>
              <a:rPr lang="en-US" sz="2400" dirty="0" err="1" smtClean="0">
                <a:latin typeface="Arial" charset="0"/>
                <a:ea typeface="Arial" charset="0"/>
                <a:cs typeface="Arial" charset="0"/>
              </a:rPr>
              <a:t>Kounin</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behaviour</a:t>
            </a:r>
            <a:r>
              <a:rPr lang="en-US" sz="2400" dirty="0" smtClean="0">
                <a:latin typeface="Arial" charset="0"/>
                <a:ea typeface="Arial" charset="0"/>
                <a:cs typeface="Arial" charset="0"/>
              </a:rPr>
              <a:t> management in an ‘American’ classroom</a:t>
            </a:r>
            <a:endParaRPr lang="en-US" sz="2400" dirty="0">
              <a:latin typeface="Arial" charset="0"/>
              <a:ea typeface="Arial" charset="0"/>
              <a:cs typeface="Arial" charset="0"/>
            </a:endParaRPr>
          </a:p>
        </p:txBody>
      </p:sp>
      <p:sp>
        <p:nvSpPr>
          <p:cNvPr id="4" name="Rectangle 3"/>
          <p:cNvSpPr/>
          <p:nvPr/>
        </p:nvSpPr>
        <p:spPr>
          <a:xfrm>
            <a:off x="1222374" y="5996284"/>
            <a:ext cx="6858000" cy="369332"/>
          </a:xfrm>
          <a:prstGeom prst="rect">
            <a:avLst/>
          </a:prstGeom>
        </p:spPr>
        <p:txBody>
          <a:bodyPr wrap="square">
            <a:spAutoFit/>
          </a:bodyPr>
          <a:lstStyle/>
          <a:p>
            <a:r>
              <a:rPr lang="en-US" dirty="0">
                <a:hlinkClick r:id="rId2"/>
              </a:rPr>
              <a:t>https://</a:t>
            </a:r>
            <a:r>
              <a:rPr lang="en-US" dirty="0" smtClean="0">
                <a:hlinkClick r:id="rId2"/>
              </a:rPr>
              <a:t>www.youtube.com/watch?v=jHVFwuiWlAU&amp;feature=youtu.be</a:t>
            </a:r>
            <a:r>
              <a:rPr lang="en-US" dirty="0" smtClean="0"/>
              <a:t> </a:t>
            </a:r>
            <a:endParaRPr lang="en-US" dirty="0"/>
          </a:p>
        </p:txBody>
      </p:sp>
    </p:spTree>
    <p:extLst>
      <p:ext uri="{BB962C8B-B14F-4D97-AF65-F5344CB8AC3E}">
        <p14:creationId xmlns:p14="http://schemas.microsoft.com/office/powerpoint/2010/main" val="287017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0908" y="728420"/>
            <a:ext cx="5021881" cy="5021881"/>
          </a:xfrm>
          <a:prstGeom prst="rect">
            <a:avLst/>
          </a:prstGeom>
        </p:spPr>
      </p:pic>
      <p:sp>
        <p:nvSpPr>
          <p:cNvPr id="5" name="TextBox 4"/>
          <p:cNvSpPr txBox="1"/>
          <p:nvPr/>
        </p:nvSpPr>
        <p:spPr>
          <a:xfrm>
            <a:off x="743920" y="1735809"/>
            <a:ext cx="4959458" cy="3416320"/>
          </a:xfrm>
          <a:prstGeom prst="rect">
            <a:avLst/>
          </a:prstGeom>
          <a:noFill/>
        </p:spPr>
        <p:txBody>
          <a:bodyPr wrap="square" rtlCol="0">
            <a:spAutoFit/>
          </a:bodyPr>
          <a:lstStyle/>
          <a:p>
            <a:pPr algn="ctr"/>
            <a:r>
              <a:rPr lang="en-US" sz="3600" dirty="0" smtClean="0">
                <a:latin typeface="Arial" charset="0"/>
                <a:ea typeface="Arial" charset="0"/>
                <a:cs typeface="Arial" charset="0"/>
              </a:rPr>
              <a:t>Which two aspects of </a:t>
            </a:r>
            <a:r>
              <a:rPr lang="en-US" sz="3600" dirty="0" err="1" smtClean="0">
                <a:latin typeface="Arial" charset="0"/>
                <a:ea typeface="Arial" charset="0"/>
                <a:cs typeface="Arial" charset="0"/>
              </a:rPr>
              <a:t>Kounin’s</a:t>
            </a:r>
            <a:r>
              <a:rPr lang="en-US" sz="3600" dirty="0" smtClean="0">
                <a:latin typeface="Arial" charset="0"/>
                <a:ea typeface="Arial" charset="0"/>
                <a:cs typeface="Arial" charset="0"/>
              </a:rPr>
              <a:t> model do you think he considers the most important factors in classroom management?</a:t>
            </a:r>
            <a:endParaRPr lang="en-US" sz="3600" dirty="0">
              <a:latin typeface="Arial" charset="0"/>
              <a:ea typeface="Arial" charset="0"/>
              <a:cs typeface="Arial" charset="0"/>
            </a:endParaRPr>
          </a:p>
        </p:txBody>
      </p:sp>
    </p:spTree>
    <p:extLst>
      <p:ext uri="{BB962C8B-B14F-4D97-AF65-F5344CB8AC3E}">
        <p14:creationId xmlns:p14="http://schemas.microsoft.com/office/powerpoint/2010/main" val="2673052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156" y="1131377"/>
            <a:ext cx="5888150" cy="1323439"/>
          </a:xfrm>
          <a:prstGeom prst="rect">
            <a:avLst/>
          </a:prstGeom>
          <a:noFill/>
        </p:spPr>
        <p:txBody>
          <a:bodyPr wrap="none" rtlCol="0">
            <a:spAutoFit/>
          </a:bodyPr>
          <a:lstStyle/>
          <a:p>
            <a:r>
              <a:rPr lang="en-US" sz="8000" dirty="0" smtClean="0">
                <a:latin typeface="Arial" charset="0"/>
                <a:ea typeface="Arial" charset="0"/>
                <a:cs typeface="Arial" charset="0"/>
              </a:rPr>
              <a:t>Smoothness</a:t>
            </a:r>
            <a:endParaRPr lang="en-US" sz="8000" dirty="0">
              <a:latin typeface="Arial" charset="0"/>
              <a:ea typeface="Arial" charset="0"/>
              <a:cs typeface="Arial" charset="0"/>
            </a:endParaRPr>
          </a:p>
        </p:txBody>
      </p:sp>
      <p:sp>
        <p:nvSpPr>
          <p:cNvPr id="3" name="TextBox 2"/>
          <p:cNvSpPr txBox="1"/>
          <p:nvPr/>
        </p:nvSpPr>
        <p:spPr>
          <a:xfrm>
            <a:off x="2076773" y="3812583"/>
            <a:ext cx="5315879" cy="1323439"/>
          </a:xfrm>
          <a:prstGeom prst="rect">
            <a:avLst/>
          </a:prstGeom>
          <a:noFill/>
        </p:spPr>
        <p:txBody>
          <a:bodyPr wrap="none" rtlCol="0">
            <a:spAutoFit/>
          </a:bodyPr>
          <a:lstStyle/>
          <a:p>
            <a:r>
              <a:rPr lang="en-US" sz="8000" dirty="0" smtClean="0">
                <a:latin typeface="Arial" charset="0"/>
                <a:ea typeface="Arial" charset="0"/>
                <a:cs typeface="Arial" charset="0"/>
              </a:rPr>
              <a:t>Momentum</a:t>
            </a:r>
            <a:endParaRPr lang="en-US" sz="8000" dirty="0">
              <a:latin typeface="Arial" charset="0"/>
              <a:ea typeface="Arial" charset="0"/>
              <a:cs typeface="Arial" charset="0"/>
            </a:endParaRPr>
          </a:p>
        </p:txBody>
      </p:sp>
    </p:spTree>
    <p:extLst>
      <p:ext uri="{BB962C8B-B14F-4D97-AF65-F5344CB8AC3E}">
        <p14:creationId xmlns:p14="http://schemas.microsoft.com/office/powerpoint/2010/main" val="23474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4524315"/>
          </a:xfrm>
          <a:prstGeom prst="rect">
            <a:avLst/>
          </a:prstGeom>
          <a:noFill/>
        </p:spPr>
        <p:txBody>
          <a:bodyPr wrap="square" rtlCol="0">
            <a:spAutoFit/>
          </a:bodyPr>
          <a:lstStyle/>
          <a:p>
            <a:pPr algn="ctr"/>
            <a:r>
              <a:rPr lang="en-US" sz="3200" dirty="0" smtClean="0">
                <a:latin typeface="Arial" charset="0"/>
                <a:ea typeface="Arial" charset="0"/>
                <a:cs typeface="Arial" charset="0"/>
              </a:rPr>
              <a:t>What is the most dangerous part of a lesson?</a:t>
            </a:r>
          </a:p>
          <a:p>
            <a:pPr algn="ctr"/>
            <a:endParaRPr lang="en-US" sz="3200" dirty="0">
              <a:latin typeface="Arial" charset="0"/>
              <a:ea typeface="Arial" charset="0"/>
              <a:cs typeface="Arial" charset="0"/>
            </a:endParaRPr>
          </a:p>
          <a:p>
            <a:pPr algn="ctr"/>
            <a:r>
              <a:rPr lang="en-US" sz="3200" dirty="0" smtClean="0">
                <a:latin typeface="Arial" charset="0"/>
                <a:ea typeface="Arial" charset="0"/>
                <a:cs typeface="Arial" charset="0"/>
              </a:rPr>
              <a:t>At what point are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issues likely to arise?</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959820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517397"/>
            <a:ext cx="10337369" cy="1200329"/>
          </a:xfrm>
          <a:prstGeom prst="rect">
            <a:avLst/>
          </a:prstGeom>
          <a:noFill/>
        </p:spPr>
        <p:txBody>
          <a:bodyPr wrap="square" rtlCol="0">
            <a:spAutoFit/>
          </a:bodyPr>
          <a:lstStyle/>
          <a:p>
            <a:r>
              <a:rPr lang="en-US" sz="7200" dirty="0" smtClean="0">
                <a:latin typeface="Arial" charset="0"/>
                <a:ea typeface="Arial" charset="0"/>
                <a:cs typeface="Arial" charset="0"/>
              </a:rPr>
              <a:t>Monitoring questions?</a:t>
            </a:r>
            <a:endParaRPr lang="en-US" sz="7200" dirty="0">
              <a:latin typeface="Arial" charset="0"/>
              <a:ea typeface="Arial" charset="0"/>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508" y="216976"/>
            <a:ext cx="7393122" cy="5118315"/>
          </a:xfrm>
          <a:prstGeom prst="rect">
            <a:avLst/>
          </a:prstGeom>
        </p:spPr>
      </p:pic>
    </p:spTree>
    <p:extLst>
      <p:ext uri="{BB962C8B-B14F-4D97-AF65-F5344CB8AC3E}">
        <p14:creationId xmlns:p14="http://schemas.microsoft.com/office/powerpoint/2010/main" val="5966296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973" y="666427"/>
            <a:ext cx="8725545" cy="5632311"/>
          </a:xfrm>
          <a:prstGeom prst="rect">
            <a:avLst/>
          </a:prstGeom>
        </p:spPr>
        <p:txBody>
          <a:bodyPr wrap="square">
            <a:spAutoFit/>
          </a:bodyPr>
          <a:lstStyle/>
          <a:p>
            <a:r>
              <a:rPr lang="en-US" sz="2400" dirty="0">
                <a:latin typeface="Arial" charset="0"/>
                <a:ea typeface="Arial" charset="0"/>
                <a:cs typeface="Arial" charset="0"/>
              </a:rPr>
              <a:t>Do the children look interested or bored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Do </a:t>
            </a:r>
            <a:r>
              <a:rPr lang="en-US" sz="2400" dirty="0">
                <a:latin typeface="Arial" charset="0"/>
                <a:ea typeface="Arial" charset="0"/>
                <a:cs typeface="Arial" charset="0"/>
              </a:rPr>
              <a:t>the children know what they are doing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any pupils hiding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How </a:t>
            </a:r>
            <a:r>
              <a:rPr lang="en-US" sz="2400" dirty="0">
                <a:latin typeface="Arial" charset="0"/>
                <a:ea typeface="Arial" charset="0"/>
                <a:cs typeface="Arial" charset="0"/>
              </a:rPr>
              <a:t>many children on task</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Can </a:t>
            </a:r>
            <a:r>
              <a:rPr lang="en-US" sz="2400" dirty="0">
                <a:latin typeface="Arial" charset="0"/>
                <a:ea typeface="Arial" charset="0"/>
                <a:cs typeface="Arial" charset="0"/>
              </a:rPr>
              <a:t>all children see what they should see</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resources ready if needed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What </a:t>
            </a:r>
            <a:r>
              <a:rPr lang="en-US" sz="2400" dirty="0">
                <a:latin typeface="Arial" charset="0"/>
                <a:ea typeface="Arial" charset="0"/>
                <a:cs typeface="Arial" charset="0"/>
              </a:rPr>
              <a:t>is the general noise level</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the support assistants well deployed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pupils working together</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How </a:t>
            </a:r>
            <a:r>
              <a:rPr lang="en-US" sz="2400" dirty="0">
                <a:latin typeface="Arial" charset="0"/>
                <a:ea typeface="Arial" charset="0"/>
                <a:cs typeface="Arial" charset="0"/>
              </a:rPr>
              <a:t>is the timing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Who </a:t>
            </a:r>
            <a:r>
              <a:rPr lang="en-US" sz="2400" dirty="0">
                <a:latin typeface="Arial" charset="0"/>
                <a:ea typeface="Arial" charset="0"/>
                <a:cs typeface="Arial" charset="0"/>
              </a:rPr>
              <a:t>needs additional help, consolidation and challenge</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pupils putting up hands</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Queue </a:t>
            </a:r>
            <a:r>
              <a:rPr lang="en-US" sz="2400" dirty="0">
                <a:latin typeface="Arial" charset="0"/>
                <a:ea typeface="Arial" charset="0"/>
                <a:cs typeface="Arial" charset="0"/>
              </a:rPr>
              <a:t>forming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Any </a:t>
            </a:r>
            <a:r>
              <a:rPr lang="en-US" sz="2400" dirty="0">
                <a:latin typeface="Arial" charset="0"/>
                <a:ea typeface="Arial" charset="0"/>
                <a:cs typeface="Arial" charset="0"/>
              </a:rPr>
              <a:t>health and safety issues</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children working to own standard?</a:t>
            </a:r>
          </a:p>
        </p:txBody>
      </p:sp>
    </p:spTree>
    <p:extLst>
      <p:ext uri="{BB962C8B-B14F-4D97-AF65-F5344CB8AC3E}">
        <p14:creationId xmlns:p14="http://schemas.microsoft.com/office/powerpoint/2010/main" val="1275142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smtClean="0">
                <a:solidFill>
                  <a:schemeClr val="bg1"/>
                </a:solidFill>
                <a:latin typeface="American Typewriter" panose="02090604020004020304" pitchFamily="18" charset="77"/>
              </a:rPr>
              <a:t>ECAD5008</a:t>
            </a:r>
            <a:endParaRPr lang="en-US" sz="54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6373702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2.xml><?xml version="1.0" encoding="utf-8"?>
<ds:datastoreItem xmlns:ds="http://schemas.openxmlformats.org/officeDocument/2006/customXml" ds:itemID="{875A3812-31E9-4619-981E-BFCE2B0654EE}">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13407</TotalTime>
  <Words>957</Words>
  <Application>Microsoft Macintosh PowerPoint</Application>
  <PresentationFormat>On-screen Show (4:3)</PresentationFormat>
  <Paragraphs>148</Paragraphs>
  <Slides>37</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American Typewriter</vt:lpstr>
      <vt:lpstr>Calibri</vt:lpstr>
      <vt:lpstr>Calibri Light</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203</cp:revision>
  <dcterms:created xsi:type="dcterms:W3CDTF">2017-02-08T11:33:06Z</dcterms:created>
  <dcterms:modified xsi:type="dcterms:W3CDTF">2021-10-12T12:51:20Z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