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27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78" r:id="rId13"/>
    <p:sldId id="266" r:id="rId14"/>
    <p:sldId id="267" r:id="rId15"/>
    <p:sldId id="268" r:id="rId16"/>
    <p:sldId id="269" r:id="rId17"/>
    <p:sldId id="270" r:id="rId18"/>
    <p:sldId id="271" r:id="rId19"/>
    <p:sldId id="280" r:id="rId20"/>
    <p:sldId id="272" r:id="rId21"/>
    <p:sldId id="273" r:id="rId22"/>
    <p:sldId id="274" r:id="rId23"/>
    <p:sldId id="275" r:id="rId24"/>
    <p:sldId id="279" r:id="rId25"/>
    <p:sldId id="282" r:id="rId26"/>
    <p:sldId id="281" r:id="rId27"/>
    <p:sldId id="276" r:id="rId28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51709" autoAdjust="0"/>
  </p:normalViewPr>
  <p:slideViewPr>
    <p:cSldViewPr>
      <p:cViewPr>
        <p:scale>
          <a:sx n="56" d="100"/>
          <a:sy n="56" d="100"/>
        </p:scale>
        <p:origin x="976" y="1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3FE004-E1A3-45D4-B808-42A9C792E49F}" type="datetimeFigureOut">
              <a:rPr lang="en-GB" smtClean="0"/>
              <a:t>04/01/2026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0272D9-E619-40C8-BD50-853E2B49E5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601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Handout available on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0272D9-E619-40C8-BD50-853E2B49E5F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9050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0272D9-E619-40C8-BD50-853E2B49E5F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5394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could put them in groups or a speed dating-like set up or get them moving around the room.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0272D9-E619-40C8-BD50-853E2B49E5F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5005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Vague subject line</a:t>
            </a:r>
          </a:p>
          <a:p>
            <a:r>
              <a:rPr lang="en-US" dirty="0"/>
              <a:t>No named recipient</a:t>
            </a:r>
          </a:p>
          <a:p>
            <a:r>
              <a:rPr lang="en-US" dirty="0"/>
              <a:t>Casual language (“</a:t>
            </a:r>
            <a:r>
              <a:rPr lang="en-US" dirty="0" err="1"/>
              <a:t>tbh</a:t>
            </a:r>
            <a:r>
              <a:rPr lang="en-US" dirty="0"/>
              <a:t>”, “any jobs going”)</a:t>
            </a:r>
          </a:p>
          <a:p>
            <a:r>
              <a:rPr lang="en-US" dirty="0"/>
              <a:t>No research into the </a:t>
            </a:r>
            <a:r>
              <a:rPr lang="en-US" dirty="0" err="1"/>
              <a:t>organisation</a:t>
            </a:r>
            <a:endParaRPr lang="en-US" dirty="0"/>
          </a:p>
          <a:p>
            <a:r>
              <a:rPr lang="en-US" dirty="0"/>
              <a:t>No professional sign-off</a:t>
            </a:r>
          </a:p>
          <a:p>
            <a:r>
              <a:rPr lang="en-US" dirty="0"/>
              <a:t>No contact details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0272D9-E619-40C8-BD50-853E2B49E5FD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9206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E65A26-77AF-F5FB-5AFC-84101D4C20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B33C32-0D39-F35C-E5A0-83CC65B747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2BE20A-0C7A-A41A-5EE9-4EA6CB0412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of pet name</a:t>
            </a:r>
          </a:p>
          <a:p>
            <a:r>
              <a:rPr lang="en-US" dirty="0"/>
              <a:t>Casual, dismissive tone</a:t>
            </a:r>
          </a:p>
          <a:p>
            <a:r>
              <a:rPr lang="en-US" dirty="0"/>
              <a:t>No greeting or sign-off</a:t>
            </a:r>
          </a:p>
          <a:p>
            <a:r>
              <a:rPr lang="en-US" dirty="0"/>
              <a:t>Lack of gratitude</a:t>
            </a:r>
          </a:p>
          <a:p>
            <a:r>
              <a:rPr lang="en-US" dirty="0"/>
              <a:t>Unclear availability</a:t>
            </a:r>
          </a:p>
          <a:p>
            <a:r>
              <a:rPr lang="en-US" dirty="0"/>
              <a:t>Poor professionalism when responding to an opportunity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02648D-B5EE-D6B6-B6FF-2E641EC510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0272D9-E619-40C8-BD50-853E2B49E5F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8714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0" b="0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AF0F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896874" y="761"/>
            <a:ext cx="0" cy="5943600"/>
          </a:xfrm>
          <a:custGeom>
            <a:avLst/>
            <a:gdLst/>
            <a:ahLst/>
            <a:cxnLst/>
            <a:rect l="l" t="t" r="r" b="b"/>
            <a:pathLst>
              <a:path h="5943600">
                <a:moveTo>
                  <a:pt x="0" y="0"/>
                </a:moveTo>
                <a:lnTo>
                  <a:pt x="0" y="5943600"/>
                </a:lnTo>
              </a:path>
            </a:pathLst>
          </a:custGeom>
          <a:ln w="19050">
            <a:solidFill>
              <a:srgbClr val="40626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1277600" y="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D4E2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0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CE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277600" y="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F4DD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896874" y="761"/>
            <a:ext cx="0" cy="5943600"/>
          </a:xfrm>
          <a:custGeom>
            <a:avLst/>
            <a:gdLst/>
            <a:ahLst/>
            <a:cxnLst/>
            <a:rect l="l" t="t" r="r" b="b"/>
            <a:pathLst>
              <a:path h="5943600">
                <a:moveTo>
                  <a:pt x="0" y="0"/>
                </a:moveTo>
                <a:lnTo>
                  <a:pt x="0" y="5943600"/>
                </a:lnTo>
              </a:path>
            </a:pathLst>
          </a:custGeom>
          <a:ln w="19050">
            <a:solidFill>
              <a:srgbClr val="DF99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0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40626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594360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D4E2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896874" y="761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19050">
            <a:solidFill>
              <a:srgbClr val="F3ECE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11277600" y="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D4E2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000" b="0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AF0F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949054" y="2808223"/>
            <a:ext cx="3635375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000" b="0" i="0">
                <a:solidFill>
                  <a:schemeClr val="bg1"/>
                </a:solidFill>
                <a:latin typeface="Cambria"/>
                <a:cs typeface="Cambri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1/4/2026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396354" y="3219704"/>
            <a:ext cx="8806815" cy="2585720"/>
          </a:xfrm>
          <a:prstGeom prst="rect">
            <a:avLst/>
          </a:prstGeom>
        </p:spPr>
        <p:txBody>
          <a:bodyPr vert="horz" wrap="square" lIns="0" tIns="116205" rIns="0" bIns="0" rtlCol="0">
            <a:spAutoFit/>
          </a:bodyPr>
          <a:lstStyle/>
          <a:p>
            <a:pPr marL="12700" marR="2222500">
              <a:lnSpc>
                <a:spcPts val="6480"/>
              </a:lnSpc>
              <a:spcBef>
                <a:spcPts val="915"/>
              </a:spcBef>
            </a:pPr>
            <a:r>
              <a:rPr spc="90" dirty="0"/>
              <a:t>Week</a:t>
            </a:r>
            <a:r>
              <a:rPr spc="-105" dirty="0"/>
              <a:t> </a:t>
            </a:r>
            <a:r>
              <a:rPr lang="en-GB" spc="15" dirty="0"/>
              <a:t>5</a:t>
            </a:r>
            <a:r>
              <a:rPr spc="15" dirty="0"/>
              <a:t> </a:t>
            </a:r>
            <a:r>
              <a:rPr spc="90" dirty="0"/>
              <a:t>Professional</a:t>
            </a:r>
            <a:r>
              <a:rPr spc="-85" dirty="0"/>
              <a:t> </a:t>
            </a:r>
            <a:r>
              <a:rPr spc="50" dirty="0"/>
              <a:t>Career</a:t>
            </a:r>
          </a:p>
          <a:p>
            <a:pPr marL="12700">
              <a:lnSpc>
                <a:spcPts val="6385"/>
              </a:lnSpc>
            </a:pPr>
            <a:r>
              <a:rPr spc="125" dirty="0"/>
              <a:t>Development</a:t>
            </a:r>
            <a:r>
              <a:rPr spc="-110" dirty="0"/>
              <a:t> </a:t>
            </a:r>
            <a:r>
              <a:rPr spc="190" dirty="0"/>
              <a:t>BMSW4012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96874" y="761"/>
            <a:ext cx="0" cy="5943600"/>
          </a:xfrm>
          <a:custGeom>
            <a:avLst/>
            <a:gdLst/>
            <a:ahLst/>
            <a:cxnLst/>
            <a:rect l="l" t="t" r="r" b="b"/>
            <a:pathLst>
              <a:path h="5943600">
                <a:moveTo>
                  <a:pt x="0" y="0"/>
                </a:moveTo>
                <a:lnTo>
                  <a:pt x="0" y="5943600"/>
                </a:lnTo>
              </a:path>
            </a:pathLst>
          </a:custGeom>
          <a:ln w="19050">
            <a:solidFill>
              <a:srgbClr val="40626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277600" y="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D4E2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219200" y="1825071"/>
            <a:ext cx="3940810" cy="1120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80" dirty="0">
                <a:latin typeface="Cambria"/>
                <a:cs typeface="Cambria"/>
              </a:rPr>
              <a:t>Learning</a:t>
            </a:r>
            <a:r>
              <a:rPr lang="en-GB" sz="3600" spc="80" dirty="0">
                <a:latin typeface="Cambria"/>
                <a:cs typeface="Cambria"/>
              </a:rPr>
              <a:t> Objectives</a:t>
            </a:r>
            <a:endParaRPr sz="3600" dirty="0">
              <a:latin typeface="Cambria"/>
              <a:cs typeface="Cambr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191000" y="457200"/>
            <a:ext cx="7841339" cy="489172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marR="650240" indent="-2286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1300" algn="l"/>
              </a:tabLst>
            </a:pPr>
            <a:r>
              <a:rPr lang="en-US" sz="2400" dirty="0">
                <a:latin typeface="Calibri"/>
                <a:cs typeface="Calibri"/>
              </a:rPr>
              <a:t>Explain what employability skills are and why they are important for career development and the workplace.</a:t>
            </a:r>
          </a:p>
          <a:p>
            <a:pPr marL="12700" marR="650240">
              <a:lnSpc>
                <a:spcPct val="100000"/>
              </a:lnSpc>
              <a:spcBef>
                <a:spcPts val="105"/>
              </a:spcBef>
              <a:tabLst>
                <a:tab pos="241300" algn="l"/>
              </a:tabLst>
            </a:pPr>
            <a:endParaRPr lang="en-US" sz="2400" dirty="0">
              <a:latin typeface="Calibri"/>
              <a:cs typeface="Calibri"/>
            </a:endParaRPr>
          </a:p>
          <a:p>
            <a:pPr marL="241300" marR="650240" indent="-2286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1300" algn="l"/>
              </a:tabLst>
            </a:pPr>
            <a:r>
              <a:rPr lang="en-US" sz="2400" dirty="0">
                <a:latin typeface="Calibri"/>
                <a:cs typeface="Calibri"/>
              </a:rPr>
              <a:t>Identify and evaluate their own employability skills and areas for development using a skills audit or employability framework.</a:t>
            </a:r>
          </a:p>
          <a:p>
            <a:pPr marL="12700" marR="650240">
              <a:lnSpc>
                <a:spcPct val="100000"/>
              </a:lnSpc>
              <a:spcBef>
                <a:spcPts val="105"/>
              </a:spcBef>
              <a:tabLst>
                <a:tab pos="241300" algn="l"/>
              </a:tabLst>
            </a:pPr>
            <a:endParaRPr lang="en-US" sz="2400" dirty="0">
              <a:latin typeface="Calibri"/>
              <a:cs typeface="Calibri"/>
            </a:endParaRPr>
          </a:p>
          <a:p>
            <a:pPr marL="241300" marR="650240" indent="-2286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1300" algn="l"/>
              </a:tabLst>
            </a:pPr>
            <a:r>
              <a:rPr lang="en-US" sz="2400" dirty="0">
                <a:latin typeface="Calibri"/>
                <a:cs typeface="Calibri"/>
              </a:rPr>
              <a:t>Apply networking principles to create a clear and appropriate elevator pitch for a professional context.</a:t>
            </a:r>
          </a:p>
          <a:p>
            <a:pPr marL="12700" marR="650240">
              <a:lnSpc>
                <a:spcPct val="100000"/>
              </a:lnSpc>
              <a:spcBef>
                <a:spcPts val="105"/>
              </a:spcBef>
              <a:tabLst>
                <a:tab pos="241300" algn="l"/>
              </a:tabLst>
            </a:pPr>
            <a:endParaRPr lang="en-US" sz="2400" dirty="0">
              <a:latin typeface="Calibri"/>
              <a:cs typeface="Calibri"/>
            </a:endParaRPr>
          </a:p>
          <a:p>
            <a:pPr marL="241300" marR="650240" indent="-2286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1300" algn="l"/>
              </a:tabLst>
            </a:pPr>
            <a:r>
              <a:rPr lang="en-US" sz="2400" dirty="0">
                <a:latin typeface="Calibri"/>
                <a:cs typeface="Calibri"/>
              </a:rPr>
              <a:t>Demonstrate professional communication skills by producing a clear, appropriately structured professional email.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E49872-7192-B38C-6936-55B64F22D1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C890B1C7-1EB0-BE6A-D71D-1941D2DF57AE}"/>
              </a:ext>
            </a:extLst>
          </p:cNvPr>
          <p:cNvSpPr/>
          <p:nvPr/>
        </p:nvSpPr>
        <p:spPr>
          <a:xfrm>
            <a:off x="0" y="594360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D4E2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EDA8D540-C2F8-6C98-F520-9296C7135483}"/>
              </a:ext>
            </a:extLst>
          </p:cNvPr>
          <p:cNvSpPr/>
          <p:nvPr/>
        </p:nvSpPr>
        <p:spPr>
          <a:xfrm>
            <a:off x="11277600" y="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D4E2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3677F898-2CC7-4A1A-3AB2-9079206A7404}"/>
              </a:ext>
            </a:extLst>
          </p:cNvPr>
          <p:cNvSpPr/>
          <p:nvPr/>
        </p:nvSpPr>
        <p:spPr>
          <a:xfrm>
            <a:off x="896874" y="761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19050">
            <a:solidFill>
              <a:srgbClr val="40626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405F9581-FCAB-00AA-5FA0-9FF0062D6091}"/>
              </a:ext>
            </a:extLst>
          </p:cNvPr>
          <p:cNvSpPr txBox="1"/>
          <p:nvPr/>
        </p:nvSpPr>
        <p:spPr>
          <a:xfrm>
            <a:off x="1524000" y="3200400"/>
            <a:ext cx="10107845" cy="625108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>
              <a:lnSpc>
                <a:spcPts val="3890"/>
              </a:lnSpc>
              <a:spcBef>
                <a:spcPts val="585"/>
              </a:spcBef>
            </a:pPr>
            <a:r>
              <a:rPr sz="6000" spc="125" dirty="0">
                <a:latin typeface="Cambria"/>
                <a:cs typeface="Cambria"/>
              </a:rPr>
              <a:t>What</a:t>
            </a:r>
            <a:r>
              <a:rPr sz="6000" spc="-45" dirty="0">
                <a:latin typeface="Cambria"/>
                <a:cs typeface="Cambria"/>
              </a:rPr>
              <a:t> </a:t>
            </a:r>
            <a:r>
              <a:rPr sz="6000" spc="55" dirty="0">
                <a:latin typeface="Cambria"/>
                <a:cs typeface="Cambria"/>
              </a:rPr>
              <a:t>did</a:t>
            </a:r>
            <a:r>
              <a:rPr sz="6000" spc="-50" dirty="0">
                <a:latin typeface="Cambria"/>
                <a:cs typeface="Cambria"/>
              </a:rPr>
              <a:t> </a:t>
            </a:r>
            <a:r>
              <a:rPr sz="6000" spc="95" dirty="0">
                <a:latin typeface="Cambria"/>
                <a:cs typeface="Cambria"/>
              </a:rPr>
              <a:t>you</a:t>
            </a:r>
            <a:r>
              <a:rPr sz="6000" spc="-70" dirty="0">
                <a:latin typeface="Cambria"/>
                <a:cs typeface="Cambria"/>
              </a:rPr>
              <a:t> </a:t>
            </a:r>
            <a:r>
              <a:rPr sz="6000" spc="45" dirty="0">
                <a:latin typeface="Cambria"/>
                <a:cs typeface="Cambria"/>
              </a:rPr>
              <a:t>learn </a:t>
            </a:r>
            <a:r>
              <a:rPr lang="en-GB" sz="6000" dirty="0">
                <a:latin typeface="Cambria"/>
                <a:cs typeface="Cambria"/>
              </a:rPr>
              <a:t>last</a:t>
            </a:r>
            <a:r>
              <a:rPr sz="6000" spc="60" dirty="0">
                <a:latin typeface="Cambria"/>
                <a:cs typeface="Cambria"/>
              </a:rPr>
              <a:t> </a:t>
            </a:r>
            <a:r>
              <a:rPr sz="6000" spc="-10" dirty="0">
                <a:latin typeface="Cambria"/>
                <a:cs typeface="Cambria"/>
              </a:rPr>
              <a:t>week?</a:t>
            </a:r>
            <a:endParaRPr sz="6000" dirty="0">
              <a:latin typeface="Cambria"/>
              <a:cs typeface="Cambria"/>
            </a:endParaRPr>
          </a:p>
        </p:txBody>
      </p:sp>
    </p:spTree>
    <p:extLst>
      <p:ext uri="{BB962C8B-B14F-4D97-AF65-F5344CB8AC3E}">
        <p14:creationId xmlns:p14="http://schemas.microsoft.com/office/powerpoint/2010/main" val="112325293"/>
      </p:ext>
    </p:extLst>
  </p:cSld>
  <p:clrMapOvr>
    <a:masterClrMapping/>
  </p:clrMapOvr>
  <p:transition spd="slow">
    <p:zoom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594360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D4E2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277600" y="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D4E2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96874" y="761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8000"/>
                </a:lnTo>
              </a:path>
            </a:pathLst>
          </a:custGeom>
          <a:ln w="19050">
            <a:solidFill>
              <a:srgbClr val="40626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245955" y="3089555"/>
            <a:ext cx="4347210" cy="1075294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>
              <a:lnSpc>
                <a:spcPts val="3890"/>
              </a:lnSpc>
              <a:spcBef>
                <a:spcPts val="585"/>
              </a:spcBef>
            </a:pPr>
            <a:r>
              <a:rPr lang="en-GB" sz="3600" spc="125" dirty="0">
                <a:latin typeface="Cambria"/>
                <a:cs typeface="Cambria"/>
              </a:rPr>
              <a:t>10 Minute Reflection</a:t>
            </a:r>
            <a:endParaRPr sz="3600" dirty="0">
              <a:latin typeface="Cambria"/>
              <a:cs typeface="Cambria"/>
            </a:endParaRPr>
          </a:p>
        </p:txBody>
      </p:sp>
      <p:pic>
        <p:nvPicPr>
          <p:cNvPr id="6" name="object 6" descr="Person smiling on the beach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641592" y="0"/>
            <a:ext cx="4636008" cy="6857999"/>
          </a:xfrm>
          <a:prstGeom prst="rect">
            <a:avLst/>
          </a:prstGeom>
        </p:spPr>
      </p:pic>
    </p:spTree>
  </p:cSld>
  <p:clrMapOvr>
    <a:masterClrMapping/>
  </p:clrMapOvr>
  <p:transition spd="slow"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594360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D4E2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277600" y="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D4E2E4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887349" y="0"/>
            <a:ext cx="10390505" cy="6859270"/>
            <a:chOff x="887349" y="0"/>
            <a:chExt cx="10390505" cy="6859270"/>
          </a:xfrm>
        </p:grpSpPr>
        <p:sp>
          <p:nvSpPr>
            <p:cNvPr id="5" name="object 5"/>
            <p:cNvSpPr/>
            <p:nvPr/>
          </p:nvSpPr>
          <p:spPr>
            <a:xfrm>
              <a:off x="896874" y="762"/>
              <a:ext cx="0" cy="6858000"/>
            </a:xfrm>
            <a:custGeom>
              <a:avLst/>
              <a:gdLst/>
              <a:ahLst/>
              <a:cxnLst/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19050">
              <a:solidFill>
                <a:srgbClr val="40626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 descr="Two people standing facing a crowd of people sitting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15924" y="0"/>
              <a:ext cx="10361675" cy="3428999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219200" y="4191000"/>
            <a:ext cx="10283259" cy="150297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4800" spc="114" dirty="0">
                <a:latin typeface="Cambria"/>
                <a:cs typeface="Cambria"/>
              </a:rPr>
              <a:t>What are Skills</a:t>
            </a:r>
            <a:r>
              <a:rPr sz="4800" spc="-20" dirty="0">
                <a:latin typeface="Cambria"/>
                <a:cs typeface="Cambria"/>
              </a:rPr>
              <a:t>?</a:t>
            </a:r>
            <a:endParaRPr lang="en-GB" sz="4800" spc="-20" dirty="0">
              <a:latin typeface="Cambria"/>
              <a:cs typeface="Cambria"/>
            </a:endParaRP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4800" spc="-20" dirty="0">
                <a:latin typeface="Cambria"/>
                <a:cs typeface="Cambria"/>
              </a:rPr>
              <a:t>Can you give an example of a Skill?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57684" y="132204"/>
            <a:ext cx="771461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120" dirty="0">
                <a:solidFill>
                  <a:srgbClr val="000000"/>
                </a:solidFill>
                <a:latin typeface="Calibri"/>
                <a:cs typeface="Calibri"/>
              </a:rPr>
              <a:t>According</a:t>
            </a:r>
            <a:r>
              <a:rPr sz="2800" spc="14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2800" dirty="0">
                <a:solidFill>
                  <a:srgbClr val="000000"/>
                </a:solidFill>
                <a:latin typeface="Calibri"/>
                <a:cs typeface="Calibri"/>
              </a:rPr>
              <a:t>to</a:t>
            </a:r>
            <a:r>
              <a:rPr sz="2800" spc="16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2800" spc="85" dirty="0">
                <a:solidFill>
                  <a:srgbClr val="000000"/>
                </a:solidFill>
                <a:latin typeface="Calibri"/>
                <a:cs typeface="Calibri"/>
              </a:rPr>
              <a:t>the</a:t>
            </a:r>
            <a:r>
              <a:rPr sz="2800" spc="15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2800" spc="130" dirty="0">
                <a:solidFill>
                  <a:srgbClr val="000000"/>
                </a:solidFill>
                <a:latin typeface="Calibri"/>
                <a:cs typeface="Calibri"/>
              </a:rPr>
              <a:t>Cambridge</a:t>
            </a:r>
            <a:r>
              <a:rPr sz="2800" spc="14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2800" spc="75" dirty="0">
                <a:solidFill>
                  <a:srgbClr val="000000"/>
                </a:solidFill>
                <a:latin typeface="Calibri"/>
                <a:cs typeface="Calibri"/>
              </a:rPr>
              <a:t>Dictionary</a:t>
            </a:r>
            <a:r>
              <a:rPr sz="2800" spc="13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2800" spc="114" dirty="0">
                <a:solidFill>
                  <a:srgbClr val="000000"/>
                </a:solidFill>
                <a:latin typeface="Calibri"/>
                <a:cs typeface="Calibri"/>
              </a:rPr>
              <a:t>skills</a:t>
            </a:r>
            <a:r>
              <a:rPr sz="2800" spc="130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2800" spc="35" dirty="0">
                <a:solidFill>
                  <a:srgbClr val="000000"/>
                </a:solidFill>
                <a:latin typeface="Calibri"/>
                <a:cs typeface="Calibri"/>
              </a:rPr>
              <a:t>are: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57684" y="558924"/>
            <a:ext cx="10636885" cy="61277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2800" spc="180" dirty="0">
                <a:latin typeface="Calibri"/>
                <a:cs typeface="Calibri"/>
              </a:rPr>
              <a:t>“an</a:t>
            </a:r>
            <a:r>
              <a:rPr sz="2800" spc="1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ability</a:t>
            </a:r>
            <a:r>
              <a:rPr sz="2800" spc="1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180" dirty="0">
                <a:latin typeface="Calibri"/>
                <a:cs typeface="Calibri"/>
              </a:rPr>
              <a:t> </a:t>
            </a:r>
            <a:r>
              <a:rPr sz="2800" spc="80" dirty="0">
                <a:latin typeface="Calibri"/>
                <a:cs typeface="Calibri"/>
              </a:rPr>
              <a:t>do</a:t>
            </a:r>
            <a:r>
              <a:rPr sz="2800" spc="185" dirty="0">
                <a:latin typeface="Calibri"/>
                <a:cs typeface="Calibri"/>
              </a:rPr>
              <a:t> </a:t>
            </a:r>
            <a:r>
              <a:rPr sz="2800" spc="60" dirty="0">
                <a:latin typeface="Calibri"/>
                <a:cs typeface="Calibri"/>
              </a:rPr>
              <a:t>an</a:t>
            </a:r>
            <a:r>
              <a:rPr sz="2800" spc="180" dirty="0">
                <a:latin typeface="Calibri"/>
                <a:cs typeface="Calibri"/>
              </a:rPr>
              <a:t> </a:t>
            </a:r>
            <a:r>
              <a:rPr sz="2800" spc="60" dirty="0">
                <a:latin typeface="Calibri"/>
                <a:cs typeface="Calibri"/>
              </a:rPr>
              <a:t>activity</a:t>
            </a:r>
            <a:r>
              <a:rPr sz="2800" spc="1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or</a:t>
            </a:r>
            <a:r>
              <a:rPr sz="2800" spc="1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job</a:t>
            </a:r>
            <a:r>
              <a:rPr sz="2800" spc="170" dirty="0">
                <a:latin typeface="Calibri"/>
                <a:cs typeface="Calibri"/>
              </a:rPr>
              <a:t> </a:t>
            </a:r>
            <a:r>
              <a:rPr sz="2800" spc="110" dirty="0">
                <a:latin typeface="Calibri"/>
                <a:cs typeface="Calibri"/>
              </a:rPr>
              <a:t>well,</a:t>
            </a:r>
            <a:r>
              <a:rPr sz="2800" spc="155" dirty="0">
                <a:latin typeface="Calibri"/>
                <a:cs typeface="Calibri"/>
              </a:rPr>
              <a:t> </a:t>
            </a:r>
            <a:r>
              <a:rPr sz="2800" spc="105" dirty="0">
                <a:latin typeface="Calibri"/>
                <a:cs typeface="Calibri"/>
              </a:rPr>
              <a:t>especially</a:t>
            </a:r>
            <a:r>
              <a:rPr sz="2800" spc="160" dirty="0">
                <a:latin typeface="Calibri"/>
                <a:cs typeface="Calibri"/>
              </a:rPr>
              <a:t> </a:t>
            </a:r>
            <a:r>
              <a:rPr sz="2800" spc="150" dirty="0">
                <a:latin typeface="Calibri"/>
                <a:cs typeface="Calibri"/>
              </a:rPr>
              <a:t>because</a:t>
            </a:r>
            <a:r>
              <a:rPr sz="2800" spc="165" dirty="0">
                <a:latin typeface="Calibri"/>
                <a:cs typeface="Calibri"/>
              </a:rPr>
              <a:t> </a:t>
            </a:r>
            <a:r>
              <a:rPr sz="2800" spc="105" dirty="0">
                <a:latin typeface="Calibri"/>
                <a:cs typeface="Calibri"/>
              </a:rPr>
              <a:t>you</a:t>
            </a:r>
            <a:r>
              <a:rPr sz="2800" spc="170" dirty="0">
                <a:latin typeface="Calibri"/>
                <a:cs typeface="Calibri"/>
              </a:rPr>
              <a:t> </a:t>
            </a:r>
            <a:r>
              <a:rPr sz="2800" spc="90" dirty="0">
                <a:latin typeface="Calibri"/>
                <a:cs typeface="Calibri"/>
              </a:rPr>
              <a:t>have practised</a:t>
            </a:r>
            <a:r>
              <a:rPr sz="2800" spc="125" dirty="0">
                <a:latin typeface="Calibri"/>
                <a:cs typeface="Calibri"/>
              </a:rPr>
              <a:t> </a:t>
            </a:r>
            <a:r>
              <a:rPr sz="2800" spc="85" dirty="0">
                <a:latin typeface="Calibri"/>
                <a:cs typeface="Calibri"/>
              </a:rPr>
              <a:t>it.”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2800" spc="110" dirty="0">
                <a:latin typeface="Calibri"/>
                <a:cs typeface="Calibri"/>
              </a:rPr>
              <a:t>What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spc="55" dirty="0">
                <a:latin typeface="Calibri"/>
                <a:cs typeface="Calibri"/>
              </a:rPr>
              <a:t>are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spc="204" dirty="0">
                <a:latin typeface="Calibri"/>
                <a:cs typeface="Calibri"/>
              </a:rPr>
              <a:t>some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spc="50" dirty="0">
                <a:latin typeface="Calibri"/>
                <a:cs typeface="Calibri"/>
              </a:rPr>
              <a:t>important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spc="114" dirty="0">
                <a:latin typeface="Calibri"/>
                <a:cs typeface="Calibri"/>
              </a:rPr>
              <a:t>skills</a:t>
            </a:r>
            <a:r>
              <a:rPr sz="2800" spc="1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that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spc="105" dirty="0">
                <a:latin typeface="Calibri"/>
                <a:cs typeface="Calibri"/>
              </a:rPr>
              <a:t>you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spc="114" dirty="0">
                <a:latin typeface="Calibri"/>
                <a:cs typeface="Calibri"/>
              </a:rPr>
              <a:t>can</a:t>
            </a:r>
            <a:r>
              <a:rPr sz="2800" spc="140" dirty="0">
                <a:latin typeface="Calibri"/>
                <a:cs typeface="Calibri"/>
              </a:rPr>
              <a:t> </a:t>
            </a:r>
            <a:r>
              <a:rPr sz="2800" spc="60" dirty="0">
                <a:latin typeface="Calibri"/>
                <a:cs typeface="Calibri"/>
              </a:rPr>
              <a:t>identify?</a:t>
            </a:r>
            <a:endParaRPr sz="2800">
              <a:latin typeface="Calibri"/>
              <a:cs typeface="Calibri"/>
            </a:endParaRPr>
          </a:p>
          <a:p>
            <a:pPr marL="254635" indent="-244475">
              <a:lnSpc>
                <a:spcPct val="100000"/>
              </a:lnSpc>
              <a:spcBef>
                <a:spcPts val="125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Arial"/>
                <a:cs typeface="Arial"/>
              </a:rPr>
              <a:t>Administrative</a:t>
            </a:r>
            <a:r>
              <a:rPr sz="2400" spc="-15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skills</a:t>
            </a:r>
            <a:endParaRPr sz="2400">
              <a:latin typeface="Arial"/>
              <a:cs typeface="Arial"/>
            </a:endParaRPr>
          </a:p>
          <a:p>
            <a:pPr marL="254635" indent="-244475">
              <a:lnSpc>
                <a:spcPct val="100000"/>
              </a:lnSpc>
              <a:spcBef>
                <a:spcPts val="120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spc="-10" dirty="0">
                <a:latin typeface="Arial"/>
                <a:cs typeface="Arial"/>
              </a:rPr>
              <a:t>Reliability</a:t>
            </a:r>
            <a:endParaRPr sz="2400">
              <a:latin typeface="Arial"/>
              <a:cs typeface="Arial"/>
            </a:endParaRPr>
          </a:p>
          <a:p>
            <a:pPr marL="254635" indent="-244475">
              <a:lnSpc>
                <a:spcPct val="100000"/>
              </a:lnSpc>
              <a:spcBef>
                <a:spcPts val="120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spc="-10" dirty="0">
                <a:latin typeface="Arial"/>
                <a:cs typeface="Arial"/>
              </a:rPr>
              <a:t>Leadership</a:t>
            </a:r>
            <a:endParaRPr sz="2400">
              <a:latin typeface="Arial"/>
              <a:cs typeface="Arial"/>
            </a:endParaRPr>
          </a:p>
          <a:p>
            <a:pPr marL="254635" indent="-244475">
              <a:lnSpc>
                <a:spcPct val="100000"/>
              </a:lnSpc>
              <a:spcBef>
                <a:spcPts val="120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Arial"/>
                <a:cs typeface="Arial"/>
              </a:rPr>
              <a:t>Analytical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skills</a:t>
            </a:r>
            <a:endParaRPr sz="2400">
              <a:latin typeface="Arial"/>
              <a:cs typeface="Arial"/>
            </a:endParaRPr>
          </a:p>
          <a:p>
            <a:pPr marL="254635" indent="-244475">
              <a:lnSpc>
                <a:spcPct val="100000"/>
              </a:lnSpc>
              <a:spcBef>
                <a:spcPts val="120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dirty="0">
                <a:latin typeface="Arial"/>
                <a:cs typeface="Arial"/>
              </a:rPr>
              <a:t>Writing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skills</a:t>
            </a:r>
            <a:endParaRPr sz="2400">
              <a:latin typeface="Arial"/>
              <a:cs typeface="Arial"/>
            </a:endParaRPr>
          </a:p>
          <a:p>
            <a:pPr marL="254635" indent="-244475">
              <a:lnSpc>
                <a:spcPct val="100000"/>
              </a:lnSpc>
              <a:spcBef>
                <a:spcPts val="120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spc="-10" dirty="0">
                <a:latin typeface="Arial"/>
                <a:cs typeface="Arial"/>
              </a:rPr>
              <a:t>Teamwork</a:t>
            </a:r>
            <a:endParaRPr sz="2400">
              <a:latin typeface="Arial"/>
              <a:cs typeface="Arial"/>
            </a:endParaRPr>
          </a:p>
          <a:p>
            <a:pPr marL="254635" indent="-244475">
              <a:lnSpc>
                <a:spcPct val="100000"/>
              </a:lnSpc>
              <a:spcBef>
                <a:spcPts val="1200"/>
              </a:spcBef>
              <a:buSzPct val="95833"/>
              <a:buFont typeface="Wingdings"/>
              <a:buChar char=""/>
              <a:tabLst>
                <a:tab pos="254635" algn="l"/>
              </a:tabLst>
            </a:pPr>
            <a:r>
              <a:rPr sz="2400" spc="-10" dirty="0">
                <a:latin typeface="Arial"/>
                <a:cs typeface="Arial"/>
              </a:rPr>
              <a:t>Communication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2400" dirty="0">
                <a:latin typeface="Arial"/>
                <a:cs typeface="Arial"/>
              </a:rPr>
              <a:t>And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list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could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go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on……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2400" dirty="0">
                <a:latin typeface="Arial"/>
                <a:cs typeface="Arial"/>
              </a:rPr>
              <a:t>Let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us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have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look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at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Employability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skills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frameworks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C9543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" name="object 4"/>
            <p:cNvSpPr/>
            <p:nvPr/>
          </p:nvSpPr>
          <p:spPr>
            <a:xfrm>
              <a:off x="915161" y="915161"/>
              <a:ext cx="10363200" cy="5029200"/>
            </a:xfrm>
            <a:custGeom>
              <a:avLst/>
              <a:gdLst/>
              <a:ahLst/>
              <a:cxnLst/>
              <a:rect l="l" t="t" r="r" b="b"/>
              <a:pathLst>
                <a:path w="10363200" h="5029200">
                  <a:moveTo>
                    <a:pt x="0" y="0"/>
                  </a:moveTo>
                  <a:lnTo>
                    <a:pt x="10363200" y="0"/>
                  </a:lnTo>
                  <a:lnTo>
                    <a:pt x="10363200" y="5029200"/>
                  </a:lnTo>
                  <a:lnTo>
                    <a:pt x="0" y="5029200"/>
                  </a:lnTo>
                  <a:lnTo>
                    <a:pt x="0" y="0"/>
                  </a:lnTo>
                  <a:close/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12192000" cy="6858000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914400" y="5943600"/>
                  </a:moveTo>
                  <a:lnTo>
                    <a:pt x="0" y="5943600"/>
                  </a:lnTo>
                  <a:lnTo>
                    <a:pt x="0" y="6858000"/>
                  </a:lnTo>
                  <a:lnTo>
                    <a:pt x="914400" y="6858000"/>
                  </a:lnTo>
                  <a:lnTo>
                    <a:pt x="914400" y="5943600"/>
                  </a:lnTo>
                  <a:close/>
                </a:path>
                <a:path w="12192000" h="6858000">
                  <a:moveTo>
                    <a:pt x="12192000" y="0"/>
                  </a:moveTo>
                  <a:lnTo>
                    <a:pt x="11277600" y="0"/>
                  </a:lnTo>
                  <a:lnTo>
                    <a:pt x="11277600" y="914400"/>
                  </a:lnTo>
                  <a:lnTo>
                    <a:pt x="12192000" y="91440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F4DDD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98" cy="685799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CE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277600" y="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F4DD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96874" y="761"/>
            <a:ext cx="0" cy="5943600"/>
          </a:xfrm>
          <a:custGeom>
            <a:avLst/>
            <a:gdLst/>
            <a:ahLst/>
            <a:cxnLst/>
            <a:rect l="l" t="t" r="r" b="b"/>
            <a:pathLst>
              <a:path h="5943600">
                <a:moveTo>
                  <a:pt x="0" y="0"/>
                </a:moveTo>
                <a:lnTo>
                  <a:pt x="0" y="5943600"/>
                </a:lnTo>
              </a:path>
            </a:pathLst>
          </a:custGeom>
          <a:ln w="19050">
            <a:solidFill>
              <a:srgbClr val="DF99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19212" y="158495"/>
            <a:ext cx="10561306" cy="6699503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CE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277600" y="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F4DD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96874" y="761"/>
            <a:ext cx="0" cy="5943600"/>
          </a:xfrm>
          <a:custGeom>
            <a:avLst/>
            <a:gdLst/>
            <a:ahLst/>
            <a:cxnLst/>
            <a:rect l="l" t="t" r="r" b="b"/>
            <a:pathLst>
              <a:path h="5943600">
                <a:moveTo>
                  <a:pt x="0" y="0"/>
                </a:moveTo>
                <a:lnTo>
                  <a:pt x="0" y="5943600"/>
                </a:lnTo>
              </a:path>
            </a:pathLst>
          </a:custGeom>
          <a:ln w="19050">
            <a:solidFill>
              <a:srgbClr val="DF99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883927" y="343713"/>
            <a:ext cx="435165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55" dirty="0">
                <a:solidFill>
                  <a:srgbClr val="000000"/>
                </a:solidFill>
              </a:rPr>
              <a:t>5</a:t>
            </a:r>
            <a:r>
              <a:rPr sz="3600" spc="-75" dirty="0">
                <a:solidFill>
                  <a:srgbClr val="000000"/>
                </a:solidFill>
              </a:rPr>
              <a:t> </a:t>
            </a:r>
            <a:r>
              <a:rPr sz="3600" dirty="0">
                <a:solidFill>
                  <a:srgbClr val="000000"/>
                </a:solidFill>
              </a:rPr>
              <a:t>C’s</a:t>
            </a:r>
            <a:r>
              <a:rPr sz="3600" spc="-55" dirty="0">
                <a:solidFill>
                  <a:srgbClr val="000000"/>
                </a:solidFill>
              </a:rPr>
              <a:t> </a:t>
            </a:r>
            <a:r>
              <a:rPr sz="3600" spc="105" dirty="0">
                <a:solidFill>
                  <a:srgbClr val="000000"/>
                </a:solidFill>
              </a:rPr>
              <a:t>of</a:t>
            </a:r>
            <a:r>
              <a:rPr sz="3600" spc="-65" dirty="0">
                <a:solidFill>
                  <a:srgbClr val="000000"/>
                </a:solidFill>
              </a:rPr>
              <a:t> </a:t>
            </a:r>
            <a:r>
              <a:rPr lang="en-GB" sz="3600" spc="55" dirty="0">
                <a:solidFill>
                  <a:srgbClr val="000000"/>
                </a:solidFill>
              </a:rPr>
              <a:t>E</a:t>
            </a:r>
            <a:r>
              <a:rPr sz="3600" spc="55" dirty="0" err="1">
                <a:solidFill>
                  <a:srgbClr val="000000"/>
                </a:solidFill>
              </a:rPr>
              <a:t>mployability</a:t>
            </a:r>
            <a:endParaRPr sz="3600" dirty="0"/>
          </a:p>
        </p:txBody>
      </p:sp>
      <p:grpSp>
        <p:nvGrpSpPr>
          <p:cNvPr id="6" name="object 6"/>
          <p:cNvGrpSpPr/>
          <p:nvPr/>
        </p:nvGrpSpPr>
        <p:grpSpPr>
          <a:xfrm>
            <a:off x="1075689" y="1421638"/>
            <a:ext cx="2308225" cy="1219835"/>
            <a:chOff x="1075689" y="1421638"/>
            <a:chExt cx="2308225" cy="1219835"/>
          </a:xfrm>
        </p:grpSpPr>
        <p:sp>
          <p:nvSpPr>
            <p:cNvPr id="7" name="object 7"/>
            <p:cNvSpPr/>
            <p:nvPr/>
          </p:nvSpPr>
          <p:spPr>
            <a:xfrm>
              <a:off x="1082039" y="1427988"/>
              <a:ext cx="2295525" cy="1207135"/>
            </a:xfrm>
            <a:custGeom>
              <a:avLst/>
              <a:gdLst/>
              <a:ahLst/>
              <a:cxnLst/>
              <a:rect l="l" t="t" r="r" b="b"/>
              <a:pathLst>
                <a:path w="2295525" h="1207135">
                  <a:moveTo>
                    <a:pt x="1147572" y="0"/>
                  </a:moveTo>
                  <a:lnTo>
                    <a:pt x="1084608" y="892"/>
                  </a:lnTo>
                  <a:lnTo>
                    <a:pt x="1022532" y="3541"/>
                  </a:lnTo>
                  <a:lnTo>
                    <a:pt x="961431" y="7898"/>
                  </a:lnTo>
                  <a:lnTo>
                    <a:pt x="901392" y="13919"/>
                  </a:lnTo>
                  <a:lnTo>
                    <a:pt x="842503" y="21557"/>
                  </a:lnTo>
                  <a:lnTo>
                    <a:pt x="784852" y="30766"/>
                  </a:lnTo>
                  <a:lnTo>
                    <a:pt x="728526" y="41500"/>
                  </a:lnTo>
                  <a:lnTo>
                    <a:pt x="673612" y="53714"/>
                  </a:lnTo>
                  <a:lnTo>
                    <a:pt x="620199" y="67360"/>
                  </a:lnTo>
                  <a:lnTo>
                    <a:pt x="568372" y="82394"/>
                  </a:lnTo>
                  <a:lnTo>
                    <a:pt x="518221" y="98769"/>
                  </a:lnTo>
                  <a:lnTo>
                    <a:pt x="469833" y="116439"/>
                  </a:lnTo>
                  <a:lnTo>
                    <a:pt x="423294" y="135358"/>
                  </a:lnTo>
                  <a:lnTo>
                    <a:pt x="378693" y="155480"/>
                  </a:lnTo>
                  <a:lnTo>
                    <a:pt x="336118" y="176760"/>
                  </a:lnTo>
                  <a:lnTo>
                    <a:pt x="295655" y="199150"/>
                  </a:lnTo>
                  <a:lnTo>
                    <a:pt x="257391" y="222605"/>
                  </a:lnTo>
                  <a:lnTo>
                    <a:pt x="221416" y="247080"/>
                  </a:lnTo>
                  <a:lnTo>
                    <a:pt x="187816" y="272527"/>
                  </a:lnTo>
                  <a:lnTo>
                    <a:pt x="156678" y="298901"/>
                  </a:lnTo>
                  <a:lnTo>
                    <a:pt x="128090" y="326156"/>
                  </a:lnTo>
                  <a:lnTo>
                    <a:pt x="102141" y="354246"/>
                  </a:lnTo>
                  <a:lnTo>
                    <a:pt x="58504" y="412747"/>
                  </a:lnTo>
                  <a:lnTo>
                    <a:pt x="26468" y="474036"/>
                  </a:lnTo>
                  <a:lnTo>
                    <a:pt x="6733" y="537744"/>
                  </a:lnTo>
                  <a:lnTo>
                    <a:pt x="0" y="603503"/>
                  </a:lnTo>
                  <a:lnTo>
                    <a:pt x="1698" y="636617"/>
                  </a:lnTo>
                  <a:lnTo>
                    <a:pt x="15019" y="701396"/>
                  </a:lnTo>
                  <a:lnTo>
                    <a:pt x="40992" y="763941"/>
                  </a:lnTo>
                  <a:lnTo>
                    <a:pt x="78916" y="823882"/>
                  </a:lnTo>
                  <a:lnTo>
                    <a:pt x="128090" y="880851"/>
                  </a:lnTo>
                  <a:lnTo>
                    <a:pt x="156678" y="908106"/>
                  </a:lnTo>
                  <a:lnTo>
                    <a:pt x="187816" y="934480"/>
                  </a:lnTo>
                  <a:lnTo>
                    <a:pt x="221416" y="959927"/>
                  </a:lnTo>
                  <a:lnTo>
                    <a:pt x="257391" y="984402"/>
                  </a:lnTo>
                  <a:lnTo>
                    <a:pt x="295655" y="1007857"/>
                  </a:lnTo>
                  <a:lnTo>
                    <a:pt x="336118" y="1030247"/>
                  </a:lnTo>
                  <a:lnTo>
                    <a:pt x="378693" y="1051527"/>
                  </a:lnTo>
                  <a:lnTo>
                    <a:pt x="423294" y="1071649"/>
                  </a:lnTo>
                  <a:lnTo>
                    <a:pt x="469833" y="1090568"/>
                  </a:lnTo>
                  <a:lnTo>
                    <a:pt x="518221" y="1108238"/>
                  </a:lnTo>
                  <a:lnTo>
                    <a:pt x="568372" y="1124613"/>
                  </a:lnTo>
                  <a:lnTo>
                    <a:pt x="620199" y="1139647"/>
                  </a:lnTo>
                  <a:lnTo>
                    <a:pt x="673612" y="1153293"/>
                  </a:lnTo>
                  <a:lnTo>
                    <a:pt x="728526" y="1165507"/>
                  </a:lnTo>
                  <a:lnTo>
                    <a:pt x="784852" y="1176241"/>
                  </a:lnTo>
                  <a:lnTo>
                    <a:pt x="842503" y="1185450"/>
                  </a:lnTo>
                  <a:lnTo>
                    <a:pt x="901392" y="1193088"/>
                  </a:lnTo>
                  <a:lnTo>
                    <a:pt x="961431" y="1199109"/>
                  </a:lnTo>
                  <a:lnTo>
                    <a:pt x="1022532" y="1203466"/>
                  </a:lnTo>
                  <a:lnTo>
                    <a:pt x="1084608" y="1206115"/>
                  </a:lnTo>
                  <a:lnTo>
                    <a:pt x="1147572" y="1207008"/>
                  </a:lnTo>
                  <a:lnTo>
                    <a:pt x="1210535" y="1206115"/>
                  </a:lnTo>
                  <a:lnTo>
                    <a:pt x="1272611" y="1203466"/>
                  </a:lnTo>
                  <a:lnTo>
                    <a:pt x="1333712" y="1199109"/>
                  </a:lnTo>
                  <a:lnTo>
                    <a:pt x="1393751" y="1193088"/>
                  </a:lnTo>
                  <a:lnTo>
                    <a:pt x="1452640" y="1185450"/>
                  </a:lnTo>
                  <a:lnTo>
                    <a:pt x="1510291" y="1176241"/>
                  </a:lnTo>
                  <a:lnTo>
                    <a:pt x="1566617" y="1165507"/>
                  </a:lnTo>
                  <a:lnTo>
                    <a:pt x="1621531" y="1153293"/>
                  </a:lnTo>
                  <a:lnTo>
                    <a:pt x="1674944" y="1139647"/>
                  </a:lnTo>
                  <a:lnTo>
                    <a:pt x="1726771" y="1124613"/>
                  </a:lnTo>
                  <a:lnTo>
                    <a:pt x="1776922" y="1108238"/>
                  </a:lnTo>
                  <a:lnTo>
                    <a:pt x="1825310" y="1090568"/>
                  </a:lnTo>
                  <a:lnTo>
                    <a:pt x="1871849" y="1071649"/>
                  </a:lnTo>
                  <a:lnTo>
                    <a:pt x="1916450" y="1051527"/>
                  </a:lnTo>
                  <a:lnTo>
                    <a:pt x="1959025" y="1030247"/>
                  </a:lnTo>
                  <a:lnTo>
                    <a:pt x="1999488" y="1007857"/>
                  </a:lnTo>
                  <a:lnTo>
                    <a:pt x="2037752" y="984402"/>
                  </a:lnTo>
                  <a:lnTo>
                    <a:pt x="2073727" y="959927"/>
                  </a:lnTo>
                  <a:lnTo>
                    <a:pt x="2107327" y="934480"/>
                  </a:lnTo>
                  <a:lnTo>
                    <a:pt x="2138465" y="908106"/>
                  </a:lnTo>
                  <a:lnTo>
                    <a:pt x="2167053" y="880851"/>
                  </a:lnTo>
                  <a:lnTo>
                    <a:pt x="2193002" y="852761"/>
                  </a:lnTo>
                  <a:lnTo>
                    <a:pt x="2236639" y="794260"/>
                  </a:lnTo>
                  <a:lnTo>
                    <a:pt x="2268675" y="732971"/>
                  </a:lnTo>
                  <a:lnTo>
                    <a:pt x="2288410" y="669263"/>
                  </a:lnTo>
                  <a:lnTo>
                    <a:pt x="2295144" y="603503"/>
                  </a:lnTo>
                  <a:lnTo>
                    <a:pt x="2293445" y="570390"/>
                  </a:lnTo>
                  <a:lnTo>
                    <a:pt x="2280124" y="505611"/>
                  </a:lnTo>
                  <a:lnTo>
                    <a:pt x="2254151" y="443066"/>
                  </a:lnTo>
                  <a:lnTo>
                    <a:pt x="2216227" y="383125"/>
                  </a:lnTo>
                  <a:lnTo>
                    <a:pt x="2167053" y="326156"/>
                  </a:lnTo>
                  <a:lnTo>
                    <a:pt x="2138465" y="298901"/>
                  </a:lnTo>
                  <a:lnTo>
                    <a:pt x="2107327" y="272527"/>
                  </a:lnTo>
                  <a:lnTo>
                    <a:pt x="2073727" y="247080"/>
                  </a:lnTo>
                  <a:lnTo>
                    <a:pt x="2037752" y="222605"/>
                  </a:lnTo>
                  <a:lnTo>
                    <a:pt x="1999488" y="199150"/>
                  </a:lnTo>
                  <a:lnTo>
                    <a:pt x="1959025" y="176760"/>
                  </a:lnTo>
                  <a:lnTo>
                    <a:pt x="1916450" y="155480"/>
                  </a:lnTo>
                  <a:lnTo>
                    <a:pt x="1871849" y="135358"/>
                  </a:lnTo>
                  <a:lnTo>
                    <a:pt x="1825310" y="116439"/>
                  </a:lnTo>
                  <a:lnTo>
                    <a:pt x="1776922" y="98769"/>
                  </a:lnTo>
                  <a:lnTo>
                    <a:pt x="1726771" y="82394"/>
                  </a:lnTo>
                  <a:lnTo>
                    <a:pt x="1674944" y="67360"/>
                  </a:lnTo>
                  <a:lnTo>
                    <a:pt x="1621531" y="53714"/>
                  </a:lnTo>
                  <a:lnTo>
                    <a:pt x="1566617" y="41500"/>
                  </a:lnTo>
                  <a:lnTo>
                    <a:pt x="1510291" y="30766"/>
                  </a:lnTo>
                  <a:lnTo>
                    <a:pt x="1452640" y="21557"/>
                  </a:lnTo>
                  <a:lnTo>
                    <a:pt x="1393751" y="13919"/>
                  </a:lnTo>
                  <a:lnTo>
                    <a:pt x="1333712" y="7898"/>
                  </a:lnTo>
                  <a:lnTo>
                    <a:pt x="1272611" y="3541"/>
                  </a:lnTo>
                  <a:lnTo>
                    <a:pt x="1210535" y="892"/>
                  </a:lnTo>
                  <a:lnTo>
                    <a:pt x="1147572" y="0"/>
                  </a:lnTo>
                  <a:close/>
                </a:path>
              </a:pathLst>
            </a:custGeom>
            <a:solidFill>
              <a:srgbClr val="57696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082039" y="1427988"/>
              <a:ext cx="2295525" cy="1207135"/>
            </a:xfrm>
            <a:custGeom>
              <a:avLst/>
              <a:gdLst/>
              <a:ahLst/>
              <a:cxnLst/>
              <a:rect l="l" t="t" r="r" b="b"/>
              <a:pathLst>
                <a:path w="2295525" h="1207135">
                  <a:moveTo>
                    <a:pt x="0" y="603503"/>
                  </a:moveTo>
                  <a:lnTo>
                    <a:pt x="6733" y="537744"/>
                  </a:lnTo>
                  <a:lnTo>
                    <a:pt x="26468" y="474036"/>
                  </a:lnTo>
                  <a:lnTo>
                    <a:pt x="58504" y="412747"/>
                  </a:lnTo>
                  <a:lnTo>
                    <a:pt x="102141" y="354246"/>
                  </a:lnTo>
                  <a:lnTo>
                    <a:pt x="128090" y="326156"/>
                  </a:lnTo>
                  <a:lnTo>
                    <a:pt x="156678" y="298901"/>
                  </a:lnTo>
                  <a:lnTo>
                    <a:pt x="187816" y="272527"/>
                  </a:lnTo>
                  <a:lnTo>
                    <a:pt x="221416" y="247080"/>
                  </a:lnTo>
                  <a:lnTo>
                    <a:pt x="257391" y="222605"/>
                  </a:lnTo>
                  <a:lnTo>
                    <a:pt x="295655" y="199150"/>
                  </a:lnTo>
                  <a:lnTo>
                    <a:pt x="336118" y="176760"/>
                  </a:lnTo>
                  <a:lnTo>
                    <a:pt x="378693" y="155480"/>
                  </a:lnTo>
                  <a:lnTo>
                    <a:pt x="423294" y="135358"/>
                  </a:lnTo>
                  <a:lnTo>
                    <a:pt x="469833" y="116439"/>
                  </a:lnTo>
                  <a:lnTo>
                    <a:pt x="518221" y="98769"/>
                  </a:lnTo>
                  <a:lnTo>
                    <a:pt x="568372" y="82394"/>
                  </a:lnTo>
                  <a:lnTo>
                    <a:pt x="620199" y="67360"/>
                  </a:lnTo>
                  <a:lnTo>
                    <a:pt x="673612" y="53714"/>
                  </a:lnTo>
                  <a:lnTo>
                    <a:pt x="728526" y="41500"/>
                  </a:lnTo>
                  <a:lnTo>
                    <a:pt x="784852" y="30766"/>
                  </a:lnTo>
                  <a:lnTo>
                    <a:pt x="842503" y="21557"/>
                  </a:lnTo>
                  <a:lnTo>
                    <a:pt x="901392" y="13919"/>
                  </a:lnTo>
                  <a:lnTo>
                    <a:pt x="961431" y="7898"/>
                  </a:lnTo>
                  <a:lnTo>
                    <a:pt x="1022532" y="3541"/>
                  </a:lnTo>
                  <a:lnTo>
                    <a:pt x="1084608" y="892"/>
                  </a:lnTo>
                  <a:lnTo>
                    <a:pt x="1147572" y="0"/>
                  </a:lnTo>
                  <a:lnTo>
                    <a:pt x="1210535" y="892"/>
                  </a:lnTo>
                  <a:lnTo>
                    <a:pt x="1272611" y="3541"/>
                  </a:lnTo>
                  <a:lnTo>
                    <a:pt x="1333712" y="7898"/>
                  </a:lnTo>
                  <a:lnTo>
                    <a:pt x="1393751" y="13919"/>
                  </a:lnTo>
                  <a:lnTo>
                    <a:pt x="1452640" y="21557"/>
                  </a:lnTo>
                  <a:lnTo>
                    <a:pt x="1510291" y="30766"/>
                  </a:lnTo>
                  <a:lnTo>
                    <a:pt x="1566617" y="41500"/>
                  </a:lnTo>
                  <a:lnTo>
                    <a:pt x="1621531" y="53714"/>
                  </a:lnTo>
                  <a:lnTo>
                    <a:pt x="1674944" y="67360"/>
                  </a:lnTo>
                  <a:lnTo>
                    <a:pt x="1726771" y="82394"/>
                  </a:lnTo>
                  <a:lnTo>
                    <a:pt x="1776922" y="98769"/>
                  </a:lnTo>
                  <a:lnTo>
                    <a:pt x="1825310" y="116439"/>
                  </a:lnTo>
                  <a:lnTo>
                    <a:pt x="1871849" y="135358"/>
                  </a:lnTo>
                  <a:lnTo>
                    <a:pt x="1916450" y="155480"/>
                  </a:lnTo>
                  <a:lnTo>
                    <a:pt x="1959025" y="176760"/>
                  </a:lnTo>
                  <a:lnTo>
                    <a:pt x="1999488" y="199150"/>
                  </a:lnTo>
                  <a:lnTo>
                    <a:pt x="2037752" y="222605"/>
                  </a:lnTo>
                  <a:lnTo>
                    <a:pt x="2073727" y="247080"/>
                  </a:lnTo>
                  <a:lnTo>
                    <a:pt x="2107327" y="272527"/>
                  </a:lnTo>
                  <a:lnTo>
                    <a:pt x="2138465" y="298901"/>
                  </a:lnTo>
                  <a:lnTo>
                    <a:pt x="2167053" y="326156"/>
                  </a:lnTo>
                  <a:lnTo>
                    <a:pt x="2193002" y="354246"/>
                  </a:lnTo>
                  <a:lnTo>
                    <a:pt x="2236639" y="412747"/>
                  </a:lnTo>
                  <a:lnTo>
                    <a:pt x="2268675" y="474036"/>
                  </a:lnTo>
                  <a:lnTo>
                    <a:pt x="2288410" y="537744"/>
                  </a:lnTo>
                  <a:lnTo>
                    <a:pt x="2295144" y="603503"/>
                  </a:lnTo>
                  <a:lnTo>
                    <a:pt x="2293445" y="636617"/>
                  </a:lnTo>
                  <a:lnTo>
                    <a:pt x="2280124" y="701396"/>
                  </a:lnTo>
                  <a:lnTo>
                    <a:pt x="2254151" y="763941"/>
                  </a:lnTo>
                  <a:lnTo>
                    <a:pt x="2216227" y="823882"/>
                  </a:lnTo>
                  <a:lnTo>
                    <a:pt x="2167053" y="880851"/>
                  </a:lnTo>
                  <a:lnTo>
                    <a:pt x="2138465" y="908106"/>
                  </a:lnTo>
                  <a:lnTo>
                    <a:pt x="2107327" y="934480"/>
                  </a:lnTo>
                  <a:lnTo>
                    <a:pt x="2073727" y="959927"/>
                  </a:lnTo>
                  <a:lnTo>
                    <a:pt x="2037752" y="984402"/>
                  </a:lnTo>
                  <a:lnTo>
                    <a:pt x="1999488" y="1007857"/>
                  </a:lnTo>
                  <a:lnTo>
                    <a:pt x="1959025" y="1030247"/>
                  </a:lnTo>
                  <a:lnTo>
                    <a:pt x="1916450" y="1051527"/>
                  </a:lnTo>
                  <a:lnTo>
                    <a:pt x="1871849" y="1071649"/>
                  </a:lnTo>
                  <a:lnTo>
                    <a:pt x="1825310" y="1090568"/>
                  </a:lnTo>
                  <a:lnTo>
                    <a:pt x="1776922" y="1108238"/>
                  </a:lnTo>
                  <a:lnTo>
                    <a:pt x="1726771" y="1124613"/>
                  </a:lnTo>
                  <a:lnTo>
                    <a:pt x="1674944" y="1139647"/>
                  </a:lnTo>
                  <a:lnTo>
                    <a:pt x="1621531" y="1153293"/>
                  </a:lnTo>
                  <a:lnTo>
                    <a:pt x="1566617" y="1165507"/>
                  </a:lnTo>
                  <a:lnTo>
                    <a:pt x="1510291" y="1176241"/>
                  </a:lnTo>
                  <a:lnTo>
                    <a:pt x="1452640" y="1185450"/>
                  </a:lnTo>
                  <a:lnTo>
                    <a:pt x="1393751" y="1193088"/>
                  </a:lnTo>
                  <a:lnTo>
                    <a:pt x="1333712" y="1199109"/>
                  </a:lnTo>
                  <a:lnTo>
                    <a:pt x="1272611" y="1203466"/>
                  </a:lnTo>
                  <a:lnTo>
                    <a:pt x="1210535" y="1206115"/>
                  </a:lnTo>
                  <a:lnTo>
                    <a:pt x="1147572" y="1207008"/>
                  </a:lnTo>
                  <a:lnTo>
                    <a:pt x="1084608" y="1206115"/>
                  </a:lnTo>
                  <a:lnTo>
                    <a:pt x="1022532" y="1203466"/>
                  </a:lnTo>
                  <a:lnTo>
                    <a:pt x="961431" y="1199109"/>
                  </a:lnTo>
                  <a:lnTo>
                    <a:pt x="901392" y="1193088"/>
                  </a:lnTo>
                  <a:lnTo>
                    <a:pt x="842503" y="1185450"/>
                  </a:lnTo>
                  <a:lnTo>
                    <a:pt x="784852" y="1176241"/>
                  </a:lnTo>
                  <a:lnTo>
                    <a:pt x="728526" y="1165507"/>
                  </a:lnTo>
                  <a:lnTo>
                    <a:pt x="673612" y="1153293"/>
                  </a:lnTo>
                  <a:lnTo>
                    <a:pt x="620199" y="1139647"/>
                  </a:lnTo>
                  <a:lnTo>
                    <a:pt x="568372" y="1124613"/>
                  </a:lnTo>
                  <a:lnTo>
                    <a:pt x="518221" y="1108238"/>
                  </a:lnTo>
                  <a:lnTo>
                    <a:pt x="469833" y="1090568"/>
                  </a:lnTo>
                  <a:lnTo>
                    <a:pt x="423294" y="1071649"/>
                  </a:lnTo>
                  <a:lnTo>
                    <a:pt x="378693" y="1051527"/>
                  </a:lnTo>
                  <a:lnTo>
                    <a:pt x="336118" y="1030247"/>
                  </a:lnTo>
                  <a:lnTo>
                    <a:pt x="295655" y="1007857"/>
                  </a:lnTo>
                  <a:lnTo>
                    <a:pt x="257391" y="984402"/>
                  </a:lnTo>
                  <a:lnTo>
                    <a:pt x="221416" y="959927"/>
                  </a:lnTo>
                  <a:lnTo>
                    <a:pt x="187816" y="934480"/>
                  </a:lnTo>
                  <a:lnTo>
                    <a:pt x="156678" y="908106"/>
                  </a:lnTo>
                  <a:lnTo>
                    <a:pt x="128090" y="880851"/>
                  </a:lnTo>
                  <a:lnTo>
                    <a:pt x="102141" y="852761"/>
                  </a:lnTo>
                  <a:lnTo>
                    <a:pt x="58504" y="794260"/>
                  </a:lnTo>
                  <a:lnTo>
                    <a:pt x="26468" y="732971"/>
                  </a:lnTo>
                  <a:lnTo>
                    <a:pt x="6733" y="669263"/>
                  </a:lnTo>
                  <a:lnTo>
                    <a:pt x="0" y="603503"/>
                  </a:lnTo>
                  <a:close/>
                </a:path>
              </a:pathLst>
            </a:custGeom>
            <a:ln w="12700">
              <a:solidFill>
                <a:srgbClr val="3D4A4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1818999" y="1735433"/>
            <a:ext cx="8223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588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Critical thinking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8808466" y="1421638"/>
            <a:ext cx="2621915" cy="1219835"/>
            <a:chOff x="8808466" y="1421638"/>
            <a:chExt cx="2621915" cy="1219835"/>
          </a:xfrm>
        </p:grpSpPr>
        <p:sp>
          <p:nvSpPr>
            <p:cNvPr id="11" name="object 11"/>
            <p:cNvSpPr/>
            <p:nvPr/>
          </p:nvSpPr>
          <p:spPr>
            <a:xfrm>
              <a:off x="8814816" y="1427988"/>
              <a:ext cx="2609215" cy="1207135"/>
            </a:xfrm>
            <a:custGeom>
              <a:avLst/>
              <a:gdLst/>
              <a:ahLst/>
              <a:cxnLst/>
              <a:rect l="l" t="t" r="r" b="b"/>
              <a:pathLst>
                <a:path w="2609215" h="1207135">
                  <a:moveTo>
                    <a:pt x="1304544" y="0"/>
                  </a:moveTo>
                  <a:lnTo>
                    <a:pt x="1239433" y="738"/>
                  </a:lnTo>
                  <a:lnTo>
                    <a:pt x="1175149" y="2931"/>
                  </a:lnTo>
                  <a:lnTo>
                    <a:pt x="1111767" y="6543"/>
                  </a:lnTo>
                  <a:lnTo>
                    <a:pt x="1049360" y="11540"/>
                  </a:lnTo>
                  <a:lnTo>
                    <a:pt x="988003" y="17888"/>
                  </a:lnTo>
                  <a:lnTo>
                    <a:pt x="927773" y="25551"/>
                  </a:lnTo>
                  <a:lnTo>
                    <a:pt x="868742" y="34495"/>
                  </a:lnTo>
                  <a:lnTo>
                    <a:pt x="810986" y="44687"/>
                  </a:lnTo>
                  <a:lnTo>
                    <a:pt x="754579" y="56090"/>
                  </a:lnTo>
                  <a:lnTo>
                    <a:pt x="699597" y="68671"/>
                  </a:lnTo>
                  <a:lnTo>
                    <a:pt x="646113" y="82394"/>
                  </a:lnTo>
                  <a:lnTo>
                    <a:pt x="594204" y="97226"/>
                  </a:lnTo>
                  <a:lnTo>
                    <a:pt x="543943" y="113132"/>
                  </a:lnTo>
                  <a:lnTo>
                    <a:pt x="495405" y="130077"/>
                  </a:lnTo>
                  <a:lnTo>
                    <a:pt x="448665" y="148027"/>
                  </a:lnTo>
                  <a:lnTo>
                    <a:pt x="403798" y="166947"/>
                  </a:lnTo>
                  <a:lnTo>
                    <a:pt x="360878" y="186802"/>
                  </a:lnTo>
                  <a:lnTo>
                    <a:pt x="319981" y="207558"/>
                  </a:lnTo>
                  <a:lnTo>
                    <a:pt x="281180" y="229181"/>
                  </a:lnTo>
                  <a:lnTo>
                    <a:pt x="244551" y="251635"/>
                  </a:lnTo>
                  <a:lnTo>
                    <a:pt x="210169" y="274887"/>
                  </a:lnTo>
                  <a:lnTo>
                    <a:pt x="178107" y="298901"/>
                  </a:lnTo>
                  <a:lnTo>
                    <a:pt x="148441" y="323643"/>
                  </a:lnTo>
                  <a:lnTo>
                    <a:pt x="96597" y="375174"/>
                  </a:lnTo>
                  <a:lnTo>
                    <a:pt x="55232" y="429202"/>
                  </a:lnTo>
                  <a:lnTo>
                    <a:pt x="24946" y="485450"/>
                  </a:lnTo>
                  <a:lnTo>
                    <a:pt x="6336" y="543643"/>
                  </a:lnTo>
                  <a:lnTo>
                    <a:pt x="0" y="603503"/>
                  </a:lnTo>
                  <a:lnTo>
                    <a:pt x="1596" y="633625"/>
                  </a:lnTo>
                  <a:lnTo>
                    <a:pt x="14144" y="692686"/>
                  </a:lnTo>
                  <a:lnTo>
                    <a:pt x="38667" y="749941"/>
                  </a:lnTo>
                  <a:lnTo>
                    <a:pt x="74567" y="805114"/>
                  </a:lnTo>
                  <a:lnTo>
                    <a:pt x="121246" y="857928"/>
                  </a:lnTo>
                  <a:lnTo>
                    <a:pt x="178107" y="908106"/>
                  </a:lnTo>
                  <a:lnTo>
                    <a:pt x="210169" y="932120"/>
                  </a:lnTo>
                  <a:lnTo>
                    <a:pt x="244551" y="955372"/>
                  </a:lnTo>
                  <a:lnTo>
                    <a:pt x="281180" y="977826"/>
                  </a:lnTo>
                  <a:lnTo>
                    <a:pt x="319981" y="999449"/>
                  </a:lnTo>
                  <a:lnTo>
                    <a:pt x="360878" y="1020205"/>
                  </a:lnTo>
                  <a:lnTo>
                    <a:pt x="403798" y="1040060"/>
                  </a:lnTo>
                  <a:lnTo>
                    <a:pt x="448665" y="1058980"/>
                  </a:lnTo>
                  <a:lnTo>
                    <a:pt x="495405" y="1076930"/>
                  </a:lnTo>
                  <a:lnTo>
                    <a:pt x="543943" y="1093875"/>
                  </a:lnTo>
                  <a:lnTo>
                    <a:pt x="594204" y="1109781"/>
                  </a:lnTo>
                  <a:lnTo>
                    <a:pt x="646113" y="1124613"/>
                  </a:lnTo>
                  <a:lnTo>
                    <a:pt x="699597" y="1138336"/>
                  </a:lnTo>
                  <a:lnTo>
                    <a:pt x="754579" y="1150917"/>
                  </a:lnTo>
                  <a:lnTo>
                    <a:pt x="810986" y="1162320"/>
                  </a:lnTo>
                  <a:lnTo>
                    <a:pt x="868742" y="1172512"/>
                  </a:lnTo>
                  <a:lnTo>
                    <a:pt x="927773" y="1181456"/>
                  </a:lnTo>
                  <a:lnTo>
                    <a:pt x="988003" y="1189119"/>
                  </a:lnTo>
                  <a:lnTo>
                    <a:pt x="1049360" y="1195467"/>
                  </a:lnTo>
                  <a:lnTo>
                    <a:pt x="1111767" y="1200464"/>
                  </a:lnTo>
                  <a:lnTo>
                    <a:pt x="1175149" y="1204076"/>
                  </a:lnTo>
                  <a:lnTo>
                    <a:pt x="1239433" y="1206269"/>
                  </a:lnTo>
                  <a:lnTo>
                    <a:pt x="1304544" y="1207008"/>
                  </a:lnTo>
                  <a:lnTo>
                    <a:pt x="1369654" y="1206269"/>
                  </a:lnTo>
                  <a:lnTo>
                    <a:pt x="1433938" y="1204076"/>
                  </a:lnTo>
                  <a:lnTo>
                    <a:pt x="1497320" y="1200464"/>
                  </a:lnTo>
                  <a:lnTo>
                    <a:pt x="1559727" y="1195467"/>
                  </a:lnTo>
                  <a:lnTo>
                    <a:pt x="1621084" y="1189119"/>
                  </a:lnTo>
                  <a:lnTo>
                    <a:pt x="1681314" y="1181456"/>
                  </a:lnTo>
                  <a:lnTo>
                    <a:pt x="1740345" y="1172512"/>
                  </a:lnTo>
                  <a:lnTo>
                    <a:pt x="1798101" y="1162320"/>
                  </a:lnTo>
                  <a:lnTo>
                    <a:pt x="1854508" y="1150917"/>
                  </a:lnTo>
                  <a:lnTo>
                    <a:pt x="1909490" y="1138336"/>
                  </a:lnTo>
                  <a:lnTo>
                    <a:pt x="1962974" y="1124613"/>
                  </a:lnTo>
                  <a:lnTo>
                    <a:pt x="2014883" y="1109781"/>
                  </a:lnTo>
                  <a:lnTo>
                    <a:pt x="2065144" y="1093875"/>
                  </a:lnTo>
                  <a:lnTo>
                    <a:pt x="2113682" y="1076930"/>
                  </a:lnTo>
                  <a:lnTo>
                    <a:pt x="2160422" y="1058980"/>
                  </a:lnTo>
                  <a:lnTo>
                    <a:pt x="2205289" y="1040060"/>
                  </a:lnTo>
                  <a:lnTo>
                    <a:pt x="2248209" y="1020205"/>
                  </a:lnTo>
                  <a:lnTo>
                    <a:pt x="2289106" y="999449"/>
                  </a:lnTo>
                  <a:lnTo>
                    <a:pt x="2327907" y="977826"/>
                  </a:lnTo>
                  <a:lnTo>
                    <a:pt x="2364536" y="955372"/>
                  </a:lnTo>
                  <a:lnTo>
                    <a:pt x="2398918" y="932120"/>
                  </a:lnTo>
                  <a:lnTo>
                    <a:pt x="2430980" y="908106"/>
                  </a:lnTo>
                  <a:lnTo>
                    <a:pt x="2460646" y="883364"/>
                  </a:lnTo>
                  <a:lnTo>
                    <a:pt x="2512490" y="831833"/>
                  </a:lnTo>
                  <a:lnTo>
                    <a:pt x="2553855" y="777805"/>
                  </a:lnTo>
                  <a:lnTo>
                    <a:pt x="2584141" y="721557"/>
                  </a:lnTo>
                  <a:lnTo>
                    <a:pt x="2602751" y="663364"/>
                  </a:lnTo>
                  <a:lnTo>
                    <a:pt x="2609088" y="603503"/>
                  </a:lnTo>
                  <a:lnTo>
                    <a:pt x="2607491" y="573382"/>
                  </a:lnTo>
                  <a:lnTo>
                    <a:pt x="2594943" y="514321"/>
                  </a:lnTo>
                  <a:lnTo>
                    <a:pt x="2570420" y="457066"/>
                  </a:lnTo>
                  <a:lnTo>
                    <a:pt x="2534520" y="401893"/>
                  </a:lnTo>
                  <a:lnTo>
                    <a:pt x="2487841" y="349079"/>
                  </a:lnTo>
                  <a:lnTo>
                    <a:pt x="2430980" y="298901"/>
                  </a:lnTo>
                  <a:lnTo>
                    <a:pt x="2398918" y="274887"/>
                  </a:lnTo>
                  <a:lnTo>
                    <a:pt x="2364536" y="251635"/>
                  </a:lnTo>
                  <a:lnTo>
                    <a:pt x="2327907" y="229181"/>
                  </a:lnTo>
                  <a:lnTo>
                    <a:pt x="2289106" y="207558"/>
                  </a:lnTo>
                  <a:lnTo>
                    <a:pt x="2248209" y="186802"/>
                  </a:lnTo>
                  <a:lnTo>
                    <a:pt x="2205289" y="166947"/>
                  </a:lnTo>
                  <a:lnTo>
                    <a:pt x="2160422" y="148027"/>
                  </a:lnTo>
                  <a:lnTo>
                    <a:pt x="2113682" y="130077"/>
                  </a:lnTo>
                  <a:lnTo>
                    <a:pt x="2065144" y="113132"/>
                  </a:lnTo>
                  <a:lnTo>
                    <a:pt x="2014883" y="97226"/>
                  </a:lnTo>
                  <a:lnTo>
                    <a:pt x="1962974" y="82394"/>
                  </a:lnTo>
                  <a:lnTo>
                    <a:pt x="1909490" y="68671"/>
                  </a:lnTo>
                  <a:lnTo>
                    <a:pt x="1854508" y="56090"/>
                  </a:lnTo>
                  <a:lnTo>
                    <a:pt x="1798101" y="44687"/>
                  </a:lnTo>
                  <a:lnTo>
                    <a:pt x="1740345" y="34495"/>
                  </a:lnTo>
                  <a:lnTo>
                    <a:pt x="1681314" y="25551"/>
                  </a:lnTo>
                  <a:lnTo>
                    <a:pt x="1621084" y="17888"/>
                  </a:lnTo>
                  <a:lnTo>
                    <a:pt x="1559727" y="11540"/>
                  </a:lnTo>
                  <a:lnTo>
                    <a:pt x="1497320" y="6543"/>
                  </a:lnTo>
                  <a:lnTo>
                    <a:pt x="1433938" y="2931"/>
                  </a:lnTo>
                  <a:lnTo>
                    <a:pt x="1369654" y="738"/>
                  </a:lnTo>
                  <a:lnTo>
                    <a:pt x="1304544" y="0"/>
                  </a:lnTo>
                  <a:close/>
                </a:path>
              </a:pathLst>
            </a:custGeom>
            <a:solidFill>
              <a:srgbClr val="57696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8814816" y="1427988"/>
              <a:ext cx="2609215" cy="1207135"/>
            </a:xfrm>
            <a:custGeom>
              <a:avLst/>
              <a:gdLst/>
              <a:ahLst/>
              <a:cxnLst/>
              <a:rect l="l" t="t" r="r" b="b"/>
              <a:pathLst>
                <a:path w="2609215" h="1207135">
                  <a:moveTo>
                    <a:pt x="0" y="603503"/>
                  </a:moveTo>
                  <a:lnTo>
                    <a:pt x="6336" y="543643"/>
                  </a:lnTo>
                  <a:lnTo>
                    <a:pt x="24946" y="485450"/>
                  </a:lnTo>
                  <a:lnTo>
                    <a:pt x="55232" y="429202"/>
                  </a:lnTo>
                  <a:lnTo>
                    <a:pt x="96597" y="375174"/>
                  </a:lnTo>
                  <a:lnTo>
                    <a:pt x="148441" y="323643"/>
                  </a:lnTo>
                  <a:lnTo>
                    <a:pt x="178107" y="298901"/>
                  </a:lnTo>
                  <a:lnTo>
                    <a:pt x="210169" y="274887"/>
                  </a:lnTo>
                  <a:lnTo>
                    <a:pt x="244551" y="251635"/>
                  </a:lnTo>
                  <a:lnTo>
                    <a:pt x="281180" y="229181"/>
                  </a:lnTo>
                  <a:lnTo>
                    <a:pt x="319981" y="207558"/>
                  </a:lnTo>
                  <a:lnTo>
                    <a:pt x="360878" y="186802"/>
                  </a:lnTo>
                  <a:lnTo>
                    <a:pt x="403798" y="166947"/>
                  </a:lnTo>
                  <a:lnTo>
                    <a:pt x="448665" y="148027"/>
                  </a:lnTo>
                  <a:lnTo>
                    <a:pt x="495405" y="130077"/>
                  </a:lnTo>
                  <a:lnTo>
                    <a:pt x="543943" y="113132"/>
                  </a:lnTo>
                  <a:lnTo>
                    <a:pt x="594204" y="97226"/>
                  </a:lnTo>
                  <a:lnTo>
                    <a:pt x="646113" y="82394"/>
                  </a:lnTo>
                  <a:lnTo>
                    <a:pt x="699597" y="68671"/>
                  </a:lnTo>
                  <a:lnTo>
                    <a:pt x="754579" y="56090"/>
                  </a:lnTo>
                  <a:lnTo>
                    <a:pt x="810986" y="44687"/>
                  </a:lnTo>
                  <a:lnTo>
                    <a:pt x="868742" y="34495"/>
                  </a:lnTo>
                  <a:lnTo>
                    <a:pt x="927773" y="25551"/>
                  </a:lnTo>
                  <a:lnTo>
                    <a:pt x="988003" y="17888"/>
                  </a:lnTo>
                  <a:lnTo>
                    <a:pt x="1049360" y="11540"/>
                  </a:lnTo>
                  <a:lnTo>
                    <a:pt x="1111767" y="6543"/>
                  </a:lnTo>
                  <a:lnTo>
                    <a:pt x="1175149" y="2931"/>
                  </a:lnTo>
                  <a:lnTo>
                    <a:pt x="1239433" y="738"/>
                  </a:lnTo>
                  <a:lnTo>
                    <a:pt x="1304544" y="0"/>
                  </a:lnTo>
                  <a:lnTo>
                    <a:pt x="1369654" y="738"/>
                  </a:lnTo>
                  <a:lnTo>
                    <a:pt x="1433938" y="2931"/>
                  </a:lnTo>
                  <a:lnTo>
                    <a:pt x="1497320" y="6543"/>
                  </a:lnTo>
                  <a:lnTo>
                    <a:pt x="1559727" y="11540"/>
                  </a:lnTo>
                  <a:lnTo>
                    <a:pt x="1621084" y="17888"/>
                  </a:lnTo>
                  <a:lnTo>
                    <a:pt x="1681314" y="25551"/>
                  </a:lnTo>
                  <a:lnTo>
                    <a:pt x="1740345" y="34495"/>
                  </a:lnTo>
                  <a:lnTo>
                    <a:pt x="1798101" y="44687"/>
                  </a:lnTo>
                  <a:lnTo>
                    <a:pt x="1854508" y="56090"/>
                  </a:lnTo>
                  <a:lnTo>
                    <a:pt x="1909490" y="68671"/>
                  </a:lnTo>
                  <a:lnTo>
                    <a:pt x="1962974" y="82394"/>
                  </a:lnTo>
                  <a:lnTo>
                    <a:pt x="2014883" y="97226"/>
                  </a:lnTo>
                  <a:lnTo>
                    <a:pt x="2065144" y="113132"/>
                  </a:lnTo>
                  <a:lnTo>
                    <a:pt x="2113682" y="130077"/>
                  </a:lnTo>
                  <a:lnTo>
                    <a:pt x="2160422" y="148027"/>
                  </a:lnTo>
                  <a:lnTo>
                    <a:pt x="2205289" y="166947"/>
                  </a:lnTo>
                  <a:lnTo>
                    <a:pt x="2248209" y="186802"/>
                  </a:lnTo>
                  <a:lnTo>
                    <a:pt x="2289106" y="207558"/>
                  </a:lnTo>
                  <a:lnTo>
                    <a:pt x="2327907" y="229181"/>
                  </a:lnTo>
                  <a:lnTo>
                    <a:pt x="2364536" y="251635"/>
                  </a:lnTo>
                  <a:lnTo>
                    <a:pt x="2398918" y="274887"/>
                  </a:lnTo>
                  <a:lnTo>
                    <a:pt x="2430980" y="298901"/>
                  </a:lnTo>
                  <a:lnTo>
                    <a:pt x="2460646" y="323643"/>
                  </a:lnTo>
                  <a:lnTo>
                    <a:pt x="2512490" y="375174"/>
                  </a:lnTo>
                  <a:lnTo>
                    <a:pt x="2553855" y="429202"/>
                  </a:lnTo>
                  <a:lnTo>
                    <a:pt x="2584141" y="485450"/>
                  </a:lnTo>
                  <a:lnTo>
                    <a:pt x="2602751" y="543643"/>
                  </a:lnTo>
                  <a:lnTo>
                    <a:pt x="2609088" y="603503"/>
                  </a:lnTo>
                  <a:lnTo>
                    <a:pt x="2607491" y="633625"/>
                  </a:lnTo>
                  <a:lnTo>
                    <a:pt x="2594943" y="692686"/>
                  </a:lnTo>
                  <a:lnTo>
                    <a:pt x="2570420" y="749941"/>
                  </a:lnTo>
                  <a:lnTo>
                    <a:pt x="2534520" y="805114"/>
                  </a:lnTo>
                  <a:lnTo>
                    <a:pt x="2487841" y="857928"/>
                  </a:lnTo>
                  <a:lnTo>
                    <a:pt x="2430980" y="908106"/>
                  </a:lnTo>
                  <a:lnTo>
                    <a:pt x="2398918" y="932120"/>
                  </a:lnTo>
                  <a:lnTo>
                    <a:pt x="2364536" y="955372"/>
                  </a:lnTo>
                  <a:lnTo>
                    <a:pt x="2327907" y="977826"/>
                  </a:lnTo>
                  <a:lnTo>
                    <a:pt x="2289106" y="999449"/>
                  </a:lnTo>
                  <a:lnTo>
                    <a:pt x="2248209" y="1020205"/>
                  </a:lnTo>
                  <a:lnTo>
                    <a:pt x="2205289" y="1040060"/>
                  </a:lnTo>
                  <a:lnTo>
                    <a:pt x="2160422" y="1058980"/>
                  </a:lnTo>
                  <a:lnTo>
                    <a:pt x="2113682" y="1076930"/>
                  </a:lnTo>
                  <a:lnTo>
                    <a:pt x="2065144" y="1093875"/>
                  </a:lnTo>
                  <a:lnTo>
                    <a:pt x="2014883" y="1109781"/>
                  </a:lnTo>
                  <a:lnTo>
                    <a:pt x="1962974" y="1124613"/>
                  </a:lnTo>
                  <a:lnTo>
                    <a:pt x="1909490" y="1138336"/>
                  </a:lnTo>
                  <a:lnTo>
                    <a:pt x="1854508" y="1150917"/>
                  </a:lnTo>
                  <a:lnTo>
                    <a:pt x="1798101" y="1162320"/>
                  </a:lnTo>
                  <a:lnTo>
                    <a:pt x="1740345" y="1172512"/>
                  </a:lnTo>
                  <a:lnTo>
                    <a:pt x="1681314" y="1181456"/>
                  </a:lnTo>
                  <a:lnTo>
                    <a:pt x="1621084" y="1189119"/>
                  </a:lnTo>
                  <a:lnTo>
                    <a:pt x="1559727" y="1195467"/>
                  </a:lnTo>
                  <a:lnTo>
                    <a:pt x="1497320" y="1200464"/>
                  </a:lnTo>
                  <a:lnTo>
                    <a:pt x="1433938" y="1204076"/>
                  </a:lnTo>
                  <a:lnTo>
                    <a:pt x="1369654" y="1206269"/>
                  </a:lnTo>
                  <a:lnTo>
                    <a:pt x="1304544" y="1207008"/>
                  </a:lnTo>
                  <a:lnTo>
                    <a:pt x="1239433" y="1206269"/>
                  </a:lnTo>
                  <a:lnTo>
                    <a:pt x="1175149" y="1204076"/>
                  </a:lnTo>
                  <a:lnTo>
                    <a:pt x="1111767" y="1200464"/>
                  </a:lnTo>
                  <a:lnTo>
                    <a:pt x="1049360" y="1195467"/>
                  </a:lnTo>
                  <a:lnTo>
                    <a:pt x="988003" y="1189119"/>
                  </a:lnTo>
                  <a:lnTo>
                    <a:pt x="927773" y="1181456"/>
                  </a:lnTo>
                  <a:lnTo>
                    <a:pt x="868742" y="1172512"/>
                  </a:lnTo>
                  <a:lnTo>
                    <a:pt x="810986" y="1162320"/>
                  </a:lnTo>
                  <a:lnTo>
                    <a:pt x="754579" y="1150917"/>
                  </a:lnTo>
                  <a:lnTo>
                    <a:pt x="699597" y="1138336"/>
                  </a:lnTo>
                  <a:lnTo>
                    <a:pt x="646113" y="1124613"/>
                  </a:lnTo>
                  <a:lnTo>
                    <a:pt x="594204" y="1109781"/>
                  </a:lnTo>
                  <a:lnTo>
                    <a:pt x="543943" y="1093875"/>
                  </a:lnTo>
                  <a:lnTo>
                    <a:pt x="495405" y="1076930"/>
                  </a:lnTo>
                  <a:lnTo>
                    <a:pt x="448665" y="1058980"/>
                  </a:lnTo>
                  <a:lnTo>
                    <a:pt x="403798" y="1040060"/>
                  </a:lnTo>
                  <a:lnTo>
                    <a:pt x="360878" y="1020205"/>
                  </a:lnTo>
                  <a:lnTo>
                    <a:pt x="319981" y="999449"/>
                  </a:lnTo>
                  <a:lnTo>
                    <a:pt x="281180" y="977826"/>
                  </a:lnTo>
                  <a:lnTo>
                    <a:pt x="244551" y="955372"/>
                  </a:lnTo>
                  <a:lnTo>
                    <a:pt x="210169" y="932120"/>
                  </a:lnTo>
                  <a:lnTo>
                    <a:pt x="178107" y="908106"/>
                  </a:lnTo>
                  <a:lnTo>
                    <a:pt x="148441" y="883364"/>
                  </a:lnTo>
                  <a:lnTo>
                    <a:pt x="96597" y="831833"/>
                  </a:lnTo>
                  <a:lnTo>
                    <a:pt x="55232" y="777805"/>
                  </a:lnTo>
                  <a:lnTo>
                    <a:pt x="24946" y="721557"/>
                  </a:lnTo>
                  <a:lnTo>
                    <a:pt x="6336" y="663364"/>
                  </a:lnTo>
                  <a:lnTo>
                    <a:pt x="0" y="603503"/>
                  </a:lnTo>
                  <a:close/>
                </a:path>
              </a:pathLst>
            </a:custGeom>
            <a:ln w="12700">
              <a:solidFill>
                <a:srgbClr val="3D4A4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9308759" y="1872594"/>
            <a:ext cx="16211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50" dirty="0">
                <a:solidFill>
                  <a:srgbClr val="FFFFFF"/>
                </a:solidFill>
                <a:latin typeface="Calibri"/>
                <a:cs typeface="Calibri"/>
              </a:rPr>
              <a:t>Communication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856734" y="3035554"/>
            <a:ext cx="2308225" cy="1221740"/>
            <a:chOff x="4856734" y="3035554"/>
            <a:chExt cx="2308225" cy="1221740"/>
          </a:xfrm>
        </p:grpSpPr>
        <p:sp>
          <p:nvSpPr>
            <p:cNvPr id="15" name="object 15"/>
            <p:cNvSpPr/>
            <p:nvPr/>
          </p:nvSpPr>
          <p:spPr>
            <a:xfrm>
              <a:off x="4863084" y="3041904"/>
              <a:ext cx="2295525" cy="1209040"/>
            </a:xfrm>
            <a:custGeom>
              <a:avLst/>
              <a:gdLst/>
              <a:ahLst/>
              <a:cxnLst/>
              <a:rect l="l" t="t" r="r" b="b"/>
              <a:pathLst>
                <a:path w="2295525" h="1209039">
                  <a:moveTo>
                    <a:pt x="1147572" y="0"/>
                  </a:moveTo>
                  <a:lnTo>
                    <a:pt x="1084608" y="894"/>
                  </a:lnTo>
                  <a:lnTo>
                    <a:pt x="1022532" y="3545"/>
                  </a:lnTo>
                  <a:lnTo>
                    <a:pt x="961431" y="7908"/>
                  </a:lnTo>
                  <a:lnTo>
                    <a:pt x="901392" y="13937"/>
                  </a:lnTo>
                  <a:lnTo>
                    <a:pt x="842503" y="21584"/>
                  </a:lnTo>
                  <a:lnTo>
                    <a:pt x="784852" y="30805"/>
                  </a:lnTo>
                  <a:lnTo>
                    <a:pt x="728526" y="41553"/>
                  </a:lnTo>
                  <a:lnTo>
                    <a:pt x="673612" y="53782"/>
                  </a:lnTo>
                  <a:lnTo>
                    <a:pt x="620199" y="67446"/>
                  </a:lnTo>
                  <a:lnTo>
                    <a:pt x="568372" y="82499"/>
                  </a:lnTo>
                  <a:lnTo>
                    <a:pt x="518221" y="98894"/>
                  </a:lnTo>
                  <a:lnTo>
                    <a:pt x="469833" y="116587"/>
                  </a:lnTo>
                  <a:lnTo>
                    <a:pt x="423294" y="135530"/>
                  </a:lnTo>
                  <a:lnTo>
                    <a:pt x="378693" y="155677"/>
                  </a:lnTo>
                  <a:lnTo>
                    <a:pt x="336118" y="176984"/>
                  </a:lnTo>
                  <a:lnTo>
                    <a:pt x="295655" y="199402"/>
                  </a:lnTo>
                  <a:lnTo>
                    <a:pt x="257391" y="222887"/>
                  </a:lnTo>
                  <a:lnTo>
                    <a:pt x="221416" y="247392"/>
                  </a:lnTo>
                  <a:lnTo>
                    <a:pt x="187816" y="272872"/>
                  </a:lnTo>
                  <a:lnTo>
                    <a:pt x="156678" y="299279"/>
                  </a:lnTo>
                  <a:lnTo>
                    <a:pt x="128090" y="326569"/>
                  </a:lnTo>
                  <a:lnTo>
                    <a:pt x="102141" y="354694"/>
                  </a:lnTo>
                  <a:lnTo>
                    <a:pt x="58504" y="413269"/>
                  </a:lnTo>
                  <a:lnTo>
                    <a:pt x="26468" y="474635"/>
                  </a:lnTo>
                  <a:lnTo>
                    <a:pt x="6733" y="538423"/>
                  </a:lnTo>
                  <a:lnTo>
                    <a:pt x="0" y="604266"/>
                  </a:lnTo>
                  <a:lnTo>
                    <a:pt x="1698" y="637420"/>
                  </a:lnTo>
                  <a:lnTo>
                    <a:pt x="15019" y="702281"/>
                  </a:lnTo>
                  <a:lnTo>
                    <a:pt x="40992" y="764905"/>
                  </a:lnTo>
                  <a:lnTo>
                    <a:pt x="78916" y="824921"/>
                  </a:lnTo>
                  <a:lnTo>
                    <a:pt x="128090" y="881962"/>
                  </a:lnTo>
                  <a:lnTo>
                    <a:pt x="156678" y="909252"/>
                  </a:lnTo>
                  <a:lnTo>
                    <a:pt x="187816" y="935659"/>
                  </a:lnTo>
                  <a:lnTo>
                    <a:pt x="221416" y="961139"/>
                  </a:lnTo>
                  <a:lnTo>
                    <a:pt x="257391" y="985644"/>
                  </a:lnTo>
                  <a:lnTo>
                    <a:pt x="295655" y="1009129"/>
                  </a:lnTo>
                  <a:lnTo>
                    <a:pt x="336118" y="1031547"/>
                  </a:lnTo>
                  <a:lnTo>
                    <a:pt x="378693" y="1052854"/>
                  </a:lnTo>
                  <a:lnTo>
                    <a:pt x="423294" y="1073001"/>
                  </a:lnTo>
                  <a:lnTo>
                    <a:pt x="469833" y="1091944"/>
                  </a:lnTo>
                  <a:lnTo>
                    <a:pt x="518221" y="1109637"/>
                  </a:lnTo>
                  <a:lnTo>
                    <a:pt x="568372" y="1126032"/>
                  </a:lnTo>
                  <a:lnTo>
                    <a:pt x="620199" y="1141085"/>
                  </a:lnTo>
                  <a:lnTo>
                    <a:pt x="673612" y="1154749"/>
                  </a:lnTo>
                  <a:lnTo>
                    <a:pt x="728526" y="1166978"/>
                  </a:lnTo>
                  <a:lnTo>
                    <a:pt x="784852" y="1177726"/>
                  </a:lnTo>
                  <a:lnTo>
                    <a:pt x="842503" y="1186947"/>
                  </a:lnTo>
                  <a:lnTo>
                    <a:pt x="901392" y="1194594"/>
                  </a:lnTo>
                  <a:lnTo>
                    <a:pt x="961431" y="1200623"/>
                  </a:lnTo>
                  <a:lnTo>
                    <a:pt x="1022532" y="1204986"/>
                  </a:lnTo>
                  <a:lnTo>
                    <a:pt x="1084608" y="1207637"/>
                  </a:lnTo>
                  <a:lnTo>
                    <a:pt x="1147572" y="1208532"/>
                  </a:lnTo>
                  <a:lnTo>
                    <a:pt x="1210535" y="1207637"/>
                  </a:lnTo>
                  <a:lnTo>
                    <a:pt x="1272611" y="1204986"/>
                  </a:lnTo>
                  <a:lnTo>
                    <a:pt x="1333712" y="1200623"/>
                  </a:lnTo>
                  <a:lnTo>
                    <a:pt x="1393751" y="1194594"/>
                  </a:lnTo>
                  <a:lnTo>
                    <a:pt x="1452640" y="1186947"/>
                  </a:lnTo>
                  <a:lnTo>
                    <a:pt x="1510291" y="1177726"/>
                  </a:lnTo>
                  <a:lnTo>
                    <a:pt x="1566617" y="1166978"/>
                  </a:lnTo>
                  <a:lnTo>
                    <a:pt x="1621531" y="1154749"/>
                  </a:lnTo>
                  <a:lnTo>
                    <a:pt x="1674944" y="1141085"/>
                  </a:lnTo>
                  <a:lnTo>
                    <a:pt x="1726771" y="1126032"/>
                  </a:lnTo>
                  <a:lnTo>
                    <a:pt x="1776922" y="1109637"/>
                  </a:lnTo>
                  <a:lnTo>
                    <a:pt x="1825310" y="1091944"/>
                  </a:lnTo>
                  <a:lnTo>
                    <a:pt x="1871849" y="1073001"/>
                  </a:lnTo>
                  <a:lnTo>
                    <a:pt x="1916450" y="1052854"/>
                  </a:lnTo>
                  <a:lnTo>
                    <a:pt x="1959025" y="1031547"/>
                  </a:lnTo>
                  <a:lnTo>
                    <a:pt x="1999488" y="1009129"/>
                  </a:lnTo>
                  <a:lnTo>
                    <a:pt x="2037752" y="985644"/>
                  </a:lnTo>
                  <a:lnTo>
                    <a:pt x="2073727" y="961139"/>
                  </a:lnTo>
                  <a:lnTo>
                    <a:pt x="2107327" y="935659"/>
                  </a:lnTo>
                  <a:lnTo>
                    <a:pt x="2138465" y="909252"/>
                  </a:lnTo>
                  <a:lnTo>
                    <a:pt x="2167053" y="881962"/>
                  </a:lnTo>
                  <a:lnTo>
                    <a:pt x="2193002" y="853837"/>
                  </a:lnTo>
                  <a:lnTo>
                    <a:pt x="2236639" y="795262"/>
                  </a:lnTo>
                  <a:lnTo>
                    <a:pt x="2268675" y="733896"/>
                  </a:lnTo>
                  <a:lnTo>
                    <a:pt x="2288410" y="670108"/>
                  </a:lnTo>
                  <a:lnTo>
                    <a:pt x="2295144" y="604266"/>
                  </a:lnTo>
                  <a:lnTo>
                    <a:pt x="2293445" y="571111"/>
                  </a:lnTo>
                  <a:lnTo>
                    <a:pt x="2280124" y="506250"/>
                  </a:lnTo>
                  <a:lnTo>
                    <a:pt x="2254151" y="443626"/>
                  </a:lnTo>
                  <a:lnTo>
                    <a:pt x="2216227" y="383610"/>
                  </a:lnTo>
                  <a:lnTo>
                    <a:pt x="2167053" y="326569"/>
                  </a:lnTo>
                  <a:lnTo>
                    <a:pt x="2138465" y="299279"/>
                  </a:lnTo>
                  <a:lnTo>
                    <a:pt x="2107327" y="272872"/>
                  </a:lnTo>
                  <a:lnTo>
                    <a:pt x="2073727" y="247392"/>
                  </a:lnTo>
                  <a:lnTo>
                    <a:pt x="2037752" y="222887"/>
                  </a:lnTo>
                  <a:lnTo>
                    <a:pt x="1999488" y="199402"/>
                  </a:lnTo>
                  <a:lnTo>
                    <a:pt x="1959025" y="176984"/>
                  </a:lnTo>
                  <a:lnTo>
                    <a:pt x="1916450" y="155677"/>
                  </a:lnTo>
                  <a:lnTo>
                    <a:pt x="1871849" y="135530"/>
                  </a:lnTo>
                  <a:lnTo>
                    <a:pt x="1825310" y="116587"/>
                  </a:lnTo>
                  <a:lnTo>
                    <a:pt x="1776922" y="98894"/>
                  </a:lnTo>
                  <a:lnTo>
                    <a:pt x="1726771" y="82499"/>
                  </a:lnTo>
                  <a:lnTo>
                    <a:pt x="1674944" y="67446"/>
                  </a:lnTo>
                  <a:lnTo>
                    <a:pt x="1621531" y="53782"/>
                  </a:lnTo>
                  <a:lnTo>
                    <a:pt x="1566617" y="41553"/>
                  </a:lnTo>
                  <a:lnTo>
                    <a:pt x="1510291" y="30805"/>
                  </a:lnTo>
                  <a:lnTo>
                    <a:pt x="1452640" y="21584"/>
                  </a:lnTo>
                  <a:lnTo>
                    <a:pt x="1393751" y="13937"/>
                  </a:lnTo>
                  <a:lnTo>
                    <a:pt x="1333712" y="7908"/>
                  </a:lnTo>
                  <a:lnTo>
                    <a:pt x="1272611" y="3545"/>
                  </a:lnTo>
                  <a:lnTo>
                    <a:pt x="1210535" y="894"/>
                  </a:lnTo>
                  <a:lnTo>
                    <a:pt x="1147572" y="0"/>
                  </a:lnTo>
                  <a:close/>
                </a:path>
              </a:pathLst>
            </a:custGeom>
            <a:solidFill>
              <a:srgbClr val="57696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4863084" y="3041904"/>
              <a:ext cx="2295525" cy="1209040"/>
            </a:xfrm>
            <a:custGeom>
              <a:avLst/>
              <a:gdLst/>
              <a:ahLst/>
              <a:cxnLst/>
              <a:rect l="l" t="t" r="r" b="b"/>
              <a:pathLst>
                <a:path w="2295525" h="1209039">
                  <a:moveTo>
                    <a:pt x="0" y="604266"/>
                  </a:moveTo>
                  <a:lnTo>
                    <a:pt x="6733" y="538423"/>
                  </a:lnTo>
                  <a:lnTo>
                    <a:pt x="26468" y="474635"/>
                  </a:lnTo>
                  <a:lnTo>
                    <a:pt x="58504" y="413269"/>
                  </a:lnTo>
                  <a:lnTo>
                    <a:pt x="102141" y="354694"/>
                  </a:lnTo>
                  <a:lnTo>
                    <a:pt x="128090" y="326569"/>
                  </a:lnTo>
                  <a:lnTo>
                    <a:pt x="156678" y="299279"/>
                  </a:lnTo>
                  <a:lnTo>
                    <a:pt x="187816" y="272872"/>
                  </a:lnTo>
                  <a:lnTo>
                    <a:pt x="221416" y="247392"/>
                  </a:lnTo>
                  <a:lnTo>
                    <a:pt x="257391" y="222887"/>
                  </a:lnTo>
                  <a:lnTo>
                    <a:pt x="295655" y="199402"/>
                  </a:lnTo>
                  <a:lnTo>
                    <a:pt x="336118" y="176984"/>
                  </a:lnTo>
                  <a:lnTo>
                    <a:pt x="378693" y="155677"/>
                  </a:lnTo>
                  <a:lnTo>
                    <a:pt x="423294" y="135530"/>
                  </a:lnTo>
                  <a:lnTo>
                    <a:pt x="469833" y="116587"/>
                  </a:lnTo>
                  <a:lnTo>
                    <a:pt x="518221" y="98894"/>
                  </a:lnTo>
                  <a:lnTo>
                    <a:pt x="568372" y="82499"/>
                  </a:lnTo>
                  <a:lnTo>
                    <a:pt x="620199" y="67446"/>
                  </a:lnTo>
                  <a:lnTo>
                    <a:pt x="673612" y="53782"/>
                  </a:lnTo>
                  <a:lnTo>
                    <a:pt x="728526" y="41553"/>
                  </a:lnTo>
                  <a:lnTo>
                    <a:pt x="784852" y="30805"/>
                  </a:lnTo>
                  <a:lnTo>
                    <a:pt x="842503" y="21584"/>
                  </a:lnTo>
                  <a:lnTo>
                    <a:pt x="901392" y="13937"/>
                  </a:lnTo>
                  <a:lnTo>
                    <a:pt x="961431" y="7908"/>
                  </a:lnTo>
                  <a:lnTo>
                    <a:pt x="1022532" y="3545"/>
                  </a:lnTo>
                  <a:lnTo>
                    <a:pt x="1084608" y="894"/>
                  </a:lnTo>
                  <a:lnTo>
                    <a:pt x="1147572" y="0"/>
                  </a:lnTo>
                  <a:lnTo>
                    <a:pt x="1210535" y="894"/>
                  </a:lnTo>
                  <a:lnTo>
                    <a:pt x="1272611" y="3545"/>
                  </a:lnTo>
                  <a:lnTo>
                    <a:pt x="1333712" y="7908"/>
                  </a:lnTo>
                  <a:lnTo>
                    <a:pt x="1393751" y="13937"/>
                  </a:lnTo>
                  <a:lnTo>
                    <a:pt x="1452640" y="21584"/>
                  </a:lnTo>
                  <a:lnTo>
                    <a:pt x="1510291" y="30805"/>
                  </a:lnTo>
                  <a:lnTo>
                    <a:pt x="1566617" y="41553"/>
                  </a:lnTo>
                  <a:lnTo>
                    <a:pt x="1621531" y="53782"/>
                  </a:lnTo>
                  <a:lnTo>
                    <a:pt x="1674944" y="67446"/>
                  </a:lnTo>
                  <a:lnTo>
                    <a:pt x="1726771" y="82499"/>
                  </a:lnTo>
                  <a:lnTo>
                    <a:pt x="1776922" y="98894"/>
                  </a:lnTo>
                  <a:lnTo>
                    <a:pt x="1825310" y="116587"/>
                  </a:lnTo>
                  <a:lnTo>
                    <a:pt x="1871849" y="135530"/>
                  </a:lnTo>
                  <a:lnTo>
                    <a:pt x="1916450" y="155677"/>
                  </a:lnTo>
                  <a:lnTo>
                    <a:pt x="1959025" y="176984"/>
                  </a:lnTo>
                  <a:lnTo>
                    <a:pt x="1999488" y="199402"/>
                  </a:lnTo>
                  <a:lnTo>
                    <a:pt x="2037752" y="222887"/>
                  </a:lnTo>
                  <a:lnTo>
                    <a:pt x="2073727" y="247392"/>
                  </a:lnTo>
                  <a:lnTo>
                    <a:pt x="2107327" y="272872"/>
                  </a:lnTo>
                  <a:lnTo>
                    <a:pt x="2138465" y="299279"/>
                  </a:lnTo>
                  <a:lnTo>
                    <a:pt x="2167053" y="326569"/>
                  </a:lnTo>
                  <a:lnTo>
                    <a:pt x="2193002" y="354694"/>
                  </a:lnTo>
                  <a:lnTo>
                    <a:pt x="2236639" y="413269"/>
                  </a:lnTo>
                  <a:lnTo>
                    <a:pt x="2268675" y="474635"/>
                  </a:lnTo>
                  <a:lnTo>
                    <a:pt x="2288410" y="538423"/>
                  </a:lnTo>
                  <a:lnTo>
                    <a:pt x="2295144" y="604266"/>
                  </a:lnTo>
                  <a:lnTo>
                    <a:pt x="2293445" y="637420"/>
                  </a:lnTo>
                  <a:lnTo>
                    <a:pt x="2280124" y="702281"/>
                  </a:lnTo>
                  <a:lnTo>
                    <a:pt x="2254151" y="764905"/>
                  </a:lnTo>
                  <a:lnTo>
                    <a:pt x="2216227" y="824921"/>
                  </a:lnTo>
                  <a:lnTo>
                    <a:pt x="2167053" y="881962"/>
                  </a:lnTo>
                  <a:lnTo>
                    <a:pt x="2138465" y="909252"/>
                  </a:lnTo>
                  <a:lnTo>
                    <a:pt x="2107327" y="935659"/>
                  </a:lnTo>
                  <a:lnTo>
                    <a:pt x="2073727" y="961139"/>
                  </a:lnTo>
                  <a:lnTo>
                    <a:pt x="2037752" y="985644"/>
                  </a:lnTo>
                  <a:lnTo>
                    <a:pt x="1999488" y="1009129"/>
                  </a:lnTo>
                  <a:lnTo>
                    <a:pt x="1959025" y="1031547"/>
                  </a:lnTo>
                  <a:lnTo>
                    <a:pt x="1916450" y="1052854"/>
                  </a:lnTo>
                  <a:lnTo>
                    <a:pt x="1871849" y="1073001"/>
                  </a:lnTo>
                  <a:lnTo>
                    <a:pt x="1825310" y="1091944"/>
                  </a:lnTo>
                  <a:lnTo>
                    <a:pt x="1776922" y="1109637"/>
                  </a:lnTo>
                  <a:lnTo>
                    <a:pt x="1726771" y="1126032"/>
                  </a:lnTo>
                  <a:lnTo>
                    <a:pt x="1674944" y="1141085"/>
                  </a:lnTo>
                  <a:lnTo>
                    <a:pt x="1621531" y="1154749"/>
                  </a:lnTo>
                  <a:lnTo>
                    <a:pt x="1566617" y="1166978"/>
                  </a:lnTo>
                  <a:lnTo>
                    <a:pt x="1510291" y="1177726"/>
                  </a:lnTo>
                  <a:lnTo>
                    <a:pt x="1452640" y="1186947"/>
                  </a:lnTo>
                  <a:lnTo>
                    <a:pt x="1393751" y="1194594"/>
                  </a:lnTo>
                  <a:lnTo>
                    <a:pt x="1333712" y="1200623"/>
                  </a:lnTo>
                  <a:lnTo>
                    <a:pt x="1272611" y="1204986"/>
                  </a:lnTo>
                  <a:lnTo>
                    <a:pt x="1210535" y="1207637"/>
                  </a:lnTo>
                  <a:lnTo>
                    <a:pt x="1147572" y="1208532"/>
                  </a:lnTo>
                  <a:lnTo>
                    <a:pt x="1084608" y="1207637"/>
                  </a:lnTo>
                  <a:lnTo>
                    <a:pt x="1022532" y="1204986"/>
                  </a:lnTo>
                  <a:lnTo>
                    <a:pt x="961431" y="1200623"/>
                  </a:lnTo>
                  <a:lnTo>
                    <a:pt x="901392" y="1194594"/>
                  </a:lnTo>
                  <a:lnTo>
                    <a:pt x="842503" y="1186947"/>
                  </a:lnTo>
                  <a:lnTo>
                    <a:pt x="784852" y="1177726"/>
                  </a:lnTo>
                  <a:lnTo>
                    <a:pt x="728526" y="1166978"/>
                  </a:lnTo>
                  <a:lnTo>
                    <a:pt x="673612" y="1154749"/>
                  </a:lnTo>
                  <a:lnTo>
                    <a:pt x="620199" y="1141085"/>
                  </a:lnTo>
                  <a:lnTo>
                    <a:pt x="568372" y="1126032"/>
                  </a:lnTo>
                  <a:lnTo>
                    <a:pt x="518221" y="1109637"/>
                  </a:lnTo>
                  <a:lnTo>
                    <a:pt x="469833" y="1091944"/>
                  </a:lnTo>
                  <a:lnTo>
                    <a:pt x="423294" y="1073001"/>
                  </a:lnTo>
                  <a:lnTo>
                    <a:pt x="378693" y="1052854"/>
                  </a:lnTo>
                  <a:lnTo>
                    <a:pt x="336118" y="1031547"/>
                  </a:lnTo>
                  <a:lnTo>
                    <a:pt x="295655" y="1009129"/>
                  </a:lnTo>
                  <a:lnTo>
                    <a:pt x="257391" y="985644"/>
                  </a:lnTo>
                  <a:lnTo>
                    <a:pt x="221416" y="961139"/>
                  </a:lnTo>
                  <a:lnTo>
                    <a:pt x="187816" y="935659"/>
                  </a:lnTo>
                  <a:lnTo>
                    <a:pt x="156678" y="909252"/>
                  </a:lnTo>
                  <a:lnTo>
                    <a:pt x="128090" y="881962"/>
                  </a:lnTo>
                  <a:lnTo>
                    <a:pt x="102141" y="853837"/>
                  </a:lnTo>
                  <a:lnTo>
                    <a:pt x="58504" y="795262"/>
                  </a:lnTo>
                  <a:lnTo>
                    <a:pt x="26468" y="733896"/>
                  </a:lnTo>
                  <a:lnTo>
                    <a:pt x="6733" y="670108"/>
                  </a:lnTo>
                  <a:lnTo>
                    <a:pt x="0" y="604266"/>
                  </a:lnTo>
                  <a:close/>
                </a:path>
              </a:pathLst>
            </a:custGeom>
            <a:ln w="12700">
              <a:solidFill>
                <a:srgbClr val="3D4A4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5339650" y="3486788"/>
            <a:ext cx="134302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Collaboration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8659114" y="4728717"/>
            <a:ext cx="2308225" cy="1221740"/>
            <a:chOff x="8659114" y="4728717"/>
            <a:chExt cx="2308225" cy="1221740"/>
          </a:xfrm>
        </p:grpSpPr>
        <p:sp>
          <p:nvSpPr>
            <p:cNvPr id="19" name="object 19"/>
            <p:cNvSpPr/>
            <p:nvPr/>
          </p:nvSpPr>
          <p:spPr>
            <a:xfrm>
              <a:off x="8665464" y="4735067"/>
              <a:ext cx="2295525" cy="1209040"/>
            </a:xfrm>
            <a:custGeom>
              <a:avLst/>
              <a:gdLst/>
              <a:ahLst/>
              <a:cxnLst/>
              <a:rect l="l" t="t" r="r" b="b"/>
              <a:pathLst>
                <a:path w="2295525" h="1209039">
                  <a:moveTo>
                    <a:pt x="1147572" y="0"/>
                  </a:moveTo>
                  <a:lnTo>
                    <a:pt x="1084608" y="894"/>
                  </a:lnTo>
                  <a:lnTo>
                    <a:pt x="1022532" y="3545"/>
                  </a:lnTo>
                  <a:lnTo>
                    <a:pt x="961431" y="7908"/>
                  </a:lnTo>
                  <a:lnTo>
                    <a:pt x="901392" y="13937"/>
                  </a:lnTo>
                  <a:lnTo>
                    <a:pt x="842503" y="21584"/>
                  </a:lnTo>
                  <a:lnTo>
                    <a:pt x="784852" y="30805"/>
                  </a:lnTo>
                  <a:lnTo>
                    <a:pt x="728526" y="41553"/>
                  </a:lnTo>
                  <a:lnTo>
                    <a:pt x="673612" y="53782"/>
                  </a:lnTo>
                  <a:lnTo>
                    <a:pt x="620199" y="67446"/>
                  </a:lnTo>
                  <a:lnTo>
                    <a:pt x="568372" y="82499"/>
                  </a:lnTo>
                  <a:lnTo>
                    <a:pt x="518221" y="98894"/>
                  </a:lnTo>
                  <a:lnTo>
                    <a:pt x="469833" y="116587"/>
                  </a:lnTo>
                  <a:lnTo>
                    <a:pt x="423294" y="135530"/>
                  </a:lnTo>
                  <a:lnTo>
                    <a:pt x="378693" y="155677"/>
                  </a:lnTo>
                  <a:lnTo>
                    <a:pt x="336118" y="176984"/>
                  </a:lnTo>
                  <a:lnTo>
                    <a:pt x="295655" y="199402"/>
                  </a:lnTo>
                  <a:lnTo>
                    <a:pt x="257391" y="222887"/>
                  </a:lnTo>
                  <a:lnTo>
                    <a:pt x="221416" y="247392"/>
                  </a:lnTo>
                  <a:lnTo>
                    <a:pt x="187816" y="272872"/>
                  </a:lnTo>
                  <a:lnTo>
                    <a:pt x="156678" y="299279"/>
                  </a:lnTo>
                  <a:lnTo>
                    <a:pt x="128090" y="326569"/>
                  </a:lnTo>
                  <a:lnTo>
                    <a:pt x="102141" y="354694"/>
                  </a:lnTo>
                  <a:lnTo>
                    <a:pt x="58504" y="413269"/>
                  </a:lnTo>
                  <a:lnTo>
                    <a:pt x="26468" y="474635"/>
                  </a:lnTo>
                  <a:lnTo>
                    <a:pt x="6733" y="538423"/>
                  </a:lnTo>
                  <a:lnTo>
                    <a:pt x="0" y="604265"/>
                  </a:lnTo>
                  <a:lnTo>
                    <a:pt x="1698" y="637420"/>
                  </a:lnTo>
                  <a:lnTo>
                    <a:pt x="15019" y="702281"/>
                  </a:lnTo>
                  <a:lnTo>
                    <a:pt x="40992" y="764905"/>
                  </a:lnTo>
                  <a:lnTo>
                    <a:pt x="78916" y="824921"/>
                  </a:lnTo>
                  <a:lnTo>
                    <a:pt x="128090" y="881962"/>
                  </a:lnTo>
                  <a:lnTo>
                    <a:pt x="156678" y="909252"/>
                  </a:lnTo>
                  <a:lnTo>
                    <a:pt x="187816" y="935659"/>
                  </a:lnTo>
                  <a:lnTo>
                    <a:pt x="221416" y="961139"/>
                  </a:lnTo>
                  <a:lnTo>
                    <a:pt x="257391" y="985644"/>
                  </a:lnTo>
                  <a:lnTo>
                    <a:pt x="295655" y="1009129"/>
                  </a:lnTo>
                  <a:lnTo>
                    <a:pt x="336118" y="1031547"/>
                  </a:lnTo>
                  <a:lnTo>
                    <a:pt x="378693" y="1052854"/>
                  </a:lnTo>
                  <a:lnTo>
                    <a:pt x="423294" y="1073001"/>
                  </a:lnTo>
                  <a:lnTo>
                    <a:pt x="469833" y="1091944"/>
                  </a:lnTo>
                  <a:lnTo>
                    <a:pt x="518221" y="1109637"/>
                  </a:lnTo>
                  <a:lnTo>
                    <a:pt x="568372" y="1126032"/>
                  </a:lnTo>
                  <a:lnTo>
                    <a:pt x="620199" y="1141085"/>
                  </a:lnTo>
                  <a:lnTo>
                    <a:pt x="673612" y="1154749"/>
                  </a:lnTo>
                  <a:lnTo>
                    <a:pt x="728526" y="1166978"/>
                  </a:lnTo>
                  <a:lnTo>
                    <a:pt x="784852" y="1177726"/>
                  </a:lnTo>
                  <a:lnTo>
                    <a:pt x="842503" y="1186947"/>
                  </a:lnTo>
                  <a:lnTo>
                    <a:pt x="901392" y="1194594"/>
                  </a:lnTo>
                  <a:lnTo>
                    <a:pt x="961431" y="1200623"/>
                  </a:lnTo>
                  <a:lnTo>
                    <a:pt x="1022532" y="1204986"/>
                  </a:lnTo>
                  <a:lnTo>
                    <a:pt x="1084608" y="1207637"/>
                  </a:lnTo>
                  <a:lnTo>
                    <a:pt x="1147572" y="1208531"/>
                  </a:lnTo>
                  <a:lnTo>
                    <a:pt x="1210535" y="1207637"/>
                  </a:lnTo>
                  <a:lnTo>
                    <a:pt x="1272611" y="1204986"/>
                  </a:lnTo>
                  <a:lnTo>
                    <a:pt x="1333712" y="1200623"/>
                  </a:lnTo>
                  <a:lnTo>
                    <a:pt x="1393751" y="1194594"/>
                  </a:lnTo>
                  <a:lnTo>
                    <a:pt x="1452640" y="1186947"/>
                  </a:lnTo>
                  <a:lnTo>
                    <a:pt x="1510291" y="1177726"/>
                  </a:lnTo>
                  <a:lnTo>
                    <a:pt x="1566617" y="1166978"/>
                  </a:lnTo>
                  <a:lnTo>
                    <a:pt x="1621531" y="1154749"/>
                  </a:lnTo>
                  <a:lnTo>
                    <a:pt x="1674944" y="1141085"/>
                  </a:lnTo>
                  <a:lnTo>
                    <a:pt x="1726771" y="1126032"/>
                  </a:lnTo>
                  <a:lnTo>
                    <a:pt x="1776922" y="1109637"/>
                  </a:lnTo>
                  <a:lnTo>
                    <a:pt x="1825310" y="1091944"/>
                  </a:lnTo>
                  <a:lnTo>
                    <a:pt x="1871849" y="1073001"/>
                  </a:lnTo>
                  <a:lnTo>
                    <a:pt x="1916450" y="1052854"/>
                  </a:lnTo>
                  <a:lnTo>
                    <a:pt x="1959025" y="1031547"/>
                  </a:lnTo>
                  <a:lnTo>
                    <a:pt x="1999488" y="1009129"/>
                  </a:lnTo>
                  <a:lnTo>
                    <a:pt x="2037752" y="985644"/>
                  </a:lnTo>
                  <a:lnTo>
                    <a:pt x="2073727" y="961139"/>
                  </a:lnTo>
                  <a:lnTo>
                    <a:pt x="2107327" y="935659"/>
                  </a:lnTo>
                  <a:lnTo>
                    <a:pt x="2138465" y="909252"/>
                  </a:lnTo>
                  <a:lnTo>
                    <a:pt x="2167053" y="881962"/>
                  </a:lnTo>
                  <a:lnTo>
                    <a:pt x="2193002" y="853837"/>
                  </a:lnTo>
                  <a:lnTo>
                    <a:pt x="2236639" y="795262"/>
                  </a:lnTo>
                  <a:lnTo>
                    <a:pt x="2268675" y="733896"/>
                  </a:lnTo>
                  <a:lnTo>
                    <a:pt x="2288410" y="670108"/>
                  </a:lnTo>
                  <a:lnTo>
                    <a:pt x="2295144" y="604265"/>
                  </a:lnTo>
                  <a:lnTo>
                    <a:pt x="2293445" y="571111"/>
                  </a:lnTo>
                  <a:lnTo>
                    <a:pt x="2280124" y="506250"/>
                  </a:lnTo>
                  <a:lnTo>
                    <a:pt x="2254151" y="443626"/>
                  </a:lnTo>
                  <a:lnTo>
                    <a:pt x="2216227" y="383610"/>
                  </a:lnTo>
                  <a:lnTo>
                    <a:pt x="2167053" y="326569"/>
                  </a:lnTo>
                  <a:lnTo>
                    <a:pt x="2138465" y="299279"/>
                  </a:lnTo>
                  <a:lnTo>
                    <a:pt x="2107327" y="272872"/>
                  </a:lnTo>
                  <a:lnTo>
                    <a:pt x="2073727" y="247392"/>
                  </a:lnTo>
                  <a:lnTo>
                    <a:pt x="2037752" y="222887"/>
                  </a:lnTo>
                  <a:lnTo>
                    <a:pt x="1999488" y="199402"/>
                  </a:lnTo>
                  <a:lnTo>
                    <a:pt x="1959025" y="176984"/>
                  </a:lnTo>
                  <a:lnTo>
                    <a:pt x="1916450" y="155677"/>
                  </a:lnTo>
                  <a:lnTo>
                    <a:pt x="1871849" y="135530"/>
                  </a:lnTo>
                  <a:lnTo>
                    <a:pt x="1825310" y="116587"/>
                  </a:lnTo>
                  <a:lnTo>
                    <a:pt x="1776922" y="98894"/>
                  </a:lnTo>
                  <a:lnTo>
                    <a:pt x="1726771" y="82499"/>
                  </a:lnTo>
                  <a:lnTo>
                    <a:pt x="1674944" y="67446"/>
                  </a:lnTo>
                  <a:lnTo>
                    <a:pt x="1621531" y="53782"/>
                  </a:lnTo>
                  <a:lnTo>
                    <a:pt x="1566617" y="41553"/>
                  </a:lnTo>
                  <a:lnTo>
                    <a:pt x="1510291" y="30805"/>
                  </a:lnTo>
                  <a:lnTo>
                    <a:pt x="1452640" y="21584"/>
                  </a:lnTo>
                  <a:lnTo>
                    <a:pt x="1393751" y="13937"/>
                  </a:lnTo>
                  <a:lnTo>
                    <a:pt x="1333712" y="7908"/>
                  </a:lnTo>
                  <a:lnTo>
                    <a:pt x="1272611" y="3545"/>
                  </a:lnTo>
                  <a:lnTo>
                    <a:pt x="1210535" y="894"/>
                  </a:lnTo>
                  <a:lnTo>
                    <a:pt x="1147572" y="0"/>
                  </a:lnTo>
                  <a:close/>
                </a:path>
              </a:pathLst>
            </a:custGeom>
            <a:solidFill>
              <a:srgbClr val="57696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8665464" y="4735067"/>
              <a:ext cx="2295525" cy="1209040"/>
            </a:xfrm>
            <a:custGeom>
              <a:avLst/>
              <a:gdLst/>
              <a:ahLst/>
              <a:cxnLst/>
              <a:rect l="l" t="t" r="r" b="b"/>
              <a:pathLst>
                <a:path w="2295525" h="1209039">
                  <a:moveTo>
                    <a:pt x="0" y="604265"/>
                  </a:moveTo>
                  <a:lnTo>
                    <a:pt x="6733" y="538423"/>
                  </a:lnTo>
                  <a:lnTo>
                    <a:pt x="26468" y="474635"/>
                  </a:lnTo>
                  <a:lnTo>
                    <a:pt x="58504" y="413269"/>
                  </a:lnTo>
                  <a:lnTo>
                    <a:pt x="102141" y="354694"/>
                  </a:lnTo>
                  <a:lnTo>
                    <a:pt x="128090" y="326569"/>
                  </a:lnTo>
                  <a:lnTo>
                    <a:pt x="156678" y="299279"/>
                  </a:lnTo>
                  <a:lnTo>
                    <a:pt x="187816" y="272872"/>
                  </a:lnTo>
                  <a:lnTo>
                    <a:pt x="221416" y="247392"/>
                  </a:lnTo>
                  <a:lnTo>
                    <a:pt x="257391" y="222887"/>
                  </a:lnTo>
                  <a:lnTo>
                    <a:pt x="295655" y="199402"/>
                  </a:lnTo>
                  <a:lnTo>
                    <a:pt x="336118" y="176984"/>
                  </a:lnTo>
                  <a:lnTo>
                    <a:pt x="378693" y="155677"/>
                  </a:lnTo>
                  <a:lnTo>
                    <a:pt x="423294" y="135530"/>
                  </a:lnTo>
                  <a:lnTo>
                    <a:pt x="469833" y="116587"/>
                  </a:lnTo>
                  <a:lnTo>
                    <a:pt x="518221" y="98894"/>
                  </a:lnTo>
                  <a:lnTo>
                    <a:pt x="568372" y="82499"/>
                  </a:lnTo>
                  <a:lnTo>
                    <a:pt x="620199" y="67446"/>
                  </a:lnTo>
                  <a:lnTo>
                    <a:pt x="673612" y="53782"/>
                  </a:lnTo>
                  <a:lnTo>
                    <a:pt x="728526" y="41553"/>
                  </a:lnTo>
                  <a:lnTo>
                    <a:pt x="784852" y="30805"/>
                  </a:lnTo>
                  <a:lnTo>
                    <a:pt x="842503" y="21584"/>
                  </a:lnTo>
                  <a:lnTo>
                    <a:pt x="901392" y="13937"/>
                  </a:lnTo>
                  <a:lnTo>
                    <a:pt x="961431" y="7908"/>
                  </a:lnTo>
                  <a:lnTo>
                    <a:pt x="1022532" y="3545"/>
                  </a:lnTo>
                  <a:lnTo>
                    <a:pt x="1084608" y="894"/>
                  </a:lnTo>
                  <a:lnTo>
                    <a:pt x="1147572" y="0"/>
                  </a:lnTo>
                  <a:lnTo>
                    <a:pt x="1210535" y="894"/>
                  </a:lnTo>
                  <a:lnTo>
                    <a:pt x="1272611" y="3545"/>
                  </a:lnTo>
                  <a:lnTo>
                    <a:pt x="1333712" y="7908"/>
                  </a:lnTo>
                  <a:lnTo>
                    <a:pt x="1393751" y="13937"/>
                  </a:lnTo>
                  <a:lnTo>
                    <a:pt x="1452640" y="21584"/>
                  </a:lnTo>
                  <a:lnTo>
                    <a:pt x="1510291" y="30805"/>
                  </a:lnTo>
                  <a:lnTo>
                    <a:pt x="1566617" y="41553"/>
                  </a:lnTo>
                  <a:lnTo>
                    <a:pt x="1621531" y="53782"/>
                  </a:lnTo>
                  <a:lnTo>
                    <a:pt x="1674944" y="67446"/>
                  </a:lnTo>
                  <a:lnTo>
                    <a:pt x="1726771" y="82499"/>
                  </a:lnTo>
                  <a:lnTo>
                    <a:pt x="1776922" y="98894"/>
                  </a:lnTo>
                  <a:lnTo>
                    <a:pt x="1825310" y="116587"/>
                  </a:lnTo>
                  <a:lnTo>
                    <a:pt x="1871849" y="135530"/>
                  </a:lnTo>
                  <a:lnTo>
                    <a:pt x="1916450" y="155677"/>
                  </a:lnTo>
                  <a:lnTo>
                    <a:pt x="1959025" y="176984"/>
                  </a:lnTo>
                  <a:lnTo>
                    <a:pt x="1999488" y="199402"/>
                  </a:lnTo>
                  <a:lnTo>
                    <a:pt x="2037752" y="222887"/>
                  </a:lnTo>
                  <a:lnTo>
                    <a:pt x="2073727" y="247392"/>
                  </a:lnTo>
                  <a:lnTo>
                    <a:pt x="2107327" y="272872"/>
                  </a:lnTo>
                  <a:lnTo>
                    <a:pt x="2138465" y="299279"/>
                  </a:lnTo>
                  <a:lnTo>
                    <a:pt x="2167053" y="326569"/>
                  </a:lnTo>
                  <a:lnTo>
                    <a:pt x="2193002" y="354694"/>
                  </a:lnTo>
                  <a:lnTo>
                    <a:pt x="2236639" y="413269"/>
                  </a:lnTo>
                  <a:lnTo>
                    <a:pt x="2268675" y="474635"/>
                  </a:lnTo>
                  <a:lnTo>
                    <a:pt x="2288410" y="538423"/>
                  </a:lnTo>
                  <a:lnTo>
                    <a:pt x="2295144" y="604265"/>
                  </a:lnTo>
                  <a:lnTo>
                    <a:pt x="2293445" y="637420"/>
                  </a:lnTo>
                  <a:lnTo>
                    <a:pt x="2280124" y="702281"/>
                  </a:lnTo>
                  <a:lnTo>
                    <a:pt x="2254151" y="764905"/>
                  </a:lnTo>
                  <a:lnTo>
                    <a:pt x="2216227" y="824921"/>
                  </a:lnTo>
                  <a:lnTo>
                    <a:pt x="2167053" y="881962"/>
                  </a:lnTo>
                  <a:lnTo>
                    <a:pt x="2138465" y="909252"/>
                  </a:lnTo>
                  <a:lnTo>
                    <a:pt x="2107327" y="935659"/>
                  </a:lnTo>
                  <a:lnTo>
                    <a:pt x="2073727" y="961139"/>
                  </a:lnTo>
                  <a:lnTo>
                    <a:pt x="2037752" y="985644"/>
                  </a:lnTo>
                  <a:lnTo>
                    <a:pt x="1999488" y="1009129"/>
                  </a:lnTo>
                  <a:lnTo>
                    <a:pt x="1959025" y="1031547"/>
                  </a:lnTo>
                  <a:lnTo>
                    <a:pt x="1916450" y="1052854"/>
                  </a:lnTo>
                  <a:lnTo>
                    <a:pt x="1871849" y="1073001"/>
                  </a:lnTo>
                  <a:lnTo>
                    <a:pt x="1825310" y="1091944"/>
                  </a:lnTo>
                  <a:lnTo>
                    <a:pt x="1776922" y="1109637"/>
                  </a:lnTo>
                  <a:lnTo>
                    <a:pt x="1726771" y="1126032"/>
                  </a:lnTo>
                  <a:lnTo>
                    <a:pt x="1674944" y="1141085"/>
                  </a:lnTo>
                  <a:lnTo>
                    <a:pt x="1621531" y="1154749"/>
                  </a:lnTo>
                  <a:lnTo>
                    <a:pt x="1566617" y="1166978"/>
                  </a:lnTo>
                  <a:lnTo>
                    <a:pt x="1510291" y="1177726"/>
                  </a:lnTo>
                  <a:lnTo>
                    <a:pt x="1452640" y="1186947"/>
                  </a:lnTo>
                  <a:lnTo>
                    <a:pt x="1393751" y="1194594"/>
                  </a:lnTo>
                  <a:lnTo>
                    <a:pt x="1333712" y="1200623"/>
                  </a:lnTo>
                  <a:lnTo>
                    <a:pt x="1272611" y="1204986"/>
                  </a:lnTo>
                  <a:lnTo>
                    <a:pt x="1210535" y="1207637"/>
                  </a:lnTo>
                  <a:lnTo>
                    <a:pt x="1147572" y="1208531"/>
                  </a:lnTo>
                  <a:lnTo>
                    <a:pt x="1084608" y="1207637"/>
                  </a:lnTo>
                  <a:lnTo>
                    <a:pt x="1022532" y="1204986"/>
                  </a:lnTo>
                  <a:lnTo>
                    <a:pt x="961431" y="1200623"/>
                  </a:lnTo>
                  <a:lnTo>
                    <a:pt x="901392" y="1194594"/>
                  </a:lnTo>
                  <a:lnTo>
                    <a:pt x="842503" y="1186947"/>
                  </a:lnTo>
                  <a:lnTo>
                    <a:pt x="784852" y="1177726"/>
                  </a:lnTo>
                  <a:lnTo>
                    <a:pt x="728526" y="1166978"/>
                  </a:lnTo>
                  <a:lnTo>
                    <a:pt x="673612" y="1154749"/>
                  </a:lnTo>
                  <a:lnTo>
                    <a:pt x="620199" y="1141085"/>
                  </a:lnTo>
                  <a:lnTo>
                    <a:pt x="568372" y="1126032"/>
                  </a:lnTo>
                  <a:lnTo>
                    <a:pt x="518221" y="1109637"/>
                  </a:lnTo>
                  <a:lnTo>
                    <a:pt x="469833" y="1091944"/>
                  </a:lnTo>
                  <a:lnTo>
                    <a:pt x="423294" y="1073001"/>
                  </a:lnTo>
                  <a:lnTo>
                    <a:pt x="378693" y="1052854"/>
                  </a:lnTo>
                  <a:lnTo>
                    <a:pt x="336118" y="1031547"/>
                  </a:lnTo>
                  <a:lnTo>
                    <a:pt x="295655" y="1009129"/>
                  </a:lnTo>
                  <a:lnTo>
                    <a:pt x="257391" y="985644"/>
                  </a:lnTo>
                  <a:lnTo>
                    <a:pt x="221416" y="961139"/>
                  </a:lnTo>
                  <a:lnTo>
                    <a:pt x="187816" y="935659"/>
                  </a:lnTo>
                  <a:lnTo>
                    <a:pt x="156678" y="909252"/>
                  </a:lnTo>
                  <a:lnTo>
                    <a:pt x="128090" y="881962"/>
                  </a:lnTo>
                  <a:lnTo>
                    <a:pt x="102141" y="853837"/>
                  </a:lnTo>
                  <a:lnTo>
                    <a:pt x="58504" y="795262"/>
                  </a:lnTo>
                  <a:lnTo>
                    <a:pt x="26468" y="733896"/>
                  </a:lnTo>
                  <a:lnTo>
                    <a:pt x="6733" y="670108"/>
                  </a:lnTo>
                  <a:lnTo>
                    <a:pt x="0" y="604265"/>
                  </a:lnTo>
                  <a:close/>
                </a:path>
              </a:pathLst>
            </a:custGeom>
            <a:ln w="12700">
              <a:solidFill>
                <a:srgbClr val="3D4A4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1" name="object 21"/>
          <p:cNvSpPr txBox="1"/>
          <p:nvPr/>
        </p:nvSpPr>
        <p:spPr>
          <a:xfrm>
            <a:off x="9324320" y="5180583"/>
            <a:ext cx="9766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solidFill>
                  <a:srgbClr val="FFFFFF"/>
                </a:solidFill>
                <a:latin typeface="Calibri"/>
                <a:cs typeface="Calibri"/>
              </a:rPr>
              <a:t>Creativity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1075689" y="4728717"/>
            <a:ext cx="2308225" cy="1221740"/>
            <a:chOff x="1075689" y="4728717"/>
            <a:chExt cx="2308225" cy="1221740"/>
          </a:xfrm>
        </p:grpSpPr>
        <p:sp>
          <p:nvSpPr>
            <p:cNvPr id="23" name="object 23"/>
            <p:cNvSpPr/>
            <p:nvPr/>
          </p:nvSpPr>
          <p:spPr>
            <a:xfrm>
              <a:off x="1082039" y="4735067"/>
              <a:ext cx="2295525" cy="1209040"/>
            </a:xfrm>
            <a:custGeom>
              <a:avLst/>
              <a:gdLst/>
              <a:ahLst/>
              <a:cxnLst/>
              <a:rect l="l" t="t" r="r" b="b"/>
              <a:pathLst>
                <a:path w="2295525" h="1209039">
                  <a:moveTo>
                    <a:pt x="1147572" y="0"/>
                  </a:moveTo>
                  <a:lnTo>
                    <a:pt x="1084608" y="894"/>
                  </a:lnTo>
                  <a:lnTo>
                    <a:pt x="1022532" y="3545"/>
                  </a:lnTo>
                  <a:lnTo>
                    <a:pt x="961431" y="7908"/>
                  </a:lnTo>
                  <a:lnTo>
                    <a:pt x="901392" y="13937"/>
                  </a:lnTo>
                  <a:lnTo>
                    <a:pt x="842503" y="21584"/>
                  </a:lnTo>
                  <a:lnTo>
                    <a:pt x="784852" y="30805"/>
                  </a:lnTo>
                  <a:lnTo>
                    <a:pt x="728526" y="41553"/>
                  </a:lnTo>
                  <a:lnTo>
                    <a:pt x="673612" y="53782"/>
                  </a:lnTo>
                  <a:lnTo>
                    <a:pt x="620199" y="67446"/>
                  </a:lnTo>
                  <a:lnTo>
                    <a:pt x="568372" y="82499"/>
                  </a:lnTo>
                  <a:lnTo>
                    <a:pt x="518221" y="98894"/>
                  </a:lnTo>
                  <a:lnTo>
                    <a:pt x="469833" y="116587"/>
                  </a:lnTo>
                  <a:lnTo>
                    <a:pt x="423294" y="135530"/>
                  </a:lnTo>
                  <a:lnTo>
                    <a:pt x="378693" y="155677"/>
                  </a:lnTo>
                  <a:lnTo>
                    <a:pt x="336118" y="176984"/>
                  </a:lnTo>
                  <a:lnTo>
                    <a:pt x="295655" y="199402"/>
                  </a:lnTo>
                  <a:lnTo>
                    <a:pt x="257391" y="222887"/>
                  </a:lnTo>
                  <a:lnTo>
                    <a:pt x="221416" y="247392"/>
                  </a:lnTo>
                  <a:lnTo>
                    <a:pt x="187816" y="272872"/>
                  </a:lnTo>
                  <a:lnTo>
                    <a:pt x="156678" y="299279"/>
                  </a:lnTo>
                  <a:lnTo>
                    <a:pt x="128090" y="326569"/>
                  </a:lnTo>
                  <a:lnTo>
                    <a:pt x="102141" y="354694"/>
                  </a:lnTo>
                  <a:lnTo>
                    <a:pt x="58504" y="413269"/>
                  </a:lnTo>
                  <a:lnTo>
                    <a:pt x="26468" y="474635"/>
                  </a:lnTo>
                  <a:lnTo>
                    <a:pt x="6733" y="538423"/>
                  </a:lnTo>
                  <a:lnTo>
                    <a:pt x="0" y="604265"/>
                  </a:lnTo>
                  <a:lnTo>
                    <a:pt x="1698" y="637420"/>
                  </a:lnTo>
                  <a:lnTo>
                    <a:pt x="15019" y="702281"/>
                  </a:lnTo>
                  <a:lnTo>
                    <a:pt x="40992" y="764905"/>
                  </a:lnTo>
                  <a:lnTo>
                    <a:pt x="78916" y="824921"/>
                  </a:lnTo>
                  <a:lnTo>
                    <a:pt x="128090" y="881962"/>
                  </a:lnTo>
                  <a:lnTo>
                    <a:pt x="156678" y="909252"/>
                  </a:lnTo>
                  <a:lnTo>
                    <a:pt x="187816" y="935659"/>
                  </a:lnTo>
                  <a:lnTo>
                    <a:pt x="221416" y="961139"/>
                  </a:lnTo>
                  <a:lnTo>
                    <a:pt x="257391" y="985644"/>
                  </a:lnTo>
                  <a:lnTo>
                    <a:pt x="295655" y="1009129"/>
                  </a:lnTo>
                  <a:lnTo>
                    <a:pt x="336118" y="1031547"/>
                  </a:lnTo>
                  <a:lnTo>
                    <a:pt x="378693" y="1052854"/>
                  </a:lnTo>
                  <a:lnTo>
                    <a:pt x="423294" y="1073001"/>
                  </a:lnTo>
                  <a:lnTo>
                    <a:pt x="469833" y="1091944"/>
                  </a:lnTo>
                  <a:lnTo>
                    <a:pt x="518221" y="1109637"/>
                  </a:lnTo>
                  <a:lnTo>
                    <a:pt x="568372" y="1126032"/>
                  </a:lnTo>
                  <a:lnTo>
                    <a:pt x="620199" y="1141085"/>
                  </a:lnTo>
                  <a:lnTo>
                    <a:pt x="673612" y="1154749"/>
                  </a:lnTo>
                  <a:lnTo>
                    <a:pt x="728526" y="1166978"/>
                  </a:lnTo>
                  <a:lnTo>
                    <a:pt x="784852" y="1177726"/>
                  </a:lnTo>
                  <a:lnTo>
                    <a:pt x="842503" y="1186947"/>
                  </a:lnTo>
                  <a:lnTo>
                    <a:pt x="901392" y="1194594"/>
                  </a:lnTo>
                  <a:lnTo>
                    <a:pt x="961431" y="1200623"/>
                  </a:lnTo>
                  <a:lnTo>
                    <a:pt x="1022532" y="1204986"/>
                  </a:lnTo>
                  <a:lnTo>
                    <a:pt x="1084608" y="1207637"/>
                  </a:lnTo>
                  <a:lnTo>
                    <a:pt x="1147572" y="1208531"/>
                  </a:lnTo>
                  <a:lnTo>
                    <a:pt x="1210535" y="1207637"/>
                  </a:lnTo>
                  <a:lnTo>
                    <a:pt x="1272611" y="1204986"/>
                  </a:lnTo>
                  <a:lnTo>
                    <a:pt x="1333712" y="1200623"/>
                  </a:lnTo>
                  <a:lnTo>
                    <a:pt x="1393751" y="1194594"/>
                  </a:lnTo>
                  <a:lnTo>
                    <a:pt x="1452640" y="1186947"/>
                  </a:lnTo>
                  <a:lnTo>
                    <a:pt x="1510291" y="1177726"/>
                  </a:lnTo>
                  <a:lnTo>
                    <a:pt x="1566617" y="1166978"/>
                  </a:lnTo>
                  <a:lnTo>
                    <a:pt x="1621531" y="1154749"/>
                  </a:lnTo>
                  <a:lnTo>
                    <a:pt x="1674944" y="1141085"/>
                  </a:lnTo>
                  <a:lnTo>
                    <a:pt x="1726771" y="1126032"/>
                  </a:lnTo>
                  <a:lnTo>
                    <a:pt x="1776922" y="1109637"/>
                  </a:lnTo>
                  <a:lnTo>
                    <a:pt x="1825310" y="1091944"/>
                  </a:lnTo>
                  <a:lnTo>
                    <a:pt x="1871849" y="1073001"/>
                  </a:lnTo>
                  <a:lnTo>
                    <a:pt x="1916450" y="1052854"/>
                  </a:lnTo>
                  <a:lnTo>
                    <a:pt x="1959025" y="1031547"/>
                  </a:lnTo>
                  <a:lnTo>
                    <a:pt x="1999488" y="1009129"/>
                  </a:lnTo>
                  <a:lnTo>
                    <a:pt x="2037752" y="985644"/>
                  </a:lnTo>
                  <a:lnTo>
                    <a:pt x="2073727" y="961139"/>
                  </a:lnTo>
                  <a:lnTo>
                    <a:pt x="2107327" y="935659"/>
                  </a:lnTo>
                  <a:lnTo>
                    <a:pt x="2138465" y="909252"/>
                  </a:lnTo>
                  <a:lnTo>
                    <a:pt x="2167053" y="881962"/>
                  </a:lnTo>
                  <a:lnTo>
                    <a:pt x="2193002" y="853837"/>
                  </a:lnTo>
                  <a:lnTo>
                    <a:pt x="2236639" y="795262"/>
                  </a:lnTo>
                  <a:lnTo>
                    <a:pt x="2268675" y="733896"/>
                  </a:lnTo>
                  <a:lnTo>
                    <a:pt x="2288410" y="670108"/>
                  </a:lnTo>
                  <a:lnTo>
                    <a:pt x="2295144" y="604265"/>
                  </a:lnTo>
                  <a:lnTo>
                    <a:pt x="2293445" y="571111"/>
                  </a:lnTo>
                  <a:lnTo>
                    <a:pt x="2280124" y="506250"/>
                  </a:lnTo>
                  <a:lnTo>
                    <a:pt x="2254151" y="443626"/>
                  </a:lnTo>
                  <a:lnTo>
                    <a:pt x="2216227" y="383610"/>
                  </a:lnTo>
                  <a:lnTo>
                    <a:pt x="2167053" y="326569"/>
                  </a:lnTo>
                  <a:lnTo>
                    <a:pt x="2138465" y="299279"/>
                  </a:lnTo>
                  <a:lnTo>
                    <a:pt x="2107327" y="272872"/>
                  </a:lnTo>
                  <a:lnTo>
                    <a:pt x="2073727" y="247392"/>
                  </a:lnTo>
                  <a:lnTo>
                    <a:pt x="2037752" y="222887"/>
                  </a:lnTo>
                  <a:lnTo>
                    <a:pt x="1999488" y="199402"/>
                  </a:lnTo>
                  <a:lnTo>
                    <a:pt x="1959025" y="176984"/>
                  </a:lnTo>
                  <a:lnTo>
                    <a:pt x="1916450" y="155677"/>
                  </a:lnTo>
                  <a:lnTo>
                    <a:pt x="1871849" y="135530"/>
                  </a:lnTo>
                  <a:lnTo>
                    <a:pt x="1825310" y="116587"/>
                  </a:lnTo>
                  <a:lnTo>
                    <a:pt x="1776922" y="98894"/>
                  </a:lnTo>
                  <a:lnTo>
                    <a:pt x="1726771" y="82499"/>
                  </a:lnTo>
                  <a:lnTo>
                    <a:pt x="1674944" y="67446"/>
                  </a:lnTo>
                  <a:lnTo>
                    <a:pt x="1621531" y="53782"/>
                  </a:lnTo>
                  <a:lnTo>
                    <a:pt x="1566617" y="41553"/>
                  </a:lnTo>
                  <a:lnTo>
                    <a:pt x="1510291" y="30805"/>
                  </a:lnTo>
                  <a:lnTo>
                    <a:pt x="1452640" y="21584"/>
                  </a:lnTo>
                  <a:lnTo>
                    <a:pt x="1393751" y="13937"/>
                  </a:lnTo>
                  <a:lnTo>
                    <a:pt x="1333712" y="7908"/>
                  </a:lnTo>
                  <a:lnTo>
                    <a:pt x="1272611" y="3545"/>
                  </a:lnTo>
                  <a:lnTo>
                    <a:pt x="1210535" y="894"/>
                  </a:lnTo>
                  <a:lnTo>
                    <a:pt x="1147572" y="0"/>
                  </a:lnTo>
                  <a:close/>
                </a:path>
              </a:pathLst>
            </a:custGeom>
            <a:solidFill>
              <a:srgbClr val="57696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1082039" y="4735067"/>
              <a:ext cx="2295525" cy="1209040"/>
            </a:xfrm>
            <a:custGeom>
              <a:avLst/>
              <a:gdLst/>
              <a:ahLst/>
              <a:cxnLst/>
              <a:rect l="l" t="t" r="r" b="b"/>
              <a:pathLst>
                <a:path w="2295525" h="1209039">
                  <a:moveTo>
                    <a:pt x="0" y="604265"/>
                  </a:moveTo>
                  <a:lnTo>
                    <a:pt x="6733" y="538423"/>
                  </a:lnTo>
                  <a:lnTo>
                    <a:pt x="26468" y="474635"/>
                  </a:lnTo>
                  <a:lnTo>
                    <a:pt x="58504" y="413269"/>
                  </a:lnTo>
                  <a:lnTo>
                    <a:pt x="102141" y="354694"/>
                  </a:lnTo>
                  <a:lnTo>
                    <a:pt x="128090" y="326569"/>
                  </a:lnTo>
                  <a:lnTo>
                    <a:pt x="156678" y="299279"/>
                  </a:lnTo>
                  <a:lnTo>
                    <a:pt x="187816" y="272872"/>
                  </a:lnTo>
                  <a:lnTo>
                    <a:pt x="221416" y="247392"/>
                  </a:lnTo>
                  <a:lnTo>
                    <a:pt x="257391" y="222887"/>
                  </a:lnTo>
                  <a:lnTo>
                    <a:pt x="295655" y="199402"/>
                  </a:lnTo>
                  <a:lnTo>
                    <a:pt x="336118" y="176984"/>
                  </a:lnTo>
                  <a:lnTo>
                    <a:pt x="378693" y="155677"/>
                  </a:lnTo>
                  <a:lnTo>
                    <a:pt x="423294" y="135530"/>
                  </a:lnTo>
                  <a:lnTo>
                    <a:pt x="469833" y="116587"/>
                  </a:lnTo>
                  <a:lnTo>
                    <a:pt x="518221" y="98894"/>
                  </a:lnTo>
                  <a:lnTo>
                    <a:pt x="568372" y="82499"/>
                  </a:lnTo>
                  <a:lnTo>
                    <a:pt x="620199" y="67446"/>
                  </a:lnTo>
                  <a:lnTo>
                    <a:pt x="673612" y="53782"/>
                  </a:lnTo>
                  <a:lnTo>
                    <a:pt x="728526" y="41553"/>
                  </a:lnTo>
                  <a:lnTo>
                    <a:pt x="784852" y="30805"/>
                  </a:lnTo>
                  <a:lnTo>
                    <a:pt x="842503" y="21584"/>
                  </a:lnTo>
                  <a:lnTo>
                    <a:pt x="901392" y="13937"/>
                  </a:lnTo>
                  <a:lnTo>
                    <a:pt x="961431" y="7908"/>
                  </a:lnTo>
                  <a:lnTo>
                    <a:pt x="1022532" y="3545"/>
                  </a:lnTo>
                  <a:lnTo>
                    <a:pt x="1084608" y="894"/>
                  </a:lnTo>
                  <a:lnTo>
                    <a:pt x="1147572" y="0"/>
                  </a:lnTo>
                  <a:lnTo>
                    <a:pt x="1210535" y="894"/>
                  </a:lnTo>
                  <a:lnTo>
                    <a:pt x="1272611" y="3545"/>
                  </a:lnTo>
                  <a:lnTo>
                    <a:pt x="1333712" y="7908"/>
                  </a:lnTo>
                  <a:lnTo>
                    <a:pt x="1393751" y="13937"/>
                  </a:lnTo>
                  <a:lnTo>
                    <a:pt x="1452640" y="21584"/>
                  </a:lnTo>
                  <a:lnTo>
                    <a:pt x="1510291" y="30805"/>
                  </a:lnTo>
                  <a:lnTo>
                    <a:pt x="1566617" y="41553"/>
                  </a:lnTo>
                  <a:lnTo>
                    <a:pt x="1621531" y="53782"/>
                  </a:lnTo>
                  <a:lnTo>
                    <a:pt x="1674944" y="67446"/>
                  </a:lnTo>
                  <a:lnTo>
                    <a:pt x="1726771" y="82499"/>
                  </a:lnTo>
                  <a:lnTo>
                    <a:pt x="1776922" y="98894"/>
                  </a:lnTo>
                  <a:lnTo>
                    <a:pt x="1825310" y="116587"/>
                  </a:lnTo>
                  <a:lnTo>
                    <a:pt x="1871849" y="135530"/>
                  </a:lnTo>
                  <a:lnTo>
                    <a:pt x="1916450" y="155677"/>
                  </a:lnTo>
                  <a:lnTo>
                    <a:pt x="1959025" y="176984"/>
                  </a:lnTo>
                  <a:lnTo>
                    <a:pt x="1999488" y="199402"/>
                  </a:lnTo>
                  <a:lnTo>
                    <a:pt x="2037752" y="222887"/>
                  </a:lnTo>
                  <a:lnTo>
                    <a:pt x="2073727" y="247392"/>
                  </a:lnTo>
                  <a:lnTo>
                    <a:pt x="2107327" y="272872"/>
                  </a:lnTo>
                  <a:lnTo>
                    <a:pt x="2138465" y="299279"/>
                  </a:lnTo>
                  <a:lnTo>
                    <a:pt x="2167053" y="326569"/>
                  </a:lnTo>
                  <a:lnTo>
                    <a:pt x="2193002" y="354694"/>
                  </a:lnTo>
                  <a:lnTo>
                    <a:pt x="2236639" y="413269"/>
                  </a:lnTo>
                  <a:lnTo>
                    <a:pt x="2268675" y="474635"/>
                  </a:lnTo>
                  <a:lnTo>
                    <a:pt x="2288410" y="538423"/>
                  </a:lnTo>
                  <a:lnTo>
                    <a:pt x="2295144" y="604265"/>
                  </a:lnTo>
                  <a:lnTo>
                    <a:pt x="2293445" y="637420"/>
                  </a:lnTo>
                  <a:lnTo>
                    <a:pt x="2280124" y="702281"/>
                  </a:lnTo>
                  <a:lnTo>
                    <a:pt x="2254151" y="764905"/>
                  </a:lnTo>
                  <a:lnTo>
                    <a:pt x="2216227" y="824921"/>
                  </a:lnTo>
                  <a:lnTo>
                    <a:pt x="2167053" y="881962"/>
                  </a:lnTo>
                  <a:lnTo>
                    <a:pt x="2138465" y="909252"/>
                  </a:lnTo>
                  <a:lnTo>
                    <a:pt x="2107327" y="935659"/>
                  </a:lnTo>
                  <a:lnTo>
                    <a:pt x="2073727" y="961139"/>
                  </a:lnTo>
                  <a:lnTo>
                    <a:pt x="2037752" y="985644"/>
                  </a:lnTo>
                  <a:lnTo>
                    <a:pt x="1999488" y="1009129"/>
                  </a:lnTo>
                  <a:lnTo>
                    <a:pt x="1959025" y="1031547"/>
                  </a:lnTo>
                  <a:lnTo>
                    <a:pt x="1916450" y="1052854"/>
                  </a:lnTo>
                  <a:lnTo>
                    <a:pt x="1871849" y="1073001"/>
                  </a:lnTo>
                  <a:lnTo>
                    <a:pt x="1825310" y="1091944"/>
                  </a:lnTo>
                  <a:lnTo>
                    <a:pt x="1776922" y="1109637"/>
                  </a:lnTo>
                  <a:lnTo>
                    <a:pt x="1726771" y="1126032"/>
                  </a:lnTo>
                  <a:lnTo>
                    <a:pt x="1674944" y="1141085"/>
                  </a:lnTo>
                  <a:lnTo>
                    <a:pt x="1621531" y="1154749"/>
                  </a:lnTo>
                  <a:lnTo>
                    <a:pt x="1566617" y="1166978"/>
                  </a:lnTo>
                  <a:lnTo>
                    <a:pt x="1510291" y="1177726"/>
                  </a:lnTo>
                  <a:lnTo>
                    <a:pt x="1452640" y="1186947"/>
                  </a:lnTo>
                  <a:lnTo>
                    <a:pt x="1393751" y="1194594"/>
                  </a:lnTo>
                  <a:lnTo>
                    <a:pt x="1333712" y="1200623"/>
                  </a:lnTo>
                  <a:lnTo>
                    <a:pt x="1272611" y="1204986"/>
                  </a:lnTo>
                  <a:lnTo>
                    <a:pt x="1210535" y="1207637"/>
                  </a:lnTo>
                  <a:lnTo>
                    <a:pt x="1147572" y="1208531"/>
                  </a:lnTo>
                  <a:lnTo>
                    <a:pt x="1084608" y="1207637"/>
                  </a:lnTo>
                  <a:lnTo>
                    <a:pt x="1022532" y="1204986"/>
                  </a:lnTo>
                  <a:lnTo>
                    <a:pt x="961431" y="1200623"/>
                  </a:lnTo>
                  <a:lnTo>
                    <a:pt x="901392" y="1194594"/>
                  </a:lnTo>
                  <a:lnTo>
                    <a:pt x="842503" y="1186947"/>
                  </a:lnTo>
                  <a:lnTo>
                    <a:pt x="784852" y="1177726"/>
                  </a:lnTo>
                  <a:lnTo>
                    <a:pt x="728526" y="1166978"/>
                  </a:lnTo>
                  <a:lnTo>
                    <a:pt x="673612" y="1154749"/>
                  </a:lnTo>
                  <a:lnTo>
                    <a:pt x="620199" y="1141085"/>
                  </a:lnTo>
                  <a:lnTo>
                    <a:pt x="568372" y="1126032"/>
                  </a:lnTo>
                  <a:lnTo>
                    <a:pt x="518221" y="1109637"/>
                  </a:lnTo>
                  <a:lnTo>
                    <a:pt x="469833" y="1091944"/>
                  </a:lnTo>
                  <a:lnTo>
                    <a:pt x="423294" y="1073001"/>
                  </a:lnTo>
                  <a:lnTo>
                    <a:pt x="378693" y="1052854"/>
                  </a:lnTo>
                  <a:lnTo>
                    <a:pt x="336118" y="1031547"/>
                  </a:lnTo>
                  <a:lnTo>
                    <a:pt x="295655" y="1009129"/>
                  </a:lnTo>
                  <a:lnTo>
                    <a:pt x="257391" y="985644"/>
                  </a:lnTo>
                  <a:lnTo>
                    <a:pt x="221416" y="961139"/>
                  </a:lnTo>
                  <a:lnTo>
                    <a:pt x="187816" y="935659"/>
                  </a:lnTo>
                  <a:lnTo>
                    <a:pt x="156678" y="909252"/>
                  </a:lnTo>
                  <a:lnTo>
                    <a:pt x="128090" y="881962"/>
                  </a:lnTo>
                  <a:lnTo>
                    <a:pt x="102141" y="853837"/>
                  </a:lnTo>
                  <a:lnTo>
                    <a:pt x="58504" y="795262"/>
                  </a:lnTo>
                  <a:lnTo>
                    <a:pt x="26468" y="733896"/>
                  </a:lnTo>
                  <a:lnTo>
                    <a:pt x="6733" y="670108"/>
                  </a:lnTo>
                  <a:lnTo>
                    <a:pt x="0" y="604265"/>
                  </a:lnTo>
                  <a:close/>
                </a:path>
              </a:pathLst>
            </a:custGeom>
            <a:ln w="12700">
              <a:solidFill>
                <a:srgbClr val="3D4A4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5" name="object 25"/>
          <p:cNvSpPr txBox="1"/>
          <p:nvPr/>
        </p:nvSpPr>
        <p:spPr>
          <a:xfrm>
            <a:off x="1729159" y="5180583"/>
            <a:ext cx="10020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40" dirty="0">
                <a:solidFill>
                  <a:srgbClr val="FFFFFF"/>
                </a:solidFill>
                <a:latin typeface="Calibri"/>
                <a:cs typeface="Calibri"/>
              </a:rPr>
              <a:t>Character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3391542" y="1804161"/>
            <a:ext cx="5222240" cy="3914140"/>
            <a:chOff x="3391542" y="1804161"/>
            <a:chExt cx="5222240" cy="3914140"/>
          </a:xfrm>
        </p:grpSpPr>
        <p:sp>
          <p:nvSpPr>
            <p:cNvPr id="27" name="object 27"/>
            <p:cNvSpPr/>
            <p:nvPr/>
          </p:nvSpPr>
          <p:spPr>
            <a:xfrm>
              <a:off x="4996594" y="2164079"/>
              <a:ext cx="499109" cy="822960"/>
            </a:xfrm>
            <a:custGeom>
              <a:avLst/>
              <a:gdLst/>
              <a:ahLst/>
              <a:cxnLst/>
              <a:rect l="l" t="t" r="r" b="b"/>
              <a:pathLst>
                <a:path w="499110" h="822960">
                  <a:moveTo>
                    <a:pt x="498919" y="0"/>
                  </a:moveTo>
                  <a:lnTo>
                    <a:pt x="0" y="822782"/>
                  </a:lnTo>
                </a:path>
              </a:pathLst>
            </a:custGeom>
            <a:ln w="12700">
              <a:solidFill>
                <a:srgbClr val="F3ECE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4963661" y="2956246"/>
              <a:ext cx="72390" cy="85090"/>
            </a:xfrm>
            <a:custGeom>
              <a:avLst/>
              <a:gdLst/>
              <a:ahLst/>
              <a:cxnLst/>
              <a:rect l="l" t="t" r="r" b="b"/>
              <a:pathLst>
                <a:path w="72389" h="85089">
                  <a:moveTo>
                    <a:pt x="6934" y="0"/>
                  </a:moveTo>
                  <a:lnTo>
                    <a:pt x="0" y="84912"/>
                  </a:lnTo>
                  <a:lnTo>
                    <a:pt x="72097" y="39509"/>
                  </a:lnTo>
                  <a:lnTo>
                    <a:pt x="6934" y="0"/>
                  </a:lnTo>
                  <a:close/>
                </a:path>
              </a:pathLst>
            </a:custGeom>
            <a:solidFill>
              <a:srgbClr val="F3ECE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3834383" y="2031491"/>
              <a:ext cx="4396740" cy="0"/>
            </a:xfrm>
            <a:custGeom>
              <a:avLst/>
              <a:gdLst/>
              <a:ahLst/>
              <a:cxnLst/>
              <a:rect l="l" t="t" r="r" b="b"/>
              <a:pathLst>
                <a:path w="4396740">
                  <a:moveTo>
                    <a:pt x="0" y="0"/>
                  </a:moveTo>
                  <a:lnTo>
                    <a:pt x="4396536" y="0"/>
                  </a:lnTo>
                </a:path>
              </a:pathLst>
            </a:custGeom>
            <a:ln w="12700">
              <a:solidFill>
                <a:srgbClr val="F3ECE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8218218" y="1993389"/>
              <a:ext cx="76200" cy="76200"/>
            </a:xfrm>
            <a:custGeom>
              <a:avLst/>
              <a:gdLst/>
              <a:ahLst/>
              <a:cxnLst/>
              <a:rect l="l" t="t" r="r" b="b"/>
              <a:pathLst>
                <a:path w="76200" h="76200">
                  <a:moveTo>
                    <a:pt x="0" y="0"/>
                  </a:moveTo>
                  <a:lnTo>
                    <a:pt x="0" y="76200"/>
                  </a:lnTo>
                  <a:lnTo>
                    <a:pt x="76200" y="381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3ECE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5088635" y="1810511"/>
              <a:ext cx="2014855" cy="494030"/>
            </a:xfrm>
            <a:custGeom>
              <a:avLst/>
              <a:gdLst/>
              <a:ahLst/>
              <a:cxnLst/>
              <a:rect l="l" t="t" r="r" b="b"/>
              <a:pathLst>
                <a:path w="2014854" h="494030">
                  <a:moveTo>
                    <a:pt x="1767839" y="0"/>
                  </a:moveTo>
                  <a:lnTo>
                    <a:pt x="1767839" y="123444"/>
                  </a:lnTo>
                  <a:lnTo>
                    <a:pt x="0" y="123444"/>
                  </a:lnTo>
                  <a:lnTo>
                    <a:pt x="0" y="370332"/>
                  </a:lnTo>
                  <a:lnTo>
                    <a:pt x="1767839" y="370332"/>
                  </a:lnTo>
                  <a:lnTo>
                    <a:pt x="1767839" y="493776"/>
                  </a:lnTo>
                  <a:lnTo>
                    <a:pt x="2014727" y="246888"/>
                  </a:lnTo>
                  <a:lnTo>
                    <a:pt x="1767839" y="0"/>
                  </a:lnTo>
                  <a:close/>
                </a:path>
              </a:pathLst>
            </a:custGeom>
            <a:solidFill>
              <a:srgbClr val="57696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5088635" y="1810511"/>
              <a:ext cx="2014855" cy="494030"/>
            </a:xfrm>
            <a:custGeom>
              <a:avLst/>
              <a:gdLst/>
              <a:ahLst/>
              <a:cxnLst/>
              <a:rect l="l" t="t" r="r" b="b"/>
              <a:pathLst>
                <a:path w="2014854" h="494030">
                  <a:moveTo>
                    <a:pt x="0" y="123444"/>
                  </a:moveTo>
                  <a:lnTo>
                    <a:pt x="1767839" y="123444"/>
                  </a:lnTo>
                  <a:lnTo>
                    <a:pt x="1767839" y="0"/>
                  </a:lnTo>
                  <a:lnTo>
                    <a:pt x="2014727" y="246888"/>
                  </a:lnTo>
                  <a:lnTo>
                    <a:pt x="1767839" y="493776"/>
                  </a:lnTo>
                  <a:lnTo>
                    <a:pt x="1767839" y="370332"/>
                  </a:lnTo>
                  <a:lnTo>
                    <a:pt x="0" y="370332"/>
                  </a:lnTo>
                  <a:lnTo>
                    <a:pt x="0" y="123444"/>
                  </a:lnTo>
                  <a:close/>
                </a:path>
              </a:pathLst>
            </a:custGeom>
            <a:ln w="12700">
              <a:solidFill>
                <a:srgbClr val="3D4A4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3" name="object 33"/>
            <p:cNvSpPr/>
            <p:nvPr/>
          </p:nvSpPr>
          <p:spPr>
            <a:xfrm>
              <a:off x="7330678" y="2390546"/>
              <a:ext cx="1276985" cy="922019"/>
            </a:xfrm>
            <a:custGeom>
              <a:avLst/>
              <a:gdLst/>
              <a:ahLst/>
              <a:cxnLst/>
              <a:rect l="l" t="t" r="r" b="b"/>
              <a:pathLst>
                <a:path w="1276984" h="922020">
                  <a:moveTo>
                    <a:pt x="1159840" y="0"/>
                  </a:moveTo>
                  <a:lnTo>
                    <a:pt x="129451" y="640118"/>
                  </a:lnTo>
                  <a:lnTo>
                    <a:pt x="71119" y="546227"/>
                  </a:lnTo>
                  <a:lnTo>
                    <a:pt x="0" y="850671"/>
                  </a:lnTo>
                  <a:lnTo>
                    <a:pt x="304444" y="921791"/>
                  </a:lnTo>
                  <a:lnTo>
                    <a:pt x="246113" y="827900"/>
                  </a:lnTo>
                  <a:lnTo>
                    <a:pt x="1276502" y="187782"/>
                  </a:lnTo>
                  <a:lnTo>
                    <a:pt x="1159840" y="0"/>
                  </a:lnTo>
                  <a:close/>
                </a:path>
              </a:pathLst>
            </a:custGeom>
            <a:solidFill>
              <a:srgbClr val="57696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4" name="object 34"/>
            <p:cNvSpPr/>
            <p:nvPr/>
          </p:nvSpPr>
          <p:spPr>
            <a:xfrm>
              <a:off x="7330678" y="2390545"/>
              <a:ext cx="1276985" cy="922019"/>
            </a:xfrm>
            <a:custGeom>
              <a:avLst/>
              <a:gdLst/>
              <a:ahLst/>
              <a:cxnLst/>
              <a:rect l="l" t="t" r="r" b="b"/>
              <a:pathLst>
                <a:path w="1276984" h="922020">
                  <a:moveTo>
                    <a:pt x="1276502" y="187782"/>
                  </a:moveTo>
                  <a:lnTo>
                    <a:pt x="246113" y="827900"/>
                  </a:lnTo>
                  <a:lnTo>
                    <a:pt x="304444" y="921791"/>
                  </a:lnTo>
                  <a:lnTo>
                    <a:pt x="0" y="850671"/>
                  </a:lnTo>
                  <a:lnTo>
                    <a:pt x="71119" y="546227"/>
                  </a:lnTo>
                  <a:lnTo>
                    <a:pt x="129451" y="640118"/>
                  </a:lnTo>
                  <a:lnTo>
                    <a:pt x="1159840" y="0"/>
                  </a:lnTo>
                  <a:lnTo>
                    <a:pt x="1276502" y="187782"/>
                  </a:lnTo>
                  <a:close/>
                </a:path>
              </a:pathLst>
            </a:custGeom>
            <a:ln w="12700">
              <a:solidFill>
                <a:srgbClr val="3D4A4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3397892" y="4028074"/>
              <a:ext cx="1276985" cy="922019"/>
            </a:xfrm>
            <a:custGeom>
              <a:avLst/>
              <a:gdLst/>
              <a:ahLst/>
              <a:cxnLst/>
              <a:rect l="l" t="t" r="r" b="b"/>
              <a:pathLst>
                <a:path w="1276985" h="922020">
                  <a:moveTo>
                    <a:pt x="1159840" y="0"/>
                  </a:moveTo>
                  <a:lnTo>
                    <a:pt x="129451" y="640118"/>
                  </a:lnTo>
                  <a:lnTo>
                    <a:pt x="71119" y="546227"/>
                  </a:lnTo>
                  <a:lnTo>
                    <a:pt x="0" y="850671"/>
                  </a:lnTo>
                  <a:lnTo>
                    <a:pt x="304444" y="921791"/>
                  </a:lnTo>
                  <a:lnTo>
                    <a:pt x="246113" y="827900"/>
                  </a:lnTo>
                  <a:lnTo>
                    <a:pt x="1276502" y="187782"/>
                  </a:lnTo>
                  <a:lnTo>
                    <a:pt x="1159840" y="0"/>
                  </a:lnTo>
                  <a:close/>
                </a:path>
              </a:pathLst>
            </a:custGeom>
            <a:solidFill>
              <a:srgbClr val="57696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6" name="object 36"/>
            <p:cNvSpPr/>
            <p:nvPr/>
          </p:nvSpPr>
          <p:spPr>
            <a:xfrm>
              <a:off x="3397892" y="4028074"/>
              <a:ext cx="1276985" cy="922019"/>
            </a:xfrm>
            <a:custGeom>
              <a:avLst/>
              <a:gdLst/>
              <a:ahLst/>
              <a:cxnLst/>
              <a:rect l="l" t="t" r="r" b="b"/>
              <a:pathLst>
                <a:path w="1276985" h="922020">
                  <a:moveTo>
                    <a:pt x="1276502" y="187782"/>
                  </a:moveTo>
                  <a:lnTo>
                    <a:pt x="246113" y="827900"/>
                  </a:lnTo>
                  <a:lnTo>
                    <a:pt x="304444" y="921791"/>
                  </a:lnTo>
                  <a:lnTo>
                    <a:pt x="0" y="850671"/>
                  </a:lnTo>
                  <a:lnTo>
                    <a:pt x="71119" y="546227"/>
                  </a:lnTo>
                  <a:lnTo>
                    <a:pt x="129451" y="640118"/>
                  </a:lnTo>
                  <a:lnTo>
                    <a:pt x="1159840" y="0"/>
                  </a:lnTo>
                  <a:lnTo>
                    <a:pt x="1276502" y="187782"/>
                  </a:lnTo>
                  <a:close/>
                </a:path>
              </a:pathLst>
            </a:custGeom>
            <a:ln w="12700">
              <a:solidFill>
                <a:srgbClr val="3D4A4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7" name="object 37"/>
            <p:cNvSpPr/>
            <p:nvPr/>
          </p:nvSpPr>
          <p:spPr>
            <a:xfrm>
              <a:off x="5056632" y="5218177"/>
              <a:ext cx="2016760" cy="494030"/>
            </a:xfrm>
            <a:custGeom>
              <a:avLst/>
              <a:gdLst/>
              <a:ahLst/>
              <a:cxnLst/>
              <a:rect l="l" t="t" r="r" b="b"/>
              <a:pathLst>
                <a:path w="2016759" h="494029">
                  <a:moveTo>
                    <a:pt x="1769364" y="0"/>
                  </a:moveTo>
                  <a:lnTo>
                    <a:pt x="1769364" y="123444"/>
                  </a:lnTo>
                  <a:lnTo>
                    <a:pt x="0" y="123444"/>
                  </a:lnTo>
                  <a:lnTo>
                    <a:pt x="0" y="370332"/>
                  </a:lnTo>
                  <a:lnTo>
                    <a:pt x="1769364" y="370332"/>
                  </a:lnTo>
                  <a:lnTo>
                    <a:pt x="1769364" y="493776"/>
                  </a:lnTo>
                  <a:lnTo>
                    <a:pt x="2016252" y="246888"/>
                  </a:lnTo>
                  <a:lnTo>
                    <a:pt x="1769364" y="0"/>
                  </a:lnTo>
                  <a:close/>
                </a:path>
              </a:pathLst>
            </a:custGeom>
            <a:solidFill>
              <a:srgbClr val="57696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8" name="object 38"/>
            <p:cNvSpPr/>
            <p:nvPr/>
          </p:nvSpPr>
          <p:spPr>
            <a:xfrm>
              <a:off x="5056632" y="5218177"/>
              <a:ext cx="2016760" cy="494030"/>
            </a:xfrm>
            <a:custGeom>
              <a:avLst/>
              <a:gdLst/>
              <a:ahLst/>
              <a:cxnLst/>
              <a:rect l="l" t="t" r="r" b="b"/>
              <a:pathLst>
                <a:path w="2016759" h="494029">
                  <a:moveTo>
                    <a:pt x="0" y="123444"/>
                  </a:moveTo>
                  <a:lnTo>
                    <a:pt x="1769364" y="123444"/>
                  </a:lnTo>
                  <a:lnTo>
                    <a:pt x="1769364" y="0"/>
                  </a:lnTo>
                  <a:lnTo>
                    <a:pt x="2016252" y="246888"/>
                  </a:lnTo>
                  <a:lnTo>
                    <a:pt x="1769364" y="493776"/>
                  </a:lnTo>
                  <a:lnTo>
                    <a:pt x="1769364" y="370332"/>
                  </a:lnTo>
                  <a:lnTo>
                    <a:pt x="0" y="370332"/>
                  </a:lnTo>
                  <a:lnTo>
                    <a:pt x="0" y="123444"/>
                  </a:lnTo>
                  <a:close/>
                </a:path>
              </a:pathLst>
            </a:custGeom>
            <a:ln w="12700">
              <a:solidFill>
                <a:srgbClr val="3D4A4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76345" y="198850"/>
            <a:ext cx="884110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45" dirty="0">
                <a:solidFill>
                  <a:srgbClr val="000000"/>
                </a:solidFill>
                <a:latin typeface="Georgia"/>
                <a:cs typeface="Georgia"/>
              </a:rPr>
              <a:t>The</a:t>
            </a:r>
            <a:r>
              <a:rPr sz="2400" b="1" spc="-85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2400" b="1" spc="-120" dirty="0">
                <a:solidFill>
                  <a:srgbClr val="000000"/>
                </a:solidFill>
                <a:latin typeface="Georgia"/>
                <a:cs typeface="Georgia"/>
              </a:rPr>
              <a:t>top</a:t>
            </a:r>
            <a:r>
              <a:rPr sz="2400" b="1" spc="-80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2400" b="1" spc="-70" dirty="0">
                <a:solidFill>
                  <a:srgbClr val="000000"/>
                </a:solidFill>
                <a:latin typeface="Georgia"/>
                <a:cs typeface="Georgia"/>
              </a:rPr>
              <a:t>10</a:t>
            </a:r>
            <a:r>
              <a:rPr sz="2400" b="1" spc="-100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2400" b="1" spc="-80" dirty="0">
                <a:solidFill>
                  <a:srgbClr val="000000"/>
                </a:solidFill>
                <a:latin typeface="Georgia"/>
                <a:cs typeface="Georgia"/>
              </a:rPr>
              <a:t>employability</a:t>
            </a:r>
            <a:r>
              <a:rPr sz="2400" b="1" spc="-65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2400" b="1" spc="-60" dirty="0">
                <a:solidFill>
                  <a:srgbClr val="000000"/>
                </a:solidFill>
                <a:latin typeface="Georgia"/>
                <a:cs typeface="Georgia"/>
              </a:rPr>
              <a:t>skills</a:t>
            </a:r>
            <a:r>
              <a:rPr sz="2400" b="1" spc="-85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2400" b="1" spc="-55" dirty="0">
                <a:solidFill>
                  <a:srgbClr val="000000"/>
                </a:solidFill>
                <a:latin typeface="Georgia"/>
                <a:cs typeface="Georgia"/>
              </a:rPr>
              <a:t>that</a:t>
            </a:r>
            <a:r>
              <a:rPr sz="2400" b="1" spc="-75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2400" b="1" spc="-45" dirty="0">
                <a:solidFill>
                  <a:srgbClr val="000000"/>
                </a:solidFill>
                <a:latin typeface="Georgia"/>
                <a:cs typeface="Georgia"/>
              </a:rPr>
              <a:t>will</a:t>
            </a:r>
            <a:r>
              <a:rPr sz="2400" b="1" spc="-90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2400" b="1" spc="-100" dirty="0">
                <a:solidFill>
                  <a:srgbClr val="000000"/>
                </a:solidFill>
                <a:latin typeface="Georgia"/>
                <a:cs typeface="Georgia"/>
              </a:rPr>
              <a:t>help</a:t>
            </a:r>
            <a:r>
              <a:rPr sz="2400" b="1" spc="-70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2400" b="1" spc="-114" dirty="0">
                <a:solidFill>
                  <a:srgbClr val="000000"/>
                </a:solidFill>
                <a:latin typeface="Georgia"/>
                <a:cs typeface="Georgia"/>
              </a:rPr>
              <a:t>you</a:t>
            </a:r>
            <a:r>
              <a:rPr sz="2400" b="1" spc="-75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2400" b="1" spc="-45" dirty="0">
                <a:solidFill>
                  <a:srgbClr val="000000"/>
                </a:solidFill>
                <a:latin typeface="Georgia"/>
                <a:cs typeface="Georgia"/>
              </a:rPr>
              <a:t>get</a:t>
            </a:r>
            <a:r>
              <a:rPr sz="2400" b="1" spc="-90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2400" b="1" spc="-85" dirty="0">
                <a:solidFill>
                  <a:srgbClr val="000000"/>
                </a:solidFill>
                <a:latin typeface="Georgia"/>
                <a:cs typeface="Georgia"/>
              </a:rPr>
              <a:t>any</a:t>
            </a:r>
            <a:r>
              <a:rPr sz="2400" b="1" spc="-80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2400" b="1" spc="-20" dirty="0">
                <a:solidFill>
                  <a:srgbClr val="000000"/>
                </a:solidFill>
                <a:latin typeface="Georgia"/>
                <a:cs typeface="Georgia"/>
              </a:rPr>
              <a:t>job.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76091" y="689115"/>
            <a:ext cx="11015345" cy="5967730"/>
          </a:xfrm>
          <a:prstGeom prst="rect">
            <a:avLst/>
          </a:prstGeom>
        </p:spPr>
        <p:txBody>
          <a:bodyPr vert="horz" wrap="square" lIns="0" tIns="1644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95"/>
              </a:spcBef>
            </a:pPr>
            <a:r>
              <a:rPr sz="2000" b="1" dirty="0">
                <a:latin typeface="Arial"/>
                <a:cs typeface="Arial"/>
              </a:rPr>
              <a:t>Communication</a:t>
            </a:r>
            <a:r>
              <a:rPr sz="2000" b="1" spc="-7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(writing,</a:t>
            </a:r>
            <a:r>
              <a:rPr sz="2000" spc="-7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speaking,</a:t>
            </a:r>
            <a:r>
              <a:rPr sz="2000" spc="-8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listening,</a:t>
            </a:r>
            <a:r>
              <a:rPr sz="2000" spc="-6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presenting)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2000" b="1" dirty="0">
                <a:latin typeface="Arial"/>
                <a:cs typeface="Arial"/>
              </a:rPr>
              <a:t>Motivation</a:t>
            </a:r>
            <a:r>
              <a:rPr sz="2000" b="1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(the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ability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act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independently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continually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progress</a:t>
            </a:r>
            <a:r>
              <a:rPr sz="2000" spc="-6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towards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your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goals)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2000" b="1" dirty="0">
                <a:latin typeface="Arial"/>
                <a:cs typeface="Arial"/>
              </a:rPr>
              <a:t>Leadership</a:t>
            </a:r>
            <a:r>
              <a:rPr sz="2000" b="1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(taking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charge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project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initiative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within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team)</a:t>
            </a:r>
            <a:endParaRPr sz="2000">
              <a:latin typeface="Arial"/>
              <a:cs typeface="Arial"/>
            </a:endParaRPr>
          </a:p>
          <a:p>
            <a:pPr marL="12700" marR="5080">
              <a:lnSpc>
                <a:spcPct val="150000"/>
              </a:lnSpc>
            </a:pPr>
            <a:r>
              <a:rPr sz="2000" b="1" dirty="0">
                <a:latin typeface="Arial"/>
                <a:cs typeface="Arial"/>
              </a:rPr>
              <a:t>Reliability</a:t>
            </a:r>
            <a:r>
              <a:rPr sz="2000" b="1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(you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are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trustworthy,</a:t>
            </a:r>
            <a:r>
              <a:rPr sz="2000" spc="-7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your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employer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can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depend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on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your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word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capabilities) </a:t>
            </a:r>
            <a:r>
              <a:rPr sz="2000" b="1" dirty="0">
                <a:latin typeface="Arial"/>
                <a:cs typeface="Arial"/>
              </a:rPr>
              <a:t>Ability</a:t>
            </a:r>
            <a:r>
              <a:rPr sz="2000" b="1" spc="-4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to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learn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on</a:t>
            </a:r>
            <a:r>
              <a:rPr sz="2000" b="1" spc="-1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the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job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(quickly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understanding</a:t>
            </a:r>
            <a:r>
              <a:rPr sz="2000" spc="-6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concepts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new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methods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accomplishing</a:t>
            </a:r>
            <a:r>
              <a:rPr sz="2000" spc="-50" dirty="0">
                <a:latin typeface="Arial"/>
                <a:cs typeface="Arial"/>
              </a:rPr>
              <a:t> a </a:t>
            </a:r>
            <a:r>
              <a:rPr sz="2000" spc="-10" dirty="0">
                <a:latin typeface="Arial"/>
                <a:cs typeface="Arial"/>
              </a:rPr>
              <a:t>task)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2000" b="1" spc="-20" dirty="0">
                <a:latin typeface="Arial"/>
                <a:cs typeface="Arial"/>
              </a:rPr>
              <a:t>Teamwork</a:t>
            </a:r>
            <a:r>
              <a:rPr sz="2000" b="1" spc="-7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(cohesive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staff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often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hit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milestones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quicker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deliver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more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successful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projects)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200"/>
              </a:spcBef>
            </a:pPr>
            <a:r>
              <a:rPr sz="2000" b="1" spc="-10" dirty="0">
                <a:latin typeface="Arial"/>
                <a:cs typeface="Arial"/>
              </a:rPr>
              <a:t>Self-</a:t>
            </a:r>
            <a:r>
              <a:rPr sz="2000" b="1" dirty="0">
                <a:latin typeface="Arial"/>
                <a:cs typeface="Arial"/>
              </a:rPr>
              <a:t>management</a:t>
            </a:r>
            <a:r>
              <a:rPr sz="2000" b="1" spc="-7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(the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ability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do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work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with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minimal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supervision)</a:t>
            </a:r>
            <a:endParaRPr sz="2000">
              <a:latin typeface="Arial"/>
              <a:cs typeface="Arial"/>
            </a:endParaRPr>
          </a:p>
          <a:p>
            <a:pPr marL="12700" marR="922655">
              <a:lnSpc>
                <a:spcPct val="150000"/>
              </a:lnSpc>
            </a:pPr>
            <a:r>
              <a:rPr sz="2000" b="1" dirty="0">
                <a:latin typeface="Arial"/>
                <a:cs typeface="Arial"/>
              </a:rPr>
              <a:t>Emotional</a:t>
            </a:r>
            <a:r>
              <a:rPr sz="2000" b="1" spc="-5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intelligence</a:t>
            </a:r>
            <a:r>
              <a:rPr sz="2000" b="1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(being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aware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having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control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over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your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emotions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as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well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as </a:t>
            </a:r>
            <a:r>
              <a:rPr sz="2000" dirty="0">
                <a:latin typeface="Arial"/>
                <a:cs typeface="Arial"/>
              </a:rPr>
              <a:t>understanding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the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emotions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others)</a:t>
            </a:r>
            <a:endParaRPr sz="2000">
              <a:latin typeface="Arial"/>
              <a:cs typeface="Arial"/>
            </a:endParaRPr>
          </a:p>
          <a:p>
            <a:pPr marL="12700" marR="1249045">
              <a:lnSpc>
                <a:spcPct val="150000"/>
              </a:lnSpc>
            </a:pPr>
            <a:r>
              <a:rPr sz="2000" b="1" dirty="0">
                <a:latin typeface="Arial"/>
                <a:cs typeface="Arial"/>
              </a:rPr>
              <a:t>Analytical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skills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(the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ability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deconstruct</a:t>
            </a:r>
            <a:r>
              <a:rPr sz="2000" spc="-6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information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into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processable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pieces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draw </a:t>
            </a:r>
            <a:r>
              <a:rPr sz="2000" spc="-10" dirty="0">
                <a:latin typeface="Arial"/>
                <a:cs typeface="Arial"/>
              </a:rPr>
              <a:t>conclusions)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95"/>
              </a:spcBef>
            </a:pPr>
            <a:r>
              <a:rPr sz="2000" b="1" dirty="0">
                <a:latin typeface="Arial"/>
                <a:cs typeface="Arial"/>
              </a:rPr>
              <a:t>Administrative</a:t>
            </a:r>
            <a:r>
              <a:rPr sz="2000" b="1" spc="-5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skills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(skills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related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running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an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office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or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keeping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business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organised)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CE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277600" y="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F4DD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96874" y="761"/>
            <a:ext cx="0" cy="5943600"/>
          </a:xfrm>
          <a:custGeom>
            <a:avLst/>
            <a:gdLst/>
            <a:ahLst/>
            <a:cxnLst/>
            <a:rect l="l" t="t" r="r" b="b"/>
            <a:pathLst>
              <a:path h="5943600">
                <a:moveTo>
                  <a:pt x="0" y="0"/>
                </a:moveTo>
                <a:lnTo>
                  <a:pt x="0" y="5943600"/>
                </a:lnTo>
              </a:path>
            </a:pathLst>
          </a:custGeom>
          <a:ln w="19050">
            <a:solidFill>
              <a:srgbClr val="DF99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048456" y="1295400"/>
            <a:ext cx="3725485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75" dirty="0">
                <a:solidFill>
                  <a:srgbClr val="000000"/>
                </a:solidFill>
                <a:latin typeface="Georgia"/>
                <a:cs typeface="Georgia"/>
              </a:rPr>
              <a:t>Skills</a:t>
            </a:r>
            <a:r>
              <a:rPr sz="3600" b="1" spc="-140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lang="en-GB" sz="3600" b="1" spc="-110" dirty="0">
                <a:solidFill>
                  <a:srgbClr val="000000"/>
                </a:solidFill>
                <a:latin typeface="Georgia"/>
                <a:cs typeface="Georgia"/>
              </a:rPr>
              <a:t>A</a:t>
            </a:r>
            <a:r>
              <a:rPr sz="3600" b="1" spc="-110" dirty="0" err="1">
                <a:solidFill>
                  <a:srgbClr val="000000"/>
                </a:solidFill>
                <a:latin typeface="Georgia"/>
                <a:cs typeface="Georgia"/>
              </a:rPr>
              <a:t>udit</a:t>
            </a:r>
            <a:endParaRPr sz="3600" dirty="0">
              <a:latin typeface="Georgia"/>
              <a:cs typeface="Georgi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48456" y="2072133"/>
            <a:ext cx="4560570" cy="2952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3200" spc="200" dirty="0">
                <a:latin typeface="Calibri"/>
                <a:cs typeface="Calibri"/>
              </a:rPr>
              <a:t>Let</a:t>
            </a:r>
            <a:r>
              <a:rPr sz="3200" spc="160" dirty="0">
                <a:latin typeface="Calibri"/>
                <a:cs typeface="Calibri"/>
              </a:rPr>
              <a:t> </a:t>
            </a:r>
            <a:r>
              <a:rPr sz="3200" spc="220" dirty="0">
                <a:latin typeface="Calibri"/>
                <a:cs typeface="Calibri"/>
              </a:rPr>
              <a:t>us</a:t>
            </a:r>
            <a:r>
              <a:rPr sz="3200" spc="180" dirty="0">
                <a:latin typeface="Calibri"/>
                <a:cs typeface="Calibri"/>
              </a:rPr>
              <a:t> </a:t>
            </a:r>
            <a:r>
              <a:rPr sz="3200" spc="114" dirty="0">
                <a:latin typeface="Calibri"/>
                <a:cs typeface="Calibri"/>
              </a:rPr>
              <a:t>conduct</a:t>
            </a:r>
            <a:r>
              <a:rPr sz="3200" spc="140" dirty="0">
                <a:latin typeface="Calibri"/>
                <a:cs typeface="Calibri"/>
              </a:rPr>
              <a:t> </a:t>
            </a:r>
            <a:r>
              <a:rPr sz="3200" spc="60" dirty="0">
                <a:latin typeface="Calibri"/>
                <a:cs typeface="Calibri"/>
              </a:rPr>
              <a:t>a</a:t>
            </a:r>
            <a:r>
              <a:rPr sz="3200" spc="165" dirty="0">
                <a:latin typeface="Calibri"/>
                <a:cs typeface="Calibri"/>
              </a:rPr>
              <a:t> </a:t>
            </a:r>
            <a:r>
              <a:rPr sz="3200" spc="114" dirty="0">
                <a:latin typeface="Calibri"/>
                <a:cs typeface="Calibri"/>
              </a:rPr>
              <a:t>skills </a:t>
            </a:r>
            <a:r>
              <a:rPr sz="3200" dirty="0">
                <a:latin typeface="Calibri"/>
                <a:cs typeface="Calibri"/>
              </a:rPr>
              <a:t>audit</a:t>
            </a:r>
            <a:r>
              <a:rPr sz="3200" spc="20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to</a:t>
            </a:r>
            <a:r>
              <a:rPr sz="3200" spc="235" dirty="0">
                <a:latin typeface="Calibri"/>
                <a:cs typeface="Calibri"/>
              </a:rPr>
              <a:t> </a:t>
            </a:r>
            <a:r>
              <a:rPr sz="3200" spc="60" dirty="0">
                <a:latin typeface="Calibri"/>
                <a:cs typeface="Calibri"/>
              </a:rPr>
              <a:t>find</a:t>
            </a:r>
            <a:r>
              <a:rPr sz="3200" spc="204" dirty="0">
                <a:latin typeface="Calibri"/>
                <a:cs typeface="Calibri"/>
              </a:rPr>
              <a:t> </a:t>
            </a:r>
            <a:r>
              <a:rPr sz="3200" spc="60" dirty="0">
                <a:latin typeface="Calibri"/>
                <a:cs typeface="Calibri"/>
              </a:rPr>
              <a:t>out</a:t>
            </a:r>
            <a:r>
              <a:rPr sz="3200" spc="240" dirty="0">
                <a:latin typeface="Calibri"/>
                <a:cs typeface="Calibri"/>
              </a:rPr>
              <a:t> </a:t>
            </a:r>
            <a:r>
              <a:rPr sz="3200" spc="165" dirty="0">
                <a:latin typeface="Calibri"/>
                <a:cs typeface="Calibri"/>
              </a:rPr>
              <a:t>how </a:t>
            </a:r>
            <a:r>
              <a:rPr sz="3200" spc="180" dirty="0">
                <a:latin typeface="Calibri"/>
                <a:cs typeface="Calibri"/>
              </a:rPr>
              <a:t>much</a:t>
            </a:r>
            <a:r>
              <a:rPr sz="3200" spc="150" dirty="0">
                <a:latin typeface="Calibri"/>
                <a:cs typeface="Calibri"/>
              </a:rPr>
              <a:t> </a:t>
            </a:r>
            <a:r>
              <a:rPr sz="3200" spc="110" dirty="0">
                <a:latin typeface="Calibri"/>
                <a:cs typeface="Calibri"/>
              </a:rPr>
              <a:t>you</a:t>
            </a:r>
            <a:r>
              <a:rPr sz="3200" spc="150" dirty="0">
                <a:latin typeface="Calibri"/>
                <a:cs typeface="Calibri"/>
              </a:rPr>
              <a:t> </a:t>
            </a:r>
            <a:r>
              <a:rPr sz="3200" spc="70" dirty="0">
                <a:latin typeface="Calibri"/>
                <a:cs typeface="Calibri"/>
              </a:rPr>
              <a:t>are</a:t>
            </a:r>
            <a:r>
              <a:rPr sz="3200" spc="135" dirty="0">
                <a:latin typeface="Calibri"/>
                <a:cs typeface="Calibri"/>
              </a:rPr>
              <a:t> </a:t>
            </a:r>
            <a:r>
              <a:rPr sz="3200" spc="125" dirty="0">
                <a:latin typeface="Calibri"/>
                <a:cs typeface="Calibri"/>
              </a:rPr>
              <a:t>aware</a:t>
            </a:r>
            <a:r>
              <a:rPr sz="3200" spc="135" dirty="0">
                <a:latin typeface="Calibri"/>
                <a:cs typeface="Calibri"/>
              </a:rPr>
              <a:t> </a:t>
            </a:r>
            <a:r>
              <a:rPr sz="3200" spc="70" dirty="0">
                <a:latin typeface="Calibri"/>
                <a:cs typeface="Calibri"/>
              </a:rPr>
              <a:t>of </a:t>
            </a:r>
            <a:r>
              <a:rPr sz="3200" spc="85" dirty="0">
                <a:latin typeface="Calibri"/>
                <a:cs typeface="Calibri"/>
              </a:rPr>
              <a:t>the</a:t>
            </a:r>
            <a:r>
              <a:rPr sz="3200" spc="180" dirty="0">
                <a:latin typeface="Calibri"/>
                <a:cs typeface="Calibri"/>
              </a:rPr>
              <a:t> </a:t>
            </a:r>
            <a:r>
              <a:rPr sz="3200" spc="130" dirty="0">
                <a:latin typeface="Calibri"/>
                <a:cs typeface="Calibri"/>
              </a:rPr>
              <a:t>skills</a:t>
            </a:r>
            <a:r>
              <a:rPr sz="3200" spc="17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that</a:t>
            </a:r>
            <a:r>
              <a:rPr sz="3200" spc="165" dirty="0">
                <a:latin typeface="Calibri"/>
                <a:cs typeface="Calibri"/>
              </a:rPr>
              <a:t> </a:t>
            </a:r>
            <a:r>
              <a:rPr sz="3200" spc="110" dirty="0">
                <a:latin typeface="Calibri"/>
                <a:cs typeface="Calibri"/>
              </a:rPr>
              <a:t>you</a:t>
            </a:r>
            <a:r>
              <a:rPr sz="3200" spc="180" dirty="0">
                <a:latin typeface="Calibri"/>
                <a:cs typeface="Calibri"/>
              </a:rPr>
              <a:t> </a:t>
            </a:r>
            <a:r>
              <a:rPr sz="3200" spc="100" dirty="0">
                <a:latin typeface="Calibri"/>
                <a:cs typeface="Calibri"/>
              </a:rPr>
              <a:t>have </a:t>
            </a:r>
            <a:r>
              <a:rPr sz="3200" spc="80" dirty="0">
                <a:latin typeface="Calibri"/>
                <a:cs typeface="Calibri"/>
              </a:rPr>
              <a:t>and</a:t>
            </a:r>
            <a:r>
              <a:rPr sz="3200" spc="155" dirty="0">
                <a:latin typeface="Calibri"/>
                <a:cs typeface="Calibri"/>
              </a:rPr>
              <a:t> </a:t>
            </a:r>
            <a:r>
              <a:rPr sz="3200" spc="85" dirty="0">
                <a:latin typeface="Calibri"/>
                <a:cs typeface="Calibri"/>
              </a:rPr>
              <a:t>the</a:t>
            </a:r>
            <a:r>
              <a:rPr sz="3200" spc="165" dirty="0">
                <a:latin typeface="Calibri"/>
                <a:cs typeface="Calibri"/>
              </a:rPr>
              <a:t> </a:t>
            </a:r>
            <a:r>
              <a:rPr sz="3200" spc="170" dirty="0">
                <a:latin typeface="Calibri"/>
                <a:cs typeface="Calibri"/>
              </a:rPr>
              <a:t>ones</a:t>
            </a:r>
            <a:r>
              <a:rPr sz="3200" spc="165" dirty="0">
                <a:latin typeface="Calibri"/>
                <a:cs typeface="Calibri"/>
              </a:rPr>
              <a:t> </a:t>
            </a:r>
            <a:r>
              <a:rPr sz="3200" spc="110" dirty="0">
                <a:latin typeface="Calibri"/>
                <a:cs typeface="Calibri"/>
              </a:rPr>
              <a:t>you</a:t>
            </a:r>
            <a:r>
              <a:rPr sz="3200" spc="155" dirty="0">
                <a:latin typeface="Calibri"/>
                <a:cs typeface="Calibri"/>
              </a:rPr>
              <a:t> </a:t>
            </a:r>
            <a:r>
              <a:rPr sz="3200" spc="100" dirty="0">
                <a:latin typeface="Calibri"/>
                <a:cs typeface="Calibri"/>
              </a:rPr>
              <a:t>believe </a:t>
            </a:r>
            <a:r>
              <a:rPr sz="3200" spc="110" dirty="0">
                <a:latin typeface="Calibri"/>
                <a:cs typeface="Calibri"/>
              </a:rPr>
              <a:t>you</a:t>
            </a:r>
            <a:r>
              <a:rPr sz="3200" spc="180" dirty="0">
                <a:latin typeface="Calibri"/>
                <a:cs typeface="Calibri"/>
              </a:rPr>
              <a:t> </a:t>
            </a:r>
            <a:r>
              <a:rPr sz="3200" spc="130" dirty="0">
                <a:latin typeface="Calibri"/>
                <a:cs typeface="Calibri"/>
              </a:rPr>
              <a:t>need</a:t>
            </a:r>
            <a:r>
              <a:rPr sz="3200" spc="204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to</a:t>
            </a:r>
            <a:r>
              <a:rPr sz="3200" spc="180" dirty="0">
                <a:latin typeface="Calibri"/>
                <a:cs typeface="Calibri"/>
              </a:rPr>
              <a:t> </a:t>
            </a:r>
            <a:r>
              <a:rPr sz="3200" spc="100" dirty="0">
                <a:latin typeface="Calibri"/>
                <a:cs typeface="Calibri"/>
              </a:rPr>
              <a:t>develop.</a:t>
            </a:r>
            <a:endParaRPr sz="3200">
              <a:latin typeface="Calibri"/>
              <a:cs typeface="Calibri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015240" y="1990344"/>
            <a:ext cx="6086843" cy="409492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926DF2-8FFB-9555-D6BA-DA1FF1B501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>
            <a:extLst>
              <a:ext uri="{FF2B5EF4-FFF2-40B4-BE49-F238E27FC236}">
                <a16:creationId xmlns:a16="http://schemas.microsoft.com/office/drawing/2014/main" id="{F1E213A0-E8CB-7959-C656-EE185616729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29915" y="281834"/>
            <a:ext cx="31108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55" dirty="0">
                <a:solidFill>
                  <a:srgbClr val="000000"/>
                </a:solidFill>
                <a:latin typeface="Georgia"/>
                <a:cs typeface="Georgia"/>
              </a:rPr>
              <a:t>Types</a:t>
            </a:r>
            <a:r>
              <a:rPr sz="3600" b="1" spc="-135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3600" b="1" spc="-145" dirty="0">
                <a:solidFill>
                  <a:srgbClr val="000000"/>
                </a:solidFill>
                <a:latin typeface="Georgia"/>
                <a:cs typeface="Georgia"/>
              </a:rPr>
              <a:t>of</a:t>
            </a:r>
            <a:r>
              <a:rPr sz="3600" b="1" spc="-120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3600" b="1" spc="-65" dirty="0">
                <a:solidFill>
                  <a:srgbClr val="000000"/>
                </a:solidFill>
                <a:latin typeface="Georgia"/>
                <a:cs typeface="Georgia"/>
              </a:rPr>
              <a:t>skills</a:t>
            </a:r>
            <a:endParaRPr sz="3600">
              <a:latin typeface="Georgia"/>
              <a:cs typeface="Georgia"/>
            </a:endParaRP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E9B44956-81DF-662A-A211-518B0C3B78A1}"/>
              </a:ext>
            </a:extLst>
          </p:cNvPr>
          <p:cNvSpPr txBox="1"/>
          <p:nvPr/>
        </p:nvSpPr>
        <p:spPr>
          <a:xfrm>
            <a:off x="1066800" y="1066800"/>
            <a:ext cx="4561205" cy="523861"/>
          </a:xfrm>
          <a:prstGeom prst="rect">
            <a:avLst/>
          </a:prstGeom>
        </p:spPr>
        <p:txBody>
          <a:bodyPr vert="horz" wrap="square" lIns="0" tIns="1835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45"/>
              </a:spcBef>
            </a:pPr>
            <a:r>
              <a:rPr sz="2200" b="1" dirty="0">
                <a:latin typeface="Arial"/>
                <a:cs typeface="Arial"/>
              </a:rPr>
              <a:t>Soft</a:t>
            </a:r>
            <a:r>
              <a:rPr sz="2200" b="1" spc="-25" dirty="0">
                <a:latin typeface="Arial"/>
                <a:cs typeface="Arial"/>
              </a:rPr>
              <a:t> </a:t>
            </a:r>
            <a:r>
              <a:rPr sz="2200" b="1" spc="-10" dirty="0">
                <a:latin typeface="Arial"/>
                <a:cs typeface="Arial"/>
              </a:rPr>
              <a:t>skills</a:t>
            </a:r>
            <a:r>
              <a:rPr lang="en-GB" sz="2200" b="1" spc="-10" dirty="0">
                <a:latin typeface="Arial"/>
                <a:cs typeface="Arial"/>
              </a:rPr>
              <a:t> are </a:t>
            </a:r>
            <a:endParaRPr sz="2200" dirty="0">
              <a:latin typeface="Arial"/>
              <a:cs typeface="Arial"/>
            </a:endParaRPr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0CE3EB9C-71B1-1363-9F9F-2F53E13F43FD}"/>
              </a:ext>
            </a:extLst>
          </p:cNvPr>
          <p:cNvSpPr txBox="1"/>
          <p:nvPr/>
        </p:nvSpPr>
        <p:spPr>
          <a:xfrm>
            <a:off x="1104900" y="2981702"/>
            <a:ext cx="5062855" cy="420628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12700" marR="5080">
              <a:lnSpc>
                <a:spcPts val="2110"/>
              </a:lnSpc>
              <a:spcBef>
                <a:spcPts val="1590"/>
              </a:spcBef>
            </a:pPr>
            <a:r>
              <a:rPr sz="2200" b="1" dirty="0">
                <a:latin typeface="Arial"/>
                <a:cs typeface="Arial"/>
              </a:rPr>
              <a:t>Hard</a:t>
            </a:r>
            <a:r>
              <a:rPr sz="2200" b="1" spc="-4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skills</a:t>
            </a:r>
            <a:r>
              <a:rPr sz="2200" b="1" spc="-5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are</a:t>
            </a:r>
            <a:endParaRPr sz="2200" dirty="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733EA7-E50B-C68A-CD33-2D6EA9CF74CB}"/>
              </a:ext>
            </a:extLst>
          </p:cNvPr>
          <p:cNvSpPr txBox="1"/>
          <p:nvPr/>
        </p:nvSpPr>
        <p:spPr>
          <a:xfrm>
            <a:off x="991828" y="1621141"/>
            <a:ext cx="1097157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personal attributes and </a:t>
            </a:r>
            <a:r>
              <a:rPr lang="en-US" sz="2400" dirty="0" err="1"/>
              <a:t>behaviours</a:t>
            </a:r>
            <a:r>
              <a:rPr lang="en-US" sz="2400" dirty="0"/>
              <a:t> that enable individuals to interact effectively with others. These skills are often transferable across different jobs and industries, making them highly valuable in the modern workplace. </a:t>
            </a: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98DC3D-6295-79FA-4865-3B0C5E410087}"/>
              </a:ext>
            </a:extLst>
          </p:cNvPr>
          <p:cNvSpPr txBox="1"/>
          <p:nvPr/>
        </p:nvSpPr>
        <p:spPr>
          <a:xfrm>
            <a:off x="991828" y="3455671"/>
            <a:ext cx="108585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the specific, teachable abilities or knowledge required to perform particular tasks or jobs. These are often gained through education, training, or hands-on experience and can be measured or tested. Hard skills vary depending on the job or industry but are essential for completing role-specific duties.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746450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29915" y="281834"/>
            <a:ext cx="31108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55" dirty="0">
                <a:solidFill>
                  <a:srgbClr val="000000"/>
                </a:solidFill>
                <a:latin typeface="Georgia"/>
                <a:cs typeface="Georgia"/>
              </a:rPr>
              <a:t>Types</a:t>
            </a:r>
            <a:r>
              <a:rPr sz="3600" b="1" spc="-135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3600" b="1" spc="-145" dirty="0">
                <a:solidFill>
                  <a:srgbClr val="000000"/>
                </a:solidFill>
                <a:latin typeface="Georgia"/>
                <a:cs typeface="Georgia"/>
              </a:rPr>
              <a:t>of</a:t>
            </a:r>
            <a:r>
              <a:rPr sz="3600" b="1" spc="-120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3600" b="1" spc="-65" dirty="0">
                <a:solidFill>
                  <a:srgbClr val="000000"/>
                </a:solidFill>
                <a:latin typeface="Georgia"/>
                <a:cs typeface="Georgia"/>
              </a:rPr>
              <a:t>skills</a:t>
            </a:r>
            <a:endParaRPr sz="3600">
              <a:latin typeface="Georgia"/>
              <a:cs typeface="Georgi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29914" y="1009054"/>
            <a:ext cx="4561205" cy="4873625"/>
          </a:xfrm>
          <a:prstGeom prst="rect">
            <a:avLst/>
          </a:prstGeom>
        </p:spPr>
        <p:txBody>
          <a:bodyPr vert="horz" wrap="square" lIns="0" tIns="1835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45"/>
              </a:spcBef>
            </a:pPr>
            <a:r>
              <a:rPr sz="2200" b="1" dirty="0">
                <a:latin typeface="Arial"/>
                <a:cs typeface="Arial"/>
              </a:rPr>
              <a:t>Soft</a:t>
            </a:r>
            <a:r>
              <a:rPr sz="2200" b="1" spc="-25" dirty="0">
                <a:latin typeface="Arial"/>
                <a:cs typeface="Arial"/>
              </a:rPr>
              <a:t> </a:t>
            </a:r>
            <a:r>
              <a:rPr sz="2200" b="1" spc="-10" dirty="0">
                <a:latin typeface="Arial"/>
                <a:cs typeface="Arial"/>
              </a:rPr>
              <a:t>skills</a:t>
            </a:r>
            <a:endParaRPr sz="2200" dirty="0">
              <a:latin typeface="Arial"/>
              <a:cs typeface="Arial"/>
            </a:endParaRPr>
          </a:p>
          <a:p>
            <a:pPr marL="12700" marR="5080">
              <a:lnSpc>
                <a:spcPts val="2380"/>
              </a:lnSpc>
              <a:spcBef>
                <a:spcPts val="1635"/>
              </a:spcBef>
            </a:pPr>
            <a:r>
              <a:rPr sz="2200" b="1" dirty="0">
                <a:latin typeface="Arial"/>
                <a:cs typeface="Arial"/>
              </a:rPr>
              <a:t>Soft</a:t>
            </a:r>
            <a:r>
              <a:rPr sz="2200" b="1" spc="-3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skills</a:t>
            </a:r>
            <a:r>
              <a:rPr sz="2200" b="1" spc="-3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are</a:t>
            </a:r>
            <a:r>
              <a:rPr sz="2200" b="1" spc="-4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traits</a:t>
            </a:r>
            <a:r>
              <a:rPr sz="2200" b="1" spc="-3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that</a:t>
            </a:r>
            <a:r>
              <a:rPr sz="2200" b="1" spc="-25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make</a:t>
            </a:r>
            <a:r>
              <a:rPr sz="2200" b="1" spc="-40" dirty="0">
                <a:latin typeface="Arial"/>
                <a:cs typeface="Arial"/>
              </a:rPr>
              <a:t> </a:t>
            </a:r>
            <a:r>
              <a:rPr sz="2200" b="1" spc="-25" dirty="0">
                <a:latin typeface="Arial"/>
                <a:cs typeface="Arial"/>
              </a:rPr>
              <a:t>you </a:t>
            </a:r>
            <a:r>
              <a:rPr sz="2200" b="1" dirty="0">
                <a:latin typeface="Arial"/>
                <a:cs typeface="Arial"/>
              </a:rPr>
              <a:t>a</a:t>
            </a:r>
            <a:r>
              <a:rPr sz="2200" b="1" spc="-4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good</a:t>
            </a:r>
            <a:r>
              <a:rPr sz="2200" b="1" spc="-15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worker</a:t>
            </a:r>
            <a:r>
              <a:rPr sz="2200" b="1" spc="-55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for</a:t>
            </a:r>
            <a:r>
              <a:rPr sz="2200" b="1" spc="-30" dirty="0">
                <a:latin typeface="Arial"/>
                <a:cs typeface="Arial"/>
              </a:rPr>
              <a:t> </a:t>
            </a:r>
            <a:r>
              <a:rPr sz="2200" b="1" spc="-10" dirty="0">
                <a:latin typeface="Arial"/>
                <a:cs typeface="Arial"/>
              </a:rPr>
              <a:t>example:</a:t>
            </a:r>
            <a:endParaRPr sz="2200" dirty="0">
              <a:latin typeface="Arial"/>
              <a:cs typeface="Arial"/>
            </a:endParaRPr>
          </a:p>
          <a:p>
            <a:pPr marL="262255" indent="-250825">
              <a:lnSpc>
                <a:spcPct val="100000"/>
              </a:lnSpc>
              <a:spcBef>
                <a:spcPts val="1295"/>
              </a:spcBef>
              <a:buSzPct val="95454"/>
              <a:buFont typeface="Wingdings"/>
              <a:buChar char=""/>
              <a:tabLst>
                <a:tab pos="262255" algn="l"/>
              </a:tabLst>
            </a:pPr>
            <a:r>
              <a:rPr sz="2200" spc="-10" dirty="0">
                <a:latin typeface="Arial"/>
                <a:cs typeface="Arial"/>
              </a:rPr>
              <a:t>Leadership</a:t>
            </a:r>
            <a:endParaRPr sz="2200" dirty="0">
              <a:latin typeface="Arial"/>
              <a:cs typeface="Arial"/>
            </a:endParaRPr>
          </a:p>
          <a:p>
            <a:pPr marL="262255" indent="-250825">
              <a:lnSpc>
                <a:spcPct val="100000"/>
              </a:lnSpc>
              <a:spcBef>
                <a:spcPts val="1330"/>
              </a:spcBef>
              <a:buSzPct val="95454"/>
              <a:buFont typeface="Wingdings"/>
              <a:buChar char=""/>
              <a:tabLst>
                <a:tab pos="262255" algn="l"/>
              </a:tabLst>
            </a:pPr>
            <a:r>
              <a:rPr sz="2200" spc="-10" dirty="0">
                <a:latin typeface="Arial"/>
                <a:cs typeface="Arial"/>
              </a:rPr>
              <a:t>Ambition</a:t>
            </a:r>
            <a:endParaRPr sz="2200" dirty="0">
              <a:latin typeface="Arial"/>
              <a:cs typeface="Arial"/>
            </a:endParaRPr>
          </a:p>
          <a:p>
            <a:pPr marL="262255" indent="-250825">
              <a:lnSpc>
                <a:spcPct val="100000"/>
              </a:lnSpc>
              <a:spcBef>
                <a:spcPts val="1345"/>
              </a:spcBef>
              <a:buSzPct val="95454"/>
              <a:buFont typeface="Wingdings"/>
              <a:buChar char=""/>
              <a:tabLst>
                <a:tab pos="262255" algn="l"/>
              </a:tabLst>
            </a:pPr>
            <a:r>
              <a:rPr sz="2200" dirty="0">
                <a:latin typeface="Arial"/>
                <a:cs typeface="Arial"/>
              </a:rPr>
              <a:t>Critical</a:t>
            </a:r>
            <a:r>
              <a:rPr sz="2200" spc="-7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thinking</a:t>
            </a:r>
            <a:endParaRPr sz="2200" dirty="0">
              <a:latin typeface="Arial"/>
              <a:cs typeface="Arial"/>
            </a:endParaRPr>
          </a:p>
          <a:p>
            <a:pPr marL="262255" indent="-250825">
              <a:lnSpc>
                <a:spcPct val="100000"/>
              </a:lnSpc>
              <a:spcBef>
                <a:spcPts val="1335"/>
              </a:spcBef>
              <a:buSzPct val="95454"/>
              <a:buFont typeface="Wingdings"/>
              <a:buChar char=""/>
              <a:tabLst>
                <a:tab pos="262255" algn="l"/>
              </a:tabLst>
            </a:pPr>
            <a:r>
              <a:rPr sz="2200" dirty="0">
                <a:latin typeface="Arial"/>
                <a:cs typeface="Arial"/>
              </a:rPr>
              <a:t>Positive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attitude</a:t>
            </a:r>
            <a:endParaRPr sz="2200" dirty="0">
              <a:latin typeface="Arial"/>
              <a:cs typeface="Arial"/>
            </a:endParaRPr>
          </a:p>
          <a:p>
            <a:pPr marL="262255" indent="-250825">
              <a:lnSpc>
                <a:spcPct val="100000"/>
              </a:lnSpc>
              <a:spcBef>
                <a:spcPts val="1330"/>
              </a:spcBef>
              <a:buSzPct val="95454"/>
              <a:buFont typeface="Wingdings"/>
              <a:buChar char=""/>
              <a:tabLst>
                <a:tab pos="262255" algn="l"/>
              </a:tabLst>
            </a:pPr>
            <a:r>
              <a:rPr sz="2200" dirty="0">
                <a:latin typeface="Arial"/>
                <a:cs typeface="Arial"/>
              </a:rPr>
              <a:t>Work</a:t>
            </a:r>
            <a:r>
              <a:rPr sz="2200" spc="-85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ethic</a:t>
            </a:r>
            <a:endParaRPr sz="2200" dirty="0">
              <a:latin typeface="Arial"/>
              <a:cs typeface="Arial"/>
            </a:endParaRPr>
          </a:p>
          <a:p>
            <a:pPr marL="262255" indent="-250825">
              <a:lnSpc>
                <a:spcPct val="100000"/>
              </a:lnSpc>
              <a:spcBef>
                <a:spcPts val="1345"/>
              </a:spcBef>
              <a:buSzPct val="95454"/>
              <a:buFont typeface="Wingdings"/>
              <a:buChar char=""/>
              <a:tabLst>
                <a:tab pos="262255" algn="l"/>
              </a:tabLst>
            </a:pPr>
            <a:r>
              <a:rPr sz="2200" dirty="0">
                <a:latin typeface="Arial"/>
                <a:cs typeface="Arial"/>
              </a:rPr>
              <a:t>Problem</a:t>
            </a:r>
            <a:r>
              <a:rPr sz="2200" spc="-7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solving</a:t>
            </a:r>
            <a:endParaRPr sz="2200" dirty="0">
              <a:latin typeface="Arial"/>
              <a:cs typeface="Arial"/>
            </a:endParaRPr>
          </a:p>
          <a:p>
            <a:pPr marL="262255" indent="-250825">
              <a:lnSpc>
                <a:spcPct val="100000"/>
              </a:lnSpc>
              <a:spcBef>
                <a:spcPts val="1330"/>
              </a:spcBef>
              <a:buSzPct val="95454"/>
              <a:buFont typeface="Wingdings"/>
              <a:buChar char=""/>
              <a:tabLst>
                <a:tab pos="262255" algn="l"/>
              </a:tabLst>
            </a:pPr>
            <a:r>
              <a:rPr sz="2200" spc="-10" dirty="0">
                <a:latin typeface="Arial"/>
                <a:cs typeface="Arial"/>
              </a:rPr>
              <a:t>Adaptability</a:t>
            </a:r>
            <a:endParaRPr sz="22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543501" y="1008860"/>
            <a:ext cx="5062855" cy="4806950"/>
          </a:xfrm>
          <a:prstGeom prst="rect">
            <a:avLst/>
          </a:prstGeom>
        </p:spPr>
        <p:txBody>
          <a:bodyPr vert="horz" wrap="square" lIns="0" tIns="1498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80"/>
              </a:spcBef>
            </a:pPr>
            <a:r>
              <a:rPr sz="2200" b="1" dirty="0">
                <a:latin typeface="Arial"/>
                <a:cs typeface="Arial"/>
              </a:rPr>
              <a:t>Hard</a:t>
            </a:r>
            <a:r>
              <a:rPr sz="2200" b="1" spc="-25" dirty="0">
                <a:latin typeface="Arial"/>
                <a:cs typeface="Arial"/>
              </a:rPr>
              <a:t> </a:t>
            </a:r>
            <a:r>
              <a:rPr sz="2200" b="1" spc="-10" dirty="0">
                <a:latin typeface="Arial"/>
                <a:cs typeface="Arial"/>
              </a:rPr>
              <a:t>skills</a:t>
            </a:r>
            <a:endParaRPr sz="2200">
              <a:latin typeface="Arial"/>
              <a:cs typeface="Arial"/>
            </a:endParaRPr>
          </a:p>
          <a:p>
            <a:pPr marL="12700" marR="5080">
              <a:lnSpc>
                <a:spcPts val="2110"/>
              </a:lnSpc>
              <a:spcBef>
                <a:spcPts val="1590"/>
              </a:spcBef>
            </a:pPr>
            <a:r>
              <a:rPr sz="2200" b="1" dirty="0">
                <a:latin typeface="Arial"/>
                <a:cs typeface="Arial"/>
              </a:rPr>
              <a:t>Hard</a:t>
            </a:r>
            <a:r>
              <a:rPr sz="2200" b="1" spc="-4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skills</a:t>
            </a:r>
            <a:r>
              <a:rPr sz="2200" b="1" spc="-5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are</a:t>
            </a:r>
            <a:r>
              <a:rPr sz="2200" b="1" spc="-55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abilities</a:t>
            </a:r>
            <a:r>
              <a:rPr sz="2200" b="1" spc="-25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you</a:t>
            </a:r>
            <a:r>
              <a:rPr sz="2200" b="1" spc="-2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learn</a:t>
            </a:r>
            <a:r>
              <a:rPr sz="2200" b="1" spc="-55" dirty="0">
                <a:latin typeface="Arial"/>
                <a:cs typeface="Arial"/>
              </a:rPr>
              <a:t> </a:t>
            </a:r>
            <a:r>
              <a:rPr sz="2200" b="1" spc="-25" dirty="0">
                <a:latin typeface="Arial"/>
                <a:cs typeface="Arial"/>
              </a:rPr>
              <a:t>in </a:t>
            </a:r>
            <a:r>
              <a:rPr sz="2200" b="1" dirty="0">
                <a:latin typeface="Arial"/>
                <a:cs typeface="Arial"/>
              </a:rPr>
              <a:t>school</a:t>
            </a:r>
            <a:r>
              <a:rPr sz="2200" b="1" spc="-25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or</a:t>
            </a:r>
            <a:r>
              <a:rPr sz="2200" b="1" spc="-5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on</a:t>
            </a:r>
            <a:r>
              <a:rPr sz="2200" b="1" spc="-3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the</a:t>
            </a:r>
            <a:r>
              <a:rPr sz="2200" b="1" spc="-35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job</a:t>
            </a:r>
            <a:r>
              <a:rPr sz="2200" b="1" spc="-30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through</a:t>
            </a:r>
            <a:r>
              <a:rPr sz="2200" b="1" spc="-10" dirty="0">
                <a:latin typeface="Arial"/>
                <a:cs typeface="Arial"/>
              </a:rPr>
              <a:t> </a:t>
            </a:r>
            <a:r>
              <a:rPr sz="2200" b="1" spc="-25" dirty="0">
                <a:latin typeface="Arial"/>
                <a:cs typeface="Arial"/>
              </a:rPr>
              <a:t>the </a:t>
            </a:r>
            <a:r>
              <a:rPr sz="2200" b="1" dirty="0">
                <a:latin typeface="Arial"/>
                <a:cs typeface="Arial"/>
              </a:rPr>
              <a:t>medium</a:t>
            </a:r>
            <a:r>
              <a:rPr sz="2200" b="1" spc="-65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of</a:t>
            </a:r>
            <a:r>
              <a:rPr sz="2200" b="1" spc="-55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qualifications</a:t>
            </a:r>
            <a:r>
              <a:rPr sz="2200" b="1" spc="-15" dirty="0">
                <a:latin typeface="Arial"/>
                <a:cs typeface="Arial"/>
              </a:rPr>
              <a:t> </a:t>
            </a:r>
            <a:r>
              <a:rPr sz="2200" b="1" dirty="0">
                <a:latin typeface="Arial"/>
                <a:cs typeface="Arial"/>
              </a:rPr>
              <a:t>for</a:t>
            </a:r>
            <a:r>
              <a:rPr sz="2200" b="1" spc="-70" dirty="0">
                <a:latin typeface="Arial"/>
                <a:cs typeface="Arial"/>
              </a:rPr>
              <a:t> </a:t>
            </a:r>
            <a:r>
              <a:rPr sz="2200" b="1" spc="-10" dirty="0">
                <a:latin typeface="Arial"/>
                <a:cs typeface="Arial"/>
              </a:rPr>
              <a:t>example: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1090"/>
              </a:spcBef>
              <a:buFont typeface="Wingdings"/>
              <a:buChar char="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Engineering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1070"/>
              </a:spcBef>
              <a:buFont typeface="Wingdings"/>
              <a:buChar char="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Languages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1080"/>
              </a:spcBef>
              <a:buFont typeface="Wingdings"/>
              <a:buChar char="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Coding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1070"/>
              </a:spcBef>
              <a:buFont typeface="Wingdings"/>
              <a:buChar char="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Financial</a:t>
            </a:r>
            <a:r>
              <a:rPr sz="2200" spc="-9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planning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1065"/>
              </a:spcBef>
              <a:buFont typeface="Wingdings"/>
              <a:buChar char="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Construction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1080"/>
              </a:spcBef>
              <a:buFont typeface="Wingdings"/>
              <a:buChar char=""/>
              <a:tabLst>
                <a:tab pos="354965" algn="l"/>
              </a:tabLst>
            </a:pPr>
            <a:r>
              <a:rPr sz="2200" spc="-10" dirty="0">
                <a:latin typeface="Arial"/>
                <a:cs typeface="Arial"/>
              </a:rPr>
              <a:t>Plumbing</a:t>
            </a:r>
            <a:endParaRPr sz="2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1070"/>
              </a:spcBef>
              <a:buFont typeface="Wingdings"/>
              <a:buChar char=""/>
              <a:tabLst>
                <a:tab pos="354965" algn="l"/>
              </a:tabLst>
            </a:pPr>
            <a:r>
              <a:rPr sz="2200" dirty="0">
                <a:latin typeface="Arial"/>
                <a:cs typeface="Arial"/>
              </a:rPr>
              <a:t>Video</a:t>
            </a:r>
            <a:r>
              <a:rPr sz="2200" spc="-90" dirty="0">
                <a:latin typeface="Arial"/>
                <a:cs typeface="Arial"/>
              </a:rPr>
              <a:t> </a:t>
            </a:r>
            <a:r>
              <a:rPr sz="2200" spc="-10" dirty="0">
                <a:latin typeface="Arial"/>
                <a:cs typeface="Arial"/>
              </a:rPr>
              <a:t>production</a:t>
            </a:r>
            <a:endParaRPr sz="2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295400" y="1371600"/>
            <a:ext cx="9829800" cy="37061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b="1" spc="-340" dirty="0">
                <a:solidFill>
                  <a:srgbClr val="00AFEF"/>
                </a:solidFill>
                <a:latin typeface="Georgia"/>
                <a:cs typeface="Georgia"/>
              </a:rPr>
              <a:t>In Groups, (without phones) come up with as many Soft Skills &amp; Hard Skills as you can.</a:t>
            </a:r>
            <a:endParaRPr b="1" spc="-295" dirty="0">
              <a:solidFill>
                <a:srgbClr val="00AFEF"/>
              </a:solidFill>
              <a:latin typeface="Georgia"/>
              <a:cs typeface="Georgia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CE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277600" y="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F4DDD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96874" y="761"/>
            <a:ext cx="0" cy="5943600"/>
          </a:xfrm>
          <a:custGeom>
            <a:avLst/>
            <a:gdLst/>
            <a:ahLst/>
            <a:cxnLst/>
            <a:rect l="l" t="t" r="r" b="b"/>
            <a:pathLst>
              <a:path h="5943600">
                <a:moveTo>
                  <a:pt x="0" y="0"/>
                </a:moveTo>
                <a:lnTo>
                  <a:pt x="0" y="5943600"/>
                </a:lnTo>
              </a:path>
            </a:pathLst>
          </a:custGeom>
          <a:ln w="19050">
            <a:solidFill>
              <a:srgbClr val="DF998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970921" y="147770"/>
            <a:ext cx="7566025" cy="55740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85" dirty="0">
                <a:latin typeface="Georgia"/>
                <a:cs typeface="Georgia"/>
              </a:rPr>
              <a:t>Effective</a:t>
            </a:r>
            <a:r>
              <a:rPr sz="3600" b="1" spc="-90" dirty="0">
                <a:latin typeface="Georgia"/>
                <a:cs typeface="Georgia"/>
              </a:rPr>
              <a:t> </a:t>
            </a:r>
            <a:r>
              <a:rPr sz="3600" b="1" spc="-25" dirty="0">
                <a:latin typeface="Georgia"/>
                <a:cs typeface="Georgia"/>
              </a:rPr>
              <a:t>networking</a:t>
            </a:r>
            <a:endParaRPr sz="3600">
              <a:latin typeface="Georgia"/>
              <a:cs typeface="Georgia"/>
            </a:endParaRPr>
          </a:p>
          <a:p>
            <a:pPr marL="104139">
              <a:lnSpc>
                <a:spcPct val="100000"/>
              </a:lnSpc>
              <a:spcBef>
                <a:spcPts val="2650"/>
              </a:spcBef>
            </a:pPr>
            <a:r>
              <a:rPr sz="3600" spc="140" dirty="0">
                <a:latin typeface="Calibri"/>
                <a:cs typeface="Calibri"/>
              </a:rPr>
              <a:t>Networking</a:t>
            </a:r>
            <a:r>
              <a:rPr sz="3600" spc="170" dirty="0">
                <a:latin typeface="Calibri"/>
                <a:cs typeface="Calibri"/>
              </a:rPr>
              <a:t> </a:t>
            </a:r>
            <a:r>
              <a:rPr sz="3600" spc="175" dirty="0">
                <a:latin typeface="Calibri"/>
                <a:cs typeface="Calibri"/>
              </a:rPr>
              <a:t>is</a:t>
            </a:r>
            <a:r>
              <a:rPr sz="3600" spc="190" dirty="0">
                <a:latin typeface="Calibri"/>
                <a:cs typeface="Calibri"/>
              </a:rPr>
              <a:t> </a:t>
            </a:r>
            <a:r>
              <a:rPr sz="3600" spc="65" dirty="0">
                <a:latin typeface="Calibri"/>
                <a:cs typeface="Calibri"/>
              </a:rPr>
              <a:t>important</a:t>
            </a:r>
            <a:r>
              <a:rPr sz="3600" spc="180" dirty="0">
                <a:latin typeface="Calibri"/>
                <a:cs typeface="Calibri"/>
              </a:rPr>
              <a:t> </a:t>
            </a:r>
            <a:r>
              <a:rPr sz="3600" spc="-20" dirty="0">
                <a:latin typeface="Calibri"/>
                <a:cs typeface="Calibri"/>
              </a:rPr>
              <a:t>for:</a:t>
            </a:r>
            <a:endParaRPr sz="3600">
              <a:latin typeface="Calibri"/>
              <a:cs typeface="Calibri"/>
            </a:endParaRPr>
          </a:p>
          <a:p>
            <a:pPr marL="483870" indent="-379730">
              <a:lnSpc>
                <a:spcPct val="100000"/>
              </a:lnSpc>
              <a:spcBef>
                <a:spcPts val="2155"/>
              </a:spcBef>
              <a:buSzPct val="97222"/>
              <a:buAutoNum type="arabicPeriod"/>
              <a:tabLst>
                <a:tab pos="483870" algn="l"/>
              </a:tabLst>
            </a:pPr>
            <a:r>
              <a:rPr sz="3600" spc="130" dirty="0">
                <a:latin typeface="Calibri"/>
                <a:cs typeface="Calibri"/>
              </a:rPr>
              <a:t>Career</a:t>
            </a:r>
            <a:r>
              <a:rPr sz="3600" spc="200" dirty="0">
                <a:latin typeface="Calibri"/>
                <a:cs typeface="Calibri"/>
              </a:rPr>
              <a:t> </a:t>
            </a:r>
            <a:r>
              <a:rPr sz="3600" spc="105" dirty="0">
                <a:latin typeface="Calibri"/>
                <a:cs typeface="Calibri"/>
              </a:rPr>
              <a:t>Opportunities</a:t>
            </a:r>
            <a:r>
              <a:rPr sz="3600" spc="180" dirty="0">
                <a:latin typeface="Calibri"/>
                <a:cs typeface="Calibri"/>
              </a:rPr>
              <a:t> </a:t>
            </a:r>
            <a:r>
              <a:rPr sz="3600" spc="95" dirty="0">
                <a:latin typeface="Calibri"/>
                <a:cs typeface="Calibri"/>
              </a:rPr>
              <a:t>and</a:t>
            </a:r>
            <a:r>
              <a:rPr sz="3600" spc="195" dirty="0">
                <a:latin typeface="Calibri"/>
                <a:cs typeface="Calibri"/>
              </a:rPr>
              <a:t> </a:t>
            </a:r>
            <a:r>
              <a:rPr sz="3600" spc="130" dirty="0">
                <a:latin typeface="Calibri"/>
                <a:cs typeface="Calibri"/>
              </a:rPr>
              <a:t>Growth</a:t>
            </a:r>
            <a:endParaRPr sz="3600">
              <a:latin typeface="Calibri"/>
              <a:cs typeface="Calibri"/>
            </a:endParaRPr>
          </a:p>
          <a:p>
            <a:pPr marL="483870" indent="-379730">
              <a:lnSpc>
                <a:spcPct val="100000"/>
              </a:lnSpc>
              <a:spcBef>
                <a:spcPts val="2160"/>
              </a:spcBef>
              <a:buSzPct val="97222"/>
              <a:buAutoNum type="arabicPeriod"/>
              <a:tabLst>
                <a:tab pos="483870" algn="l"/>
              </a:tabLst>
            </a:pPr>
            <a:r>
              <a:rPr sz="3600" spc="190" dirty="0">
                <a:latin typeface="Calibri"/>
                <a:cs typeface="Calibri"/>
              </a:rPr>
              <a:t>Knowledge</a:t>
            </a:r>
            <a:r>
              <a:rPr sz="3600" spc="185" dirty="0">
                <a:latin typeface="Calibri"/>
                <a:cs typeface="Calibri"/>
              </a:rPr>
              <a:t> </a:t>
            </a:r>
            <a:r>
              <a:rPr sz="3600" spc="140" dirty="0">
                <a:latin typeface="Calibri"/>
                <a:cs typeface="Calibri"/>
              </a:rPr>
              <a:t>Sharing</a:t>
            </a:r>
            <a:r>
              <a:rPr sz="3600" spc="210" dirty="0">
                <a:latin typeface="Calibri"/>
                <a:cs typeface="Calibri"/>
              </a:rPr>
              <a:t> </a:t>
            </a:r>
            <a:r>
              <a:rPr sz="3600" spc="95" dirty="0">
                <a:latin typeface="Calibri"/>
                <a:cs typeface="Calibri"/>
              </a:rPr>
              <a:t>and</a:t>
            </a:r>
            <a:r>
              <a:rPr sz="3600" spc="195" dirty="0">
                <a:latin typeface="Calibri"/>
                <a:cs typeface="Calibri"/>
              </a:rPr>
              <a:t> </a:t>
            </a:r>
            <a:r>
              <a:rPr sz="3600" spc="135" dirty="0">
                <a:latin typeface="Calibri"/>
                <a:cs typeface="Calibri"/>
              </a:rPr>
              <a:t>Learning</a:t>
            </a:r>
            <a:endParaRPr sz="3600">
              <a:latin typeface="Calibri"/>
              <a:cs typeface="Calibri"/>
            </a:endParaRPr>
          </a:p>
          <a:p>
            <a:pPr marL="483870" indent="-379730">
              <a:lnSpc>
                <a:spcPct val="100000"/>
              </a:lnSpc>
              <a:spcBef>
                <a:spcPts val="2160"/>
              </a:spcBef>
              <a:buSzPct val="97222"/>
              <a:buAutoNum type="arabicPeriod"/>
              <a:tabLst>
                <a:tab pos="483870" algn="l"/>
              </a:tabLst>
            </a:pPr>
            <a:r>
              <a:rPr sz="3600" spc="110" dirty="0">
                <a:latin typeface="Calibri"/>
                <a:cs typeface="Calibri"/>
              </a:rPr>
              <a:t>Building</a:t>
            </a:r>
            <a:r>
              <a:rPr sz="3600" spc="175" dirty="0">
                <a:latin typeface="Calibri"/>
                <a:cs typeface="Calibri"/>
              </a:rPr>
              <a:t> </a:t>
            </a:r>
            <a:r>
              <a:rPr sz="3600" spc="125" dirty="0">
                <a:latin typeface="Calibri"/>
                <a:cs typeface="Calibri"/>
              </a:rPr>
              <a:t>Support</a:t>
            </a:r>
            <a:r>
              <a:rPr sz="3600" spc="190" dirty="0">
                <a:latin typeface="Calibri"/>
                <a:cs typeface="Calibri"/>
              </a:rPr>
              <a:t> </a:t>
            </a:r>
            <a:r>
              <a:rPr sz="3600" spc="95" dirty="0">
                <a:latin typeface="Calibri"/>
                <a:cs typeface="Calibri"/>
              </a:rPr>
              <a:t>and</a:t>
            </a:r>
            <a:r>
              <a:rPr sz="3600" spc="200" dirty="0">
                <a:latin typeface="Calibri"/>
                <a:cs typeface="Calibri"/>
              </a:rPr>
              <a:t> </a:t>
            </a:r>
            <a:r>
              <a:rPr sz="3600" spc="125" dirty="0">
                <a:latin typeface="Calibri"/>
                <a:cs typeface="Calibri"/>
              </a:rPr>
              <a:t>Relationships</a:t>
            </a:r>
            <a:endParaRPr sz="3600">
              <a:latin typeface="Calibri"/>
              <a:cs typeface="Calibri"/>
            </a:endParaRPr>
          </a:p>
          <a:p>
            <a:pPr marL="483870" indent="-379730">
              <a:lnSpc>
                <a:spcPct val="100000"/>
              </a:lnSpc>
              <a:spcBef>
                <a:spcPts val="2160"/>
              </a:spcBef>
              <a:buSzPct val="97222"/>
              <a:buAutoNum type="arabicPeriod"/>
              <a:tabLst>
                <a:tab pos="483870" algn="l"/>
              </a:tabLst>
            </a:pPr>
            <a:r>
              <a:rPr sz="3600" spc="155" dirty="0">
                <a:latin typeface="Calibri"/>
                <a:cs typeface="Calibri"/>
              </a:rPr>
              <a:t>Enhancing</a:t>
            </a:r>
            <a:r>
              <a:rPr sz="3600" spc="180" dirty="0">
                <a:latin typeface="Calibri"/>
                <a:cs typeface="Calibri"/>
              </a:rPr>
              <a:t> </a:t>
            </a:r>
            <a:r>
              <a:rPr sz="3600" spc="145" dirty="0">
                <a:latin typeface="Calibri"/>
                <a:cs typeface="Calibri"/>
              </a:rPr>
              <a:t>Your</a:t>
            </a:r>
            <a:r>
              <a:rPr sz="3600" spc="200" dirty="0">
                <a:latin typeface="Calibri"/>
                <a:cs typeface="Calibri"/>
              </a:rPr>
              <a:t> </a:t>
            </a:r>
            <a:r>
              <a:rPr sz="3600" spc="95" dirty="0">
                <a:latin typeface="Calibri"/>
                <a:cs typeface="Calibri"/>
              </a:rPr>
              <a:t>Reputation</a:t>
            </a:r>
            <a:endParaRPr sz="3600">
              <a:latin typeface="Calibri"/>
              <a:cs typeface="Calibri"/>
            </a:endParaRPr>
          </a:p>
          <a:p>
            <a:pPr marL="483870" indent="-379730">
              <a:lnSpc>
                <a:spcPct val="100000"/>
              </a:lnSpc>
              <a:spcBef>
                <a:spcPts val="2160"/>
              </a:spcBef>
              <a:buSzPct val="97222"/>
              <a:buAutoNum type="arabicPeriod"/>
              <a:tabLst>
                <a:tab pos="483870" algn="l"/>
              </a:tabLst>
            </a:pPr>
            <a:r>
              <a:rPr sz="3600" spc="135" dirty="0">
                <a:latin typeface="Calibri"/>
                <a:cs typeface="Calibri"/>
              </a:rPr>
              <a:t>Personal</a:t>
            </a:r>
            <a:r>
              <a:rPr sz="3600" spc="180" dirty="0">
                <a:latin typeface="Calibri"/>
                <a:cs typeface="Calibri"/>
              </a:rPr>
              <a:t> </a:t>
            </a:r>
            <a:r>
              <a:rPr sz="3600" spc="140" dirty="0">
                <a:latin typeface="Calibri"/>
                <a:cs typeface="Calibri"/>
              </a:rPr>
              <a:t>Growth</a:t>
            </a:r>
            <a:r>
              <a:rPr sz="3600" spc="190" dirty="0">
                <a:latin typeface="Calibri"/>
                <a:cs typeface="Calibri"/>
              </a:rPr>
              <a:t> </a:t>
            </a:r>
            <a:r>
              <a:rPr sz="3600" spc="95" dirty="0">
                <a:latin typeface="Calibri"/>
                <a:cs typeface="Calibri"/>
              </a:rPr>
              <a:t>and</a:t>
            </a:r>
            <a:r>
              <a:rPr sz="3600" spc="185" dirty="0">
                <a:latin typeface="Calibri"/>
                <a:cs typeface="Calibri"/>
              </a:rPr>
              <a:t> </a:t>
            </a:r>
            <a:r>
              <a:rPr sz="3600" spc="145" dirty="0">
                <a:latin typeface="Calibri"/>
                <a:cs typeface="Calibri"/>
              </a:rPr>
              <a:t>Confidence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40626A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761"/>
            <a:ext cx="914400" cy="6858000"/>
            <a:chOff x="0" y="761"/>
            <a:chExt cx="914400" cy="6858000"/>
          </a:xfrm>
        </p:grpSpPr>
        <p:sp>
          <p:nvSpPr>
            <p:cNvPr id="4" name="object 4"/>
            <p:cNvSpPr/>
            <p:nvPr/>
          </p:nvSpPr>
          <p:spPr>
            <a:xfrm>
              <a:off x="0" y="594360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914400" y="0"/>
                  </a:moveTo>
                  <a:lnTo>
                    <a:pt x="0" y="0"/>
                  </a:lnTo>
                  <a:lnTo>
                    <a:pt x="0" y="914400"/>
                  </a:lnTo>
                  <a:lnTo>
                    <a:pt x="914400" y="914400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4E2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96874" y="761"/>
              <a:ext cx="0" cy="6858000"/>
            </a:xfrm>
            <a:custGeom>
              <a:avLst/>
              <a:gdLst/>
              <a:ahLst/>
              <a:cxnLst/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19050">
              <a:solidFill>
                <a:srgbClr val="F3ECE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65532" y="0"/>
            <a:ext cx="12126595" cy="6783705"/>
            <a:chOff x="65532" y="0"/>
            <a:chExt cx="12126595" cy="6783705"/>
          </a:xfrm>
        </p:grpSpPr>
        <p:sp>
          <p:nvSpPr>
            <p:cNvPr id="7" name="object 7"/>
            <p:cNvSpPr/>
            <p:nvPr/>
          </p:nvSpPr>
          <p:spPr>
            <a:xfrm>
              <a:off x="1127760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914400" y="0"/>
                  </a:moveTo>
                  <a:lnTo>
                    <a:pt x="0" y="0"/>
                  </a:lnTo>
                  <a:lnTo>
                    <a:pt x="0" y="914400"/>
                  </a:lnTo>
                  <a:lnTo>
                    <a:pt x="914400" y="914400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4E2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 descr="Best Networking Tips: How to Make a Connection | Indeed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5532" y="65544"/>
              <a:ext cx="12045683" cy="671776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00728" y="85343"/>
            <a:ext cx="7891259" cy="6722362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91629" y="-93074"/>
            <a:ext cx="3985260" cy="1589405"/>
          </a:xfrm>
          <a:prstGeom prst="rect">
            <a:avLst/>
          </a:prstGeom>
        </p:spPr>
        <p:txBody>
          <a:bodyPr vert="horz" wrap="square" lIns="0" tIns="106045" rIns="0" bIns="0" rtlCol="0">
            <a:spAutoFit/>
          </a:bodyPr>
          <a:lstStyle/>
          <a:p>
            <a:pPr marL="12700" marR="5080">
              <a:lnSpc>
                <a:spcPts val="5830"/>
              </a:lnSpc>
              <a:spcBef>
                <a:spcPts val="835"/>
              </a:spcBef>
            </a:pPr>
            <a:r>
              <a:rPr sz="5400" b="1" spc="-180" dirty="0">
                <a:solidFill>
                  <a:srgbClr val="FFC000"/>
                </a:solidFill>
                <a:latin typeface="Georgia"/>
                <a:cs typeface="Georgia"/>
              </a:rPr>
              <a:t>Networking </a:t>
            </a:r>
            <a:r>
              <a:rPr sz="5400" b="1" spc="-75" dirty="0">
                <a:solidFill>
                  <a:srgbClr val="FFC000"/>
                </a:solidFill>
                <a:latin typeface="Georgia"/>
                <a:cs typeface="Georgia"/>
              </a:rPr>
              <a:t>basics</a:t>
            </a:r>
            <a:endParaRPr sz="5400" dirty="0">
              <a:latin typeface="Georgia"/>
              <a:cs typeface="Georgi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FC59EB-767F-D86A-5E46-B6E123E5F12C}"/>
              </a:ext>
            </a:extLst>
          </p:cNvPr>
          <p:cNvSpPr txBox="1"/>
          <p:nvPr/>
        </p:nvSpPr>
        <p:spPr>
          <a:xfrm>
            <a:off x="1143000" y="3657600"/>
            <a:ext cx="27432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FF00"/>
                </a:solidFill>
              </a:rPr>
              <a:t>Your turn, come up with your own introduction based on Inigo’s template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76345" y="198850"/>
            <a:ext cx="35953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85" dirty="0">
                <a:solidFill>
                  <a:srgbClr val="000000"/>
                </a:solidFill>
                <a:latin typeface="Georgia"/>
                <a:cs typeface="Georgia"/>
              </a:rPr>
              <a:t>Craft</a:t>
            </a:r>
            <a:r>
              <a:rPr sz="2400" b="1" spc="-60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2400" b="1" spc="-130" dirty="0">
                <a:solidFill>
                  <a:srgbClr val="000000"/>
                </a:solidFill>
                <a:latin typeface="Georgia"/>
                <a:cs typeface="Georgia"/>
              </a:rPr>
              <a:t>your</a:t>
            </a:r>
            <a:r>
              <a:rPr sz="2400" b="1" spc="-55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2400" b="1" spc="-110" dirty="0">
                <a:solidFill>
                  <a:srgbClr val="000000"/>
                </a:solidFill>
                <a:latin typeface="Georgia"/>
                <a:cs typeface="Georgia"/>
              </a:rPr>
              <a:t>elevator</a:t>
            </a:r>
            <a:r>
              <a:rPr sz="2400" b="1" spc="-45" dirty="0">
                <a:solidFill>
                  <a:srgbClr val="000000"/>
                </a:solidFill>
                <a:latin typeface="Georgia"/>
                <a:cs typeface="Georgia"/>
              </a:rPr>
              <a:t> </a:t>
            </a:r>
            <a:r>
              <a:rPr sz="2400" b="1" spc="-25" dirty="0">
                <a:solidFill>
                  <a:srgbClr val="000000"/>
                </a:solidFill>
                <a:latin typeface="Georgia"/>
                <a:cs typeface="Georgia"/>
              </a:rPr>
              <a:t>pitch</a:t>
            </a:r>
            <a:endParaRPr sz="2400">
              <a:latin typeface="Georgia"/>
              <a:cs typeface="Georgi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76091" y="689115"/>
            <a:ext cx="11012805" cy="44443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310515">
              <a:lnSpc>
                <a:spcPct val="150000"/>
              </a:lnSpc>
              <a:spcBef>
                <a:spcPts val="95"/>
              </a:spcBef>
            </a:pPr>
            <a:r>
              <a:rPr sz="2000" dirty="0">
                <a:latin typeface="Arial"/>
                <a:cs typeface="Arial"/>
              </a:rPr>
              <a:t>An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elevator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pitch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is</a:t>
            </a:r>
            <a:r>
              <a:rPr sz="2000" spc="-1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30-60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second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persuasive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speech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that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explains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who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you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are,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what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you</a:t>
            </a:r>
            <a:r>
              <a:rPr sz="2000" spc="-15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do, </a:t>
            </a:r>
            <a:r>
              <a:rPr sz="2000" dirty="0">
                <a:latin typeface="Arial"/>
                <a:cs typeface="Arial"/>
              </a:rPr>
              <a:t>and</a:t>
            </a:r>
            <a:r>
              <a:rPr sz="2000" spc="-2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what</a:t>
            </a:r>
            <a:r>
              <a:rPr sz="2000" spc="-3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makes</a:t>
            </a:r>
            <a:r>
              <a:rPr sz="2000" spc="-4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you</a:t>
            </a:r>
            <a:r>
              <a:rPr sz="2000" spc="-10" dirty="0">
                <a:latin typeface="Arial"/>
                <a:cs typeface="Arial"/>
              </a:rPr>
              <a:t> unique.</a:t>
            </a:r>
            <a:endParaRPr sz="2000" dirty="0">
              <a:latin typeface="Arial"/>
              <a:cs typeface="Arial"/>
            </a:endParaRPr>
          </a:p>
          <a:p>
            <a:pPr marL="12700" marR="5080">
              <a:lnSpc>
                <a:spcPct val="150000"/>
              </a:lnSpc>
              <a:spcBef>
                <a:spcPts val="1200"/>
              </a:spcBef>
            </a:pPr>
            <a:r>
              <a:rPr sz="2000" b="1" dirty="0">
                <a:latin typeface="Arial"/>
                <a:cs typeface="Arial"/>
              </a:rPr>
              <a:t>Example</a:t>
            </a:r>
            <a:r>
              <a:rPr sz="2000" b="1" spc="-4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Elevator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Pitch:</a:t>
            </a:r>
            <a:r>
              <a:rPr sz="2000" b="1" spc="-4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“Hi,</a:t>
            </a:r>
            <a:r>
              <a:rPr sz="2000" i="1" spc="-4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my</a:t>
            </a:r>
            <a:r>
              <a:rPr sz="2000" i="1" spc="-2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name</a:t>
            </a:r>
            <a:r>
              <a:rPr sz="2000" i="1" spc="-4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is</a:t>
            </a:r>
            <a:r>
              <a:rPr sz="2000" i="1" spc="-8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Alex,</a:t>
            </a:r>
            <a:r>
              <a:rPr sz="2000" i="1" spc="-5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and</a:t>
            </a:r>
            <a:r>
              <a:rPr sz="2000" i="1" spc="-3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I’m</a:t>
            </a:r>
            <a:r>
              <a:rPr sz="2000" i="1" spc="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a</a:t>
            </a:r>
            <a:r>
              <a:rPr sz="2000" i="1" spc="-2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marketing</a:t>
            </a:r>
            <a:r>
              <a:rPr sz="2000" i="1" spc="-5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major</a:t>
            </a:r>
            <a:r>
              <a:rPr sz="2000" i="1" spc="-4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with</a:t>
            </a:r>
            <a:r>
              <a:rPr sz="2000" i="1" spc="-2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a</a:t>
            </a:r>
            <a:r>
              <a:rPr sz="2000" i="1" spc="-3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passion</a:t>
            </a:r>
            <a:r>
              <a:rPr sz="2000" i="1" spc="-55" dirty="0">
                <a:latin typeface="Arial"/>
                <a:cs typeface="Arial"/>
              </a:rPr>
              <a:t> </a:t>
            </a:r>
            <a:r>
              <a:rPr sz="2000" i="1" spc="-25" dirty="0">
                <a:latin typeface="Arial"/>
                <a:cs typeface="Arial"/>
              </a:rPr>
              <a:t>for </a:t>
            </a:r>
            <a:r>
              <a:rPr sz="2000" i="1" dirty="0">
                <a:latin typeface="Arial"/>
                <a:cs typeface="Arial"/>
              </a:rPr>
              <a:t>creating</a:t>
            </a:r>
            <a:r>
              <a:rPr sz="2000" i="1" spc="-6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impactful</a:t>
            </a:r>
            <a:r>
              <a:rPr sz="2000" i="1" spc="-5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digital</a:t>
            </a:r>
            <a:r>
              <a:rPr sz="2000" i="1" spc="-3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campaigns.</a:t>
            </a:r>
            <a:r>
              <a:rPr sz="2000" i="1" spc="-6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Last</a:t>
            </a:r>
            <a:r>
              <a:rPr sz="2000" i="1" spc="-55" dirty="0">
                <a:latin typeface="Arial"/>
                <a:cs typeface="Arial"/>
              </a:rPr>
              <a:t> </a:t>
            </a:r>
            <a:r>
              <a:rPr sz="2000" i="1" spc="-10" dirty="0">
                <a:latin typeface="Arial"/>
                <a:cs typeface="Arial"/>
              </a:rPr>
              <a:t>summer,</a:t>
            </a:r>
            <a:r>
              <a:rPr sz="2000" i="1" spc="-6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I</a:t>
            </a:r>
            <a:r>
              <a:rPr sz="2000" i="1" spc="-4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interned</a:t>
            </a:r>
            <a:r>
              <a:rPr sz="2000" i="1" spc="-6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with</a:t>
            </a:r>
            <a:r>
              <a:rPr sz="2000" i="1" spc="-4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XYZ</a:t>
            </a:r>
            <a:r>
              <a:rPr sz="2000" i="1" spc="-25" dirty="0">
                <a:latin typeface="Arial"/>
                <a:cs typeface="Arial"/>
              </a:rPr>
              <a:t> </a:t>
            </a:r>
            <a:r>
              <a:rPr sz="2000" i="1" spc="-10" dirty="0">
                <a:latin typeface="Arial"/>
                <a:cs typeface="Arial"/>
              </a:rPr>
              <a:t>Company,</a:t>
            </a:r>
            <a:r>
              <a:rPr sz="2000" i="1" spc="-6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where</a:t>
            </a:r>
            <a:r>
              <a:rPr sz="2000" i="1" spc="-5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I</a:t>
            </a:r>
            <a:r>
              <a:rPr sz="2000" i="1" spc="-40" dirty="0">
                <a:latin typeface="Arial"/>
                <a:cs typeface="Arial"/>
              </a:rPr>
              <a:t> </a:t>
            </a:r>
            <a:r>
              <a:rPr sz="2000" i="1" spc="-10" dirty="0">
                <a:latin typeface="Arial"/>
                <a:cs typeface="Arial"/>
              </a:rPr>
              <a:t>boosted </a:t>
            </a:r>
            <a:r>
              <a:rPr sz="2000" i="1" dirty="0">
                <a:latin typeface="Arial"/>
                <a:cs typeface="Arial"/>
              </a:rPr>
              <a:t>their</a:t>
            </a:r>
            <a:r>
              <a:rPr sz="2000" i="1" spc="-3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social</a:t>
            </a:r>
            <a:r>
              <a:rPr sz="2000" i="1" spc="-3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media</a:t>
            </a:r>
            <a:r>
              <a:rPr sz="2000" i="1" spc="-2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engagement</a:t>
            </a:r>
            <a:r>
              <a:rPr sz="2000" i="1" spc="-5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by</a:t>
            </a:r>
            <a:r>
              <a:rPr sz="2000" i="1" spc="-4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40%</a:t>
            </a:r>
            <a:r>
              <a:rPr sz="2000" i="1" spc="-2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through</a:t>
            </a:r>
            <a:r>
              <a:rPr sz="2000" i="1" spc="-5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targeted</a:t>
            </a:r>
            <a:r>
              <a:rPr sz="2000" i="1" spc="-5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content</a:t>
            </a:r>
            <a:r>
              <a:rPr sz="2000" i="1" spc="-5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strategies.</a:t>
            </a:r>
            <a:r>
              <a:rPr sz="2000" i="1" spc="-6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I’m eager</a:t>
            </a:r>
            <a:r>
              <a:rPr sz="2000" i="1" spc="-4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to</a:t>
            </a:r>
            <a:r>
              <a:rPr sz="2000" i="1" spc="-2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bring</a:t>
            </a:r>
            <a:r>
              <a:rPr sz="2000" i="1" spc="-30" dirty="0">
                <a:latin typeface="Arial"/>
                <a:cs typeface="Arial"/>
              </a:rPr>
              <a:t> </a:t>
            </a:r>
            <a:r>
              <a:rPr sz="2000" i="1" spc="-25" dirty="0">
                <a:latin typeface="Arial"/>
                <a:cs typeface="Arial"/>
              </a:rPr>
              <a:t>my </a:t>
            </a:r>
            <a:r>
              <a:rPr sz="2000" i="1" dirty="0">
                <a:latin typeface="Arial"/>
                <a:cs typeface="Arial"/>
              </a:rPr>
              <a:t>creative</a:t>
            </a:r>
            <a:r>
              <a:rPr sz="2000" i="1" spc="-5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approach</a:t>
            </a:r>
            <a:r>
              <a:rPr sz="2000" i="1" spc="-4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and</a:t>
            </a:r>
            <a:r>
              <a:rPr sz="2000" i="1" spc="-20" dirty="0">
                <a:latin typeface="Arial"/>
                <a:cs typeface="Arial"/>
              </a:rPr>
              <a:t> </a:t>
            </a:r>
            <a:r>
              <a:rPr sz="2000" i="1" spc="-10" dirty="0">
                <a:latin typeface="Arial"/>
                <a:cs typeface="Arial"/>
              </a:rPr>
              <a:t>data-</a:t>
            </a:r>
            <a:r>
              <a:rPr sz="2000" i="1" dirty="0">
                <a:latin typeface="Arial"/>
                <a:cs typeface="Arial"/>
              </a:rPr>
              <a:t>driven</a:t>
            </a:r>
            <a:r>
              <a:rPr sz="2000" i="1" spc="-4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mindset</a:t>
            </a:r>
            <a:r>
              <a:rPr sz="2000" i="1" spc="-3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to</a:t>
            </a:r>
            <a:r>
              <a:rPr sz="2000" i="1" spc="-2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a</a:t>
            </a:r>
            <a:r>
              <a:rPr sz="2000" i="1" spc="-1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dynamic</a:t>
            </a:r>
            <a:r>
              <a:rPr sz="2000" i="1" spc="-1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marketing</a:t>
            </a:r>
            <a:r>
              <a:rPr sz="2000" i="1" spc="-4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team</a:t>
            </a:r>
            <a:r>
              <a:rPr sz="2000" i="1" spc="-3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where</a:t>
            </a:r>
            <a:r>
              <a:rPr sz="2000" i="1" spc="-3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I</a:t>
            </a:r>
            <a:r>
              <a:rPr sz="2000" i="1" spc="-1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can</a:t>
            </a:r>
            <a:r>
              <a:rPr sz="2000" i="1" spc="-2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contribute</a:t>
            </a:r>
            <a:r>
              <a:rPr sz="2000" i="1" spc="-45" dirty="0">
                <a:latin typeface="Arial"/>
                <a:cs typeface="Arial"/>
              </a:rPr>
              <a:t> </a:t>
            </a:r>
            <a:r>
              <a:rPr sz="2000" i="1" spc="-25" dirty="0">
                <a:latin typeface="Arial"/>
                <a:cs typeface="Arial"/>
              </a:rPr>
              <a:t>to </a:t>
            </a:r>
            <a:r>
              <a:rPr sz="2000" i="1" dirty="0">
                <a:latin typeface="Arial"/>
                <a:cs typeface="Arial"/>
              </a:rPr>
              <a:t>innovative</a:t>
            </a:r>
            <a:r>
              <a:rPr sz="2000" i="1" spc="-55" dirty="0">
                <a:latin typeface="Arial"/>
                <a:cs typeface="Arial"/>
              </a:rPr>
              <a:t> </a:t>
            </a:r>
            <a:r>
              <a:rPr sz="2000" i="1" spc="-10" dirty="0">
                <a:latin typeface="Arial"/>
                <a:cs typeface="Arial"/>
              </a:rPr>
              <a:t>campaigns.”</a:t>
            </a:r>
            <a:endParaRPr sz="2000" dirty="0">
              <a:latin typeface="Arial"/>
              <a:cs typeface="Arial"/>
            </a:endParaRPr>
          </a:p>
          <a:p>
            <a:pPr marL="12700" marR="361950">
              <a:lnSpc>
                <a:spcPct val="150000"/>
              </a:lnSpc>
              <a:spcBef>
                <a:spcPts val="1200"/>
              </a:spcBef>
            </a:pPr>
            <a:r>
              <a:rPr sz="2000" b="1" dirty="0">
                <a:latin typeface="Arial"/>
                <a:cs typeface="Arial"/>
              </a:rPr>
              <a:t>Now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write</a:t>
            </a:r>
            <a:r>
              <a:rPr sz="2000" b="1" spc="-6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your</a:t>
            </a:r>
            <a:r>
              <a:rPr sz="2000" b="1" spc="1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own</a:t>
            </a:r>
            <a:r>
              <a:rPr sz="2000" b="1" spc="-5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elevator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pitch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using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the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outline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provided.</a:t>
            </a:r>
            <a:r>
              <a:rPr sz="2000" b="1" spc="-8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Aim</a:t>
            </a:r>
            <a:r>
              <a:rPr sz="2000" b="1" spc="-4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for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a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brief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pitch</a:t>
            </a:r>
            <a:r>
              <a:rPr sz="2000" b="1" spc="-4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of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4-</a:t>
            </a:r>
            <a:r>
              <a:rPr sz="2000" b="1" spc="-50" dirty="0">
                <a:latin typeface="Arial"/>
                <a:cs typeface="Arial"/>
              </a:rPr>
              <a:t>6 </a:t>
            </a:r>
            <a:r>
              <a:rPr sz="2000" b="1" dirty="0">
                <a:latin typeface="Arial"/>
                <a:cs typeface="Arial"/>
              </a:rPr>
              <a:t>sentence</a:t>
            </a:r>
            <a:r>
              <a:rPr lang="en-GB" sz="2000" b="1" dirty="0">
                <a:latin typeface="Arial"/>
                <a:cs typeface="Arial"/>
              </a:rPr>
              <a:t>s.</a:t>
            </a:r>
            <a:endParaRPr sz="20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77A05-BB00-D41A-CEE2-A50F49967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676401"/>
            <a:ext cx="6289029" cy="3693319"/>
          </a:xfrm>
        </p:spPr>
        <p:txBody>
          <a:bodyPr/>
          <a:lstStyle/>
          <a:p>
            <a:r>
              <a:rPr lang="en-GB" dirty="0"/>
              <a:t>Pitch Practice!</a:t>
            </a:r>
            <a:br>
              <a:rPr lang="en-GB" dirty="0"/>
            </a:br>
            <a:br>
              <a:rPr lang="en-GB" dirty="0"/>
            </a:br>
            <a:r>
              <a:rPr lang="en-GB" dirty="0"/>
              <a:t>Let’s practice those pitches</a:t>
            </a:r>
          </a:p>
        </p:txBody>
      </p:sp>
    </p:spTree>
    <p:extLst>
      <p:ext uri="{BB962C8B-B14F-4D97-AF65-F5344CB8AC3E}">
        <p14:creationId xmlns:p14="http://schemas.microsoft.com/office/powerpoint/2010/main" val="28012249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96874" y="761"/>
            <a:ext cx="0" cy="5943600"/>
          </a:xfrm>
          <a:custGeom>
            <a:avLst/>
            <a:gdLst/>
            <a:ahLst/>
            <a:cxnLst/>
            <a:rect l="l" t="t" r="r" b="b"/>
            <a:pathLst>
              <a:path h="5943600">
                <a:moveTo>
                  <a:pt x="0" y="0"/>
                </a:moveTo>
                <a:lnTo>
                  <a:pt x="0" y="5943600"/>
                </a:lnTo>
              </a:path>
            </a:pathLst>
          </a:custGeom>
          <a:ln w="19050">
            <a:solidFill>
              <a:srgbClr val="40626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" name="object 4"/>
            <p:cNvSpPr/>
            <p:nvPr/>
          </p:nvSpPr>
          <p:spPr>
            <a:xfrm>
              <a:off x="1127760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914400" y="0"/>
                  </a:moveTo>
                  <a:lnTo>
                    <a:pt x="0" y="0"/>
                  </a:lnTo>
                  <a:lnTo>
                    <a:pt x="0" y="914400"/>
                  </a:lnTo>
                  <a:lnTo>
                    <a:pt x="914400" y="914400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4E2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98" cy="685799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96874" y="761"/>
            <a:ext cx="0" cy="5943600"/>
          </a:xfrm>
          <a:custGeom>
            <a:avLst/>
            <a:gdLst/>
            <a:ahLst/>
            <a:cxnLst/>
            <a:rect l="l" t="t" r="r" b="b"/>
            <a:pathLst>
              <a:path h="5943600">
                <a:moveTo>
                  <a:pt x="0" y="0"/>
                </a:moveTo>
                <a:lnTo>
                  <a:pt x="0" y="5943600"/>
                </a:lnTo>
              </a:path>
            </a:pathLst>
          </a:custGeom>
          <a:ln w="19050">
            <a:solidFill>
              <a:srgbClr val="40626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" name="object 4"/>
            <p:cNvSpPr/>
            <p:nvPr/>
          </p:nvSpPr>
          <p:spPr>
            <a:xfrm>
              <a:off x="1127760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914400" y="0"/>
                  </a:moveTo>
                  <a:lnTo>
                    <a:pt x="0" y="0"/>
                  </a:lnTo>
                  <a:lnTo>
                    <a:pt x="0" y="914400"/>
                  </a:lnTo>
                  <a:lnTo>
                    <a:pt x="914400" y="914400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4E2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1998" cy="685799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40626A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761"/>
            <a:ext cx="914400" cy="6858000"/>
            <a:chOff x="0" y="761"/>
            <a:chExt cx="914400" cy="6858000"/>
          </a:xfrm>
        </p:grpSpPr>
        <p:sp>
          <p:nvSpPr>
            <p:cNvPr id="4" name="object 4"/>
            <p:cNvSpPr/>
            <p:nvPr/>
          </p:nvSpPr>
          <p:spPr>
            <a:xfrm>
              <a:off x="0" y="594360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914400" y="0"/>
                  </a:moveTo>
                  <a:lnTo>
                    <a:pt x="0" y="0"/>
                  </a:lnTo>
                  <a:lnTo>
                    <a:pt x="0" y="914400"/>
                  </a:lnTo>
                  <a:lnTo>
                    <a:pt x="914400" y="914400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4E2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96874" y="761"/>
              <a:ext cx="0" cy="6858000"/>
            </a:xfrm>
            <a:custGeom>
              <a:avLst/>
              <a:gdLst/>
              <a:ahLst/>
              <a:cxnLst/>
              <a:rect l="l" t="t" r="r" b="b"/>
              <a:pathLst>
                <a:path h="6858000">
                  <a:moveTo>
                    <a:pt x="0" y="0"/>
                  </a:moveTo>
                  <a:lnTo>
                    <a:pt x="0" y="6858000"/>
                  </a:lnTo>
                </a:path>
              </a:pathLst>
            </a:custGeom>
            <a:ln w="19050">
              <a:solidFill>
                <a:srgbClr val="F3ECE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65531" y="0"/>
            <a:ext cx="12126595" cy="6783705"/>
            <a:chOff x="65531" y="0"/>
            <a:chExt cx="12126595" cy="6783705"/>
          </a:xfrm>
        </p:grpSpPr>
        <p:sp>
          <p:nvSpPr>
            <p:cNvPr id="7" name="object 7"/>
            <p:cNvSpPr/>
            <p:nvPr/>
          </p:nvSpPr>
          <p:spPr>
            <a:xfrm>
              <a:off x="11277600" y="0"/>
              <a:ext cx="914400" cy="914400"/>
            </a:xfrm>
            <a:custGeom>
              <a:avLst/>
              <a:gdLst/>
              <a:ahLst/>
              <a:cxnLst/>
              <a:rect l="l" t="t" r="r" b="b"/>
              <a:pathLst>
                <a:path w="914400" h="914400">
                  <a:moveTo>
                    <a:pt x="914400" y="0"/>
                  </a:moveTo>
                  <a:lnTo>
                    <a:pt x="0" y="0"/>
                  </a:lnTo>
                  <a:lnTo>
                    <a:pt x="0" y="914400"/>
                  </a:lnTo>
                  <a:lnTo>
                    <a:pt x="914400" y="914400"/>
                  </a:lnTo>
                  <a:lnTo>
                    <a:pt x="914400" y="0"/>
                  </a:lnTo>
                  <a:close/>
                </a:path>
              </a:pathLst>
            </a:custGeom>
            <a:solidFill>
              <a:srgbClr val="D4E2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 descr="How To Write a Professional Email | For Students, By Students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5531" y="65544"/>
              <a:ext cx="12054827" cy="671776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96874" y="761"/>
            <a:ext cx="0" cy="5943600"/>
          </a:xfrm>
          <a:custGeom>
            <a:avLst/>
            <a:gdLst/>
            <a:ahLst/>
            <a:cxnLst/>
            <a:rect l="l" t="t" r="r" b="b"/>
            <a:pathLst>
              <a:path h="5943600">
                <a:moveTo>
                  <a:pt x="0" y="0"/>
                </a:moveTo>
                <a:lnTo>
                  <a:pt x="0" y="5943600"/>
                </a:lnTo>
              </a:path>
            </a:pathLst>
          </a:custGeom>
          <a:ln w="19050">
            <a:solidFill>
              <a:srgbClr val="40626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79AA4E-69B4-517F-F0BD-9DBFB7DDB805}"/>
              </a:ext>
            </a:extLst>
          </p:cNvPr>
          <p:cNvSpPr txBox="1"/>
          <p:nvPr/>
        </p:nvSpPr>
        <p:spPr>
          <a:xfrm>
            <a:off x="1143000" y="381000"/>
            <a:ext cx="12496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+mj-lt"/>
              </a:rPr>
              <a:t>Activity: Reword this email: </a:t>
            </a:r>
          </a:p>
          <a:p>
            <a:r>
              <a:rPr lang="en-US" sz="4000" dirty="0"/>
              <a:t>Introducing Yourself to an </a:t>
            </a:r>
            <a:r>
              <a:rPr lang="en-US" sz="4000" dirty="0" err="1"/>
              <a:t>Organisation</a:t>
            </a:r>
            <a:endParaRPr lang="en-GB" sz="4000" b="1" dirty="0">
              <a:latin typeface="+mj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AD45F6-67E5-FC54-71ED-BD03F51F013F}"/>
              </a:ext>
            </a:extLst>
          </p:cNvPr>
          <p:cNvSpPr txBox="1"/>
          <p:nvPr/>
        </p:nvSpPr>
        <p:spPr>
          <a:xfrm>
            <a:off x="1241108" y="2057400"/>
            <a:ext cx="9709784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Subject: </a:t>
            </a:r>
          </a:p>
          <a:p>
            <a:endParaRPr lang="en-US" dirty="0"/>
          </a:p>
          <a:p>
            <a:r>
              <a:rPr lang="en-US" dirty="0"/>
              <a:t>Hi,</a:t>
            </a:r>
          </a:p>
          <a:p>
            <a:endParaRPr lang="en-US" dirty="0"/>
          </a:p>
          <a:p>
            <a:r>
              <a:rPr lang="en-US" dirty="0"/>
              <a:t>I saw your company online and thought I’d email to see if you have any jobs going. I don’t really know what roles you have but I’m pretty hardworking and would be willing to do anything </a:t>
            </a:r>
            <a:r>
              <a:rPr lang="en-US" dirty="0" err="1"/>
              <a:t>tbh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I don’t have a CV ready yet but I’ve worked before and I’m good with people. Let me know if you want more info.</a:t>
            </a:r>
          </a:p>
          <a:p>
            <a:endParaRPr lang="en-US" dirty="0"/>
          </a:p>
          <a:p>
            <a:r>
              <a:rPr lang="en-US" dirty="0"/>
              <a:t>Thanks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003577-C9FC-3155-766D-332EA0CA27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2E3EC8AC-4B97-50CE-7ED8-8B1FB5B58799}"/>
              </a:ext>
            </a:extLst>
          </p:cNvPr>
          <p:cNvSpPr/>
          <p:nvPr/>
        </p:nvSpPr>
        <p:spPr>
          <a:xfrm>
            <a:off x="896874" y="761"/>
            <a:ext cx="0" cy="5943600"/>
          </a:xfrm>
          <a:custGeom>
            <a:avLst/>
            <a:gdLst/>
            <a:ahLst/>
            <a:cxnLst/>
            <a:rect l="l" t="t" r="r" b="b"/>
            <a:pathLst>
              <a:path h="5943600">
                <a:moveTo>
                  <a:pt x="0" y="0"/>
                </a:moveTo>
                <a:lnTo>
                  <a:pt x="0" y="5943600"/>
                </a:lnTo>
              </a:path>
            </a:pathLst>
          </a:custGeom>
          <a:ln w="19050">
            <a:solidFill>
              <a:srgbClr val="40626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4B14CF-0C6C-839C-ED85-3EC562605448}"/>
              </a:ext>
            </a:extLst>
          </p:cNvPr>
          <p:cNvSpPr txBox="1"/>
          <p:nvPr/>
        </p:nvSpPr>
        <p:spPr>
          <a:xfrm>
            <a:off x="1143000" y="381000"/>
            <a:ext cx="12496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+mj-lt"/>
              </a:rPr>
              <a:t>Activity: Reword this email: </a:t>
            </a:r>
          </a:p>
          <a:p>
            <a:r>
              <a:rPr lang="en-GB" sz="4000" dirty="0"/>
              <a:t>Replying to an Organisation</a:t>
            </a:r>
            <a:endParaRPr lang="en-GB" sz="4000" b="1" dirty="0">
              <a:latin typeface="+mj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7D50FA3-9593-1D49-E329-9D466EC56CEE}"/>
              </a:ext>
            </a:extLst>
          </p:cNvPr>
          <p:cNvSpPr txBox="1"/>
          <p:nvPr/>
        </p:nvSpPr>
        <p:spPr>
          <a:xfrm>
            <a:off x="1241108" y="2057400"/>
            <a:ext cx="970978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Subject: RE: Interview</a:t>
            </a:r>
          </a:p>
          <a:p>
            <a:endParaRPr lang="en-US" dirty="0"/>
          </a:p>
          <a:p>
            <a:r>
              <a:rPr lang="en-US" dirty="0"/>
              <a:t>Hi love,</a:t>
            </a:r>
          </a:p>
          <a:p>
            <a:endParaRPr lang="en-US" dirty="0"/>
          </a:p>
          <a:p>
            <a:r>
              <a:rPr lang="en-US" dirty="0"/>
              <a:t>Yeah that’s fine I think. I’m busy some days so I’ll just see how it goes. What exactly is the job again? Also is it in person or online?</a:t>
            </a:r>
          </a:p>
          <a:p>
            <a:endParaRPr lang="en-US" dirty="0"/>
          </a:p>
          <a:p>
            <a:r>
              <a:rPr lang="en-US" dirty="0"/>
              <a:t>Cheers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3968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CA330C-CC67-7C57-8BDA-2EF2F7A34D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06B4E97C-0830-ADE6-A551-9F0CFD2F41AA}"/>
              </a:ext>
            </a:extLst>
          </p:cNvPr>
          <p:cNvSpPr/>
          <p:nvPr/>
        </p:nvSpPr>
        <p:spPr>
          <a:xfrm>
            <a:off x="896874" y="761"/>
            <a:ext cx="0" cy="5943600"/>
          </a:xfrm>
          <a:custGeom>
            <a:avLst/>
            <a:gdLst/>
            <a:ahLst/>
            <a:cxnLst/>
            <a:rect l="l" t="t" r="r" b="b"/>
            <a:pathLst>
              <a:path h="5943600">
                <a:moveTo>
                  <a:pt x="0" y="0"/>
                </a:moveTo>
                <a:lnTo>
                  <a:pt x="0" y="5943600"/>
                </a:lnTo>
              </a:path>
            </a:pathLst>
          </a:custGeom>
          <a:ln w="19050">
            <a:solidFill>
              <a:srgbClr val="40626A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84CBD276-15EE-E12E-D366-AC1525DBD168}"/>
              </a:ext>
            </a:extLst>
          </p:cNvPr>
          <p:cNvSpPr/>
          <p:nvPr/>
        </p:nvSpPr>
        <p:spPr>
          <a:xfrm>
            <a:off x="11277600" y="0"/>
            <a:ext cx="914400" cy="914400"/>
          </a:xfrm>
          <a:custGeom>
            <a:avLst/>
            <a:gdLst/>
            <a:ahLst/>
            <a:cxnLst/>
            <a:rect l="l" t="t" r="r" b="b"/>
            <a:pathLst>
              <a:path w="914400" h="914400">
                <a:moveTo>
                  <a:pt x="914400" y="0"/>
                </a:moveTo>
                <a:lnTo>
                  <a:pt x="0" y="0"/>
                </a:lnTo>
                <a:lnTo>
                  <a:pt x="0" y="914400"/>
                </a:lnTo>
                <a:lnTo>
                  <a:pt x="914400" y="914400"/>
                </a:lnTo>
                <a:lnTo>
                  <a:pt x="914400" y="0"/>
                </a:lnTo>
                <a:close/>
              </a:path>
            </a:pathLst>
          </a:custGeom>
          <a:solidFill>
            <a:srgbClr val="D4E2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>
            <a:extLst>
              <a:ext uri="{FF2B5EF4-FFF2-40B4-BE49-F238E27FC236}">
                <a16:creationId xmlns:a16="http://schemas.microsoft.com/office/drawing/2014/main" id="{C713A49B-8135-8CAC-EC57-C8203CB7E3AE}"/>
              </a:ext>
            </a:extLst>
          </p:cNvPr>
          <p:cNvSpPr txBox="1"/>
          <p:nvPr/>
        </p:nvSpPr>
        <p:spPr>
          <a:xfrm>
            <a:off x="1219200" y="1825071"/>
            <a:ext cx="3940810" cy="1120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80" dirty="0">
                <a:latin typeface="Cambria"/>
                <a:cs typeface="Cambria"/>
              </a:rPr>
              <a:t>Learning</a:t>
            </a:r>
            <a:r>
              <a:rPr lang="en-GB" sz="3600" spc="80" dirty="0">
                <a:latin typeface="Cambria"/>
                <a:cs typeface="Cambria"/>
              </a:rPr>
              <a:t> Objectives</a:t>
            </a:r>
            <a:endParaRPr sz="3600" dirty="0">
              <a:latin typeface="Cambria"/>
              <a:cs typeface="Cambria"/>
            </a:endParaRPr>
          </a:p>
        </p:txBody>
      </p:sp>
      <p:sp>
        <p:nvSpPr>
          <p:cNvPr id="5" name="object 5">
            <a:extLst>
              <a:ext uri="{FF2B5EF4-FFF2-40B4-BE49-F238E27FC236}">
                <a16:creationId xmlns:a16="http://schemas.microsoft.com/office/drawing/2014/main" id="{E6DA9B71-3202-64C4-F802-6FCD2DB0181E}"/>
              </a:ext>
            </a:extLst>
          </p:cNvPr>
          <p:cNvSpPr txBox="1"/>
          <p:nvPr/>
        </p:nvSpPr>
        <p:spPr>
          <a:xfrm>
            <a:off x="4191000" y="457200"/>
            <a:ext cx="7841339" cy="489172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marR="650240" indent="-2286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1300" algn="l"/>
              </a:tabLst>
            </a:pPr>
            <a:r>
              <a:rPr lang="en-US" sz="2400" dirty="0">
                <a:latin typeface="Calibri"/>
                <a:cs typeface="Calibri"/>
              </a:rPr>
              <a:t>Explain what employability skills are and why they are important for career development and the workplace.</a:t>
            </a:r>
          </a:p>
          <a:p>
            <a:pPr marL="12700" marR="650240">
              <a:lnSpc>
                <a:spcPct val="100000"/>
              </a:lnSpc>
              <a:spcBef>
                <a:spcPts val="105"/>
              </a:spcBef>
              <a:tabLst>
                <a:tab pos="241300" algn="l"/>
              </a:tabLst>
            </a:pPr>
            <a:endParaRPr lang="en-US" sz="2400" dirty="0">
              <a:latin typeface="Calibri"/>
              <a:cs typeface="Calibri"/>
            </a:endParaRPr>
          </a:p>
          <a:p>
            <a:pPr marL="241300" marR="650240" indent="-2286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1300" algn="l"/>
              </a:tabLst>
            </a:pPr>
            <a:r>
              <a:rPr lang="en-US" sz="2400" dirty="0">
                <a:latin typeface="Calibri"/>
                <a:cs typeface="Calibri"/>
              </a:rPr>
              <a:t>Identify and evaluate their own employability skills and areas for development using a skills audit or employability framework.</a:t>
            </a:r>
          </a:p>
          <a:p>
            <a:pPr marL="12700" marR="650240">
              <a:lnSpc>
                <a:spcPct val="100000"/>
              </a:lnSpc>
              <a:spcBef>
                <a:spcPts val="105"/>
              </a:spcBef>
              <a:tabLst>
                <a:tab pos="241300" algn="l"/>
              </a:tabLst>
            </a:pPr>
            <a:endParaRPr lang="en-US" sz="2400" dirty="0">
              <a:latin typeface="Calibri"/>
              <a:cs typeface="Calibri"/>
            </a:endParaRPr>
          </a:p>
          <a:p>
            <a:pPr marL="241300" marR="650240" indent="-2286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1300" algn="l"/>
              </a:tabLst>
            </a:pPr>
            <a:r>
              <a:rPr lang="en-US" sz="2400" dirty="0">
                <a:latin typeface="Calibri"/>
                <a:cs typeface="Calibri"/>
              </a:rPr>
              <a:t>Apply networking principles to create a clear and appropriate elevator pitch for a professional context.</a:t>
            </a:r>
          </a:p>
          <a:p>
            <a:pPr marL="12700" marR="650240">
              <a:lnSpc>
                <a:spcPct val="100000"/>
              </a:lnSpc>
              <a:spcBef>
                <a:spcPts val="105"/>
              </a:spcBef>
              <a:tabLst>
                <a:tab pos="241300" algn="l"/>
              </a:tabLst>
            </a:pPr>
            <a:endParaRPr lang="en-US" sz="2400" dirty="0">
              <a:latin typeface="Calibri"/>
              <a:cs typeface="Calibri"/>
            </a:endParaRPr>
          </a:p>
          <a:p>
            <a:pPr marL="241300" marR="650240" indent="-2286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241300" algn="l"/>
              </a:tabLst>
            </a:pPr>
            <a:r>
              <a:rPr lang="en-US" sz="2400" dirty="0">
                <a:latin typeface="Calibri"/>
                <a:cs typeface="Calibri"/>
              </a:rPr>
              <a:t>Demonstrate professional communication skills by producing a clear, appropriately structured professional email.</a:t>
            </a:r>
            <a:endParaRPr sz="2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43313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1BCDAF-0B36-6075-85A0-B91A7599F0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>
            <a:extLst>
              <a:ext uri="{FF2B5EF4-FFF2-40B4-BE49-F238E27FC236}">
                <a16:creationId xmlns:a16="http://schemas.microsoft.com/office/drawing/2014/main" id="{B8C13990-2B92-298D-FB5A-A1C2EFC177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95400" y="533400"/>
            <a:ext cx="10058400" cy="659924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5400" spc="165" dirty="0"/>
              <a:t>Work on your Reflections for Part 1: Reflective Essay</a:t>
            </a:r>
            <a:br>
              <a:rPr lang="en-GB" spc="165" dirty="0"/>
            </a:br>
            <a:br>
              <a:rPr lang="en-GB" spc="165" dirty="0"/>
            </a:br>
            <a:r>
              <a:rPr lang="en-GB" sz="4000" i="1" spc="165" dirty="0"/>
              <a:t>Draft Deadline: 18</a:t>
            </a:r>
            <a:r>
              <a:rPr lang="en-GB" sz="4000" i="1" spc="165" baseline="30000" dirty="0"/>
              <a:t>th</a:t>
            </a:r>
            <a:r>
              <a:rPr lang="en-GB" sz="4000" i="1" spc="165" dirty="0"/>
              <a:t> of February (via email)</a:t>
            </a:r>
            <a:br>
              <a:rPr lang="en-GB" sz="4000" i="1" spc="165" dirty="0"/>
            </a:br>
            <a:br>
              <a:rPr lang="en-GB" sz="4000" i="1" spc="165" dirty="0"/>
            </a:br>
            <a:r>
              <a:rPr lang="en-GB" sz="4000" spc="165" dirty="0"/>
              <a:t>Submission Deadline: 27</a:t>
            </a:r>
            <a:r>
              <a:rPr lang="en-GB" sz="4000" spc="165" baseline="30000" dirty="0"/>
              <a:t>th</a:t>
            </a:r>
            <a:r>
              <a:rPr lang="en-GB" sz="4000" spc="165" dirty="0"/>
              <a:t> of February 23.59 (Moodle)</a:t>
            </a:r>
            <a:br>
              <a:rPr lang="en-GB" spc="165" dirty="0"/>
            </a:br>
            <a:endParaRPr spc="135" dirty="0"/>
          </a:p>
        </p:txBody>
      </p:sp>
    </p:spTree>
    <p:extLst>
      <p:ext uri="{BB962C8B-B14F-4D97-AF65-F5344CB8AC3E}">
        <p14:creationId xmlns:p14="http://schemas.microsoft.com/office/powerpoint/2010/main" val="10436914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438400" y="1143000"/>
            <a:ext cx="7709546" cy="555280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165" dirty="0"/>
              <a:t>Week 6 – Reading Week (Next Week W/C 16/02/2026)</a:t>
            </a:r>
            <a:br>
              <a:rPr lang="en-GB" spc="165" dirty="0"/>
            </a:br>
            <a:br>
              <a:rPr lang="en-GB" spc="165" dirty="0"/>
            </a:br>
            <a:r>
              <a:rPr lang="en-GB" spc="165" dirty="0"/>
              <a:t>No Lecture</a:t>
            </a:r>
            <a:br>
              <a:rPr lang="en-GB" spc="165" dirty="0"/>
            </a:br>
            <a:endParaRPr spc="13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</TotalTime>
  <Words>1046</Words>
  <Application>Microsoft Office PowerPoint</Application>
  <PresentationFormat>Widescreen</PresentationFormat>
  <Paragraphs>132</Paragraphs>
  <Slides>27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Aptos</vt:lpstr>
      <vt:lpstr>Arial</vt:lpstr>
      <vt:lpstr>Calibri</vt:lpstr>
      <vt:lpstr>Cambria</vt:lpstr>
      <vt:lpstr>Georgia</vt:lpstr>
      <vt:lpstr>Wingdings</vt:lpstr>
      <vt:lpstr>Office Theme</vt:lpstr>
      <vt:lpstr>Week 5 Professional Career Development BMSW4012</vt:lpstr>
      <vt:lpstr>PowerPoint Presentation</vt:lpstr>
      <vt:lpstr>PowerPoint Presentation</vt:lpstr>
      <vt:lpstr>PowerPoint Presentation</vt:lpstr>
      <vt:lpstr>PowerPoint Presentation</vt:lpstr>
      <vt:lpstr>According to the Cambridge Dictionary skills are:</vt:lpstr>
      <vt:lpstr>PowerPoint Presentation</vt:lpstr>
      <vt:lpstr>PowerPoint Presentation</vt:lpstr>
      <vt:lpstr>5 C’s of Employability</vt:lpstr>
      <vt:lpstr>The top 10 employability skills that will help you get any job.</vt:lpstr>
      <vt:lpstr>Skills Audit</vt:lpstr>
      <vt:lpstr>Types of skills</vt:lpstr>
      <vt:lpstr>Types of skills</vt:lpstr>
      <vt:lpstr>In Groups, (without phones) come up with as many Soft Skills &amp; Hard Skills as you can.</vt:lpstr>
      <vt:lpstr>PowerPoint Presentation</vt:lpstr>
      <vt:lpstr>PowerPoint Presentation</vt:lpstr>
      <vt:lpstr>Networking basics</vt:lpstr>
      <vt:lpstr>Craft your elevator pitch</vt:lpstr>
      <vt:lpstr>Pitch Practice!  Let’s practice those pitches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Work on your Reflections for Part 1: Reflective Essay  Draft Deadline: 18th of February (via email)  Submission Deadline: 27th of February 23.59 (Moodle) </vt:lpstr>
      <vt:lpstr>Week 6 – Reading Week (Next Week W/C 16/02/2026)  No Lecture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6 Professional Career Development BMSW4012</dc:title>
  <dc:creator>Muhammad Cassamo</dc:creator>
  <cp:lastModifiedBy>Ffion Cumberpatch</cp:lastModifiedBy>
  <cp:revision>4</cp:revision>
  <dcterms:created xsi:type="dcterms:W3CDTF">2026-01-03T10:19:14Z</dcterms:created>
  <dcterms:modified xsi:type="dcterms:W3CDTF">2026-01-04T11:11:03Z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Created">
    <vt:filetime>2024-11-03T00:00:00Z</vt:filetime>
  </property>
  <property fmtid="{D5CDD505-2E9C-101B-9397-08002B2CF9AE}" pid="4" name="Creator">
    <vt:lpwstr>Acrobat PDFMaker 24 for PowerPoint</vt:lpwstr>
  </property>
  <property fmtid="{D5CDD505-2E9C-101B-9397-08002B2CF9AE}" pid="5" name="LastSaved">
    <vt:filetime>2026-01-03T00:00:00Z</vt:filetime>
  </property>
  <property fmtid="{D5CDD505-2E9C-101B-9397-08002B2CF9AE}" pid="6" name="Producer">
    <vt:lpwstr>Adobe PDF Library 24.3.212</vt:lpwstr>
  </property>
</Properties>
</file>