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235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AF66BF9-BA19-4ED1-86B4-B4EDD5014985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FC322B-E70F-4786-9AAE-79E62C90F6B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265B4-1116-1B4D-DB36-090B6E36E6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4670" y="499116"/>
            <a:ext cx="9144000" cy="1791477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Slide 1 – Title: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Culture and its Impact on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Performance: A Case Study of Toyota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E34093-8318-20E8-5F17-774F115DA6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32653" y="2608552"/>
            <a:ext cx="9859347" cy="3186404"/>
          </a:xfrm>
        </p:spPr>
        <p:txBody>
          <a:bodyPr/>
          <a:lstStyle/>
          <a:p>
            <a:pPr algn="ctr"/>
            <a:r>
              <a:rPr lang="en-US" sz="2000" b="1" dirty="0"/>
              <a:t>Student name:</a:t>
            </a:r>
            <a:r>
              <a:rPr lang="en-US" sz="2000" dirty="0"/>
              <a:t> </a:t>
            </a:r>
            <a:r>
              <a:rPr lang="en-US" sz="2000" b="1" dirty="0"/>
              <a:t>VINCENT CIBWABWA</a:t>
            </a:r>
            <a:endParaRPr lang="en-US" sz="2000" dirty="0"/>
          </a:p>
          <a:p>
            <a:pPr algn="ctr"/>
            <a:r>
              <a:rPr lang="en-US" sz="2000" b="1" dirty="0"/>
              <a:t>Student Number:</a:t>
            </a:r>
            <a:r>
              <a:rPr lang="en-US" sz="2000" dirty="0"/>
              <a:t> </a:t>
            </a:r>
            <a:r>
              <a:rPr lang="en-US" sz="2000" b="1" dirty="0"/>
              <a:t>2321532</a:t>
            </a:r>
            <a:endParaRPr lang="en-US" sz="2000" dirty="0"/>
          </a:p>
          <a:p>
            <a:pPr algn="ctr"/>
            <a:r>
              <a:rPr lang="en-US" sz="2000" b="1" dirty="0" err="1"/>
              <a:t>Programme</a:t>
            </a:r>
            <a:r>
              <a:rPr lang="en-US" sz="2000" b="1" dirty="0"/>
              <a:t>: BA (Hons) Leadership and Management Skills for the Workplace</a:t>
            </a:r>
            <a:endParaRPr lang="en-US" sz="2000" dirty="0"/>
          </a:p>
          <a:p>
            <a:pPr algn="ctr"/>
            <a:r>
              <a:rPr lang="en-US" sz="2000" b="1" dirty="0"/>
              <a:t>Module code: LCLM 5005</a:t>
            </a:r>
            <a:endParaRPr lang="en-US" sz="2000" dirty="0"/>
          </a:p>
          <a:p>
            <a:pPr algn="ctr"/>
            <a:r>
              <a:rPr lang="en-US" sz="2000" b="1" dirty="0"/>
              <a:t>Module :</a:t>
            </a:r>
            <a:r>
              <a:rPr lang="en-US" sz="2000" dirty="0"/>
              <a:t> </a:t>
            </a:r>
            <a:r>
              <a:rPr lang="en-US" sz="2000" b="1" dirty="0" err="1"/>
              <a:t>Organisational</a:t>
            </a:r>
            <a:r>
              <a:rPr lang="en-US" sz="2000" b="1" dirty="0"/>
              <a:t> Culture </a:t>
            </a:r>
          </a:p>
          <a:p>
            <a:pPr algn="ctr"/>
            <a:r>
              <a:rPr lang="en-US"/>
              <a:t>Lecturer: Toyin Adisa</a:t>
            </a:r>
          </a:p>
          <a:p>
            <a:pPr algn="ctr"/>
            <a:r>
              <a:rPr lang="en-US" sz="2000" b="1"/>
              <a:t> 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083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2B16C-7184-83E5-974D-BC2D23296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2 – Introduction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7B48E-5E76-BC9E-5F25-A3097AA58BF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614197" y="1326501"/>
            <a:ext cx="9470570" cy="5148943"/>
          </a:xfrm>
        </p:spPr>
        <p:txBody>
          <a:bodyPr>
            <a:normAutofit fontScale="77500" lnSpcReduction="20000"/>
          </a:bodyPr>
          <a:lstStyle/>
          <a:p>
            <a:r>
              <a:rPr lang="en-US" sz="2600" b="1" dirty="0"/>
              <a:t>Key Points:</a:t>
            </a:r>
            <a:endParaRPr lang="en-US" sz="2600" dirty="0"/>
          </a:p>
          <a:p>
            <a:pPr lvl="0"/>
            <a:r>
              <a:rPr lang="en-US" sz="2300" dirty="0" err="1"/>
              <a:t>Organisational</a:t>
            </a:r>
            <a:r>
              <a:rPr lang="en-US" sz="2300" dirty="0"/>
              <a:t> culture = shared values, beliefs, norms, </a:t>
            </a:r>
            <a:r>
              <a:rPr lang="en-US" sz="2300" dirty="0" err="1"/>
              <a:t>behaviours</a:t>
            </a:r>
            <a:r>
              <a:rPr lang="en-US" sz="2300" dirty="0"/>
              <a:t> (Mullins &amp; Christy, 2016)</a:t>
            </a:r>
          </a:p>
          <a:p>
            <a:pPr lvl="0"/>
            <a:r>
              <a:rPr lang="en-US" sz="2300" dirty="0"/>
              <a:t>Shapes how employees interact, collaborate, and make decisions</a:t>
            </a:r>
          </a:p>
          <a:p>
            <a:pPr lvl="0"/>
            <a:r>
              <a:rPr lang="en-US" sz="2300" dirty="0"/>
              <a:t>Influences work processes, </a:t>
            </a:r>
            <a:r>
              <a:rPr lang="en-US" sz="2300" dirty="0" err="1"/>
              <a:t>organisational</a:t>
            </a:r>
            <a:r>
              <a:rPr lang="en-US" sz="2300" dirty="0"/>
              <a:t> structure, motivation, and overall effectiveness</a:t>
            </a:r>
          </a:p>
          <a:p>
            <a:pPr lvl="0"/>
            <a:r>
              <a:rPr lang="en-US" sz="2300" dirty="0"/>
              <a:t>Toyota: founded in 1937 in Japan, global presence in 170+ countries .</a:t>
            </a:r>
          </a:p>
          <a:p>
            <a:pPr lvl="0"/>
            <a:r>
              <a:rPr lang="en-US" sz="2300" dirty="0"/>
              <a:t>Core culture pillars:</a:t>
            </a:r>
          </a:p>
          <a:p>
            <a:pPr lvl="1"/>
            <a:r>
              <a:rPr lang="en-US" sz="2300" b="1" dirty="0"/>
              <a:t>Kaizen (Continuous Improvement):</a:t>
            </a:r>
            <a:r>
              <a:rPr lang="en-US" sz="2300" dirty="0"/>
              <a:t> drives efficiency, quality, and incremental innovation</a:t>
            </a:r>
          </a:p>
          <a:p>
            <a:pPr lvl="1"/>
            <a:r>
              <a:rPr lang="en-US" sz="2300" b="1" dirty="0"/>
              <a:t>Respect for People:</a:t>
            </a:r>
            <a:r>
              <a:rPr lang="en-US" sz="2300" dirty="0"/>
              <a:t> fosters employee engagement, teamwork, and collaboration</a:t>
            </a:r>
          </a:p>
          <a:p>
            <a:pPr lvl="1"/>
            <a:r>
              <a:rPr lang="en-US" sz="2300" b="1" dirty="0"/>
              <a:t>Lean Manufacturing:</a:t>
            </a:r>
            <a:r>
              <a:rPr lang="en-US" sz="2300" dirty="0"/>
              <a:t> </a:t>
            </a:r>
            <a:r>
              <a:rPr lang="en-US" sz="2300" dirty="0" err="1"/>
              <a:t>minimises</a:t>
            </a:r>
            <a:r>
              <a:rPr lang="en-US" sz="2300" dirty="0"/>
              <a:t> waste, </a:t>
            </a:r>
            <a:r>
              <a:rPr lang="en-US" sz="2300" dirty="0" err="1"/>
              <a:t>standardises</a:t>
            </a:r>
            <a:r>
              <a:rPr lang="en-US" sz="2300" dirty="0"/>
              <a:t> processes, and promotes operational excellence</a:t>
            </a:r>
          </a:p>
          <a:p>
            <a:pPr lvl="0"/>
            <a:r>
              <a:rPr lang="en-US" sz="2300" dirty="0"/>
              <a:t>Culture acts as both a </a:t>
            </a:r>
            <a:r>
              <a:rPr lang="en-US" sz="2300" b="1" dirty="0"/>
              <a:t>competitive advantage</a:t>
            </a:r>
            <a:r>
              <a:rPr lang="en-US" sz="2300" dirty="0"/>
              <a:t> and a framework for aligning strategic and operational goals (Jabbar, Akmal &amp; Hassan, 2024)</a:t>
            </a:r>
          </a:p>
          <a:p>
            <a:pPr lvl="0"/>
            <a:r>
              <a:rPr lang="en-US" sz="2300" dirty="0"/>
              <a:t>Cultural relevance is critical in </a:t>
            </a:r>
            <a:r>
              <a:rPr lang="en-US" sz="2300" b="1" dirty="0"/>
              <a:t>multicultural contexts</a:t>
            </a:r>
            <a:r>
              <a:rPr lang="en-US" sz="2300" dirty="0"/>
              <a:t>, ensuring consistent performance across global subsidiaries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32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E6591-A6DD-DF7C-13E0-066F6A96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Slide 3 – Purpose of the Study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C5F03-7736-B3F7-9D06-ED17E2338F2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4" y="1447800"/>
            <a:ext cx="7397807" cy="4800600"/>
          </a:xfrm>
        </p:spPr>
        <p:txBody>
          <a:bodyPr>
            <a:normAutofit fontScale="77500" lnSpcReduction="20000"/>
          </a:bodyPr>
          <a:lstStyle/>
          <a:p>
            <a:r>
              <a:rPr lang="en-US" sz="2600" b="1" dirty="0"/>
              <a:t>Key Points:</a:t>
            </a:r>
            <a:endParaRPr lang="en-US" sz="2600" dirty="0"/>
          </a:p>
          <a:p>
            <a:pPr lvl="0"/>
            <a:r>
              <a:rPr lang="en-US" sz="2600" dirty="0"/>
              <a:t>Critically assess </a:t>
            </a:r>
            <a:r>
              <a:rPr lang="en-US" sz="2600" b="1" dirty="0"/>
              <a:t>Toyota’s </a:t>
            </a:r>
            <a:r>
              <a:rPr lang="en-US" sz="2600" b="1" dirty="0" err="1"/>
              <a:t>organisational</a:t>
            </a:r>
            <a:r>
              <a:rPr lang="en-US" sz="2600" b="1" dirty="0"/>
              <a:t> culture</a:t>
            </a:r>
            <a:r>
              <a:rPr lang="en-US" sz="2600" dirty="0"/>
              <a:t> and how it shapes operations and </a:t>
            </a:r>
            <a:r>
              <a:rPr lang="en-US" sz="2600" dirty="0" err="1"/>
              <a:t>behaviour</a:t>
            </a:r>
            <a:endParaRPr lang="en-US" sz="2600" dirty="0"/>
          </a:p>
          <a:p>
            <a:pPr lvl="0"/>
            <a:r>
              <a:rPr lang="en-US" sz="2600" dirty="0"/>
              <a:t>Examine its impact on:</a:t>
            </a:r>
          </a:p>
          <a:p>
            <a:pPr lvl="1"/>
            <a:r>
              <a:rPr lang="en-US" sz="2600" b="1" dirty="0"/>
              <a:t>Structure:</a:t>
            </a:r>
            <a:r>
              <a:rPr lang="en-US" sz="2600" dirty="0"/>
              <a:t> hierarchical vs. team-based elements</a:t>
            </a:r>
          </a:p>
          <a:p>
            <a:pPr lvl="1"/>
            <a:r>
              <a:rPr lang="en-US" sz="2600" b="1" dirty="0"/>
              <a:t>Decision-making:</a:t>
            </a:r>
            <a:r>
              <a:rPr lang="en-US" sz="2600" dirty="0"/>
              <a:t> </a:t>
            </a:r>
            <a:r>
              <a:rPr lang="en-US" sz="2600" dirty="0" err="1"/>
              <a:t>centralised</a:t>
            </a:r>
            <a:r>
              <a:rPr lang="en-US" sz="2600" dirty="0"/>
              <a:t> vs. </a:t>
            </a:r>
            <a:r>
              <a:rPr lang="en-US" sz="2600" dirty="0" err="1"/>
              <a:t>decentralised</a:t>
            </a:r>
            <a:r>
              <a:rPr lang="en-US" sz="2600" dirty="0"/>
              <a:t> processes</a:t>
            </a:r>
          </a:p>
          <a:p>
            <a:pPr lvl="1"/>
            <a:r>
              <a:rPr lang="en-US" sz="2600" b="1" dirty="0"/>
              <a:t>Performance:</a:t>
            </a:r>
            <a:r>
              <a:rPr lang="en-US" sz="2600" dirty="0"/>
              <a:t> employee engagement, innovation, efficiency, and market competitiveness</a:t>
            </a:r>
          </a:p>
          <a:p>
            <a:pPr lvl="0"/>
            <a:r>
              <a:rPr lang="en-US" sz="2600" dirty="0"/>
              <a:t>Apply </a:t>
            </a:r>
            <a:r>
              <a:rPr lang="en-US" sz="2600" b="1" dirty="0"/>
              <a:t>theoretical models</a:t>
            </a:r>
            <a:r>
              <a:rPr lang="en-US" sz="2600" dirty="0"/>
              <a:t> to provide a structured analysis:</a:t>
            </a:r>
          </a:p>
          <a:p>
            <a:pPr lvl="1"/>
            <a:r>
              <a:rPr lang="en-US" sz="2600" b="1" dirty="0"/>
              <a:t>Schein’s Model:</a:t>
            </a:r>
            <a:r>
              <a:rPr lang="en-US" sz="2600" dirty="0"/>
              <a:t> identifies artefacts, espoused values, and underlying assumptions</a:t>
            </a:r>
          </a:p>
          <a:p>
            <a:pPr lvl="1"/>
            <a:r>
              <a:rPr lang="en-US" sz="2600" b="1" dirty="0"/>
              <a:t>Hofstede’s Cultural Dimensions:</a:t>
            </a:r>
            <a:r>
              <a:rPr lang="en-US" sz="2600" dirty="0"/>
              <a:t> examines power distance, collectivism, uncertainty avoidance, and other cultural traits</a:t>
            </a:r>
          </a:p>
          <a:p>
            <a:pPr lvl="1"/>
            <a:r>
              <a:rPr lang="en-US" sz="2600" b="1" dirty="0"/>
              <a:t>Handy’s Cultural Types:</a:t>
            </a:r>
            <a:r>
              <a:rPr lang="en-US" sz="2600" dirty="0"/>
              <a:t> classifies </a:t>
            </a:r>
            <a:r>
              <a:rPr lang="en-US" sz="2600" dirty="0" err="1"/>
              <a:t>organisational</a:t>
            </a:r>
            <a:r>
              <a:rPr lang="en-US" sz="2600" dirty="0"/>
              <a:t> culture into power, role, task, and person types</a:t>
            </a:r>
          </a:p>
          <a:p>
            <a:endParaRPr lang="en-US" dirty="0"/>
          </a:p>
        </p:txBody>
      </p:sp>
      <p:pic>
        <p:nvPicPr>
          <p:cNvPr id="1026" name="Picture 2" descr="How to Effectively Hit the Target">
            <a:extLst>
              <a:ext uri="{FF2B5EF4-FFF2-40B4-BE49-F238E27FC236}">
                <a16:creationId xmlns:a16="http://schemas.microsoft.com/office/drawing/2014/main" id="{89FDB2D6-D667-FEAC-B6EB-E92B376C9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2269" y="2090056"/>
            <a:ext cx="3066164" cy="267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911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A20B4-92B9-704C-9CCF-B1488B01B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4 – Theoretical Frameworks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470EF-495F-A723-F923-C1516FBD9E9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4" y="1447800"/>
            <a:ext cx="7882999" cy="4800600"/>
          </a:xfrm>
        </p:spPr>
        <p:txBody>
          <a:bodyPr>
            <a:normAutofit fontScale="62500" lnSpcReduction="20000"/>
          </a:bodyPr>
          <a:lstStyle/>
          <a:p>
            <a:r>
              <a:rPr lang="en-US" sz="2600" b="1" dirty="0"/>
              <a:t>Key Points:</a:t>
            </a:r>
            <a:endParaRPr lang="en-US" sz="2600" dirty="0"/>
          </a:p>
          <a:p>
            <a:pPr lvl="0"/>
            <a:r>
              <a:rPr lang="en-US" sz="2600" b="1" dirty="0"/>
              <a:t>Schein’s Model of </a:t>
            </a:r>
            <a:r>
              <a:rPr lang="en-US" sz="2600" b="1" dirty="0" err="1"/>
              <a:t>Organisational</a:t>
            </a:r>
            <a:r>
              <a:rPr lang="en-US" sz="2600" b="1" dirty="0"/>
              <a:t> Culture:</a:t>
            </a:r>
            <a:endParaRPr lang="en-US" sz="2600" dirty="0"/>
          </a:p>
          <a:p>
            <a:pPr lvl="1"/>
            <a:r>
              <a:rPr lang="en-US" sz="2600" b="1" dirty="0"/>
              <a:t>Artefacts:</a:t>
            </a:r>
            <a:r>
              <a:rPr lang="en-US" sz="2600" dirty="0"/>
              <a:t> visible manifestations (e.g., Toyota Production System boards, </a:t>
            </a:r>
            <a:r>
              <a:rPr lang="en-US" sz="2600" dirty="0" err="1"/>
              <a:t>standardised</a:t>
            </a:r>
            <a:r>
              <a:rPr lang="en-US" sz="2600" dirty="0"/>
              <a:t> processes)</a:t>
            </a:r>
          </a:p>
          <a:p>
            <a:pPr lvl="1"/>
            <a:r>
              <a:rPr lang="en-US" sz="2600" b="1" dirty="0"/>
              <a:t>Espoused values:</a:t>
            </a:r>
            <a:r>
              <a:rPr lang="en-US" sz="2600" dirty="0"/>
              <a:t> stated principles guiding </a:t>
            </a:r>
            <a:r>
              <a:rPr lang="en-US" sz="2600" dirty="0" err="1"/>
              <a:t>behaviour</a:t>
            </a:r>
            <a:r>
              <a:rPr lang="en-US" sz="2600" dirty="0"/>
              <a:t> (e.g., Kaizen, respect for people)</a:t>
            </a:r>
          </a:p>
          <a:p>
            <a:pPr lvl="1"/>
            <a:r>
              <a:rPr lang="en-US" sz="2600" b="1" dirty="0"/>
              <a:t>Underlying assumptions:</a:t>
            </a:r>
            <a:r>
              <a:rPr lang="en-US" sz="2600" dirty="0"/>
              <a:t> deeply ingrained beliefs driving decision-making and culture</a:t>
            </a:r>
          </a:p>
          <a:p>
            <a:pPr lvl="0"/>
            <a:r>
              <a:rPr lang="en-US" sz="2600" b="1" dirty="0"/>
              <a:t>Hofstede’s Cultural Dimensions:</a:t>
            </a:r>
            <a:endParaRPr lang="en-US" sz="2600" dirty="0"/>
          </a:p>
          <a:p>
            <a:pPr lvl="1"/>
            <a:r>
              <a:rPr lang="en-US" sz="2600" b="1" dirty="0"/>
              <a:t>Power distance:</a:t>
            </a:r>
            <a:r>
              <a:rPr lang="en-US" sz="2600" dirty="0"/>
              <a:t> low in Toyota, encouraging open communication</a:t>
            </a:r>
          </a:p>
          <a:p>
            <a:pPr lvl="1"/>
            <a:r>
              <a:rPr lang="en-US" sz="2600" b="1" dirty="0"/>
              <a:t>Collectivism:</a:t>
            </a:r>
            <a:r>
              <a:rPr lang="en-US" sz="2600" dirty="0"/>
              <a:t> teamwork and </a:t>
            </a:r>
            <a:r>
              <a:rPr lang="en-US" sz="2600" dirty="0" err="1"/>
              <a:t>organisational</a:t>
            </a:r>
            <a:r>
              <a:rPr lang="en-US" sz="2600" dirty="0"/>
              <a:t> unity </a:t>
            </a:r>
            <a:r>
              <a:rPr lang="en-US" sz="2600" dirty="0" err="1"/>
              <a:t>emphasised</a:t>
            </a:r>
            <a:endParaRPr lang="en-US" sz="2600" dirty="0"/>
          </a:p>
          <a:p>
            <a:pPr lvl="1"/>
            <a:r>
              <a:rPr lang="en-US" sz="2600" b="1" dirty="0"/>
              <a:t>Uncertainty avoidance:</a:t>
            </a:r>
            <a:r>
              <a:rPr lang="en-US" sz="2600" dirty="0"/>
              <a:t> structured processes reduce risks</a:t>
            </a:r>
          </a:p>
          <a:p>
            <a:pPr lvl="1"/>
            <a:r>
              <a:rPr lang="en-US" sz="2600" b="1" dirty="0"/>
              <a:t>Long-term orientation:</a:t>
            </a:r>
            <a:r>
              <a:rPr lang="en-US" sz="2600" dirty="0"/>
              <a:t> focus on continuous improvement and sustainability</a:t>
            </a:r>
          </a:p>
          <a:p>
            <a:pPr lvl="0"/>
            <a:r>
              <a:rPr lang="en-US" sz="2600" b="1" dirty="0"/>
              <a:t>Handy’s Cultural Types:</a:t>
            </a:r>
            <a:endParaRPr lang="en-US" sz="2600" dirty="0"/>
          </a:p>
          <a:p>
            <a:pPr lvl="1"/>
            <a:r>
              <a:rPr lang="en-US" sz="2600" b="1" dirty="0"/>
              <a:t>Power culture:</a:t>
            </a:r>
            <a:r>
              <a:rPr lang="en-US" sz="2600" dirty="0"/>
              <a:t> decision-making concentrated at senior levels</a:t>
            </a:r>
          </a:p>
          <a:p>
            <a:pPr lvl="1"/>
            <a:r>
              <a:rPr lang="en-US" sz="2600" b="1" dirty="0"/>
              <a:t>Role culture:</a:t>
            </a:r>
            <a:r>
              <a:rPr lang="en-US" sz="2600" dirty="0"/>
              <a:t> structured, rule-based processes</a:t>
            </a:r>
          </a:p>
          <a:p>
            <a:pPr lvl="1"/>
            <a:r>
              <a:rPr lang="en-US" sz="2600" b="1" dirty="0"/>
              <a:t>Task culture:</a:t>
            </a:r>
            <a:r>
              <a:rPr lang="en-US" sz="2600" dirty="0"/>
              <a:t> project teams drive problem-solving and innovation</a:t>
            </a:r>
          </a:p>
          <a:p>
            <a:pPr lvl="1"/>
            <a:r>
              <a:rPr lang="en-US" sz="2600" b="1" dirty="0"/>
              <a:t>Person culture:</a:t>
            </a:r>
            <a:r>
              <a:rPr lang="en-US" sz="2600" dirty="0"/>
              <a:t> autonomy and individual expertise </a:t>
            </a:r>
            <a:r>
              <a:rPr lang="en-US" sz="2600" dirty="0" err="1"/>
              <a:t>recognised</a:t>
            </a:r>
            <a:endParaRPr lang="en-US" sz="2600" dirty="0"/>
          </a:p>
          <a:p>
            <a:endParaRPr lang="en-US" dirty="0"/>
          </a:p>
        </p:txBody>
      </p:sp>
      <p:pic>
        <p:nvPicPr>
          <p:cNvPr id="2050" name="Picture 2" descr="Theoretical Framework in Research ...">
            <a:extLst>
              <a:ext uri="{FF2B5EF4-FFF2-40B4-BE49-F238E27FC236}">
                <a16:creationId xmlns:a16="http://schemas.microsoft.com/office/drawing/2014/main" id="{9A65E239-C084-E18B-E473-16E9D23E7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5927" y="1931437"/>
            <a:ext cx="2631231" cy="406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422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C2189-076F-5C06-490C-DF05BFCFE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5 – Toyota’s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Culture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EC1E3-0020-6D4A-19D0-3D095E74685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4" y="1447800"/>
            <a:ext cx="6781987" cy="4800600"/>
          </a:xfrm>
        </p:spPr>
        <p:txBody>
          <a:bodyPr>
            <a:normAutofit fontScale="92500" lnSpcReduction="20000"/>
          </a:bodyPr>
          <a:lstStyle/>
          <a:p>
            <a:r>
              <a:rPr lang="en-US" sz="2400" b="1" dirty="0"/>
              <a:t>Key Points:</a:t>
            </a:r>
            <a:endParaRPr lang="en-US" sz="2400" dirty="0"/>
          </a:p>
          <a:p>
            <a:pPr lvl="0"/>
            <a:r>
              <a:rPr lang="en-US" sz="2400" b="1" dirty="0"/>
              <a:t>Hybrid Structure:</a:t>
            </a:r>
            <a:r>
              <a:rPr lang="en-US" sz="2400" dirty="0"/>
              <a:t> combination of hierarchical and team-based approaches</a:t>
            </a:r>
          </a:p>
          <a:p>
            <a:pPr lvl="0"/>
            <a:r>
              <a:rPr lang="en-US" sz="2400" b="1" dirty="0"/>
              <a:t>Core Values:</a:t>
            </a:r>
            <a:endParaRPr lang="en-US" sz="2400" dirty="0"/>
          </a:p>
          <a:p>
            <a:pPr lvl="1"/>
            <a:r>
              <a:rPr lang="en-US" sz="2400" b="1" dirty="0"/>
              <a:t>Continuous improvement (Kaizen):</a:t>
            </a:r>
            <a:r>
              <a:rPr lang="en-US" sz="2400" dirty="0"/>
              <a:t> incremental enhancements in processes and quality</a:t>
            </a:r>
          </a:p>
          <a:p>
            <a:pPr lvl="1"/>
            <a:r>
              <a:rPr lang="en-US" sz="2400" b="1" dirty="0"/>
              <a:t>Respect for people:</a:t>
            </a:r>
            <a:r>
              <a:rPr lang="en-US" sz="2400" dirty="0"/>
              <a:t> empowering employees, encouraging participation</a:t>
            </a:r>
          </a:p>
          <a:p>
            <a:pPr lvl="1"/>
            <a:r>
              <a:rPr lang="en-US" sz="2400" b="1" dirty="0"/>
              <a:t>Sustainability:</a:t>
            </a:r>
            <a:r>
              <a:rPr lang="en-US" sz="2400" dirty="0"/>
              <a:t> environmental awareness in production and product design</a:t>
            </a:r>
          </a:p>
          <a:p>
            <a:pPr lvl="1"/>
            <a:r>
              <a:rPr lang="en-US" sz="2400" b="1" dirty="0"/>
              <a:t>Customer focus:</a:t>
            </a:r>
            <a:r>
              <a:rPr lang="en-US" sz="2400" dirty="0"/>
              <a:t> </a:t>
            </a:r>
            <a:r>
              <a:rPr lang="en-US" sz="2400" dirty="0" err="1"/>
              <a:t>prioritising</a:t>
            </a:r>
            <a:r>
              <a:rPr lang="en-US" sz="2400" dirty="0"/>
              <a:t> reliability and satisfaction</a:t>
            </a:r>
          </a:p>
          <a:p>
            <a:pPr lvl="0"/>
            <a:r>
              <a:rPr lang="en-US" sz="2400" b="1" dirty="0"/>
              <a:t>Cultural Integration:</a:t>
            </a:r>
            <a:r>
              <a:rPr lang="en-US" sz="2400" dirty="0"/>
              <a:t> task and role cultures work together to ensure efficiency and innovation</a:t>
            </a:r>
          </a:p>
          <a:p>
            <a:endParaRPr lang="en-US" dirty="0"/>
          </a:p>
        </p:txBody>
      </p:sp>
      <p:pic>
        <p:nvPicPr>
          <p:cNvPr id="3076" name="Picture 4" descr="The Toyota Difference: How Company Culture Drives Superlative Products">
            <a:extLst>
              <a:ext uri="{FF2B5EF4-FFF2-40B4-BE49-F238E27FC236}">
                <a16:creationId xmlns:a16="http://schemas.microsoft.com/office/drawing/2014/main" id="{A0DB1A86-A6E2-F670-871C-B37A05CB11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6131" y="2369976"/>
            <a:ext cx="3114869" cy="285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550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760F8-9DE1-2CB1-2A21-8D0ADA22E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6 – Structure and Decision-Making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18082-9F6D-32F9-A0A0-A8335EDF3A0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4" y="1447800"/>
            <a:ext cx="7173872" cy="4800600"/>
          </a:xfrm>
        </p:spPr>
        <p:txBody>
          <a:bodyPr>
            <a:normAutofit/>
          </a:bodyPr>
          <a:lstStyle/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Hybrid Structure: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combination of hierarchical management and cross-functional teams</a:t>
            </a:r>
          </a:p>
          <a:p>
            <a:pPr lvl="0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Decision-Making: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Strategic decisions: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top-down, set by senior management to align with company goals</a:t>
            </a:r>
          </a:p>
          <a:p>
            <a:pPr lvl="1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Operational decisions: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decentralised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made by team leaders and production workers</a:t>
            </a:r>
          </a:p>
          <a:p>
            <a:pPr lvl="0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Cultural Influence: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low power distance and collectivism promote collaboration and shared responsibility (Hofstede, 2020)</a:t>
            </a:r>
          </a:p>
          <a:p>
            <a:endParaRPr lang="en-US" dirty="0"/>
          </a:p>
        </p:txBody>
      </p:sp>
      <p:pic>
        <p:nvPicPr>
          <p:cNvPr id="4098" name="Picture 2" descr="Decision Making Process ...">
            <a:extLst>
              <a:ext uri="{FF2B5EF4-FFF2-40B4-BE49-F238E27FC236}">
                <a16:creationId xmlns:a16="http://schemas.microsoft.com/office/drawing/2014/main" id="{34F97589-3126-DA7A-B7E2-7F0D81A43B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178" y="2043403"/>
            <a:ext cx="3498981" cy="390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68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8C1F-F14B-4244-6B8C-DA1876E74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7 – Strengths and Weaknesses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31314-2CE7-E59A-DEE7-9516123E895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78242" y="1417638"/>
            <a:ext cx="8060280" cy="4800600"/>
          </a:xfrm>
        </p:spPr>
        <p:txBody>
          <a:bodyPr>
            <a:normAutofit fontScale="62500" lnSpcReduction="20000"/>
          </a:bodyPr>
          <a:lstStyle/>
          <a:p>
            <a:r>
              <a:rPr lang="en-US" sz="2900" b="1" dirty="0"/>
              <a:t>Key Points:</a:t>
            </a:r>
            <a:endParaRPr lang="en-US" sz="2900" dirty="0"/>
          </a:p>
          <a:p>
            <a:r>
              <a:rPr lang="en-US" sz="2900" b="1" dirty="0"/>
              <a:t>Strengths:</a:t>
            </a:r>
            <a:endParaRPr lang="en-US" sz="2900" dirty="0"/>
          </a:p>
          <a:p>
            <a:pPr lvl="0"/>
            <a:r>
              <a:rPr lang="en-US" sz="2900" b="1" dirty="0"/>
              <a:t>High employee engagement and innovation:</a:t>
            </a:r>
            <a:r>
              <a:rPr lang="en-US" sz="2900" dirty="0"/>
              <a:t> Employees are empowered through Kaizen initiatives, suggestion systems, and teamwork, fostering creativity and continuous improvement .</a:t>
            </a:r>
          </a:p>
          <a:p>
            <a:pPr lvl="0"/>
            <a:r>
              <a:rPr lang="en-US" sz="2900" b="1" dirty="0"/>
              <a:t>Operational efficiency and quality management:</a:t>
            </a:r>
            <a:r>
              <a:rPr lang="en-US" sz="2900" dirty="0"/>
              <a:t> Lean manufacturing and Toyota Production System ensure minimal waste, </a:t>
            </a:r>
            <a:r>
              <a:rPr lang="en-US" sz="2900" dirty="0" err="1"/>
              <a:t>standardised</a:t>
            </a:r>
            <a:r>
              <a:rPr lang="en-US" sz="2900" dirty="0"/>
              <a:t> processes, and high-quality output .</a:t>
            </a:r>
          </a:p>
          <a:p>
            <a:pPr lvl="0"/>
            <a:r>
              <a:rPr lang="en-US" sz="2900" b="1" dirty="0"/>
              <a:t>Global brand reputation:</a:t>
            </a:r>
            <a:r>
              <a:rPr lang="en-US" sz="2900" dirty="0"/>
              <a:t> Consistent quality, reliability, and sustainability practices enhance customer loyalty and international recognition .</a:t>
            </a:r>
          </a:p>
          <a:p>
            <a:pPr lvl="0"/>
            <a:r>
              <a:rPr lang="en-US" sz="2900" b="1" dirty="0"/>
              <a:t>Weaknesses:</a:t>
            </a:r>
            <a:endParaRPr lang="en-US" sz="2900" dirty="0"/>
          </a:p>
          <a:p>
            <a:pPr lvl="0"/>
            <a:r>
              <a:rPr lang="en-US" sz="2900" b="1" dirty="0"/>
              <a:t>Consensus-driven decisions may slow emergency responses:</a:t>
            </a:r>
            <a:r>
              <a:rPr lang="en-US" sz="2900" dirty="0"/>
              <a:t> While collaborative decision-making fosters involvement, it can delay urgent actions in dynamic market conditions (Warner, 1994).</a:t>
            </a:r>
          </a:p>
          <a:p>
            <a:pPr lvl="0"/>
            <a:r>
              <a:rPr lang="en-US" sz="2900" b="1" dirty="0"/>
              <a:t>Cultural adjustment required for international employees:</a:t>
            </a:r>
            <a:r>
              <a:rPr lang="en-US" sz="2900" dirty="0"/>
              <a:t> Japanese management styles may conflict with local expectations in foreign subsidiaries, requiring training and adaptation.</a:t>
            </a:r>
          </a:p>
          <a:p>
            <a:endParaRPr lang="en-US" dirty="0"/>
          </a:p>
        </p:txBody>
      </p:sp>
      <p:pic>
        <p:nvPicPr>
          <p:cNvPr id="5122" name="Picture 2" descr="3 Steps To Use Your Strengths and Weaknesses To Improve Your Performance">
            <a:extLst>
              <a:ext uri="{FF2B5EF4-FFF2-40B4-BE49-F238E27FC236}">
                <a16:creationId xmlns:a16="http://schemas.microsoft.com/office/drawing/2014/main" id="{32D6D324-58DE-D80B-4EC8-B98B01D90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8522" y="2266010"/>
            <a:ext cx="2034074" cy="268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750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0CFFB-CB31-3C55-DA88-A5713491A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Slide 8 – Culture and External Environment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F999C-4EC0-2DAE-346D-D7826F556BF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3" y="1447800"/>
            <a:ext cx="7360485" cy="4800600"/>
          </a:xfrm>
        </p:spPr>
        <p:txBody>
          <a:bodyPr>
            <a:normAutofit fontScale="85000" lnSpcReduction="10000"/>
          </a:bodyPr>
          <a:lstStyle/>
          <a:p>
            <a:r>
              <a:rPr lang="en-US" sz="2600" b="1" dirty="0"/>
              <a:t>Key Points:</a:t>
            </a:r>
            <a:endParaRPr lang="en-US" sz="2600" dirty="0"/>
          </a:p>
          <a:p>
            <a:pPr lvl="0"/>
            <a:r>
              <a:rPr lang="en-US" sz="2600" b="1" dirty="0"/>
              <a:t>Adaptation to </a:t>
            </a:r>
            <a:r>
              <a:rPr lang="en-US" sz="2600" b="1" dirty="0" err="1"/>
              <a:t>globalisation</a:t>
            </a:r>
            <a:r>
              <a:rPr lang="en-US" sz="2600" b="1" dirty="0"/>
              <a:t>:</a:t>
            </a:r>
            <a:r>
              <a:rPr lang="en-US" sz="2600" dirty="0"/>
              <a:t> Toyota empowers regional teams to make operational decisions aligned with local markets while maintaining core Japanese cultural values .</a:t>
            </a:r>
          </a:p>
          <a:p>
            <a:pPr lvl="0"/>
            <a:r>
              <a:rPr lang="en-US" sz="2600" b="1" dirty="0"/>
              <a:t>Technological innovation:</a:t>
            </a:r>
            <a:r>
              <a:rPr lang="en-US" sz="2600" dirty="0"/>
              <a:t> The culture of continuous improvement (Kaizen) encourages adoption of electric vehicles (EVs), artificial intelligence, and robotics to enhance efficiency and competitiveness.</a:t>
            </a:r>
          </a:p>
          <a:p>
            <a:pPr lvl="0"/>
            <a:r>
              <a:rPr lang="en-US" sz="2600" b="1" dirty="0"/>
              <a:t>Socio-cultural diversity:</a:t>
            </a:r>
            <a:r>
              <a:rPr lang="en-US" sz="2600" dirty="0"/>
              <a:t> Respect-for-people philosophy promotes inclusion, collaboration, and understanding among culturally diverse teams (Lawan &amp; Zanna, 2013).</a:t>
            </a:r>
          </a:p>
          <a:p>
            <a:pPr lvl="0"/>
            <a:r>
              <a:rPr lang="en-US" sz="2600" b="1" dirty="0"/>
              <a:t>PESTLE adaptability:</a:t>
            </a:r>
            <a:r>
              <a:rPr lang="en-US" sz="2600" dirty="0"/>
              <a:t> </a:t>
            </a:r>
            <a:r>
              <a:rPr lang="en-US" sz="2600" dirty="0" err="1"/>
              <a:t>Organisational</a:t>
            </a:r>
            <a:r>
              <a:rPr lang="en-US" sz="2600" dirty="0"/>
              <a:t> culture enables effective response to political, economic, social, technological, legal, and environmental factors.</a:t>
            </a:r>
          </a:p>
          <a:p>
            <a:endParaRPr lang="en-US" dirty="0"/>
          </a:p>
        </p:txBody>
      </p:sp>
      <p:sp>
        <p:nvSpPr>
          <p:cNvPr id="4" name="AutoShape 2" descr="Culture-Environment Continuum in Anthropology | Anthroholic">
            <a:extLst>
              <a:ext uri="{FF2B5EF4-FFF2-40B4-BE49-F238E27FC236}">
                <a16:creationId xmlns:a16="http://schemas.microsoft.com/office/drawing/2014/main" id="{F6B43132-1F5D-2DFE-C798-05E872FCAC3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50" name="Picture 6" descr="Culture and Environment">
            <a:extLst>
              <a:ext uri="{FF2B5EF4-FFF2-40B4-BE49-F238E27FC236}">
                <a16:creationId xmlns:a16="http://schemas.microsoft.com/office/drawing/2014/main" id="{4CD49922-733A-1CB6-3FFC-D76084C51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603" y="2671762"/>
            <a:ext cx="2631234" cy="327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231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737B-EEC8-FB66-E9F3-0AFDA4921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Slide 9 – Barriers and Challenges 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8D749-91A2-21BA-BC4B-F5ECB826C4F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632858" y="1447800"/>
            <a:ext cx="7529804" cy="4800600"/>
          </a:xfrm>
        </p:spPr>
        <p:txBody>
          <a:bodyPr>
            <a:normAutofit fontScale="92500" lnSpcReduction="10000"/>
          </a:bodyPr>
          <a:lstStyle/>
          <a:p>
            <a:r>
              <a:rPr lang="en-US" sz="2400" b="1" dirty="0"/>
              <a:t>Key Points:</a:t>
            </a:r>
            <a:endParaRPr lang="en-US" sz="2400" dirty="0"/>
          </a:p>
          <a:p>
            <a:pPr lvl="0"/>
            <a:r>
              <a:rPr lang="en-US" sz="2400" b="1" dirty="0"/>
              <a:t>Resistance to change in hierarchical culture:</a:t>
            </a:r>
            <a:r>
              <a:rPr lang="en-US" sz="2400" dirty="0"/>
              <a:t> Traditional Japanese management practices and structured procedures may slow down adoption of strategic changes or radical innovations.</a:t>
            </a:r>
          </a:p>
          <a:p>
            <a:pPr lvl="0"/>
            <a:r>
              <a:rPr lang="en-US" sz="2400" b="1" dirty="0"/>
              <a:t>Communication challenges in global teams:</a:t>
            </a:r>
            <a:r>
              <a:rPr lang="en-US" sz="2400" dirty="0"/>
              <a:t> Language barriers, different work styles, and varying decision-making norms can lead to misunderstandings, delays, and reduced efficiency .</a:t>
            </a:r>
          </a:p>
          <a:p>
            <a:pPr lvl="0"/>
            <a:r>
              <a:rPr lang="en-US" sz="2400" b="1" dirty="0"/>
              <a:t>Cultural clashes between Japanese management and subsidiaries:</a:t>
            </a:r>
            <a:r>
              <a:rPr lang="en-US" sz="2400" dirty="0"/>
              <a:t> Consensus-driven decision-making and respect for seniority may conflict with local practices in Western subsidiaries, potentially causing frustration and impacting employee engagement (Azoury et al., 2013).</a:t>
            </a:r>
          </a:p>
          <a:p>
            <a:endParaRPr lang="en-US" dirty="0"/>
          </a:p>
        </p:txBody>
      </p:sp>
      <p:pic>
        <p:nvPicPr>
          <p:cNvPr id="7170" name="Picture 2" descr="Challenge vs Barrier: Fundamental Differences Of These Terms">
            <a:extLst>
              <a:ext uri="{FF2B5EF4-FFF2-40B4-BE49-F238E27FC236}">
                <a16:creationId xmlns:a16="http://schemas.microsoft.com/office/drawing/2014/main" id="{B1B65934-EB46-AAE2-1F07-0405B415B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2663" y="2332653"/>
            <a:ext cx="2748922" cy="350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539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23406-18CA-C672-C830-7638E084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Slide 10 – Impact on Performance 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1A82B-38EC-66FB-6E5C-EF052419DF7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14144" y="1447800"/>
            <a:ext cx="6847301" cy="4800600"/>
          </a:xfrm>
        </p:spPr>
        <p:txBody>
          <a:bodyPr>
            <a:normAutofit fontScale="92500" lnSpcReduction="20000"/>
          </a:bodyPr>
          <a:lstStyle/>
          <a:p>
            <a:r>
              <a:rPr lang="en-US" sz="2400" b="1" dirty="0"/>
              <a:t>Key Points:</a:t>
            </a:r>
            <a:endParaRPr lang="en-US" sz="2400" dirty="0"/>
          </a:p>
          <a:p>
            <a:pPr lvl="0"/>
            <a:r>
              <a:rPr lang="en-US" sz="2400" b="1" dirty="0"/>
              <a:t>Employee motivation &amp; job satisfaction:</a:t>
            </a:r>
            <a:r>
              <a:rPr lang="en-US" sz="2400" dirty="0"/>
              <a:t> Toyota’s culture of respect for people, Kaizen, and participative problem-solving encourages ownership, pride in work, and higher engagement .</a:t>
            </a:r>
          </a:p>
          <a:p>
            <a:pPr lvl="0"/>
            <a:r>
              <a:rPr lang="en-US" sz="2400" b="1" dirty="0"/>
              <a:t>Operational efficiency &amp; quality management:</a:t>
            </a:r>
            <a:r>
              <a:rPr lang="en-US" sz="2400" dirty="0"/>
              <a:t> Lean management, standardized processes, and continuous improvement practices ensure minimal waste, high-quality outputs, and cost-effective operations .</a:t>
            </a:r>
          </a:p>
          <a:p>
            <a:pPr lvl="0"/>
            <a:r>
              <a:rPr lang="en-US" sz="2400" b="1" dirty="0"/>
              <a:t>Market performance &amp; competitive advantage:</a:t>
            </a:r>
            <a:r>
              <a:rPr lang="en-US" sz="2400" dirty="0"/>
              <a:t> Strong culture enhances brand reputation, customer trust, and global competitiveness. Integration of innovation into daily operations maintains industry leadership (Oos Kosasih et al., 2024).</a:t>
            </a:r>
          </a:p>
          <a:p>
            <a:endParaRPr lang="en-US" dirty="0"/>
          </a:p>
        </p:txBody>
      </p:sp>
      <p:pic>
        <p:nvPicPr>
          <p:cNvPr id="8194" name="Picture 2" descr="Impact Performance">
            <a:extLst>
              <a:ext uri="{FF2B5EF4-FFF2-40B4-BE49-F238E27FC236}">
                <a16:creationId xmlns:a16="http://schemas.microsoft.com/office/drawing/2014/main" id="{E086D8F3-24F6-6D76-7521-79B61B0485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180" y="2435290"/>
            <a:ext cx="3088432" cy="286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964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A3B91-5464-AECF-022F-1CE473ED9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Slide 11 – Recommendations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6B055-D3E5-5AB8-E315-352FEBAFD37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Enhance cross-cultural communication: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Implement structured training programs, workshops, and cultural awareness sessions to reduce misunderstandings and improve collaboration among global teams .</a:t>
            </a:r>
          </a:p>
          <a:p>
            <a:pPr lvl="0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Encourage innovation &amp; flexibility in subsidiaries: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Introduce pilot projects, flexible decision-making structures, and innovation hubs to allow local teams to experiment while maintaining global standards .</a:t>
            </a:r>
          </a:p>
          <a:p>
            <a:pPr lvl="0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Strengthen knowledge sharing &amp; employee engagement: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Promote internal communication platforms, mentorship programs, and collaborative problem-solving initiatives to leverage global expertise and retain talent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09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8B39E-1811-6C92-EAA7-F289DB577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12 – Conclusion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38FCE-1090-EDE7-E881-2F50ECC6FF9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Toyota’s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culture is anchored in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 (Kaizen), respect for people, and operational excellence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Culture strongly influences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structure, decision-making, and overall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performance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enabling collaboration, innovation, and quality .</a:t>
            </a: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Provides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sustainable competitive advantage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internationally, but requires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careful management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address cultural differences, resistance to change, and rapid market shifts 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516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DA02C-1B48-51BA-57B4-E77207689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Slide 13 – Reference List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7F86F-675A-0312-65A7-774D526A349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US" sz="3800" dirty="0"/>
              <a:t>Azoury, N., Al-Kassem, M. &amp; Kassar, A. (2013) ‘Cultural challenges in multinational companies: A focus on Japanese management practices in Western subsidiaries’, </a:t>
            </a:r>
            <a:r>
              <a:rPr lang="en-US" sz="3800" i="1" dirty="0"/>
              <a:t>International Journal of Business and Management</a:t>
            </a:r>
            <a:r>
              <a:rPr lang="en-US" sz="3800" dirty="0"/>
              <a:t>, 8(6), pp. 45–57.</a:t>
            </a:r>
          </a:p>
          <a:p>
            <a:pPr lvl="0"/>
            <a:r>
              <a:rPr lang="en-US" sz="3800" dirty="0"/>
              <a:t>Hofstede, G. (2020) </a:t>
            </a:r>
            <a:r>
              <a:rPr lang="en-US" sz="3800" i="1" dirty="0"/>
              <a:t>Culture’s Consequences: Comparing Values, Behaviors, Institutions and Organizations Across Nations</a:t>
            </a:r>
            <a:r>
              <a:rPr lang="en-US" sz="3800" dirty="0"/>
              <a:t>, 3rd </a:t>
            </a:r>
            <a:r>
              <a:rPr lang="en-US" sz="3800" dirty="0" err="1"/>
              <a:t>edn</a:t>
            </a:r>
            <a:r>
              <a:rPr lang="en-US" sz="3800" dirty="0"/>
              <a:t>. Thousand Oaks, CA: Sage Publications.</a:t>
            </a:r>
          </a:p>
          <a:p>
            <a:pPr lvl="0"/>
            <a:r>
              <a:rPr lang="en-US" sz="3800" dirty="0"/>
              <a:t>Jabbar, A., Akmal, S. &amp; Hassan, R. (2024) ‘The role of </a:t>
            </a:r>
            <a:r>
              <a:rPr lang="en-US" sz="3800" dirty="0" err="1"/>
              <a:t>organisational</a:t>
            </a:r>
            <a:r>
              <a:rPr lang="en-US" sz="3800" dirty="0"/>
              <a:t> culture in global business performance: A case study of Toyota’, </a:t>
            </a:r>
            <a:r>
              <a:rPr lang="en-US" sz="3800" i="1" dirty="0"/>
              <a:t>Asian Journal of Management Research</a:t>
            </a:r>
            <a:r>
              <a:rPr lang="en-US" sz="3800" dirty="0"/>
              <a:t>, 15(2), pp. 102–118.</a:t>
            </a:r>
          </a:p>
          <a:p>
            <a:pPr lvl="0"/>
            <a:r>
              <a:rPr lang="en-US" sz="3800" dirty="0"/>
              <a:t>Lawan, T. &amp; Zanna, M. (2013) ‘Diversity and inclusion in multinational corporations: Lessons from Toyota’, </a:t>
            </a:r>
            <a:r>
              <a:rPr lang="en-US" sz="3800" i="1" dirty="0"/>
              <a:t>International Journal of Human Resource Studies</a:t>
            </a:r>
            <a:r>
              <a:rPr lang="en-US" sz="3800" dirty="0"/>
              <a:t>, 3(2), pp. 12–25.</a:t>
            </a:r>
          </a:p>
          <a:p>
            <a:pPr lvl="0"/>
            <a:r>
              <a:rPr lang="en-US" sz="3800" dirty="0"/>
              <a:t>Oos Kosasih, A., </a:t>
            </a:r>
            <a:r>
              <a:rPr lang="en-US" sz="3800" dirty="0" err="1"/>
              <a:t>Prasetyo</a:t>
            </a:r>
            <a:r>
              <a:rPr lang="en-US" sz="3800" dirty="0"/>
              <a:t>, H. &amp; Sari, D. (2024) ‘Global brand reputation and operational excellence: Evidence from Toyota’, </a:t>
            </a:r>
            <a:r>
              <a:rPr lang="en-US" sz="3800" i="1" dirty="0"/>
              <a:t>Journal of International Business Studies</a:t>
            </a:r>
            <a:r>
              <a:rPr lang="en-US" sz="3800" dirty="0"/>
              <a:t>, 55(1), pp. 77–95.</a:t>
            </a:r>
          </a:p>
          <a:p>
            <a:pPr lvl="0"/>
            <a:r>
              <a:rPr lang="en-US" sz="3800" dirty="0"/>
              <a:t>Warner, M. (1994) </a:t>
            </a:r>
            <a:r>
              <a:rPr lang="en-US" sz="3800" i="1" dirty="0"/>
              <a:t>Managing Across Cultures: Issues and Perspectives</a:t>
            </a:r>
            <a:r>
              <a:rPr lang="en-US" sz="3800" dirty="0"/>
              <a:t>. London: International Thomson Business Press.</a:t>
            </a:r>
          </a:p>
          <a:p>
            <a:r>
              <a:rPr lang="en-US" sz="38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877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1413</Words>
  <Application>Microsoft Office PowerPoint</Application>
  <PresentationFormat>Widescreen</PresentationFormat>
  <Paragraphs>106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Oriel</vt:lpstr>
      <vt:lpstr>Slide 1 – Title: Organisational Culture and its Impact on Organisational Performance: A Case Study of Toyota</vt:lpstr>
      <vt:lpstr>Slide 2 – Introduction  </vt:lpstr>
      <vt:lpstr>Slide 3 – Purpose of the Study </vt:lpstr>
      <vt:lpstr>Slide 4 – Theoretical Frameworks  </vt:lpstr>
      <vt:lpstr>Slide 5 – Toyota’s Organisational Culture  </vt:lpstr>
      <vt:lpstr>Slide 6 – Structure and Decision-Making </vt:lpstr>
      <vt:lpstr>Slide 7 – Strengths and Weaknesses  </vt:lpstr>
      <vt:lpstr>Slide 8 – Culture and External Environment  </vt:lpstr>
      <vt:lpstr>Slide 9 – Barriers and Challenges  </vt:lpstr>
      <vt:lpstr>Slide 10 – Impact on Performance  </vt:lpstr>
      <vt:lpstr>Slide 11 – Recommendations  </vt:lpstr>
      <vt:lpstr>Slide 12 – Conclusion  </vt:lpstr>
      <vt:lpstr>Slide 13 – 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 – Title: Organisational Culture and its Impact on Organisational Performance: A Case Study of Toyota</dc:title>
  <dc:creator>LAP TECH</dc:creator>
  <cp:lastModifiedBy>vincent cicwabwa</cp:lastModifiedBy>
  <cp:revision>6</cp:revision>
  <dcterms:created xsi:type="dcterms:W3CDTF">2025-10-25T07:00:00Z</dcterms:created>
  <dcterms:modified xsi:type="dcterms:W3CDTF">2025-11-08T19:34:58Z</dcterms:modified>
</cp:coreProperties>
</file>