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12" r:id="rId4"/>
  </p:sldMasterIdLst>
  <p:notesMasterIdLst>
    <p:notesMasterId r:id="rId25"/>
  </p:notesMasterIdLst>
  <p:sldIdLst>
    <p:sldId id="257" r:id="rId5"/>
    <p:sldId id="652" r:id="rId6"/>
    <p:sldId id="299" r:id="rId7"/>
    <p:sldId id="719" r:id="rId8"/>
    <p:sldId id="722" r:id="rId9"/>
    <p:sldId id="737" r:id="rId10"/>
    <p:sldId id="720" r:id="rId11"/>
    <p:sldId id="723" r:id="rId12"/>
    <p:sldId id="724" r:id="rId13"/>
    <p:sldId id="306" r:id="rId14"/>
    <p:sldId id="787" r:id="rId15"/>
    <p:sldId id="819" r:id="rId16"/>
    <p:sldId id="795" r:id="rId17"/>
    <p:sldId id="307" r:id="rId18"/>
    <p:sldId id="703" r:id="rId19"/>
    <p:sldId id="788" r:id="rId20"/>
    <p:sldId id="308" r:id="rId21"/>
    <p:sldId id="305" r:id="rId22"/>
    <p:sldId id="817" r:id="rId23"/>
    <p:sldId id="793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4" autoAdjust="0"/>
    <p:restoredTop sz="94619" autoAdjust="0"/>
  </p:normalViewPr>
  <p:slideViewPr>
    <p:cSldViewPr snapToGrid="0">
      <p:cViewPr varScale="1">
        <p:scale>
          <a:sx n="83" d="100"/>
          <a:sy n="83" d="100"/>
        </p:scale>
        <p:origin x="547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8303B2-6492-41C6-B72B-ADC2B32DB1E2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B8B7B6-E3BA-4A0D-9A2A-6CFC733A39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217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920DE-5A52-4E8B-9E59-8391DB272E65}" type="datetime1">
              <a:rPr lang="en-US" smtClean="0"/>
              <a:t>6/23/2026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00175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3F76D-149D-469F-A83C-0BFE296457DD}" type="datetime1">
              <a:rPr lang="en-US" smtClean="0"/>
              <a:t>6/23/2026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24434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6DB5-DD13-45D7-8DB7-2B3524211970}" type="datetime1">
              <a:rPr lang="en-US" smtClean="0"/>
              <a:t>6/23/2026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680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14FA5-224A-4681-8940-4E5D3B8B918A}" type="datetime1">
              <a:rPr lang="en-US" smtClean="0"/>
              <a:t>6/23/2026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3323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C9E2B-3BF8-413B-94DD-2921A17D2527}" type="datetime1">
              <a:rPr lang="en-US" smtClean="0"/>
              <a:t>6/23/2026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0465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D3037-50B7-40EB-9CC6-A9AE6C5A284B}" type="datetime1">
              <a:rPr lang="en-US" smtClean="0"/>
              <a:t>6/23/2026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36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BE852-0E8F-40C0-8B39-B122FDD16E46}" type="datetime1">
              <a:rPr lang="en-US" smtClean="0"/>
              <a:t>6/23/2026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4949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605A881E-E600-45A1-B7F7-57381DC16BB4}" type="datetime1">
              <a:rPr lang="en-US" smtClean="0"/>
              <a:t>6/23/2026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1766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04E75-3EEB-44A1-8BFD-5EF793EFC1AB}" type="datetime1">
              <a:rPr lang="en-US" smtClean="0"/>
              <a:t>6/23/2026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3289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CAEC3-DE29-4474-90D4-EC670E3DF8DD}" type="datetime1">
              <a:rPr lang="en-US" smtClean="0"/>
              <a:t>6/23/2026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3591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A63FD-744A-403F-9C14-0782DAED1037}" type="datetime1">
              <a:rPr lang="en-US" smtClean="0"/>
              <a:t>6/23/2026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88496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AE4632D-170A-48CC-BD23-5D20B56EBA51}" type="datetime1">
              <a:rPr lang="en-US" smtClean="0"/>
              <a:t>6/23/2026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897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11" r:id="rId5"/>
    <p:sldLayoutId id="2147483760" r:id="rId6"/>
    <p:sldLayoutId id="2147483762" r:id="rId7"/>
    <p:sldLayoutId id="2147483706" r:id="rId8"/>
    <p:sldLayoutId id="2147483709" r:id="rId9"/>
    <p:sldLayoutId id="2147483707" r:id="rId10"/>
    <p:sldLayoutId id="2147483708" r:id="rId11"/>
  </p:sldLayoutIdLst>
  <p:hf hd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Nc-2dhw6ZsI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youtu.be/_sY8nbtDTTY?si=XGVcRE1LYHc62V1Q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z2oS3zk8VA4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79394E1F-0B5F-497D-B2A6-8383A2A54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C21E816-31F5-48BB-BD02-D15F2F18B4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4200" y="1524001"/>
            <a:ext cx="3412067" cy="347838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Strategic and Agile Business Management</a:t>
            </a:r>
            <a:r>
              <a:rPr lang="en-GB" b="0" i="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BMMB7027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5D6E6B-3353-491C-A3C6-F278D6CED8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4200" y="5145513"/>
            <a:ext cx="3412067" cy="73882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>
                    <a:alpha val="75000"/>
                  </a:srgbClr>
                </a:solidFill>
              </a:rPr>
              <a:t>Daniela Hellyer</a:t>
            </a:r>
          </a:p>
          <a:p>
            <a:r>
              <a:rPr lang="en-US" dirty="0">
                <a:solidFill>
                  <a:srgbClr val="FFFFFF">
                    <a:alpha val="75000"/>
                  </a:srgbClr>
                </a:solidFill>
              </a:rPr>
              <a:t>June 2026</a:t>
            </a:r>
          </a:p>
        </p:txBody>
      </p:sp>
      <p:pic>
        <p:nvPicPr>
          <p:cNvPr id="5" name="Picture 4" descr="White bulbs with a yellow one standing out">
            <a:extLst>
              <a:ext uri="{FF2B5EF4-FFF2-40B4-BE49-F238E27FC236}">
                <a16:creationId xmlns:a16="http://schemas.microsoft.com/office/drawing/2014/main" id="{4667020F-7E64-66F2-1E53-1C5EAA4A0B30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65053" y="1159372"/>
            <a:ext cx="6764864" cy="451554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80E539C-4C1E-9B9A-5EAD-978A92102920}"/>
              </a:ext>
            </a:extLst>
          </p:cNvPr>
          <p:cNvSpPr txBox="1"/>
          <p:nvPr/>
        </p:nvSpPr>
        <p:spPr>
          <a:xfrm>
            <a:off x="4908884" y="4261282"/>
            <a:ext cx="64970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rgbClr val="FFC000"/>
                </a:solidFill>
              </a:rPr>
              <a:t>Value Creation</a:t>
            </a:r>
          </a:p>
        </p:txBody>
      </p:sp>
    </p:spTree>
    <p:extLst>
      <p:ext uri="{BB962C8B-B14F-4D97-AF65-F5344CB8AC3E}">
        <p14:creationId xmlns:p14="http://schemas.microsoft.com/office/powerpoint/2010/main" val="24758055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 dirty="0"/>
              <a:t>This week we will focus on…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64959" y="1490308"/>
            <a:ext cx="10662081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70C0"/>
                </a:solidFill>
              </a:rPr>
              <a:t>Topics: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>
              <a:solidFill>
                <a:srgbClr val="0070C0"/>
              </a:solidFill>
            </a:endParaRP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Welcome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Introduction to strategy and strategic management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Strategic analysis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Competitive strategy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Strategic capabilities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Organisational structure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Incentives 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Enablers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Value creation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2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832EC1D-417E-F2D2-258A-AE9A0724B7E0}"/>
              </a:ext>
            </a:extLst>
          </p:cNvPr>
          <p:cNvSpPr/>
          <p:nvPr/>
        </p:nvSpPr>
        <p:spPr>
          <a:xfrm>
            <a:off x="1002632" y="4266704"/>
            <a:ext cx="6352673" cy="314530"/>
          </a:xfrm>
          <a:prstGeom prst="round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5452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CF4EB5C-ED25-4675-8255-2F5B12CFF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514EC6E-A557-42A2-BCDC-3ABFFC5E5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05482C9-EB42-4BFE-95BF-7FD661F07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18FFF8BA-E008-4068-851C-2CED296AC5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5745" y="980660"/>
            <a:ext cx="6792657" cy="487813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b="0" kern="1200" cap="all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Value creation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A75B5EE-3124-4314-90F7-8D9AFE941D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5745" y="751211"/>
            <a:ext cx="6830568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0129C37-C465-4475-927F-B861932A37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9870" y="752989"/>
            <a:ext cx="3300984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8119870" y="1046922"/>
            <a:ext cx="3164356" cy="48118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marR="0" lvl="0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As part of value creation, we will look at:</a:t>
            </a:r>
          </a:p>
          <a:p>
            <a:pPr marL="285750" marR="0" lvl="0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b="0" i="0" u="none" strike="noStrike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</a:endParaRPr>
          </a:p>
          <a:p>
            <a:pPr marL="800100" marR="0" lvl="1" indent="-34290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1" i="0" u="none" strike="noStrike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The Value Chain Model</a:t>
            </a:r>
          </a:p>
          <a:p>
            <a:pPr marL="800100" marR="0" lvl="1" indent="-34290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1" i="0" u="none" strike="noStrike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Value Delivery</a:t>
            </a:r>
            <a:endParaRPr kumimoji="0" lang="en-US" b="0" i="0" u="none" strike="noStrike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F92C143-3594-4735-B621-397DDDA5F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5745" y="5946475"/>
            <a:ext cx="6830568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44F560E9-CCDC-4F8F-BA20-41F114098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9870" y="5948253"/>
            <a:ext cx="3300984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b="0" i="0" u="none" strike="noStrike" spc="0" normalizeH="0" baseline="0" noProof="0">
              <a:ln>
                <a:noFill/>
              </a:ln>
              <a:effectLst/>
              <a:uLnTx/>
              <a:uFillTx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 smtClean="0">
                <a:ln>
                  <a:noFill/>
                </a:ln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b="0" i="0" u="none" strike="noStrike" cap="none" spc="0" normalizeH="0" baseline="0" noProof="0">
              <a:ln>
                <a:noFill/>
              </a:ln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8042881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10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2" name="Rectangle 12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14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16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18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E55810-D9E9-6C43-2AC2-58D8905E55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The value chain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F6ADB-F4B7-C0C8-0DF5-BB8591468A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/>
          </a:bodyPr>
          <a:lstStyle/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i="1" dirty="0">
                <a:solidFill>
                  <a:srgbClr val="FFFFFF"/>
                </a:solidFill>
                <a:cs typeface="Arial" panose="020B0604020202020204" pitchFamily="34" charset="0"/>
              </a:rPr>
              <a:t>Selling organisations compete for business by trying to offer enhanced value, and they do this through a coordinated chain of activities.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i="1" dirty="0">
                <a:solidFill>
                  <a:srgbClr val="FFFFFF"/>
                </a:solidFill>
                <a:cs typeface="Arial" panose="020B0604020202020204" pitchFamily="34" charset="0"/>
              </a:rPr>
              <a:t>These include product design, production, marketing, delivery and support. 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i="1" dirty="0">
                <a:solidFill>
                  <a:srgbClr val="00B0F0"/>
                </a:solidFill>
                <a:cs typeface="Arial" panose="020B0604020202020204" pitchFamily="34" charset="0"/>
              </a:rPr>
              <a:t>Michael Porter (1985) referred to these activities as the Value Chain.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6" name="Picture 7" descr="fig15_1">
            <a:extLst>
              <a:ext uri="{FF2B5EF4-FFF2-40B4-BE49-F238E27FC236}">
                <a16:creationId xmlns:a16="http://schemas.microsoft.com/office/drawing/2014/main" id="{8CD4D416-08E3-7673-C4E4-3950A5ED18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330915" y="1532021"/>
            <a:ext cx="7512786" cy="3793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B56272-BA80-64C5-5C49-3420E31DA3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all" spc="0" normalizeH="0" baseline="0" noProof="0">
                <a:ln>
                  <a:noFill/>
                </a:ln>
                <a:solidFill>
                  <a:srgbClr val="465359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Arial" panose="020B0604020202020204" pitchFamily="34" charset="0"/>
              </a:rPr>
              <a:t>(Baines, Fill &amp; Page (2011))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CFD052-C45B-B7EB-2AAF-8F46B0C36E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465359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465359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972971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E55810-D9E9-6C43-2AC2-58D8905E55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The value chain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F6ADB-F4B7-C0C8-0DF5-BB8591468A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/>
          </a:bodyPr>
          <a:lstStyle/>
          <a:p>
            <a:pPr marL="390525" indent="-304800" eaLnBrk="1" hangingPunct="1">
              <a:lnSpc>
                <a:spcPct val="100000"/>
              </a:lnSpc>
            </a:pPr>
            <a:r>
              <a:rPr lang="en-GB" altLang="en-US" sz="1400" b="1" dirty="0">
                <a:solidFill>
                  <a:srgbClr val="FFFFFF"/>
                </a:solidFill>
              </a:rPr>
              <a:t>D</a:t>
            </a:r>
            <a:r>
              <a:rPr lang="en-GB" altLang="en-US" sz="1400" dirty="0">
                <a:solidFill>
                  <a:srgbClr val="FFFFFF"/>
                </a:solidFill>
              </a:rPr>
              <a:t>escribes the categories of activities within an organisation, which, together, create a product or service.</a:t>
            </a:r>
          </a:p>
          <a:p>
            <a:pPr marL="390525" indent="-304800" eaLnBrk="1" hangingPunct="1">
              <a:lnSpc>
                <a:spcPct val="100000"/>
              </a:lnSpc>
            </a:pPr>
            <a:r>
              <a:rPr lang="en-GB" altLang="en-US" sz="1400" dirty="0">
                <a:solidFill>
                  <a:srgbClr val="FFFFFF"/>
                </a:solidFill>
              </a:rPr>
              <a:t>Consists of </a:t>
            </a:r>
            <a:r>
              <a:rPr lang="en-GB" altLang="en-US" sz="1400" b="1" i="1" dirty="0">
                <a:solidFill>
                  <a:srgbClr val="00B0F0"/>
                </a:solidFill>
              </a:rPr>
              <a:t>five primary activities </a:t>
            </a:r>
            <a:r>
              <a:rPr lang="en-GB" altLang="en-US" sz="1400" dirty="0">
                <a:solidFill>
                  <a:srgbClr val="FFFFFF"/>
                </a:solidFill>
              </a:rPr>
              <a:t>(which are directly concerned with the creation or delivery of a product or service) </a:t>
            </a:r>
          </a:p>
          <a:p>
            <a:pPr marL="390525" indent="-304800" eaLnBrk="1" hangingPunct="1">
              <a:lnSpc>
                <a:spcPct val="100000"/>
              </a:lnSpc>
            </a:pPr>
            <a:r>
              <a:rPr lang="en-GB" altLang="en-US" sz="1400" dirty="0">
                <a:solidFill>
                  <a:srgbClr val="FFFFFF"/>
                </a:solidFill>
              </a:rPr>
              <a:t>Also consists of </a:t>
            </a:r>
            <a:r>
              <a:rPr lang="en-GB" altLang="en-US" sz="1400" b="1" i="1" dirty="0">
                <a:solidFill>
                  <a:srgbClr val="00B0F0"/>
                </a:solidFill>
              </a:rPr>
              <a:t>four support activities </a:t>
            </a:r>
            <a:r>
              <a:rPr lang="en-GB" altLang="en-US" sz="1400" dirty="0">
                <a:solidFill>
                  <a:srgbClr val="FFFFFF"/>
                </a:solidFill>
              </a:rPr>
              <a:t>(which help to improve the effectiveness or efficiency of primary activities).</a:t>
            </a:r>
          </a:p>
          <a:p>
            <a:pPr marL="390525" indent="-304800" eaLnBrk="1" hangingPunct="1">
              <a:lnSpc>
                <a:spcPct val="100000"/>
              </a:lnSpc>
            </a:pPr>
            <a:r>
              <a:rPr lang="en-GB" altLang="en-US" sz="1400" dirty="0">
                <a:solidFill>
                  <a:srgbClr val="FFFFFF"/>
                </a:solidFill>
              </a:rPr>
              <a:t>Competitive advantage can be analysed in any of these activities.</a:t>
            </a:r>
            <a:endParaRPr lang="en-GB" sz="1400" dirty="0">
              <a:solidFill>
                <a:srgbClr val="FFFFFF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D065F01-BFBB-3080-E94E-D44CA9E10D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1579" y="650949"/>
            <a:ext cx="7179166" cy="5815126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B56272-BA80-64C5-5C49-3420E31DA3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Source: online.hbs.edu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CFD052-C45B-B7EB-2AAF-8F46B0C36E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CF355C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CF355C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957652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BB53F82-F191-4EEB-AB7B-F69E634FA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BEE3C-DDCD-7E9E-D5C1-9E3B37C85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 dirty="0"/>
              <a:t>Michael Porter’s value chain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616AA08-3831-473D-B61B-89484A33C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431B918-3A1C-46BA-9430-CAD97D9DA0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400935A-2F82-4DC4-A4E1-E12EFB8C27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3D5D599-1CAE-4C92-B5AE-8E51AF6D4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chemeClr val="bg1"/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white background with black letters&#10;&#10;Description automatically generated with low confidence">
            <a:extLst>
              <a:ext uri="{FF2B5EF4-FFF2-40B4-BE49-F238E27FC236}">
                <a16:creationId xmlns:a16="http://schemas.microsoft.com/office/drawing/2014/main" id="{AFBCA354-0A24-7C02-82B4-7431446E92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0698" y="3544060"/>
            <a:ext cx="4748741" cy="131537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54373-1A0F-64EE-BFA0-361EE26D6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805" y="2180496"/>
            <a:ext cx="5275001" cy="4045683"/>
          </a:xfrm>
        </p:spPr>
        <p:txBody>
          <a:bodyPr>
            <a:normAutofit/>
          </a:bodyPr>
          <a:lstStyle/>
          <a:p>
            <a:r>
              <a:rPr lang="en-GB" dirty="0"/>
              <a:t>Watch this video and take notes:</a:t>
            </a:r>
          </a:p>
          <a:p>
            <a:pPr lvl="1"/>
            <a:r>
              <a:rPr lang="en-GB" dirty="0"/>
              <a:t>What are the key messages that you take away from this?</a:t>
            </a:r>
          </a:p>
          <a:p>
            <a:pPr lvl="1"/>
            <a:r>
              <a:rPr lang="en-GB" dirty="0"/>
              <a:t>We will discuss this together after the video.</a:t>
            </a:r>
          </a:p>
          <a:p>
            <a:r>
              <a:rPr lang="en-GB" dirty="0">
                <a:hlinkClick r:id="rId3"/>
              </a:rPr>
              <a:t>https://youtu.be/Nc-2dhw6ZsI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ECC10-77B6-D3CE-B6BD-8F23F410F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b="0" i="0" u="none" strike="noStrike" kern="1200" cap="all" spc="0" normalizeH="0" baseline="0" noProof="0" dirty="0">
                <a:ln>
                  <a:noFill/>
                </a:ln>
                <a:solidFill>
                  <a:srgbClr val="B3925C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1:33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3D3442-880C-3F92-5B53-779107CAC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kern="1200" cap="none" spc="0" normalizeH="0" baseline="0" noProof="0" smtClean="0">
                <a:ln>
                  <a:noFill/>
                </a:ln>
                <a:solidFill>
                  <a:srgbClr val="B3925C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defTabSz="914400" rtl="0" eaLnBrk="1" fontAlgn="auto" latinLnBrk="0" hangingPunct="1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b="0" i="0" u="none" strike="noStrike" kern="1200" cap="none" spc="0" normalizeH="0" baseline="0" noProof="0">
              <a:ln>
                <a:noFill/>
              </a:ln>
              <a:solidFill>
                <a:srgbClr val="B3925C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AE4617F-6FF3-6915-8A28-1CE277FDB250}"/>
              </a:ext>
            </a:extLst>
          </p:cNvPr>
          <p:cNvSpPr txBox="1"/>
          <p:nvPr/>
        </p:nvSpPr>
        <p:spPr>
          <a:xfrm>
            <a:off x="2877305" y="6308725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1" i="0" dirty="0">
                <a:solidFill>
                  <a:srgbClr val="0F0F0F"/>
                </a:solidFill>
                <a:effectLst/>
                <a:latin typeface="Roboto" panose="02000000000000000000" pitchFamily="2" charset="0"/>
              </a:rPr>
              <a:t>Porter's Value Chain Analysis – What is a product worth?</a:t>
            </a:r>
          </a:p>
        </p:txBody>
      </p:sp>
    </p:spTree>
    <p:extLst>
      <p:ext uri="{BB962C8B-B14F-4D97-AF65-F5344CB8AC3E}">
        <p14:creationId xmlns:p14="http://schemas.microsoft.com/office/powerpoint/2010/main" val="36854037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CF6BE5-E09E-EC12-2D5A-3AD3DCF56F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value chain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2ECE91-E3D5-6681-1B32-427344012E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81000" indent="-285750">
              <a:lnSpc>
                <a:spcPts val="3000"/>
              </a:lnSpc>
            </a:pPr>
            <a:r>
              <a:rPr lang="en-GB" altLang="en-US" sz="1800" b="1" i="1" dirty="0">
                <a:latin typeface="Calibri" panose="020F0502020204030204" pitchFamily="34" charset="0"/>
              </a:rPr>
              <a:t>A generic description of activities </a:t>
            </a:r>
            <a:r>
              <a:rPr lang="en-GB" altLang="en-US" sz="1800" dirty="0">
                <a:latin typeface="Calibri" panose="020F0502020204030204" pitchFamily="34" charset="0"/>
              </a:rPr>
              <a:t>– understanding how the discrete activities (or clusters of linked activities) contribute to customer benefit.</a:t>
            </a:r>
          </a:p>
          <a:p>
            <a:pPr marL="381000" indent="-285750">
              <a:lnSpc>
                <a:spcPts val="3000"/>
              </a:lnSpc>
            </a:pPr>
            <a:r>
              <a:rPr lang="en-GB" altLang="en-US" sz="1800" b="1" i="1" dirty="0">
                <a:latin typeface="Calibri" panose="020F0502020204030204" pitchFamily="34" charset="0"/>
              </a:rPr>
              <a:t>Identifying activities </a:t>
            </a:r>
            <a:r>
              <a:rPr lang="en-GB" altLang="en-US" sz="1800" dirty="0">
                <a:latin typeface="Calibri" panose="020F0502020204030204" pitchFamily="34" charset="0"/>
              </a:rPr>
              <a:t>where the organisation has particular strengths or weaknesses.</a:t>
            </a:r>
          </a:p>
          <a:p>
            <a:pPr marL="381000" indent="-285750">
              <a:lnSpc>
                <a:spcPts val="3000"/>
              </a:lnSpc>
            </a:pPr>
            <a:r>
              <a:rPr lang="en-GB" altLang="en-US" sz="1800" b="1" i="1" dirty="0">
                <a:latin typeface="Calibri" panose="020F0502020204030204" pitchFamily="34" charset="0"/>
              </a:rPr>
              <a:t>Analysing the competitive position </a:t>
            </a:r>
            <a:r>
              <a:rPr lang="en-GB" altLang="en-US" sz="1800" dirty="0">
                <a:latin typeface="Calibri" panose="020F0502020204030204" pitchFamily="34" charset="0"/>
              </a:rPr>
              <a:t>of the organisation using the VRIO criteria – thus identifying sources of sustainable advantage.</a:t>
            </a:r>
          </a:p>
          <a:p>
            <a:pPr marL="381000" indent="-285750">
              <a:lnSpc>
                <a:spcPts val="3000"/>
              </a:lnSpc>
            </a:pPr>
            <a:r>
              <a:rPr lang="en-GB" altLang="en-US" sz="1800" dirty="0">
                <a:latin typeface="Calibri" panose="020F0502020204030204" pitchFamily="34" charset="0"/>
              </a:rPr>
              <a:t>Looking for ways to </a:t>
            </a:r>
            <a:r>
              <a:rPr lang="en-GB" altLang="en-US" sz="1800" b="1" i="1" dirty="0">
                <a:latin typeface="Calibri" panose="020F0502020204030204" pitchFamily="34" charset="0"/>
              </a:rPr>
              <a:t>enhance value or decrease cost </a:t>
            </a:r>
            <a:r>
              <a:rPr lang="en-GB" altLang="en-US" sz="1800" dirty="0">
                <a:latin typeface="Calibri" panose="020F0502020204030204" pitchFamily="34" charset="0"/>
              </a:rPr>
              <a:t>in value activities (e.g. outsourcing).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19BE735-56CA-3244-149B-14717B222F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(Johnson et al, 2017)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888A02-8A45-B503-A3AE-B2CB80595A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7" descr="fig15_1">
            <a:extLst>
              <a:ext uri="{FF2B5EF4-FFF2-40B4-BE49-F238E27FC236}">
                <a16:creationId xmlns:a16="http://schemas.microsoft.com/office/drawing/2014/main" id="{6A7BF424-D097-F09A-2F48-CCBAB10722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8225079" y="702156"/>
            <a:ext cx="3618622" cy="1827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75208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BC518F-C0D3-63E9-3F8F-709D84A7F4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The value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1F2B72-9D3B-76A3-94DF-6533147DFA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/>
          </a:bodyPr>
          <a:lstStyle/>
          <a:p>
            <a:pPr marL="304800" indent="-304800" eaLnBrk="1" hangingPunct="1"/>
            <a:r>
              <a:rPr lang="en-GB" altLang="en-US" b="1" i="1" dirty="0">
                <a:solidFill>
                  <a:srgbClr val="FFFFFF"/>
                </a:solidFill>
                <a:latin typeface="Calibri" panose="020F0502020204030204" pitchFamily="34" charset="0"/>
              </a:rPr>
              <a:t>The value system </a:t>
            </a:r>
            <a:r>
              <a:rPr lang="en-GB" altLang="en-US" dirty="0">
                <a:solidFill>
                  <a:srgbClr val="FFFFFF"/>
                </a:solidFill>
                <a:latin typeface="Calibri" panose="020F0502020204030204" pitchFamily="34" charset="0"/>
              </a:rPr>
              <a:t>comprises the set of inter-organisational links and relationships that are necessary to create a product or service.</a:t>
            </a:r>
          </a:p>
          <a:p>
            <a:pPr marL="304800" indent="-304800" eaLnBrk="1" hangingPunct="1"/>
            <a:r>
              <a:rPr lang="en-GB" altLang="en-US" dirty="0">
                <a:solidFill>
                  <a:srgbClr val="FFFFFF"/>
                </a:solidFill>
                <a:latin typeface="Calibri" panose="020F0502020204030204" pitchFamily="34" charset="0"/>
              </a:rPr>
              <a:t>It looks at an organisation’s value chain in the context of links to other value chains.</a:t>
            </a:r>
          </a:p>
          <a:p>
            <a:pPr marL="304800" indent="-304800" eaLnBrk="1" hangingPunct="1"/>
            <a:r>
              <a:rPr lang="en-GB" altLang="en-US" dirty="0">
                <a:solidFill>
                  <a:srgbClr val="FFFFFF"/>
                </a:solidFill>
                <a:latin typeface="Calibri" panose="020F0502020204030204" pitchFamily="34" charset="0"/>
              </a:rPr>
              <a:t>Competitive advantage can be derived from </a:t>
            </a:r>
            <a:r>
              <a:rPr lang="en-GB" altLang="en-US" b="1" i="1" dirty="0">
                <a:solidFill>
                  <a:srgbClr val="FFFFFF"/>
                </a:solidFill>
                <a:latin typeface="Calibri" panose="020F0502020204030204" pitchFamily="34" charset="0"/>
              </a:rPr>
              <a:t>linkages</a:t>
            </a:r>
            <a:r>
              <a:rPr lang="en-GB" altLang="en-US" dirty="0">
                <a:solidFill>
                  <a:srgbClr val="FFFFFF"/>
                </a:solidFill>
                <a:latin typeface="Calibri" panose="020F0502020204030204" pitchFamily="34" charset="0"/>
              </a:rPr>
              <a:t> within the value system.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6" name="Picture 11" descr="Shape, polygon&#10;&#10;Description automatically generated">
            <a:extLst>
              <a:ext uri="{FF2B5EF4-FFF2-40B4-BE49-F238E27FC236}">
                <a16:creationId xmlns:a16="http://schemas.microsoft.com/office/drawing/2014/main" id="{E2263D13-74B7-23E7-5156-E7D1F24A87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592231" y="2167604"/>
            <a:ext cx="6831503" cy="3435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7027057-2334-4146-6318-333B7D09C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(Johnson et al, 2017)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3BA63A-52C5-6432-6241-98DE3D6018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02C6EB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02C6EB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C91039B-6C17-1439-5448-830FF91815D2}"/>
              </a:ext>
            </a:extLst>
          </p:cNvPr>
          <p:cNvSpPr txBox="1"/>
          <p:nvPr/>
        </p:nvSpPr>
        <p:spPr>
          <a:xfrm>
            <a:off x="4500945" y="1005840"/>
            <a:ext cx="724452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Important to understand: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Which activities need to be part of the Organisation’s value chain because they are key to achieving competitive advantage?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C703EDB-E8A3-151D-AE5D-1CD5C742E7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08732" y="6022709"/>
            <a:ext cx="7115002" cy="353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88613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8FC6DF-0CE2-145D-0B79-72B85CD8A5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value system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7C1D9-7733-D255-9EC8-CE2392D2ED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ts val="3000"/>
              </a:lnSpc>
            </a:pPr>
            <a:r>
              <a:rPr lang="en-GB" altLang="en-US" sz="1800" b="1" i="1" dirty="0">
                <a:latin typeface="Calibri" panose="020F0502020204030204" pitchFamily="34" charset="0"/>
              </a:rPr>
              <a:t>Understanding cost/price structures </a:t>
            </a:r>
            <a:r>
              <a:rPr lang="en-GB" altLang="en-US" sz="1800" dirty="0">
                <a:latin typeface="Calibri" panose="020F0502020204030204" pitchFamily="34" charset="0"/>
              </a:rPr>
              <a:t>across the value system</a:t>
            </a:r>
            <a:r>
              <a:rPr lang="en-GB" altLang="en-US" sz="1800" i="1" dirty="0">
                <a:latin typeface="Calibri" panose="020F0502020204030204" pitchFamily="34" charset="0"/>
              </a:rPr>
              <a:t> </a:t>
            </a:r>
            <a:r>
              <a:rPr lang="en-GB" altLang="en-US" sz="1800" dirty="0">
                <a:latin typeface="Calibri" panose="020F0502020204030204" pitchFamily="34" charset="0"/>
              </a:rPr>
              <a:t>– analysing the best area of focus and the best business model.</a:t>
            </a:r>
          </a:p>
          <a:p>
            <a:pPr eaLnBrk="1" hangingPunct="1">
              <a:lnSpc>
                <a:spcPts val="3000"/>
              </a:lnSpc>
            </a:pPr>
            <a:r>
              <a:rPr lang="en-GB" altLang="en-US" sz="1800" b="1" i="1" dirty="0">
                <a:latin typeface="Calibri" panose="020F0502020204030204" pitchFamily="34" charset="0"/>
              </a:rPr>
              <a:t>Identifying ‘profit pools</a:t>
            </a:r>
            <a:r>
              <a:rPr lang="en-GB" altLang="en-US" sz="1800" b="1" dirty="0">
                <a:latin typeface="Calibri" panose="020F0502020204030204" pitchFamily="34" charset="0"/>
              </a:rPr>
              <a:t>’</a:t>
            </a:r>
            <a:r>
              <a:rPr lang="en-GB" altLang="en-US" sz="1800" dirty="0">
                <a:latin typeface="Calibri" panose="020F0502020204030204" pitchFamily="34" charset="0"/>
              </a:rPr>
              <a:t> (i.e. levels of profit in different parts of the system) – seeking ways to use existing capabilities in order to exploit these.</a:t>
            </a:r>
          </a:p>
          <a:p>
            <a:pPr eaLnBrk="1" hangingPunct="1">
              <a:lnSpc>
                <a:spcPts val="3000"/>
              </a:lnSpc>
            </a:pPr>
            <a:r>
              <a:rPr lang="en-GB" altLang="en-US" sz="1800" b="1" i="1" dirty="0">
                <a:latin typeface="Calibri" panose="020F0502020204030204" pitchFamily="34" charset="0"/>
              </a:rPr>
              <a:t>The ‘make or buy’ decision </a:t>
            </a:r>
            <a:r>
              <a:rPr lang="en-GB" altLang="en-US" sz="1600" dirty="0">
                <a:latin typeface="Calibri" panose="020F0502020204030204" pitchFamily="34" charset="0"/>
              </a:rPr>
              <a:t>–</a:t>
            </a:r>
            <a:r>
              <a:rPr lang="en-GB" altLang="en-US" sz="1800" dirty="0">
                <a:latin typeface="Calibri" panose="020F0502020204030204" pitchFamily="34" charset="0"/>
              </a:rPr>
              <a:t> which activities to do ‘in-house’ and which to outsource.</a:t>
            </a:r>
          </a:p>
          <a:p>
            <a:pPr eaLnBrk="1" hangingPunct="1">
              <a:lnSpc>
                <a:spcPts val="3000"/>
              </a:lnSpc>
            </a:pPr>
            <a:r>
              <a:rPr lang="en-GB" altLang="en-US" sz="1800" b="1" i="1" dirty="0">
                <a:latin typeface="Calibri" panose="020F0502020204030204" pitchFamily="34" charset="0"/>
              </a:rPr>
              <a:t>Partnering </a:t>
            </a:r>
            <a:r>
              <a:rPr lang="en-GB" altLang="en-US" sz="1800" dirty="0">
                <a:latin typeface="Calibri" panose="020F0502020204030204" pitchFamily="34" charset="0"/>
              </a:rPr>
              <a:t>– deciding who to work with and the nature of these relationships.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20C847-E8E1-8729-EBB0-04D555A100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(Johnson et al, 2017)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E14290-9B44-2CD2-0EE0-A97CDCD2EA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11" descr="Shape, polygon&#10;&#10;Description automatically generated">
            <a:extLst>
              <a:ext uri="{FF2B5EF4-FFF2-40B4-BE49-F238E27FC236}">
                <a16:creationId xmlns:a16="http://schemas.microsoft.com/office/drawing/2014/main" id="{46D510A6-5E7C-4A53-FBB1-406EC1BDA6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8863263" y="983973"/>
            <a:ext cx="2680907" cy="1348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181720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>
                <a:solidFill>
                  <a:srgbClr val="FFFFFF"/>
                </a:solidFill>
              </a:rPr>
              <a:t>delivering value: the ‘make’ and ‘buy’ decisions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601255" y="2177142"/>
            <a:ext cx="3409782" cy="382360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285750" marR="0" lvl="0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The decision: </a:t>
            </a:r>
          </a:p>
          <a:p>
            <a:pPr marL="742950" lvl="1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should the </a:t>
            </a:r>
            <a:r>
              <a:rPr kumimoji="0" lang="en-US" sz="1600" b="0" i="0" u="none" strike="noStrike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organisation</a:t>
            </a: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 ‘make’ or ‘buy’ the products that it sells?</a:t>
            </a:r>
          </a:p>
          <a:p>
            <a:pPr marL="285750" marR="0" lvl="0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Many alternative arrangements are available between these two extremes, e.g.: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From transactions in the market (buying from others) to full integration (making in-house)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Contracts can be short-term,  long-term, joint venture relationships </a:t>
            </a:r>
            <a:r>
              <a:rPr kumimoji="0" lang="en-US" sz="1600" b="0" i="0" u="none" strike="noStrike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etcc</a:t>
            </a: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.</a:t>
            </a:r>
          </a:p>
        </p:txBody>
      </p:sp>
      <p:pic>
        <p:nvPicPr>
          <p:cNvPr id="7" name="Picture 6" descr="Timeline&#10;&#10;Description automatically generated">
            <a:extLst>
              <a:ext uri="{FF2B5EF4-FFF2-40B4-BE49-F238E27FC236}">
                <a16:creationId xmlns:a16="http://schemas.microsoft.com/office/drawing/2014/main" id="{F7C03FFB-B9A7-418C-BFD3-372F63789794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92231" y="2749581"/>
            <a:ext cx="6831503" cy="2442261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709CC3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>
                <a:ln>
                  <a:noFill/>
                </a:ln>
                <a:solidFill>
                  <a:srgbClr val="709CC3"/>
                </a:solidFill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rgbClr val="709CC3"/>
              </a:solidFill>
              <a:effectLst/>
              <a:uLnTx/>
              <a:uFillTx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F25E8A3-F33B-46E7-FB82-FA3B42312346}"/>
              </a:ext>
            </a:extLst>
          </p:cNvPr>
          <p:cNvSpPr txBox="1"/>
          <p:nvPr/>
        </p:nvSpPr>
        <p:spPr>
          <a:xfrm>
            <a:off x="4960722" y="1696489"/>
            <a:ext cx="6094520" cy="7571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algn="ctr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tabLst/>
              <a:defRPr/>
            </a:pPr>
            <a:r>
              <a:rPr kumimoji="0" lang="en-US" sz="2400" b="0" i="0" u="none" strike="noStrike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</a:rPr>
              <a:t>Key question: </a:t>
            </a:r>
            <a:r>
              <a:rPr kumimoji="0" lang="en-US" sz="2400" b="1" i="0" u="none" strike="noStrike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</a:rPr>
              <a:t>In what stages of the Value </a:t>
            </a:r>
            <a:r>
              <a:rPr lang="en-US" sz="2400" b="1" dirty="0">
                <a:solidFill>
                  <a:srgbClr val="C00000"/>
                </a:solidFill>
              </a:rPr>
              <a:t>C</a:t>
            </a:r>
            <a:r>
              <a:rPr kumimoji="0" lang="en-US" sz="2400" b="1" i="0" u="none" strike="noStrike" cap="none" spc="0" normalizeH="0" baseline="0" noProof="0" dirty="0" err="1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</a:rPr>
              <a:t>hain</a:t>
            </a:r>
            <a:r>
              <a:rPr kumimoji="0" lang="en-US" sz="2400" b="1" i="0" u="none" strike="noStrike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</a:rPr>
              <a:t> should the business participate?</a:t>
            </a:r>
          </a:p>
        </p:txBody>
      </p:sp>
    </p:spTree>
    <p:extLst>
      <p:ext uri="{BB962C8B-B14F-4D97-AF65-F5344CB8AC3E}">
        <p14:creationId xmlns:p14="http://schemas.microsoft.com/office/powerpoint/2010/main" val="14572390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ectangle 20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5" name="Rectangle 22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6" name="Rectangle 24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delivering value: vertical integration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581193" y="2340864"/>
            <a:ext cx="6423289" cy="36344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marR="0" lvl="0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Moving within </a:t>
            </a:r>
            <a:r>
              <a:rPr kumimoji="0" lang="en-US" b="1" i="1" u="none" strike="noStrike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existing Value Chain</a:t>
            </a:r>
            <a:r>
              <a:rPr kumimoji="0" lang="en-US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: </a:t>
            </a:r>
          </a:p>
          <a:p>
            <a:pPr marL="742950" lvl="1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/>
            </a:pPr>
            <a:r>
              <a:rPr kumimoji="0" lang="en-US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moving into a new part of a value chain that the </a:t>
            </a:r>
            <a:r>
              <a:rPr kumimoji="0" lang="en-US" b="0" i="0" u="none" strike="noStrike" cap="none" spc="0" normalizeH="0" baseline="0" noProof="0" dirty="0" err="1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organisation</a:t>
            </a:r>
            <a:r>
              <a:rPr kumimoji="0" lang="en-US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 is already within: </a:t>
            </a:r>
            <a:r>
              <a:rPr kumimoji="0" lang="en-US" b="1" i="1" u="none" strike="noStrike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Vertical Integration</a:t>
            </a:r>
            <a:endParaRPr kumimoji="0" lang="en-US" b="0" i="0" u="none" strike="noStrike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</a:endParaRP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/>
            </a:pPr>
            <a:endParaRPr kumimoji="0" lang="en-US" b="0" i="0" u="none" strike="noStrike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</a:endParaRP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/>
            </a:pPr>
            <a:r>
              <a:rPr kumimoji="0" lang="en-US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Moving into </a:t>
            </a:r>
            <a:r>
              <a:rPr kumimoji="0" lang="en-US" b="1" i="1" u="none" strike="noStrike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</a:rPr>
              <a:t>new value chains:  Diversification</a:t>
            </a:r>
            <a:endParaRPr kumimoji="0" lang="en-US" b="0" i="0" u="none" strike="noStrike" cap="none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b="0" i="0" u="none" strike="noStrike" kern="1200" cap="all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Image source: https://strategicmanagementinsight.com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 smtClean="0">
                <a:ln>
                  <a:noFill/>
                </a:ln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b="0" i="0" u="none" strike="noStrike" cap="none" spc="0" normalizeH="0" baseline="0" noProof="0">
              <a:ln>
                <a:noFill/>
              </a:ln>
              <a:effectLst/>
              <a:uLnTx/>
              <a:uFillTx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CD5F2B9-871F-44B1-6F87-B8FC78039CEB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436906" y="2444582"/>
            <a:ext cx="4115157" cy="371126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1737E2B2-CAAE-354B-9255-8A86CB57C76B}"/>
              </a:ext>
            </a:extLst>
          </p:cNvPr>
          <p:cNvSpPr txBox="1"/>
          <p:nvPr/>
        </p:nvSpPr>
        <p:spPr>
          <a:xfrm>
            <a:off x="7945148" y="1928113"/>
            <a:ext cx="30986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70C0"/>
                </a:solidFill>
              </a:rPr>
              <a:t>Vertical Integration</a:t>
            </a:r>
          </a:p>
        </p:txBody>
      </p:sp>
    </p:spTree>
    <p:extLst>
      <p:ext uri="{BB962C8B-B14F-4D97-AF65-F5344CB8AC3E}">
        <p14:creationId xmlns:p14="http://schemas.microsoft.com/office/powerpoint/2010/main" val="6301207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B537A0-9889-1989-ED3C-D27C1650A0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71161C-109D-E806-347E-2677E75332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 dirty="0"/>
              <a:t>Global value chains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511ED-579C-91B3-E0E0-8B64F0A503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0908" y="2180496"/>
            <a:ext cx="3759897" cy="4045683"/>
          </a:xfrm>
        </p:spPr>
        <p:txBody>
          <a:bodyPr>
            <a:normAutofit/>
          </a:bodyPr>
          <a:lstStyle/>
          <a:p>
            <a:r>
              <a:rPr lang="en-GB" dirty="0"/>
              <a:t>Watch this video and take notes:</a:t>
            </a:r>
          </a:p>
          <a:p>
            <a:pPr lvl="1"/>
            <a:r>
              <a:rPr lang="en-GB" dirty="0"/>
              <a:t>What are the key messages that you take away from this?</a:t>
            </a:r>
          </a:p>
          <a:p>
            <a:pPr lvl="1"/>
            <a:r>
              <a:rPr lang="en-GB" dirty="0"/>
              <a:t>We will discuss this together after the video.</a:t>
            </a:r>
          </a:p>
          <a:p>
            <a:r>
              <a:rPr lang="en-GB" dirty="0">
                <a:hlinkClick r:id="rId2"/>
              </a:rPr>
              <a:t>https://youtu.be/_sY8nbtDTTY?si=XGVcRE1LYHc62V1Q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CDC6A3-1A6A-1170-F67E-B10A2AE871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rgbClr val="B3925C"/>
                </a:solidFill>
                <a:latin typeface="Franklin Gothic Book" panose="020B0502020104020203"/>
              </a:rPr>
              <a:t>Source </a:t>
            </a:r>
            <a:r>
              <a:rPr lang="en-US" dirty="0" err="1">
                <a:solidFill>
                  <a:srgbClr val="B3925C"/>
                </a:solidFill>
                <a:latin typeface="Franklin Gothic Book" panose="020B0502020104020203"/>
              </a:rPr>
              <a:t>Youtube</a:t>
            </a:r>
            <a:r>
              <a:rPr lang="en-US" dirty="0">
                <a:solidFill>
                  <a:srgbClr val="B3925C"/>
                </a:solidFill>
                <a:latin typeface="Franklin Gothic Book" panose="020B0502020104020203"/>
              </a:rPr>
              <a:t>: the London school of economics and political science (3:29)</a:t>
            </a: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srgbClr val="B3925C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AD45EB-5D87-46B7-4602-D532319324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B3925C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B3925C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B43FFC-63C9-E6C2-10DD-DFBDD29207DF}"/>
              </a:ext>
            </a:extLst>
          </p:cNvPr>
          <p:cNvSpPr txBox="1"/>
          <p:nvPr/>
        </p:nvSpPr>
        <p:spPr>
          <a:xfrm>
            <a:off x="1810328" y="6234835"/>
            <a:ext cx="858058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F0F0F"/>
                </a:solidFill>
                <a:effectLst/>
                <a:uLnTx/>
                <a:uFillTx/>
                <a:latin typeface="Roboto" panose="02000000000000000000" pitchFamily="2" charset="0"/>
                <a:ea typeface="+mn-ea"/>
                <a:cs typeface="+mn-cs"/>
              </a:rPr>
              <a:t>What are Global Value Chains and why they matter for economic &amp; regional development | LSE Research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24BF0B6-0E78-D06B-1A3D-35D2789395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81956" y="840810"/>
            <a:ext cx="2228850" cy="762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9D89033-F30F-4D91-BE8F-DCA7C6F4102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6576" y="2056841"/>
            <a:ext cx="7251825" cy="4049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36453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BB53F82-F191-4EEB-AB7B-F69E634FA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BEE3C-DDCD-7E9E-D5C1-9E3B37C85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 dirty="0"/>
              <a:t>Michael Porter: creating shared value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616AA08-3831-473D-B61B-89484A33C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431B918-3A1C-46BA-9430-CAD97D9DA0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400935A-2F82-4DC4-A4E1-E12EFB8C27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3D5D599-1CAE-4C92-B5AE-8E51AF6D4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chemeClr val="bg1"/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9814D7-9C4B-E9F2-3F4C-33906FD9CB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0698" y="3128307"/>
            <a:ext cx="4748741" cy="214688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54373-1A0F-64EE-BFA0-361EE26D6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805" y="2180496"/>
            <a:ext cx="5275001" cy="4045683"/>
          </a:xfrm>
        </p:spPr>
        <p:txBody>
          <a:bodyPr>
            <a:normAutofit/>
          </a:bodyPr>
          <a:lstStyle/>
          <a:p>
            <a:r>
              <a:rPr lang="en-GB" dirty="0"/>
              <a:t>Professor Michael Porter of Harvard Business School is exploring Creating Shared Value (CSV) as distinct from Corporate Social Responsibility (CSR) -  explaining how CSV can help advance both the corporate and social goals of a company.… </a:t>
            </a:r>
          </a:p>
          <a:p>
            <a:r>
              <a:rPr lang="en-GB" dirty="0"/>
              <a:t>Watch this video and take notes:</a:t>
            </a:r>
          </a:p>
          <a:p>
            <a:pPr lvl="1"/>
            <a:r>
              <a:rPr lang="en-GB" dirty="0"/>
              <a:t>What are the key messages that you take away from this?</a:t>
            </a:r>
          </a:p>
          <a:p>
            <a:pPr lvl="1"/>
            <a:r>
              <a:rPr lang="en-GB" dirty="0"/>
              <a:t>We will discuss this together after the video.</a:t>
            </a:r>
          </a:p>
          <a:p>
            <a:r>
              <a:rPr lang="en-GB" dirty="0">
                <a:hlinkClick r:id="rId3"/>
              </a:rPr>
              <a:t>https://youtu.be/z2oS3zk8VA4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ECC10-77B6-D3CE-B6BD-8F23F410F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b="0" i="0" u="none" strike="noStrike" kern="1200" cap="all" spc="0" normalizeH="0" baseline="0" noProof="0">
                <a:ln>
                  <a:noFill/>
                </a:ln>
                <a:solidFill>
                  <a:srgbClr val="00A1E1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6:10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3D3442-880C-3F92-5B53-779107CAC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kern="1200" cap="none" spc="0" normalizeH="0" baseline="0" noProof="0" smtClean="0">
                <a:ln>
                  <a:noFill/>
                </a:ln>
                <a:solidFill>
                  <a:srgbClr val="00A1E1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defTabSz="914400" rtl="0" eaLnBrk="1" fontAlgn="auto" latinLnBrk="0" hangingPunct="1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b="0" i="0" u="none" strike="noStrike" kern="1200" cap="none" spc="0" normalizeH="0" baseline="0" noProof="0">
              <a:ln>
                <a:noFill/>
              </a:ln>
              <a:solidFill>
                <a:srgbClr val="00A1E1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FBD8437-196A-A201-FFB0-EA08CDFD44A1}"/>
              </a:ext>
            </a:extLst>
          </p:cNvPr>
          <p:cNvSpPr txBox="1"/>
          <p:nvPr/>
        </p:nvSpPr>
        <p:spPr>
          <a:xfrm>
            <a:off x="581192" y="5675243"/>
            <a:ext cx="51734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00B0F0"/>
                </a:solidFill>
              </a:rPr>
              <a:t>Committee Encouraging Corporate Philanthropy</a:t>
            </a:r>
          </a:p>
        </p:txBody>
      </p:sp>
    </p:spTree>
    <p:extLst>
      <p:ext uri="{BB962C8B-B14F-4D97-AF65-F5344CB8AC3E}">
        <p14:creationId xmlns:p14="http://schemas.microsoft.com/office/powerpoint/2010/main" val="24223208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3CED7894-4F62-4A6C-8DB5-DB5BE08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06" y="702155"/>
            <a:ext cx="3568661" cy="126971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delivering value: diversification</a:t>
            </a:r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E536F3B4-50F6-4C52-8F76-4EB121471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609906" y="2340864"/>
            <a:ext cx="3568661" cy="36344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marR="0" lvl="0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The challenge: with market maturity, demand naturally stagnates without dynamic movements</a:t>
            </a:r>
          </a:p>
        </p:txBody>
      </p:sp>
      <p:pic>
        <p:nvPicPr>
          <p:cNvPr id="7" name="Picture 6" descr="Paper boats on a blackboard">
            <a:extLst>
              <a:ext uri="{FF2B5EF4-FFF2-40B4-BE49-F238E27FC236}">
                <a16:creationId xmlns:a16="http://schemas.microsoft.com/office/drawing/2014/main" id="{C69D6B13-0A14-0940-1A35-42E4B5CB68DF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54296" y="1318171"/>
            <a:ext cx="6735272" cy="4041163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b="0" i="0" u="none" strike="noStrike" cap="none" spc="0" normalizeH="0" baseline="0" noProof="0">
              <a:ln>
                <a:noFill/>
              </a:ln>
              <a:effectLst/>
              <a:uLnTx/>
              <a:uFillTx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EEFA76D-5BF6-100A-1A64-47AA15E83AD8}"/>
              </a:ext>
            </a:extLst>
          </p:cNvPr>
          <p:cNvSpPr txBox="1"/>
          <p:nvPr/>
        </p:nvSpPr>
        <p:spPr>
          <a:xfrm>
            <a:off x="4994887" y="4354355"/>
            <a:ext cx="609452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algn="ctr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tabLst/>
              <a:defRPr/>
            </a:pPr>
            <a:r>
              <a:rPr lang="en-US" sz="2800" b="1" dirty="0">
                <a:solidFill>
                  <a:srgbClr val="FFC000"/>
                </a:solidFill>
              </a:rPr>
              <a:t>The option for new value delivery opportunities: Diversification</a:t>
            </a:r>
            <a:endParaRPr kumimoji="0" lang="en-US" sz="2800" b="1" i="0" u="none" strike="noStrike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2547453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9ED987-ED40-550E-9072-9B7DDF33A9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>
                <a:solidFill>
                  <a:srgbClr val="FFFFFF"/>
                </a:solidFill>
              </a:rPr>
              <a:t>Corporate strategy direction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2FDEA8-1238-F7F2-DB72-0F6383D021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1255" y="2177142"/>
            <a:ext cx="3409782" cy="382360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FFFFFF"/>
                </a:solidFill>
              </a:rPr>
              <a:t>The ANSOFF MATRIX:</a:t>
            </a:r>
          </a:p>
          <a:p>
            <a:r>
              <a:rPr lang="en-US" b="1" dirty="0">
                <a:solidFill>
                  <a:srgbClr val="FFFFFF"/>
                </a:solidFill>
              </a:rPr>
              <a:t>A strategic framework to support the development of future growth strategies in relation to products and markets</a:t>
            </a:r>
          </a:p>
          <a:p>
            <a:r>
              <a:rPr lang="en-GB" b="1" dirty="0">
                <a:solidFill>
                  <a:srgbClr val="FFFFFF"/>
                </a:solidFill>
              </a:rPr>
              <a:t>Developed in the 1950s by Russian American Igor Ansoff, who was a mathematician and business manager</a:t>
            </a:r>
            <a:endParaRPr lang="en-US" b="1" dirty="0">
              <a:solidFill>
                <a:srgbClr val="FFFFFF"/>
              </a:solidFill>
            </a:endParaRPr>
          </a:p>
          <a:p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785905A-A628-5DE0-850D-8D82883A0D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2231" y="1672088"/>
            <a:ext cx="6831503" cy="3620696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A7994A-906A-CC46-2675-8CDA4B0403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4FC04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326CE9-A4E2-E0D5-C3EC-B16BD60AF2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F4FC0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4FC04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CEAD465-54CF-1E31-11DC-A26A7DA9D7B8}"/>
              </a:ext>
            </a:extLst>
          </p:cNvPr>
          <p:cNvSpPr txBox="1"/>
          <p:nvPr/>
        </p:nvSpPr>
        <p:spPr>
          <a:xfrm>
            <a:off x="5157926" y="994299"/>
            <a:ext cx="60101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Ansoff Matrix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2D7C4E55-8267-54AF-E01F-157355950937}"/>
              </a:ext>
            </a:extLst>
          </p:cNvPr>
          <p:cNvSpPr/>
          <p:nvPr/>
        </p:nvSpPr>
        <p:spPr>
          <a:xfrm>
            <a:off x="8575828" y="3838740"/>
            <a:ext cx="2352583" cy="1070606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1533F83-9691-5604-2928-8A121B57144C}"/>
              </a:ext>
            </a:extLst>
          </p:cNvPr>
          <p:cNvSpPr txBox="1"/>
          <p:nvPr/>
        </p:nvSpPr>
        <p:spPr>
          <a:xfrm>
            <a:off x="5329214" y="5385163"/>
            <a:ext cx="60945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algn="ctr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tabLst/>
              <a:defRPr/>
            </a:pPr>
            <a:r>
              <a:rPr kumimoji="0" lang="en-US" b="1" i="0" u="none" strike="noStrike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</a:rPr>
              <a:t>Diversification is an </a:t>
            </a:r>
            <a:r>
              <a:rPr kumimoji="0" lang="en-US" b="1" i="0" u="none" strike="noStrike" cap="none" spc="0" normalizeH="0" baseline="0" noProof="0" dirty="0" err="1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</a:rPr>
              <a:t>organisation’s</a:t>
            </a:r>
            <a:r>
              <a:rPr kumimoji="0" lang="en-US" b="1" i="0" u="none" strike="noStrike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</a:rPr>
              <a:t> entry of entirely new </a:t>
            </a:r>
            <a:r>
              <a:rPr lang="en-US" b="1" dirty="0">
                <a:solidFill>
                  <a:srgbClr val="C00000"/>
                </a:solidFill>
              </a:rPr>
              <a:t>markets with new products/services</a:t>
            </a:r>
            <a:endParaRPr kumimoji="0" lang="en-US" b="1" i="0" u="none" strike="noStrike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20595398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309003" cy="10138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>
                <a:solidFill>
                  <a:schemeClr val="tx2"/>
                </a:solidFill>
                <a:latin typeface="+mj-lt"/>
                <a:ea typeface="+mj-ea"/>
                <a:cs typeface="+mj-cs"/>
              </a:rPr>
              <a:t>delivering value: diversification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581194" y="1896533"/>
            <a:ext cx="6309003" cy="39622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marR="0" lvl="0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400" b="1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Diversification:</a:t>
            </a:r>
          </a:p>
          <a:p>
            <a:pPr marL="742950" lvl="1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/>
            </a:pPr>
            <a:r>
              <a:rPr kumimoji="0" lang="en-US" sz="14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Creates new opportunities (e.g. new product / services lines, new market entry)</a:t>
            </a:r>
          </a:p>
          <a:p>
            <a:pPr marL="742950" lvl="1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/>
            </a:pPr>
            <a:r>
              <a:rPr kumimoji="0" lang="en-US" sz="14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Seen as a business development tool and strategy for maintaining competitive advantage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4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Can be done through mergers and acquisitions, but also without involvement of another business</a:t>
            </a:r>
          </a:p>
          <a:p>
            <a:pPr marL="285750" marR="0" lvl="0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400" b="0" i="0" u="none" strike="noStrike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</a:endParaRPr>
          </a:p>
          <a:p>
            <a:pPr marL="285750" marR="0" lvl="0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400" b="1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A proposed diversification strategy should pass three managerial tests: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4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How attractive is the industry that you are considering entering (e.g. profit gains, risk levels)?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4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How much will it cost to enter (e.g. can costs be absorbed and how soon)?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4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Will the new unit and the business be better off? Will the </a:t>
            </a:r>
            <a:r>
              <a:rPr kumimoji="0" lang="en-US" sz="1400" b="0" i="0" u="none" strike="noStrike" cap="none" spc="0" normalizeH="0" baseline="0" noProof="0" dirty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organisation</a:t>
            </a:r>
            <a:r>
              <a:rPr kumimoji="0" lang="en-US" sz="14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 develop and mature?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3" y="5951811"/>
            <a:ext cx="42774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FA413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76780" y="5956137"/>
            <a:ext cx="54487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 smtClean="0">
                <a:ln>
                  <a:noFill/>
                </a:ln>
                <a:solidFill>
                  <a:srgbClr val="FFA413"/>
                </a:solidFill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rgbClr val="FFA413"/>
              </a:solidFill>
              <a:effectLst/>
              <a:uLnTx/>
              <a:uFillTx/>
            </a:endParaRPr>
          </a:p>
        </p:txBody>
      </p:sp>
      <p:pic>
        <p:nvPicPr>
          <p:cNvPr id="10" name="Picture 9" descr="Graph on a paper">
            <a:extLst>
              <a:ext uri="{FF2B5EF4-FFF2-40B4-BE49-F238E27FC236}">
                <a16:creationId xmlns:a16="http://schemas.microsoft.com/office/drawing/2014/main" id="{DB7FA366-AAFB-9552-29B8-C3738DBCB4F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8995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 dirty="0"/>
              <a:t>Related and unrelated diversification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64959" y="1499186"/>
            <a:ext cx="109532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Two Diversification Strategies: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5B145557-B90D-404B-B684-D7F87EE1784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5880848"/>
              </p:ext>
            </p:extLst>
          </p:nvPr>
        </p:nvGraphicFramePr>
        <p:xfrm>
          <a:off x="701335" y="2059771"/>
          <a:ext cx="10733104" cy="3388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66552">
                  <a:extLst>
                    <a:ext uri="{9D8B030D-6E8A-4147-A177-3AD203B41FA5}">
                      <a16:colId xmlns:a16="http://schemas.microsoft.com/office/drawing/2014/main" val="2989599445"/>
                    </a:ext>
                  </a:extLst>
                </a:gridCol>
                <a:gridCol w="5366552">
                  <a:extLst>
                    <a:ext uri="{9D8B030D-6E8A-4147-A177-3AD203B41FA5}">
                      <a16:colId xmlns:a16="http://schemas.microsoft.com/office/drawing/2014/main" val="9056749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Related Diversification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Unrelated Diversification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580835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Organisation adds to or expands its existing product line or markets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Can manufacture a new product or instead choose to penetrate a new demand related to its business activity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Can increase consumption by producing complementing goods / services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Spreads risk by producing similar things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Can use existing resources / experience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Economies of scale can be achieved by reducing expenses (e.g. for more than one business activity, opportunities to use existing connections, including supplies)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Organisation adds new or unrelated product lines or penetrates new markets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Can result in excellent financial returns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But can be high risk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New company acquisition can improve  overall cash flows, efficiencies etc.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64959908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DD058F80-ABA7-4BBA-8837-F1C531F2BDF9}"/>
              </a:ext>
            </a:extLst>
          </p:cNvPr>
          <p:cNvSpPr txBox="1"/>
          <p:nvPr/>
        </p:nvSpPr>
        <p:spPr>
          <a:xfrm>
            <a:off x="701335" y="5891203"/>
            <a:ext cx="1073310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Poppins" panose="00000500000000000000" pitchFamily="2" charset="0"/>
                <a:ea typeface="+mn-ea"/>
                <a:cs typeface="+mn-cs"/>
              </a:rPr>
              <a:t>A diversification strategy must be analysed regarding risk, cost, opportunity.</a:t>
            </a: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06862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309003" cy="10138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>
                <a:solidFill>
                  <a:schemeClr val="tx2"/>
                </a:solidFill>
                <a:latin typeface="+mj-lt"/>
                <a:ea typeface="+mj-ea"/>
                <a:cs typeface="+mj-cs"/>
              </a:rPr>
              <a:t>delivering value: strong principles and practices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439150" y="1896533"/>
            <a:ext cx="6940089" cy="396226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To enable delivery of value creation, </a:t>
            </a:r>
            <a:r>
              <a:rPr kumimoji="0" lang="en-US" sz="1600" b="1" i="1" u="none" strike="noStrike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strong principles and practices </a:t>
            </a: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are key: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An agreed purpose and direction throughout the </a:t>
            </a:r>
            <a:r>
              <a:rPr kumimoji="0" lang="en-US" sz="1600" b="0" i="0" u="none" strike="noStrike" cap="none" spc="0" normalizeH="0" baseline="0" noProof="0" dirty="0" err="1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organisation</a:t>
            </a:r>
            <a:endParaRPr kumimoji="0" lang="en-US" sz="1600" b="0" i="0" u="none" strike="noStrike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</a:endParaRP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Empowered staff with a culture of learning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Execution excellence which embodies diligence, focus, discipline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Integrity, values and the ethical high road being sought and promoted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600" b="0" i="0" u="none" strike="noStrike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</a:endParaRPr>
          </a:p>
          <a:p>
            <a:pPr marL="0" marR="0" lvl="0" indent="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All of this needs to be facilitated by: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A defined strategy to set direction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Clear key operating processes that are agreed upon, and consultative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Key performance parameters/data that is reported and listened to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6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Factors that align outcomes, including employee motivation and workplace culture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3" y="5951811"/>
            <a:ext cx="42774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7F8BFF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76780" y="5956137"/>
            <a:ext cx="54487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 smtClean="0">
                <a:ln>
                  <a:noFill/>
                </a:ln>
                <a:solidFill>
                  <a:srgbClr val="7F8BFF"/>
                </a:solidFill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rgbClr val="7F8BFF"/>
              </a:solidFill>
              <a:effectLst/>
              <a:uLnTx/>
              <a:uFillTx/>
            </a:endParaRPr>
          </a:p>
        </p:txBody>
      </p:sp>
      <p:pic>
        <p:nvPicPr>
          <p:cNvPr id="7" name="Picture 6" descr="Background pattern&#10;&#10;Description automatically generated with medium confidence">
            <a:extLst>
              <a:ext uri="{FF2B5EF4-FFF2-40B4-BE49-F238E27FC236}">
                <a16:creationId xmlns:a16="http://schemas.microsoft.com/office/drawing/2014/main" id="{8689C4F5-9DBB-E08A-8112-75CB95FDD40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45291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5534F1-D923-B626-715A-1638F5FE6E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9AE738-1261-03F8-CF51-A4EF74FE0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250590" cy="1188720"/>
          </a:xfrm>
        </p:spPr>
        <p:txBody>
          <a:bodyPr>
            <a:normAutofit/>
          </a:bodyPr>
          <a:lstStyle/>
          <a:p>
            <a:r>
              <a:rPr lang="en-GB" dirty="0"/>
              <a:t>Strategic analysis tools and frameworks</a:t>
            </a:r>
            <a:br>
              <a:rPr lang="en-GB" dirty="0"/>
            </a:br>
            <a:r>
              <a:rPr lang="en-GB" dirty="0"/>
              <a:t>ACHIEVING (sustainable) COMPETITIVE ADVANTAGE &amp; Value chain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9FC0174-380B-946D-7B76-ADEBCC8E1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3D8842A-7120-EE28-854D-F3891A203D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823D44F-E7A5-2E84-8DDB-CD3E2BD297E0}"/>
              </a:ext>
            </a:extLst>
          </p:cNvPr>
          <p:cNvSpPr txBox="1"/>
          <p:nvPr/>
        </p:nvSpPr>
        <p:spPr>
          <a:xfrm>
            <a:off x="2019008" y="2224416"/>
            <a:ext cx="172983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VRIO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F7FD529-C02A-DC68-30AC-135B13555453}"/>
              </a:ext>
            </a:extLst>
          </p:cNvPr>
          <p:cNvSpPr txBox="1"/>
          <p:nvPr/>
        </p:nvSpPr>
        <p:spPr>
          <a:xfrm>
            <a:off x="5864552" y="4110704"/>
            <a:ext cx="20416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VALUE SYSTEM ANALYSIS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D9F5E19-6A17-87FA-9978-79F1CA24AD53}"/>
              </a:ext>
            </a:extLst>
          </p:cNvPr>
          <p:cNvSpPr txBox="1"/>
          <p:nvPr/>
        </p:nvSpPr>
        <p:spPr>
          <a:xfrm>
            <a:off x="237174" y="4110704"/>
            <a:ext cx="197126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VALUE CHAIN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8DE7924-2C48-1FB5-735C-F58624D72063}"/>
              </a:ext>
            </a:extLst>
          </p:cNvPr>
          <p:cNvSpPr txBox="1"/>
          <p:nvPr/>
        </p:nvSpPr>
        <p:spPr>
          <a:xfrm>
            <a:off x="2290609" y="2610238"/>
            <a:ext cx="118663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Achieving Sustainable Competitive Advantage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D80BC60-0782-BEB1-8C26-C78F49820515}"/>
              </a:ext>
            </a:extLst>
          </p:cNvPr>
          <p:cNvSpPr txBox="1"/>
          <p:nvPr/>
        </p:nvSpPr>
        <p:spPr>
          <a:xfrm>
            <a:off x="5917178" y="5031380"/>
            <a:ext cx="20416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Set of inter-organisational links and relationships that are necessary to create a product or service.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D58B9AE-1F78-E3D2-BD70-CB098570B840}"/>
              </a:ext>
            </a:extLst>
          </p:cNvPr>
          <p:cNvSpPr txBox="1"/>
          <p:nvPr/>
        </p:nvSpPr>
        <p:spPr>
          <a:xfrm>
            <a:off x="318060" y="5031379"/>
            <a:ext cx="177496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Analysis of Value Creation as Part of Primary &amp; Secondary Activities</a:t>
            </a:r>
          </a:p>
        </p:txBody>
      </p:sp>
      <p:pic>
        <p:nvPicPr>
          <p:cNvPr id="3" name="Picture 4" descr="Y:\08VOL4\Graphics\Powerpoint\PE_UK\PE528-JOHNSON\Final files\GIF\ch04\M04NF002.gif">
            <a:extLst>
              <a:ext uri="{FF2B5EF4-FFF2-40B4-BE49-F238E27FC236}">
                <a16:creationId xmlns:a16="http://schemas.microsoft.com/office/drawing/2014/main" id="{750CA5E5-C435-FBC4-9F21-0EAC71F8B0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670587" y="2269567"/>
            <a:ext cx="4434769" cy="1376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5CE424E2-A69E-465E-9E6B-B5A569857CC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12389" y="4099878"/>
            <a:ext cx="3133633" cy="2538243"/>
          </a:xfrm>
          <a:prstGeom prst="rect">
            <a:avLst/>
          </a:prstGeom>
        </p:spPr>
      </p:pic>
      <p:pic>
        <p:nvPicPr>
          <p:cNvPr id="23" name="Picture 11" descr="Shape, polygon&#10;&#10;Description automatically generated">
            <a:extLst>
              <a:ext uri="{FF2B5EF4-FFF2-40B4-BE49-F238E27FC236}">
                <a16:creationId xmlns:a16="http://schemas.microsoft.com/office/drawing/2014/main" id="{CDF31A6E-8B4E-99EC-767C-588ABA9CBE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8056491" y="4382015"/>
            <a:ext cx="3307906" cy="1663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9381980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4F2DD-E328-4EBE-F7BC-9EBAEED93F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This is the end of our</a:t>
            </a:r>
            <a:br>
              <a:rPr lang="en-GB"/>
            </a:br>
            <a:r>
              <a:rPr lang="en-GB"/>
              <a:t>session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7D6C9B-2909-4164-3E9F-C472CBCD53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D30401E-C1DC-1403-D684-BC60FAA969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2C887F-532C-63FC-5544-F5A956DE4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252685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Dividend">
      <a:majorFont>
        <a:latin typeface="Franklin Gothic Demi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D289AE2-D2AE-49D1-AFAC-3A79F6794255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927BD4C1-B6B1-4715-ABF9-E660A51A4EA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1E7CA09-9778-4414-AE97-8064B12DA30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{C2AA1F26-50D4-4A29-A703-40C744C528EE}tf33552983_win32</Template>
  <TotalTime>5643</TotalTime>
  <Words>1342</Words>
  <Application>Microsoft Office PowerPoint</Application>
  <PresentationFormat>Widescreen</PresentationFormat>
  <Paragraphs>160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9" baseType="lpstr">
      <vt:lpstr>Arial</vt:lpstr>
      <vt:lpstr>Calibri</vt:lpstr>
      <vt:lpstr>Franklin Gothic Book</vt:lpstr>
      <vt:lpstr>Franklin Gothic Demi</vt:lpstr>
      <vt:lpstr>Poppins</vt:lpstr>
      <vt:lpstr>Roboto</vt:lpstr>
      <vt:lpstr>Wingdings</vt:lpstr>
      <vt:lpstr>Wingdings 2</vt:lpstr>
      <vt:lpstr>DividendVTI</vt:lpstr>
      <vt:lpstr>Strategic and Agile Business ManagementBMMB7027</vt:lpstr>
      <vt:lpstr>This week we will focus on…</vt:lpstr>
      <vt:lpstr>Value creation</vt:lpstr>
      <vt:lpstr>The value chain</vt:lpstr>
      <vt:lpstr>The value chain</vt:lpstr>
      <vt:lpstr>Michael Porter’s value chain</vt:lpstr>
      <vt:lpstr>Benefits of value chain analysis</vt:lpstr>
      <vt:lpstr>The value system</vt:lpstr>
      <vt:lpstr>Benefits of value system analysis</vt:lpstr>
      <vt:lpstr>delivering value: the ‘make’ and ‘buy’ decisions</vt:lpstr>
      <vt:lpstr>delivering value: vertical integration</vt:lpstr>
      <vt:lpstr>Global value chains</vt:lpstr>
      <vt:lpstr>Michael Porter: creating shared value</vt:lpstr>
      <vt:lpstr>delivering value: diversification</vt:lpstr>
      <vt:lpstr>Corporate strategy direction</vt:lpstr>
      <vt:lpstr>delivering value: diversification</vt:lpstr>
      <vt:lpstr>Related and unrelated diversification</vt:lpstr>
      <vt:lpstr>delivering value: strong principles and practices</vt:lpstr>
      <vt:lpstr>Strategic analysis tools and frameworks ACHIEVING (sustainable) COMPETITIVE ADVANTAGE &amp; Value chain</vt:lpstr>
      <vt:lpstr>This is the end of our session 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>D Hellyer</dc:creator>
  <cp:lastModifiedBy>Daniela Hellyer</cp:lastModifiedBy>
  <cp:revision>334</cp:revision>
  <dcterms:created xsi:type="dcterms:W3CDTF">2021-11-30T09:35:50Z</dcterms:created>
  <dcterms:modified xsi:type="dcterms:W3CDTF">2026-06-23T12:52:52Z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