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69" r:id="rId16"/>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15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3" name="Shape 33"/>
          <p:cNvSpPr>
            <a:spLocks noGrp="1" noRot="1" noChangeAspect="1"/>
          </p:cNvSpPr>
          <p:nvPr>
            <p:ph type="sldImg"/>
          </p:nvPr>
        </p:nvSpPr>
        <p:spPr>
          <a:xfrm>
            <a:off x="1143000" y="685800"/>
            <a:ext cx="4572000" cy="3429000"/>
          </a:xfrm>
          <a:prstGeom prst="rect">
            <a:avLst/>
          </a:prstGeom>
        </p:spPr>
        <p:txBody>
          <a:bodyPr/>
          <a:lstStyle/>
          <a:p>
            <a:endParaRPr/>
          </a:p>
        </p:txBody>
      </p:sp>
      <p:sp>
        <p:nvSpPr>
          <p:cNvPr id="34" name="Shape 34"/>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spcBef>
        <a:spcPts val="400"/>
      </a:spcBef>
      <a:defRPr sz="1200">
        <a:latin typeface="+mj-lt"/>
        <a:ea typeface="+mj-ea"/>
        <a:cs typeface="+mj-cs"/>
        <a:sym typeface="Arial"/>
      </a:defRPr>
    </a:lvl1pPr>
    <a:lvl2pPr indent="228600" latinLnBrk="0">
      <a:spcBef>
        <a:spcPts val="400"/>
      </a:spcBef>
      <a:defRPr sz="1200">
        <a:latin typeface="+mj-lt"/>
        <a:ea typeface="+mj-ea"/>
        <a:cs typeface="+mj-cs"/>
        <a:sym typeface="Arial"/>
      </a:defRPr>
    </a:lvl2pPr>
    <a:lvl3pPr indent="457200" latinLnBrk="0">
      <a:spcBef>
        <a:spcPts val="400"/>
      </a:spcBef>
      <a:defRPr sz="1200">
        <a:latin typeface="+mj-lt"/>
        <a:ea typeface="+mj-ea"/>
        <a:cs typeface="+mj-cs"/>
        <a:sym typeface="Arial"/>
      </a:defRPr>
    </a:lvl3pPr>
    <a:lvl4pPr indent="685800" latinLnBrk="0">
      <a:spcBef>
        <a:spcPts val="400"/>
      </a:spcBef>
      <a:defRPr sz="1200">
        <a:latin typeface="+mj-lt"/>
        <a:ea typeface="+mj-ea"/>
        <a:cs typeface="+mj-cs"/>
        <a:sym typeface="Arial"/>
      </a:defRPr>
    </a:lvl4pPr>
    <a:lvl5pPr indent="914400" latinLnBrk="0">
      <a:spcBef>
        <a:spcPts val="400"/>
      </a:spcBef>
      <a:defRPr sz="1200">
        <a:latin typeface="+mj-lt"/>
        <a:ea typeface="+mj-ea"/>
        <a:cs typeface="+mj-cs"/>
        <a:sym typeface="Arial"/>
      </a:defRPr>
    </a:lvl5pPr>
    <a:lvl6pPr indent="1143000" latinLnBrk="0">
      <a:spcBef>
        <a:spcPts val="400"/>
      </a:spcBef>
      <a:defRPr sz="1200">
        <a:latin typeface="+mj-lt"/>
        <a:ea typeface="+mj-ea"/>
        <a:cs typeface="+mj-cs"/>
        <a:sym typeface="Arial"/>
      </a:defRPr>
    </a:lvl6pPr>
    <a:lvl7pPr indent="1371600" latinLnBrk="0">
      <a:spcBef>
        <a:spcPts val="400"/>
      </a:spcBef>
      <a:defRPr sz="1200">
        <a:latin typeface="+mj-lt"/>
        <a:ea typeface="+mj-ea"/>
        <a:cs typeface="+mj-cs"/>
        <a:sym typeface="Arial"/>
      </a:defRPr>
    </a:lvl7pPr>
    <a:lvl8pPr indent="1600200" latinLnBrk="0">
      <a:spcBef>
        <a:spcPts val="400"/>
      </a:spcBef>
      <a:defRPr sz="1200">
        <a:latin typeface="+mj-lt"/>
        <a:ea typeface="+mj-ea"/>
        <a:cs typeface="+mj-cs"/>
        <a:sym typeface="Arial"/>
      </a:defRPr>
    </a:lvl8pPr>
    <a:lvl9pPr indent="1828800" latinLnBrk="0">
      <a:spcBef>
        <a:spcPts val="400"/>
      </a:spcBef>
      <a:defRPr sz="1200">
        <a:latin typeface="+mj-lt"/>
        <a:ea typeface="+mj-ea"/>
        <a:cs typeface="+mj-cs"/>
        <a:sym typeface="Arial"/>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457200" y="274637"/>
            <a:ext cx="8229600" cy="1143001"/>
          </a:xfrm>
          <a:prstGeom prst="rect">
            <a:avLst/>
          </a:prstGeom>
        </p:spPr>
        <p:txBody>
          <a:bodyPr>
            <a:normAutofit/>
          </a:bodyPr>
          <a:lstStyle/>
          <a:p>
            <a:r>
              <a:t>Title Text</a:t>
            </a:r>
          </a:p>
        </p:txBody>
      </p:sp>
      <p:sp>
        <p:nvSpPr>
          <p:cNvPr id="12" name="Body Level One…"/>
          <p:cNvSpPr txBox="1">
            <a:spLocks noGrp="1"/>
          </p:cNvSpPr>
          <p:nvPr>
            <p:ph type="body" idx="1"/>
          </p:nvPr>
        </p:nvSpPr>
        <p:spPr>
          <a:xfrm>
            <a:off x="457200" y="1600200"/>
            <a:ext cx="8229600" cy="3916363"/>
          </a:xfrm>
          <a:prstGeom prst="rect">
            <a:avLst/>
          </a:prstGeom>
        </p:spPr>
        <p:txBody>
          <a:bodyPr>
            <a:normAutofit/>
          </a:body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2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jpe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5"/>
          <a:srcRect/>
          <a:stretch>
            <a:fillRect/>
          </a:stretch>
        </a:blipFill>
        <a:effectLst/>
      </p:bgPr>
    </p:bg>
    <p:spTree>
      <p:nvGrpSpPr>
        <p:cNvPr id="1" name=""/>
        <p:cNvGrpSpPr/>
        <p:nvPr/>
      </p:nvGrpSpPr>
      <p:grpSpPr>
        <a:xfrm>
          <a:off x="0" y="0"/>
          <a:ext cx="0" cy="0"/>
          <a:chOff x="0" y="0"/>
          <a:chExt cx="0" cy="0"/>
        </a:xfrm>
      </p:grpSpPr>
      <p:sp>
        <p:nvSpPr>
          <p:cNvPr id="2" name="Slide Number"/>
          <p:cNvSpPr txBox="1">
            <a:spLocks noGrp="1"/>
          </p:cNvSpPr>
          <p:nvPr>
            <p:ph type="sldNum" sz="quarter" idx="2"/>
          </p:nvPr>
        </p:nvSpPr>
        <p:spPr>
          <a:xfrm>
            <a:off x="8413144" y="6416992"/>
            <a:ext cx="273657" cy="269241"/>
          </a:xfrm>
          <a:prstGeom prst="rect">
            <a:avLst/>
          </a:prstGeom>
          <a:ln w="12700">
            <a:miter lim="400000"/>
          </a:ln>
        </p:spPr>
        <p:txBody>
          <a:bodyPr wrap="none" lIns="45719" rIns="45719" anchor="ctr">
            <a:spAutoFit/>
          </a:bodyPr>
          <a:lstStyle>
            <a:lvl1pPr algn="r">
              <a:defRPr sz="1200">
                <a:solidFill>
                  <a:srgbClr val="898989"/>
                </a:solidFill>
              </a:defRPr>
            </a:lvl1pPr>
          </a:lstStyle>
          <a:p>
            <a:fld id="{86CB4B4D-7CA3-9044-876B-883B54F8677D}" type="slidenum">
              <a:t>‹#›</a:t>
            </a:fld>
            <a:endParaRPr/>
          </a:p>
        </p:txBody>
      </p:sp>
      <p:sp>
        <p:nvSpPr>
          <p:cNvPr id="3" name="Title Text"/>
          <p:cNvSpPr txBox="1">
            <a:spLocks noGrp="1"/>
          </p:cNvSpPr>
          <p:nvPr>
            <p:ph type="title"/>
          </p:nvPr>
        </p:nvSpPr>
        <p:spPr>
          <a:xfrm>
            <a:off x="457200" y="92074"/>
            <a:ext cx="8229600" cy="15081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lstStyle/>
          <a:p>
            <a:r>
              <a:t>Title Text</a:t>
            </a:r>
          </a:p>
        </p:txBody>
      </p:sp>
      <p:sp>
        <p:nvSpPr>
          <p:cNvPr id="4"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lstStyle/>
          <a:p>
            <a:r>
              <a:t>Body Level One</a:t>
            </a:r>
          </a:p>
          <a:p>
            <a:pPr lvl="1"/>
            <a:r>
              <a:t>Body Level Two</a:t>
            </a:r>
          </a:p>
          <a:p>
            <a:pPr lvl="2"/>
            <a:r>
              <a:t>Body Level Three</a:t>
            </a:r>
          </a:p>
          <a:p>
            <a:pPr lvl="3"/>
            <a:r>
              <a:t>Body Level Four</a:t>
            </a:r>
          </a:p>
          <a:p>
            <a:pPr lvl="4"/>
            <a:r>
              <a:t>Body Level Five</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5pPr>
      <a:lvl6pPr marL="0" marR="0" indent="4572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6pPr>
      <a:lvl7pPr marL="0" marR="0" indent="9144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7pPr>
      <a:lvl8pPr marL="0" marR="0" indent="13716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8pPr>
      <a:lvl9pPr marL="0" marR="0" indent="18288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4pPr>
      <a:lvl5pPr marL="22352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5pPr>
      <a:lvl6pPr marL="26924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6pPr>
      <a:lvl7pPr marL="31496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7pPr>
      <a:lvl8pPr marL="36068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8pPr>
      <a:lvl9pPr marL="40640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8" Type="http://schemas.openxmlformats.org/officeDocument/2006/relationships/hyperlink" Target="https://eur01.safelinks.protection.outlook.com/?url=https%3A%2F%2Fbreathe2025.org.uk%2F&amp;data=04%7C01%7Ce.callahan%40uwtsd.ac.uk%7C8a7274960cdc4a1c88de08d99a1bd739%7C4e0f11f9046e45059cb8db2152311e21%7C0%7C0%7C637710267850109660%7CUnknown%7CTWFpbGZsb3d8eyJWIjoiMC4wLjAwMDAiLCJQIjoiV2luMzIiLCJBTiI6Ik1haWwiLCJXVCI6Mn0%3D%7C1000&amp;sdata=0mh%2F7i6fxBffwdukP3GSKYrgfwr4TlqUdrDYVFjjOqE%3D&amp;reserved=0" TargetMode="External"/><Relationship Id="rId3" Type="http://schemas.openxmlformats.org/officeDocument/2006/relationships/hyperlink" Target="https://eur01.safelinks.protection.outlook.com/?url=https%3A%2F%2Fwww.youtube.com%2Fwatch%3Fv%3DckSYbgimct8&amp;data=04%7C01%7Ce.callahan%40uwtsd.ac.uk%7C8a7274960cdc4a1c88de08d99a1bd739%7C4e0f11f9046e45059cb8db2152311e21%7C0%7C0%7C637710267850089746%7CUnknown%7CTWFpbGZsb3d8eyJWIjoiMC4wLjAwMDAiLCJQIjoiV2luMzIiLCJBTiI6Ik1haWwiLCJXVCI6Mn0%3D%7C1000&amp;sdata=nk8PCYWusXancPdYF7kgsB0knId%2BNg15kQPjIQfVUm4%3D&amp;reserved=0" TargetMode="External"/><Relationship Id="rId7" Type="http://schemas.openxmlformats.org/officeDocument/2006/relationships/hyperlink" Target="https://eur01.safelinks.protection.outlook.com/?url=https%3A%2F%2Fwww.youtube.com%2Fwatch%3Fv%3DIOtXDlMhZfY%26t%3D43s&amp;data=04%7C01%7Ce.callahan%40uwtsd.ac.uk%7C8a7274960cdc4a1c88de08d99a1bd739%7C4e0f11f9046e45059cb8db2152311e21%7C0%7C0%7C637710267850109660%7CUnknown%7CTWFpbGZsb3d8eyJWIjoiMC4wLjAwMDAiLCJQIjoiV2luMzIiLCJBTiI6Ik1haWwiLCJXVCI6Mn0%3D%7C1000&amp;sdata=mI2AA%2FhR3CwkPvL4s%2BIWUWJnosfsryr34B04QJagZKQ%3D&amp;reserved=0" TargetMode="External"/><Relationship Id="rId2" Type="http://schemas.openxmlformats.org/officeDocument/2006/relationships/hyperlink" Target="https://eur01.safelinks.protection.outlook.com/?url=https%3A%2F%2Fwww.youtube.com%2Fwatch%3Fv%3DJd3gFT0-C4s&amp;data=04%7C01%7Ce.callahan%40uwtsd.ac.uk%7C8a7274960cdc4a1c88de08d99a1bd739%7C4e0f11f9046e45059cb8db2152311e21%7C0%7C0%7C637710267850079786%7CUnknown%7CTWFpbGZsb3d8eyJWIjoiMC4wLjAwMDAiLCJQIjoiV2luMzIiLCJBTiI6Ik1haWwiLCJXVCI6Mn0%3D%7C1000&amp;sdata=4uukbknCpPmSN1GMfr6Tdpz5zvC%2FrYuvcetjXNu4TTU%3D&amp;reserved=0" TargetMode="External"/><Relationship Id="rId1" Type="http://schemas.openxmlformats.org/officeDocument/2006/relationships/slideLayout" Target="../slideLayouts/slideLayout3.xml"/><Relationship Id="rId6" Type="http://schemas.openxmlformats.org/officeDocument/2006/relationships/hyperlink" Target="https://eur01.safelinks.protection.outlook.com/?url=https%3A%2F%2Fwww.nhs.uk%2Fconditions%2Fnhs-screening%2F&amp;data=04%7C01%7Ce.callahan%40uwtsd.ac.uk%7C8a7274960cdc4a1c88de08d99a1bd739%7C4e0f11f9046e45059cb8db2152311e21%7C0%7C0%7C637710267850099696%7CUnknown%7CTWFpbGZsb3d8eyJWIjoiMC4wLjAwMDAiLCJQIjoiV2luMzIiLCJBTiI6Ik1haWwiLCJXVCI6Mn0%3D%7C1000&amp;sdata=dxru9JsLMg16ttVNzggc88EdsguTpTDUCGds4yQz7IM%3D&amp;reserved=0" TargetMode="External"/><Relationship Id="rId11" Type="http://schemas.openxmlformats.org/officeDocument/2006/relationships/hyperlink" Target="https://eur01.safelinks.protection.outlook.com/?url=https%3A%2F%2Fwww.london.gov.uk%2Fwhat-we-do%2Fenvironment%2Fpollution-and-air-quality&amp;data=04%7C01%7Ce.callahan%40uwtsd.ac.uk%7C8a7274960cdc4a1c88de08d99a1bd739%7C4e0f11f9046e45059cb8db2152311e21%7C0%7C0%7C637710267850129567%7CUnknown%7CTWFpbGZsb3d8eyJWIjoiMC4wLjAwMDAiLCJQIjoiV2luMzIiLCJBTiI6Ik1haWwiLCJXVCI6Mn0%3D%7C1000&amp;sdata=7DO2CtIC3UNNcvOxJ7bHl9jGdB2pWZVgJevoAJEP7rY%3D&amp;reserved=0" TargetMode="External"/><Relationship Id="rId5" Type="http://schemas.openxmlformats.org/officeDocument/2006/relationships/hyperlink" Target="https://eur01.safelinks.protection.outlook.com/?url=https%3A%2F%2Fwww.youtube.com%2Fwatch%3Fv%3D3IpE8dE4cVc&amp;data=04%7C01%7Ce.callahan%40uwtsd.ac.uk%7C8a7274960cdc4a1c88de08d99a1bd739%7C4e0f11f9046e45059cb8db2152311e21%7C0%7C0%7C637710267850099696%7CUnknown%7CTWFpbGZsb3d8eyJWIjoiMC4wLjAwMDAiLCJQIjoiV2luMzIiLCJBTiI6Ik1haWwiLCJXVCI6Mn0%3D%7C1000&amp;sdata=M6yAaIl6N4KVmT%2B9h9PiIdWw3bVLa6TA6X26niB5ADw%3D&amp;reserved=0" TargetMode="External"/><Relationship Id="rId10" Type="http://schemas.openxmlformats.org/officeDocument/2006/relationships/hyperlink" Target="https://eur01.safelinks.protection.outlook.com/?url=https%3A%2F%2Fwww.youtube.com%2Fwatch%3Fv%3DzHd0L6i8-uc&amp;data=04%7C01%7Ce.callahan%40uwtsd.ac.uk%7C8a7274960cdc4a1c88de08d99a1bd739%7C4e0f11f9046e45059cb8db2152311e21%7C0%7C0%7C637710267850119612%7CUnknown%7CTWFpbGZsb3d8eyJWIjoiMC4wLjAwMDAiLCJQIjoiV2luMzIiLCJBTiI6Ik1haWwiLCJXVCI6Mn0%3D%7C1000&amp;sdata=yDO0kQC3msyrk3jeDrnicPWrd1mtEAD5LPg%2Btso5Mik%3D&amp;reserved=0" TargetMode="External"/><Relationship Id="rId4" Type="http://schemas.openxmlformats.org/officeDocument/2006/relationships/hyperlink" Target="https://eur01.safelinks.protection.outlook.com/?url=https%3A%2F%2Fwww.youtube.com%2Fwatch%3Fv%3D2JWn9JyeufU&amp;data=04%7C01%7Ce.callahan%40uwtsd.ac.uk%7C8a7274960cdc4a1c88de08d99a1bd739%7C4e0f11f9046e45059cb8db2152311e21%7C0%7C0%7C637710267850089746%7CUnknown%7CTWFpbGZsb3d8eyJWIjoiMC4wLjAwMDAiLCJQIjoiV2luMzIiLCJBTiI6Ik1haWwiLCJXVCI6Mn0%3D%7C1000&amp;sdata=rU3DIOPOzHQayN7d8BJOh7yT4jKSexkkinEZ1rJi7pA%3D&amp;reserved=0" TargetMode="External"/><Relationship Id="rId9" Type="http://schemas.openxmlformats.org/officeDocument/2006/relationships/hyperlink" Target="https://eur01.safelinks.protection.outlook.com/?url=https%3A%2F%2Fwww.youtube.com%2Fwatch%3Fv%3Dbxl_ZExrYUk&amp;data=04%7C01%7Ce.callahan%40uwtsd.ac.uk%7C8a7274960cdc4a1c88de08d99a1bd739%7C4e0f11f9046e45059cb8db2152311e21%7C0%7C0%7C637710267850119612%7CUnknown%7CTWFpbGZsb3d8eyJWIjoiMC4wLjAwMDAiLCJQIjoiV2luMzIiLCJBTiI6Ik1haWwiLCJXVCI6Mn0%3D%7C1000&amp;sdata=Ne8K53qmjX1SS6Hj8Dj%2FGcyzgX0YVOZkHMZ27JMdGsI%3D&amp;reserved=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BMHP5013 PUBLIC HEALTH POLICY"/>
          <p:cNvSpPr txBox="1">
            <a:spLocks noGrp="1"/>
          </p:cNvSpPr>
          <p:nvPr>
            <p:ph type="title" idx="4294967295"/>
          </p:nvPr>
        </p:nvSpPr>
        <p:spPr>
          <a:xfrm>
            <a:off x="684212" y="549275"/>
            <a:ext cx="7772401" cy="2016125"/>
          </a:xfrm>
          <a:prstGeom prst="rect">
            <a:avLst/>
          </a:prstGeom>
        </p:spPr>
        <p:txBody>
          <a:bodyPr>
            <a:normAutofit/>
          </a:bodyPr>
          <a:lstStyle/>
          <a:p>
            <a:pPr>
              <a:defRPr sz="3600" b="1">
                <a:latin typeface="+mj-lt"/>
                <a:ea typeface="+mj-ea"/>
                <a:cs typeface="+mj-cs"/>
                <a:sym typeface="Arial"/>
              </a:defRPr>
            </a:pPr>
            <a:r>
              <a:t>BMHP5013</a:t>
            </a:r>
            <a:br/>
            <a:r>
              <a:t>PUBLIC HEALTH POLICY</a:t>
            </a:r>
            <a:br/>
            <a:endParaRPr/>
          </a:p>
        </p:txBody>
      </p:sp>
      <p:sp>
        <p:nvSpPr>
          <p:cNvPr id="37" name="Week 4…"/>
          <p:cNvSpPr txBox="1">
            <a:spLocks noGrp="1"/>
          </p:cNvSpPr>
          <p:nvPr>
            <p:ph type="body" sz="half" idx="4294967295"/>
          </p:nvPr>
        </p:nvSpPr>
        <p:spPr>
          <a:xfrm>
            <a:off x="544512" y="3213100"/>
            <a:ext cx="7912101" cy="2284413"/>
          </a:xfrm>
          <a:prstGeom prst="rect">
            <a:avLst/>
          </a:prstGeom>
        </p:spPr>
        <p:txBody>
          <a:bodyPr>
            <a:normAutofit lnSpcReduction="10000"/>
          </a:bodyPr>
          <a:lstStyle/>
          <a:p>
            <a:pPr marL="0" indent="0" algn="ctr" defTabSz="612648">
              <a:spcBef>
                <a:spcPts val="400"/>
              </a:spcBef>
              <a:buSzTx/>
              <a:buNone/>
              <a:defRPr sz="1876" b="1">
                <a:solidFill>
                  <a:srgbClr val="FFFFFF"/>
                </a:solidFill>
              </a:defRPr>
            </a:pPr>
            <a:r>
              <a:t>Week 4</a:t>
            </a:r>
          </a:p>
          <a:p>
            <a:pPr marL="0" indent="0" algn="ctr" defTabSz="612648">
              <a:spcBef>
                <a:spcPts val="400"/>
              </a:spcBef>
              <a:buSzTx/>
              <a:buNone/>
              <a:defRPr sz="1876" b="1">
                <a:latin typeface="+mj-lt"/>
                <a:ea typeface="+mj-ea"/>
                <a:cs typeface="+mj-cs"/>
                <a:sym typeface="Arial"/>
              </a:defRPr>
            </a:pPr>
            <a:r>
              <a:t>Lecturer: Evelyn Callahan</a:t>
            </a:r>
          </a:p>
          <a:p>
            <a:pPr marL="0" indent="0" algn="ctr" defTabSz="612648">
              <a:spcBef>
                <a:spcPts val="400"/>
              </a:spcBef>
              <a:buSzTx/>
              <a:buNone/>
              <a:defRPr sz="1876" b="1">
                <a:latin typeface="+mj-lt"/>
                <a:ea typeface="+mj-ea"/>
                <a:cs typeface="+mj-cs"/>
                <a:sym typeface="Arial"/>
              </a:defRPr>
            </a:pPr>
            <a:r>
              <a:t>Email: e.callahan@uwtsd.ac.uk</a:t>
            </a:r>
          </a:p>
          <a:p>
            <a:pPr marL="0" indent="0" algn="ctr" defTabSz="612648">
              <a:spcBef>
                <a:spcPts val="500"/>
              </a:spcBef>
              <a:buSzTx/>
              <a:buNone/>
              <a:defRPr sz="1876">
                <a:solidFill>
                  <a:srgbClr val="FFFFFF"/>
                </a:solidFill>
              </a:defRPr>
            </a:pPr>
            <a:endParaRPr/>
          </a:p>
          <a:p>
            <a:pPr marL="0" indent="0" algn="ctr" defTabSz="612648">
              <a:spcBef>
                <a:spcPts val="500"/>
              </a:spcBef>
              <a:buSzTx/>
              <a:buNone/>
              <a:defRPr sz="1206"/>
            </a:pPr>
            <a:endParaRPr/>
          </a:p>
          <a:p>
            <a:pPr marL="0" indent="0" algn="ctr" defTabSz="612648">
              <a:spcBef>
                <a:spcPts val="500"/>
              </a:spcBef>
              <a:buSzTx/>
              <a:buNone/>
              <a:defRPr sz="2144"/>
            </a:pPr>
            <a:endParaRPr sz="1206"/>
          </a:p>
          <a:p>
            <a:pPr marL="0" indent="0" algn="ctr" defTabSz="612648">
              <a:spcBef>
                <a:spcPts val="500"/>
              </a:spcBef>
              <a:buSzTx/>
              <a:buNone/>
              <a:defRPr sz="2144"/>
            </a:pPr>
            <a:r>
              <a:t> </a:t>
            </a:r>
          </a:p>
        </p:txBody>
      </p:sp>
      <p:sp>
        <p:nvSpPr>
          <p:cNvPr id="38" name="10/28/21"/>
          <p:cNvSpPr txBox="1"/>
          <p:nvPr/>
        </p:nvSpPr>
        <p:spPr>
          <a:xfrm>
            <a:off x="441007"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10/28/21</a:t>
            </a:r>
          </a:p>
        </p:txBody>
      </p:sp>
      <p:sp>
        <p:nvSpPr>
          <p:cNvPr id="39" name="Slide Number"/>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a:t>
            </a:fld>
            <a:endParaRP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AIM OF LECTURE"/>
          <p:cNvSpPr txBox="1">
            <a:spLocks noGrp="1"/>
          </p:cNvSpPr>
          <p:nvPr>
            <p:ph type="title" idx="4294967295"/>
          </p:nvPr>
        </p:nvSpPr>
        <p:spPr>
          <a:xfrm>
            <a:off x="-1" y="0"/>
            <a:ext cx="9144002" cy="836613"/>
          </a:xfrm>
          <a:prstGeom prst="rect">
            <a:avLst/>
          </a:prstGeom>
        </p:spPr>
        <p:txBody>
          <a:bodyPr>
            <a:normAutofit/>
          </a:bodyPr>
          <a:lstStyle>
            <a:lvl1pPr algn="l">
              <a:defRPr sz="2800" b="1">
                <a:latin typeface="+mj-lt"/>
                <a:ea typeface="+mj-ea"/>
                <a:cs typeface="+mj-cs"/>
                <a:sym typeface="Arial"/>
              </a:defRPr>
            </a:lvl1pPr>
          </a:lstStyle>
          <a:p>
            <a:r>
              <a:t>AIM OF LECTURE</a:t>
            </a:r>
          </a:p>
        </p:txBody>
      </p:sp>
      <p:sp>
        <p:nvSpPr>
          <p:cNvPr id="42" name="•Public health approaches and strategies…"/>
          <p:cNvSpPr txBox="1">
            <a:spLocks noGrp="1"/>
          </p:cNvSpPr>
          <p:nvPr>
            <p:ph type="body" idx="4294967295"/>
          </p:nvPr>
        </p:nvSpPr>
        <p:spPr>
          <a:xfrm>
            <a:off x="-1" y="692150"/>
            <a:ext cx="9144002" cy="4968875"/>
          </a:xfrm>
          <a:prstGeom prst="rect">
            <a:avLst/>
          </a:prstGeom>
        </p:spPr>
        <p:txBody>
          <a:bodyPr>
            <a:normAutofit/>
          </a:bodyPr>
          <a:lstStyle/>
          <a:p>
            <a:pPr marL="0" indent="0">
              <a:lnSpc>
                <a:spcPct val="150000"/>
              </a:lnSpc>
              <a:spcBef>
                <a:spcPts val="0"/>
              </a:spcBef>
              <a:buSzTx/>
              <a:buNone/>
              <a:defRPr sz="2400">
                <a:latin typeface="+mj-lt"/>
                <a:ea typeface="+mj-ea"/>
                <a:cs typeface="+mj-cs"/>
                <a:sym typeface="Arial"/>
              </a:defRPr>
            </a:pPr>
            <a:r>
              <a:t>•Public health approaches and strategies</a:t>
            </a:r>
          </a:p>
          <a:p>
            <a:pPr marL="0" indent="0">
              <a:lnSpc>
                <a:spcPct val="150000"/>
              </a:lnSpc>
              <a:spcBef>
                <a:spcPts val="0"/>
              </a:spcBef>
              <a:buSzTx/>
              <a:buNone/>
              <a:defRPr sz="2400">
                <a:latin typeface="+mj-lt"/>
                <a:ea typeface="+mj-ea"/>
                <a:cs typeface="+mj-cs"/>
                <a:sym typeface="Arial"/>
              </a:defRPr>
            </a:pPr>
            <a:r>
              <a:t>•Measuring, monitoring and controlling the incidence of disease</a:t>
            </a:r>
          </a:p>
          <a:p>
            <a:pPr marL="0" indent="0">
              <a:lnSpc>
                <a:spcPct val="150000"/>
              </a:lnSpc>
              <a:spcBef>
                <a:spcPts val="0"/>
              </a:spcBef>
              <a:buSzTx/>
              <a:buNone/>
              <a:defRPr sz="2400">
                <a:latin typeface="+mj-lt"/>
                <a:ea typeface="+mj-ea"/>
                <a:cs typeface="+mj-cs"/>
                <a:sym typeface="Arial"/>
              </a:defRPr>
            </a:pPr>
            <a:r>
              <a:t>•Epidemiology in controlling infectious diseases</a:t>
            </a:r>
          </a:p>
          <a:p>
            <a:pPr marL="0" indent="0">
              <a:lnSpc>
                <a:spcPct val="150000"/>
              </a:lnSpc>
              <a:spcBef>
                <a:spcPts val="0"/>
              </a:spcBef>
              <a:buSzTx/>
              <a:buNone/>
              <a:defRPr sz="2400">
                <a:latin typeface="+mj-lt"/>
                <a:ea typeface="+mj-ea"/>
                <a:cs typeface="+mj-cs"/>
                <a:sym typeface="Arial"/>
              </a:defRPr>
            </a:pPr>
            <a:r>
              <a:t>•Disease prevention: Ethical considerations: What is a healthy society?</a:t>
            </a:r>
          </a:p>
          <a:p>
            <a:pPr marL="0" indent="0">
              <a:lnSpc>
                <a:spcPct val="150000"/>
              </a:lnSpc>
              <a:spcBef>
                <a:spcPts val="0"/>
              </a:spcBef>
              <a:buSzTx/>
              <a:buNone/>
              <a:defRPr sz="2400">
                <a:latin typeface="+mj-lt"/>
                <a:ea typeface="+mj-ea"/>
                <a:cs typeface="+mj-cs"/>
                <a:sym typeface="Arial"/>
              </a:defRPr>
            </a:pPr>
            <a:r>
              <a:t>•Barriers to participation: Cost, Lifestyle, behaviour</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MODULE AIM  &amp; LEARNING OUTCOMES"/>
          <p:cNvSpPr txBox="1">
            <a:spLocks noGrp="1"/>
          </p:cNvSpPr>
          <p:nvPr>
            <p:ph type="title" idx="4294967295"/>
          </p:nvPr>
        </p:nvSpPr>
        <p:spPr>
          <a:xfrm>
            <a:off x="-1" y="0"/>
            <a:ext cx="9144002" cy="692150"/>
          </a:xfrm>
          <a:prstGeom prst="rect">
            <a:avLst/>
          </a:prstGeom>
        </p:spPr>
        <p:txBody>
          <a:bodyPr>
            <a:normAutofit fontScale="90000"/>
          </a:bodyPr>
          <a:lstStyle/>
          <a:p>
            <a:pPr algn="l" defTabSz="521208">
              <a:defRPr sz="1368">
                <a:latin typeface="+mj-lt"/>
                <a:ea typeface="+mj-ea"/>
                <a:cs typeface="+mj-cs"/>
                <a:sym typeface="Arial"/>
              </a:defRPr>
            </a:pPr>
            <a:br/>
            <a:r>
              <a:rPr b="1"/>
              <a:t>MODULE AIM  &amp; LEARNING OUTCOMES</a:t>
            </a:r>
            <a:br>
              <a:rPr b="1"/>
            </a:br>
            <a:endParaRPr b="1"/>
          </a:p>
        </p:txBody>
      </p:sp>
      <p:sp>
        <p:nvSpPr>
          <p:cNvPr id="45" name="Aim of the Module…"/>
          <p:cNvSpPr txBox="1">
            <a:spLocks noGrp="1"/>
          </p:cNvSpPr>
          <p:nvPr>
            <p:ph type="body" idx="4294967295"/>
          </p:nvPr>
        </p:nvSpPr>
        <p:spPr>
          <a:xfrm>
            <a:off x="-1" y="692150"/>
            <a:ext cx="9144002" cy="4968875"/>
          </a:xfrm>
          <a:prstGeom prst="rect">
            <a:avLst/>
          </a:prstGeom>
        </p:spPr>
        <p:txBody>
          <a:bodyPr>
            <a:normAutofit/>
          </a:bodyPr>
          <a:lstStyle/>
          <a:p>
            <a:pPr marL="0" indent="0">
              <a:spcBef>
                <a:spcPts val="400"/>
              </a:spcBef>
              <a:buSzTx/>
              <a:buNone/>
              <a:defRPr sz="2000" b="1">
                <a:latin typeface="+mj-lt"/>
                <a:ea typeface="+mj-ea"/>
                <a:cs typeface="+mj-cs"/>
                <a:sym typeface="Arial"/>
              </a:defRPr>
            </a:pPr>
            <a:r>
              <a:t>Aim of the Module</a:t>
            </a:r>
          </a:p>
          <a:p>
            <a:pPr marL="0" indent="0">
              <a:spcBef>
                <a:spcPts val="400"/>
              </a:spcBef>
              <a:buFontTx/>
              <a:buChar char="❖"/>
              <a:defRPr sz="2000">
                <a:latin typeface="+mj-lt"/>
                <a:ea typeface="+mj-ea"/>
                <a:cs typeface="+mj-cs"/>
                <a:sym typeface="Arial"/>
              </a:defRPr>
            </a:pPr>
            <a:r>
              <a:t>To develop a critical understanding of factors influencing public health and the impact upon public health of historical context, the legal framework and political influences. </a:t>
            </a:r>
          </a:p>
          <a:p>
            <a:pPr marL="0" indent="0">
              <a:buFontTx/>
              <a:buChar char="❖"/>
              <a:defRPr sz="2000">
                <a:latin typeface="+mj-lt"/>
                <a:ea typeface="+mj-ea"/>
                <a:cs typeface="+mj-cs"/>
                <a:sym typeface="Arial"/>
              </a:defRPr>
            </a:pPr>
            <a:endParaRPr/>
          </a:p>
          <a:p>
            <a:pPr marL="0" indent="0">
              <a:spcBef>
                <a:spcPts val="400"/>
              </a:spcBef>
              <a:buSzTx/>
              <a:buNone/>
              <a:defRPr sz="2000">
                <a:latin typeface="+mj-lt"/>
                <a:ea typeface="+mj-ea"/>
                <a:cs typeface="+mj-cs"/>
                <a:sym typeface="Arial"/>
              </a:defRPr>
            </a:pPr>
            <a:r>
              <a:t>Upon the successful completion of this module, the student should be able to:</a:t>
            </a:r>
          </a:p>
          <a:p>
            <a:pPr marL="0" indent="0">
              <a:spcBef>
                <a:spcPts val="400"/>
              </a:spcBef>
              <a:buFontTx/>
              <a:buAutoNum type="arabicPeriod"/>
              <a:defRPr sz="2000">
                <a:latin typeface="+mj-lt"/>
                <a:ea typeface="+mj-ea"/>
                <a:cs typeface="+mj-cs"/>
                <a:sym typeface="Arial"/>
              </a:defRPr>
            </a:pPr>
            <a:r>
              <a:t>Analyse the origins of social policies and the impact of social policies on users of health and social care services; </a:t>
            </a:r>
          </a:p>
          <a:p>
            <a:pPr marL="0" indent="0">
              <a:spcBef>
                <a:spcPts val="400"/>
              </a:spcBef>
              <a:buFontTx/>
              <a:buAutoNum type="arabicPeriod"/>
              <a:defRPr sz="2000">
                <a:latin typeface="+mj-lt"/>
                <a:ea typeface="+mj-ea"/>
                <a:cs typeface="+mj-cs"/>
                <a:sym typeface="Arial"/>
              </a:defRPr>
            </a:pPr>
            <a:r>
              <a:t>Evaluate different approaches and strategies used to measure, monitor and control the incidence of disease in communities; and </a:t>
            </a:r>
          </a:p>
          <a:p>
            <a:pPr marL="0" indent="0">
              <a:spcBef>
                <a:spcPts val="400"/>
              </a:spcBef>
              <a:buFontTx/>
              <a:buAutoNum type="arabicPeriod"/>
              <a:defRPr sz="2000">
                <a:latin typeface="+mj-lt"/>
                <a:ea typeface="+mj-ea"/>
                <a:cs typeface="+mj-cs"/>
                <a:sym typeface="Arial"/>
              </a:defRPr>
            </a:pPr>
            <a:r>
              <a:t>Critically examine recent developments in health and social care policy and their impact on the health and wellbeing of individuals in health or social care settings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Public health approaches and strategies"/>
          <p:cNvSpPr txBox="1">
            <a:spLocks noGrp="1"/>
          </p:cNvSpPr>
          <p:nvPr>
            <p:ph type="title" idx="4294967295"/>
          </p:nvPr>
        </p:nvSpPr>
        <p:spPr>
          <a:xfrm>
            <a:off x="-1" y="0"/>
            <a:ext cx="9144002" cy="692150"/>
          </a:xfrm>
          <a:prstGeom prst="rect">
            <a:avLst/>
          </a:prstGeom>
        </p:spPr>
        <p:txBody>
          <a:bodyPr>
            <a:normAutofit/>
          </a:bodyPr>
          <a:lstStyle>
            <a:lvl1pPr algn="l">
              <a:defRPr sz="2400" b="1">
                <a:latin typeface="+mj-lt"/>
                <a:ea typeface="+mj-ea"/>
                <a:cs typeface="+mj-cs"/>
                <a:sym typeface="Arial"/>
              </a:defRPr>
            </a:lvl1pPr>
          </a:lstStyle>
          <a:p>
            <a:r>
              <a:t>        Public health approaches and strategies</a:t>
            </a:r>
          </a:p>
        </p:txBody>
      </p:sp>
      <p:sp>
        <p:nvSpPr>
          <p:cNvPr id="48" name="Surveillance, monitoring and reporting of disease outbreaks and analysis of epidemiological data to shed light on the underlying causes, and inform actions to bring outbreaks under control.…"/>
          <p:cNvSpPr txBox="1">
            <a:spLocks noGrp="1"/>
          </p:cNvSpPr>
          <p:nvPr>
            <p:ph type="body" idx="4294967295"/>
          </p:nvPr>
        </p:nvSpPr>
        <p:spPr>
          <a:xfrm>
            <a:off x="-1" y="692150"/>
            <a:ext cx="9144002" cy="4968875"/>
          </a:xfrm>
          <a:prstGeom prst="rect">
            <a:avLst/>
          </a:prstGeom>
        </p:spPr>
        <p:txBody>
          <a:bodyPr>
            <a:normAutofit/>
          </a:bodyPr>
          <a:lstStyle/>
          <a:p>
            <a:pPr>
              <a:spcBef>
                <a:spcPts val="600"/>
              </a:spcBef>
              <a:buFontTx/>
              <a:buChar char="❖"/>
              <a:defRPr sz="2000"/>
            </a:pPr>
            <a:r>
              <a:t>Surveillance, monitoring and reporting of disease outbreaks and analysis of epidemiological data to shed light on the underlying causes, and inform actions to bring outbreaks under control.</a:t>
            </a:r>
          </a:p>
          <a:p>
            <a:pPr>
              <a:spcBef>
                <a:spcPts val="600"/>
              </a:spcBef>
              <a:buFontTx/>
              <a:buChar char="❖"/>
              <a:defRPr sz="2000"/>
            </a:pPr>
            <a:r>
              <a:t>Direct intervention to prevent infection, e.g. through vaccination, reducing environmental sources of pathogens, or isolation and treatment of infected individuals.</a:t>
            </a:r>
          </a:p>
          <a:p>
            <a:pPr>
              <a:spcBef>
                <a:spcPts val="600"/>
              </a:spcBef>
              <a:buFontTx/>
              <a:buChar char="❖"/>
              <a:defRPr sz="2000"/>
            </a:pPr>
            <a:r>
              <a:t>Education to promote behaviour change that reduces the risk of infection or reduces the impact of an infectious disease outbreak.</a:t>
            </a:r>
          </a:p>
          <a:p>
            <a:pPr>
              <a:spcBef>
                <a:spcPts val="600"/>
              </a:spcBef>
              <a:buFontTx/>
              <a:buChar char="❖"/>
              <a:defRPr sz="2000"/>
            </a:pPr>
            <a:r>
              <a:t>Organising and supporting community action to promote and sustain a healthier population and local environment and to coordinate community responses to outbreaks of infectious disease.</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Measuring, monitoring &amp; controlling the incidence of disease"/>
          <p:cNvSpPr txBox="1">
            <a:spLocks noGrp="1"/>
          </p:cNvSpPr>
          <p:nvPr>
            <p:ph type="title" idx="4294967295"/>
          </p:nvPr>
        </p:nvSpPr>
        <p:spPr>
          <a:xfrm>
            <a:off x="-1" y="0"/>
            <a:ext cx="9144002" cy="692150"/>
          </a:xfrm>
          <a:prstGeom prst="rect">
            <a:avLst/>
          </a:prstGeom>
        </p:spPr>
        <p:txBody>
          <a:bodyPr>
            <a:normAutofit/>
          </a:bodyPr>
          <a:lstStyle>
            <a:lvl1pPr algn="l">
              <a:defRPr sz="2400" b="1">
                <a:latin typeface="+mj-lt"/>
                <a:ea typeface="+mj-ea"/>
                <a:cs typeface="+mj-cs"/>
                <a:sym typeface="Arial"/>
              </a:defRPr>
            </a:lvl1pPr>
          </a:lstStyle>
          <a:p>
            <a:r>
              <a:t>Measuring, monitoring &amp; controlling the incidence of disease</a:t>
            </a:r>
          </a:p>
        </p:txBody>
      </p:sp>
      <p:sp>
        <p:nvSpPr>
          <p:cNvPr id="51" name="Steps to follow in identifying and control of diseases:…"/>
          <p:cNvSpPr txBox="1">
            <a:spLocks noGrp="1"/>
          </p:cNvSpPr>
          <p:nvPr>
            <p:ph type="body" idx="4294967295"/>
          </p:nvPr>
        </p:nvSpPr>
        <p:spPr>
          <a:xfrm>
            <a:off x="-1" y="692150"/>
            <a:ext cx="9144002" cy="4968875"/>
          </a:xfrm>
          <a:prstGeom prst="rect">
            <a:avLst/>
          </a:prstGeom>
        </p:spPr>
        <p:txBody>
          <a:bodyPr>
            <a:normAutofit/>
          </a:bodyPr>
          <a:lstStyle/>
          <a:p>
            <a:pPr marL="0" indent="0">
              <a:spcBef>
                <a:spcPts val="400"/>
              </a:spcBef>
              <a:buSzTx/>
              <a:buNone/>
              <a:defRPr sz="2000">
                <a:latin typeface="+mj-lt"/>
                <a:ea typeface="+mj-ea"/>
                <a:cs typeface="+mj-cs"/>
                <a:sym typeface="Arial"/>
              </a:defRPr>
            </a:pPr>
            <a:r>
              <a:t>Steps to follow in identifying and control of diseases:</a:t>
            </a:r>
          </a:p>
          <a:p>
            <a:pPr marL="0" indent="0">
              <a:buSzTx/>
              <a:buNone/>
              <a:defRPr sz="2000">
                <a:latin typeface="+mj-lt"/>
                <a:ea typeface="+mj-ea"/>
                <a:cs typeface="+mj-cs"/>
                <a:sym typeface="Arial"/>
              </a:defRPr>
            </a:pPr>
            <a:endParaRPr/>
          </a:p>
          <a:p>
            <a:pPr marL="0" indent="0">
              <a:spcBef>
                <a:spcPts val="400"/>
              </a:spcBef>
              <a:buChar char="•"/>
              <a:defRPr sz="2000">
                <a:latin typeface="+mj-lt"/>
                <a:ea typeface="+mj-ea"/>
                <a:cs typeface="+mj-cs"/>
                <a:sym typeface="Arial"/>
              </a:defRPr>
            </a:pPr>
            <a:r>
              <a:t>Confirm there is an outbreak of Disease </a:t>
            </a:r>
          </a:p>
          <a:p>
            <a:pPr marL="0" indent="0">
              <a:spcBef>
                <a:spcPts val="400"/>
              </a:spcBef>
              <a:buChar char="•"/>
              <a:defRPr sz="2000">
                <a:latin typeface="+mj-lt"/>
                <a:ea typeface="+mj-ea"/>
                <a:cs typeface="+mj-cs"/>
                <a:sym typeface="Arial"/>
              </a:defRPr>
            </a:pPr>
            <a:r>
              <a:t>Review cases based on time, place, person, age, sex, occupation, numbers &amp; place of residence.</a:t>
            </a:r>
          </a:p>
          <a:p>
            <a:pPr marL="0" indent="0">
              <a:spcBef>
                <a:spcPts val="400"/>
              </a:spcBef>
              <a:buChar char="•"/>
              <a:defRPr sz="2000">
                <a:latin typeface="+mj-lt"/>
                <a:ea typeface="+mj-ea"/>
                <a:cs typeface="+mj-cs"/>
                <a:sym typeface="Arial"/>
              </a:defRPr>
            </a:pPr>
            <a:r>
              <a:t>Interview cases if possible </a:t>
            </a:r>
          </a:p>
          <a:p>
            <a:pPr marL="0" indent="0">
              <a:spcBef>
                <a:spcPts val="400"/>
              </a:spcBef>
              <a:buChar char="•"/>
              <a:defRPr sz="2000">
                <a:latin typeface="+mj-lt"/>
                <a:ea typeface="+mj-ea"/>
                <a:cs typeface="+mj-cs"/>
                <a:sym typeface="Arial"/>
              </a:defRPr>
            </a:pPr>
            <a:r>
              <a:t>Collect evidence and engage in laboratory analysis and result</a:t>
            </a:r>
          </a:p>
          <a:p>
            <a:pPr marL="0" indent="0">
              <a:spcBef>
                <a:spcPts val="400"/>
              </a:spcBef>
              <a:buChar char="•"/>
              <a:defRPr sz="2000">
                <a:latin typeface="+mj-lt"/>
                <a:ea typeface="+mj-ea"/>
                <a:cs typeface="+mj-cs"/>
                <a:sym typeface="Arial"/>
              </a:defRPr>
            </a:pPr>
            <a:r>
              <a:t>Consult the public health experts</a:t>
            </a:r>
          </a:p>
          <a:p>
            <a:pPr marL="0" indent="0">
              <a:spcBef>
                <a:spcPts val="400"/>
              </a:spcBef>
              <a:buChar char="•"/>
              <a:defRPr sz="2000">
                <a:latin typeface="+mj-lt"/>
                <a:ea typeface="+mj-ea"/>
                <a:cs typeface="+mj-cs"/>
                <a:sym typeface="Arial"/>
              </a:defRPr>
            </a:pPr>
            <a:r>
              <a:t>Consider if further investigation is needed</a:t>
            </a:r>
          </a:p>
          <a:p>
            <a:pPr marL="0" indent="0">
              <a:spcBef>
                <a:spcPts val="400"/>
              </a:spcBef>
              <a:buChar char="•"/>
              <a:defRPr sz="2000">
                <a:latin typeface="+mj-lt"/>
                <a:ea typeface="+mj-ea"/>
                <a:cs typeface="+mj-cs"/>
                <a:sym typeface="Arial"/>
              </a:defRPr>
            </a:pPr>
            <a:r>
              <a:t>Review surveillance data</a:t>
            </a:r>
          </a:p>
          <a:p>
            <a:pPr marL="0" indent="0">
              <a:spcBef>
                <a:spcPts val="400"/>
              </a:spcBef>
              <a:buChar char="•"/>
              <a:defRPr sz="2000">
                <a:latin typeface="+mj-lt"/>
                <a:ea typeface="+mj-ea"/>
                <a:cs typeface="+mj-cs"/>
                <a:sym typeface="Arial"/>
              </a:defRPr>
            </a:pPr>
            <a:r>
              <a:t>Form an outbreak team-consultant in communicable disease. </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Approaches and strategies"/>
          <p:cNvSpPr txBox="1">
            <a:spLocks noGrp="1"/>
          </p:cNvSpPr>
          <p:nvPr>
            <p:ph type="title" idx="4294967295"/>
          </p:nvPr>
        </p:nvSpPr>
        <p:spPr>
          <a:xfrm>
            <a:off x="1116012" y="0"/>
            <a:ext cx="6769101" cy="908050"/>
          </a:xfrm>
          <a:prstGeom prst="rect">
            <a:avLst/>
          </a:prstGeom>
        </p:spPr>
        <p:txBody>
          <a:bodyPr>
            <a:normAutofit fontScale="90000"/>
          </a:bodyPr>
          <a:lstStyle/>
          <a:p>
            <a:pPr algn="l" defTabSz="603504">
              <a:defRPr sz="1584">
                <a:latin typeface="+mj-lt"/>
                <a:ea typeface="+mj-ea"/>
                <a:cs typeface="+mj-cs"/>
                <a:sym typeface="Arial"/>
              </a:defRPr>
            </a:pPr>
            <a:br/>
            <a:r>
              <a:t>                 </a:t>
            </a:r>
            <a:r>
              <a:rPr sz="2112"/>
              <a:t>Approaches and strategies </a:t>
            </a:r>
            <a:br>
              <a:rPr sz="2112"/>
            </a:br>
            <a:endParaRPr sz="2112"/>
          </a:p>
        </p:txBody>
      </p:sp>
      <p:sp>
        <p:nvSpPr>
          <p:cNvPr id="54" name="Controlling incidence of diseases the different approaches and strategies;…"/>
          <p:cNvSpPr txBox="1">
            <a:spLocks noGrp="1"/>
          </p:cNvSpPr>
          <p:nvPr>
            <p:ph type="body" idx="4294967295"/>
          </p:nvPr>
        </p:nvSpPr>
        <p:spPr>
          <a:xfrm>
            <a:off x="-1" y="1125537"/>
            <a:ext cx="9144002" cy="4535488"/>
          </a:xfrm>
          <a:prstGeom prst="rect">
            <a:avLst/>
          </a:prstGeom>
        </p:spPr>
        <p:txBody>
          <a:bodyPr>
            <a:normAutofit/>
          </a:bodyPr>
          <a:lstStyle/>
          <a:p>
            <a:pPr marL="0" indent="0">
              <a:lnSpc>
                <a:spcPct val="150000"/>
              </a:lnSpc>
              <a:spcBef>
                <a:spcPts val="600"/>
              </a:spcBef>
              <a:buSzTx/>
              <a:buNone/>
              <a:defRPr sz="2000">
                <a:latin typeface="+mj-lt"/>
                <a:ea typeface="+mj-ea"/>
                <a:cs typeface="+mj-cs"/>
                <a:sym typeface="Arial"/>
              </a:defRPr>
            </a:pPr>
            <a:r>
              <a:t>Controlling incidence of diseases the different approaches and strategies; </a:t>
            </a:r>
          </a:p>
          <a:p>
            <a:pPr marL="685800" lvl="1" indent="-285750">
              <a:lnSpc>
                <a:spcPct val="150000"/>
              </a:lnSpc>
              <a:spcBef>
                <a:spcPts val="600"/>
              </a:spcBef>
              <a:buFontTx/>
              <a:buChar char="❖"/>
              <a:defRPr sz="1800">
                <a:latin typeface="+mj-lt"/>
                <a:ea typeface="+mj-ea"/>
                <a:cs typeface="+mj-cs"/>
                <a:sym typeface="Arial"/>
              </a:defRPr>
            </a:pPr>
            <a:r>
              <a:t>Surveillance</a:t>
            </a:r>
          </a:p>
          <a:p>
            <a:pPr marL="685800" lvl="1" indent="-285750">
              <a:lnSpc>
                <a:spcPct val="150000"/>
              </a:lnSpc>
              <a:spcBef>
                <a:spcPts val="600"/>
              </a:spcBef>
              <a:buFontTx/>
              <a:buChar char="❖"/>
              <a:defRPr sz="1800">
                <a:latin typeface="+mj-lt"/>
                <a:ea typeface="+mj-ea"/>
                <a:cs typeface="+mj-cs"/>
                <a:sym typeface="Arial"/>
              </a:defRPr>
            </a:pPr>
            <a:r>
              <a:t>Screening</a:t>
            </a:r>
          </a:p>
          <a:p>
            <a:pPr marL="685800" lvl="1" indent="-285750">
              <a:lnSpc>
                <a:spcPct val="150000"/>
              </a:lnSpc>
              <a:spcBef>
                <a:spcPts val="600"/>
              </a:spcBef>
              <a:buFontTx/>
              <a:buChar char="❖"/>
              <a:defRPr sz="1800">
                <a:latin typeface="+mj-lt"/>
                <a:ea typeface="+mj-ea"/>
                <a:cs typeface="+mj-cs"/>
                <a:sym typeface="Arial"/>
              </a:defRPr>
            </a:pPr>
            <a:r>
              <a:t>Immunisation</a:t>
            </a:r>
          </a:p>
          <a:p>
            <a:pPr marL="685800" lvl="1" indent="-285750">
              <a:lnSpc>
                <a:spcPct val="150000"/>
              </a:lnSpc>
              <a:spcBef>
                <a:spcPts val="600"/>
              </a:spcBef>
              <a:buFontTx/>
              <a:buChar char="❖"/>
              <a:defRPr sz="1800">
                <a:latin typeface="+mj-lt"/>
                <a:ea typeface="+mj-ea"/>
                <a:cs typeface="+mj-cs"/>
                <a:sym typeface="Arial"/>
              </a:defRPr>
            </a:pPr>
            <a:r>
              <a:t>Education</a:t>
            </a:r>
          </a:p>
          <a:p>
            <a:pPr marL="685800" lvl="1" indent="-285750">
              <a:lnSpc>
                <a:spcPct val="150000"/>
              </a:lnSpc>
              <a:spcBef>
                <a:spcPts val="600"/>
              </a:spcBef>
              <a:buFontTx/>
              <a:buChar char="❖"/>
              <a:defRPr sz="1800">
                <a:latin typeface="+mj-lt"/>
                <a:ea typeface="+mj-ea"/>
                <a:cs typeface="+mj-cs"/>
                <a:sym typeface="Arial"/>
              </a:defRPr>
            </a:pPr>
            <a:r>
              <a:t>Legislation</a:t>
            </a:r>
          </a:p>
          <a:p>
            <a:pPr marL="685800" lvl="1" indent="-285750">
              <a:lnSpc>
                <a:spcPct val="150000"/>
              </a:lnSpc>
              <a:spcBef>
                <a:spcPts val="600"/>
              </a:spcBef>
              <a:buFontTx/>
              <a:buChar char="❖"/>
              <a:defRPr sz="1800">
                <a:latin typeface="+mj-lt"/>
                <a:ea typeface="+mj-ea"/>
                <a:cs typeface="+mj-cs"/>
                <a:sym typeface="Arial"/>
              </a:defRPr>
            </a:pPr>
            <a:r>
              <a:t>Social welfare</a:t>
            </a:r>
          </a:p>
          <a:p>
            <a:pPr marL="685800" lvl="1" indent="-285750">
              <a:lnSpc>
                <a:spcPct val="150000"/>
              </a:lnSpc>
              <a:spcBef>
                <a:spcPts val="600"/>
              </a:spcBef>
              <a:buFontTx/>
              <a:buChar char="❖"/>
              <a:defRPr sz="1800">
                <a:latin typeface="+mj-lt"/>
                <a:ea typeface="+mj-ea"/>
                <a:cs typeface="+mj-cs"/>
                <a:sym typeface="Arial"/>
              </a:defRPr>
            </a:pPr>
            <a:r>
              <a:t>Environmental controls</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A general model for health surveillance"/>
          <p:cNvSpPr txBox="1">
            <a:spLocks noGrp="1"/>
          </p:cNvSpPr>
          <p:nvPr>
            <p:ph type="title" idx="4294967295"/>
          </p:nvPr>
        </p:nvSpPr>
        <p:spPr>
          <a:xfrm>
            <a:off x="-1" y="0"/>
            <a:ext cx="9144002" cy="692150"/>
          </a:xfrm>
          <a:prstGeom prst="rect">
            <a:avLst/>
          </a:prstGeom>
        </p:spPr>
        <p:txBody>
          <a:bodyPr>
            <a:normAutofit/>
          </a:bodyPr>
          <a:lstStyle>
            <a:lvl1pPr algn="l">
              <a:defRPr sz="2400">
                <a:latin typeface="+mj-lt"/>
                <a:ea typeface="+mj-ea"/>
                <a:cs typeface="+mj-cs"/>
                <a:sym typeface="Arial"/>
              </a:defRPr>
            </a:lvl1pPr>
          </a:lstStyle>
          <a:p>
            <a:r>
              <a:t> A general model for health surveillance</a:t>
            </a:r>
          </a:p>
        </p:txBody>
      </p:sp>
      <p:pic>
        <p:nvPicPr>
          <p:cNvPr id="57" name="image.png" descr="image.png"/>
          <p:cNvPicPr>
            <a:picLocks noChangeAspect="1"/>
          </p:cNvPicPr>
          <p:nvPr/>
        </p:nvPicPr>
        <p:blipFill>
          <a:blip r:embed="rId2">
            <a:extLst/>
          </a:blip>
          <a:stretch>
            <a:fillRect/>
          </a:stretch>
        </p:blipFill>
        <p:spPr>
          <a:xfrm>
            <a:off x="250825" y="1196975"/>
            <a:ext cx="8480425" cy="4464050"/>
          </a:xfrm>
          <a:prstGeom prst="rect">
            <a:avLst/>
          </a:prstGeom>
          <a:ln w="12700">
            <a:miter lim="400000"/>
          </a:ln>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SURVEILLANCE &amp; SCREENING"/>
          <p:cNvSpPr txBox="1">
            <a:spLocks noGrp="1"/>
          </p:cNvSpPr>
          <p:nvPr>
            <p:ph type="title" idx="4294967295"/>
          </p:nvPr>
        </p:nvSpPr>
        <p:spPr>
          <a:xfrm>
            <a:off x="-1" y="0"/>
            <a:ext cx="9144002" cy="908050"/>
          </a:xfrm>
          <a:prstGeom prst="rect">
            <a:avLst/>
          </a:prstGeom>
        </p:spPr>
        <p:txBody>
          <a:bodyPr>
            <a:normAutofit fontScale="90000"/>
          </a:bodyPr>
          <a:lstStyle/>
          <a:p>
            <a:pPr algn="l" defTabSz="731520">
              <a:defRPr sz="1920">
                <a:latin typeface="+mj-lt"/>
                <a:ea typeface="+mj-ea"/>
                <a:cs typeface="+mj-cs"/>
                <a:sym typeface="Arial"/>
              </a:defRPr>
            </a:pPr>
            <a:br/>
            <a:r>
              <a:t>                     </a:t>
            </a:r>
            <a:r>
              <a:rPr b="1"/>
              <a:t>SURVEILLANCE &amp; SCREENING</a:t>
            </a:r>
            <a:br>
              <a:rPr b="1"/>
            </a:br>
            <a:endParaRPr b="1"/>
          </a:p>
        </p:txBody>
      </p:sp>
      <p:sp>
        <p:nvSpPr>
          <p:cNvPr id="60" name="SURVEILLANCE…"/>
          <p:cNvSpPr txBox="1">
            <a:spLocks noGrp="1"/>
          </p:cNvSpPr>
          <p:nvPr>
            <p:ph type="body" sz="half" idx="4294967295"/>
          </p:nvPr>
        </p:nvSpPr>
        <p:spPr>
          <a:xfrm>
            <a:off x="179387" y="1052512"/>
            <a:ext cx="4032251" cy="4464051"/>
          </a:xfrm>
          <a:prstGeom prst="rect">
            <a:avLst/>
          </a:prstGeom>
        </p:spPr>
        <p:txBody>
          <a:bodyPr>
            <a:normAutofit/>
          </a:bodyPr>
          <a:lstStyle/>
          <a:p>
            <a:pPr marL="0" indent="0">
              <a:spcBef>
                <a:spcPts val="400"/>
              </a:spcBef>
              <a:buSzTx/>
              <a:buNone/>
              <a:defRPr sz="2000" b="1"/>
            </a:pPr>
            <a:r>
              <a:t>SURVEILLANCE</a:t>
            </a:r>
          </a:p>
          <a:p>
            <a:pPr marL="0" indent="0">
              <a:buSzTx/>
              <a:buNone/>
              <a:defRPr sz="2000"/>
            </a:pPr>
            <a:endParaRPr/>
          </a:p>
          <a:p>
            <a:pPr marL="0" indent="0">
              <a:spcBef>
                <a:spcPts val="400"/>
              </a:spcBef>
              <a:buChar char="•"/>
              <a:defRPr sz="2000"/>
            </a:pPr>
            <a:r>
              <a:t>This is the continuous gathering of health data needed to monitor the population's health status in order to provide  needed services. </a:t>
            </a:r>
          </a:p>
          <a:p>
            <a:pPr marL="0" indent="0">
              <a:spcBef>
                <a:spcPts val="400"/>
              </a:spcBef>
              <a:buChar char="•"/>
              <a:defRPr sz="2000"/>
            </a:pPr>
            <a:r>
              <a:t>Part of the role of the Local Council under the new health structure is surveillance</a:t>
            </a:r>
          </a:p>
        </p:txBody>
      </p:sp>
      <p:sp>
        <p:nvSpPr>
          <p:cNvPr id="61" name="HEALTH SCREENING…"/>
          <p:cNvSpPr txBox="1"/>
          <p:nvPr/>
        </p:nvSpPr>
        <p:spPr>
          <a:xfrm>
            <a:off x="4438332" y="1844675"/>
            <a:ext cx="4480561" cy="255524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b="1"/>
            </a:pPr>
            <a:r>
              <a:t>HEALTH SCREENING</a:t>
            </a:r>
          </a:p>
          <a:p>
            <a:pPr>
              <a:lnSpc>
                <a:spcPct val="150000"/>
              </a:lnSpc>
              <a:spcBef>
                <a:spcPts val="600"/>
              </a:spcBef>
              <a:buSzPct val="100000"/>
              <a:buFont typeface="Arial"/>
              <a:buChar char="•"/>
            </a:pPr>
            <a:r>
              <a:t>Screenings are tests that look for diseases before you have symptoms. </a:t>
            </a:r>
          </a:p>
          <a:p>
            <a:pPr>
              <a:lnSpc>
                <a:spcPct val="150000"/>
              </a:lnSpc>
              <a:spcBef>
                <a:spcPts val="600"/>
              </a:spcBef>
              <a:buSzPct val="100000"/>
              <a:buFont typeface="Arial"/>
              <a:buChar char="•"/>
            </a:pPr>
            <a:r>
              <a:t>Screening tests can detect diseases early, when they're easier to treat. </a:t>
            </a:r>
          </a:p>
          <a:p>
            <a:pPr>
              <a:lnSpc>
                <a:spcPct val="150000"/>
              </a:lnSpc>
              <a:spcBef>
                <a:spcPts val="600"/>
              </a:spcBef>
              <a:buSzPct val="100000"/>
              <a:buFont typeface="Arial"/>
              <a:buChar char="•"/>
            </a:pPr>
            <a:r>
              <a:t>You can get some screening in your GP.</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IMMUNIZATION &amp; EDUCATION"/>
          <p:cNvSpPr txBox="1">
            <a:spLocks noGrp="1"/>
          </p:cNvSpPr>
          <p:nvPr>
            <p:ph type="title" idx="4294967295"/>
          </p:nvPr>
        </p:nvSpPr>
        <p:spPr>
          <a:xfrm>
            <a:off x="-1" y="0"/>
            <a:ext cx="9144002" cy="692150"/>
          </a:xfrm>
          <a:prstGeom prst="rect">
            <a:avLst/>
          </a:prstGeom>
        </p:spPr>
        <p:txBody>
          <a:bodyPr>
            <a:normAutofit/>
          </a:bodyPr>
          <a:lstStyle/>
          <a:p>
            <a:pPr algn="l">
              <a:defRPr sz="2400" b="1">
                <a:latin typeface="+mj-lt"/>
                <a:ea typeface="+mj-ea"/>
                <a:cs typeface="+mj-cs"/>
                <a:sym typeface="Arial"/>
              </a:defRPr>
            </a:pPr>
            <a:r>
              <a:t>                          </a:t>
            </a:r>
            <a:r>
              <a:rPr>
                <a:latin typeface="Myriad Pro"/>
                <a:ea typeface="Myriad Pro"/>
                <a:cs typeface="Myriad Pro"/>
                <a:sym typeface="Myriad Pro"/>
              </a:rPr>
              <a:t>IMMUNIZATION &amp; EDUCATION</a:t>
            </a:r>
          </a:p>
        </p:txBody>
      </p:sp>
      <p:sp>
        <p:nvSpPr>
          <p:cNvPr id="64" name="Immunization's the term used for the process of both getting the vaccine and becoming immune to the disease as a result of the vaccine. Common Immunization include Polio, Chicken Pox, Tetanus, Cholera and  etc.…"/>
          <p:cNvSpPr txBox="1">
            <a:spLocks noGrp="1"/>
          </p:cNvSpPr>
          <p:nvPr>
            <p:ph type="body" idx="4294967295"/>
          </p:nvPr>
        </p:nvSpPr>
        <p:spPr>
          <a:xfrm>
            <a:off x="-1" y="692150"/>
            <a:ext cx="9144002" cy="4968875"/>
          </a:xfrm>
          <a:prstGeom prst="rect">
            <a:avLst/>
          </a:prstGeom>
        </p:spPr>
        <p:txBody>
          <a:bodyPr>
            <a:normAutofit/>
          </a:bodyPr>
          <a:lstStyle/>
          <a:p>
            <a:pPr>
              <a:lnSpc>
                <a:spcPct val="150000"/>
              </a:lnSpc>
              <a:spcBef>
                <a:spcPts val="600"/>
              </a:spcBef>
              <a:buClr>
                <a:srgbClr val="8C8025"/>
              </a:buClr>
              <a:buFontTx/>
              <a:buChar char="▪"/>
              <a:defRPr sz="2000" b="1"/>
            </a:pPr>
            <a:r>
              <a:t>Immunization's</a:t>
            </a:r>
            <a:r>
              <a:rPr b="0"/>
              <a:t> the term used for the process of both getting the vaccine and becoming immune to the disease as a result of the vaccine. Common Immunization include Polio, Chicken Pox, Tetanus, Cholera and  etc.</a:t>
            </a:r>
          </a:p>
          <a:p>
            <a:pPr>
              <a:lnSpc>
                <a:spcPct val="150000"/>
              </a:lnSpc>
              <a:spcBef>
                <a:spcPts val="600"/>
              </a:spcBef>
              <a:buClr>
                <a:srgbClr val="8C8025"/>
              </a:buClr>
              <a:buFontTx/>
              <a:buChar char="▪"/>
              <a:defRPr sz="2000" b="1"/>
            </a:pPr>
            <a:r>
              <a:t>Education</a:t>
            </a:r>
            <a:r>
              <a:rPr b="0"/>
              <a:t>: Through learning process members of a community can deal with the strike of a disease and control its attack. Example: Breathe 2025: https://www.nhs.uk/conditions/nhs-screening/</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ENVIRONMENTAL CONTROL"/>
          <p:cNvSpPr txBox="1">
            <a:spLocks noGrp="1"/>
          </p:cNvSpPr>
          <p:nvPr>
            <p:ph type="title" idx="4294967295"/>
          </p:nvPr>
        </p:nvSpPr>
        <p:spPr>
          <a:xfrm>
            <a:off x="-1" y="0"/>
            <a:ext cx="9144002" cy="692150"/>
          </a:xfrm>
          <a:prstGeom prst="rect">
            <a:avLst/>
          </a:prstGeom>
        </p:spPr>
        <p:txBody>
          <a:bodyPr>
            <a:normAutofit fontScale="90000"/>
          </a:bodyPr>
          <a:lstStyle/>
          <a:p>
            <a:pPr algn="l" defTabSz="365760">
              <a:defRPr sz="2080">
                <a:latin typeface="+mj-lt"/>
                <a:ea typeface="+mj-ea"/>
                <a:cs typeface="+mj-cs"/>
                <a:sym typeface="Arial"/>
              </a:defRPr>
            </a:pPr>
            <a:endParaRPr/>
          </a:p>
          <a:p>
            <a:pPr algn="l" defTabSz="365760">
              <a:defRPr sz="2080">
                <a:latin typeface="+mj-lt"/>
                <a:ea typeface="+mj-ea"/>
                <a:cs typeface="+mj-cs"/>
                <a:sym typeface="Arial"/>
              </a:defRPr>
            </a:pPr>
            <a:r>
              <a:rPr b="1">
                <a:latin typeface="Myriad Pro"/>
                <a:ea typeface="Myriad Pro"/>
                <a:cs typeface="Myriad Pro"/>
                <a:sym typeface="Myriad Pro"/>
              </a:rPr>
              <a:t>ENVIRONMENTAL CONTROL</a:t>
            </a:r>
            <a:br>
              <a:rPr b="1">
                <a:latin typeface="Myriad Pro"/>
                <a:ea typeface="Myriad Pro"/>
                <a:cs typeface="Myriad Pro"/>
                <a:sym typeface="Myriad Pro"/>
              </a:rPr>
            </a:br>
            <a:endParaRPr b="1">
              <a:latin typeface="Myriad Pro"/>
              <a:ea typeface="Myriad Pro"/>
              <a:cs typeface="Myriad Pro"/>
              <a:sym typeface="Myriad Pro"/>
            </a:endParaRPr>
          </a:p>
        </p:txBody>
      </p:sp>
      <p:sp>
        <p:nvSpPr>
          <p:cNvPr id="67" name="This is the management and control of the environment.…"/>
          <p:cNvSpPr txBox="1">
            <a:spLocks noGrp="1"/>
          </p:cNvSpPr>
          <p:nvPr>
            <p:ph type="body" idx="4294967295"/>
          </p:nvPr>
        </p:nvSpPr>
        <p:spPr>
          <a:xfrm>
            <a:off x="0" y="944562"/>
            <a:ext cx="6300788" cy="4968876"/>
          </a:xfrm>
          <a:prstGeom prst="rect">
            <a:avLst/>
          </a:prstGeom>
        </p:spPr>
        <p:txBody>
          <a:bodyPr>
            <a:normAutofit/>
          </a:bodyPr>
          <a:lstStyle/>
          <a:p>
            <a:pPr>
              <a:lnSpc>
                <a:spcPct val="150000"/>
              </a:lnSpc>
              <a:spcBef>
                <a:spcPts val="600"/>
              </a:spcBef>
              <a:buChar char="•"/>
              <a:defRPr sz="2000"/>
            </a:pPr>
            <a:r>
              <a:t>This is the management and control of the environment. </a:t>
            </a:r>
          </a:p>
          <a:p>
            <a:pPr>
              <a:lnSpc>
                <a:spcPct val="150000"/>
              </a:lnSpc>
              <a:spcBef>
                <a:spcPts val="600"/>
              </a:spcBef>
              <a:buChar char="•"/>
              <a:defRPr sz="2000"/>
            </a:pPr>
            <a:r>
              <a:t>Amongst other services include environmental cleaning, recycling, management and control of chemical and solid waste. </a:t>
            </a:r>
          </a:p>
          <a:p>
            <a:pPr>
              <a:lnSpc>
                <a:spcPct val="150000"/>
              </a:lnSpc>
              <a:spcBef>
                <a:spcPts val="600"/>
              </a:spcBef>
              <a:buChar char="•"/>
              <a:defRPr sz="2000"/>
            </a:pPr>
            <a:r>
              <a:t>The local council play a significant role in environmental control</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Epidemiology in controlling infectious diseases"/>
          <p:cNvSpPr txBox="1">
            <a:spLocks noGrp="1"/>
          </p:cNvSpPr>
          <p:nvPr>
            <p:ph type="title" idx="4294967295"/>
          </p:nvPr>
        </p:nvSpPr>
        <p:spPr>
          <a:xfrm>
            <a:off x="-1" y="0"/>
            <a:ext cx="9144002" cy="908050"/>
          </a:xfrm>
          <a:prstGeom prst="rect">
            <a:avLst/>
          </a:prstGeom>
        </p:spPr>
        <p:txBody>
          <a:bodyPr>
            <a:normAutofit/>
          </a:bodyPr>
          <a:lstStyle>
            <a:lvl1pPr algn="l">
              <a:defRPr sz="2400" b="1">
                <a:latin typeface="+mj-lt"/>
                <a:ea typeface="+mj-ea"/>
                <a:cs typeface="+mj-cs"/>
                <a:sym typeface="Arial"/>
              </a:defRPr>
            </a:lvl1pPr>
          </a:lstStyle>
          <a:p>
            <a:r>
              <a:t>Epidemiology in controlling infectious diseases</a:t>
            </a:r>
          </a:p>
        </p:txBody>
      </p:sp>
      <p:sp>
        <p:nvSpPr>
          <p:cNvPr id="70" name="The discipline of epidemiology is broadly defined as the study of how disease is distributed in populations and the factors that influence or determine this distribution   (Gordis, 2009).…"/>
          <p:cNvSpPr txBox="1">
            <a:spLocks noGrp="1"/>
          </p:cNvSpPr>
          <p:nvPr>
            <p:ph type="body" idx="4294967295"/>
          </p:nvPr>
        </p:nvSpPr>
        <p:spPr>
          <a:xfrm>
            <a:off x="-1" y="908050"/>
            <a:ext cx="9144002" cy="4752975"/>
          </a:xfrm>
          <a:prstGeom prst="rect">
            <a:avLst/>
          </a:prstGeom>
        </p:spPr>
        <p:txBody>
          <a:bodyPr>
            <a:normAutofit/>
          </a:bodyPr>
          <a:lstStyle/>
          <a:p>
            <a:pPr>
              <a:spcBef>
                <a:spcPts val="600"/>
              </a:spcBef>
              <a:buChar char="•"/>
              <a:defRPr sz="1800"/>
            </a:pPr>
            <a:r>
              <a:t>The discipline of epidemiology is broadly defined as the study of how disease is distributed in populations and the factors that influence or determine this distribution   (Gordis, 2009).</a:t>
            </a:r>
          </a:p>
          <a:p>
            <a:pPr>
              <a:spcBef>
                <a:spcPts val="600"/>
              </a:spcBef>
              <a:buChar char="•"/>
              <a:defRPr sz="1800"/>
            </a:pPr>
            <a:r>
              <a:t>Identifying, monitoring and surveillance of outbreaks and stopping the spread of infectious disease in a population.</a:t>
            </a:r>
          </a:p>
          <a:p>
            <a:pPr>
              <a:spcBef>
                <a:spcPts val="600"/>
              </a:spcBef>
              <a:buChar char="•"/>
              <a:defRPr sz="1800"/>
            </a:pPr>
            <a:r>
              <a:t>Primary prevention – Immunisation</a:t>
            </a:r>
          </a:p>
          <a:p>
            <a:pPr>
              <a:spcBef>
                <a:spcPts val="600"/>
              </a:spcBef>
              <a:buChar char="•"/>
              <a:defRPr sz="1800"/>
            </a:pPr>
            <a:r>
              <a:t>Collecting information on behavioural risk factors in cases such as sexually transmitted diseases can help identify groups that are most at risk and where Public Health interventions may yield the highest benefit.</a:t>
            </a:r>
          </a:p>
          <a:p>
            <a:pPr>
              <a:spcBef>
                <a:spcPts val="600"/>
              </a:spcBef>
              <a:buSzTx/>
              <a:buNone/>
              <a:defRPr sz="1800"/>
            </a:pPr>
            <a:r>
              <a:t>                                                                                         (Naidoo,2005)  </a:t>
            </a:r>
            <a:endParaRPr sz="2000">
              <a:latin typeface="+mj-lt"/>
              <a:ea typeface="+mj-ea"/>
              <a:cs typeface="+mj-cs"/>
              <a:sym typeface="Arial"/>
            </a:endParaRPr>
          </a:p>
          <a:p>
            <a:pPr>
              <a:spcBef>
                <a:spcPts val="400"/>
              </a:spcBef>
              <a:buSzTx/>
              <a:buNone/>
              <a:defRPr sz="2000" b="1">
                <a:latin typeface="+mj-lt"/>
                <a:ea typeface="+mj-ea"/>
                <a:cs typeface="+mj-cs"/>
                <a:sym typeface="Arial"/>
              </a:defRPr>
            </a:pPr>
            <a:r>
              <a:t>Barriers to participation</a:t>
            </a:r>
          </a:p>
          <a:p>
            <a:pPr>
              <a:buSzTx/>
              <a:buNone/>
              <a:defRPr sz="2000" b="1">
                <a:latin typeface="+mj-lt"/>
                <a:ea typeface="+mj-ea"/>
                <a:cs typeface="+mj-cs"/>
                <a:sym typeface="Arial"/>
              </a:defRPr>
            </a:pPr>
            <a:endParaRPr/>
          </a:p>
          <a:p>
            <a:pPr>
              <a:spcBef>
                <a:spcPts val="400"/>
              </a:spcBef>
              <a:buSzTx/>
              <a:buNone/>
              <a:defRPr sz="2000">
                <a:latin typeface="+mj-lt"/>
                <a:ea typeface="+mj-ea"/>
                <a:cs typeface="+mj-cs"/>
                <a:sym typeface="Arial"/>
              </a:defRPr>
            </a:pPr>
            <a:r>
              <a:t>In your groups consider how Cost, Lifestyle and behaviour can be a barrier.</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QUESTION TIME"/>
          <p:cNvSpPr txBox="1">
            <a:spLocks noGrp="1"/>
          </p:cNvSpPr>
          <p:nvPr>
            <p:ph type="title" idx="4294967295"/>
          </p:nvPr>
        </p:nvSpPr>
        <p:spPr>
          <a:xfrm>
            <a:off x="457200" y="274637"/>
            <a:ext cx="8229600" cy="1143001"/>
          </a:xfrm>
          <a:prstGeom prst="rect">
            <a:avLst/>
          </a:prstGeom>
        </p:spPr>
        <p:txBody>
          <a:bodyPr>
            <a:normAutofit/>
          </a:bodyPr>
          <a:lstStyle>
            <a:lvl1pPr>
              <a:defRPr b="1"/>
            </a:lvl1pPr>
          </a:lstStyle>
          <a:p>
            <a:r>
              <a:t>QUESTION TIME</a:t>
            </a:r>
          </a:p>
        </p:txBody>
      </p:sp>
      <p:pic>
        <p:nvPicPr>
          <p:cNvPr id="73" name="image.png" descr="image.png"/>
          <p:cNvPicPr>
            <a:picLocks noChangeAspect="1"/>
          </p:cNvPicPr>
          <p:nvPr/>
        </p:nvPicPr>
        <p:blipFill>
          <a:blip r:embed="rId2">
            <a:extLst/>
          </a:blip>
          <a:stretch>
            <a:fillRect/>
          </a:stretch>
        </p:blipFill>
        <p:spPr>
          <a:xfrm>
            <a:off x="3348037" y="2359025"/>
            <a:ext cx="2146301" cy="2139950"/>
          </a:xfrm>
          <a:prstGeom prst="rect">
            <a:avLst/>
          </a:prstGeom>
          <a:ln w="12700">
            <a:miter lim="400000"/>
          </a:ln>
        </p:spPr>
      </p:pic>
      <p:sp>
        <p:nvSpPr>
          <p:cNvPr id="74" name="10/2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10/28/21</a:t>
            </a:r>
          </a:p>
        </p:txBody>
      </p:sp>
      <p:sp>
        <p:nvSpPr>
          <p:cNvPr id="75" name="Slide Number"/>
          <p:cNvSpPr txBox="1">
            <a:spLocks noGrp="1"/>
          </p:cNvSpPr>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12</a:t>
            </a:fld>
            <a:endParaRPr/>
          </a:p>
        </p:txBody>
      </p:sp>
      <p:pic>
        <p:nvPicPr>
          <p:cNvPr id="76" name="image.png" descr="image.png"/>
          <p:cNvPicPr>
            <a:picLocks noChangeAspect="1"/>
          </p:cNvPicPr>
          <p:nvPr/>
        </p:nvPicPr>
        <p:blipFill>
          <a:blip r:embed="rId3">
            <a:extLst/>
          </a:blip>
          <a:stretch>
            <a:fillRect/>
          </a:stretch>
        </p:blipFill>
        <p:spPr>
          <a:xfrm>
            <a:off x="747712" y="1417637"/>
            <a:ext cx="1871663" cy="2444751"/>
          </a:xfrm>
          <a:prstGeom prst="rect">
            <a:avLst/>
          </a:prstGeom>
          <a:ln w="12700">
            <a:miter lim="400000"/>
          </a:ln>
        </p:spPr>
      </p:pic>
      <p:pic>
        <p:nvPicPr>
          <p:cNvPr id="77" name="image.png" descr="image.png"/>
          <p:cNvPicPr>
            <a:picLocks noChangeAspect="1"/>
          </p:cNvPicPr>
          <p:nvPr/>
        </p:nvPicPr>
        <p:blipFill>
          <a:blip r:embed="rId4">
            <a:extLst/>
          </a:blip>
          <a:stretch>
            <a:fillRect/>
          </a:stretch>
        </p:blipFill>
        <p:spPr>
          <a:xfrm>
            <a:off x="6516687" y="3644900"/>
            <a:ext cx="2468563" cy="1847850"/>
          </a:xfrm>
          <a:prstGeom prst="rect">
            <a:avLst/>
          </a:prstGeom>
          <a:ln w="12700">
            <a:miter lim="400000"/>
          </a:ln>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REFERENCES"/>
          <p:cNvSpPr txBox="1">
            <a:spLocks noGrp="1"/>
          </p:cNvSpPr>
          <p:nvPr>
            <p:ph type="title" idx="4294967295"/>
          </p:nvPr>
        </p:nvSpPr>
        <p:spPr>
          <a:xfrm>
            <a:off x="457200" y="114300"/>
            <a:ext cx="8229600" cy="866775"/>
          </a:xfrm>
          <a:prstGeom prst="rect">
            <a:avLst/>
          </a:prstGeom>
        </p:spPr>
        <p:txBody>
          <a:bodyPr>
            <a:normAutofit/>
          </a:bodyPr>
          <a:lstStyle>
            <a:lvl1pPr>
              <a:defRPr sz="2400" b="1"/>
            </a:lvl1pPr>
          </a:lstStyle>
          <a:p>
            <a:r>
              <a:t>REFERENCES</a:t>
            </a:r>
          </a:p>
        </p:txBody>
      </p:sp>
      <p:sp>
        <p:nvSpPr>
          <p:cNvPr id="80" name="CORCORAN, N. (2011) Working on Health Communication. Los Angeles: Sage.…"/>
          <p:cNvSpPr txBox="1">
            <a:spLocks noGrp="1"/>
          </p:cNvSpPr>
          <p:nvPr>
            <p:ph type="body" idx="4294967295"/>
          </p:nvPr>
        </p:nvSpPr>
        <p:spPr>
          <a:xfrm>
            <a:off x="107950" y="981075"/>
            <a:ext cx="8856663" cy="4535488"/>
          </a:xfrm>
          <a:prstGeom prst="rect">
            <a:avLst/>
          </a:prstGeom>
        </p:spPr>
        <p:txBody>
          <a:bodyPr>
            <a:normAutofit/>
          </a:bodyPr>
          <a:lstStyle/>
          <a:p>
            <a:pPr marL="0" indent="0">
              <a:spcBef>
                <a:spcPts val="400"/>
              </a:spcBef>
              <a:buSzTx/>
              <a:buNone/>
              <a:defRPr sz="1800"/>
            </a:pPr>
            <a:r>
              <a:t>CORCORAN, N. (2011) Working on Health Communication. Los Angeles: Sage.</a:t>
            </a:r>
          </a:p>
          <a:p>
            <a:pPr marL="0" indent="0">
              <a:spcBef>
                <a:spcPts val="400"/>
              </a:spcBef>
              <a:buSzTx/>
              <a:buNone/>
              <a:defRPr sz="1800"/>
            </a:pPr>
            <a:r>
              <a:t>COSTELLO, J. and HAGGART, M. (eds.) (2003) Public Health and Society. Basingstoke: Palgrave Macmillan.</a:t>
            </a:r>
          </a:p>
          <a:p>
            <a:pPr marL="0" indent="0">
              <a:spcBef>
                <a:spcPts val="400"/>
              </a:spcBef>
              <a:buSzTx/>
              <a:buNone/>
              <a:defRPr sz="1800"/>
            </a:pPr>
            <a:r>
              <a:t>NAIDOO, J. (2005) Public Health and Health Promotion: Developing practice (2nd Ed.) New York: Bailliere Tindall.</a:t>
            </a:r>
          </a:p>
          <a:p>
            <a:pPr marL="0" indent="0">
              <a:spcBef>
                <a:spcPts val="400"/>
              </a:spcBef>
              <a:buSzTx/>
              <a:buNone/>
              <a:defRPr sz="1800"/>
            </a:pPr>
            <a:r>
              <a:t>ORME, J. (2007) Public Health for the 21st Century: New Perspectives on Policy,Participation and Practice. Open University Press.</a:t>
            </a:r>
          </a:p>
          <a:p>
            <a:pPr marL="0" indent="0">
              <a:spcBef>
                <a:spcPts val="400"/>
              </a:spcBef>
              <a:buSzTx/>
              <a:buNone/>
              <a:defRPr sz="1800"/>
            </a:pPr>
            <a:r>
              <a:t>WEBSITES</a:t>
            </a:r>
          </a:p>
          <a:p>
            <a:pPr marL="0" indent="0">
              <a:spcBef>
                <a:spcPts val="400"/>
              </a:spcBef>
              <a:buSzTx/>
              <a:buNone/>
              <a:defRPr sz="1800"/>
            </a:pPr>
            <a:r>
              <a:t>www.fph.org.uk Faculty for Public Health 1. Good Public Health, Practice framework 2016 (Report)</a:t>
            </a:r>
          </a:p>
          <a:p>
            <a:pPr marL="0" indent="0">
              <a:spcBef>
                <a:spcPts val="400"/>
              </a:spcBef>
              <a:buSzTx/>
              <a:buNone/>
              <a:defRPr sz="1800"/>
            </a:pPr>
            <a:r>
              <a:t>www.gov.uk Public Health England Strategic Plan 2016-20 (Report)</a:t>
            </a:r>
          </a:p>
          <a:p>
            <a:pPr marL="0" indent="0">
              <a:spcBef>
                <a:spcPts val="400"/>
              </a:spcBef>
              <a:buSzTx/>
              <a:buNone/>
              <a:defRPr sz="1800"/>
            </a:pPr>
            <a:r>
              <a:t>www.globalhealth.thelancet.com The Lancet Changing the perspective: from disease control to healthy people</a:t>
            </a:r>
          </a:p>
          <a:p>
            <a:pPr marL="0" indent="0">
              <a:spcBef>
                <a:spcPts val="400"/>
              </a:spcBef>
              <a:buSzTx/>
              <a:buNone/>
              <a:defRPr sz="1800"/>
            </a:pPr>
            <a:r>
              <a:t>ww.nice.org.uk Public Health Guidance</a:t>
            </a:r>
          </a:p>
        </p:txBody>
      </p:sp>
      <p:sp>
        <p:nvSpPr>
          <p:cNvPr id="81" name="10/2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10/28/21</a:t>
            </a:r>
          </a:p>
        </p:txBody>
      </p:sp>
      <p:sp>
        <p:nvSpPr>
          <p:cNvPr id="82" name="Slide Number"/>
          <p:cNvSpPr txBox="1">
            <a:spLocks noGrp="1"/>
          </p:cNvSpPr>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13</a:t>
            </a:fld>
            <a:endParaRP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REFERENCES"/>
          <p:cNvSpPr txBox="1">
            <a:spLocks noGrp="1"/>
          </p:cNvSpPr>
          <p:nvPr>
            <p:ph type="title" idx="4294967295"/>
          </p:nvPr>
        </p:nvSpPr>
        <p:spPr>
          <a:xfrm>
            <a:off x="457200" y="114300"/>
            <a:ext cx="8229600" cy="866775"/>
          </a:xfrm>
          <a:prstGeom prst="rect">
            <a:avLst/>
          </a:prstGeom>
        </p:spPr>
        <p:txBody>
          <a:bodyPr>
            <a:normAutofit/>
          </a:bodyPr>
          <a:lstStyle>
            <a:lvl1pPr>
              <a:defRPr sz="2400" b="1"/>
            </a:lvl1pPr>
          </a:lstStyle>
          <a:p>
            <a:r>
              <a:rPr lang="en-GB" dirty="0"/>
              <a:t>Videos</a:t>
            </a:r>
            <a:endParaRPr dirty="0"/>
          </a:p>
        </p:txBody>
      </p:sp>
      <p:sp>
        <p:nvSpPr>
          <p:cNvPr id="80" name="CORCORAN, N. (2011) Working on Health Communication. Los Angeles: Sage.…"/>
          <p:cNvSpPr txBox="1">
            <a:spLocks noGrp="1"/>
          </p:cNvSpPr>
          <p:nvPr>
            <p:ph type="body" idx="4294967295"/>
          </p:nvPr>
        </p:nvSpPr>
        <p:spPr>
          <a:xfrm>
            <a:off x="107950" y="981075"/>
            <a:ext cx="8856663" cy="4535488"/>
          </a:xfrm>
          <a:prstGeom prst="rect">
            <a:avLst/>
          </a:prstGeom>
        </p:spPr>
        <p:txBody>
          <a:bodyPr>
            <a:normAutofit fontScale="85000" lnSpcReduction="20000"/>
          </a:bodyPr>
          <a:lstStyle/>
          <a:p>
            <a:pPr fontAlgn="base"/>
            <a:r>
              <a:rPr lang="en-GB" dirty="0">
                <a:hlinkClick r:id="rId2" tooltip="Original URL: https://www.youtube.com/watch?v=Jd3gFT0-C4s. Click or tap if you trust this link."/>
              </a:rPr>
              <a:t>Epidemiological studies</a:t>
            </a:r>
            <a:endParaRPr lang="en-GB" dirty="0"/>
          </a:p>
          <a:p>
            <a:pPr fontAlgn="base"/>
            <a:r>
              <a:rPr lang="en-GB" dirty="0">
                <a:hlinkClick r:id="rId3" tooltip="Original URL: https://www.youtube.com/watch?v=ckSYbgimct8. Click or tap if you trust this link."/>
              </a:rPr>
              <a:t>Black Plague</a:t>
            </a:r>
            <a:endParaRPr lang="en-GB" dirty="0"/>
          </a:p>
          <a:p>
            <a:pPr fontAlgn="base"/>
            <a:r>
              <a:rPr lang="en-GB" dirty="0">
                <a:hlinkClick r:id="rId4" tooltip="Original URL: https://www.youtube.com/watch?v=2JWn9JyeufU. Click or tap if you trust this link."/>
              </a:rPr>
              <a:t>Ebola</a:t>
            </a:r>
            <a:r>
              <a:rPr lang="en-GB" dirty="0"/>
              <a:t> </a:t>
            </a:r>
          </a:p>
          <a:p>
            <a:pPr fontAlgn="base"/>
            <a:r>
              <a:rPr lang="en-GB" dirty="0" err="1">
                <a:hlinkClick r:id="rId5" tooltip="Original URL: https://www.youtube.com/watch?v=3IpE8dE4cVc. Click or tap if you trust this link."/>
              </a:rPr>
              <a:t>Surveillence</a:t>
            </a:r>
            <a:endParaRPr lang="en-GB" dirty="0"/>
          </a:p>
          <a:p>
            <a:pPr fontAlgn="base"/>
            <a:r>
              <a:rPr lang="en-GB" dirty="0">
                <a:hlinkClick r:id="rId6" tooltip="Original URL: https://www.nhs.uk/conditions/nhs-screening/. Click or tap if you trust this link."/>
              </a:rPr>
              <a:t>NHS Screenings</a:t>
            </a:r>
            <a:endParaRPr lang="en-GB" dirty="0"/>
          </a:p>
          <a:p>
            <a:pPr fontAlgn="base"/>
            <a:r>
              <a:rPr lang="en-GB" dirty="0">
                <a:hlinkClick r:id="rId7" tooltip="Original URL: https://www.youtube.com/watch?v=IOtXDlMhZfY&amp;t=43s. Click or tap if you trust this link."/>
              </a:rPr>
              <a:t>Breathe 2025 Video</a:t>
            </a:r>
            <a:endParaRPr lang="en-GB" dirty="0"/>
          </a:p>
          <a:p>
            <a:pPr fontAlgn="base"/>
            <a:r>
              <a:rPr lang="en-GB" dirty="0">
                <a:hlinkClick r:id="rId8" tooltip="Original URL: https://breathe2025.org.uk/. Click or tap if you trust this link."/>
              </a:rPr>
              <a:t>Breathe 2025 Website</a:t>
            </a:r>
            <a:endParaRPr lang="en-GB" dirty="0"/>
          </a:p>
          <a:p>
            <a:pPr fontAlgn="base"/>
            <a:r>
              <a:rPr lang="en-GB" dirty="0">
                <a:hlinkClick r:id="rId9" tooltip="Original URL: https://www.youtube.com/watch?v=bxl_ZExrYUk. Click or tap if you trust this link."/>
              </a:rPr>
              <a:t>Assessing </a:t>
            </a:r>
            <a:r>
              <a:rPr lang="en-GB" dirty="0" err="1">
                <a:hlinkClick r:id="rId9" tooltip="Original URL: https://www.youtube.com/watch?v=bxl_ZExrYUk. Click or tap if you trust this link."/>
              </a:rPr>
              <a:t>enviornmental</a:t>
            </a:r>
            <a:r>
              <a:rPr lang="en-GB" dirty="0">
                <a:hlinkClick r:id="rId9" tooltip="Original URL: https://www.youtube.com/watch?v=bxl_ZExrYUk. Click or tap if you trust this link."/>
              </a:rPr>
              <a:t> health</a:t>
            </a:r>
            <a:endParaRPr lang="en-GB" dirty="0"/>
          </a:p>
          <a:p>
            <a:pPr fontAlgn="base"/>
            <a:r>
              <a:rPr lang="en-GB" dirty="0">
                <a:hlinkClick r:id="rId10" tooltip="Original URL: https://www.youtube.com/watch?v=zHd0L6i8-uc. Click or tap if you trust this link."/>
              </a:rPr>
              <a:t>ULEZ</a:t>
            </a:r>
            <a:endParaRPr lang="en-GB" dirty="0"/>
          </a:p>
          <a:p>
            <a:pPr fontAlgn="base"/>
            <a:r>
              <a:rPr lang="en-GB" dirty="0">
                <a:hlinkClick r:id="rId11" tooltip="Original URL: https://www.london.gov.uk/what-we-do/environment/pollution-and-air-quality. Click or tap if you trust this link."/>
              </a:rPr>
              <a:t>Air pollution website</a:t>
            </a:r>
            <a:endParaRPr lang="en-GB" dirty="0"/>
          </a:p>
        </p:txBody>
      </p:sp>
      <p:sp>
        <p:nvSpPr>
          <p:cNvPr id="81" name="10/2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10/28/21</a:t>
            </a:r>
          </a:p>
        </p:txBody>
      </p:sp>
      <p:sp>
        <p:nvSpPr>
          <p:cNvPr id="82" name="Slide Number"/>
          <p:cNvSpPr txBox="1">
            <a:spLocks noGrp="1"/>
          </p:cNvSpPr>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14</a:t>
            </a:fld>
            <a:endParaRPr/>
          </a:p>
        </p:txBody>
      </p:sp>
    </p:spTree>
    <p:extLst>
      <p:ext uri="{BB962C8B-B14F-4D97-AF65-F5344CB8AC3E}">
        <p14:creationId xmlns:p14="http://schemas.microsoft.com/office/powerpoint/2010/main" val="3448174697"/>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NEXT WEEK - FURTHER READING"/>
          <p:cNvSpPr txBox="1">
            <a:spLocks noGrp="1"/>
          </p:cNvSpPr>
          <p:nvPr>
            <p:ph type="title" idx="4294967295"/>
          </p:nvPr>
        </p:nvSpPr>
        <p:spPr>
          <a:xfrm>
            <a:off x="107950" y="136525"/>
            <a:ext cx="8856663" cy="844550"/>
          </a:xfrm>
          <a:prstGeom prst="rect">
            <a:avLst/>
          </a:prstGeom>
        </p:spPr>
        <p:txBody>
          <a:bodyPr>
            <a:normAutofit/>
          </a:bodyPr>
          <a:lstStyle>
            <a:lvl1pPr>
              <a:defRPr sz="2400" b="1"/>
            </a:lvl1pPr>
          </a:lstStyle>
          <a:p>
            <a:r>
              <a:t>NEXT WEEK - FURTHER READING</a:t>
            </a:r>
          </a:p>
        </p:txBody>
      </p:sp>
      <p:sp>
        <p:nvSpPr>
          <p:cNvPr id="85" name="Next week we will be looking at the following:…"/>
          <p:cNvSpPr txBox="1">
            <a:spLocks noGrp="1"/>
          </p:cNvSpPr>
          <p:nvPr>
            <p:ph type="body" idx="4294967295"/>
          </p:nvPr>
        </p:nvSpPr>
        <p:spPr>
          <a:xfrm>
            <a:off x="107950" y="836612"/>
            <a:ext cx="8856663" cy="4824413"/>
          </a:xfrm>
          <a:prstGeom prst="rect">
            <a:avLst/>
          </a:prstGeom>
        </p:spPr>
        <p:txBody>
          <a:bodyPr>
            <a:normAutofit/>
          </a:bodyPr>
          <a:lstStyle/>
          <a:p>
            <a:pPr marL="0" indent="0">
              <a:spcBef>
                <a:spcPts val="400"/>
              </a:spcBef>
              <a:buSzTx/>
              <a:buNone/>
              <a:defRPr sz="2000" b="1"/>
            </a:pPr>
            <a:r>
              <a:t>Next week we will be looking at the following</a:t>
            </a:r>
            <a:r>
              <a:rPr b="0"/>
              <a:t>:</a:t>
            </a:r>
          </a:p>
          <a:p>
            <a:pPr marL="0" indent="0">
              <a:buSzTx/>
              <a:buNone/>
              <a:defRPr sz="2000"/>
            </a:pPr>
            <a:endParaRPr b="0"/>
          </a:p>
          <a:p>
            <a:pPr marL="0" indent="0">
              <a:spcBef>
                <a:spcPts val="400"/>
              </a:spcBef>
              <a:buSzTx/>
              <a:buNone/>
              <a:defRPr sz="2000"/>
            </a:pPr>
            <a:r>
              <a:t>•	Models and theories of health behaviour change</a:t>
            </a:r>
          </a:p>
          <a:p>
            <a:pPr marL="0" indent="0">
              <a:spcBef>
                <a:spcPts val="400"/>
              </a:spcBef>
              <a:buSzTx/>
              <a:buNone/>
              <a:defRPr sz="2000"/>
            </a:pPr>
            <a:r>
              <a:t>•	Health belief model, </a:t>
            </a:r>
          </a:p>
          <a:p>
            <a:pPr marL="0" indent="0">
              <a:spcBef>
                <a:spcPts val="400"/>
              </a:spcBef>
              <a:buChar char="•"/>
              <a:defRPr sz="2000"/>
            </a:pPr>
            <a:r>
              <a:t>        Theory of Reasoned Action</a:t>
            </a:r>
          </a:p>
          <a:p>
            <a:pPr marL="0" indent="0">
              <a:spcBef>
                <a:spcPts val="400"/>
              </a:spcBef>
              <a:buSzTx/>
              <a:buNone/>
              <a:defRPr sz="2000"/>
            </a:pPr>
            <a:r>
              <a:t>•	Transtheoretical Change model</a:t>
            </a:r>
          </a:p>
          <a:p>
            <a:pPr marL="0" indent="0">
              <a:spcBef>
                <a:spcPts val="400"/>
              </a:spcBef>
              <a:buSzTx/>
              <a:buNone/>
              <a:defRPr sz="2000"/>
            </a:pPr>
            <a:r>
              <a:t>	</a:t>
            </a:r>
          </a:p>
        </p:txBody>
      </p:sp>
      <p:sp>
        <p:nvSpPr>
          <p:cNvPr id="86" name="10/2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10/28/21</a:t>
            </a:r>
          </a:p>
        </p:txBody>
      </p:sp>
      <p:sp>
        <p:nvSpPr>
          <p:cNvPr id="87" name="Slide Number"/>
          <p:cNvSpPr txBox="1">
            <a:spLocks noGrp="1"/>
          </p:cNvSpPr>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15</a:t>
            </a:fld>
            <a:endParaRPr/>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Arial"/>
        <a:ea typeface="Arial"/>
        <a:cs typeface="Arial"/>
      </a:majorFont>
      <a:minorFont>
        <a:latin typeface="Helvetica"/>
        <a:ea typeface="Helvetica"/>
        <a:cs typeface="Helvetica"/>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Arial"/>
        <a:ea typeface="Arial"/>
        <a:cs typeface="Arial"/>
      </a:majorFont>
      <a:minorFont>
        <a:latin typeface="Helvetica"/>
        <a:ea typeface="Helvetica"/>
        <a:cs typeface="Helvetica"/>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973</Words>
  <Application>Microsoft Office PowerPoint</Application>
  <PresentationFormat>On-screen Show (4:3)</PresentationFormat>
  <Paragraphs>114</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Myriad Pro</vt:lpstr>
      <vt:lpstr>20140311PresentationUWTSDTemplate</vt:lpstr>
      <vt:lpstr>BMHP5013 PUBLIC HEALTH POLICY </vt:lpstr>
      <vt:lpstr>AIM OF LECTURE</vt:lpstr>
      <vt:lpstr> MODULE AIM  &amp; LEARNING OUTCOMES </vt:lpstr>
      <vt:lpstr>        Public health approaches and strategies</vt:lpstr>
      <vt:lpstr>Measuring, monitoring &amp; controlling the incidence of disease</vt:lpstr>
      <vt:lpstr>                  Approaches and strategies  </vt:lpstr>
      <vt:lpstr> A general model for health surveillance</vt:lpstr>
      <vt:lpstr>                      SURVEILLANCE &amp; SCREENING </vt:lpstr>
      <vt:lpstr>                          IMMUNIZATION &amp; EDUCATION</vt:lpstr>
      <vt:lpstr> ENVIRONMENTAL CONTROL </vt:lpstr>
      <vt:lpstr>Epidemiology in controlling infectious diseases</vt:lpstr>
      <vt:lpstr>QUESTION TIME</vt:lpstr>
      <vt:lpstr>REFERENCES</vt:lpstr>
      <vt:lpstr>Videos</vt:lpstr>
      <vt:lpstr>NEXT WEEK -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BMHP5013 PUBLIC HEALTH POLICY </dc:title>
  <cp:lastModifiedBy>Evelyn Callahan</cp:lastModifiedBy>
  <cp:revision>1</cp:revision>
  <dcterms:modified xsi:type="dcterms:W3CDTF">2021-11-01T11:09:45Z</dcterms:modified>
</cp:coreProperties>
</file>