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3"/>
  </p:notesMasterIdLst>
  <p:sldIdLst>
    <p:sldId id="256" r:id="rId2"/>
    <p:sldId id="257" r:id="rId3"/>
    <p:sldId id="258" r:id="rId4"/>
    <p:sldId id="259" r:id="rId5"/>
    <p:sldId id="260" r:id="rId6"/>
    <p:sldId id="261" r:id="rId7"/>
    <p:sldId id="263" r:id="rId8"/>
    <p:sldId id="264" r:id="rId9"/>
    <p:sldId id="265" r:id="rId10"/>
    <p:sldId id="266" r:id="rId11"/>
    <p:sldId id="262" r:id="rId12"/>
  </p:sldIdLst>
  <p:sldSz cx="9144000" cy="5143500" type="screen16x9"/>
  <p:notesSz cx="6858000" cy="9144000"/>
  <p:embeddedFontLst>
    <p:embeddedFont>
      <p:font typeface="Old Standard TT" pitchFamily="2" charset="77"/>
      <p:regular r:id="rId14"/>
      <p:bold r:id="rId15"/>
      <p: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249" autoAdjust="0"/>
  </p:normalViewPr>
  <p:slideViewPr>
    <p:cSldViewPr snapToGrid="0">
      <p:cViewPr varScale="1">
        <p:scale>
          <a:sx n="95" d="100"/>
          <a:sy n="95" d="100"/>
        </p:scale>
        <p:origin x="666" y="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font" Target="fonts/font3.fntdata"/><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font" Target="fonts/font2.fntdata"/><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txBody>
          <a:bodyPr/>
          <a:lstStyle/>
          <a:p>
            <a:endParaRPr lang="en-IN"/>
          </a:p>
        </p:txBody>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57" name="Google Shape;57;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g3c64e5a160f_0_27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63" name="Google Shape;63;g3c64e5a160f_0_27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100" dirty="0">
                <a:latin typeface="Times New Roman"/>
                <a:ea typeface="Times New Roman"/>
                <a:cs typeface="Times New Roman"/>
                <a:sym typeface="Times New Roman"/>
              </a:rPr>
              <a:t>Psychology in health and social care determines emotional, along with cognitive principles to foster patient outcomes, promoting significant mental wellness and healthy behaviours. </a:t>
            </a: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8"/>
        <p:cNvGrpSpPr/>
        <p:nvPr/>
      </p:nvGrpSpPr>
      <p:grpSpPr>
        <a:xfrm>
          <a:off x="0" y="0"/>
          <a:ext cx="0" cy="0"/>
          <a:chOff x="0" y="0"/>
          <a:chExt cx="0" cy="0"/>
        </a:xfrm>
      </p:grpSpPr>
      <p:sp>
        <p:nvSpPr>
          <p:cNvPr id="69" name="Google Shape;69;g3c64e5a160f_0_27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70" name="Google Shape;70;g3c64e5a160f_0_27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Piaget believed that cognitive growth happens through a sequence of significant successive changes in one’s cognitive structures which were traced in Jenny’s case in a younger age as she faced cognitive adaptation to her caregiving responsibilities. </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5"/>
        <p:cNvGrpSpPr/>
        <p:nvPr/>
      </p:nvGrpSpPr>
      <p:grpSpPr>
        <a:xfrm>
          <a:off x="0" y="0"/>
          <a:ext cx="0" cy="0"/>
          <a:chOff x="0" y="0"/>
          <a:chExt cx="0" cy="0"/>
        </a:xfrm>
      </p:grpSpPr>
      <p:sp>
        <p:nvSpPr>
          <p:cNvPr id="76" name="Google Shape;76;g3c64e5a160f_0_191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77" name="Google Shape;77;g3c64e5a160f_0_191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In context of key challenges regarding emotional strain, premature responsibilities and social isolation, practical strategies such as educational support, peer engagement, practical relief through home helps and identity exploration can be effective. Offering respite care assigned to Jenny’s mother, Jenny would be able to rearrange time for socialisation, reducing stress, or burnouts.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g3c64e5a160f_0_192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84" name="Google Shape;84;g3c64e5a160f_0_192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Piaget’s theory application remains effective in Jenny’s case for being preoccupied with household and caregiving duties apart from adhering to own developmental stages. In addition, the responsibilities of Jenny started at the age of about 11 years, the transition phase between the concrete operational stage and the formal operational stage.</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9"/>
        <p:cNvGrpSpPr/>
        <p:nvPr/>
      </p:nvGrpSpPr>
      <p:grpSpPr>
        <a:xfrm>
          <a:off x="0" y="0"/>
          <a:ext cx="0" cy="0"/>
          <a:chOff x="0" y="0"/>
          <a:chExt cx="0" cy="0"/>
        </a:xfrm>
      </p:grpSpPr>
      <p:sp>
        <p:nvSpPr>
          <p:cNvPr id="90" name="Google Shape;90;g3c64e5a160f_0_192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1" name="Google Shape;91;g3c64e5a160f_0_192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sz="1100" b="0" i="0" u="none" strike="noStrike" cap="none" dirty="0">
                <a:solidFill>
                  <a:srgbClr val="000000"/>
                </a:solidFill>
                <a:effectLst/>
                <a:latin typeface="Arial"/>
                <a:ea typeface="Arial"/>
                <a:cs typeface="Arial"/>
                <a:sym typeface="Arial"/>
              </a:rPr>
              <a:t>Applying Piaget’s theory remains significant in understanding the changing role of jenny which hindered her overall psychological growth, causing stress and lack of social engagement and restricted autonomy. As narrated by Weber </a:t>
            </a:r>
            <a:r>
              <a:rPr lang="en-GB" sz="1100" b="0" i="1" u="none" strike="noStrike" cap="none" dirty="0">
                <a:solidFill>
                  <a:srgbClr val="000000"/>
                </a:solidFill>
                <a:effectLst/>
                <a:latin typeface="Arial"/>
                <a:ea typeface="Arial"/>
                <a:cs typeface="Arial"/>
                <a:sym typeface="Arial"/>
              </a:rPr>
              <a:t>et al. </a:t>
            </a:r>
            <a:r>
              <a:rPr lang="en-GB" sz="1100" b="0" i="0" u="none" strike="noStrike" cap="none" dirty="0">
                <a:solidFill>
                  <a:srgbClr val="000000"/>
                </a:solidFill>
                <a:effectLst/>
                <a:latin typeface="Arial"/>
                <a:ea typeface="Arial"/>
                <a:cs typeface="Arial"/>
                <a:sym typeface="Arial"/>
              </a:rPr>
              <a:t>(2022, p.3), patients’ well-being highly depend on the care and treatment they receive from their families, while affecting the mental well-being of people around as well. Piaget, however, stressed the significance of environmental provocation, and diverse experiences in an equal cognitive development. The case of Jenny might have limited her chances of interacting with peers, leisure, and education. </a:t>
            </a:r>
            <a:endParaRPr lang="en-IN" sz="1100" b="0" i="0" u="none" strike="noStrike" cap="none" dirty="0">
              <a:solidFill>
                <a:srgbClr val="000000"/>
              </a:solidFill>
              <a:effectLst/>
              <a:latin typeface="Arial"/>
              <a:ea typeface="Arial"/>
              <a:cs typeface="Arial"/>
              <a:sym typeface="Arial"/>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A comprehensive support plan for balancing out the growth requirements and caregiving responsibilities of Jenny is necessary to improve Jenny’s current situation. In the context of Piagetian perspectives, Counselling, stress-reducing methods and ways to express </a:t>
            </a:r>
            <a:r>
              <a:rPr lang="en-IN" dirty="0"/>
              <a:t>own self</a:t>
            </a:r>
            <a:r>
              <a:rPr lang="en-GB" dirty="0"/>
              <a:t> may be useful to Jenny in alleviating emotional burden and it can enhance cognitive functioning and well-being. </a:t>
            </a:r>
            <a:endParaRPr lang="en-IN" dirty="0"/>
          </a:p>
          <a:p>
            <a:pPr marL="158750" indent="0">
              <a:buNone/>
            </a:pPr>
            <a:endParaRPr lang="en-IN" dirty="0"/>
          </a:p>
        </p:txBody>
      </p:sp>
    </p:spTree>
    <p:extLst>
      <p:ext uri="{BB962C8B-B14F-4D97-AF65-F5344CB8AC3E}">
        <p14:creationId xmlns:p14="http://schemas.microsoft.com/office/powerpoint/2010/main" val="14255833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Genetic predispositions of Jenny since loss of her father has interacted with overall social context, showcasing importance of assistive interventions to manage natural development and environmental issues. Indirectly, burden on Jenny would be relieved and home environment improved by giving her mother memory support services, occupational therapy and mental health support.</a:t>
            </a:r>
            <a:endParaRPr lang="en-IN" dirty="0"/>
          </a:p>
          <a:p>
            <a:pPr marL="158750" indent="0">
              <a:buNone/>
            </a:pPr>
            <a:endParaRPr lang="en-IN" dirty="0"/>
          </a:p>
        </p:txBody>
      </p:sp>
    </p:spTree>
    <p:extLst>
      <p:ext uri="{BB962C8B-B14F-4D97-AF65-F5344CB8AC3E}">
        <p14:creationId xmlns:p14="http://schemas.microsoft.com/office/powerpoint/2010/main" val="3761759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txBody>
          <a:bodyPr/>
          <a:lstStyle/>
          <a:p>
            <a:endParaRPr lang="en-IN"/>
          </a:p>
        </p:txBody>
      </p:sp>
      <p:sp>
        <p:nvSpPr>
          <p:cNvPr id="3" name="Notes Placeholder 2"/>
          <p:cNvSpPr>
            <a:spLocks noGrp="1"/>
          </p:cNvSpPr>
          <p:nvPr>
            <p:ph type="body" idx="1"/>
          </p:nvPr>
        </p:nvSpPr>
        <p:spPr/>
        <p:txBody>
          <a:bodyPr/>
          <a:lstStyle/>
          <a:p>
            <a:pPr marL="158750" marR="0" lvl="0" indent="0" algn="l" defTabSz="914400" rtl="0" eaLnBrk="1" fontAlgn="auto" latinLnBrk="0" hangingPunct="1">
              <a:lnSpc>
                <a:spcPct val="100000"/>
              </a:lnSpc>
              <a:spcBef>
                <a:spcPts val="0"/>
              </a:spcBef>
              <a:spcAft>
                <a:spcPts val="0"/>
              </a:spcAft>
              <a:buClr>
                <a:srgbClr val="000000"/>
              </a:buClr>
              <a:buSzPts val="1100"/>
              <a:buFont typeface="Arial"/>
              <a:buNone/>
              <a:tabLst/>
              <a:defRPr/>
            </a:pPr>
            <a:r>
              <a:rPr lang="en-GB" dirty="0"/>
              <a:t>The theory also lacks importance of social interaction in learning, which is of great significance in the case of Jenny. </a:t>
            </a:r>
            <a:endParaRPr lang="en-IN" dirty="0"/>
          </a:p>
          <a:p>
            <a:pPr marL="457200" indent="-298450"/>
            <a:endParaRPr lang="en-IN" dirty="0"/>
          </a:p>
        </p:txBody>
      </p:sp>
    </p:spTree>
    <p:extLst>
      <p:ext uri="{BB962C8B-B14F-4D97-AF65-F5344CB8AC3E}">
        <p14:creationId xmlns:p14="http://schemas.microsoft.com/office/powerpoint/2010/main" val="5281250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0" indent="0">
              <a:buNone/>
            </a:pPr>
            <a:r>
              <a:rPr lang="en-GB" sz="1100" dirty="0">
                <a:latin typeface="Times New Roman" panose="02020603050405020304" pitchFamily="18" charset="0"/>
                <a:cs typeface="Times New Roman" panose="02020603050405020304" pitchFamily="18" charset="0"/>
              </a:rPr>
              <a:t>Hence, application of Piaget’s theory has been effective to showcase evidence of Jenny’s cognitive stage while facilitating a support plan to ensure further well-being through resumed social and educational engagement.</a:t>
            </a:r>
            <a:endParaRPr lang="en-GB" dirty="0"/>
          </a:p>
        </p:txBody>
      </p:sp>
    </p:spTree>
    <p:extLst>
      <p:ext uri="{BB962C8B-B14F-4D97-AF65-F5344CB8AC3E}">
        <p14:creationId xmlns:p14="http://schemas.microsoft.com/office/powerpoint/2010/main" val="26070634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3c64e5a160f_0_19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txBody>
          <a:bodyPr/>
          <a:lstStyle/>
          <a:p>
            <a:endParaRPr lang="en-IN"/>
          </a:p>
        </p:txBody>
      </p:sp>
      <p:sp>
        <p:nvSpPr>
          <p:cNvPr id="98" name="Google Shape;98;g3c64e5a160f_0_19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11" name="Google Shape;11;p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2"/>
          <p:cNvSpPr txBox="1">
            <a:spLocks noGrp="1"/>
          </p:cNvSpPr>
          <p:nvPr>
            <p:ph type="ctr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4200"/>
              <a:buNone/>
              <a:defRPr sz="4200">
                <a:solidFill>
                  <a:schemeClr val="accent1"/>
                </a:solidFill>
              </a:defRPr>
            </a:lvl1pPr>
            <a:lvl2pPr lvl="1">
              <a:spcBef>
                <a:spcPts val="0"/>
              </a:spcBef>
              <a:spcAft>
                <a:spcPts val="0"/>
              </a:spcAft>
              <a:buClr>
                <a:schemeClr val="accent1"/>
              </a:buClr>
              <a:buSzPts val="4200"/>
              <a:buNone/>
              <a:defRPr sz="4200">
                <a:solidFill>
                  <a:schemeClr val="accent1"/>
                </a:solidFill>
              </a:defRPr>
            </a:lvl2pPr>
            <a:lvl3pPr lvl="2">
              <a:spcBef>
                <a:spcPts val="0"/>
              </a:spcBef>
              <a:spcAft>
                <a:spcPts val="0"/>
              </a:spcAft>
              <a:buClr>
                <a:schemeClr val="accent1"/>
              </a:buClr>
              <a:buSzPts val="4200"/>
              <a:buNone/>
              <a:defRPr sz="4200">
                <a:solidFill>
                  <a:schemeClr val="accent1"/>
                </a:solidFill>
              </a:defRPr>
            </a:lvl3pPr>
            <a:lvl4pPr lvl="3">
              <a:spcBef>
                <a:spcPts val="0"/>
              </a:spcBef>
              <a:spcAft>
                <a:spcPts val="0"/>
              </a:spcAft>
              <a:buClr>
                <a:schemeClr val="accent1"/>
              </a:buClr>
              <a:buSzPts val="4200"/>
              <a:buNone/>
              <a:defRPr sz="4200">
                <a:solidFill>
                  <a:schemeClr val="accent1"/>
                </a:solidFill>
              </a:defRPr>
            </a:lvl4pPr>
            <a:lvl5pPr lvl="4">
              <a:spcBef>
                <a:spcPts val="0"/>
              </a:spcBef>
              <a:spcAft>
                <a:spcPts val="0"/>
              </a:spcAft>
              <a:buClr>
                <a:schemeClr val="accent1"/>
              </a:buClr>
              <a:buSzPts val="4200"/>
              <a:buNone/>
              <a:defRPr sz="4200">
                <a:solidFill>
                  <a:schemeClr val="accent1"/>
                </a:solidFill>
              </a:defRPr>
            </a:lvl5pPr>
            <a:lvl6pPr lvl="5">
              <a:spcBef>
                <a:spcPts val="0"/>
              </a:spcBef>
              <a:spcAft>
                <a:spcPts val="0"/>
              </a:spcAft>
              <a:buClr>
                <a:schemeClr val="accent1"/>
              </a:buClr>
              <a:buSzPts val="4200"/>
              <a:buNone/>
              <a:defRPr sz="4200">
                <a:solidFill>
                  <a:schemeClr val="accent1"/>
                </a:solidFill>
              </a:defRPr>
            </a:lvl6pPr>
            <a:lvl7pPr lvl="6">
              <a:spcBef>
                <a:spcPts val="0"/>
              </a:spcBef>
              <a:spcAft>
                <a:spcPts val="0"/>
              </a:spcAft>
              <a:buClr>
                <a:schemeClr val="accent1"/>
              </a:buClr>
              <a:buSzPts val="4200"/>
              <a:buNone/>
              <a:defRPr sz="4200">
                <a:solidFill>
                  <a:schemeClr val="accent1"/>
                </a:solidFill>
              </a:defRPr>
            </a:lvl7pPr>
            <a:lvl8pPr lvl="7">
              <a:spcBef>
                <a:spcPts val="0"/>
              </a:spcBef>
              <a:spcAft>
                <a:spcPts val="0"/>
              </a:spcAft>
              <a:buClr>
                <a:schemeClr val="accent1"/>
              </a:buClr>
              <a:buSzPts val="4200"/>
              <a:buNone/>
              <a:defRPr sz="4200">
                <a:solidFill>
                  <a:schemeClr val="accent1"/>
                </a:solidFill>
              </a:defRPr>
            </a:lvl8pPr>
            <a:lvl9pPr lvl="8">
              <a:spcBef>
                <a:spcPts val="0"/>
              </a:spcBef>
              <a:spcAft>
                <a:spcPts val="0"/>
              </a:spcAft>
              <a:buClr>
                <a:schemeClr val="accent1"/>
              </a:buClr>
              <a:buSzPts val="4200"/>
              <a:buNone/>
              <a:defRPr sz="4200">
                <a:solidFill>
                  <a:schemeClr val="accent1"/>
                </a:solidFill>
              </a:defRPr>
            </a:lvl9pPr>
          </a:lstStyle>
          <a:p>
            <a:endParaRPr/>
          </a:p>
        </p:txBody>
      </p:sp>
      <p:sp>
        <p:nvSpPr>
          <p:cNvPr id="13" name="Google Shape;13;p2"/>
          <p:cNvSpPr txBox="1">
            <a:spLocks noGrp="1"/>
          </p:cNvSpPr>
          <p:nvPr>
            <p:ph type="subTitle" idx="1"/>
          </p:nvPr>
        </p:nvSpPr>
        <p:spPr>
          <a:xfrm>
            <a:off x="512700" y="3840639"/>
            <a:ext cx="8118600" cy="7875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Clr>
                <a:schemeClr val="accent2"/>
              </a:buClr>
              <a:buSzPts val="2400"/>
              <a:buNone/>
              <a:defRPr sz="2400">
                <a:solidFill>
                  <a:schemeClr val="accent2"/>
                </a:solidFill>
              </a:defRPr>
            </a:lvl1pPr>
            <a:lvl2pPr lvl="1">
              <a:lnSpc>
                <a:spcPct val="100000"/>
              </a:lnSpc>
              <a:spcBef>
                <a:spcPts val="0"/>
              </a:spcBef>
              <a:spcAft>
                <a:spcPts val="0"/>
              </a:spcAft>
              <a:buClr>
                <a:schemeClr val="accent2"/>
              </a:buClr>
              <a:buSzPts val="2400"/>
              <a:buNone/>
              <a:defRPr sz="2400">
                <a:solidFill>
                  <a:schemeClr val="accent2"/>
                </a:solidFill>
              </a:defRPr>
            </a:lvl2pPr>
            <a:lvl3pPr lvl="2">
              <a:lnSpc>
                <a:spcPct val="100000"/>
              </a:lnSpc>
              <a:spcBef>
                <a:spcPts val="0"/>
              </a:spcBef>
              <a:spcAft>
                <a:spcPts val="0"/>
              </a:spcAft>
              <a:buClr>
                <a:schemeClr val="accent2"/>
              </a:buClr>
              <a:buSzPts val="2400"/>
              <a:buNone/>
              <a:defRPr sz="2400">
                <a:solidFill>
                  <a:schemeClr val="accent2"/>
                </a:solidFill>
              </a:defRPr>
            </a:lvl3pPr>
            <a:lvl4pPr lvl="3">
              <a:lnSpc>
                <a:spcPct val="100000"/>
              </a:lnSpc>
              <a:spcBef>
                <a:spcPts val="0"/>
              </a:spcBef>
              <a:spcAft>
                <a:spcPts val="0"/>
              </a:spcAft>
              <a:buClr>
                <a:schemeClr val="accent2"/>
              </a:buClr>
              <a:buSzPts val="2400"/>
              <a:buNone/>
              <a:defRPr sz="2400">
                <a:solidFill>
                  <a:schemeClr val="accent2"/>
                </a:solidFill>
              </a:defRPr>
            </a:lvl4pPr>
            <a:lvl5pPr lvl="4">
              <a:lnSpc>
                <a:spcPct val="100000"/>
              </a:lnSpc>
              <a:spcBef>
                <a:spcPts val="0"/>
              </a:spcBef>
              <a:spcAft>
                <a:spcPts val="0"/>
              </a:spcAft>
              <a:buClr>
                <a:schemeClr val="accent2"/>
              </a:buClr>
              <a:buSzPts val="2400"/>
              <a:buNone/>
              <a:defRPr sz="2400">
                <a:solidFill>
                  <a:schemeClr val="accent2"/>
                </a:solidFill>
              </a:defRPr>
            </a:lvl5pPr>
            <a:lvl6pPr lvl="5">
              <a:lnSpc>
                <a:spcPct val="100000"/>
              </a:lnSpc>
              <a:spcBef>
                <a:spcPts val="0"/>
              </a:spcBef>
              <a:spcAft>
                <a:spcPts val="0"/>
              </a:spcAft>
              <a:buClr>
                <a:schemeClr val="accent2"/>
              </a:buClr>
              <a:buSzPts val="2400"/>
              <a:buNone/>
              <a:defRPr sz="2400">
                <a:solidFill>
                  <a:schemeClr val="accent2"/>
                </a:solidFill>
              </a:defRPr>
            </a:lvl6pPr>
            <a:lvl7pPr lvl="6">
              <a:lnSpc>
                <a:spcPct val="100000"/>
              </a:lnSpc>
              <a:spcBef>
                <a:spcPts val="0"/>
              </a:spcBef>
              <a:spcAft>
                <a:spcPts val="0"/>
              </a:spcAft>
              <a:buClr>
                <a:schemeClr val="accent2"/>
              </a:buClr>
              <a:buSzPts val="2400"/>
              <a:buNone/>
              <a:defRPr sz="2400">
                <a:solidFill>
                  <a:schemeClr val="accent2"/>
                </a:solidFill>
              </a:defRPr>
            </a:lvl7pPr>
            <a:lvl8pPr lvl="7">
              <a:lnSpc>
                <a:spcPct val="100000"/>
              </a:lnSpc>
              <a:spcBef>
                <a:spcPts val="0"/>
              </a:spcBef>
              <a:spcAft>
                <a:spcPts val="0"/>
              </a:spcAft>
              <a:buClr>
                <a:schemeClr val="accent2"/>
              </a:buClr>
              <a:buSzPts val="2400"/>
              <a:buNone/>
              <a:defRPr sz="2400">
                <a:solidFill>
                  <a:schemeClr val="accent2"/>
                </a:solidFill>
              </a:defRPr>
            </a:lvl8pPr>
            <a:lvl9pPr lvl="8">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5"/>
        <p:cNvGrpSpPr/>
        <p:nvPr/>
      </p:nvGrpSpPr>
      <p:grpSpPr>
        <a:xfrm>
          <a:off x="0" y="0"/>
          <a:ext cx="0" cy="0"/>
          <a:chOff x="0" y="0"/>
          <a:chExt cx="0" cy="0"/>
        </a:xfrm>
      </p:grpSpPr>
      <p:cxnSp>
        <p:nvCxnSpPr>
          <p:cNvPr id="16" name="Google Shape;16;p3"/>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17" name="Google Shape;17;p3"/>
          <p:cNvSpPr txBox="1">
            <a:spLocks noGrp="1"/>
          </p:cNvSpPr>
          <p:nvPr>
            <p:ph type="title"/>
          </p:nvPr>
        </p:nvSpPr>
        <p:spPr>
          <a:xfrm>
            <a:off x="512700" y="1893300"/>
            <a:ext cx="8118600" cy="1522800"/>
          </a:xfrm>
          <a:prstGeom prst="rect">
            <a:avLst/>
          </a:prstGeom>
        </p:spPr>
        <p:txBody>
          <a:bodyPr spcFirstLastPara="1" wrap="square" lIns="91425" tIns="91425" rIns="91425" bIns="91425" anchor="b" anchorCtr="0">
            <a:normAutofit/>
          </a:bodyPr>
          <a:lstStyle>
            <a:lvl1pPr lvl="0">
              <a:spcBef>
                <a:spcPts val="0"/>
              </a:spcBef>
              <a:spcAft>
                <a:spcPts val="0"/>
              </a:spcAft>
              <a:buClr>
                <a:schemeClr val="accent1"/>
              </a:buClr>
              <a:buSzPts val="6000"/>
              <a:buNone/>
              <a:defRPr sz="6000">
                <a:solidFill>
                  <a:schemeClr val="accent1"/>
                </a:solidFill>
              </a:defRPr>
            </a:lvl1pPr>
            <a:lvl2pPr lvl="1">
              <a:spcBef>
                <a:spcPts val="0"/>
              </a:spcBef>
              <a:spcAft>
                <a:spcPts val="0"/>
              </a:spcAft>
              <a:buClr>
                <a:schemeClr val="accent1"/>
              </a:buClr>
              <a:buSzPts val="6000"/>
              <a:buNone/>
              <a:defRPr sz="6000">
                <a:solidFill>
                  <a:schemeClr val="accent1"/>
                </a:solidFill>
              </a:defRPr>
            </a:lvl2pPr>
            <a:lvl3pPr lvl="2">
              <a:spcBef>
                <a:spcPts val="0"/>
              </a:spcBef>
              <a:spcAft>
                <a:spcPts val="0"/>
              </a:spcAft>
              <a:buClr>
                <a:schemeClr val="accent1"/>
              </a:buClr>
              <a:buSzPts val="6000"/>
              <a:buNone/>
              <a:defRPr sz="6000">
                <a:solidFill>
                  <a:schemeClr val="accent1"/>
                </a:solidFill>
              </a:defRPr>
            </a:lvl3pPr>
            <a:lvl4pPr lvl="3">
              <a:spcBef>
                <a:spcPts val="0"/>
              </a:spcBef>
              <a:spcAft>
                <a:spcPts val="0"/>
              </a:spcAft>
              <a:buClr>
                <a:schemeClr val="accent1"/>
              </a:buClr>
              <a:buSzPts val="6000"/>
              <a:buNone/>
              <a:defRPr sz="6000">
                <a:solidFill>
                  <a:schemeClr val="accent1"/>
                </a:solidFill>
              </a:defRPr>
            </a:lvl4pPr>
            <a:lvl5pPr lvl="4">
              <a:spcBef>
                <a:spcPts val="0"/>
              </a:spcBef>
              <a:spcAft>
                <a:spcPts val="0"/>
              </a:spcAft>
              <a:buClr>
                <a:schemeClr val="accent1"/>
              </a:buClr>
              <a:buSzPts val="6000"/>
              <a:buNone/>
              <a:defRPr sz="6000">
                <a:solidFill>
                  <a:schemeClr val="accent1"/>
                </a:solidFill>
              </a:defRPr>
            </a:lvl5pPr>
            <a:lvl6pPr lvl="5">
              <a:spcBef>
                <a:spcPts val="0"/>
              </a:spcBef>
              <a:spcAft>
                <a:spcPts val="0"/>
              </a:spcAft>
              <a:buClr>
                <a:schemeClr val="accent1"/>
              </a:buClr>
              <a:buSzPts val="6000"/>
              <a:buNone/>
              <a:defRPr sz="6000">
                <a:solidFill>
                  <a:schemeClr val="accent1"/>
                </a:solidFill>
              </a:defRPr>
            </a:lvl6pPr>
            <a:lvl7pPr lvl="6">
              <a:spcBef>
                <a:spcPts val="0"/>
              </a:spcBef>
              <a:spcAft>
                <a:spcPts val="0"/>
              </a:spcAft>
              <a:buClr>
                <a:schemeClr val="accent1"/>
              </a:buClr>
              <a:buSzPts val="6000"/>
              <a:buNone/>
              <a:defRPr sz="6000">
                <a:solidFill>
                  <a:schemeClr val="accent1"/>
                </a:solidFill>
              </a:defRPr>
            </a:lvl7pPr>
            <a:lvl8pPr lvl="7">
              <a:spcBef>
                <a:spcPts val="0"/>
              </a:spcBef>
              <a:spcAft>
                <a:spcPts val="0"/>
              </a:spcAft>
              <a:buClr>
                <a:schemeClr val="accent1"/>
              </a:buClr>
              <a:buSzPts val="6000"/>
              <a:buNone/>
              <a:defRPr sz="6000">
                <a:solidFill>
                  <a:schemeClr val="accent1"/>
                </a:solidFill>
              </a:defRPr>
            </a:lvl8pPr>
            <a:lvl9pPr lvl="8">
              <a:spcBef>
                <a:spcPts val="0"/>
              </a:spcBef>
              <a:spcAft>
                <a:spcPts val="0"/>
              </a:spcAft>
              <a:buClr>
                <a:schemeClr val="accent1"/>
              </a:buClr>
              <a:buSzPts val="6000"/>
              <a:buNone/>
              <a:defRPr sz="6000">
                <a:solidFill>
                  <a:schemeClr val="accent1"/>
                </a:solidFill>
              </a:defRPr>
            </a:lvl9pPr>
          </a:lstStyle>
          <a:p>
            <a:endParaRPr/>
          </a:p>
        </p:txBody>
      </p:sp>
      <p:sp>
        <p:nvSpPr>
          <p:cNvPr id="18" name="Google Shape;18;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9"/>
        <p:cNvGrpSpPr/>
        <p:nvPr/>
      </p:nvGrpSpPr>
      <p:grpSpPr>
        <a:xfrm>
          <a:off x="0" y="0"/>
          <a:ext cx="0" cy="0"/>
          <a:chOff x="0" y="0"/>
          <a:chExt cx="0" cy="0"/>
        </a:xfrm>
      </p:grpSpPr>
      <p:sp>
        <p:nvSpPr>
          <p:cNvPr id="20" name="Google Shape;20;p4"/>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1" name="Google Shape;21;p4"/>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2" name="Google Shape;22;p4"/>
          <p:cNvSpPr txBox="1">
            <a:spLocks noGrp="1"/>
          </p:cNvSpPr>
          <p:nvPr>
            <p:ph type="body" idx="1"/>
          </p:nvPr>
        </p:nvSpPr>
        <p:spPr>
          <a:xfrm>
            <a:off x="311700" y="1171600"/>
            <a:ext cx="8520600" cy="33972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23" name="Google Shape;23;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4"/>
        <p:cNvGrpSpPr/>
        <p:nvPr/>
      </p:nvGrpSpPr>
      <p:grpSpPr>
        <a:xfrm>
          <a:off x="0" y="0"/>
          <a:ext cx="0" cy="0"/>
          <a:chOff x="0" y="0"/>
          <a:chExt cx="0" cy="0"/>
        </a:xfrm>
      </p:grpSpPr>
      <p:sp>
        <p:nvSpPr>
          <p:cNvPr id="25" name="Google Shape;25;p5"/>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26" name="Google Shape;26;p5"/>
          <p:cNvSpPr txBox="1">
            <a:spLocks noGrp="1"/>
          </p:cNvSpPr>
          <p:nvPr>
            <p:ph type="body" idx="1"/>
          </p:nvPr>
        </p:nvSpPr>
        <p:spPr>
          <a:xfrm>
            <a:off x="3117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7" name="Google Shape;27;p5"/>
          <p:cNvSpPr txBox="1">
            <a:spLocks noGrp="1"/>
          </p:cNvSpPr>
          <p:nvPr>
            <p:ph type="body" idx="2"/>
          </p:nvPr>
        </p:nvSpPr>
        <p:spPr>
          <a:xfrm>
            <a:off x="4832400" y="1171675"/>
            <a:ext cx="3999900" cy="33972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8" name="Google Shape;28;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6"/>
          <p:cNvSpPr txBox="1">
            <a:spLocks noGrp="1"/>
          </p:cNvSpPr>
          <p:nvPr>
            <p:ph type="title"/>
          </p:nvPr>
        </p:nvSpPr>
        <p:spPr>
          <a:xfrm>
            <a:off x="311700" y="445025"/>
            <a:ext cx="8520600" cy="613200"/>
          </a:xfrm>
          <a:prstGeom prst="rect">
            <a:avLst/>
          </a:prstGeom>
        </p:spPr>
        <p:txBody>
          <a:bodyPr spcFirstLastPara="1" wrap="square" lIns="91425" tIns="91425" rIns="91425" bIns="91425" anchor="t" anchorCtr="0">
            <a:normAutofit/>
          </a:bodyPr>
          <a:lstStyle>
            <a:lvl1pPr lvl="0">
              <a:spcBef>
                <a:spcPts val="0"/>
              </a:spcBef>
              <a:spcAft>
                <a:spcPts val="0"/>
              </a:spcAft>
              <a:buSzPts val="3000"/>
              <a:buNone/>
              <a:defRPr/>
            </a:lvl1pPr>
            <a:lvl2pPr lvl="1">
              <a:spcBef>
                <a:spcPts val="0"/>
              </a:spcBef>
              <a:spcAft>
                <a:spcPts val="0"/>
              </a:spcAft>
              <a:buSzPts val="3000"/>
              <a:buNone/>
              <a:defRPr/>
            </a:lvl2pPr>
            <a:lvl3pPr lvl="2">
              <a:spcBef>
                <a:spcPts val="0"/>
              </a:spcBef>
              <a:spcAft>
                <a:spcPts val="0"/>
              </a:spcAft>
              <a:buSzPts val="3000"/>
              <a:buNone/>
              <a:defRPr/>
            </a:lvl3pPr>
            <a:lvl4pPr lvl="3">
              <a:spcBef>
                <a:spcPts val="0"/>
              </a:spcBef>
              <a:spcAft>
                <a:spcPts val="0"/>
              </a:spcAft>
              <a:buSzPts val="3000"/>
              <a:buNone/>
              <a:defRPr/>
            </a:lvl4pPr>
            <a:lvl5pPr lvl="4">
              <a:spcBef>
                <a:spcPts val="0"/>
              </a:spcBef>
              <a:spcAft>
                <a:spcPts val="0"/>
              </a:spcAft>
              <a:buSzPts val="3000"/>
              <a:buNone/>
              <a:defRPr/>
            </a:lvl5pPr>
            <a:lvl6pPr lvl="5">
              <a:spcBef>
                <a:spcPts val="0"/>
              </a:spcBef>
              <a:spcAft>
                <a:spcPts val="0"/>
              </a:spcAft>
              <a:buSzPts val="3000"/>
              <a:buNone/>
              <a:defRPr/>
            </a:lvl6pPr>
            <a:lvl7pPr lvl="6">
              <a:spcBef>
                <a:spcPts val="0"/>
              </a:spcBef>
              <a:spcAft>
                <a:spcPts val="0"/>
              </a:spcAft>
              <a:buSzPts val="3000"/>
              <a:buNone/>
              <a:defRPr/>
            </a:lvl7pPr>
            <a:lvl8pPr lvl="7">
              <a:spcBef>
                <a:spcPts val="0"/>
              </a:spcBef>
              <a:spcAft>
                <a:spcPts val="0"/>
              </a:spcAft>
              <a:buSzPts val="3000"/>
              <a:buNone/>
              <a:defRPr/>
            </a:lvl8pPr>
            <a:lvl9pPr lvl="8">
              <a:spcBef>
                <a:spcPts val="0"/>
              </a:spcBef>
              <a:spcAft>
                <a:spcPts val="0"/>
              </a:spcAft>
              <a:buSzPts val="3000"/>
              <a:buNone/>
              <a:defRPr/>
            </a:lvl9pPr>
          </a:lstStyle>
          <a:p>
            <a:endParaRPr/>
          </a:p>
        </p:txBody>
      </p:sp>
      <p:sp>
        <p:nvSpPr>
          <p:cNvPr id="31" name="Google Shape;3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4" name="Google Shape;34;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5" name="Google Shape;35;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
        <p:cNvGrpSpPr/>
        <p:nvPr/>
      </p:nvGrpSpPr>
      <p:grpSpPr>
        <a:xfrm>
          <a:off x="0" y="0"/>
          <a:ext cx="0" cy="0"/>
          <a:chOff x="0" y="0"/>
          <a:chExt cx="0" cy="0"/>
        </a:xfrm>
      </p:grpSpPr>
      <p:sp>
        <p:nvSpPr>
          <p:cNvPr id="37" name="Google Shape;37;p8"/>
          <p:cNvSpPr txBox="1">
            <a:spLocks noGrp="1"/>
          </p:cNvSpPr>
          <p:nvPr>
            <p:ph type="title"/>
          </p:nvPr>
        </p:nvSpPr>
        <p:spPr>
          <a:xfrm>
            <a:off x="490250" y="526350"/>
            <a:ext cx="5604000" cy="4090800"/>
          </a:xfrm>
          <a:prstGeom prst="rect">
            <a:avLst/>
          </a:prstGeom>
        </p:spPr>
        <p:txBody>
          <a:bodyPr spcFirstLastPara="1" wrap="square" lIns="91425" tIns="91425" rIns="91425" bIns="91425" anchor="ctr" anchorCtr="0">
            <a:normAutofit/>
          </a:bodyPr>
          <a:lstStyle>
            <a:lvl1pPr lvl="0">
              <a:spcBef>
                <a:spcPts val="0"/>
              </a:spcBef>
              <a:spcAft>
                <a:spcPts val="0"/>
              </a:spcAft>
              <a:buClr>
                <a:schemeClr val="accent1"/>
              </a:buClr>
              <a:buSzPts val="5400"/>
              <a:buNone/>
              <a:defRPr sz="5400">
                <a:solidFill>
                  <a:schemeClr val="accent1"/>
                </a:solidFill>
              </a:defRPr>
            </a:lvl1pPr>
            <a:lvl2pPr lvl="1">
              <a:spcBef>
                <a:spcPts val="0"/>
              </a:spcBef>
              <a:spcAft>
                <a:spcPts val="0"/>
              </a:spcAft>
              <a:buClr>
                <a:schemeClr val="accent1"/>
              </a:buClr>
              <a:buSzPts val="5400"/>
              <a:buNone/>
              <a:defRPr sz="5400">
                <a:solidFill>
                  <a:schemeClr val="accent1"/>
                </a:solidFill>
              </a:defRPr>
            </a:lvl2pPr>
            <a:lvl3pPr lvl="2">
              <a:spcBef>
                <a:spcPts val="0"/>
              </a:spcBef>
              <a:spcAft>
                <a:spcPts val="0"/>
              </a:spcAft>
              <a:buClr>
                <a:schemeClr val="accent1"/>
              </a:buClr>
              <a:buSzPts val="5400"/>
              <a:buNone/>
              <a:defRPr sz="5400">
                <a:solidFill>
                  <a:schemeClr val="accent1"/>
                </a:solidFill>
              </a:defRPr>
            </a:lvl3pPr>
            <a:lvl4pPr lvl="3">
              <a:spcBef>
                <a:spcPts val="0"/>
              </a:spcBef>
              <a:spcAft>
                <a:spcPts val="0"/>
              </a:spcAft>
              <a:buClr>
                <a:schemeClr val="accent1"/>
              </a:buClr>
              <a:buSzPts val="5400"/>
              <a:buNone/>
              <a:defRPr sz="5400">
                <a:solidFill>
                  <a:schemeClr val="accent1"/>
                </a:solidFill>
              </a:defRPr>
            </a:lvl4pPr>
            <a:lvl5pPr lvl="4">
              <a:spcBef>
                <a:spcPts val="0"/>
              </a:spcBef>
              <a:spcAft>
                <a:spcPts val="0"/>
              </a:spcAft>
              <a:buClr>
                <a:schemeClr val="accent1"/>
              </a:buClr>
              <a:buSzPts val="5400"/>
              <a:buNone/>
              <a:defRPr sz="5400">
                <a:solidFill>
                  <a:schemeClr val="accent1"/>
                </a:solidFill>
              </a:defRPr>
            </a:lvl5pPr>
            <a:lvl6pPr lvl="5">
              <a:spcBef>
                <a:spcPts val="0"/>
              </a:spcBef>
              <a:spcAft>
                <a:spcPts val="0"/>
              </a:spcAft>
              <a:buClr>
                <a:schemeClr val="accent1"/>
              </a:buClr>
              <a:buSzPts val="5400"/>
              <a:buNone/>
              <a:defRPr sz="5400">
                <a:solidFill>
                  <a:schemeClr val="accent1"/>
                </a:solidFill>
              </a:defRPr>
            </a:lvl6pPr>
            <a:lvl7pPr lvl="6">
              <a:spcBef>
                <a:spcPts val="0"/>
              </a:spcBef>
              <a:spcAft>
                <a:spcPts val="0"/>
              </a:spcAft>
              <a:buClr>
                <a:schemeClr val="accent1"/>
              </a:buClr>
              <a:buSzPts val="5400"/>
              <a:buNone/>
              <a:defRPr sz="5400">
                <a:solidFill>
                  <a:schemeClr val="accent1"/>
                </a:solidFill>
              </a:defRPr>
            </a:lvl7pPr>
            <a:lvl8pPr lvl="7">
              <a:spcBef>
                <a:spcPts val="0"/>
              </a:spcBef>
              <a:spcAft>
                <a:spcPts val="0"/>
              </a:spcAft>
              <a:buClr>
                <a:schemeClr val="accent1"/>
              </a:buClr>
              <a:buSzPts val="5400"/>
              <a:buNone/>
              <a:defRPr sz="5400">
                <a:solidFill>
                  <a:schemeClr val="accent1"/>
                </a:solidFill>
              </a:defRPr>
            </a:lvl8pPr>
            <a:lvl9pPr lvl="8">
              <a:spcBef>
                <a:spcPts val="0"/>
              </a:spcBef>
              <a:spcAft>
                <a:spcPts val="0"/>
              </a:spcAft>
              <a:buClr>
                <a:schemeClr val="accent1"/>
              </a:buClr>
              <a:buSzPts val="5400"/>
              <a:buNone/>
              <a:defRPr sz="5400">
                <a:solidFill>
                  <a:schemeClr val="accent1"/>
                </a:solidFill>
              </a:defRPr>
            </a:lvl9pPr>
          </a:lstStyle>
          <a:p>
            <a:endParaRPr/>
          </a:p>
        </p:txBody>
      </p:sp>
      <p:sp>
        <p:nvSpPr>
          <p:cNvPr id="38" name="Google Shape;38;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cxnSp>
        <p:nvCxnSpPr>
          <p:cNvPr id="41" name="Google Shape;41;p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9"/>
          <p:cNvSpPr txBox="1">
            <a:spLocks noGrp="1"/>
          </p:cNvSpPr>
          <p:nvPr>
            <p:ph type="title"/>
          </p:nvPr>
        </p:nvSpPr>
        <p:spPr>
          <a:xfrm>
            <a:off x="265500" y="1382350"/>
            <a:ext cx="4045200" cy="1333200"/>
          </a:xfrm>
          <a:prstGeom prst="rect">
            <a:avLst/>
          </a:prstGeom>
        </p:spPr>
        <p:txBody>
          <a:bodyPr spcFirstLastPara="1" wrap="square" lIns="91425" tIns="91425" rIns="91425" bIns="91425" anchor="b" anchorCtr="0">
            <a:normAutofit/>
          </a:bodyPr>
          <a:lstStyle>
            <a:lvl1pPr lvl="0" algn="ctr">
              <a:spcBef>
                <a:spcPts val="0"/>
              </a:spcBef>
              <a:spcAft>
                <a:spcPts val="0"/>
              </a:spcAft>
              <a:buClr>
                <a:schemeClr val="lt2"/>
              </a:buClr>
              <a:buSzPts val="4200"/>
              <a:buNone/>
              <a:defRPr sz="4200">
                <a:solidFill>
                  <a:schemeClr val="lt2"/>
                </a:solidFill>
              </a:defRPr>
            </a:lvl1pPr>
            <a:lvl2pPr lvl="1" algn="ctr">
              <a:spcBef>
                <a:spcPts val="0"/>
              </a:spcBef>
              <a:spcAft>
                <a:spcPts val="0"/>
              </a:spcAft>
              <a:buClr>
                <a:schemeClr val="lt2"/>
              </a:buClr>
              <a:buSzPts val="4200"/>
              <a:buNone/>
              <a:defRPr sz="4200">
                <a:solidFill>
                  <a:schemeClr val="lt2"/>
                </a:solidFill>
              </a:defRPr>
            </a:lvl2pPr>
            <a:lvl3pPr lvl="2" algn="ctr">
              <a:spcBef>
                <a:spcPts val="0"/>
              </a:spcBef>
              <a:spcAft>
                <a:spcPts val="0"/>
              </a:spcAft>
              <a:buClr>
                <a:schemeClr val="lt2"/>
              </a:buClr>
              <a:buSzPts val="4200"/>
              <a:buNone/>
              <a:defRPr sz="4200">
                <a:solidFill>
                  <a:schemeClr val="lt2"/>
                </a:solidFill>
              </a:defRPr>
            </a:lvl3pPr>
            <a:lvl4pPr lvl="3" algn="ctr">
              <a:spcBef>
                <a:spcPts val="0"/>
              </a:spcBef>
              <a:spcAft>
                <a:spcPts val="0"/>
              </a:spcAft>
              <a:buClr>
                <a:schemeClr val="lt2"/>
              </a:buClr>
              <a:buSzPts val="4200"/>
              <a:buNone/>
              <a:defRPr sz="4200">
                <a:solidFill>
                  <a:schemeClr val="lt2"/>
                </a:solidFill>
              </a:defRPr>
            </a:lvl4pPr>
            <a:lvl5pPr lvl="4" algn="ctr">
              <a:spcBef>
                <a:spcPts val="0"/>
              </a:spcBef>
              <a:spcAft>
                <a:spcPts val="0"/>
              </a:spcAft>
              <a:buClr>
                <a:schemeClr val="lt2"/>
              </a:buClr>
              <a:buSzPts val="4200"/>
              <a:buNone/>
              <a:defRPr sz="4200">
                <a:solidFill>
                  <a:schemeClr val="lt2"/>
                </a:solidFill>
              </a:defRPr>
            </a:lvl5pPr>
            <a:lvl6pPr lvl="5" algn="ctr">
              <a:spcBef>
                <a:spcPts val="0"/>
              </a:spcBef>
              <a:spcAft>
                <a:spcPts val="0"/>
              </a:spcAft>
              <a:buClr>
                <a:schemeClr val="lt2"/>
              </a:buClr>
              <a:buSzPts val="4200"/>
              <a:buNone/>
              <a:defRPr sz="4200">
                <a:solidFill>
                  <a:schemeClr val="lt2"/>
                </a:solidFill>
              </a:defRPr>
            </a:lvl6pPr>
            <a:lvl7pPr lvl="6" algn="ctr">
              <a:spcBef>
                <a:spcPts val="0"/>
              </a:spcBef>
              <a:spcAft>
                <a:spcPts val="0"/>
              </a:spcAft>
              <a:buClr>
                <a:schemeClr val="lt2"/>
              </a:buClr>
              <a:buSzPts val="4200"/>
              <a:buNone/>
              <a:defRPr sz="4200">
                <a:solidFill>
                  <a:schemeClr val="lt2"/>
                </a:solidFill>
              </a:defRPr>
            </a:lvl7pPr>
            <a:lvl8pPr lvl="7" algn="ctr">
              <a:spcBef>
                <a:spcPts val="0"/>
              </a:spcBef>
              <a:spcAft>
                <a:spcPts val="0"/>
              </a:spcAft>
              <a:buClr>
                <a:schemeClr val="lt2"/>
              </a:buClr>
              <a:buSzPts val="4200"/>
              <a:buNone/>
              <a:defRPr sz="4200">
                <a:solidFill>
                  <a:schemeClr val="lt2"/>
                </a:solidFill>
              </a:defRPr>
            </a:lvl8pPr>
            <a:lvl9pPr lvl="8" algn="ctr">
              <a:spcBef>
                <a:spcPts val="0"/>
              </a:spcBef>
              <a:spcAft>
                <a:spcPts val="0"/>
              </a:spcAft>
              <a:buClr>
                <a:schemeClr val="lt2"/>
              </a:buClr>
              <a:buSzPts val="4200"/>
              <a:buNone/>
              <a:defRPr sz="4200">
                <a:solidFill>
                  <a:schemeClr val="lt2"/>
                </a:solidFill>
              </a:defRPr>
            </a:lvl9pPr>
          </a:lstStyle>
          <a:p>
            <a:endParaRPr/>
          </a:p>
        </p:txBody>
      </p:sp>
      <p:sp>
        <p:nvSpPr>
          <p:cNvPr id="43" name="Google Shape;43;p9"/>
          <p:cNvSpPr txBox="1">
            <a:spLocks noGrp="1"/>
          </p:cNvSpPr>
          <p:nvPr>
            <p:ph type="subTitle" idx="1"/>
          </p:nvPr>
        </p:nvSpPr>
        <p:spPr>
          <a:xfrm>
            <a:off x="265500" y="2769001"/>
            <a:ext cx="4045200" cy="13455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9"/>
          <p:cNvSpPr txBox="1">
            <a:spLocks noGrp="1"/>
          </p:cNvSpPr>
          <p:nvPr>
            <p:ph type="body" idx="2"/>
          </p:nvPr>
        </p:nvSpPr>
        <p:spPr>
          <a:xfrm>
            <a:off x="4939500" y="724200"/>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Clr>
                <a:schemeClr val="accent1"/>
              </a:buClr>
              <a:buSzPts val="1800"/>
              <a:buChar char="●"/>
              <a:defRPr>
                <a:solidFill>
                  <a:schemeClr val="accent1"/>
                </a:solidFill>
              </a:defRPr>
            </a:lvl1pPr>
            <a:lvl2pPr marL="914400" lvl="1" indent="-317500">
              <a:spcBef>
                <a:spcPts val="0"/>
              </a:spcBef>
              <a:spcAft>
                <a:spcPts val="0"/>
              </a:spcAft>
              <a:buClr>
                <a:schemeClr val="accent1"/>
              </a:buClr>
              <a:buSzPts val="1400"/>
              <a:buChar char="○"/>
              <a:defRPr>
                <a:solidFill>
                  <a:schemeClr val="accent1"/>
                </a:solidFill>
              </a:defRPr>
            </a:lvl2pPr>
            <a:lvl3pPr marL="1371600" lvl="2" indent="-317500">
              <a:spcBef>
                <a:spcPts val="0"/>
              </a:spcBef>
              <a:spcAft>
                <a:spcPts val="0"/>
              </a:spcAft>
              <a:buClr>
                <a:schemeClr val="accent1"/>
              </a:buClr>
              <a:buSzPts val="1400"/>
              <a:buChar char="■"/>
              <a:defRPr>
                <a:solidFill>
                  <a:schemeClr val="accent1"/>
                </a:solidFill>
              </a:defRPr>
            </a:lvl3pPr>
            <a:lvl4pPr marL="1828800" lvl="3" indent="-317500">
              <a:spcBef>
                <a:spcPts val="0"/>
              </a:spcBef>
              <a:spcAft>
                <a:spcPts val="0"/>
              </a:spcAft>
              <a:buClr>
                <a:schemeClr val="accent1"/>
              </a:buClr>
              <a:buSzPts val="1400"/>
              <a:buChar char="●"/>
              <a:defRPr>
                <a:solidFill>
                  <a:schemeClr val="accent1"/>
                </a:solidFill>
              </a:defRPr>
            </a:lvl4pPr>
            <a:lvl5pPr marL="2286000" lvl="4" indent="-317500">
              <a:spcBef>
                <a:spcPts val="0"/>
              </a:spcBef>
              <a:spcAft>
                <a:spcPts val="0"/>
              </a:spcAft>
              <a:buClr>
                <a:schemeClr val="accent1"/>
              </a:buClr>
              <a:buSzPts val="1400"/>
              <a:buChar char="○"/>
              <a:defRPr>
                <a:solidFill>
                  <a:schemeClr val="accent1"/>
                </a:solidFill>
              </a:defRPr>
            </a:lvl5pPr>
            <a:lvl6pPr marL="2743200" lvl="5" indent="-317500">
              <a:spcBef>
                <a:spcPts val="0"/>
              </a:spcBef>
              <a:spcAft>
                <a:spcPts val="0"/>
              </a:spcAft>
              <a:buClr>
                <a:schemeClr val="accent1"/>
              </a:buClr>
              <a:buSzPts val="1400"/>
              <a:buChar char="■"/>
              <a:defRPr>
                <a:solidFill>
                  <a:schemeClr val="accent1"/>
                </a:solidFill>
              </a:defRPr>
            </a:lvl6pPr>
            <a:lvl7pPr marL="3200400" lvl="6" indent="-317500">
              <a:spcBef>
                <a:spcPts val="0"/>
              </a:spcBef>
              <a:spcAft>
                <a:spcPts val="0"/>
              </a:spcAft>
              <a:buClr>
                <a:schemeClr val="accent1"/>
              </a:buClr>
              <a:buSzPts val="1400"/>
              <a:buChar char="●"/>
              <a:defRPr>
                <a:solidFill>
                  <a:schemeClr val="accent1"/>
                </a:solidFill>
              </a:defRPr>
            </a:lvl7pPr>
            <a:lvl8pPr marL="3657600" lvl="7" indent="-317500">
              <a:spcBef>
                <a:spcPts val="0"/>
              </a:spcBef>
              <a:spcAft>
                <a:spcPts val="0"/>
              </a:spcAft>
              <a:buClr>
                <a:schemeClr val="accent1"/>
              </a:buClr>
              <a:buSzPts val="1400"/>
              <a:buChar char="○"/>
              <a:defRPr>
                <a:solidFill>
                  <a:schemeClr val="accent1"/>
                </a:solidFill>
              </a:defRPr>
            </a:lvl8pPr>
            <a:lvl9pPr marL="4114800" lvl="8" indent="-317500">
              <a:spcBef>
                <a:spcPts val="0"/>
              </a:spcBef>
              <a:spcAft>
                <a:spcPts val="0"/>
              </a:spcAft>
              <a:buClr>
                <a:schemeClr val="accent1"/>
              </a:buClr>
              <a:buSzPts val="1400"/>
              <a:buChar char="■"/>
              <a:defRPr>
                <a:solidFill>
                  <a:schemeClr val="accent1"/>
                </a:solidFill>
              </a:defRPr>
            </a:lvl9pPr>
          </a:lstStyle>
          <a:p>
            <a:endParaRPr/>
          </a:p>
        </p:txBody>
      </p:sp>
      <p:sp>
        <p:nvSpPr>
          <p:cNvPr id="45" name="Google Shape;45;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solidFill>
                  <a:schemeClr val="accent1"/>
                </a:solidFill>
              </a:defRPr>
            </a:lvl1pPr>
            <a:lvl2pPr lvl="1">
              <a:buNone/>
              <a:defRPr>
                <a:solidFill>
                  <a:schemeClr val="accent1"/>
                </a:solidFill>
              </a:defRPr>
            </a:lvl2pPr>
            <a:lvl3pPr lvl="2">
              <a:buNone/>
              <a:defRPr>
                <a:solidFill>
                  <a:schemeClr val="accent1"/>
                </a:solidFill>
              </a:defRPr>
            </a:lvl3pPr>
            <a:lvl4pPr lvl="3">
              <a:buNone/>
              <a:defRPr>
                <a:solidFill>
                  <a:schemeClr val="accent1"/>
                </a:solidFill>
              </a:defRPr>
            </a:lvl4pPr>
            <a:lvl5pPr lvl="4">
              <a:buNone/>
              <a:defRPr>
                <a:solidFill>
                  <a:schemeClr val="accent1"/>
                </a:solidFill>
              </a:defRPr>
            </a:lvl5pPr>
            <a:lvl6pPr lvl="5">
              <a:buNone/>
              <a:defRPr>
                <a:solidFill>
                  <a:schemeClr val="accent1"/>
                </a:solidFill>
              </a:defRPr>
            </a:lvl6pPr>
            <a:lvl7pPr lvl="6">
              <a:buNone/>
              <a:defRPr>
                <a:solidFill>
                  <a:schemeClr val="accent1"/>
                </a:solidFill>
              </a:defRPr>
            </a:lvl7pPr>
            <a:lvl8pPr lvl="7">
              <a:buNone/>
              <a:defRPr>
                <a:solidFill>
                  <a:schemeClr val="accent1"/>
                </a:solidFill>
              </a:defRPr>
            </a:lvl8pPr>
            <a:lvl9pPr lvl="8">
              <a:buNone/>
              <a:defRPr>
                <a:solidFill>
                  <a:schemeClr val="accent1"/>
                </a:solidFill>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8" name="Google Shape;48;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11"/>
          <p:cNvSpPr txBox="1">
            <a:spLocks noGrp="1"/>
          </p:cNvSpPr>
          <p:nvPr>
            <p:ph type="title" hasCustomPrompt="1"/>
          </p:nvPr>
        </p:nvSpPr>
        <p:spPr>
          <a:xfrm>
            <a:off x="311700" y="1039650"/>
            <a:ext cx="8520600" cy="2106300"/>
          </a:xfrm>
          <a:prstGeom prst="rect">
            <a:avLst/>
          </a:prstGeom>
        </p:spPr>
        <p:txBody>
          <a:bodyPr spcFirstLastPara="1" wrap="square" lIns="91425" tIns="91425" rIns="91425" bIns="91425" anchor="b" anchorCtr="0">
            <a:normAutofit/>
          </a:bodyPr>
          <a:lstStyle>
            <a:lvl1pPr lvl="0" algn="ctr">
              <a:spcBef>
                <a:spcPts val="0"/>
              </a:spcBef>
              <a:spcAft>
                <a:spcPts val="0"/>
              </a:spcAft>
              <a:buSzPts val="14000"/>
              <a:buNone/>
              <a:defRPr sz="14000" b="1"/>
            </a:lvl1pPr>
            <a:lvl2pPr lvl="1" algn="ctr">
              <a:spcBef>
                <a:spcPts val="0"/>
              </a:spcBef>
              <a:spcAft>
                <a:spcPts val="0"/>
              </a:spcAft>
              <a:buSzPts val="14000"/>
              <a:buNone/>
              <a:defRPr sz="14000" b="1"/>
            </a:lvl2pPr>
            <a:lvl3pPr lvl="2" algn="ctr">
              <a:spcBef>
                <a:spcPts val="0"/>
              </a:spcBef>
              <a:spcAft>
                <a:spcPts val="0"/>
              </a:spcAft>
              <a:buSzPts val="14000"/>
              <a:buNone/>
              <a:defRPr sz="14000" b="1"/>
            </a:lvl3pPr>
            <a:lvl4pPr lvl="3" algn="ctr">
              <a:spcBef>
                <a:spcPts val="0"/>
              </a:spcBef>
              <a:spcAft>
                <a:spcPts val="0"/>
              </a:spcAft>
              <a:buSzPts val="14000"/>
              <a:buNone/>
              <a:defRPr sz="14000" b="1"/>
            </a:lvl4pPr>
            <a:lvl5pPr lvl="4" algn="ctr">
              <a:spcBef>
                <a:spcPts val="0"/>
              </a:spcBef>
              <a:spcAft>
                <a:spcPts val="0"/>
              </a:spcAft>
              <a:buSzPts val="14000"/>
              <a:buNone/>
              <a:defRPr sz="14000" b="1"/>
            </a:lvl5pPr>
            <a:lvl6pPr lvl="5" algn="ctr">
              <a:spcBef>
                <a:spcPts val="0"/>
              </a:spcBef>
              <a:spcAft>
                <a:spcPts val="0"/>
              </a:spcAft>
              <a:buSzPts val="14000"/>
              <a:buNone/>
              <a:defRPr sz="14000" b="1"/>
            </a:lvl6pPr>
            <a:lvl7pPr lvl="6" algn="ctr">
              <a:spcBef>
                <a:spcPts val="0"/>
              </a:spcBef>
              <a:spcAft>
                <a:spcPts val="0"/>
              </a:spcAft>
              <a:buSzPts val="14000"/>
              <a:buNone/>
              <a:defRPr sz="14000" b="1"/>
            </a:lvl7pPr>
            <a:lvl8pPr lvl="7" algn="ctr">
              <a:spcBef>
                <a:spcPts val="0"/>
              </a:spcBef>
              <a:spcAft>
                <a:spcPts val="0"/>
              </a:spcAft>
              <a:buSzPts val="14000"/>
              <a:buNone/>
              <a:defRPr sz="14000" b="1"/>
            </a:lvl8pPr>
            <a:lvl9pPr lvl="8" algn="ctr">
              <a:spcBef>
                <a:spcPts val="0"/>
              </a:spcBef>
              <a:spcAft>
                <a:spcPts val="0"/>
              </a:spcAft>
              <a:buSzPts val="14000"/>
              <a:buNone/>
              <a:defRPr sz="14000" b="1"/>
            </a:lvl9pPr>
          </a:lstStyle>
          <a:p>
            <a:r>
              <a:t>xx%</a:t>
            </a:r>
          </a:p>
        </p:txBody>
      </p:sp>
      <p:sp>
        <p:nvSpPr>
          <p:cNvPr id="51" name="Google Shape;51;p11"/>
          <p:cNvSpPr txBox="1">
            <a:spLocks noGrp="1"/>
          </p:cNvSpPr>
          <p:nvPr>
            <p:ph type="body" idx="1"/>
          </p:nvPr>
        </p:nvSpPr>
        <p:spPr>
          <a:xfrm>
            <a:off x="311700" y="32284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52" name="Google Shape;52;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gradFill flip="none" rotWithShape="1">
          <a:gsLst>
            <a:gs pos="20000">
              <a:schemeClr val="accent1">
                <a:lumMod val="7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1pPr>
            <a:lvl2pPr lvl="1">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2pPr>
            <a:lvl3pPr lvl="2">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3pPr>
            <a:lvl4pPr lvl="3">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4pPr>
            <a:lvl5pPr lvl="4">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5pPr>
            <a:lvl6pPr lvl="5">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6pPr>
            <a:lvl7pPr lvl="6">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7pPr>
            <a:lvl8pPr lvl="7">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8pPr>
            <a:lvl9pPr lvl="8">
              <a:spcBef>
                <a:spcPts val="0"/>
              </a:spcBef>
              <a:spcAft>
                <a:spcPts val="0"/>
              </a:spcAft>
              <a:buClr>
                <a:schemeClr val="dk1"/>
              </a:buClr>
              <a:buSzPts val="3000"/>
              <a:buFont typeface="Old Standard TT"/>
              <a:buNone/>
              <a:defRPr sz="3000">
                <a:solidFill>
                  <a:schemeClr val="dk1"/>
                </a:solidFill>
                <a:latin typeface="Old Standard TT"/>
                <a:ea typeface="Old Standard TT"/>
                <a:cs typeface="Old Standard TT"/>
                <a:sym typeface="Old Standard TT"/>
              </a:defRPr>
            </a:lvl9pPr>
          </a:lstStyle>
          <a:p>
            <a:endParaRPr/>
          </a:p>
        </p:txBody>
      </p:sp>
      <p:sp>
        <p:nvSpPr>
          <p:cNvPr id="7" name="Google Shape;7;p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1"/>
              </a:buClr>
              <a:buSzPts val="1800"/>
              <a:buFont typeface="Old Standard TT"/>
              <a:buChar char="●"/>
              <a:defRPr sz="1800">
                <a:solidFill>
                  <a:schemeClr val="dk1"/>
                </a:solidFill>
                <a:latin typeface="Old Standard TT"/>
                <a:ea typeface="Old Standard TT"/>
                <a:cs typeface="Old Standard TT"/>
                <a:sym typeface="Old Standard TT"/>
              </a:defRPr>
            </a:lvl1pPr>
            <a:lvl2pPr marL="914400" lvl="1"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2pPr>
            <a:lvl3pPr marL="1371600" lvl="2"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3pPr>
            <a:lvl4pPr marL="1828800" lvl="3"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4pPr>
            <a:lvl5pPr marL="2286000" lvl="4"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5pPr>
            <a:lvl6pPr marL="2743200" lvl="5"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6pPr>
            <a:lvl7pPr marL="3200400" lvl="6"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7pPr>
            <a:lvl8pPr marL="3657600" lvl="7"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8pPr>
            <a:lvl9pPr marL="4114800" lvl="8" indent="-317500">
              <a:lnSpc>
                <a:spcPct val="115000"/>
              </a:lnSpc>
              <a:spcBef>
                <a:spcPts val="0"/>
              </a:spcBef>
              <a:spcAft>
                <a:spcPts val="0"/>
              </a:spcAft>
              <a:buClr>
                <a:schemeClr val="dk1"/>
              </a:buClr>
              <a:buSzPts val="1400"/>
              <a:buFont typeface="Old Standard TT"/>
              <a:buChar char="■"/>
              <a:defRPr>
                <a:solidFill>
                  <a:schemeClr val="dk1"/>
                </a:solidFill>
                <a:latin typeface="Old Standard TT"/>
                <a:ea typeface="Old Standard TT"/>
                <a:cs typeface="Old Standard TT"/>
                <a:sym typeface="Old Standard TT"/>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1"/>
                </a:solidFill>
                <a:latin typeface="Old Standard TT"/>
                <a:ea typeface="Old Standard TT"/>
                <a:cs typeface="Old Standard TT"/>
                <a:sym typeface="Old Standard TT"/>
              </a:defRPr>
            </a:lvl1pPr>
            <a:lvl2pPr lvl="1" algn="r">
              <a:buNone/>
              <a:defRPr sz="1000">
                <a:solidFill>
                  <a:schemeClr val="dk1"/>
                </a:solidFill>
                <a:latin typeface="Old Standard TT"/>
                <a:ea typeface="Old Standard TT"/>
                <a:cs typeface="Old Standard TT"/>
                <a:sym typeface="Old Standard TT"/>
              </a:defRPr>
            </a:lvl2pPr>
            <a:lvl3pPr lvl="2" algn="r">
              <a:buNone/>
              <a:defRPr sz="1000">
                <a:solidFill>
                  <a:schemeClr val="dk1"/>
                </a:solidFill>
                <a:latin typeface="Old Standard TT"/>
                <a:ea typeface="Old Standard TT"/>
                <a:cs typeface="Old Standard TT"/>
                <a:sym typeface="Old Standard TT"/>
              </a:defRPr>
            </a:lvl3pPr>
            <a:lvl4pPr lvl="3" algn="r">
              <a:buNone/>
              <a:defRPr sz="1000">
                <a:solidFill>
                  <a:schemeClr val="dk1"/>
                </a:solidFill>
                <a:latin typeface="Old Standard TT"/>
                <a:ea typeface="Old Standard TT"/>
                <a:cs typeface="Old Standard TT"/>
                <a:sym typeface="Old Standard TT"/>
              </a:defRPr>
            </a:lvl4pPr>
            <a:lvl5pPr lvl="4" algn="r">
              <a:buNone/>
              <a:defRPr sz="1000">
                <a:solidFill>
                  <a:schemeClr val="dk1"/>
                </a:solidFill>
                <a:latin typeface="Old Standard TT"/>
                <a:ea typeface="Old Standard TT"/>
                <a:cs typeface="Old Standard TT"/>
                <a:sym typeface="Old Standard TT"/>
              </a:defRPr>
            </a:lvl5pPr>
            <a:lvl6pPr lvl="5" algn="r">
              <a:buNone/>
              <a:defRPr sz="1000">
                <a:solidFill>
                  <a:schemeClr val="dk1"/>
                </a:solidFill>
                <a:latin typeface="Old Standard TT"/>
                <a:ea typeface="Old Standard TT"/>
                <a:cs typeface="Old Standard TT"/>
                <a:sym typeface="Old Standard TT"/>
              </a:defRPr>
            </a:lvl6pPr>
            <a:lvl7pPr lvl="6" algn="r">
              <a:buNone/>
              <a:defRPr sz="1000">
                <a:solidFill>
                  <a:schemeClr val="dk1"/>
                </a:solidFill>
                <a:latin typeface="Old Standard TT"/>
                <a:ea typeface="Old Standard TT"/>
                <a:cs typeface="Old Standard TT"/>
                <a:sym typeface="Old Standard TT"/>
              </a:defRPr>
            </a:lvl7pPr>
            <a:lvl8pPr lvl="7" algn="r">
              <a:buNone/>
              <a:defRPr sz="1000">
                <a:solidFill>
                  <a:schemeClr val="dk1"/>
                </a:solidFill>
                <a:latin typeface="Old Standard TT"/>
                <a:ea typeface="Old Standard TT"/>
                <a:cs typeface="Old Standard TT"/>
                <a:sym typeface="Old Standard TT"/>
              </a:defRPr>
            </a:lvl8pPr>
            <a:lvl9pPr lvl="8" algn="r">
              <a:buNone/>
              <a:defRPr sz="1000">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hyperlink" Target="https://muskanrana2191.medium.com/unveiling-the-nexus-between-mind-and-well-being-47961960e595" TargetMode="External"/><Relationship Id="rId5" Type="http://schemas.openxmlformats.org/officeDocument/2006/relationships/image" Target="../media/image3.png"/><Relationship Id="rId4" Type="http://schemas.microsoft.com/office/2007/relationships/hdphoto" Target="../media/hdphoto1.wdp"/></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3.xml"/><Relationship Id="rId6" Type="http://schemas.openxmlformats.org/officeDocument/2006/relationships/hyperlink" Target="https://www.jigsawabacus.com/?v=6215474131640" TargetMode="External"/><Relationship Id="rId5" Type="http://schemas.openxmlformats.org/officeDocument/2006/relationships/image" Target="../media/image4.png"/><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6" Type="http://schemas.openxmlformats.org/officeDocument/2006/relationships/hyperlink" Target="https://www.akinmh.com/articles/the-remarkable-impact-of-family-on-recovery-from-mental-illness/" TargetMode="External"/><Relationship Id="rId5" Type="http://schemas.openxmlformats.org/officeDocument/2006/relationships/image" Target="../media/image5.png"/><Relationship Id="rId4" Type="http://schemas.microsoft.com/office/2007/relationships/hdphoto" Target="../media/hdphoto1.wdp"/></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3.xml"/><Relationship Id="rId6" Type="http://schemas.openxmlformats.org/officeDocument/2006/relationships/hyperlink" Target="https://www.drsyedimran.com/?r=30739380011790" TargetMode="External"/><Relationship Id="rId5" Type="http://schemas.openxmlformats.org/officeDocument/2006/relationships/image" Target="../media/image6.png"/><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3.xml"/><Relationship Id="rId6" Type="http://schemas.openxmlformats.org/officeDocument/2006/relationships/hyperlink" Target="https://www.nehascreations.com/blogs/news/why-mental-fitness-is-important" TargetMode="External"/><Relationship Id="rId5" Type="http://schemas.openxmlformats.org/officeDocument/2006/relationships/image" Target="../media/image7.png"/><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 Id="rId6" Type="http://schemas.openxmlformats.org/officeDocument/2006/relationships/image" Target="../media/image8.png"/><Relationship Id="rId5" Type="http://schemas.openxmlformats.org/officeDocument/2006/relationships/hyperlink" Target="https://prepwithharshita.com/wp-content/uploads/2023/03/Yellow-and-Orange-Creative-Main-Concept-For-Sales-Strategy-Brainstorm-2-1.png" TargetMode="Externa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3.xml"/><Relationship Id="rId6" Type="http://schemas.openxmlformats.org/officeDocument/2006/relationships/image" Target="../media/image9.png"/><Relationship Id="rId5" Type="http://schemas.openxmlformats.org/officeDocument/2006/relationships/hyperlink" Target="https://static.wixstatic.com/media/ac5757_6d0611054f6a4ba392e8494cdf822428.gif" TargetMode="External"/><Relationship Id="rId4" Type="http://schemas.microsoft.com/office/2007/relationships/hdphoto" Target="../media/hdphoto1.wdp"/></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3.xml"/><Relationship Id="rId6" Type="http://schemas.openxmlformats.org/officeDocument/2006/relationships/image" Target="../media/image10.png"/><Relationship Id="rId5" Type="http://schemas.openxmlformats.org/officeDocument/2006/relationships/hyperlink" Target="https://cdn.prod.website-files.com/5b69a01ba2e409501de055d1/69441b4650c2b20ced9b00f0_686bd205263dce9600b69a56_Jean%2520Piagets%2520Key%2520Theories.png" TargetMode="External"/><Relationship Id="rId4" Type="http://schemas.microsoft.com/office/2007/relationships/hdphoto" Target="../media/hdphoto1.wdp"/></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3.xml"/><Relationship Id="rId6" Type="http://schemas.openxmlformats.org/officeDocument/2006/relationships/hyperlink" Target="https://medium.com/@nicolecchau/theory-to-application-2-piagets-theory-of-cognitive-development-a68409a79e4d" TargetMode="External"/><Relationship Id="rId5" Type="http://schemas.openxmlformats.org/officeDocument/2006/relationships/image" Target="../media/image11.png"/><Relationship Id="rId4" Type="http://schemas.microsoft.com/office/2007/relationships/hdphoto" Target="../media/hdphoto1.wdp"/></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3.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pic>
        <p:nvPicPr>
          <p:cNvPr id="5" name="Picture 2" descr="Theory of LEV VYGOTSKY//ZONE OF PROXIMAL DEVELOPMENT//ZPD// लेव वायगोत्सकी  #CTET #jtet #cdpctet - YouTube">
            <a:extLst>
              <a:ext uri="{FF2B5EF4-FFF2-40B4-BE49-F238E27FC236}">
                <a16:creationId xmlns:a16="http://schemas.microsoft.com/office/drawing/2014/main" id="{611A49AF-F623-4F97-A0CE-BC08C2ED5EF0}"/>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701208"/>
          </a:xfrm>
          <a:prstGeom prst="rect">
            <a:avLst/>
          </a:prstGeom>
          <a:noFill/>
          <a:extLst>
            <a:ext uri="{909E8E84-426E-40DD-AFC4-6F175D3DCCD1}">
              <a14:hiddenFill xmlns:a14="http://schemas.microsoft.com/office/drawing/2010/main">
                <a:solidFill>
                  <a:srgbClr val="FFFFFF"/>
                </a:solidFill>
              </a14:hiddenFill>
            </a:ext>
          </a:extLst>
        </p:spPr>
      </p:pic>
      <p:sp>
        <p:nvSpPr>
          <p:cNvPr id="59" name="Google Shape;59;p13"/>
          <p:cNvSpPr txBox="1">
            <a:spLocks noGrp="1"/>
          </p:cNvSpPr>
          <p:nvPr>
            <p:ph type="ctrTitle"/>
          </p:nvPr>
        </p:nvSpPr>
        <p:spPr>
          <a:xfrm>
            <a:off x="373500" y="2578609"/>
            <a:ext cx="8770500" cy="2405374"/>
          </a:xfrm>
          <a:prstGeom prst="rect">
            <a:avLst/>
          </a:prstGeom>
        </p:spPr>
        <p:txBody>
          <a:bodyPr spcFirstLastPara="1" wrap="square" lIns="91425" tIns="91425" rIns="91425" bIns="91425" anchor="b" anchorCtr="0">
            <a:noAutofit/>
          </a:bodyPr>
          <a:lstStyle/>
          <a:p>
            <a:pPr marL="0" lvl="0" indent="0" algn="l" rtl="0">
              <a:lnSpc>
                <a:spcPct val="150000"/>
              </a:lnSpc>
              <a:spcBef>
                <a:spcPts val="1200"/>
              </a:spcBef>
              <a:spcAft>
                <a:spcPts val="0"/>
              </a:spcAft>
              <a:buSzPts val="990"/>
              <a:buNone/>
            </a:pPr>
            <a:endParaRPr sz="1340" b="1" dirty="0">
              <a:solidFill>
                <a:schemeClr val="dk1"/>
              </a:solidFill>
              <a:latin typeface="Times New Roman"/>
              <a:ea typeface="Times New Roman"/>
              <a:cs typeface="Times New Roman"/>
              <a:sym typeface="Times New Roman"/>
            </a:endParaRPr>
          </a:p>
          <a:p>
            <a:pPr marL="0" lvl="0" indent="0" algn="ctr" rtl="0">
              <a:lnSpc>
                <a:spcPct val="150000"/>
              </a:lnSpc>
              <a:spcBef>
                <a:spcPts val="1200"/>
              </a:spcBef>
              <a:spcAft>
                <a:spcPts val="0"/>
              </a:spcAft>
              <a:buClr>
                <a:schemeClr val="dk1"/>
              </a:buClr>
              <a:buSzPts val="990"/>
              <a:buFont typeface="Arial"/>
              <a:buNone/>
            </a:pPr>
            <a:r>
              <a:rPr lang="en" sz="1640" b="1" dirty="0">
                <a:solidFill>
                  <a:schemeClr val="dk1"/>
                </a:solidFill>
                <a:latin typeface="Times New Roman"/>
                <a:ea typeface="Times New Roman"/>
                <a:cs typeface="Times New Roman"/>
                <a:sym typeface="Times New Roman"/>
              </a:rPr>
              <a:t>MODULE: PSYCHOLOGY IN HEALTH AND SOCIAL CARE</a:t>
            </a:r>
            <a:endParaRPr sz="1640" b="1" dirty="0">
              <a:solidFill>
                <a:schemeClr val="dk1"/>
              </a:solidFill>
              <a:latin typeface="Times New Roman"/>
              <a:ea typeface="Times New Roman"/>
              <a:cs typeface="Times New Roman"/>
              <a:sym typeface="Times New Roman"/>
            </a:endParaRPr>
          </a:p>
          <a:p>
            <a:pPr marL="0" lvl="0" indent="0" algn="ctr" rtl="0">
              <a:lnSpc>
                <a:spcPct val="150000"/>
              </a:lnSpc>
              <a:spcBef>
                <a:spcPts val="1200"/>
              </a:spcBef>
              <a:spcAft>
                <a:spcPts val="0"/>
              </a:spcAft>
              <a:buClr>
                <a:schemeClr val="dk1"/>
              </a:buClr>
              <a:buSzPts val="990"/>
              <a:buFont typeface="Arial"/>
              <a:buNone/>
            </a:pPr>
            <a:r>
              <a:rPr lang="en" sz="1640" b="1" dirty="0">
                <a:solidFill>
                  <a:schemeClr val="dk1"/>
                </a:solidFill>
                <a:latin typeface="Times New Roman"/>
                <a:ea typeface="Times New Roman"/>
                <a:cs typeface="Times New Roman"/>
                <a:sym typeface="Times New Roman"/>
              </a:rPr>
              <a:t>MODULE CODE: LCHS4010</a:t>
            </a:r>
            <a:endParaRPr sz="1640" b="1" dirty="0">
              <a:solidFill>
                <a:schemeClr val="dk1"/>
              </a:solidFill>
              <a:latin typeface="Times New Roman"/>
              <a:ea typeface="Times New Roman"/>
              <a:cs typeface="Times New Roman"/>
              <a:sym typeface="Times New Roman"/>
            </a:endParaRPr>
          </a:p>
          <a:p>
            <a:pPr marL="0" lvl="0" indent="0" algn="ctr" rtl="0">
              <a:lnSpc>
                <a:spcPct val="150000"/>
              </a:lnSpc>
              <a:spcBef>
                <a:spcPts val="1200"/>
              </a:spcBef>
              <a:spcAft>
                <a:spcPts val="0"/>
              </a:spcAft>
              <a:buSzPts val="990"/>
              <a:buNone/>
            </a:pPr>
            <a:r>
              <a:rPr lang="en" sz="1640" b="1" dirty="0">
                <a:solidFill>
                  <a:schemeClr val="dk1"/>
                </a:solidFill>
                <a:latin typeface="Times New Roman"/>
                <a:ea typeface="Times New Roman"/>
                <a:cs typeface="Times New Roman"/>
                <a:sym typeface="Times New Roman"/>
              </a:rPr>
              <a:t>ASSIGNMENT TITLE: ASSESSMENT 1: INDIVIDUAL PRESENTATION</a:t>
            </a:r>
            <a:endParaRPr sz="1640" b="1" dirty="0">
              <a:solidFill>
                <a:schemeClr val="dk1"/>
              </a:solidFill>
              <a:latin typeface="Times New Roman"/>
              <a:ea typeface="Times New Roman"/>
              <a:cs typeface="Times New Roman"/>
              <a:sym typeface="Times New Roman"/>
            </a:endParaRPr>
          </a:p>
          <a:p>
            <a:pPr marL="0" lvl="0" indent="0" algn="ctr" rtl="0">
              <a:lnSpc>
                <a:spcPct val="150000"/>
              </a:lnSpc>
              <a:spcBef>
                <a:spcPts val="1200"/>
              </a:spcBef>
              <a:spcAft>
                <a:spcPts val="0"/>
              </a:spcAft>
              <a:buSzPts val="990"/>
              <a:buNone/>
            </a:pPr>
            <a:r>
              <a:rPr lang="en" sz="1200" b="1" dirty="0">
                <a:solidFill>
                  <a:schemeClr val="dk1"/>
                </a:solidFill>
                <a:latin typeface="Times New Roman"/>
                <a:ea typeface="Times New Roman"/>
                <a:cs typeface="Times New Roman"/>
                <a:sym typeface="Times New Roman"/>
              </a:rPr>
              <a:t>STUDENT NAME:</a:t>
            </a:r>
            <a:r>
              <a:rPr lang="en-GB" sz="1200" b="1" dirty="0">
                <a:solidFill>
                  <a:schemeClr val="dk1"/>
                </a:solidFill>
                <a:latin typeface="Times New Roman"/>
                <a:ea typeface="Times New Roman"/>
                <a:cs typeface="Times New Roman"/>
                <a:sym typeface="Times New Roman"/>
              </a:rPr>
              <a:t> Shazia Bi</a:t>
            </a:r>
            <a:endParaRPr sz="1200" b="1" dirty="0">
              <a:solidFill>
                <a:schemeClr val="dk1"/>
              </a:solidFill>
              <a:latin typeface="Times New Roman"/>
              <a:ea typeface="Times New Roman"/>
              <a:cs typeface="Times New Roman"/>
              <a:sym typeface="Times New Roman"/>
            </a:endParaRPr>
          </a:p>
          <a:p>
            <a:pPr marL="0" lvl="0" indent="0" algn="ctr" rtl="0">
              <a:lnSpc>
                <a:spcPct val="150000"/>
              </a:lnSpc>
              <a:spcBef>
                <a:spcPts val="1200"/>
              </a:spcBef>
              <a:spcAft>
                <a:spcPts val="0"/>
              </a:spcAft>
              <a:buSzPts val="990"/>
              <a:buNone/>
            </a:pPr>
            <a:r>
              <a:rPr lang="en" sz="1200" b="1" dirty="0">
                <a:solidFill>
                  <a:schemeClr val="dk1"/>
                </a:solidFill>
                <a:latin typeface="Times New Roman"/>
                <a:ea typeface="Times New Roman"/>
                <a:cs typeface="Times New Roman"/>
                <a:sym typeface="Times New Roman"/>
              </a:rPr>
              <a:t>STUDENT ID:</a:t>
            </a:r>
            <a:r>
              <a:rPr lang="en-GB" sz="1200" b="1" dirty="0">
                <a:solidFill>
                  <a:schemeClr val="dk1"/>
                </a:solidFill>
                <a:latin typeface="Times New Roman"/>
                <a:ea typeface="Times New Roman"/>
                <a:cs typeface="Times New Roman"/>
                <a:sym typeface="Times New Roman"/>
              </a:rPr>
              <a:t> 2322811</a:t>
            </a:r>
            <a:endParaRPr sz="1200" b="1" dirty="0">
              <a:solidFill>
                <a:schemeClr val="dk1"/>
              </a:solidFill>
              <a:latin typeface="Times New Roman"/>
              <a:ea typeface="Times New Roman"/>
              <a:cs typeface="Times New Roman"/>
              <a:sym typeface="Times New Roman"/>
            </a:endParaRPr>
          </a:p>
        </p:txBody>
      </p:sp>
      <p:pic>
        <p:nvPicPr>
          <p:cNvPr id="60" name="Google Shape;60;p13"/>
          <p:cNvPicPr preferRelativeResize="0"/>
          <p:nvPr/>
        </p:nvPicPr>
        <p:blipFill>
          <a:blip r:embed="rId5">
            <a:alphaModFix/>
          </a:blip>
          <a:stretch>
            <a:fillRect/>
          </a:stretch>
        </p:blipFill>
        <p:spPr>
          <a:xfrm>
            <a:off x="-78529" y="1701209"/>
            <a:ext cx="2100698" cy="8774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pic>
        <p:nvPicPr>
          <p:cNvPr id="3074" name="Picture 2" descr="Theory of LEV VYGOTSKY//ZONE OF PROXIMAL DEVELOPMENT//ZPD// लेव वायगोत्सकी  #CTET #jtet #cdpctet - YouTube">
            <a:extLst>
              <a:ext uri="{FF2B5EF4-FFF2-40B4-BE49-F238E27FC236}">
                <a16:creationId xmlns:a16="http://schemas.microsoft.com/office/drawing/2014/main" id="{01BE82CE-C39B-41F7-B86B-610DF2224F52}"/>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65" name="Google Shape;65;p14"/>
          <p:cNvSpPr txBox="1">
            <a:spLocks noGrp="1"/>
          </p:cNvSpPr>
          <p:nvPr>
            <p:ph type="title"/>
          </p:nvPr>
        </p:nvSpPr>
        <p:spPr>
          <a:xfrm>
            <a:off x="311699" y="645139"/>
            <a:ext cx="8520600" cy="726575"/>
          </a:xfrm>
          <a:prstGeom prst="rect">
            <a:avLst/>
          </a:prstGeom>
        </p:spPr>
        <p:txBody>
          <a:bodyPr spcFirstLastPara="1" wrap="square" lIns="91425" tIns="91425" rIns="91425" bIns="91425" anchor="ctr" anchorCtr="0">
            <a:noAutofit/>
          </a:bodyPr>
          <a:lstStyle/>
          <a:p>
            <a:pPr marL="0" lvl="0" indent="0" algn="ctr" rtl="0">
              <a:lnSpc>
                <a:spcPct val="115000"/>
              </a:lnSpc>
              <a:spcBef>
                <a:spcPts val="2400"/>
              </a:spcBef>
              <a:spcAft>
                <a:spcPts val="0"/>
              </a:spcAft>
              <a:buClr>
                <a:schemeClr val="dk1"/>
              </a:buClr>
              <a:buSzPts val="1100"/>
              <a:buFont typeface="Arial"/>
              <a:buNone/>
            </a:pPr>
            <a:r>
              <a:rPr lang="en" sz="2000" b="1" dirty="0">
                <a:latin typeface="Times New Roman"/>
                <a:ea typeface="Times New Roman"/>
                <a:cs typeface="Times New Roman"/>
                <a:sym typeface="Times New Roman"/>
              </a:rPr>
              <a:t>INTRODUCTION</a:t>
            </a:r>
            <a:endParaRPr sz="2000" b="1" dirty="0">
              <a:latin typeface="Times New Roman"/>
              <a:ea typeface="Times New Roman"/>
              <a:cs typeface="Times New Roman"/>
              <a:sym typeface="Times New Roman"/>
            </a:endParaRPr>
          </a:p>
          <a:p>
            <a:pPr marL="0" lvl="0" indent="0" algn="ctr" rtl="0">
              <a:spcBef>
                <a:spcPts val="600"/>
              </a:spcBef>
              <a:spcAft>
                <a:spcPts val="0"/>
              </a:spcAft>
              <a:buNone/>
            </a:pPr>
            <a:endParaRPr sz="1600" dirty="0">
              <a:latin typeface="Times New Roman"/>
              <a:ea typeface="Times New Roman"/>
              <a:cs typeface="Times New Roman"/>
              <a:sym typeface="Times New Roman"/>
            </a:endParaRPr>
          </a:p>
        </p:txBody>
      </p:sp>
      <p:sp>
        <p:nvSpPr>
          <p:cNvPr id="66" name="Google Shape;66;p14"/>
          <p:cNvSpPr txBox="1">
            <a:spLocks noGrp="1"/>
          </p:cNvSpPr>
          <p:nvPr>
            <p:ph type="body" idx="1"/>
          </p:nvPr>
        </p:nvSpPr>
        <p:spPr>
          <a:xfrm>
            <a:off x="167269" y="1712371"/>
            <a:ext cx="4160182" cy="3042501"/>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400" dirty="0">
                <a:latin typeface="Times New Roman"/>
                <a:ea typeface="Times New Roman"/>
                <a:cs typeface="Times New Roman"/>
                <a:sym typeface="Times New Roman"/>
              </a:rPr>
              <a:t>The purpose of this following presentation is to demonstrate application of Piaget’s cognitive development theory in reference to an evaluation of Jenny’s psychological condition, a caregiver of her mother, showcasing the impacts of patient monitoring for over five years.</a:t>
            </a:r>
            <a:endParaRPr sz="1400" dirty="0">
              <a:latin typeface="Times New Roman"/>
              <a:ea typeface="Times New Roman"/>
              <a:cs typeface="Times New Roman"/>
              <a:sym typeface="Times New Roman"/>
            </a:endParaRPr>
          </a:p>
          <a:p>
            <a:pPr marL="0" lvl="0" indent="0" algn="l" rtl="0">
              <a:spcBef>
                <a:spcPts val="1200"/>
              </a:spcBef>
              <a:spcAft>
                <a:spcPts val="1200"/>
              </a:spcAft>
              <a:buNone/>
            </a:pPr>
            <a:endParaRPr sz="1400" dirty="0">
              <a:latin typeface="Times New Roman"/>
              <a:ea typeface="Times New Roman"/>
              <a:cs typeface="Times New Roman"/>
              <a:sym typeface="Times New Roman"/>
            </a:endParaRPr>
          </a:p>
        </p:txBody>
      </p:sp>
      <p:pic>
        <p:nvPicPr>
          <p:cNvPr id="67" name="Google Shape;67;p14"/>
          <p:cNvPicPr preferRelativeResize="0"/>
          <p:nvPr/>
        </p:nvPicPr>
        <p:blipFill>
          <a:blip r:embed="rId5">
            <a:alphaModFix/>
          </a:blip>
          <a:stretch>
            <a:fillRect/>
          </a:stretch>
        </p:blipFill>
        <p:spPr>
          <a:xfrm>
            <a:off x="4455042" y="1536934"/>
            <a:ext cx="4521689" cy="3042500"/>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0F9BE724-1D64-807E-DFE1-FB6BC7EF2F7D}"/>
              </a:ext>
            </a:extLst>
          </p:cNvPr>
          <p:cNvSpPr txBox="1"/>
          <p:nvPr/>
        </p:nvSpPr>
        <p:spPr>
          <a:xfrm>
            <a:off x="4933507" y="4579434"/>
            <a:ext cx="3615761" cy="396134"/>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https://muskanrana2191.medium.com/unveiling-the-nexus-between-mind-and-well-being-47961960e595</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1"/>
        <p:cNvGrpSpPr/>
        <p:nvPr/>
      </p:nvGrpSpPr>
      <p:grpSpPr>
        <a:xfrm>
          <a:off x="0" y="0"/>
          <a:ext cx="0" cy="0"/>
          <a:chOff x="0" y="0"/>
          <a:chExt cx="0" cy="0"/>
        </a:xfrm>
      </p:grpSpPr>
      <p:pic>
        <p:nvPicPr>
          <p:cNvPr id="6" name="Picture 2" descr="Theory of LEV VYGOTSKY//ZONE OF PROXIMAL DEVELOPMENT//ZPD// लेव वायगोत्सकी  #CTET #jtet #cdpctet - YouTube">
            <a:extLst>
              <a:ext uri="{FF2B5EF4-FFF2-40B4-BE49-F238E27FC236}">
                <a16:creationId xmlns:a16="http://schemas.microsoft.com/office/drawing/2014/main" id="{3C46E2F0-32CC-4458-B9E1-0709D2EDA40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72" name="Google Shape;72;p15"/>
          <p:cNvSpPr txBox="1">
            <a:spLocks noGrp="1"/>
          </p:cNvSpPr>
          <p:nvPr>
            <p:ph type="title"/>
          </p:nvPr>
        </p:nvSpPr>
        <p:spPr>
          <a:xfrm>
            <a:off x="311699" y="637964"/>
            <a:ext cx="8520600" cy="613200"/>
          </a:xfrm>
          <a:prstGeom prst="rect">
            <a:avLst/>
          </a:prstGeom>
        </p:spPr>
        <p:txBody>
          <a:bodyPr spcFirstLastPara="1" wrap="square" lIns="91425" tIns="91425" rIns="91425" bIns="91425" anchor="ctr" anchorCtr="0">
            <a:noAutofit/>
          </a:bodyPr>
          <a:lstStyle/>
          <a:p>
            <a:pPr marL="0" lvl="0" indent="0" algn="ctr" rtl="0">
              <a:lnSpc>
                <a:spcPct val="115000"/>
              </a:lnSpc>
              <a:spcBef>
                <a:spcPts val="2400"/>
              </a:spcBef>
              <a:spcAft>
                <a:spcPts val="0"/>
              </a:spcAft>
              <a:buClr>
                <a:schemeClr val="dk1"/>
              </a:buClr>
              <a:buSzPts val="1100"/>
              <a:buFont typeface="Arial"/>
              <a:buNone/>
            </a:pPr>
            <a:r>
              <a:rPr lang="en" sz="2000" b="1" dirty="0">
                <a:latin typeface="Times New Roman"/>
                <a:ea typeface="Times New Roman"/>
                <a:cs typeface="Times New Roman"/>
                <a:sym typeface="Times New Roman"/>
              </a:rPr>
              <a:t>THEORY</a:t>
            </a:r>
            <a:endParaRPr sz="2000" b="1" dirty="0">
              <a:latin typeface="Times New Roman"/>
              <a:ea typeface="Times New Roman"/>
              <a:cs typeface="Times New Roman"/>
              <a:sym typeface="Times New Roman"/>
            </a:endParaRPr>
          </a:p>
        </p:txBody>
      </p:sp>
      <p:sp>
        <p:nvSpPr>
          <p:cNvPr id="73" name="Google Shape;73;p15"/>
          <p:cNvSpPr txBox="1">
            <a:spLocks noGrp="1"/>
          </p:cNvSpPr>
          <p:nvPr>
            <p:ph type="body" idx="1"/>
          </p:nvPr>
        </p:nvSpPr>
        <p:spPr>
          <a:xfrm>
            <a:off x="311700" y="1171600"/>
            <a:ext cx="4379246" cy="3784668"/>
          </a:xfrm>
          <a:prstGeom prst="rect">
            <a:avLst/>
          </a:prstGeom>
        </p:spPr>
        <p:txBody>
          <a:bodyPr spcFirstLastPara="1" wrap="square" lIns="91425" tIns="91425" rIns="91425" bIns="91425" anchor="t" anchorCtr="0">
            <a:normAutofit/>
          </a:bodyPr>
          <a:lstStyle/>
          <a:p>
            <a:pPr marL="0" lvl="0" indent="0" algn="just" rtl="0">
              <a:lnSpc>
                <a:spcPct val="160000"/>
              </a:lnSpc>
              <a:spcBef>
                <a:spcPts val="1200"/>
              </a:spcBef>
              <a:spcAft>
                <a:spcPts val="0"/>
              </a:spcAft>
              <a:buClr>
                <a:schemeClr val="dk1"/>
              </a:buClr>
              <a:buSzPct val="76639"/>
              <a:buFont typeface="Arial"/>
              <a:buNone/>
            </a:pPr>
            <a:r>
              <a:rPr lang="en" sz="1200" b="1" u="sng" dirty="0">
                <a:latin typeface="Times New Roman" panose="02020603050405020304" pitchFamily="18" charset="0"/>
                <a:ea typeface="Times New Roman"/>
                <a:cs typeface="Times New Roman" panose="02020603050405020304" pitchFamily="18" charset="0"/>
                <a:sym typeface="Times New Roman"/>
              </a:rPr>
              <a:t>Chosen lifespan theory: Piaget’s cognitive development theory</a:t>
            </a:r>
            <a:endParaRPr sz="1200" b="1" u="sng" dirty="0">
              <a:latin typeface="Times New Roman" panose="02020603050405020304" pitchFamily="18" charset="0"/>
              <a:ea typeface="Times New Roman"/>
              <a:cs typeface="Times New Roman" panose="02020603050405020304" pitchFamily="18" charset="0"/>
              <a:sym typeface="Times New Roman"/>
            </a:endParaRPr>
          </a:p>
          <a:p>
            <a:pPr lvl="0"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Piaget’s cognitive development theory mainly identifies four key stages of development including </a:t>
            </a:r>
            <a:r>
              <a:rPr lang="en-GB" sz="1200" i="1" dirty="0">
                <a:latin typeface="Times New Roman" panose="02020603050405020304" pitchFamily="18" charset="0"/>
                <a:cs typeface="Times New Roman" panose="02020603050405020304" pitchFamily="18" charset="0"/>
              </a:rPr>
              <a:t>sensorimotor, preoperational, concrete operational, and formal operational </a:t>
            </a:r>
            <a:r>
              <a:rPr lang="en-GB" sz="1200" dirty="0">
                <a:latin typeface="Times New Roman" panose="02020603050405020304" pitchFamily="18" charset="0"/>
                <a:cs typeface="Times New Roman" panose="02020603050405020304" pitchFamily="18" charset="0"/>
              </a:rPr>
              <a:t>(Kumbar </a:t>
            </a:r>
            <a:r>
              <a:rPr lang="en-GB" sz="1200" i="1" dirty="0">
                <a:latin typeface="Times New Roman" panose="02020603050405020304" pitchFamily="18" charset="0"/>
                <a:cs typeface="Times New Roman" panose="02020603050405020304" pitchFamily="18" charset="0"/>
              </a:rPr>
              <a:t>et al. </a:t>
            </a:r>
            <a:r>
              <a:rPr lang="en-GB" sz="1200" dirty="0">
                <a:latin typeface="Times New Roman" panose="02020603050405020304" pitchFamily="18" charset="0"/>
                <a:cs typeface="Times New Roman" panose="02020603050405020304" pitchFamily="18" charset="0"/>
              </a:rPr>
              <a:t>2023, p.42)</a:t>
            </a:r>
            <a:endParaRPr lang="en-IN" sz="1200"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Considering the age of 16, Jenny comes under formal operational phase in which people start to think hypothetically with development of high reasoning, planning, and problem-solving skills </a:t>
            </a:r>
            <a:endParaRPr lang="en-IN" sz="1200" dirty="0">
              <a:latin typeface="Times New Roman" panose="02020603050405020304" pitchFamily="18" charset="0"/>
              <a:cs typeface="Times New Roman" panose="02020603050405020304" pitchFamily="18" charset="0"/>
            </a:endParaRPr>
          </a:p>
          <a:p>
            <a:pPr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Furthermore, Piaget mentions key processes of learning like schemas, assimilation, accommodation, and equilibration </a:t>
            </a:r>
            <a:endParaRPr sz="1200" dirty="0">
              <a:latin typeface="Times New Roman" panose="02020603050405020304" pitchFamily="18" charset="0"/>
              <a:cs typeface="Times New Roman" panose="02020603050405020304" pitchFamily="18" charset="0"/>
            </a:endParaRPr>
          </a:p>
        </p:txBody>
      </p:sp>
      <p:pic>
        <p:nvPicPr>
          <p:cNvPr id="74" name="Google Shape;74;p15"/>
          <p:cNvPicPr preferRelativeResize="0"/>
          <p:nvPr/>
        </p:nvPicPr>
        <p:blipFill>
          <a:blip r:embed="rId5">
            <a:alphaModFix/>
          </a:blip>
          <a:stretch>
            <a:fillRect/>
          </a:stretch>
        </p:blipFill>
        <p:spPr>
          <a:xfrm>
            <a:off x="5003559" y="1578594"/>
            <a:ext cx="3970199" cy="2826821"/>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0CA89EE9-A4B8-DA77-2748-B4848145B3B6}"/>
              </a:ext>
            </a:extLst>
          </p:cNvPr>
          <p:cNvSpPr txBox="1"/>
          <p:nvPr/>
        </p:nvSpPr>
        <p:spPr>
          <a:xfrm>
            <a:off x="5791200" y="4579434"/>
            <a:ext cx="2758068" cy="234551"/>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https://www.jigsawabacus.com/?v=6215474131640</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8"/>
        <p:cNvGrpSpPr/>
        <p:nvPr/>
      </p:nvGrpSpPr>
      <p:grpSpPr>
        <a:xfrm>
          <a:off x="0" y="0"/>
          <a:ext cx="0" cy="0"/>
          <a:chOff x="0" y="0"/>
          <a:chExt cx="0" cy="0"/>
        </a:xfrm>
      </p:grpSpPr>
      <p:pic>
        <p:nvPicPr>
          <p:cNvPr id="6" name="Picture 2" descr="Theory of LEV VYGOTSKY//ZONE OF PROXIMAL DEVELOPMENT//ZPD// लेव वायगोत्सकी  #CTET #jtet #cdpctet - YouTube">
            <a:extLst>
              <a:ext uri="{FF2B5EF4-FFF2-40B4-BE49-F238E27FC236}">
                <a16:creationId xmlns:a16="http://schemas.microsoft.com/office/drawing/2014/main" id="{DAA301ED-EA0A-47CE-AE0B-725347E0F34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79" name="Google Shape;79;p16"/>
          <p:cNvSpPr txBox="1">
            <a:spLocks noGrp="1"/>
          </p:cNvSpPr>
          <p:nvPr>
            <p:ph type="title"/>
          </p:nvPr>
        </p:nvSpPr>
        <p:spPr>
          <a:xfrm>
            <a:off x="311699" y="677827"/>
            <a:ext cx="8520600" cy="613200"/>
          </a:xfrm>
          <a:prstGeom prst="rect">
            <a:avLst/>
          </a:prstGeom>
        </p:spPr>
        <p:txBody>
          <a:bodyPr spcFirstLastPara="1" wrap="square" lIns="91425" tIns="91425" rIns="91425" bIns="91425" anchor="ctr" anchorCtr="0">
            <a:normAutofit fontScale="90000"/>
          </a:bodyPr>
          <a:lstStyle/>
          <a:p>
            <a:pPr marL="0" lvl="0" indent="0" algn="ctr" rtl="0">
              <a:lnSpc>
                <a:spcPct val="115000"/>
              </a:lnSpc>
              <a:spcBef>
                <a:spcPts val="2400"/>
              </a:spcBef>
              <a:spcAft>
                <a:spcPts val="0"/>
              </a:spcAft>
              <a:buClr>
                <a:schemeClr val="dk1"/>
              </a:buClr>
              <a:buSzPct val="49500"/>
              <a:buFont typeface="Arial"/>
              <a:buNone/>
            </a:pPr>
            <a:r>
              <a:rPr lang="en" sz="2222" b="1" dirty="0">
                <a:latin typeface="Times New Roman"/>
                <a:ea typeface="Times New Roman"/>
                <a:cs typeface="Times New Roman"/>
                <a:sym typeface="Times New Roman"/>
              </a:rPr>
              <a:t>THEORY</a:t>
            </a:r>
            <a:endParaRPr sz="2222" b="1" dirty="0">
              <a:latin typeface="Times New Roman"/>
              <a:ea typeface="Times New Roman"/>
              <a:cs typeface="Times New Roman"/>
              <a:sym typeface="Times New Roman"/>
            </a:endParaRPr>
          </a:p>
        </p:txBody>
      </p:sp>
      <p:sp>
        <p:nvSpPr>
          <p:cNvPr id="80" name="Google Shape;80;p16"/>
          <p:cNvSpPr txBox="1">
            <a:spLocks noGrp="1"/>
          </p:cNvSpPr>
          <p:nvPr>
            <p:ph type="body" idx="1"/>
          </p:nvPr>
        </p:nvSpPr>
        <p:spPr>
          <a:xfrm>
            <a:off x="-31897" y="1690736"/>
            <a:ext cx="4678325" cy="3400871"/>
          </a:xfrm>
          <a:prstGeom prst="rect">
            <a:avLst/>
          </a:prstGeom>
        </p:spPr>
        <p:txBody>
          <a:bodyPr spcFirstLastPara="1" wrap="square" lIns="91425" tIns="91425" rIns="91425" bIns="91425" anchor="t" anchorCtr="0">
            <a:noAutofit/>
          </a:bodyPr>
          <a:lstStyle/>
          <a:p>
            <a:pPr marL="0" lvl="0" indent="0" algn="just" rtl="0">
              <a:lnSpc>
                <a:spcPct val="150000"/>
              </a:lnSpc>
              <a:spcAft>
                <a:spcPts val="0"/>
              </a:spcAft>
              <a:buClr>
                <a:schemeClr val="dk1"/>
              </a:buClr>
              <a:buSzPct val="57894"/>
              <a:buFont typeface="Arial"/>
              <a:buNone/>
            </a:pPr>
            <a:r>
              <a:rPr lang="en" sz="1200" b="1" u="sng" dirty="0">
                <a:latin typeface="Times New Roman"/>
                <a:ea typeface="Times New Roman"/>
                <a:cs typeface="Times New Roman"/>
                <a:sym typeface="Times New Roman"/>
              </a:rPr>
              <a:t>Psychological lifespan theory to explore historical impact of Jenny’s experiences and a plan to support Jenny’s current situation</a:t>
            </a:r>
            <a:endParaRPr sz="1200" b="1" u="sng"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57894"/>
              <a:buFont typeface="Arial"/>
              <a:buNone/>
            </a:pPr>
            <a:r>
              <a:rPr lang="en" sz="1200" dirty="0">
                <a:latin typeface="Times New Roman"/>
                <a:ea typeface="Times New Roman"/>
                <a:cs typeface="Times New Roman"/>
                <a:sym typeface="Times New Roman"/>
              </a:rPr>
              <a:t>●   Premature adult accountabilities as seen in Jenny’s caregiving responsibilities remarks a significant historical impact led by her father being a caregiver to her mother</a:t>
            </a:r>
            <a:endParaRPr sz="1200"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63496"/>
              <a:buFont typeface="Arial"/>
              <a:buNone/>
            </a:pPr>
            <a:r>
              <a:rPr lang="en" sz="1200" dirty="0">
                <a:latin typeface="Times New Roman"/>
                <a:ea typeface="Times New Roman"/>
                <a:cs typeface="Times New Roman"/>
                <a:sym typeface="Times New Roman"/>
              </a:rPr>
              <a:t>● As stated by Singh </a:t>
            </a:r>
            <a:r>
              <a:rPr lang="en" sz="1200" i="1" dirty="0">
                <a:latin typeface="Times New Roman"/>
                <a:ea typeface="Times New Roman"/>
                <a:cs typeface="Times New Roman"/>
                <a:sym typeface="Times New Roman"/>
              </a:rPr>
              <a:t>et al. </a:t>
            </a:r>
            <a:r>
              <a:rPr lang="en" sz="1200" dirty="0">
                <a:latin typeface="Times New Roman"/>
                <a:ea typeface="Times New Roman"/>
                <a:cs typeface="Times New Roman"/>
                <a:sym typeface="Times New Roman"/>
              </a:rPr>
              <a:t>(2024, p.2038), Piaget has significantly aligned the adaptation of specific instrumentation with the developmental stage of a learner</a:t>
            </a:r>
            <a:endParaRPr sz="1200"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63496"/>
              <a:buFont typeface="Arial"/>
              <a:buNone/>
            </a:pPr>
            <a:r>
              <a:rPr lang="en" sz="1200" dirty="0">
                <a:latin typeface="Times New Roman"/>
                <a:ea typeface="Times New Roman"/>
                <a:cs typeface="Times New Roman"/>
                <a:sym typeface="Times New Roman"/>
              </a:rPr>
              <a:t>● For example, Jenny’s isolation from the peers have significantly restricted the individual’s ability to debate, test ideas and manage abstract reasoning</a:t>
            </a:r>
            <a:endParaRPr sz="1200" dirty="0">
              <a:latin typeface="Times New Roman"/>
              <a:ea typeface="Times New Roman"/>
              <a:cs typeface="Times New Roman"/>
              <a:sym typeface="Times New Roman"/>
            </a:endParaRPr>
          </a:p>
        </p:txBody>
      </p:sp>
      <p:pic>
        <p:nvPicPr>
          <p:cNvPr id="81" name="Google Shape;81;p16"/>
          <p:cNvPicPr preferRelativeResize="0"/>
          <p:nvPr/>
        </p:nvPicPr>
        <p:blipFill>
          <a:blip r:embed="rId5">
            <a:alphaModFix/>
          </a:blip>
          <a:stretch>
            <a:fillRect/>
          </a:stretch>
        </p:blipFill>
        <p:spPr>
          <a:xfrm>
            <a:off x="4646428" y="1690736"/>
            <a:ext cx="4375663" cy="2774937"/>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6D59B66A-E4DB-D972-86E9-6921F6F358CC}"/>
              </a:ext>
            </a:extLst>
          </p:cNvPr>
          <p:cNvSpPr txBox="1"/>
          <p:nvPr/>
        </p:nvSpPr>
        <p:spPr>
          <a:xfrm>
            <a:off x="5156791" y="4579434"/>
            <a:ext cx="3572539" cy="396134"/>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https://www.akinmh.com/articles/the-remarkable-impact-of-family-on-recovery-from-mental-illness/</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5"/>
        <p:cNvGrpSpPr/>
        <p:nvPr/>
      </p:nvGrpSpPr>
      <p:grpSpPr>
        <a:xfrm>
          <a:off x="0" y="0"/>
          <a:ext cx="0" cy="0"/>
          <a:chOff x="0" y="0"/>
          <a:chExt cx="0" cy="0"/>
        </a:xfrm>
      </p:grpSpPr>
      <p:pic>
        <p:nvPicPr>
          <p:cNvPr id="6" name="Picture 2" descr="Theory of LEV VYGOTSKY//ZONE OF PROXIMAL DEVELOPMENT//ZPD// लेव वायगोत्सकी  #CTET #jtet #cdpctet - YouTube">
            <a:extLst>
              <a:ext uri="{FF2B5EF4-FFF2-40B4-BE49-F238E27FC236}">
                <a16:creationId xmlns:a16="http://schemas.microsoft.com/office/drawing/2014/main" id="{EC709099-C03E-46FD-9190-EAF41D6F0847}"/>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86" name="Google Shape;86;p17"/>
          <p:cNvSpPr txBox="1">
            <a:spLocks noGrp="1"/>
          </p:cNvSpPr>
          <p:nvPr>
            <p:ph type="title"/>
          </p:nvPr>
        </p:nvSpPr>
        <p:spPr>
          <a:xfrm>
            <a:off x="311700" y="285913"/>
            <a:ext cx="8520600" cy="885687"/>
          </a:xfrm>
          <a:prstGeom prst="rect">
            <a:avLst/>
          </a:prstGeom>
        </p:spPr>
        <p:txBody>
          <a:bodyPr spcFirstLastPara="1" wrap="square" lIns="91425" tIns="91425" rIns="91425" bIns="91425" anchor="ctr" anchorCtr="0">
            <a:noAutofit/>
          </a:bodyPr>
          <a:lstStyle/>
          <a:p>
            <a:pPr marL="0" lvl="0" indent="0" algn="ctr" rtl="0">
              <a:lnSpc>
                <a:spcPct val="150000"/>
              </a:lnSpc>
              <a:spcBef>
                <a:spcPts val="2400"/>
              </a:spcBef>
              <a:spcAft>
                <a:spcPts val="0"/>
              </a:spcAft>
              <a:buClr>
                <a:schemeClr val="dk1"/>
              </a:buClr>
              <a:buSzPts val="1100"/>
              <a:buFont typeface="Arial"/>
              <a:buNone/>
            </a:pPr>
            <a:r>
              <a:rPr lang="en" sz="2000" b="1" dirty="0">
                <a:latin typeface="Times New Roman"/>
                <a:ea typeface="Times New Roman"/>
                <a:cs typeface="Times New Roman"/>
                <a:sym typeface="Times New Roman"/>
              </a:rPr>
              <a:t>APPLICATION TO JENNY</a:t>
            </a:r>
            <a:endParaRPr sz="2000" b="1" dirty="0">
              <a:latin typeface="Times New Roman"/>
              <a:ea typeface="Times New Roman"/>
              <a:cs typeface="Times New Roman"/>
              <a:sym typeface="Times New Roman"/>
            </a:endParaRPr>
          </a:p>
        </p:txBody>
      </p:sp>
      <p:sp>
        <p:nvSpPr>
          <p:cNvPr id="87" name="Google Shape;87;p17"/>
          <p:cNvSpPr txBox="1">
            <a:spLocks noGrp="1"/>
          </p:cNvSpPr>
          <p:nvPr>
            <p:ph type="body" idx="1"/>
          </p:nvPr>
        </p:nvSpPr>
        <p:spPr>
          <a:xfrm>
            <a:off x="0" y="1457512"/>
            <a:ext cx="4433739" cy="3827083"/>
          </a:xfrm>
          <a:prstGeom prst="rect">
            <a:avLst/>
          </a:prstGeom>
        </p:spPr>
        <p:txBody>
          <a:bodyPr spcFirstLastPara="1" wrap="square" lIns="91425" tIns="91425" rIns="91425" bIns="91425" anchor="t" anchorCtr="0">
            <a:noAutofit/>
          </a:bodyPr>
          <a:lstStyle/>
          <a:p>
            <a:pPr marL="0" lvl="0" indent="0" algn="just" rtl="0">
              <a:lnSpc>
                <a:spcPct val="150000"/>
              </a:lnSpc>
              <a:spcAft>
                <a:spcPts val="0"/>
              </a:spcAft>
              <a:buClr>
                <a:schemeClr val="dk1"/>
              </a:buClr>
              <a:buSzPct val="78571"/>
              <a:buFont typeface="Arial"/>
              <a:buNone/>
            </a:pPr>
            <a:r>
              <a:rPr lang="en" sz="1200" b="1" u="sng" dirty="0">
                <a:latin typeface="Times New Roman"/>
                <a:ea typeface="Times New Roman"/>
                <a:cs typeface="Times New Roman"/>
                <a:sym typeface="Times New Roman"/>
              </a:rPr>
              <a:t>Key concepts and relevance of the theory to Jenny’s situation and experiences</a:t>
            </a:r>
            <a:endParaRPr sz="1200" b="1" u="sng"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73333"/>
              <a:buFont typeface="Arial"/>
              <a:buNone/>
            </a:pPr>
            <a:r>
              <a:rPr lang="en" sz="1200" dirty="0">
                <a:latin typeface="Times New Roman"/>
                <a:ea typeface="Times New Roman"/>
                <a:cs typeface="Times New Roman"/>
                <a:sym typeface="Times New Roman"/>
              </a:rPr>
              <a:t>●  At formal operational stage, Jenny has been developing the thinking of an adolescent with identity exploration and hypothetical thinking, while mothers’ responsibilities led Jenny to acetate problem-solving</a:t>
            </a:r>
            <a:endParaRPr sz="1200"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73333"/>
              <a:buFont typeface="Arial"/>
              <a:buNone/>
            </a:pPr>
            <a:r>
              <a:rPr lang="en" sz="1200" dirty="0">
                <a:latin typeface="Times New Roman"/>
                <a:ea typeface="Times New Roman"/>
                <a:cs typeface="Times New Roman"/>
                <a:sym typeface="Times New Roman"/>
              </a:rPr>
              <a:t>●  According to Kumbar </a:t>
            </a:r>
            <a:r>
              <a:rPr lang="en" sz="1200" i="1" dirty="0">
                <a:latin typeface="Times New Roman"/>
                <a:ea typeface="Times New Roman"/>
                <a:cs typeface="Times New Roman"/>
                <a:sym typeface="Times New Roman"/>
              </a:rPr>
              <a:t>et al. </a:t>
            </a:r>
            <a:r>
              <a:rPr lang="en" sz="1200" dirty="0">
                <a:latin typeface="Times New Roman"/>
                <a:ea typeface="Times New Roman"/>
                <a:cs typeface="Times New Roman"/>
                <a:sym typeface="Times New Roman"/>
              </a:rPr>
              <a:t>(2023, p.4), Piaget has posed a sheer focus on curiosity to be a central aspect in the growth of children as they tend to develop their knowledge through watching, managing and touching aspects</a:t>
            </a:r>
            <a:endParaRPr sz="1200" dirty="0">
              <a:latin typeface="Times New Roman"/>
              <a:ea typeface="Times New Roman"/>
              <a:cs typeface="Times New Roman"/>
              <a:sym typeface="Times New Roman"/>
            </a:endParaRPr>
          </a:p>
          <a:p>
            <a:pPr marL="457200" lvl="0" indent="-228600" algn="just" rtl="0">
              <a:lnSpc>
                <a:spcPct val="150000"/>
              </a:lnSpc>
              <a:spcAft>
                <a:spcPts val="0"/>
              </a:spcAft>
              <a:buClr>
                <a:schemeClr val="dk1"/>
              </a:buClr>
              <a:buSzPct val="73333"/>
              <a:buFont typeface="Arial"/>
              <a:buNone/>
            </a:pPr>
            <a:r>
              <a:rPr lang="en" sz="1200" dirty="0">
                <a:latin typeface="Times New Roman"/>
                <a:ea typeface="Times New Roman"/>
                <a:cs typeface="Times New Roman"/>
                <a:sym typeface="Times New Roman"/>
              </a:rPr>
              <a:t>●  Similarly, Jenny experiences different scenarios from that of a 16-year old normal household girl as the caregiving responsibilities have led her to avoid own needs and choices</a:t>
            </a:r>
            <a:endParaRPr sz="1200" dirty="0">
              <a:latin typeface="Times New Roman"/>
              <a:ea typeface="Times New Roman"/>
              <a:cs typeface="Times New Roman"/>
              <a:sym typeface="Times New Roman"/>
            </a:endParaRPr>
          </a:p>
          <a:p>
            <a:pPr marL="0" lvl="0" indent="0" algn="l" rtl="0">
              <a:spcBef>
                <a:spcPts val="1200"/>
              </a:spcBef>
              <a:spcAft>
                <a:spcPts val="1200"/>
              </a:spcAft>
              <a:buNone/>
            </a:pPr>
            <a:endParaRPr sz="1200" dirty="0"/>
          </a:p>
        </p:txBody>
      </p:sp>
      <p:pic>
        <p:nvPicPr>
          <p:cNvPr id="88" name="Google Shape;88;p17"/>
          <p:cNvPicPr preferRelativeResize="0"/>
          <p:nvPr/>
        </p:nvPicPr>
        <p:blipFill>
          <a:blip r:embed="rId5">
            <a:alphaModFix/>
          </a:blip>
          <a:stretch>
            <a:fillRect/>
          </a:stretch>
        </p:blipFill>
        <p:spPr>
          <a:xfrm>
            <a:off x="4742121" y="1669737"/>
            <a:ext cx="4263618" cy="2729725"/>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76B5AA1B-062A-7A97-990C-6942F542D4AC}"/>
              </a:ext>
            </a:extLst>
          </p:cNvPr>
          <p:cNvSpPr txBox="1"/>
          <p:nvPr/>
        </p:nvSpPr>
        <p:spPr>
          <a:xfrm>
            <a:off x="5791200" y="4579434"/>
            <a:ext cx="2758068" cy="234551"/>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https://www.drsyedimran.com/?r=30739380011790</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2"/>
        <p:cNvGrpSpPr/>
        <p:nvPr/>
      </p:nvGrpSpPr>
      <p:grpSpPr>
        <a:xfrm>
          <a:off x="0" y="0"/>
          <a:ext cx="0" cy="0"/>
          <a:chOff x="0" y="0"/>
          <a:chExt cx="0" cy="0"/>
        </a:xfrm>
      </p:grpSpPr>
      <p:pic>
        <p:nvPicPr>
          <p:cNvPr id="6" name="Picture 2" descr="Theory of LEV VYGOTSKY//ZONE OF PROXIMAL DEVELOPMENT//ZPD// लेव वायगोत्सकी  #CTET #jtet #cdpctet - YouTube">
            <a:extLst>
              <a:ext uri="{FF2B5EF4-FFF2-40B4-BE49-F238E27FC236}">
                <a16:creationId xmlns:a16="http://schemas.microsoft.com/office/drawing/2014/main" id="{ED0590FD-8A23-499F-AB01-502F84200BAA}"/>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93" name="Google Shape;93;p18"/>
          <p:cNvSpPr txBox="1">
            <a:spLocks noGrp="1"/>
          </p:cNvSpPr>
          <p:nvPr>
            <p:ph type="title"/>
          </p:nvPr>
        </p:nvSpPr>
        <p:spPr>
          <a:xfrm>
            <a:off x="311699" y="594502"/>
            <a:ext cx="8520600" cy="613200"/>
          </a:xfrm>
          <a:prstGeom prst="rect">
            <a:avLst/>
          </a:prstGeom>
        </p:spPr>
        <p:txBody>
          <a:bodyPr spcFirstLastPara="1" wrap="square" lIns="91425" tIns="91425" rIns="91425" bIns="91425" anchor="ctr" anchorCtr="0">
            <a:normAutofit fontScale="90000"/>
          </a:bodyPr>
          <a:lstStyle/>
          <a:p>
            <a:pPr marL="0" lvl="0" indent="0" algn="ctr" rtl="0">
              <a:lnSpc>
                <a:spcPct val="150000"/>
              </a:lnSpc>
              <a:spcBef>
                <a:spcPts val="2400"/>
              </a:spcBef>
              <a:spcAft>
                <a:spcPts val="600"/>
              </a:spcAft>
              <a:buNone/>
            </a:pPr>
            <a:r>
              <a:rPr lang="en" sz="2000" b="1" dirty="0">
                <a:latin typeface="Times New Roman"/>
                <a:ea typeface="Times New Roman"/>
                <a:cs typeface="Times New Roman"/>
                <a:sym typeface="Times New Roman"/>
              </a:rPr>
              <a:t>APPLICATION TO JENNY</a:t>
            </a:r>
            <a:endParaRPr dirty="0"/>
          </a:p>
        </p:txBody>
      </p:sp>
      <p:sp>
        <p:nvSpPr>
          <p:cNvPr id="94" name="Google Shape;94;p18"/>
          <p:cNvSpPr txBox="1">
            <a:spLocks noGrp="1"/>
          </p:cNvSpPr>
          <p:nvPr>
            <p:ph type="body" idx="1"/>
          </p:nvPr>
        </p:nvSpPr>
        <p:spPr>
          <a:xfrm>
            <a:off x="152212" y="1171600"/>
            <a:ext cx="4809900" cy="3784668"/>
          </a:xfrm>
          <a:prstGeom prst="rect">
            <a:avLst/>
          </a:prstGeom>
        </p:spPr>
        <p:txBody>
          <a:bodyPr spcFirstLastPara="1" wrap="square" lIns="91425" tIns="91425" rIns="91425" bIns="91425" anchor="t" anchorCtr="0">
            <a:noAutofit/>
          </a:bodyPr>
          <a:lstStyle/>
          <a:p>
            <a:pPr marL="0" lvl="0" indent="0" algn="just" rtl="0">
              <a:lnSpc>
                <a:spcPct val="150000"/>
              </a:lnSpc>
              <a:spcBef>
                <a:spcPts val="1200"/>
              </a:spcBef>
              <a:spcAft>
                <a:spcPts val="0"/>
              </a:spcAft>
              <a:buClr>
                <a:schemeClr val="dk1"/>
              </a:buClr>
              <a:buSzPts val="1100"/>
              <a:buFont typeface="Arial"/>
              <a:buNone/>
            </a:pPr>
            <a:r>
              <a:rPr lang="en" sz="1200" b="1" u="sng" dirty="0">
                <a:latin typeface="Times New Roman" panose="02020603050405020304" pitchFamily="18" charset="0"/>
                <a:ea typeface="Times New Roman"/>
                <a:cs typeface="Times New Roman" panose="02020603050405020304" pitchFamily="18" charset="0"/>
                <a:sym typeface="Times New Roman"/>
              </a:rPr>
              <a:t>Applying the theory to Jenny’s experiences potential impact on her well-being and development</a:t>
            </a:r>
            <a:endParaRPr sz="1200" b="1" u="sng" dirty="0">
              <a:latin typeface="Times New Roman" panose="02020603050405020304" pitchFamily="18" charset="0"/>
              <a:ea typeface="Times New Roman"/>
              <a:cs typeface="Times New Roman" panose="02020603050405020304" pitchFamily="18" charset="0"/>
              <a:sym typeface="Times New Roman"/>
            </a:endParaRPr>
          </a:p>
          <a:p>
            <a:pPr marL="457200" lvl="0" indent="-317500" algn="just" rtl="0">
              <a:lnSpc>
                <a:spcPct val="150000"/>
              </a:lnSpc>
              <a:spcBef>
                <a:spcPts val="1200"/>
              </a:spcBef>
              <a:spcAft>
                <a:spcPts val="0"/>
              </a:spcAft>
              <a:buSzPts val="1400"/>
              <a:buFont typeface="Times New Roman"/>
              <a:buChar char="●"/>
            </a:pPr>
            <a:r>
              <a:rPr lang="en" sz="1200" dirty="0">
                <a:latin typeface="Times New Roman" panose="02020603050405020304" pitchFamily="18" charset="0"/>
                <a:ea typeface="Times New Roman"/>
                <a:cs typeface="Times New Roman" panose="02020603050405020304" pitchFamily="18" charset="0"/>
                <a:sym typeface="Times New Roman"/>
              </a:rPr>
              <a:t>The caregiving role of Jenny has strengthened the problem-solving competence, while limiting her scopes of social engagement, affecting the developmental stage suggested by Piaget</a:t>
            </a:r>
            <a:endParaRPr sz="1200" dirty="0">
              <a:latin typeface="Times New Roman" panose="02020603050405020304" pitchFamily="18" charset="0"/>
              <a:ea typeface="Times New Roman"/>
              <a:cs typeface="Times New Roman" panose="02020603050405020304" pitchFamily="18" charset="0"/>
              <a:sym typeface="Times New Roman"/>
            </a:endParaRPr>
          </a:p>
          <a:p>
            <a:pPr marL="457200" lvl="0" indent="-304800" algn="just" rtl="0">
              <a:lnSpc>
                <a:spcPct val="150000"/>
              </a:lnSpc>
              <a:spcBef>
                <a:spcPts val="0"/>
              </a:spcBef>
              <a:spcAft>
                <a:spcPts val="0"/>
              </a:spcAft>
              <a:buSzPts val="1200"/>
              <a:buFont typeface="Times New Roman"/>
              <a:buChar char="●"/>
            </a:pPr>
            <a:r>
              <a:rPr lang="en" sz="1200" dirty="0">
                <a:latin typeface="Times New Roman" panose="02020603050405020304" pitchFamily="18" charset="0"/>
                <a:ea typeface="Times New Roman"/>
                <a:cs typeface="Times New Roman" panose="02020603050405020304" pitchFamily="18" charset="0"/>
                <a:sym typeface="Times New Roman"/>
              </a:rPr>
              <a:t>Emotional strains encountered during mother’s caregiving duties, Jenny faces significant lack and gap in education, reasoning, peer communication, hindering adolescent growth    </a:t>
            </a:r>
          </a:p>
          <a:p>
            <a:pPr indent="-304800" algn="just">
              <a:lnSpc>
                <a:spcPct val="150000"/>
              </a:lnSpc>
              <a:buSzPts val="1200"/>
              <a:buFont typeface="Times New Roman"/>
              <a:buChar char="●"/>
            </a:pPr>
            <a:r>
              <a:rPr lang="en-GB" sz="1200" dirty="0">
                <a:latin typeface="Times New Roman" panose="02020603050405020304" pitchFamily="18" charset="0"/>
                <a:cs typeface="Times New Roman" panose="02020603050405020304" pitchFamily="18" charset="0"/>
              </a:rPr>
              <a:t>The cognitive energy of Jenny has significantly been directed towards the adult accountabilities like monitoring household activities and supporting mother’s health, reducing Jenny’s confidence</a:t>
            </a:r>
            <a:endParaRPr sz="1200" dirty="0">
              <a:latin typeface="Times New Roman" panose="02020603050405020304" pitchFamily="18" charset="0"/>
              <a:ea typeface="Times New Roman"/>
              <a:cs typeface="Times New Roman" panose="02020603050405020304" pitchFamily="18" charset="0"/>
              <a:sym typeface="Times New Roman"/>
            </a:endParaRPr>
          </a:p>
          <a:p>
            <a:pPr marL="0" lvl="0" indent="0" algn="l" rtl="0">
              <a:lnSpc>
                <a:spcPct val="150000"/>
              </a:lnSpc>
              <a:spcBef>
                <a:spcPts val="1200"/>
              </a:spcBef>
              <a:spcAft>
                <a:spcPts val="1200"/>
              </a:spcAft>
              <a:buNone/>
            </a:pPr>
            <a:endParaRPr sz="1200" dirty="0">
              <a:latin typeface="Times New Roman" panose="02020603050405020304" pitchFamily="18" charset="0"/>
              <a:ea typeface="Times New Roman"/>
              <a:cs typeface="Times New Roman" panose="02020603050405020304" pitchFamily="18" charset="0"/>
              <a:sym typeface="Times New Roman"/>
            </a:endParaRPr>
          </a:p>
        </p:txBody>
      </p:sp>
      <p:pic>
        <p:nvPicPr>
          <p:cNvPr id="95" name="Google Shape;95;p18"/>
          <p:cNvPicPr preferRelativeResize="0"/>
          <p:nvPr/>
        </p:nvPicPr>
        <p:blipFill>
          <a:blip r:embed="rId5">
            <a:alphaModFix/>
          </a:blip>
          <a:stretch>
            <a:fillRect/>
          </a:stretch>
        </p:blipFill>
        <p:spPr>
          <a:xfrm>
            <a:off x="5387382" y="1617354"/>
            <a:ext cx="3444917" cy="3156513"/>
          </a:xfrm>
          <a:prstGeom prst="rect">
            <a:avLst/>
          </a:prstGeom>
          <a:noFill/>
          <a:ln w="9525" cap="flat" cmpd="sng">
            <a:solidFill>
              <a:schemeClr val="dk2"/>
            </a:solidFill>
            <a:prstDash val="solid"/>
            <a:round/>
            <a:headEnd type="none" w="sm" len="sm"/>
            <a:tailEnd type="none" w="sm" len="sm"/>
          </a:ln>
        </p:spPr>
      </p:pic>
      <p:sp>
        <p:nvSpPr>
          <p:cNvPr id="2" name="TextBox 1">
            <a:extLst>
              <a:ext uri="{FF2B5EF4-FFF2-40B4-BE49-F238E27FC236}">
                <a16:creationId xmlns:a16="http://schemas.microsoft.com/office/drawing/2014/main" id="{DE660F97-4D08-A751-7813-3ED757998F4E}"/>
              </a:ext>
            </a:extLst>
          </p:cNvPr>
          <p:cNvSpPr txBox="1"/>
          <p:nvPr/>
        </p:nvSpPr>
        <p:spPr>
          <a:xfrm>
            <a:off x="5263148" y="4721717"/>
            <a:ext cx="3753984" cy="234551"/>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https://www.nehascreations.com/blogs/news/why-mental-fitness-is-important</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ory of LEV VYGOTSKY//ZONE OF PROXIMAL DEVELOPMENT//ZPD// लेव वायगोत्सकी  #CTET #jtet #cdpctet - YouTube">
            <a:extLst>
              <a:ext uri="{FF2B5EF4-FFF2-40B4-BE49-F238E27FC236}">
                <a16:creationId xmlns:a16="http://schemas.microsoft.com/office/drawing/2014/main" id="{1E0EC85A-83C5-46A6-AC44-01CBE56F9AFB}"/>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5B09928A-8EE2-B8F0-C719-DCEE57292A0D}"/>
              </a:ext>
            </a:extLst>
          </p:cNvPr>
          <p:cNvSpPr>
            <a:spLocks noGrp="1"/>
          </p:cNvSpPr>
          <p:nvPr>
            <p:ph type="title"/>
          </p:nvPr>
        </p:nvSpPr>
        <p:spPr>
          <a:xfrm>
            <a:off x="311699" y="526501"/>
            <a:ext cx="8520600" cy="613200"/>
          </a:xfrm>
        </p:spPr>
        <p:txBody>
          <a:bodyPr anchor="ctr">
            <a:noAutofit/>
          </a:bodyPr>
          <a:lstStyle/>
          <a:p>
            <a:pPr algn="ctr">
              <a:lnSpc>
                <a:spcPct val="150000"/>
              </a:lnSpc>
            </a:pPr>
            <a:r>
              <a:rPr lang="en-GB" sz="2000" b="1" dirty="0">
                <a:latin typeface="Times New Roman" panose="02020603050405020304" pitchFamily="18" charset="0"/>
                <a:cs typeface="Times New Roman" panose="02020603050405020304" pitchFamily="18" charset="0"/>
              </a:rPr>
              <a:t>SUPPORT PLAN </a:t>
            </a:r>
            <a:endParaRPr lang="en-IN" sz="200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E1B54085-556B-A860-B37C-5213A28BFB79}"/>
              </a:ext>
            </a:extLst>
          </p:cNvPr>
          <p:cNvSpPr>
            <a:spLocks noGrp="1"/>
          </p:cNvSpPr>
          <p:nvPr>
            <p:ph type="body" idx="1"/>
          </p:nvPr>
        </p:nvSpPr>
        <p:spPr>
          <a:xfrm>
            <a:off x="89904" y="1536934"/>
            <a:ext cx="4423150" cy="3606566"/>
          </a:xfrm>
        </p:spPr>
        <p:txBody>
          <a:bodyPr>
            <a:normAutofit fontScale="85000" lnSpcReduction="10000"/>
          </a:bodyPr>
          <a:lstStyle/>
          <a:p>
            <a:pPr marL="114300" indent="0" algn="just">
              <a:lnSpc>
                <a:spcPct val="150000"/>
              </a:lnSpc>
              <a:buNone/>
            </a:pPr>
            <a:r>
              <a:rPr lang="en-GB" sz="1400" b="1" u="sng" dirty="0">
                <a:latin typeface="Times New Roman" panose="02020603050405020304" pitchFamily="18" charset="0"/>
                <a:cs typeface="Times New Roman" panose="02020603050405020304" pitchFamily="18" charset="0"/>
              </a:rPr>
              <a:t>Practical strategies with theoretical reference to support Jenny’s current situation </a:t>
            </a:r>
            <a:endParaRPr lang="en-IN" sz="1400" u="sng"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Respite care facilities can be effective for Jenny in reading the daily burden, enabling her to resume social activities and education </a:t>
            </a:r>
            <a:endParaRPr lang="en-IN" sz="1400"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As opined by Topping (2022, p.1), peer counselling programmes are acknowledged as key tactics to address anxiety or stress issues among individuals with identity concerns </a:t>
            </a:r>
            <a:endParaRPr lang="en-IN" sz="1400"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Additionally, peer support teams for the </a:t>
            </a:r>
            <a:r>
              <a:rPr lang="en-IN" sz="1400" dirty="0">
                <a:latin typeface="Times New Roman" panose="02020603050405020304" pitchFamily="18" charset="0"/>
                <a:cs typeface="Times New Roman" panose="02020603050405020304" pitchFamily="18" charset="0"/>
              </a:rPr>
              <a:t>young</a:t>
            </a:r>
            <a:r>
              <a:rPr lang="en-GB" sz="1400" dirty="0">
                <a:latin typeface="Times New Roman" panose="02020603050405020304" pitchFamily="18" charset="0"/>
                <a:cs typeface="Times New Roman" panose="02020603050405020304" pitchFamily="18" charset="0"/>
              </a:rPr>
              <a:t> carers can enhance Jenny’s emotional resilience and social interaction, facilitating the formal phase growth suggested by Piaget</a:t>
            </a:r>
            <a:endParaRPr lang="en-IN" sz="14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527C28E4-B54B-58EF-CB51-90592B4DE490}"/>
              </a:ext>
            </a:extLst>
          </p:cNvPr>
          <p:cNvSpPr txBox="1"/>
          <p:nvPr/>
        </p:nvSpPr>
        <p:spPr>
          <a:xfrm>
            <a:off x="5070448" y="4523504"/>
            <a:ext cx="3631838" cy="396134"/>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5"/>
              </a:rPr>
              <a:t>https://prepwithharshita.com/wp-content/uploads/2023/03/Yellow-and-Orange-Creative-Main-Concept-For-Sales-Strategy-Brainstorm-2-1.png</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7D90C0D-5B92-B85C-4339-CE89CC7FD898}"/>
              </a:ext>
            </a:extLst>
          </p:cNvPr>
          <p:cNvPicPr>
            <a:picLocks noChangeAspect="1"/>
          </p:cNvPicPr>
          <p:nvPr/>
        </p:nvPicPr>
        <p:blipFill>
          <a:blip r:embed="rId6"/>
          <a:stretch>
            <a:fillRect/>
          </a:stretch>
        </p:blipFill>
        <p:spPr>
          <a:xfrm>
            <a:off x="4805918" y="1812202"/>
            <a:ext cx="4189232" cy="2711302"/>
          </a:xfrm>
          <a:prstGeom prst="rect">
            <a:avLst/>
          </a:prstGeom>
        </p:spPr>
      </p:pic>
    </p:spTree>
    <p:extLst>
      <p:ext uri="{BB962C8B-B14F-4D97-AF65-F5344CB8AC3E}">
        <p14:creationId xmlns:p14="http://schemas.microsoft.com/office/powerpoint/2010/main" val="4938178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ory of LEV VYGOTSKY//ZONE OF PROXIMAL DEVELOPMENT//ZPD// लेव वायगोत्सकी  #CTET #jtet #cdpctet - YouTube">
            <a:extLst>
              <a:ext uri="{FF2B5EF4-FFF2-40B4-BE49-F238E27FC236}">
                <a16:creationId xmlns:a16="http://schemas.microsoft.com/office/drawing/2014/main" id="{767BD9B3-EBF3-4D2E-90F7-A3B29CBA5D04}"/>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A873523E-009F-FFA5-D7B7-726B957A0394}"/>
              </a:ext>
            </a:extLst>
          </p:cNvPr>
          <p:cNvSpPr>
            <a:spLocks noGrp="1"/>
          </p:cNvSpPr>
          <p:nvPr>
            <p:ph type="title"/>
          </p:nvPr>
        </p:nvSpPr>
        <p:spPr>
          <a:xfrm>
            <a:off x="311699" y="735822"/>
            <a:ext cx="8520600" cy="613200"/>
          </a:xfrm>
        </p:spPr>
        <p:txBody>
          <a:bodyPr anchor="ctr">
            <a:noAutofit/>
          </a:bodyPr>
          <a:lstStyle/>
          <a:p>
            <a:pPr algn="ctr">
              <a:lnSpc>
                <a:spcPct val="150000"/>
              </a:lnSpc>
            </a:pPr>
            <a:r>
              <a:rPr lang="en-GB" sz="2000" b="1" dirty="0">
                <a:latin typeface="Times New Roman" panose="02020603050405020304" pitchFamily="18" charset="0"/>
                <a:cs typeface="Times New Roman" panose="02020603050405020304" pitchFamily="18" charset="0"/>
              </a:rPr>
              <a:t>SUPPORT PLAN </a:t>
            </a:r>
            <a:endParaRPr lang="en-IN" sz="1800" dirty="0"/>
          </a:p>
        </p:txBody>
      </p:sp>
      <p:sp>
        <p:nvSpPr>
          <p:cNvPr id="3" name="Text Placeholder 2">
            <a:extLst>
              <a:ext uri="{FF2B5EF4-FFF2-40B4-BE49-F238E27FC236}">
                <a16:creationId xmlns:a16="http://schemas.microsoft.com/office/drawing/2014/main" id="{F8F351B2-9B4A-79D1-985A-8AAB2D761B25}"/>
              </a:ext>
            </a:extLst>
          </p:cNvPr>
          <p:cNvSpPr>
            <a:spLocks noGrp="1"/>
          </p:cNvSpPr>
          <p:nvPr>
            <p:ph type="body" idx="1"/>
          </p:nvPr>
        </p:nvSpPr>
        <p:spPr>
          <a:xfrm>
            <a:off x="143153" y="1408563"/>
            <a:ext cx="4536919" cy="3734937"/>
          </a:xfrm>
        </p:spPr>
        <p:txBody>
          <a:bodyPr>
            <a:noAutofit/>
          </a:bodyPr>
          <a:lstStyle/>
          <a:p>
            <a:pPr marL="114300" indent="0" algn="just">
              <a:lnSpc>
                <a:spcPct val="150000"/>
              </a:lnSpc>
              <a:buNone/>
            </a:pPr>
            <a:r>
              <a:rPr lang="en-GB" sz="1200" b="1" u="sng" dirty="0">
                <a:latin typeface="Times New Roman" panose="02020603050405020304" pitchFamily="18" charset="0"/>
                <a:cs typeface="Times New Roman" panose="02020603050405020304" pitchFamily="18" charset="0"/>
              </a:rPr>
              <a:t>Biological and environmental influences and their roles in shaping psychological development </a:t>
            </a:r>
            <a:endParaRPr lang="en-IN" sz="1200" u="sng"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Development of Jenny reflects interaction between nurture and nature as adolescence determines hormonal changes, and emotional sensitivity, while environmental contexts limit louse and peer engagement </a:t>
            </a:r>
            <a:endParaRPr lang="en-IN" sz="12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As suggested by Bryce and Collier, (2022, p.317), the genetic influences led by any past trauma, loss of family members, or illness significantly trigger the psychological development of children in next generation </a:t>
            </a:r>
            <a:endParaRPr lang="en-IN" sz="1200" dirty="0">
              <a:latin typeface="Times New Roman" panose="02020603050405020304" pitchFamily="18" charset="0"/>
              <a:cs typeface="Times New Roman" panose="02020603050405020304" pitchFamily="18" charset="0"/>
            </a:endParaRPr>
          </a:p>
          <a:p>
            <a:pPr lvl="0" algn="just">
              <a:lnSpc>
                <a:spcPct val="15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Even Jenny’s biological capabilities for abstract ideas remain present, environmental factors might restrict its practical implications </a:t>
            </a:r>
            <a:endParaRPr lang="en-IN" sz="1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B9744FAF-39C8-25D0-5D72-0D7DAF927C73}"/>
              </a:ext>
            </a:extLst>
          </p:cNvPr>
          <p:cNvSpPr txBox="1"/>
          <p:nvPr/>
        </p:nvSpPr>
        <p:spPr>
          <a:xfrm>
            <a:off x="5238305" y="4675886"/>
            <a:ext cx="3762542" cy="234551"/>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5"/>
              </a:rPr>
              <a:t>https://static.wixstatic.com/media/ac5757_6d0611054f6a4ba392e8494cdf822428.gif</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F4CD49BD-AC5D-2F21-D1A6-C270002AD68A}"/>
              </a:ext>
            </a:extLst>
          </p:cNvPr>
          <p:cNvPicPr>
            <a:picLocks noChangeAspect="1"/>
          </p:cNvPicPr>
          <p:nvPr/>
        </p:nvPicPr>
        <p:blipFill>
          <a:blip r:embed="rId6"/>
          <a:stretch>
            <a:fillRect/>
          </a:stretch>
        </p:blipFill>
        <p:spPr>
          <a:xfrm>
            <a:off x="4859252" y="1553536"/>
            <a:ext cx="4141595" cy="3003268"/>
          </a:xfrm>
          <a:prstGeom prst="rect">
            <a:avLst/>
          </a:prstGeom>
        </p:spPr>
      </p:pic>
    </p:spTree>
    <p:extLst>
      <p:ext uri="{BB962C8B-B14F-4D97-AF65-F5344CB8AC3E}">
        <p14:creationId xmlns:p14="http://schemas.microsoft.com/office/powerpoint/2010/main" val="32233277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2" descr="Theory of LEV VYGOTSKY//ZONE OF PROXIMAL DEVELOPMENT//ZPD// लेव वायगोत्सकी  #CTET #jtet #cdpctet - YouTube">
            <a:extLst>
              <a:ext uri="{FF2B5EF4-FFF2-40B4-BE49-F238E27FC236}">
                <a16:creationId xmlns:a16="http://schemas.microsoft.com/office/drawing/2014/main" id="{996D844B-415E-40BD-A294-EBC46644A1A6}"/>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8102" y="-198980"/>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265F578-366E-4321-3F70-501CC0B811A3}"/>
              </a:ext>
            </a:extLst>
          </p:cNvPr>
          <p:cNvSpPr>
            <a:spLocks noGrp="1"/>
          </p:cNvSpPr>
          <p:nvPr>
            <p:ph type="title"/>
          </p:nvPr>
        </p:nvSpPr>
        <p:spPr/>
        <p:txBody>
          <a:bodyPr anchor="ctr">
            <a:noAutofit/>
          </a:bodyPr>
          <a:lstStyle/>
          <a:p>
            <a:pPr algn="ctr">
              <a:lnSpc>
                <a:spcPct val="150000"/>
              </a:lnSpc>
            </a:pPr>
            <a:r>
              <a:rPr lang="en-GB" sz="2000" b="1" dirty="0">
                <a:latin typeface="Times New Roman" panose="02020603050405020304" pitchFamily="18" charset="0"/>
                <a:cs typeface="Times New Roman" panose="02020603050405020304" pitchFamily="18" charset="0"/>
              </a:rPr>
              <a:t>EVALUATION </a:t>
            </a:r>
            <a:endParaRPr lang="en-IN" sz="2000"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54EEBD11-E261-8B52-2905-9A477E8BD899}"/>
              </a:ext>
            </a:extLst>
          </p:cNvPr>
          <p:cNvSpPr>
            <a:spLocks noGrp="1"/>
          </p:cNvSpPr>
          <p:nvPr>
            <p:ph type="body" idx="1"/>
          </p:nvPr>
        </p:nvSpPr>
        <p:spPr>
          <a:xfrm>
            <a:off x="8102" y="1337953"/>
            <a:ext cx="4359692" cy="3816713"/>
          </a:xfrm>
        </p:spPr>
        <p:txBody>
          <a:bodyPr>
            <a:normAutofit/>
          </a:bodyPr>
          <a:lstStyle/>
          <a:p>
            <a:pPr marL="114300" indent="0" algn="just">
              <a:lnSpc>
                <a:spcPct val="160000"/>
              </a:lnSpc>
              <a:buNone/>
            </a:pPr>
            <a:r>
              <a:rPr lang="en-GB" sz="1200" b="1" u="sng" dirty="0">
                <a:latin typeface="Times New Roman" panose="02020603050405020304" pitchFamily="18" charset="0"/>
                <a:cs typeface="Times New Roman" panose="02020603050405020304" pitchFamily="18" charset="0"/>
              </a:rPr>
              <a:t>Evaluation of usefulness and limitations of the theory </a:t>
            </a:r>
            <a:endParaRPr lang="en-IN" sz="1200" u="sng"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According to Cerovac and Keane (2025), Piaget’s theory significantly highlights cognitive stage development of children through key phases across different times in earlier life </a:t>
            </a:r>
            <a:endParaRPr lang="en-IN" sz="1200"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Application of Piaget’s cognitive development theory remained relevant in showcasing constrained nature of Jenny's abstract reasoning led by caregiving duties at an early age </a:t>
            </a:r>
            <a:endParaRPr lang="en-IN" sz="1200" dirty="0">
              <a:latin typeface="Times New Roman" panose="02020603050405020304" pitchFamily="18" charset="0"/>
              <a:cs typeface="Times New Roman" panose="02020603050405020304" pitchFamily="18" charset="0"/>
            </a:endParaRPr>
          </a:p>
          <a:p>
            <a:pPr lvl="0" algn="just">
              <a:lnSpc>
                <a:spcPct val="160000"/>
              </a:lnSpc>
              <a:buFont typeface="Arial" panose="020B0604020202020204" pitchFamily="34" charset="0"/>
              <a:buChar char="•"/>
            </a:pPr>
            <a:r>
              <a:rPr lang="en-GB" sz="1200" dirty="0">
                <a:latin typeface="Times New Roman" panose="02020603050405020304" pitchFamily="18" charset="0"/>
                <a:cs typeface="Times New Roman" panose="02020603050405020304" pitchFamily="18" charset="0"/>
              </a:rPr>
              <a:t>However, limitations of this theory in health and social care context included the underestimation of social, emotional and cultural impacts, central to growth hindrance of Jenny </a:t>
            </a:r>
            <a:endParaRPr lang="en-IN" sz="1200" dirty="0">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D9B90391-3D84-E816-B9B6-B7EC2984D29C}"/>
              </a:ext>
            </a:extLst>
          </p:cNvPr>
          <p:cNvSpPr txBox="1"/>
          <p:nvPr/>
        </p:nvSpPr>
        <p:spPr>
          <a:xfrm>
            <a:off x="4479663" y="4419616"/>
            <a:ext cx="4664337" cy="557717"/>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5"/>
              </a:rPr>
              <a:t>https://cdn.prod.website-files.com/5b69a01ba2e409501de055d1/69441b4650c2b20ced9b00f0_686bd205263dce9600b69a56_Jean%2520Piagets%2520Key%2520Theories.png</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1D402899-C159-BF5B-8C25-05F4CD274DEF}"/>
              </a:ext>
            </a:extLst>
          </p:cNvPr>
          <p:cNvPicPr>
            <a:picLocks noChangeAspect="1"/>
          </p:cNvPicPr>
          <p:nvPr/>
        </p:nvPicPr>
        <p:blipFill>
          <a:blip r:embed="rId6"/>
          <a:stretch>
            <a:fillRect/>
          </a:stretch>
        </p:blipFill>
        <p:spPr>
          <a:xfrm>
            <a:off x="4580103" y="1337953"/>
            <a:ext cx="4328175" cy="2931060"/>
          </a:xfrm>
          <a:prstGeom prst="rect">
            <a:avLst/>
          </a:prstGeom>
        </p:spPr>
      </p:pic>
    </p:spTree>
    <p:extLst>
      <p:ext uri="{BB962C8B-B14F-4D97-AF65-F5344CB8AC3E}">
        <p14:creationId xmlns:p14="http://schemas.microsoft.com/office/powerpoint/2010/main" val="3930839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2" descr="Theory of LEV VYGOTSKY//ZONE OF PROXIMAL DEVELOPMENT//ZPD// लेव वायगोत्सकी  #CTET #jtet #cdpctet - YouTube">
            <a:extLst>
              <a:ext uri="{FF2B5EF4-FFF2-40B4-BE49-F238E27FC236}">
                <a16:creationId xmlns:a16="http://schemas.microsoft.com/office/drawing/2014/main" id="{15B4D8F7-2C2C-46F1-B906-0470E0FAE50D}"/>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B8ABB3F-161C-D9C9-3BA2-C89B88347DDA}"/>
              </a:ext>
            </a:extLst>
          </p:cNvPr>
          <p:cNvSpPr>
            <a:spLocks noGrp="1"/>
          </p:cNvSpPr>
          <p:nvPr>
            <p:ph type="title"/>
          </p:nvPr>
        </p:nvSpPr>
        <p:spPr>
          <a:xfrm>
            <a:off x="311700" y="718226"/>
            <a:ext cx="8520600" cy="613200"/>
          </a:xfrm>
        </p:spPr>
        <p:txBody>
          <a:bodyPr anchor="ctr">
            <a:normAutofit fontScale="90000"/>
          </a:bodyPr>
          <a:lstStyle/>
          <a:p>
            <a:pPr algn="ctr">
              <a:lnSpc>
                <a:spcPct val="150000"/>
              </a:lnSpc>
            </a:pPr>
            <a:r>
              <a:rPr lang="en-US" b="1" dirty="0">
                <a:latin typeface="Times New Roman" panose="02020603050405020304" pitchFamily="18" charset="0"/>
                <a:cs typeface="Times New Roman" panose="02020603050405020304" pitchFamily="18" charset="0"/>
              </a:rPr>
              <a:t>CONCLUSION </a:t>
            </a:r>
            <a:endParaRPr lang="en-IN" b="1" dirty="0">
              <a:latin typeface="Times New Roman" panose="02020603050405020304" pitchFamily="18" charset="0"/>
              <a:cs typeface="Times New Roman" panose="02020603050405020304" pitchFamily="18" charset="0"/>
            </a:endParaRPr>
          </a:p>
        </p:txBody>
      </p:sp>
      <p:sp>
        <p:nvSpPr>
          <p:cNvPr id="3" name="Text Placeholder 2">
            <a:extLst>
              <a:ext uri="{FF2B5EF4-FFF2-40B4-BE49-F238E27FC236}">
                <a16:creationId xmlns:a16="http://schemas.microsoft.com/office/drawing/2014/main" id="{31351929-EE6D-A5EC-DC13-21DD117CDCA8}"/>
              </a:ext>
            </a:extLst>
          </p:cNvPr>
          <p:cNvSpPr>
            <a:spLocks noGrp="1"/>
          </p:cNvSpPr>
          <p:nvPr>
            <p:ph type="body" idx="1"/>
          </p:nvPr>
        </p:nvSpPr>
        <p:spPr>
          <a:xfrm>
            <a:off x="311700" y="1403498"/>
            <a:ext cx="8520600" cy="818708"/>
          </a:xfrm>
        </p:spPr>
        <p:txBody>
          <a:bodyPr>
            <a:normAutofit lnSpcReduction="10000"/>
          </a:bodyPr>
          <a:lstStyle/>
          <a:p>
            <a:pPr marL="114300" indent="0" algn="just">
              <a:lnSpc>
                <a:spcPct val="150000"/>
              </a:lnSpc>
              <a:buNone/>
            </a:pPr>
            <a:r>
              <a:rPr lang="en-GB" sz="1400" dirty="0">
                <a:latin typeface="Times New Roman" panose="02020603050405020304" pitchFamily="18" charset="0"/>
                <a:cs typeface="Times New Roman" panose="02020603050405020304" pitchFamily="18" charset="0"/>
              </a:rPr>
              <a:t>In conclusion, it can be stated that caregiving role of Jenny significantly shaped overall development, restricting opportunities for social development and identity recognition. </a:t>
            </a:r>
            <a:endParaRPr lang="en-IN" sz="1400" dirty="0">
              <a:latin typeface="Times New Roman" panose="02020603050405020304" pitchFamily="18" charset="0"/>
              <a:cs typeface="Times New Roman" panose="02020603050405020304" pitchFamily="18" charset="0"/>
            </a:endParaRPr>
          </a:p>
        </p:txBody>
      </p:sp>
      <p:pic>
        <p:nvPicPr>
          <p:cNvPr id="2050" name="Picture 2" descr="Theory-to-Application #2: Piaget's Theory of Cognitive Development | by  Nicole C. Chau | Medium">
            <a:extLst>
              <a:ext uri="{FF2B5EF4-FFF2-40B4-BE49-F238E27FC236}">
                <a16:creationId xmlns:a16="http://schemas.microsoft.com/office/drawing/2014/main" id="{857D46C3-C7F3-4696-B1FD-599D291A9E1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20889"/>
          <a:stretch/>
        </p:blipFill>
        <p:spPr bwMode="auto">
          <a:xfrm>
            <a:off x="1538621" y="2250044"/>
            <a:ext cx="6066757" cy="25080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47573640-9A95-43BC-A423-B9F86909D268}"/>
              </a:ext>
            </a:extLst>
          </p:cNvPr>
          <p:cNvSpPr txBox="1"/>
          <p:nvPr/>
        </p:nvSpPr>
        <p:spPr>
          <a:xfrm>
            <a:off x="2009554" y="4758124"/>
            <a:ext cx="5375640" cy="234551"/>
          </a:xfrm>
          <a:prstGeom prst="rect">
            <a:avLst/>
          </a:prstGeom>
          <a:noFill/>
        </p:spPr>
        <p:txBody>
          <a:bodyPr wrap="square" rtlCol="0">
            <a:spAutoFit/>
          </a:bodyPr>
          <a:lstStyle/>
          <a:p>
            <a:pPr algn="ctr">
              <a:lnSpc>
                <a:spcPct val="150000"/>
              </a:lnSpc>
            </a:pPr>
            <a:r>
              <a:rPr lang="en-US" sz="700" dirty="0">
                <a:latin typeface="Times New Roman" panose="02020603050405020304" pitchFamily="18" charset="0"/>
                <a:cs typeface="Times New Roman" panose="02020603050405020304" pitchFamily="18" charset="0"/>
              </a:rPr>
              <a:t>(Source: </a:t>
            </a:r>
            <a:r>
              <a:rPr lang="en-US" sz="700" dirty="0">
                <a:latin typeface="Times New Roman" panose="02020603050405020304" pitchFamily="18" charset="0"/>
                <a:cs typeface="Times New Roman" panose="02020603050405020304" pitchFamily="18" charset="0"/>
                <a:hlinkClick r:id="rId6"/>
              </a:rPr>
              <a:t>https://medium.com/@nicolecchau/theory-to-application-2-piagets-theory-of-cognitive-development-a68409a79e4d</a:t>
            </a:r>
            <a:r>
              <a:rPr lang="en-US" sz="700" dirty="0">
                <a:latin typeface="Times New Roman" panose="02020603050405020304" pitchFamily="18" charset="0"/>
                <a:cs typeface="Times New Roman" panose="02020603050405020304" pitchFamily="18" charset="0"/>
              </a:rPr>
              <a:t>)    </a:t>
            </a:r>
            <a:endParaRPr lang="en-IN" sz="7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6773820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pic>
        <p:nvPicPr>
          <p:cNvPr id="4" name="Picture 2" descr="Theory of LEV VYGOTSKY//ZONE OF PROXIMAL DEVELOPMENT//ZPD// लेव वायगोत्सकी  #CTET #jtet #cdpctet - YouTube">
            <a:extLst>
              <a:ext uri="{FF2B5EF4-FFF2-40B4-BE49-F238E27FC236}">
                <a16:creationId xmlns:a16="http://schemas.microsoft.com/office/drawing/2014/main" id="{5BEE3DBB-80E6-4260-9C74-CEC77B69BBCC}"/>
              </a:ext>
            </a:extLst>
          </p:cNvPr>
          <p:cNvPicPr>
            <a:picLocks noChangeAspect="1" noChangeArrowheads="1"/>
          </p:cNvPicPr>
          <p:nvPr/>
        </p:nvPicPr>
        <p:blipFill rotWithShape="1">
          <a:blip r:embed="rId3">
            <a:extLst>
              <a:ext uri="{BEBA8EAE-BF5A-486C-A8C5-ECC9F3942E4B}">
                <a14:imgProps xmlns:a14="http://schemas.microsoft.com/office/drawing/2010/main">
                  <a14:imgLayer r:embed="rId4">
                    <a14:imgEffect>
                      <a14:artisticCutout/>
                    </a14:imgEffect>
                  </a14:imgLayer>
                </a14:imgProps>
              </a:ext>
              <a:ext uri="{28A0092B-C50C-407E-A947-70E740481C1C}">
                <a14:useLocalDpi xmlns:a14="http://schemas.microsoft.com/office/drawing/2010/main" val="0"/>
              </a:ext>
            </a:extLst>
          </a:blip>
          <a:srcRect t="34316"/>
          <a:stretch/>
        </p:blipFill>
        <p:spPr bwMode="auto">
          <a:xfrm>
            <a:off x="-1" y="1"/>
            <a:ext cx="9144001" cy="1536933"/>
          </a:xfrm>
          <a:prstGeom prst="rect">
            <a:avLst/>
          </a:prstGeom>
          <a:noFill/>
          <a:extLst>
            <a:ext uri="{909E8E84-426E-40DD-AFC4-6F175D3DCCD1}">
              <a14:hiddenFill xmlns:a14="http://schemas.microsoft.com/office/drawing/2010/main">
                <a:solidFill>
                  <a:srgbClr val="FFFFFF"/>
                </a:solidFill>
              </a14:hiddenFill>
            </a:ext>
          </a:extLst>
        </p:spPr>
      </p:pic>
      <p:sp>
        <p:nvSpPr>
          <p:cNvPr id="100" name="Google Shape;100;p19"/>
          <p:cNvSpPr txBox="1">
            <a:spLocks noGrp="1"/>
          </p:cNvSpPr>
          <p:nvPr>
            <p:ph type="title"/>
          </p:nvPr>
        </p:nvSpPr>
        <p:spPr>
          <a:xfrm>
            <a:off x="311699" y="768467"/>
            <a:ext cx="8520600" cy="613200"/>
          </a:xfrm>
          <a:prstGeom prst="rect">
            <a:avLst/>
          </a:prstGeom>
        </p:spPr>
        <p:txBody>
          <a:bodyPr spcFirstLastPara="1" wrap="square" lIns="91425" tIns="91425" rIns="91425" bIns="91425" anchor="t" anchorCtr="0">
            <a:normAutofit fontScale="90000"/>
          </a:bodyPr>
          <a:lstStyle/>
          <a:p>
            <a:pPr marL="0" lvl="0" indent="0" algn="ctr" rtl="0">
              <a:lnSpc>
                <a:spcPct val="150000"/>
              </a:lnSpc>
              <a:spcBef>
                <a:spcPts val="0"/>
              </a:spcBef>
              <a:spcAft>
                <a:spcPts val="0"/>
              </a:spcAft>
              <a:buNone/>
            </a:pPr>
            <a:r>
              <a:rPr lang="en" sz="2000" b="1" dirty="0">
                <a:latin typeface="Times New Roman"/>
                <a:ea typeface="Times New Roman"/>
                <a:cs typeface="Times New Roman"/>
                <a:sym typeface="Times New Roman"/>
              </a:rPr>
              <a:t>REFERENCES </a:t>
            </a:r>
            <a:endParaRPr sz="2000" b="1" dirty="0">
              <a:latin typeface="Times New Roman"/>
              <a:ea typeface="Times New Roman"/>
              <a:cs typeface="Times New Roman"/>
              <a:sym typeface="Times New Roman"/>
            </a:endParaRPr>
          </a:p>
        </p:txBody>
      </p:sp>
      <p:sp>
        <p:nvSpPr>
          <p:cNvPr id="101" name="Google Shape;101;p19"/>
          <p:cNvSpPr txBox="1">
            <a:spLocks noGrp="1"/>
          </p:cNvSpPr>
          <p:nvPr>
            <p:ph type="body" idx="1"/>
          </p:nvPr>
        </p:nvSpPr>
        <p:spPr>
          <a:xfrm>
            <a:off x="39175" y="1456660"/>
            <a:ext cx="8793125" cy="3686840"/>
          </a:xfrm>
          <a:prstGeom prst="rect">
            <a:avLst/>
          </a:prstGeom>
        </p:spPr>
        <p:txBody>
          <a:bodyPr spcFirstLastPara="1" wrap="square" lIns="91425" tIns="91425" rIns="91425" bIns="91425" anchor="t" anchorCtr="0">
            <a:normAutofit fontScale="62500" lnSpcReduction="20000"/>
          </a:bodyPr>
          <a:lstStyle/>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Bryce, I. and Collier, S., (2022) ‘A systematic literature review of the contribution accumulation makes to psychological and physical trauma sustained through childhood maltreatment’, </a:t>
            </a:r>
            <a:r>
              <a:rPr lang="en-GB" i="1" dirty="0">
                <a:latin typeface="Times New Roman" panose="02020603050405020304" pitchFamily="18" charset="0"/>
                <a:cs typeface="Times New Roman" panose="02020603050405020304" pitchFamily="18" charset="0"/>
              </a:rPr>
              <a:t>Trauma Care, 2</a:t>
            </a:r>
            <a:r>
              <a:rPr lang="en-GB" dirty="0">
                <a:latin typeface="Times New Roman" panose="02020603050405020304" pitchFamily="18" charset="0"/>
                <a:cs typeface="Times New Roman" panose="02020603050405020304" pitchFamily="18" charset="0"/>
              </a:rPr>
              <a:t>(2), pp.307-329.</a:t>
            </a:r>
            <a:endParaRPr lang="en-IN" dirty="0">
              <a:latin typeface="Times New Roman" panose="02020603050405020304" pitchFamily="18" charset="0"/>
              <a:cs typeface="Times New Roman" panose="02020603050405020304" pitchFamily="18" charset="0"/>
            </a:endParaRPr>
          </a:p>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Cerovac, M. and Keane, T., (2025) ‘Early insights into Piaget’s cognitive development model through the lens of the Technologies curriculum’,</a:t>
            </a:r>
            <a:r>
              <a:rPr lang="en-GB" i="1" dirty="0">
                <a:latin typeface="Times New Roman" panose="02020603050405020304" pitchFamily="18" charset="0"/>
                <a:cs typeface="Times New Roman" panose="02020603050405020304" pitchFamily="18" charset="0"/>
              </a:rPr>
              <a:t> International Journal of Technology and Design Education, 35</a:t>
            </a:r>
            <a:r>
              <a:rPr lang="en-GB" dirty="0">
                <a:latin typeface="Times New Roman" panose="02020603050405020304" pitchFamily="18" charset="0"/>
                <a:cs typeface="Times New Roman" panose="02020603050405020304" pitchFamily="18" charset="0"/>
              </a:rPr>
              <a:t>(1), pp.61-81.</a:t>
            </a:r>
            <a:endParaRPr lang="en-IN" dirty="0">
              <a:latin typeface="Times New Roman" panose="02020603050405020304" pitchFamily="18" charset="0"/>
              <a:cs typeface="Times New Roman" panose="02020603050405020304" pitchFamily="18" charset="0"/>
            </a:endParaRPr>
          </a:p>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Kumbar, S., </a:t>
            </a:r>
            <a:r>
              <a:rPr lang="en-GB" dirty="0" err="1">
                <a:latin typeface="Times New Roman" panose="02020603050405020304" pitchFamily="18" charset="0"/>
                <a:cs typeface="Times New Roman" panose="02020603050405020304" pitchFamily="18" charset="0"/>
              </a:rPr>
              <a:t>Pursnani</a:t>
            </a:r>
            <a:r>
              <a:rPr lang="en-GB" dirty="0">
                <a:latin typeface="Times New Roman" panose="02020603050405020304" pitchFamily="18" charset="0"/>
                <a:cs typeface="Times New Roman" panose="02020603050405020304" pitchFamily="18" charset="0"/>
              </a:rPr>
              <a:t>, V.K., Patil, A.T., </a:t>
            </a:r>
            <a:r>
              <a:rPr lang="en-GB" dirty="0" err="1">
                <a:latin typeface="Times New Roman" panose="02020603050405020304" pitchFamily="18" charset="0"/>
                <a:cs typeface="Times New Roman" panose="02020603050405020304" pitchFamily="18" charset="0"/>
              </a:rPr>
              <a:t>Paranna</a:t>
            </a:r>
            <a:r>
              <a:rPr lang="en-GB" dirty="0">
                <a:latin typeface="Times New Roman" panose="02020603050405020304" pitchFamily="18" charset="0"/>
                <a:cs typeface="Times New Roman" panose="02020603050405020304" pitchFamily="18" charset="0"/>
              </a:rPr>
              <a:t>, S., </a:t>
            </a:r>
            <a:r>
              <a:rPr lang="en-GB" dirty="0" err="1">
                <a:latin typeface="Times New Roman" panose="02020603050405020304" pitchFamily="18" charset="0"/>
                <a:cs typeface="Times New Roman" panose="02020603050405020304" pitchFamily="18" charset="0"/>
              </a:rPr>
              <a:t>Bhurke</a:t>
            </a:r>
            <a:r>
              <a:rPr lang="en-GB" dirty="0">
                <a:latin typeface="Times New Roman" panose="02020603050405020304" pitchFamily="18" charset="0"/>
                <a:cs typeface="Times New Roman" panose="02020603050405020304" pitchFamily="18" charset="0"/>
              </a:rPr>
              <a:t>, R.R. and Prakash, A., (2023) ‘Evaluate the perspective of the concrete operational stage of Piaget’s theory and its correlation with tell–show–do: A comparative study’,</a:t>
            </a:r>
            <a:r>
              <a:rPr lang="en-GB" i="1" dirty="0">
                <a:latin typeface="Times New Roman" panose="02020603050405020304" pitchFamily="18" charset="0"/>
                <a:cs typeface="Times New Roman" panose="02020603050405020304" pitchFamily="18" charset="0"/>
              </a:rPr>
              <a:t> Journal of Scientific Dentistry,</a:t>
            </a:r>
            <a:r>
              <a:rPr lang="en-GB" dirty="0">
                <a:latin typeface="Times New Roman" panose="02020603050405020304" pitchFamily="18" charset="0"/>
                <a:cs typeface="Times New Roman" panose="02020603050405020304" pitchFamily="18" charset="0"/>
              </a:rPr>
              <a:t> 13(2), pp.41-44.</a:t>
            </a:r>
            <a:endParaRPr lang="en-IN" dirty="0">
              <a:latin typeface="Times New Roman" panose="02020603050405020304" pitchFamily="18" charset="0"/>
              <a:cs typeface="Times New Roman" panose="02020603050405020304" pitchFamily="18" charset="0"/>
            </a:endParaRPr>
          </a:p>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Singh, G.K.S., Singh, R.K.P.G., Rashid, S.I.B.A., </a:t>
            </a:r>
            <a:r>
              <a:rPr lang="en-GB" dirty="0" err="1">
                <a:latin typeface="Times New Roman" panose="02020603050405020304" pitchFamily="18" charset="0"/>
                <a:cs typeface="Times New Roman" panose="02020603050405020304" pitchFamily="18" charset="0"/>
              </a:rPr>
              <a:t>Ngadni</a:t>
            </a:r>
            <a:r>
              <a:rPr lang="en-GB" dirty="0">
                <a:latin typeface="Times New Roman" panose="02020603050405020304" pitchFamily="18" charset="0"/>
                <a:cs typeface="Times New Roman" panose="02020603050405020304" pitchFamily="18" charset="0"/>
              </a:rPr>
              <a:t>, I., Ramasamy, R. and Balakrishnan, K., (2024) ‘Generating Piaget and Vygotsky-grounded parents: home-based approaches to enhance cognitive development among young children’,</a:t>
            </a:r>
            <a:r>
              <a:rPr lang="en-GB" i="1" dirty="0">
                <a:latin typeface="Times New Roman" panose="02020603050405020304" pitchFamily="18" charset="0"/>
                <a:cs typeface="Times New Roman" panose="02020603050405020304" pitchFamily="18" charset="0"/>
              </a:rPr>
              <a:t> International Journal of Academic Research in Progressive Education and Development, 13</a:t>
            </a:r>
            <a:r>
              <a:rPr lang="en-GB" dirty="0">
                <a:latin typeface="Times New Roman" panose="02020603050405020304" pitchFamily="18" charset="0"/>
                <a:cs typeface="Times New Roman" panose="02020603050405020304" pitchFamily="18" charset="0"/>
              </a:rPr>
              <a:t>(3), pp.2030-2043.</a:t>
            </a:r>
            <a:endParaRPr lang="en-IN" dirty="0">
              <a:latin typeface="Times New Roman" panose="02020603050405020304" pitchFamily="18" charset="0"/>
              <a:cs typeface="Times New Roman" panose="02020603050405020304" pitchFamily="18" charset="0"/>
            </a:endParaRPr>
          </a:p>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Topping, K.J., (2022) ‘Peer education and peer counselling for health and well-being: A review of reviews’,</a:t>
            </a:r>
            <a:r>
              <a:rPr lang="en-GB" i="1" dirty="0">
                <a:latin typeface="Times New Roman" panose="02020603050405020304" pitchFamily="18" charset="0"/>
                <a:cs typeface="Times New Roman" panose="02020603050405020304" pitchFamily="18" charset="0"/>
              </a:rPr>
              <a:t> International journal of environmental research and public health, 19</a:t>
            </a:r>
            <a:r>
              <a:rPr lang="en-GB" dirty="0">
                <a:latin typeface="Times New Roman" panose="02020603050405020304" pitchFamily="18" charset="0"/>
                <a:cs typeface="Times New Roman" panose="02020603050405020304" pitchFamily="18" charset="0"/>
              </a:rPr>
              <a:t>(10), p.6064.</a:t>
            </a:r>
            <a:endParaRPr lang="en-IN" dirty="0">
              <a:latin typeface="Times New Roman" panose="02020603050405020304" pitchFamily="18" charset="0"/>
              <a:cs typeface="Times New Roman" panose="02020603050405020304" pitchFamily="18" charset="0"/>
            </a:endParaRPr>
          </a:p>
          <a:p>
            <a:pPr algn="just">
              <a:lnSpc>
                <a:spcPct val="170000"/>
              </a:lnSpc>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Weber, C., Monero Flores, V., </a:t>
            </a:r>
            <a:r>
              <a:rPr lang="en-GB" dirty="0" err="1">
                <a:latin typeface="Times New Roman" panose="02020603050405020304" pitchFamily="18" charset="0"/>
                <a:cs typeface="Times New Roman" panose="02020603050405020304" pitchFamily="18" charset="0"/>
              </a:rPr>
              <a:t>Wheele</a:t>
            </a:r>
            <a:r>
              <a:rPr lang="en-GB" dirty="0">
                <a:latin typeface="Times New Roman" panose="02020603050405020304" pitchFamily="18" charset="0"/>
                <a:cs typeface="Times New Roman" panose="02020603050405020304" pitchFamily="18" charset="0"/>
              </a:rPr>
              <a:t>, T.P., Miedema, E. and White, E.V., (2022) ‘Patients' health &amp; well-being in inpatient mental health-care facilities: a systematic review’, </a:t>
            </a:r>
            <a:r>
              <a:rPr lang="en-GB" i="1" dirty="0">
                <a:latin typeface="Times New Roman" panose="02020603050405020304" pitchFamily="18" charset="0"/>
                <a:cs typeface="Times New Roman" panose="02020603050405020304" pitchFamily="18" charset="0"/>
              </a:rPr>
              <a:t>Frontiers in Psychiatry, 12, </a:t>
            </a:r>
            <a:r>
              <a:rPr lang="en-GB" dirty="0">
                <a:latin typeface="Times New Roman" panose="02020603050405020304" pitchFamily="18" charset="0"/>
                <a:cs typeface="Times New Roman" panose="02020603050405020304" pitchFamily="18" charset="0"/>
              </a:rPr>
              <a:t>p.758039.</a:t>
            </a:r>
            <a:endParaRPr lang="en-IN"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225</TotalTime>
  <Words>1705</Words>
  <Application>Microsoft Office PowerPoint</Application>
  <PresentationFormat>On-screen Show (16:9)</PresentationFormat>
  <Paragraphs>70</Paragraphs>
  <Slides>11</Slides>
  <Notes>11</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Paperback</vt:lpstr>
      <vt:lpstr> MODULE: PSYCHOLOGY IN HEALTH AND SOCIAL CARE MODULE CODE: LCHS4010 ASSIGNMENT TITLE: ASSESSMENT 1: INDIVIDUAL PRESENTATION STUDENT NAME: Shazia Bi STUDENT ID: 2322811</vt:lpstr>
      <vt:lpstr>INTRODUCTION </vt:lpstr>
      <vt:lpstr>THEORY</vt:lpstr>
      <vt:lpstr>THEORY</vt:lpstr>
      <vt:lpstr>APPLICATION TO JENNY</vt:lpstr>
      <vt:lpstr>APPLICATION TO JENNY</vt:lpstr>
      <vt:lpstr>SUPPORT PLAN </vt:lpstr>
      <vt:lpstr>SUPPORT PLAN </vt:lpstr>
      <vt:lpstr>EVALUATION </vt:lpstr>
      <vt:lpstr>CONCLUSION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MODULE: PSYCHOLOGY IN HEALTH AND SOCIAL CARE MODULE CODE: LCHS4010 ASSIGNMENT TITLE: ASSESSMENT 1: INDIVIDUAL PRESENTATION STUDENT NAME: Shazia Bi STUDENT ID: 2322811</dc:title>
  <cp:lastModifiedBy>Armaan Yousaf</cp:lastModifiedBy>
  <cp:revision>1</cp:revision>
  <dcterms:modified xsi:type="dcterms:W3CDTF">2026-02-14T00:01:15Z</dcterms:modified>
</cp:coreProperties>
</file>