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emf" ContentType="image/x-emf"/>
  <Default Extension="wmf" ContentType="image/x-wm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Lst>
  <p:notesMasterIdLst>
    <p:notesMasterId r:id="rId35"/>
  </p:notesMasterIdLst>
  <p:handoutMasterIdLst>
    <p:handoutMasterId r:id="rId36"/>
  </p:handoutMasterIdLst>
  <p:sldIdLst>
    <p:sldId id="256" r:id="rId2"/>
    <p:sldId id="264" r:id="rId3"/>
    <p:sldId id="265" r:id="rId4"/>
    <p:sldId id="268" r:id="rId5"/>
    <p:sldId id="269" r:id="rId6"/>
    <p:sldId id="272" r:id="rId7"/>
    <p:sldId id="271" r:id="rId8"/>
    <p:sldId id="261" r:id="rId9"/>
    <p:sldId id="267" r:id="rId10"/>
    <p:sldId id="273" r:id="rId11"/>
    <p:sldId id="274" r:id="rId12"/>
    <p:sldId id="276" r:id="rId13"/>
    <p:sldId id="277" r:id="rId14"/>
    <p:sldId id="278" r:id="rId15"/>
    <p:sldId id="279" r:id="rId16"/>
    <p:sldId id="280" r:id="rId17"/>
    <p:sldId id="281" r:id="rId18"/>
    <p:sldId id="282" r:id="rId19"/>
    <p:sldId id="283" r:id="rId20"/>
    <p:sldId id="284" r:id="rId21"/>
    <p:sldId id="285" r:id="rId22"/>
    <p:sldId id="286" r:id="rId23"/>
    <p:sldId id="287" r:id="rId24"/>
    <p:sldId id="288" r:id="rId25"/>
    <p:sldId id="289" r:id="rId26"/>
    <p:sldId id="290" r:id="rId27"/>
    <p:sldId id="291" r:id="rId28"/>
    <p:sldId id="293" r:id="rId29"/>
    <p:sldId id="294" r:id="rId30"/>
    <p:sldId id="295" r:id="rId31"/>
    <p:sldId id="296" r:id="rId32"/>
    <p:sldId id="275" r:id="rId33"/>
    <p:sldId id="262"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43"/>
  </p:normalViewPr>
  <p:slideViewPr>
    <p:cSldViewPr>
      <p:cViewPr varScale="1">
        <p:scale>
          <a:sx n="90" d="100"/>
          <a:sy n="90" d="100"/>
        </p:scale>
        <p:origin x="1744" y="20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handoutMaster" Target="handoutMasters/handoutMaster1.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2239948B-14A6-4AC2-96E5-4863ED673C88}" type="datetimeFigureOut">
              <a:rPr lang="en-GB" smtClean="0"/>
              <a:t>24/10/2017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70016ED8-2842-4EBF-8DFE-CE7AB0E08EFA}" type="slidenum">
              <a:rPr lang="en-GB" smtClean="0"/>
              <a:t>‹#›</a:t>
            </a:fld>
            <a:endParaRPr lang="en-GB"/>
          </a:p>
        </p:txBody>
      </p:sp>
    </p:spTree>
    <p:extLst>
      <p:ext uri="{BB962C8B-B14F-4D97-AF65-F5344CB8AC3E}">
        <p14:creationId xmlns:p14="http://schemas.microsoft.com/office/powerpoint/2010/main" val="253198651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8D74B78-9CAF-4FF5-B70C-65867F8190C6}" type="datetimeFigureOut">
              <a:rPr lang="en-GB" smtClean="0"/>
              <a:t>24/10/2017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28B4C7B2-116D-4782-B165-4EF68A9E1EA6}" type="slidenum">
              <a:rPr lang="en-GB" smtClean="0"/>
              <a:t>‹#›</a:t>
            </a:fld>
            <a:endParaRPr lang="en-GB"/>
          </a:p>
        </p:txBody>
      </p:sp>
    </p:spTree>
    <p:extLst>
      <p:ext uri="{BB962C8B-B14F-4D97-AF65-F5344CB8AC3E}">
        <p14:creationId xmlns:p14="http://schemas.microsoft.com/office/powerpoint/2010/main" val="18547323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Before we explore the three types of decision-making, we need to first ask why different consumers may approach the same choice situation from very different perspectives. One reason is the consumer’s level of involvement in the decision. Involvement is a person’s perceived relevance of the object based on their inherent needs, values, and interests. We use the term object in the generic sense to refer to a product, brand, ad, or purchase situation. Figure 2.2 illustrates how we can conceptualize the construct of involvement in terms of its antecedents and possible results. </a:t>
            </a:r>
            <a:endParaRPr lang="en-US" dirty="0"/>
          </a:p>
        </p:txBody>
      </p:sp>
      <p:sp>
        <p:nvSpPr>
          <p:cNvPr id="4" name="Slide Number Placeholder 3"/>
          <p:cNvSpPr>
            <a:spLocks noGrp="1"/>
          </p:cNvSpPr>
          <p:nvPr>
            <p:ph type="sldNum" sz="quarter" idx="10"/>
          </p:nvPr>
        </p:nvSpPr>
        <p:spPr/>
        <p:txBody>
          <a:bodyPr/>
          <a:lstStyle/>
          <a:p>
            <a:pPr>
              <a:defRPr/>
            </a:pPr>
            <a:fld id="{0185564F-DA56-47ED-9E7E-947A81484081}" type="slidenum">
              <a:rPr lang="en-US" smtClean="0"/>
              <a:pPr>
                <a:defRPr/>
              </a:pPr>
              <a:t>5</a:t>
            </a:fld>
            <a:endParaRPr lang="en-US" dirty="0"/>
          </a:p>
        </p:txBody>
      </p:sp>
    </p:spTree>
    <p:extLst>
      <p:ext uri="{BB962C8B-B14F-4D97-AF65-F5344CB8AC3E}">
        <p14:creationId xmlns:p14="http://schemas.microsoft.com/office/powerpoint/2010/main" val="2425559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a:ln/>
        </p:spPr>
      </p:sp>
      <p:sp>
        <p:nvSpPr>
          <p:cNvPr id="77827" name="Notes Placeholder 2"/>
          <p:cNvSpPr>
            <a:spLocks noGrp="1"/>
          </p:cNvSpPr>
          <p:nvPr>
            <p:ph type="body" idx="1"/>
          </p:nvPr>
        </p:nvSpPr>
        <p:spPr>
          <a:noFill/>
          <a:ln/>
        </p:spPr>
        <p:txBody>
          <a:bodyPr/>
          <a:lstStyle/>
          <a:p>
            <a:r>
              <a:rPr lang="en-US" dirty="0" smtClean="0"/>
              <a:t>As a general rule, purchase decisions that are perceived as risky will involve more extensive searches. Risk is felt whenever there is a belief that there may be a negative consequence associated with the decision. Minolta addresses the fear created by a sense of risk by offering a guarantee. </a:t>
            </a:r>
          </a:p>
        </p:txBody>
      </p:sp>
      <p:sp>
        <p:nvSpPr>
          <p:cNvPr id="77828" name="Slide Number Placeholder 3"/>
          <p:cNvSpPr>
            <a:spLocks noGrp="1"/>
          </p:cNvSpPr>
          <p:nvPr>
            <p:ph type="sldNum" sz="quarter" idx="5"/>
          </p:nvPr>
        </p:nvSpPr>
        <p:spPr>
          <a:noFill/>
        </p:spPr>
        <p:txBody>
          <a:bodyPr/>
          <a:lstStyle/>
          <a:p>
            <a:fld id="{BE174652-B38C-44DA-9F6F-1C6734A9DC96}" type="slidenum">
              <a:rPr lang="en-US" smtClean="0"/>
              <a:pPr/>
              <a:t>7</a:t>
            </a:fld>
            <a:endParaRPr lang="en-US" dirty="0" smtClean="0"/>
          </a:p>
        </p:txBody>
      </p:sp>
    </p:spTree>
    <p:extLst>
      <p:ext uri="{BB962C8B-B14F-4D97-AF65-F5344CB8AC3E}">
        <p14:creationId xmlns:p14="http://schemas.microsoft.com/office/powerpoint/2010/main" val="2722659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238E900-FD00-124F-B57A-096E506A7451}" type="slidenum">
              <a:rPr lang="en-GB" altLang="en-US">
                <a:latin typeface="Comic Sans MS" charset="0"/>
              </a:rPr>
              <a:pPr/>
              <a:t>13</a:t>
            </a:fld>
            <a:endParaRPr lang="en-GB" altLang="en-US">
              <a:latin typeface="Comic Sans MS" charset="0"/>
            </a:endParaRPr>
          </a:p>
        </p:txBody>
      </p:sp>
      <p:sp>
        <p:nvSpPr>
          <p:cNvPr id="57347"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7348"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Tree>
    <p:extLst>
      <p:ext uri="{BB962C8B-B14F-4D97-AF65-F5344CB8AC3E}">
        <p14:creationId xmlns:p14="http://schemas.microsoft.com/office/powerpoint/2010/main" val="7848259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26D1FA86-4996-1B47-AAE9-C753AE5EC618}" type="slidenum">
              <a:rPr lang="en-GB" altLang="en-US">
                <a:latin typeface="Comic Sans MS" charset="0"/>
              </a:rPr>
              <a:pPr/>
              <a:t>14</a:t>
            </a:fld>
            <a:endParaRPr lang="en-GB" altLang="en-US">
              <a:latin typeface="Comic Sans MS" charset="0"/>
            </a:endParaRPr>
          </a:p>
        </p:txBody>
      </p:sp>
      <p:sp>
        <p:nvSpPr>
          <p:cNvPr id="59395" name="Rectangle 2"/>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396" name="Rectangle 3"/>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defRPr>
                <a:solidFill>
                  <a:schemeClr val="tx1"/>
                </a:solidFill>
                <a:latin typeface="Arial" charset="0"/>
                <a:ea typeface="Arial" charset="0"/>
                <a:cs typeface="Arial" charset="0"/>
              </a:defRPr>
            </a:lvl1pPr>
            <a:lvl2pPr marL="742950" indent="-285750" defTabSz="762000">
              <a:defRPr>
                <a:solidFill>
                  <a:schemeClr val="tx1"/>
                </a:solidFill>
                <a:latin typeface="Arial" charset="0"/>
                <a:ea typeface="Arial" charset="0"/>
                <a:cs typeface="Arial" charset="0"/>
              </a:defRPr>
            </a:lvl2pPr>
            <a:lvl3pPr marL="1143000" indent="-228600" defTabSz="762000">
              <a:defRPr>
                <a:solidFill>
                  <a:schemeClr val="tx1"/>
                </a:solidFill>
                <a:latin typeface="Arial" charset="0"/>
                <a:ea typeface="Arial" charset="0"/>
                <a:cs typeface="Arial" charset="0"/>
              </a:defRPr>
            </a:lvl3pPr>
            <a:lvl4pPr marL="1600200" indent="-228600" defTabSz="762000">
              <a:defRPr>
                <a:solidFill>
                  <a:schemeClr val="tx1"/>
                </a:solidFill>
                <a:latin typeface="Arial" charset="0"/>
                <a:ea typeface="Arial" charset="0"/>
                <a:cs typeface="Arial" charset="0"/>
              </a:defRPr>
            </a:lvl4pPr>
            <a:lvl5pPr marL="2057400" indent="-228600" defTabSz="762000">
              <a:defRPr>
                <a:solidFill>
                  <a:schemeClr val="tx1"/>
                </a:solidFill>
                <a:latin typeface="Arial" charset="0"/>
                <a:ea typeface="Arial" charset="0"/>
                <a:cs typeface="Arial" charset="0"/>
              </a:defRPr>
            </a:lvl5pPr>
            <a:lvl6pPr marL="2514600" indent="-228600" defTabSz="7620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defTabSz="7620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defTabSz="7620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defTabSz="7620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3</a:t>
            </a:r>
          </a:p>
        </p:txBody>
      </p:sp>
      <p:sp>
        <p:nvSpPr>
          <p:cNvPr id="59397" name="Rectangle 4"/>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398" name="Rectangle 5"/>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399" name="Rectangle 6"/>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0" name="Rectangle 7"/>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3</a:t>
            </a:r>
          </a:p>
        </p:txBody>
      </p:sp>
      <p:sp>
        <p:nvSpPr>
          <p:cNvPr id="59401" name="Rectangle 8"/>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2" name="Rectangle 9"/>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3" name="Rectangle 10"/>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4" name="Rectangle 11"/>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2</a:t>
            </a:r>
          </a:p>
        </p:txBody>
      </p:sp>
      <p:sp>
        <p:nvSpPr>
          <p:cNvPr id="59405" name="Rectangle 12"/>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6" name="Rectangle 13"/>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7" name="Rectangle 14"/>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08" name="Rectangle 15"/>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a:t>
            </a:r>
          </a:p>
        </p:txBody>
      </p:sp>
      <p:sp>
        <p:nvSpPr>
          <p:cNvPr id="59409" name="Rectangle 16"/>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10" name="Rectangle 17"/>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11" name="Rectangle 18"/>
          <p:cNvSpPr>
            <a:spLocks noChangeArrowheads="1"/>
          </p:cNvSpPr>
          <p:nvPr/>
        </p:nvSpPr>
        <p:spPr bwMode="auto">
          <a:xfrm>
            <a:off x="3851275" y="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12" name="Rectangle 19"/>
          <p:cNvSpPr>
            <a:spLocks noChangeArrowheads="1"/>
          </p:cNvSpPr>
          <p:nvPr/>
        </p:nvSpPr>
        <p:spPr bwMode="auto">
          <a:xfrm>
            <a:off x="3851275" y="946150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a:t>
            </a:r>
          </a:p>
        </p:txBody>
      </p:sp>
      <p:sp>
        <p:nvSpPr>
          <p:cNvPr id="59413" name="Rectangle 20"/>
          <p:cNvSpPr>
            <a:spLocks noChangeArrowheads="1"/>
          </p:cNvSpPr>
          <p:nvPr/>
        </p:nvSpPr>
        <p:spPr bwMode="auto">
          <a:xfrm>
            <a:off x="0" y="946150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14" name="Rectangle 21"/>
          <p:cNvSpPr>
            <a:spLocks noChangeArrowheads="1"/>
          </p:cNvSpPr>
          <p:nvPr/>
        </p:nvSpPr>
        <p:spPr bwMode="auto">
          <a:xfrm>
            <a:off x="0" y="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59415" name="Rectangle 22"/>
          <p:cNvSpPr>
            <a:spLocks noGrp="1" noRot="1" noChangeAspect="1" noChangeArrowheads="1" noTextEdit="1"/>
          </p:cNvSpPr>
          <p:nvPr>
            <p:ph type="sldImg"/>
          </p:nvPr>
        </p:nvSpPr>
        <p:spPr bwMode="auto">
          <a:xfrm>
            <a:off x="925513" y="750888"/>
            <a:ext cx="4946650"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9416" name="Rectangle 23"/>
          <p:cNvSpPr>
            <a:spLocks noGrp="1" noChangeArrowheads="1"/>
          </p:cNvSpPr>
          <p:nvPr>
            <p:ph type="body" idx="1"/>
          </p:nvPr>
        </p:nvSpPr>
        <p:spPr bwMode="auto">
          <a:xfrm>
            <a:off x="906463" y="4716463"/>
            <a:ext cx="4984750" cy="4187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lIns="92075" tIns="46038" rIns="92075" bIns="46038"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Tree>
    <p:extLst>
      <p:ext uri="{BB962C8B-B14F-4D97-AF65-F5344CB8AC3E}">
        <p14:creationId xmlns:p14="http://schemas.microsoft.com/office/powerpoint/2010/main" val="1841040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70BE506F-7906-114C-B0AA-C0906D6BEBBF}" type="slidenum">
              <a:rPr lang="en-GB" altLang="en-US">
                <a:latin typeface="Comic Sans MS" charset="0"/>
              </a:rPr>
              <a:pPr/>
              <a:t>15</a:t>
            </a:fld>
            <a:endParaRPr lang="en-GB" altLang="en-US">
              <a:latin typeface="Comic Sans MS" charset="0"/>
            </a:endParaRPr>
          </a:p>
        </p:txBody>
      </p:sp>
      <p:sp>
        <p:nvSpPr>
          <p:cNvPr id="61443" name="Rectangle 2"/>
          <p:cNvSpPr>
            <a:spLocks noGrp="1" noChangeArrowheads="1"/>
          </p:cNvSpPr>
          <p:nvPr>
            <p:ph type="body" idx="1"/>
          </p:nvPr>
        </p:nvSpPr>
        <p:spPr bwMode="auto">
          <a:xfrm>
            <a:off x="938213" y="4733925"/>
            <a:ext cx="4916487" cy="4425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lIns="90488" tIns="44450" rIns="90488" bIns="44450"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
        <p:nvSpPr>
          <p:cNvPr id="61444" name="Rectangle 3"/>
          <p:cNvSpPr>
            <a:spLocks noGrp="1" noRot="1" noChangeAspect="1" noChangeArrowheads="1" noTextEdit="1"/>
          </p:cNvSpPr>
          <p:nvPr>
            <p:ph type="sldImg"/>
          </p:nvPr>
        </p:nvSpPr>
        <p:spPr bwMode="auto">
          <a:xfrm>
            <a:off x="925513" y="750888"/>
            <a:ext cx="4946650"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Tree>
    <p:extLst>
      <p:ext uri="{BB962C8B-B14F-4D97-AF65-F5344CB8AC3E}">
        <p14:creationId xmlns:p14="http://schemas.microsoft.com/office/powerpoint/2010/main" val="14221554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B8B05B2-D28E-3C43-B675-A856CA0C0B7C}" type="slidenum">
              <a:rPr lang="en-GB" altLang="en-US">
                <a:latin typeface="Comic Sans MS" charset="0"/>
              </a:rPr>
              <a:pPr/>
              <a:t>18</a:t>
            </a:fld>
            <a:endParaRPr lang="en-GB" altLang="en-US">
              <a:latin typeface="Comic Sans MS" charset="0"/>
            </a:endParaRPr>
          </a:p>
        </p:txBody>
      </p:sp>
      <p:sp>
        <p:nvSpPr>
          <p:cNvPr id="65539" name="Rectangle 2"/>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0" name="Rectangle 3"/>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defTabSz="762000">
              <a:defRPr>
                <a:solidFill>
                  <a:schemeClr val="tx1"/>
                </a:solidFill>
                <a:latin typeface="Arial" charset="0"/>
                <a:ea typeface="Arial" charset="0"/>
                <a:cs typeface="Arial" charset="0"/>
              </a:defRPr>
            </a:lvl1pPr>
            <a:lvl2pPr marL="742950" indent="-285750" defTabSz="762000">
              <a:defRPr>
                <a:solidFill>
                  <a:schemeClr val="tx1"/>
                </a:solidFill>
                <a:latin typeface="Arial" charset="0"/>
                <a:ea typeface="Arial" charset="0"/>
                <a:cs typeface="Arial" charset="0"/>
              </a:defRPr>
            </a:lvl2pPr>
            <a:lvl3pPr marL="1143000" indent="-228600" defTabSz="762000">
              <a:defRPr>
                <a:solidFill>
                  <a:schemeClr val="tx1"/>
                </a:solidFill>
                <a:latin typeface="Arial" charset="0"/>
                <a:ea typeface="Arial" charset="0"/>
                <a:cs typeface="Arial" charset="0"/>
              </a:defRPr>
            </a:lvl3pPr>
            <a:lvl4pPr marL="1600200" indent="-228600" defTabSz="762000">
              <a:defRPr>
                <a:solidFill>
                  <a:schemeClr val="tx1"/>
                </a:solidFill>
                <a:latin typeface="Arial" charset="0"/>
                <a:ea typeface="Arial" charset="0"/>
                <a:cs typeface="Arial" charset="0"/>
              </a:defRPr>
            </a:lvl4pPr>
            <a:lvl5pPr marL="2057400" indent="-228600" defTabSz="762000">
              <a:defRPr>
                <a:solidFill>
                  <a:schemeClr val="tx1"/>
                </a:solidFill>
                <a:latin typeface="Arial" charset="0"/>
                <a:ea typeface="Arial" charset="0"/>
                <a:cs typeface="Arial" charset="0"/>
              </a:defRPr>
            </a:lvl5pPr>
            <a:lvl6pPr marL="2514600" indent="-228600" defTabSz="7620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defTabSz="7620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defTabSz="7620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defTabSz="7620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17</a:t>
            </a:r>
          </a:p>
        </p:txBody>
      </p:sp>
      <p:sp>
        <p:nvSpPr>
          <p:cNvPr id="65541" name="Rectangle 4"/>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2" name="Rectangle 5"/>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3" name="Rectangle 6"/>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4" name="Rectangle 7"/>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17</a:t>
            </a:r>
          </a:p>
        </p:txBody>
      </p:sp>
      <p:sp>
        <p:nvSpPr>
          <p:cNvPr id="65545" name="Rectangle 8"/>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6" name="Rectangle 9"/>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7" name="Rectangle 10"/>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48" name="Rectangle 11"/>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16</a:t>
            </a:r>
          </a:p>
        </p:txBody>
      </p:sp>
      <p:sp>
        <p:nvSpPr>
          <p:cNvPr id="65549" name="Rectangle 12"/>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0" name="Rectangle 13"/>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1" name="Rectangle 14"/>
          <p:cNvSpPr>
            <a:spLocks noChangeArrowheads="1"/>
          </p:cNvSpPr>
          <p:nvPr/>
        </p:nvSpPr>
        <p:spPr bwMode="auto">
          <a:xfrm>
            <a:off x="3851275"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2" name="Rectangle 15"/>
          <p:cNvSpPr>
            <a:spLocks noChangeArrowheads="1"/>
          </p:cNvSpPr>
          <p:nvPr/>
        </p:nvSpPr>
        <p:spPr bwMode="auto">
          <a:xfrm>
            <a:off x="3851275"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15</a:t>
            </a:r>
          </a:p>
        </p:txBody>
      </p:sp>
      <p:sp>
        <p:nvSpPr>
          <p:cNvPr id="65553" name="Rectangle 16"/>
          <p:cNvSpPr>
            <a:spLocks noChangeArrowheads="1"/>
          </p:cNvSpPr>
          <p:nvPr/>
        </p:nvSpPr>
        <p:spPr bwMode="auto">
          <a:xfrm>
            <a:off x="0" y="942975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4" name="Rectangle 17"/>
          <p:cNvSpPr>
            <a:spLocks noChangeArrowheads="1"/>
          </p:cNvSpPr>
          <p:nvPr/>
        </p:nvSpPr>
        <p:spPr bwMode="auto">
          <a:xfrm>
            <a:off x="0" y="0"/>
            <a:ext cx="2946400" cy="496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5" name="Rectangle 18"/>
          <p:cNvSpPr>
            <a:spLocks noChangeArrowheads="1"/>
          </p:cNvSpPr>
          <p:nvPr/>
        </p:nvSpPr>
        <p:spPr bwMode="auto">
          <a:xfrm>
            <a:off x="3851275" y="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6" name="Rectangle 19"/>
          <p:cNvSpPr>
            <a:spLocks noChangeArrowheads="1"/>
          </p:cNvSpPr>
          <p:nvPr/>
        </p:nvSpPr>
        <p:spPr bwMode="auto">
          <a:xfrm>
            <a:off x="3851275" y="946150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9050" tIns="0" rIns="19050" bIns="0" anchor="b"/>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algn="r"/>
            <a:r>
              <a:rPr lang="en-GB" altLang="en-US" sz="1000" b="1" i="1">
                <a:latin typeface="Comic Sans MS" charset="0"/>
              </a:rPr>
              <a:t>15</a:t>
            </a:r>
          </a:p>
        </p:txBody>
      </p:sp>
      <p:sp>
        <p:nvSpPr>
          <p:cNvPr id="65557" name="Rectangle 20"/>
          <p:cNvSpPr>
            <a:spLocks noChangeArrowheads="1"/>
          </p:cNvSpPr>
          <p:nvPr/>
        </p:nvSpPr>
        <p:spPr bwMode="auto">
          <a:xfrm>
            <a:off x="0" y="946150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8" name="Rectangle 21"/>
          <p:cNvSpPr>
            <a:spLocks noChangeArrowheads="1"/>
          </p:cNvSpPr>
          <p:nvPr/>
        </p:nvSpPr>
        <p:spPr bwMode="auto">
          <a:xfrm>
            <a:off x="0" y="0"/>
            <a:ext cx="2946400" cy="465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US" altLang="en-US" sz="3200" b="1">
              <a:latin typeface="Comic Sans MS" charset="0"/>
            </a:endParaRPr>
          </a:p>
        </p:txBody>
      </p:sp>
      <p:sp>
        <p:nvSpPr>
          <p:cNvPr id="65559" name="Rectangle 22"/>
          <p:cNvSpPr>
            <a:spLocks noGrp="1" noRot="1" noChangeAspect="1" noChangeArrowheads="1" noTextEdit="1"/>
          </p:cNvSpPr>
          <p:nvPr>
            <p:ph type="sldImg"/>
          </p:nvPr>
        </p:nvSpPr>
        <p:spPr bwMode="auto">
          <a:xfrm>
            <a:off x="925513" y="750888"/>
            <a:ext cx="4946650"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5560" name="Rectangle 23"/>
          <p:cNvSpPr>
            <a:spLocks noGrp="1" noChangeArrowheads="1"/>
          </p:cNvSpPr>
          <p:nvPr>
            <p:ph type="body" idx="1"/>
          </p:nvPr>
        </p:nvSpPr>
        <p:spPr bwMode="auto">
          <a:xfrm>
            <a:off x="906463" y="4716463"/>
            <a:ext cx="4984750" cy="41878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lIns="92075" tIns="46038" rIns="92075" bIns="46038" numCol="1" anchor="t" anchorCtr="0" compatLnSpc="1">
            <a:prstTxWarp prst="textNoShape">
              <a:avLst/>
            </a:prstTxWarp>
          </a:bodyPr>
          <a:lstStyle/>
          <a:p>
            <a:pPr eaLnBrk="1" hangingPunct="1">
              <a:spcBef>
                <a:spcPct val="0"/>
              </a:spcBef>
            </a:pPr>
            <a:endParaRPr lang="en-US" altLang="en-US">
              <a:solidFill>
                <a:schemeClr val="tx2"/>
              </a:solidFill>
              <a:ea typeface="Arial" charset="0"/>
              <a:cs typeface="Arial" charset="0"/>
            </a:endParaRPr>
          </a:p>
        </p:txBody>
      </p:sp>
    </p:spTree>
    <p:extLst>
      <p:ext uri="{BB962C8B-B14F-4D97-AF65-F5344CB8AC3E}">
        <p14:creationId xmlns:p14="http://schemas.microsoft.com/office/powerpoint/2010/main" val="7074828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6B484B17-9893-884C-A626-33434A19BB3E}" type="slidenum">
              <a:rPr lang="en-GB" altLang="en-US">
                <a:latin typeface="Comic Sans MS" charset="0"/>
              </a:rPr>
              <a:pPr/>
              <a:t>19</a:t>
            </a:fld>
            <a:endParaRPr lang="en-GB" altLang="en-US">
              <a:latin typeface="Comic Sans MS" charset="0"/>
            </a:endParaRPr>
          </a:p>
        </p:txBody>
      </p:sp>
      <p:sp>
        <p:nvSpPr>
          <p:cNvPr id="67587" name="Rectangle 2"/>
          <p:cNvSpPr>
            <a:spLocks noGrp="1" noRot="1" noChangeAspect="1" noChangeArrowheads="1" noTextEdit="1"/>
          </p:cNvSpPr>
          <p:nvPr>
            <p:ph type="sldImg"/>
          </p:nvPr>
        </p:nvSpPr>
        <p:spPr bwMode="auto">
          <a:xfrm>
            <a:off x="925513" y="750888"/>
            <a:ext cx="4946650" cy="37099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7588" name="Rectangle 3"/>
          <p:cNvSpPr>
            <a:spLocks noGrp="1" noChangeArrowheads="1"/>
          </p:cNvSpPr>
          <p:nvPr>
            <p:ph type="body" idx="1"/>
          </p:nvPr>
        </p:nvSpPr>
        <p:spPr bwMode="auto">
          <a:xfrm>
            <a:off x="938213" y="4733925"/>
            <a:ext cx="4916487" cy="4425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US" altLang="en-US">
                <a:ea typeface="Arial" charset="0"/>
                <a:cs typeface="Arial" charset="0"/>
              </a:rPr>
              <a:t>Note: Changed ‘ post-purchase evaluation of alternatives’ to ‘post-purchase evaluation of the decision’.  </a:t>
            </a:r>
          </a:p>
        </p:txBody>
      </p:sp>
    </p:spTree>
    <p:extLst>
      <p:ext uri="{BB962C8B-B14F-4D97-AF65-F5344CB8AC3E}">
        <p14:creationId xmlns:p14="http://schemas.microsoft.com/office/powerpoint/2010/main" val="18116388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93CA8989-9498-8842-9653-1D9BC516DF33}" type="slidenum">
              <a:rPr lang="en-GB" altLang="en-US">
                <a:latin typeface="Comic Sans MS" charset="0"/>
              </a:rPr>
              <a:pPr/>
              <a:t>20</a:t>
            </a:fld>
            <a:endParaRPr lang="en-GB" altLang="en-US">
              <a:latin typeface="Comic Sans MS" charset="0"/>
            </a:endParaRPr>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963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Tree>
    <p:extLst>
      <p:ext uri="{BB962C8B-B14F-4D97-AF65-F5344CB8AC3E}">
        <p14:creationId xmlns:p14="http://schemas.microsoft.com/office/powerpoint/2010/main" val="2364969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27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Abraham Maslow sought to explain why people are driven by particular needs at particular times. Why does one person spend a lot of time and energy on personal safety and another on gaining the esteem of others? Maslow’s answer is that human needs are arranged in a hierarchy, as shown in Figure 5.4, from the most pressing at the bottom to the least pressing at the top. They include </a:t>
            </a:r>
            <a:r>
              <a:rPr lang="en-US" altLang="en-US" i="1"/>
              <a:t>physiological</a:t>
            </a:r>
            <a:r>
              <a:rPr lang="en-US" altLang="en-US"/>
              <a:t> needs, </a:t>
            </a:r>
            <a:r>
              <a:rPr lang="en-US" altLang="en-US" i="1"/>
              <a:t>safety</a:t>
            </a:r>
            <a:r>
              <a:rPr lang="en-US" altLang="en-US"/>
              <a:t> needs, </a:t>
            </a:r>
            <a:r>
              <a:rPr lang="en-US" altLang="en-US" i="1"/>
              <a:t>social</a:t>
            </a:r>
            <a:r>
              <a:rPr lang="en-US" altLang="en-US"/>
              <a:t> needs, </a:t>
            </a:r>
            <a:r>
              <a:rPr lang="en-US" altLang="en-US" i="1"/>
              <a:t>esteem</a:t>
            </a:r>
            <a:r>
              <a:rPr lang="en-US" altLang="en-US"/>
              <a:t> needs, and </a:t>
            </a:r>
            <a:r>
              <a:rPr lang="en-US" altLang="en-US" i="1"/>
              <a:t>self-actualization</a:t>
            </a:r>
            <a:r>
              <a:rPr lang="en-US" altLang="en-US"/>
              <a:t> needs.</a:t>
            </a:r>
          </a:p>
          <a:p>
            <a:r>
              <a:rPr lang="en-US" altLang="en-US"/>
              <a:t>A person tries to satisfy the most important need first. When that need is satisfied, it will stop being a motivator, and the person will then try to satisfy the next most important need. For example, starving people (physiological need) will not take an interest in the latest happenings in the art world (self-actualization needs) nor in how they are seen or esteemed by others (social or esteem needs) nor even in whether they are breathing clean air (safety needs). But as each important need is satisfied, the next most important need will come into play.</a:t>
            </a:r>
          </a:p>
          <a:p>
            <a:r>
              <a:rPr lang="en-US" altLang="en-US"/>
              <a:t>See Abraham H. Maslow, “A Theory of Human Motivation,” </a:t>
            </a:r>
            <a:r>
              <a:rPr lang="en-US" altLang="en-US" i="1"/>
              <a:t>Psychological Review</a:t>
            </a:r>
            <a:r>
              <a:rPr lang="en-US" altLang="en-US"/>
              <a:t>, 50 (1943), pp. 370–396. Also see Maslow, </a:t>
            </a:r>
            <a:r>
              <a:rPr lang="en-US" altLang="en-US" i="1"/>
              <a:t>Motivation and Personality</a:t>
            </a:r>
            <a:r>
              <a:rPr lang="en-US" altLang="en-US"/>
              <a:t>, 3rd ed. (New York: HarperCollins Publishers, 1987); and Michael R. Solomon, </a:t>
            </a:r>
            <a:r>
              <a:rPr lang="en-US" altLang="en-US" i="1"/>
              <a:t>Consumer Behavior, </a:t>
            </a:r>
            <a:r>
              <a:rPr lang="en-US" altLang="en-US"/>
              <a:t>9</a:t>
            </a:r>
            <a:r>
              <a:rPr lang="en-US" altLang="en-US" baseline="30000"/>
              <a:t>th</a:t>
            </a:r>
            <a:r>
              <a:rPr lang="en-US" altLang="en-US"/>
              <a:t> ed. (Upper Saddle River, NJ: Prentice Hall, 2011), pp. 135-136.</a:t>
            </a:r>
          </a:p>
        </p:txBody>
      </p:sp>
      <p:sp>
        <p:nvSpPr>
          <p:cNvPr id="72708"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C757BBD9-10C3-A642-A955-F87E67803B19}" type="slidenum">
              <a:rPr lang="en-US" altLang="en-US">
                <a:ea typeface="ヒラギノ角ゴ Pro W3" charset="-128"/>
                <a:cs typeface="ヒラギノ角ゴ Pro W3" charset="-128"/>
              </a:rPr>
              <a:pPr>
                <a:spcBef>
                  <a:spcPct val="0"/>
                </a:spcBef>
              </a:pPr>
              <a:t>22</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3268167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C290E658-D24A-0D4E-8CED-575CAFB67639}" type="slidenum">
              <a:rPr lang="en-GB" altLang="en-US">
                <a:latin typeface="Comic Sans MS" charset="0"/>
              </a:rPr>
              <a:pPr/>
              <a:t>23</a:t>
            </a:fld>
            <a:endParaRPr lang="en-GB" altLang="en-US">
              <a:latin typeface="Comic Sans MS" charset="0"/>
            </a:endParaRPr>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475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Tree>
    <p:extLst>
      <p:ext uri="{BB962C8B-B14F-4D97-AF65-F5344CB8AC3E}">
        <p14:creationId xmlns:p14="http://schemas.microsoft.com/office/powerpoint/2010/main" val="1951879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768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Consumer purchases are influenced strongly by cultural, social, personal, and psychological characteristics, as shown in Figure 5.2. For the most part, marketers cannot control such factors, but they must take them into account.</a:t>
            </a:r>
          </a:p>
          <a:p>
            <a:endParaRPr lang="en-US" altLang="en-US"/>
          </a:p>
          <a:p>
            <a:endParaRPr lang="en-US" altLang="en-US"/>
          </a:p>
          <a:p>
            <a:endParaRPr lang="en-US" altLang="en-US"/>
          </a:p>
          <a:p>
            <a:r>
              <a:rPr lang="en-US" altLang="en-US"/>
              <a:t>Discussion Question: Many levels of factors affect our buying behavior—from broad cultural and social influences to motivations, beliefs, and attitudes lying deep within us.</a:t>
            </a:r>
          </a:p>
          <a:p>
            <a:r>
              <a:rPr lang="en-US" altLang="en-US"/>
              <a:t> For example, why </a:t>
            </a:r>
            <a:r>
              <a:rPr lang="en-US" altLang="en-US" i="1"/>
              <a:t>did you buy that specific </a:t>
            </a:r>
            <a:r>
              <a:rPr lang="en-US" altLang="en-US"/>
              <a:t>cell phone?</a:t>
            </a:r>
          </a:p>
        </p:txBody>
      </p:sp>
      <p:sp>
        <p:nvSpPr>
          <p:cNvPr id="76804"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charset="0"/>
              </a:defRPr>
            </a:lvl1pPr>
            <a:lvl2pPr marL="742950" indent="-285750">
              <a:spcBef>
                <a:spcPct val="30000"/>
              </a:spcBef>
              <a:defRPr sz="1200">
                <a:solidFill>
                  <a:schemeClr val="tx1"/>
                </a:solidFill>
                <a:latin typeface="Calibri" charset="0"/>
              </a:defRPr>
            </a:lvl2pPr>
            <a:lvl3pPr marL="1143000" indent="-228600">
              <a:spcBef>
                <a:spcPct val="30000"/>
              </a:spcBef>
              <a:defRPr sz="1200">
                <a:solidFill>
                  <a:schemeClr val="tx1"/>
                </a:solidFill>
                <a:latin typeface="Calibri" charset="0"/>
              </a:defRPr>
            </a:lvl3pPr>
            <a:lvl4pPr marL="1600200" indent="-228600">
              <a:spcBef>
                <a:spcPct val="30000"/>
              </a:spcBef>
              <a:defRPr sz="1200">
                <a:solidFill>
                  <a:schemeClr val="tx1"/>
                </a:solidFill>
                <a:latin typeface="Calibri" charset="0"/>
              </a:defRPr>
            </a:lvl4pPr>
            <a:lvl5pPr marL="2057400" indent="-228600">
              <a:spcBef>
                <a:spcPct val="30000"/>
              </a:spcBef>
              <a:defRPr sz="1200">
                <a:solidFill>
                  <a:schemeClr val="tx1"/>
                </a:solidFill>
                <a:latin typeface="Calibri" charset="0"/>
              </a:defRPr>
            </a:lvl5pPr>
            <a:lvl6pPr marL="2514600" indent="-228600" eaLnBrk="0" fontAlgn="base" hangingPunct="0">
              <a:spcBef>
                <a:spcPct val="30000"/>
              </a:spcBef>
              <a:spcAft>
                <a:spcPct val="0"/>
              </a:spcAft>
              <a:defRPr sz="1200">
                <a:solidFill>
                  <a:schemeClr val="tx1"/>
                </a:solidFill>
                <a:latin typeface="Calibri" charset="0"/>
              </a:defRPr>
            </a:lvl6pPr>
            <a:lvl7pPr marL="2971800" indent="-228600" eaLnBrk="0" fontAlgn="base" hangingPunct="0">
              <a:spcBef>
                <a:spcPct val="30000"/>
              </a:spcBef>
              <a:spcAft>
                <a:spcPct val="0"/>
              </a:spcAft>
              <a:defRPr sz="1200">
                <a:solidFill>
                  <a:schemeClr val="tx1"/>
                </a:solidFill>
                <a:latin typeface="Calibri" charset="0"/>
              </a:defRPr>
            </a:lvl7pPr>
            <a:lvl8pPr marL="3429000" indent="-228600" eaLnBrk="0" fontAlgn="base" hangingPunct="0">
              <a:spcBef>
                <a:spcPct val="30000"/>
              </a:spcBef>
              <a:spcAft>
                <a:spcPct val="0"/>
              </a:spcAft>
              <a:defRPr sz="1200">
                <a:solidFill>
                  <a:schemeClr val="tx1"/>
                </a:solidFill>
                <a:latin typeface="Calibri" charset="0"/>
              </a:defRPr>
            </a:lvl8pPr>
            <a:lvl9pPr marL="3886200" indent="-228600" eaLnBrk="0" fontAlgn="base" hangingPunct="0">
              <a:spcBef>
                <a:spcPct val="30000"/>
              </a:spcBef>
              <a:spcAft>
                <a:spcPct val="0"/>
              </a:spcAft>
              <a:defRPr sz="1200">
                <a:solidFill>
                  <a:schemeClr val="tx1"/>
                </a:solidFill>
                <a:latin typeface="Calibri" charset="0"/>
              </a:defRPr>
            </a:lvl9pPr>
          </a:lstStyle>
          <a:p>
            <a:pPr>
              <a:spcBef>
                <a:spcPct val="0"/>
              </a:spcBef>
            </a:pPr>
            <a:fld id="{28A8097A-4BDE-A84E-B104-AAFEA741B174}" type="slidenum">
              <a:rPr lang="en-US" altLang="en-US">
                <a:ea typeface="ヒラギノ角ゴ Pro W3" charset="-128"/>
                <a:cs typeface="ヒラギノ角ゴ Pro W3" charset="-128"/>
              </a:rPr>
              <a:pPr>
                <a:spcBef>
                  <a:spcPct val="0"/>
                </a:spcBef>
              </a:pPr>
              <a:t>24</a:t>
            </a:fld>
            <a:endParaRPr lang="en-US" altLang="en-US">
              <a:ea typeface="ヒラギノ角ゴ Pro W3" charset="-128"/>
              <a:cs typeface="ヒラギノ角ゴ Pro W3" charset="-128"/>
            </a:endParaRPr>
          </a:p>
        </p:txBody>
      </p:sp>
    </p:spTree>
    <p:extLst>
      <p:ext uri="{BB962C8B-B14F-4D97-AF65-F5344CB8AC3E}">
        <p14:creationId xmlns:p14="http://schemas.microsoft.com/office/powerpoint/2010/main" val="177364270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E5A9A47-55E2-8246-978B-7E51424BCEF9}" type="slidenum">
              <a:rPr lang="en-GB" altLang="en-US">
                <a:latin typeface="Comic Sans MS" charset="0"/>
              </a:rPr>
              <a:pPr/>
              <a:t>25</a:t>
            </a:fld>
            <a:endParaRPr lang="en-GB" altLang="en-US">
              <a:latin typeface="Comic Sans MS" charset="0"/>
            </a:endParaRPr>
          </a:p>
        </p:txBody>
      </p:sp>
      <p:sp>
        <p:nvSpPr>
          <p:cNvPr id="78851" name="Rectangle 2"/>
          <p:cNvSpPr>
            <a:spLocks noGrp="1" noChangeArrowheads="1"/>
          </p:cNvSpPr>
          <p:nvPr>
            <p:ph type="body" idx="1"/>
          </p:nvPr>
        </p:nvSpPr>
        <p:spPr bwMode="auto">
          <a:xfrm>
            <a:off x="938213" y="4733925"/>
            <a:ext cx="4916487" cy="442595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lIns="90488" tIns="44450" rIns="90488" bIns="44450"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
        <p:nvSpPr>
          <p:cNvPr id="78852" name="Rectangle 3"/>
          <p:cNvSpPr>
            <a:spLocks noGrp="1" noRot="1" noChangeAspect="1" noChangeArrowheads="1" noTextEdit="1"/>
          </p:cNvSpPr>
          <p:nvPr>
            <p:ph type="sldImg"/>
          </p:nvPr>
        </p:nvSpPr>
        <p:spPr bwMode="auto">
          <a:xfrm>
            <a:off x="925513" y="750888"/>
            <a:ext cx="4946650" cy="3709987"/>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Tree>
    <p:extLst>
      <p:ext uri="{BB962C8B-B14F-4D97-AF65-F5344CB8AC3E}">
        <p14:creationId xmlns:p14="http://schemas.microsoft.com/office/powerpoint/2010/main" val="16462087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0159D798-D395-CF4A-A094-CF532627B302}" type="slidenum">
              <a:rPr lang="en-GB" altLang="en-US">
                <a:latin typeface="Comic Sans MS" charset="0"/>
              </a:rPr>
              <a:pPr/>
              <a:t>26</a:t>
            </a:fld>
            <a:endParaRPr lang="en-GB" altLang="en-US">
              <a:latin typeface="Comic Sans MS" charset="0"/>
            </a:endParaRPr>
          </a:p>
        </p:txBody>
      </p:sp>
      <p:sp>
        <p:nvSpPr>
          <p:cNvPr id="808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09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spcBef>
                <a:spcPct val="0"/>
              </a:spcBef>
            </a:pPr>
            <a:endParaRPr lang="en-US" altLang="en-US">
              <a:ea typeface="Arial" charset="0"/>
              <a:cs typeface="Arial" charset="0"/>
            </a:endParaRPr>
          </a:p>
        </p:txBody>
      </p:sp>
    </p:spTree>
    <p:extLst>
      <p:ext uri="{BB962C8B-B14F-4D97-AF65-F5344CB8AC3E}">
        <p14:creationId xmlns:p14="http://schemas.microsoft.com/office/powerpoint/2010/main" val="1989395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fld id="{31CFB606-0875-DF48-A12B-563E4614C2D2}" type="slidenum">
              <a:rPr lang="en-US" altLang="en-US"/>
              <a:pPr/>
              <a:t>28</a:t>
            </a:fld>
            <a:endParaRPr lang="en-US" altLang="en-US"/>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84996"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wrap="square" numCol="1" anchor="t" anchorCtr="0" compatLnSpc="1">
            <a:prstTxWarp prst="textNoShape">
              <a:avLst/>
            </a:prstTxWarp>
          </a:bodyPr>
          <a:lstStyle/>
          <a:p>
            <a:pPr eaLnBrk="1" hangingPunct="1"/>
            <a:endParaRPr lang="en-US" altLang="en-US">
              <a:latin typeface="Arial" charset="0"/>
            </a:endParaRPr>
          </a:p>
        </p:txBody>
      </p:sp>
    </p:spTree>
    <p:extLst>
      <p:ext uri="{BB962C8B-B14F-4D97-AF65-F5344CB8AC3E}">
        <p14:creationId xmlns:p14="http://schemas.microsoft.com/office/powerpoint/2010/main" val="17007608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E442614-675E-4274-8455-0AA244D8832C}" type="datetime1">
              <a:rPr lang="en-GB" smtClean="0"/>
              <a:t>24/10/2017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80977213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D11529-4B4A-4AF2-B07F-13D4F69AA25C}" type="datetime1">
              <a:rPr lang="en-GB" smtClean="0"/>
              <a:t>24/10/2017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420870799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865D0CD4-EC66-41E0-820A-F65AF3FE8A82}" type="datetime1">
              <a:rPr lang="en-GB" smtClean="0"/>
              <a:t>24/10/2017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0341967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FBCCBC6-D77D-4BE2-9D47-FFE449A8D81D}" type="datetime1">
              <a:rPr lang="en-GB" smtClean="0"/>
              <a:t>24/10/2017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5767035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B2529522-BF99-45FA-8D6D-581208490CD4}" type="datetime1">
              <a:rPr lang="en-GB" smtClean="0"/>
              <a:t>24/10/2017</a:t>
            </a:fld>
            <a:endParaRPr lang="en-GB"/>
          </a:p>
        </p:txBody>
      </p:sp>
      <p:sp>
        <p:nvSpPr>
          <p:cNvPr id="8" name="Footer Placeholder 7"/>
          <p:cNvSpPr>
            <a:spLocks noGrp="1"/>
          </p:cNvSpPr>
          <p:nvPr>
            <p:ph type="ftr" sz="quarter" idx="11"/>
          </p:nvPr>
        </p:nvSpPr>
        <p:spPr/>
        <p:txBody>
          <a:bodyPr/>
          <a:lstStyle/>
          <a:p>
            <a:r>
              <a:rPr lang="en-GB" smtClean="0"/>
              <a:t>Armstrong &amp; Kotler (2015)</a:t>
            </a:r>
            <a:endParaRPr lang="en-GB"/>
          </a:p>
        </p:txBody>
      </p:sp>
      <p:sp>
        <p:nvSpPr>
          <p:cNvPr id="9" name="Slide Number Placeholder 8"/>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211886227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2B9576C3-003B-4017-83D2-05B2F6D581EA}" type="datetime1">
              <a:rPr lang="en-GB" smtClean="0"/>
              <a:t>24/10/2017</a:t>
            </a:fld>
            <a:endParaRPr lang="en-GB"/>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868899168"/>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B63F27E-4EB8-467A-82FB-0F7CCA8BEE48}" type="datetime1">
              <a:rPr lang="en-GB" smtClean="0"/>
              <a:t>24/10/2017</a:t>
            </a:fld>
            <a:endParaRPr lang="en-GB"/>
          </a:p>
        </p:txBody>
      </p:sp>
      <p:sp>
        <p:nvSpPr>
          <p:cNvPr id="3" name="Footer Placeholder 2"/>
          <p:cNvSpPr>
            <a:spLocks noGrp="1"/>
          </p:cNvSpPr>
          <p:nvPr>
            <p:ph type="ftr" sz="quarter" idx="11"/>
          </p:nvPr>
        </p:nvSpPr>
        <p:spPr/>
        <p:txBody>
          <a:bodyPr/>
          <a:lstStyle/>
          <a:p>
            <a:r>
              <a:rPr lang="en-GB" smtClean="0"/>
              <a:t>Armstrong &amp; Kotler (2015)</a:t>
            </a:r>
            <a:endParaRPr lang="en-GB"/>
          </a:p>
        </p:txBody>
      </p:sp>
      <p:sp>
        <p:nvSpPr>
          <p:cNvPr id="4" name="Slide Number Placeholder 3"/>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47233329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16B889-E4A4-40BC-ACC2-DFCF221748AF}" type="datetime1">
              <a:rPr lang="en-GB" smtClean="0"/>
              <a:t>24/10/2017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298993224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036BF70-1E45-4D99-93AE-74885DE6AA2C}" type="datetime1">
              <a:rPr lang="en-GB" smtClean="0"/>
              <a:t>24/10/2017</a:t>
            </a:fld>
            <a:endParaRPr lang="en-GB"/>
          </a:p>
        </p:txBody>
      </p:sp>
      <p:sp>
        <p:nvSpPr>
          <p:cNvPr id="6" name="Footer Placeholder 5"/>
          <p:cNvSpPr>
            <a:spLocks noGrp="1"/>
          </p:cNvSpPr>
          <p:nvPr>
            <p:ph type="ftr" sz="quarter" idx="11"/>
          </p:nvPr>
        </p:nvSpPr>
        <p:spPr/>
        <p:txBody>
          <a:bodyPr/>
          <a:lstStyle/>
          <a:p>
            <a:r>
              <a:rPr lang="en-GB" smtClean="0"/>
              <a:t>Armstrong &amp; Kotler (2015)</a:t>
            </a:r>
            <a:endParaRPr lang="en-GB"/>
          </a:p>
        </p:txBody>
      </p:sp>
      <p:sp>
        <p:nvSpPr>
          <p:cNvPr id="7" name="Slide Number Placeholder 6"/>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71160800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6FE1706-1D8F-46F3-8824-6FD2706213F1}" type="datetime1">
              <a:rPr lang="en-GB" smtClean="0"/>
              <a:t>24/10/2017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1274037651"/>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260C67EE-C304-41BF-9F44-60835D409EB9}" type="datetime1">
              <a:rPr lang="en-GB" smtClean="0"/>
              <a:t>24/10/2017</a:t>
            </a:fld>
            <a:endParaRPr lang="en-GB"/>
          </a:p>
        </p:txBody>
      </p:sp>
      <p:sp>
        <p:nvSpPr>
          <p:cNvPr id="5" name="Footer Placeholder 4"/>
          <p:cNvSpPr>
            <a:spLocks noGrp="1"/>
          </p:cNvSpPr>
          <p:nvPr>
            <p:ph type="ftr" sz="quarter" idx="11"/>
          </p:nvPr>
        </p:nvSpPr>
        <p:spPr/>
        <p:txBody>
          <a:bodyPr/>
          <a:lstStyle/>
          <a:p>
            <a:r>
              <a:rPr lang="en-GB" smtClean="0"/>
              <a:t>Armstrong &amp; Kotler (2015)</a:t>
            </a:r>
            <a:endParaRPr lang="en-GB"/>
          </a:p>
        </p:txBody>
      </p:sp>
      <p:sp>
        <p:nvSpPr>
          <p:cNvPr id="6" name="Slide Number Placeholder 5"/>
          <p:cNvSpPr>
            <a:spLocks noGrp="1"/>
          </p:cNvSpPr>
          <p:nvPr>
            <p:ph type="sldNum" sz="quarter" idx="12"/>
          </p:nvPr>
        </p:nvSpPr>
        <p:spPr/>
        <p:txBody>
          <a:bodyPr/>
          <a:lstStyle/>
          <a:p>
            <a:fld id="{71575599-8FC4-444D-BB58-2E6F7BA68A09}" type="slidenum">
              <a:rPr lang="en-GB" smtClean="0"/>
              <a:t>‹#›</a:t>
            </a:fld>
            <a:endParaRPr lang="en-GB"/>
          </a:p>
        </p:txBody>
      </p:sp>
    </p:spTree>
    <p:extLst>
      <p:ext uri="{BB962C8B-B14F-4D97-AF65-F5344CB8AC3E}">
        <p14:creationId xmlns:p14="http://schemas.microsoft.com/office/powerpoint/2010/main" val="325393769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7" name="Text Placeholder 7"/>
          <p:cNvSpPr>
            <a:spLocks noGrp="1"/>
          </p:cNvSpPr>
          <p:nvPr>
            <p:ph type="body" sz="quarter" idx="13"/>
          </p:nvPr>
        </p:nvSpPr>
        <p:spPr>
          <a:xfrm>
            <a:off x="914400" y="1600200"/>
            <a:ext cx="7162800" cy="381000"/>
          </a:xfrm>
        </p:spPr>
        <p:txBody>
          <a:bodyPr/>
          <a:lstStyle>
            <a:lvl1pPr algn="ctr">
              <a:buNone/>
              <a:defRPr sz="2800" b="1" i="0">
                <a:solidFill>
                  <a:schemeClr val="tx2"/>
                </a:solidFill>
              </a:defRPr>
            </a:lvl1pPr>
          </a:lstStyle>
          <a:p>
            <a:pPr lvl="0"/>
            <a:r>
              <a:rPr lang="en-US" dirty="0" smtClean="0"/>
              <a:t>Click to edit Master text styles</a:t>
            </a:r>
            <a:endParaRPr lang="en-US" dirty="0"/>
          </a:p>
        </p:txBody>
      </p:sp>
      <p:sp>
        <p:nvSpPr>
          <p:cNvPr id="4" name="Date Placeholder 2"/>
          <p:cNvSpPr>
            <a:spLocks noGrp="1"/>
          </p:cNvSpPr>
          <p:nvPr>
            <p:ph type="dt" sz="half" idx="14"/>
          </p:nvPr>
        </p:nvSpPr>
        <p:spPr>
          <a:xfrm>
            <a:off x="685800" y="6248400"/>
            <a:ext cx="19050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
        <p:nvSpPr>
          <p:cNvPr id="5" name="Footer Placeholder 3"/>
          <p:cNvSpPr>
            <a:spLocks noGrp="1"/>
          </p:cNvSpPr>
          <p:nvPr>
            <p:ph type="ftr" sz="quarter" idx="15"/>
          </p:nvPr>
        </p:nvSpPr>
        <p:spPr>
          <a:xfrm>
            <a:off x="3124200" y="6248400"/>
            <a:ext cx="2895600" cy="457200"/>
          </a:xfrm>
        </p:spPr>
        <p:txBody>
          <a:bodyPr wrap="square" numCol="1" anchor="t" anchorCtr="0" compatLnSpc="1">
            <a:prstTxWarp prst="textNoShape">
              <a:avLst/>
            </a:prstTxWarp>
          </a:bodyPr>
          <a:lstStyle>
            <a:lvl1pPr>
              <a:defRPr>
                <a:ea typeface="ヒラギノ角ゴ Pro W3" charset="-128"/>
                <a:cs typeface="+mn-cs"/>
              </a:defRPr>
            </a:lvl1pPr>
          </a:lstStyle>
          <a:p>
            <a:pPr>
              <a:defRPr/>
            </a:pPr>
            <a:endParaRPr lang="en-US"/>
          </a:p>
        </p:txBody>
      </p:sp>
    </p:spTree>
    <p:extLst>
      <p:ext uri="{BB962C8B-B14F-4D97-AF65-F5344CB8AC3E}">
        <p14:creationId xmlns:p14="http://schemas.microsoft.com/office/powerpoint/2010/main" val="11171227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85800" y="228600"/>
            <a:ext cx="7772400" cy="1143000"/>
          </a:xfrm>
        </p:spPr>
        <p:txBody>
          <a:bodyPr/>
          <a:lstStyle>
            <a:lvl1pPr>
              <a:lnSpc>
                <a:spcPts val="3600"/>
              </a:lnSpc>
              <a:defRPr sz="4000" b="1"/>
            </a:lvl1pPr>
          </a:lstStyle>
          <a:p>
            <a:r>
              <a:rPr lang="en-US" dirty="0" smtClean="0"/>
              <a:t>Click to edit Master title style</a:t>
            </a:r>
            <a:endParaRPr lang="en-US" dirty="0"/>
          </a:p>
        </p:txBody>
      </p:sp>
      <p:sp>
        <p:nvSpPr>
          <p:cNvPr id="3" name="Content Placeholder 2"/>
          <p:cNvSpPr>
            <a:spLocks noGrp="1"/>
          </p:cNvSpPr>
          <p:nvPr>
            <p:ph idx="1"/>
          </p:nvPr>
        </p:nvSpPr>
        <p:spPr/>
        <p:txBody>
          <a:bodyPr/>
          <a:lstStyle>
            <a:lvl1pPr>
              <a:defRPr b="0"/>
            </a:lvl1pPr>
            <a:lvl2pPr>
              <a:defRPr b="0"/>
            </a:lvl2pPr>
            <a:lvl3pPr>
              <a:defRPr b="0"/>
            </a:lvl3pPr>
            <a:lvl4pPr>
              <a:defRPr b="0"/>
            </a:lvl4pPr>
            <a:lvl5pPr>
              <a:defRPr b="0"/>
            </a:lvl5pPr>
          </a:lstStyle>
          <a:p>
            <a:pPr lvl="0"/>
            <a:r>
              <a:rPr lang="en-US" dirty="0" smtClean="0"/>
              <a:t>Click to edit Master text styles</a:t>
            </a:r>
          </a:p>
          <a:p>
            <a:pPr lvl="1"/>
            <a:r>
              <a:rPr lang="en-US" dirty="0" smtClean="0"/>
              <a:t>Second level</a:t>
            </a:r>
          </a:p>
          <a:p>
            <a:pPr lvl="2"/>
            <a:r>
              <a:rPr lang="en-US" dirty="0" smtClean="0"/>
              <a:t>Third level</a:t>
            </a:r>
          </a:p>
          <a:p>
            <a:pPr lvl="3"/>
            <a:r>
              <a:rPr lang="en-US" dirty="0" smtClean="0"/>
              <a:t>Fourth level</a:t>
            </a:r>
          </a:p>
          <a:p>
            <a:pPr lvl="4"/>
            <a:r>
              <a:rPr lang="en-US" dirty="0" smtClean="0"/>
              <a:t>Fifth level</a:t>
            </a:r>
            <a:endParaRPr lang="en-US" dirty="0"/>
          </a:p>
        </p:txBody>
      </p:sp>
      <p:sp>
        <p:nvSpPr>
          <p:cNvPr id="8" name="Text Placeholder 7"/>
          <p:cNvSpPr>
            <a:spLocks noGrp="1"/>
          </p:cNvSpPr>
          <p:nvPr>
            <p:ph type="body" sz="quarter" idx="13"/>
          </p:nvPr>
        </p:nvSpPr>
        <p:spPr>
          <a:xfrm>
            <a:off x="914400" y="1447800"/>
            <a:ext cx="7162800" cy="381000"/>
          </a:xfrm>
        </p:spPr>
        <p:txBody>
          <a:bodyPr/>
          <a:lstStyle>
            <a:lvl1pPr algn="ctr">
              <a:lnSpc>
                <a:spcPts val="2800"/>
              </a:lnSpc>
              <a:spcBef>
                <a:spcPts val="0"/>
              </a:spcBef>
              <a:buNone/>
              <a:defRPr sz="2800" b="1" i="0">
                <a:solidFill>
                  <a:schemeClr val="tx2"/>
                </a:solidFill>
              </a:defRPr>
            </a:lvl1pPr>
          </a:lstStyle>
          <a:p>
            <a:pPr lvl="0"/>
            <a:r>
              <a:rPr lang="en-US" dirty="0" smtClean="0"/>
              <a:t>Click to edit Master text styles</a:t>
            </a:r>
            <a:endParaRPr lang="en-US" dirty="0"/>
          </a:p>
        </p:txBody>
      </p:sp>
    </p:spTree>
    <p:extLst>
      <p:ext uri="{BB962C8B-B14F-4D97-AF65-F5344CB8AC3E}">
        <p14:creationId xmlns:p14="http://schemas.microsoft.com/office/powerpoint/2010/main" val="1316279453"/>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D06C33-261B-4404-A6F7-DBE81E666F5A}" type="datetime1">
              <a:rPr lang="en-GB" smtClean="0"/>
              <a:t>24/10/2017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smtClean="0"/>
              <a:t>Armstrong &amp; Kotler (2015)</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575599-8FC4-444D-BB58-2E6F7BA68A09}" type="slidenum">
              <a:rPr lang="en-GB" smtClean="0"/>
              <a:t>‹#›</a:t>
            </a:fld>
            <a:endParaRPr lang="en-GB"/>
          </a:p>
        </p:txBody>
      </p:sp>
    </p:spTree>
    <p:extLst>
      <p:ext uri="{BB962C8B-B14F-4D97-AF65-F5344CB8AC3E}">
        <p14:creationId xmlns:p14="http://schemas.microsoft.com/office/powerpoint/2010/main" val="6873603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mc:AlternateContent xmlns:mc="http://schemas.openxmlformats.org/markup-compatibility/2006" xmlns:p14="http://schemas.microsoft.com/office/powerpoint/2010/main">
    <mc:Choice Requires="p14">
      <p:transition p14:dur="250"/>
    </mc:Choice>
    <mc:Fallback xmlns="">
      <p:transition/>
    </mc:Fallback>
  </mc:AlternateContent>
  <p:hf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 Id="rId3" Type="http://schemas.openxmlformats.org/officeDocument/2006/relationships/image" Target="../media/image1.emf"/></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 Id="rId3"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em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7.xml"/><Relationship Id="rId3" Type="http://schemas.openxmlformats.org/officeDocument/2006/relationships/image" Target="../media/image5.jpeg"/></Relationships>
</file>

<file path=ppt/slides/_rels/slide20.xml.rels><?xml version="1.0" encoding="UTF-8" standalone="yes"?>
<Relationships xmlns="http://schemas.openxmlformats.org/package/2006/relationships"><Relationship Id="rId3" Type="http://schemas.openxmlformats.org/officeDocument/2006/relationships/image" Target="../media/image6.wmf"/><Relationship Id="rId4" Type="http://schemas.openxmlformats.org/officeDocument/2006/relationships/image" Target="../media/image7.wmf"/><Relationship Id="rId5" Type="http://schemas.openxmlformats.org/officeDocument/2006/relationships/image" Target="../media/image8.wmf"/><Relationship Id="rId6" Type="http://schemas.openxmlformats.org/officeDocument/2006/relationships/image" Target="../media/image9.wmf"/><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9.xml"/><Relationship Id="rId3" Type="http://schemas.openxmlformats.org/officeDocument/2006/relationships/image" Target="../media/image10.jpe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0.xml"/><Relationship Id="rId3" Type="http://schemas.openxmlformats.org/officeDocument/2006/relationships/image" Target="../media/image4.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3.xml"/><Relationship Id="rId2" Type="http://schemas.openxmlformats.org/officeDocument/2006/relationships/notesSlide" Target="../notesSlides/notesSlide11.xml"/><Relationship Id="rId3" Type="http://schemas.openxmlformats.org/officeDocument/2006/relationships/image" Target="../media/image11.jpe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2.xml"/></Relationships>
</file>

<file path=ppt/slides/_rels/slide26.xml.rels><?xml version="1.0" encoding="UTF-8" standalone="yes"?>
<Relationships xmlns="http://schemas.openxmlformats.org/package/2006/relationships"><Relationship Id="rId3" Type="http://schemas.openxmlformats.org/officeDocument/2006/relationships/image" Target="../media/image12.wmf"/><Relationship Id="rId4" Type="http://schemas.openxmlformats.org/officeDocument/2006/relationships/image" Target="../media/image13.wmf"/><Relationship Id="rId5" Type="http://schemas.openxmlformats.org/officeDocument/2006/relationships/image" Target="../media/image14.wmf"/><Relationship Id="rId6" Type="http://schemas.openxmlformats.org/officeDocument/2006/relationships/image" Target="../media/image15.wmf"/><Relationship Id="rId7" Type="http://schemas.openxmlformats.org/officeDocument/2006/relationships/image" Target="../media/image16.wmf"/><Relationship Id="rId8" Type="http://schemas.openxmlformats.org/officeDocument/2006/relationships/image" Target="../media/image17.wmf"/><Relationship Id="rId9" Type="http://schemas.openxmlformats.org/officeDocument/2006/relationships/image" Target="../media/image18.wmf"/><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global.oup.com/uk/orc/busecon/business/baines3e/studentlecturer/videos/ch02/" TargetMode="External"/><Relationship Id="rId3" Type="http://schemas.openxmlformats.org/officeDocument/2006/relationships/image" Target="../media/image19.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 Id="rId3" Type="http://schemas.openxmlformats.org/officeDocument/2006/relationships/hyperlink" Target="http://www.oasis-stores.com/?lng=en&amp;ctry=GB&amp;"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www.apa.org/about/index.aspx" TargetMode="External"/><Relationship Id="rId4" Type="http://schemas.openxmlformats.org/officeDocument/2006/relationships/hyperlink" Target="http://www.strategicbusinessinsights.com/vals/" TargetMode="External"/><Relationship Id="rId5" Type="http://schemas.openxmlformats.org/officeDocument/2006/relationships/hyperlink" Target="http://www.mintel.com/" TargetMode="External"/><Relationship Id="rId1" Type="http://schemas.openxmlformats.org/officeDocument/2006/relationships/slideLayout" Target="../slideLayouts/slideLayout2.xml"/><Relationship Id="rId2" Type="http://schemas.openxmlformats.org/officeDocument/2006/relationships/hyperlink" Target="http://www.acrwebsite.org/" TargetMode="Externa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hyperlink" Target="http://www.mckinsey.com/insights/consumer_and_retail/how_digital_is_transforming_retail_the_view_from_ebay" TargetMode="External"/><Relationship Id="rId3" Type="http://schemas.openxmlformats.org/officeDocument/2006/relationships/hyperlink" Target="http://www.youtube.com/watch?v=XJqcC9d675Q&amp;feature=related" TargetMode="Externa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hbr.org/2015/11/competing-on-customer-journeys" TargetMode="Externa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Social Trends and Consumerism</a:t>
            </a:r>
            <a:br>
              <a:rPr lang="en-GB" dirty="0" smtClean="0"/>
            </a:br>
            <a:r>
              <a:rPr lang="en-US" dirty="0"/>
              <a:t>Decision Making</a:t>
            </a:r>
            <a:endParaRPr lang="en-GB" dirty="0"/>
          </a:p>
        </p:txBody>
      </p:sp>
      <p:sp>
        <p:nvSpPr>
          <p:cNvPr id="3" name="Subtitle 2"/>
          <p:cNvSpPr>
            <a:spLocks noGrp="1"/>
          </p:cNvSpPr>
          <p:nvPr>
            <p:ph type="subTitle" idx="1"/>
          </p:nvPr>
        </p:nvSpPr>
        <p:spPr/>
        <p:txBody>
          <a:bodyPr/>
          <a:lstStyle/>
          <a:p>
            <a:r>
              <a:rPr lang="en-GB" dirty="0" smtClean="0"/>
              <a:t>Lecture 2</a:t>
            </a:r>
            <a:endParaRPr lang="en-GB" dirty="0"/>
          </a:p>
        </p:txBody>
      </p:sp>
    </p:spTree>
    <p:extLst>
      <p:ext uri="{BB962C8B-B14F-4D97-AF65-F5344CB8AC3E}">
        <p14:creationId xmlns:p14="http://schemas.microsoft.com/office/powerpoint/2010/main" val="1439673838"/>
      </p:ext>
    </p:extLst>
  </p:cSld>
  <p:clrMapOvr>
    <a:masterClrMapping/>
  </p:clrMapOvr>
  <p:transition spd="slow">
    <p:push dir="u"/>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3" name="Content Placeholder 2"/>
          <p:cNvSpPr>
            <a:spLocks noGrp="1"/>
          </p:cNvSpPr>
          <p:nvPr>
            <p:ph idx="1"/>
          </p:nvPr>
        </p:nvSpPr>
        <p:spPr/>
        <p:txBody>
          <a:bodyPr>
            <a:normAutofit lnSpcReduction="10000"/>
          </a:bodyPr>
          <a:lstStyle/>
          <a:p>
            <a:pPr marL="514350" indent="-514350">
              <a:spcBef>
                <a:spcPts val="0"/>
              </a:spcBef>
              <a:buClr>
                <a:srgbClr val="002060"/>
              </a:buClr>
              <a:buFont typeface="+mj-lt"/>
              <a:buAutoNum type="arabicPeriod"/>
            </a:pPr>
            <a:r>
              <a:rPr lang="en-US" sz="2800" dirty="0"/>
              <a:t>The three categories of consumer decision-making are cognitive, habitual, and affective.</a:t>
            </a:r>
            <a:r>
              <a:rPr lang="en-US" sz="2800" dirty="0">
                <a:sym typeface="Wingdings" pitchFamily="2" charset="2"/>
              </a:rPr>
              <a:t> </a:t>
            </a:r>
          </a:p>
          <a:p>
            <a:pPr marL="514350" indent="-514350">
              <a:spcBef>
                <a:spcPts val="0"/>
              </a:spcBef>
              <a:buClr>
                <a:srgbClr val="002060"/>
              </a:buClr>
              <a:buFont typeface="+mj-lt"/>
              <a:buAutoNum type="arabicPeriod"/>
            </a:pPr>
            <a:r>
              <a:rPr lang="en-US" sz="2800" dirty="0"/>
              <a:t>A cognitive purchase decision is the outcome of a series of stages that results in the selection of one product over competing options</a:t>
            </a:r>
            <a:r>
              <a:rPr lang="en-US" sz="2800" dirty="0" smtClean="0"/>
              <a:t>.</a:t>
            </a:r>
            <a:endParaRPr lang="en-US" sz="2800" dirty="0" smtClean="0">
              <a:sym typeface="Wingdings" pitchFamily="2" charset="2"/>
            </a:endParaRPr>
          </a:p>
          <a:p>
            <a:pPr marL="514350" indent="-514350">
              <a:buClr>
                <a:srgbClr val="002060"/>
              </a:buClr>
              <a:buFont typeface="+mj-lt"/>
              <a:buAutoNum type="arabicPeriod" startAt="3"/>
            </a:pPr>
            <a:r>
              <a:rPr lang="en-US" sz="2800" dirty="0"/>
              <a:t>We often fall back on well-learned “rules-of-thumb” to make decisions.</a:t>
            </a:r>
          </a:p>
          <a:p>
            <a:pPr marL="514350" indent="-514350">
              <a:buClr>
                <a:srgbClr val="002060"/>
              </a:buClr>
              <a:buFont typeface="+mj-lt"/>
              <a:buAutoNum type="arabicPeriod" startAt="3"/>
            </a:pPr>
            <a:r>
              <a:rPr lang="en-US" sz="2800" dirty="0"/>
              <a:t>We make some decisions on the basis of an emotional reaction rather than as the outcome of a rational thought process.</a:t>
            </a:r>
          </a:p>
          <a:p>
            <a:pPr marL="514350" indent="-514350">
              <a:spcBef>
                <a:spcPts val="0"/>
              </a:spcBef>
              <a:buClr>
                <a:srgbClr val="002060"/>
              </a:buClr>
              <a:buFont typeface="+mj-lt"/>
              <a:buAutoNum type="arabicPeriod"/>
            </a:pPr>
            <a:endParaRPr lang="en-US" sz="2800" dirty="0">
              <a:sym typeface="Wingdings" pitchFamily="2" charset="2"/>
            </a:endParaRPr>
          </a:p>
          <a:p>
            <a:pPr marL="0" indent="0">
              <a:buNone/>
            </a:pPr>
            <a:endParaRPr lang="en-GB" dirty="0"/>
          </a:p>
        </p:txBody>
      </p:sp>
      <p:sp>
        <p:nvSpPr>
          <p:cNvPr id="4" name="Footer Placeholder 3"/>
          <p:cNvSpPr>
            <a:spLocks noGrp="1"/>
          </p:cNvSpPr>
          <p:nvPr>
            <p:ph type="ftr" sz="quarter" idx="11"/>
          </p:nvPr>
        </p:nvSpPr>
        <p:spPr/>
        <p:txBody>
          <a:bodyPr/>
          <a:lstStyle/>
          <a:p>
            <a:endParaRPr lang="en-GB" dirty="0" smtClean="0"/>
          </a:p>
          <a:p>
            <a:r>
              <a:rPr lang="en-GB" dirty="0" smtClean="0"/>
              <a:t>Solomon </a:t>
            </a:r>
            <a:r>
              <a:rPr lang="en-GB" dirty="0"/>
              <a:t>(2015)</a:t>
            </a:r>
          </a:p>
          <a:p>
            <a:r>
              <a:rPr lang="en-GB" dirty="0" smtClean="0"/>
              <a:t>)</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2</a:t>
            </a:fld>
            <a:endParaRPr lang="en-GB"/>
          </a:p>
        </p:txBody>
      </p:sp>
    </p:spTree>
    <p:extLst>
      <p:ext uri="{BB962C8B-B14F-4D97-AF65-F5344CB8AC3E}">
        <p14:creationId xmlns:p14="http://schemas.microsoft.com/office/powerpoint/2010/main" val="42190159"/>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Categories </a:t>
            </a:r>
            <a:r>
              <a:rPr lang="en-US" dirty="0"/>
              <a:t>of </a:t>
            </a:r>
            <a:r>
              <a:rPr lang="en-US" dirty="0" smtClean="0"/>
              <a:t>Decision-Making</a:t>
            </a:r>
            <a:endParaRPr lang="en-GB" dirty="0"/>
          </a:p>
        </p:txBody>
      </p:sp>
      <p:sp>
        <p:nvSpPr>
          <p:cNvPr id="3" name="Content Placeholder 2"/>
          <p:cNvSpPr>
            <a:spLocks noGrp="1"/>
          </p:cNvSpPr>
          <p:nvPr>
            <p:ph idx="1"/>
          </p:nvPr>
        </p:nvSpPr>
        <p:spPr/>
        <p:txBody>
          <a:bodyPr>
            <a:normAutofit fontScale="92500" lnSpcReduction="10000"/>
          </a:bodyPr>
          <a:lstStyle/>
          <a:p>
            <a:r>
              <a:rPr lang="en-US" dirty="0"/>
              <a:t>The three categories of consumer decision-making </a:t>
            </a:r>
            <a:r>
              <a:rPr lang="en-US" dirty="0" smtClean="0"/>
              <a:t>are:</a:t>
            </a:r>
          </a:p>
          <a:p>
            <a:r>
              <a:rPr lang="en-US" b="1" u="sng" dirty="0" smtClean="0"/>
              <a:t>Cognitive</a:t>
            </a:r>
            <a:r>
              <a:rPr lang="en-US" dirty="0" smtClean="0"/>
              <a:t>	 deliberate, rational, sequential</a:t>
            </a:r>
          </a:p>
          <a:p>
            <a:r>
              <a:rPr lang="en-US" b="1" u="sng" dirty="0" smtClean="0"/>
              <a:t>Habitual</a:t>
            </a:r>
            <a:r>
              <a:rPr lang="en-US" dirty="0" smtClean="0"/>
              <a:t>	</a:t>
            </a:r>
            <a:r>
              <a:rPr lang="en-US" dirty="0" err="1" smtClean="0"/>
              <a:t>behavioural</a:t>
            </a:r>
            <a:r>
              <a:rPr lang="en-US" dirty="0" smtClean="0"/>
              <a:t>, unconscious, 				automatic</a:t>
            </a:r>
          </a:p>
          <a:p>
            <a:r>
              <a:rPr lang="en-US" b="1" u="sng" dirty="0" smtClean="0"/>
              <a:t>Affective</a:t>
            </a:r>
            <a:r>
              <a:rPr lang="en-US" dirty="0" smtClean="0"/>
              <a:t>	emotional, instantaneous</a:t>
            </a:r>
          </a:p>
          <a:p>
            <a:pPr marL="0" indent="0">
              <a:buNone/>
            </a:pPr>
            <a:r>
              <a:rPr lang="en-US" dirty="0" smtClean="0">
                <a:sym typeface="Wingdings" pitchFamily="2" charset="2"/>
              </a:rPr>
              <a:t>Give examples of at least </a:t>
            </a:r>
            <a:r>
              <a:rPr lang="en-US" u="sng" dirty="0" smtClean="0">
                <a:sym typeface="Wingdings" pitchFamily="2" charset="2"/>
              </a:rPr>
              <a:t>two</a:t>
            </a:r>
            <a:r>
              <a:rPr lang="en-US" dirty="0" smtClean="0">
                <a:sym typeface="Wingdings" pitchFamily="2" charset="2"/>
              </a:rPr>
              <a:t> consumer purchase decisions you have made for each </a:t>
            </a:r>
          </a:p>
          <a:p>
            <a:pPr marL="0" indent="0">
              <a:buNone/>
            </a:pPr>
            <a:r>
              <a:rPr lang="en-US" dirty="0" smtClean="0">
                <a:sym typeface="Wingdings" pitchFamily="2" charset="2"/>
              </a:rPr>
              <a:t>sub-category.</a:t>
            </a:r>
            <a:endParaRPr lang="en-US" dirty="0">
              <a:sym typeface="Wingdings" pitchFamily="2" charset="2"/>
            </a:endParaRPr>
          </a:p>
          <a:p>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3</a:t>
            </a:fld>
            <a:endParaRPr lang="en-GB"/>
          </a:p>
        </p:txBody>
      </p:sp>
    </p:spTree>
    <p:extLst>
      <p:ext uri="{BB962C8B-B14F-4D97-AF65-F5344CB8AC3E}">
        <p14:creationId xmlns:p14="http://schemas.microsoft.com/office/powerpoint/2010/main" val="166675568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Involvement</a:t>
            </a:r>
            <a:endParaRPr lang="en-GB" dirty="0"/>
          </a:p>
        </p:txBody>
      </p:sp>
      <p:sp>
        <p:nvSpPr>
          <p:cNvPr id="3" name="Content Placeholder 2"/>
          <p:cNvSpPr>
            <a:spLocks noGrp="1"/>
          </p:cNvSpPr>
          <p:nvPr>
            <p:ph idx="1"/>
          </p:nvPr>
        </p:nvSpPr>
        <p:spPr/>
        <p:txBody>
          <a:bodyPr/>
          <a:lstStyle/>
          <a:p>
            <a:r>
              <a:rPr lang="en-GB" u="sng" dirty="0" smtClean="0"/>
              <a:t>Product</a:t>
            </a:r>
            <a:r>
              <a:rPr lang="en-GB" dirty="0" smtClean="0"/>
              <a:t> – needs, personal factors, object stimulus factors</a:t>
            </a:r>
          </a:p>
          <a:p>
            <a:r>
              <a:rPr lang="en-GB" u="sng" dirty="0" smtClean="0"/>
              <a:t>Message</a:t>
            </a:r>
            <a:r>
              <a:rPr lang="en-GB" dirty="0" smtClean="0"/>
              <a:t> – communication, advertisements</a:t>
            </a:r>
          </a:p>
          <a:p>
            <a:r>
              <a:rPr lang="en-GB" u="sng" dirty="0" smtClean="0"/>
              <a:t>Situational</a:t>
            </a:r>
            <a:r>
              <a:rPr lang="en-GB" dirty="0" smtClean="0"/>
              <a:t> </a:t>
            </a:r>
            <a:r>
              <a:rPr lang="en-GB" dirty="0"/>
              <a:t>– </a:t>
            </a:r>
            <a:r>
              <a:rPr lang="en-GB" dirty="0" smtClean="0"/>
              <a:t>purchase, use, occasion</a:t>
            </a:r>
            <a:endParaRPr lang="en-GB" dirty="0"/>
          </a:p>
        </p:txBody>
      </p:sp>
      <p:sp>
        <p:nvSpPr>
          <p:cNvPr id="4" name="Footer Placeholder 3"/>
          <p:cNvSpPr>
            <a:spLocks noGrp="1"/>
          </p:cNvSpPr>
          <p:nvPr>
            <p:ph type="ftr" sz="quarter" idx="11"/>
          </p:nvPr>
        </p:nvSpPr>
        <p:spPr>
          <a:xfrm>
            <a:off x="3131840" y="6381328"/>
            <a:ext cx="2895600" cy="365125"/>
          </a:xfrm>
        </p:spPr>
        <p:txBody>
          <a:bodyPr/>
          <a:lstStyle/>
          <a:p>
            <a:endParaRPr lang="en-GB" dirty="0" smtClean="0"/>
          </a:p>
          <a:p>
            <a:r>
              <a:rPr lang="en-GB" dirty="0" smtClean="0"/>
              <a:t>Solomon </a:t>
            </a:r>
            <a:r>
              <a:rPr lang="en-GB" dirty="0"/>
              <a:t>(2015)</a:t>
            </a:r>
          </a:p>
          <a:p>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4</a:t>
            </a:fld>
            <a:endParaRPr lang="en-GB"/>
          </a:p>
        </p:txBody>
      </p:sp>
    </p:spTree>
    <p:extLst>
      <p:ext uri="{BB962C8B-B14F-4D97-AF65-F5344CB8AC3E}">
        <p14:creationId xmlns:p14="http://schemas.microsoft.com/office/powerpoint/2010/main" val="10153327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Conceptualizing Involvement</a:t>
            </a:r>
            <a:endParaRPr lang="en-US" dirty="0"/>
          </a:p>
        </p:txBody>
      </p:sp>
      <p:sp>
        <p:nvSpPr>
          <p:cNvPr id="4" name="Slide Number Placeholder 3"/>
          <p:cNvSpPr>
            <a:spLocks noGrp="1"/>
          </p:cNvSpPr>
          <p:nvPr>
            <p:ph type="sldNum" sz="quarter" idx="10"/>
          </p:nvPr>
        </p:nvSpPr>
        <p:spPr/>
        <p:txBody>
          <a:bodyPr/>
          <a:lstStyle/>
          <a:p>
            <a:pPr>
              <a:defRPr/>
            </a:pPr>
            <a:endParaRPr lang="en-US" dirty="0"/>
          </a:p>
        </p:txBody>
      </p:sp>
      <p:sp>
        <p:nvSpPr>
          <p:cNvPr id="5" name="Footer Placeholder 4"/>
          <p:cNvSpPr>
            <a:spLocks noGrp="1"/>
          </p:cNvSpPr>
          <p:nvPr>
            <p:ph type="ftr" sz="quarter" idx="11"/>
          </p:nvPr>
        </p:nvSpPr>
        <p:spPr/>
        <p:txBody>
          <a:bodyPr/>
          <a:lstStyle/>
          <a:p>
            <a:endParaRPr lang="en-US" dirty="0" smtClean="0"/>
          </a:p>
          <a:p>
            <a:r>
              <a:rPr lang="en-US" dirty="0" smtClean="0"/>
              <a:t>Copyright © 2015 Pearson Education</a:t>
            </a:r>
          </a:p>
          <a:p>
            <a:endParaRPr lang="en-US" dirty="0"/>
          </a:p>
        </p:txBody>
      </p:sp>
      <p:pic>
        <p:nvPicPr>
          <p:cNvPr id="6" name="Picture 5"/>
          <p:cNvPicPr>
            <a:picLocks noChangeAspect="1"/>
          </p:cNvPicPr>
          <p:nvPr/>
        </p:nvPicPr>
        <p:blipFill>
          <a:blip r:embed="rId3"/>
          <a:stretch>
            <a:fillRect/>
          </a:stretch>
        </p:blipFill>
        <p:spPr>
          <a:xfrm>
            <a:off x="667598" y="1524000"/>
            <a:ext cx="7866802" cy="4419600"/>
          </a:xfrm>
          <a:prstGeom prst="rect">
            <a:avLst/>
          </a:prstGeom>
        </p:spPr>
      </p:pic>
    </p:spTree>
    <p:extLst>
      <p:ext uri="{BB962C8B-B14F-4D97-AF65-F5344CB8AC3E}">
        <p14:creationId xmlns:p14="http://schemas.microsoft.com/office/powerpoint/2010/main" val="2766698325"/>
      </p:ext>
    </p:extLst>
  </p:cSld>
  <p:clrMapOvr>
    <a:masterClrMapping/>
  </p:clrMapOvr>
  <p:transition spd="slow">
    <p:push dir="u"/>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Perceived Risks</a:t>
            </a:r>
            <a:endParaRPr lang="en-GB" dirty="0"/>
          </a:p>
        </p:txBody>
      </p:sp>
      <p:sp>
        <p:nvSpPr>
          <p:cNvPr id="3" name="Content Placeholder 2"/>
          <p:cNvSpPr>
            <a:spLocks noGrp="1"/>
          </p:cNvSpPr>
          <p:nvPr>
            <p:ph idx="1"/>
          </p:nvPr>
        </p:nvSpPr>
        <p:spPr/>
        <p:txBody>
          <a:bodyPr>
            <a:normAutofit fontScale="77500" lnSpcReduction="20000"/>
          </a:bodyPr>
          <a:lstStyle/>
          <a:p>
            <a:r>
              <a:rPr lang="en-GB" u="sng" dirty="0" smtClean="0"/>
              <a:t>Monetary risk</a:t>
            </a:r>
          </a:p>
          <a:p>
            <a:pPr marL="0" indent="0">
              <a:buNone/>
            </a:pPr>
            <a:r>
              <a:rPr lang="en-GB" dirty="0" smtClean="0"/>
              <a:t>	high price - property, cars</a:t>
            </a:r>
          </a:p>
          <a:p>
            <a:r>
              <a:rPr lang="en-GB" u="sng" dirty="0" smtClean="0"/>
              <a:t>Functional risk </a:t>
            </a:r>
          </a:p>
          <a:p>
            <a:pPr marL="0" indent="0">
              <a:buNone/>
            </a:pPr>
            <a:r>
              <a:rPr lang="en-GB" dirty="0" smtClean="0"/>
              <a:t>	product performance linked to consumer 	satisfaction</a:t>
            </a:r>
          </a:p>
          <a:p>
            <a:r>
              <a:rPr lang="en-GB" u="sng" dirty="0" smtClean="0"/>
              <a:t>Physical risk</a:t>
            </a:r>
            <a:r>
              <a:rPr lang="en-GB" dirty="0" smtClean="0"/>
              <a:t> </a:t>
            </a:r>
          </a:p>
          <a:p>
            <a:pPr marL="0" indent="0">
              <a:buNone/>
            </a:pPr>
            <a:r>
              <a:rPr lang="en-GB" dirty="0"/>
              <a:t>	</a:t>
            </a:r>
            <a:r>
              <a:rPr lang="en-GB" dirty="0" smtClean="0"/>
              <a:t>electrical items, pharmaceutical items, medical 	treatment, food</a:t>
            </a:r>
          </a:p>
          <a:p>
            <a:r>
              <a:rPr lang="en-GB" u="sng" dirty="0" smtClean="0"/>
              <a:t>Social risks</a:t>
            </a:r>
            <a:endParaRPr lang="en-GB" dirty="0" smtClean="0"/>
          </a:p>
          <a:p>
            <a:pPr marL="0" indent="0">
              <a:buNone/>
            </a:pPr>
            <a:r>
              <a:rPr lang="en-GB" dirty="0"/>
              <a:t>	</a:t>
            </a:r>
            <a:r>
              <a:rPr lang="en-GB" dirty="0" smtClean="0"/>
              <a:t>symbolic goods - clothes, cars</a:t>
            </a:r>
          </a:p>
          <a:p>
            <a:r>
              <a:rPr lang="en-GB" u="sng" dirty="0" smtClean="0"/>
              <a:t>Psychological risks</a:t>
            </a:r>
            <a:r>
              <a:rPr lang="en-GB" dirty="0" smtClean="0"/>
              <a:t> </a:t>
            </a:r>
          </a:p>
          <a:p>
            <a:pPr marL="0" indent="0">
              <a:buNone/>
            </a:pPr>
            <a:r>
              <a:rPr lang="en-GB" dirty="0"/>
              <a:t>	</a:t>
            </a:r>
            <a:r>
              <a:rPr lang="en-GB" dirty="0" smtClean="0"/>
              <a:t>personal luxuries, consumer durables</a:t>
            </a:r>
          </a:p>
          <a:p>
            <a:pPr marL="0" indent="0">
              <a:buNone/>
            </a:pPr>
            <a:endParaRPr lang="en-GB" dirty="0"/>
          </a:p>
        </p:txBody>
      </p:sp>
      <p:sp>
        <p:nvSpPr>
          <p:cNvPr id="4" name="Footer Placeholder 3"/>
          <p:cNvSpPr>
            <a:spLocks noGrp="1"/>
          </p:cNvSpPr>
          <p:nvPr>
            <p:ph type="ftr" sz="quarter" idx="11"/>
          </p:nvPr>
        </p:nvSpPr>
        <p:spPr/>
        <p:txBody>
          <a:bodyPr/>
          <a:lstStyle/>
          <a:p>
            <a:r>
              <a:rPr lang="en-GB" dirty="0"/>
              <a:t>Solomon (2015)</a:t>
            </a:r>
          </a:p>
        </p:txBody>
      </p:sp>
      <p:sp>
        <p:nvSpPr>
          <p:cNvPr id="5" name="Slide Number Placeholder 4"/>
          <p:cNvSpPr>
            <a:spLocks noGrp="1"/>
          </p:cNvSpPr>
          <p:nvPr>
            <p:ph type="sldNum" sz="quarter" idx="12"/>
          </p:nvPr>
        </p:nvSpPr>
        <p:spPr/>
        <p:txBody>
          <a:bodyPr/>
          <a:lstStyle/>
          <a:p>
            <a:fld id="{71575599-8FC4-444D-BB58-2E6F7BA68A09}" type="slidenum">
              <a:rPr lang="en-GB" smtClean="0"/>
              <a:t>6</a:t>
            </a:fld>
            <a:endParaRPr lang="en-GB"/>
          </a:p>
        </p:txBody>
      </p:sp>
    </p:spTree>
    <p:extLst>
      <p:ext uri="{BB962C8B-B14F-4D97-AF65-F5344CB8AC3E}">
        <p14:creationId xmlns:p14="http://schemas.microsoft.com/office/powerpoint/2010/main" val="241217584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Effect transition="in" filter="fade">
                                      <p:cBhvr>
                                        <p:cTn id="21" dur="1000"/>
                                        <p:tgtEl>
                                          <p:spTgt spid="3">
                                            <p:txEl>
                                              <p:pRg st="1" end="1"/>
                                            </p:txEl>
                                          </p:spTgt>
                                        </p:tgtEl>
                                      </p:cBhvr>
                                    </p:animEffect>
                                    <p:anim calcmode="lin" valueType="num">
                                      <p:cBhvr>
                                        <p:cTn id="22"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2" end="2"/>
                                            </p:txEl>
                                          </p:spTgt>
                                        </p:tgtEl>
                                        <p:attrNameLst>
                                          <p:attrName>style.visibility</p:attrName>
                                        </p:attrNameLst>
                                      </p:cBhvr>
                                      <p:to>
                                        <p:strVal val="visible"/>
                                      </p:to>
                                    </p:set>
                                    <p:animEffect transition="in" filter="fade">
                                      <p:cBhvr>
                                        <p:cTn id="28" dur="1000"/>
                                        <p:tgtEl>
                                          <p:spTgt spid="3">
                                            <p:txEl>
                                              <p:pRg st="2" end="2"/>
                                            </p:txEl>
                                          </p:spTgt>
                                        </p:tgtEl>
                                      </p:cBhvr>
                                    </p:animEffect>
                                    <p:anim calcmode="lin" valueType="num">
                                      <p:cBhvr>
                                        <p:cTn id="29"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Effect transition="in" filter="fade">
                                      <p:cBhvr>
                                        <p:cTn id="35" dur="1000"/>
                                        <p:tgtEl>
                                          <p:spTgt spid="3">
                                            <p:txEl>
                                              <p:pRg st="3" end="3"/>
                                            </p:txEl>
                                          </p:spTgt>
                                        </p:tgtEl>
                                      </p:cBhvr>
                                    </p:animEffect>
                                    <p:anim calcmode="lin" valueType="num">
                                      <p:cBhvr>
                                        <p:cTn id="36"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fade">
                                      <p:cBhvr>
                                        <p:cTn id="42" dur="1000"/>
                                        <p:tgtEl>
                                          <p:spTgt spid="3">
                                            <p:txEl>
                                              <p:pRg st="4" end="4"/>
                                            </p:txEl>
                                          </p:spTgt>
                                        </p:tgtEl>
                                      </p:cBhvr>
                                    </p:animEffect>
                                    <p:anim calcmode="lin" valueType="num">
                                      <p:cBhvr>
                                        <p:cTn id="43"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5" end="5"/>
                                            </p:txEl>
                                          </p:spTgt>
                                        </p:tgtEl>
                                        <p:attrNameLst>
                                          <p:attrName>style.visibility</p:attrName>
                                        </p:attrNameLst>
                                      </p:cBhvr>
                                      <p:to>
                                        <p:strVal val="visible"/>
                                      </p:to>
                                    </p:set>
                                    <p:animEffect transition="in" filter="fade">
                                      <p:cBhvr>
                                        <p:cTn id="49" dur="1000"/>
                                        <p:tgtEl>
                                          <p:spTgt spid="3">
                                            <p:txEl>
                                              <p:pRg st="5" end="5"/>
                                            </p:txEl>
                                          </p:spTgt>
                                        </p:tgtEl>
                                      </p:cBhvr>
                                    </p:animEffect>
                                    <p:anim calcmode="lin" valueType="num">
                                      <p:cBhvr>
                                        <p:cTn id="5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6" end="6"/>
                                            </p:txEl>
                                          </p:spTgt>
                                        </p:tgtEl>
                                        <p:attrNameLst>
                                          <p:attrName>style.visibility</p:attrName>
                                        </p:attrNameLst>
                                      </p:cBhvr>
                                      <p:to>
                                        <p:strVal val="visible"/>
                                      </p:to>
                                    </p:set>
                                    <p:animEffect transition="in" filter="fade">
                                      <p:cBhvr>
                                        <p:cTn id="56" dur="1000"/>
                                        <p:tgtEl>
                                          <p:spTgt spid="3">
                                            <p:txEl>
                                              <p:pRg st="6" end="6"/>
                                            </p:txEl>
                                          </p:spTgt>
                                        </p:tgtEl>
                                      </p:cBhvr>
                                    </p:animEffect>
                                    <p:anim calcmode="lin" valueType="num">
                                      <p:cBhvr>
                                        <p:cTn id="57"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7" end="7"/>
                                            </p:txEl>
                                          </p:spTgt>
                                        </p:tgtEl>
                                        <p:attrNameLst>
                                          <p:attrName>style.visibility</p:attrName>
                                        </p:attrNameLst>
                                      </p:cBhvr>
                                      <p:to>
                                        <p:strVal val="visible"/>
                                      </p:to>
                                    </p:set>
                                    <p:animEffect transition="in" filter="fade">
                                      <p:cBhvr>
                                        <p:cTn id="63" dur="1000"/>
                                        <p:tgtEl>
                                          <p:spTgt spid="3">
                                            <p:txEl>
                                              <p:pRg st="7" end="7"/>
                                            </p:txEl>
                                          </p:spTgt>
                                        </p:tgtEl>
                                      </p:cBhvr>
                                    </p:animEffect>
                                    <p:anim calcmode="lin" valueType="num">
                                      <p:cBhvr>
                                        <p:cTn id="64"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8" end="8"/>
                                            </p:txEl>
                                          </p:spTgt>
                                        </p:tgtEl>
                                        <p:attrNameLst>
                                          <p:attrName>style.visibility</p:attrName>
                                        </p:attrNameLst>
                                      </p:cBhvr>
                                      <p:to>
                                        <p:strVal val="visible"/>
                                      </p:to>
                                    </p:set>
                                    <p:animEffect transition="in" filter="fade">
                                      <p:cBhvr>
                                        <p:cTn id="70" dur="1000"/>
                                        <p:tgtEl>
                                          <p:spTgt spid="3">
                                            <p:txEl>
                                              <p:pRg st="8" end="8"/>
                                            </p:txEl>
                                          </p:spTgt>
                                        </p:tgtEl>
                                      </p:cBhvr>
                                    </p:animEffect>
                                    <p:anim calcmode="lin" valueType="num">
                                      <p:cBhvr>
                                        <p:cTn id="71"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9" end="9"/>
                                            </p:txEl>
                                          </p:spTgt>
                                        </p:tgtEl>
                                        <p:attrNameLst>
                                          <p:attrName>style.visibility</p:attrName>
                                        </p:attrNameLst>
                                      </p:cBhvr>
                                      <p:to>
                                        <p:strVal val="visible"/>
                                      </p:to>
                                    </p:set>
                                    <p:animEffect transition="in" filter="fade">
                                      <p:cBhvr>
                                        <p:cTn id="77" dur="1000"/>
                                        <p:tgtEl>
                                          <p:spTgt spid="3">
                                            <p:txEl>
                                              <p:pRg st="9" end="9"/>
                                            </p:txEl>
                                          </p:spTgt>
                                        </p:tgtEl>
                                      </p:cBhvr>
                                    </p:animEffect>
                                    <p:anim calcmode="lin" valueType="num">
                                      <p:cBhvr>
                                        <p:cTn id="78"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4"/>
          <p:cNvSpPr>
            <a:spLocks noGrp="1"/>
          </p:cNvSpPr>
          <p:nvPr>
            <p:ph type="sldNum" sz="quarter" idx="10"/>
          </p:nvPr>
        </p:nvSpPr>
        <p:spPr/>
        <p:txBody>
          <a:bodyPr/>
          <a:lstStyle/>
          <a:p>
            <a:pPr>
              <a:defRPr/>
            </a:pPr>
            <a:r>
              <a:rPr lang="en-US" dirty="0" smtClean="0"/>
              <a:t>2-</a:t>
            </a:r>
            <a:fld id="{3DAE0744-A494-4E3E-BEAA-6B55EE276E7D}" type="slidenum">
              <a:rPr lang="en-US" smtClean="0"/>
              <a:pPr>
                <a:defRPr/>
              </a:pPr>
              <a:t>7</a:t>
            </a:fld>
            <a:endParaRPr lang="en-US" dirty="0"/>
          </a:p>
        </p:txBody>
      </p:sp>
      <p:sp>
        <p:nvSpPr>
          <p:cNvPr id="5" name="Rectangle 13"/>
          <p:cNvSpPr>
            <a:spLocks noGrp="1" noChangeArrowheads="1"/>
          </p:cNvSpPr>
          <p:nvPr>
            <p:ph type="ftr" sz="quarter" idx="11"/>
          </p:nvPr>
        </p:nvSpPr>
        <p:spPr/>
        <p:txBody>
          <a:bodyPr/>
          <a:lstStyle/>
          <a:p>
            <a:endParaRPr lang="en-US" dirty="0"/>
          </a:p>
          <a:p>
            <a:r>
              <a:rPr lang="en-US" dirty="0" smtClean="0"/>
              <a:t>Copyright © 2015 Pearson Education</a:t>
            </a:r>
            <a:endParaRPr lang="en-US" dirty="0"/>
          </a:p>
          <a:p>
            <a:endParaRPr lang="en-US" dirty="0"/>
          </a:p>
        </p:txBody>
      </p:sp>
      <p:sp>
        <p:nvSpPr>
          <p:cNvPr id="40962" name="Title 5"/>
          <p:cNvSpPr>
            <a:spLocks noGrp="1"/>
          </p:cNvSpPr>
          <p:nvPr>
            <p:ph type="title"/>
          </p:nvPr>
        </p:nvSpPr>
        <p:spPr/>
        <p:txBody>
          <a:bodyPr>
            <a:normAutofit fontScale="90000"/>
          </a:bodyPr>
          <a:lstStyle/>
          <a:p>
            <a:r>
              <a:rPr lang="en-US" dirty="0" smtClean="0"/>
              <a:t>Minolta Understands Perceived Risk</a:t>
            </a:r>
          </a:p>
        </p:txBody>
      </p:sp>
      <p:pic>
        <p:nvPicPr>
          <p:cNvPr id="40964" name="Picture 2"/>
          <p:cNvPicPr>
            <a:picLocks noChangeAspect="1" noChangeArrowheads="1"/>
          </p:cNvPicPr>
          <p:nvPr/>
        </p:nvPicPr>
        <p:blipFill>
          <a:blip r:embed="rId3" cstate="print"/>
          <a:srcRect/>
          <a:stretch>
            <a:fillRect/>
          </a:stretch>
        </p:blipFill>
        <p:spPr bwMode="auto">
          <a:xfrm>
            <a:off x="2743200" y="1295400"/>
            <a:ext cx="3733800" cy="4960938"/>
          </a:xfrm>
          <a:prstGeom prst="rect">
            <a:avLst/>
          </a:prstGeom>
          <a:noFill/>
          <a:ln w="25400" algn="ctr">
            <a:noFill/>
            <a:miter lim="800000"/>
            <a:headEnd/>
            <a:tailEnd/>
          </a:ln>
        </p:spPr>
      </p:pic>
    </p:spTree>
    <p:extLst>
      <p:ext uri="{BB962C8B-B14F-4D97-AF65-F5344CB8AC3E}">
        <p14:creationId xmlns:p14="http://schemas.microsoft.com/office/powerpoint/2010/main" val="2924204589"/>
      </p:ext>
    </p:extLst>
  </p:cSld>
  <p:clrMapOvr>
    <a:masterClrMapping/>
  </p:clrMapOvr>
  <p:transition spd="slow">
    <p:push dir="u"/>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Tutorial Task</a:t>
            </a:r>
            <a:endParaRPr lang="en-GB" dirty="0"/>
          </a:p>
        </p:txBody>
      </p:sp>
      <p:sp>
        <p:nvSpPr>
          <p:cNvPr id="3" name="Content Placeholder 2"/>
          <p:cNvSpPr>
            <a:spLocks noGrp="1"/>
          </p:cNvSpPr>
          <p:nvPr>
            <p:ph idx="1"/>
          </p:nvPr>
        </p:nvSpPr>
        <p:spPr/>
        <p:txBody>
          <a:bodyPr>
            <a:normAutofit/>
          </a:bodyPr>
          <a:lstStyle/>
          <a:p>
            <a:pPr marL="0" indent="0" algn="ctr">
              <a:buNone/>
            </a:pPr>
            <a:endParaRPr lang="en-US" b="1" u="sng" dirty="0" smtClean="0"/>
          </a:p>
          <a:p>
            <a:pPr marL="0" indent="0" algn="ctr">
              <a:buNone/>
            </a:pPr>
            <a:r>
              <a:rPr lang="en-US" b="1" u="sng" dirty="0" smtClean="0"/>
              <a:t>Group Work</a:t>
            </a:r>
          </a:p>
          <a:p>
            <a:r>
              <a:rPr lang="en-US" dirty="0" smtClean="0"/>
              <a:t>What </a:t>
            </a:r>
            <a:r>
              <a:rPr lang="en-US" dirty="0"/>
              <a:t>risky products have you considered </a:t>
            </a:r>
            <a:r>
              <a:rPr lang="en-US" dirty="0" smtClean="0"/>
              <a:t>consuming recently?</a:t>
            </a:r>
          </a:p>
          <a:p>
            <a:pPr marL="0" indent="0">
              <a:buNone/>
            </a:pPr>
            <a:endParaRPr lang="en-US" dirty="0"/>
          </a:p>
          <a:p>
            <a:r>
              <a:rPr lang="en-US" dirty="0"/>
              <a:t>Which forms of risk were involved?</a:t>
            </a:r>
          </a:p>
          <a:p>
            <a:endParaRPr lang="en-US" dirty="0"/>
          </a:p>
          <a:p>
            <a:pPr marL="0" indent="0">
              <a:buNone/>
            </a:pPr>
            <a:endParaRPr lang="en-US" altLang="en-US" dirty="0" smtClean="0">
              <a:solidFill>
                <a:srgbClr val="000000"/>
              </a:solidFill>
              <a:ea typeface="ＭＳ Ｐゴシック" pitchFamily="34" charset="-128"/>
            </a:endParaRPr>
          </a:p>
          <a:p>
            <a:pPr marL="0" indent="0">
              <a:buNone/>
            </a:pPr>
            <a:endParaRPr lang="en-US" altLang="en-US" dirty="0">
              <a:solidFill>
                <a:srgbClr val="000000"/>
              </a:solidFill>
              <a:ea typeface="ＭＳ Ｐゴシック" pitchFamily="34" charset="-128"/>
            </a:endParaRPr>
          </a:p>
          <a:p>
            <a:pPr marL="0" indent="0">
              <a:buNone/>
            </a:pPr>
            <a:endParaRPr lang="en-US" altLang="en-US" dirty="0" smtClean="0">
              <a:solidFill>
                <a:srgbClr val="000000"/>
              </a:solidFill>
              <a:ea typeface="ＭＳ Ｐゴシック" pitchFamily="34" charset="-128"/>
            </a:endParaRPr>
          </a:p>
          <a:p>
            <a:pPr marL="0" indent="0">
              <a:buNone/>
            </a:pPr>
            <a:endParaRPr lang="en-GB" dirty="0"/>
          </a:p>
        </p:txBody>
      </p:sp>
      <p:sp>
        <p:nvSpPr>
          <p:cNvPr id="4" name="Footer Placeholder 3"/>
          <p:cNvSpPr>
            <a:spLocks noGrp="1"/>
          </p:cNvSpPr>
          <p:nvPr>
            <p:ph type="ftr" sz="quarter" idx="11"/>
          </p:nvPr>
        </p:nvSpPr>
        <p:spPr/>
        <p:txBody>
          <a:bodyPr/>
          <a:lstStyle/>
          <a:p>
            <a:r>
              <a:rPr lang="en-GB" dirty="0"/>
              <a:t>Solomon (2015)</a:t>
            </a:r>
          </a:p>
        </p:txBody>
      </p:sp>
      <p:sp>
        <p:nvSpPr>
          <p:cNvPr id="5" name="Slide Number Placeholder 4"/>
          <p:cNvSpPr>
            <a:spLocks noGrp="1"/>
          </p:cNvSpPr>
          <p:nvPr>
            <p:ph type="sldNum" sz="quarter" idx="12"/>
          </p:nvPr>
        </p:nvSpPr>
        <p:spPr/>
        <p:txBody>
          <a:bodyPr/>
          <a:lstStyle/>
          <a:p>
            <a:fld id="{71575599-8FC4-444D-BB58-2E6F7BA68A09}" type="slidenum">
              <a:rPr lang="en-GB" smtClean="0"/>
              <a:t>8</a:t>
            </a:fld>
            <a:endParaRPr lang="en-GB"/>
          </a:p>
        </p:txBody>
      </p:sp>
    </p:spTree>
    <p:extLst>
      <p:ext uri="{BB962C8B-B14F-4D97-AF65-F5344CB8AC3E}">
        <p14:creationId xmlns:p14="http://schemas.microsoft.com/office/powerpoint/2010/main" val="2915696901"/>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Recap</a:t>
            </a:r>
            <a:endParaRPr lang="en-GB" dirty="0"/>
          </a:p>
        </p:txBody>
      </p:sp>
      <p:sp>
        <p:nvSpPr>
          <p:cNvPr id="3" name="Content Placeholder 2"/>
          <p:cNvSpPr>
            <a:spLocks noGrp="1"/>
          </p:cNvSpPr>
          <p:nvPr>
            <p:ph idx="1"/>
          </p:nvPr>
        </p:nvSpPr>
        <p:spPr/>
        <p:txBody>
          <a:bodyPr>
            <a:normAutofit lnSpcReduction="10000"/>
          </a:bodyPr>
          <a:lstStyle/>
          <a:p>
            <a:r>
              <a:rPr lang="en-US" dirty="0"/>
              <a:t>Three </a:t>
            </a:r>
            <a:r>
              <a:rPr lang="en-US" dirty="0" smtClean="0"/>
              <a:t>types </a:t>
            </a:r>
            <a:r>
              <a:rPr lang="en-US" dirty="0"/>
              <a:t>of </a:t>
            </a:r>
            <a:r>
              <a:rPr lang="en-US" dirty="0" smtClean="0"/>
              <a:t>decision-making</a:t>
            </a:r>
          </a:p>
          <a:p>
            <a:pPr marL="0" indent="0" algn="ctr">
              <a:buNone/>
            </a:pPr>
            <a:endParaRPr lang="en-US" dirty="0" smtClean="0"/>
          </a:p>
          <a:p>
            <a:pPr marL="0" indent="0" algn="ctr">
              <a:buNone/>
            </a:pPr>
            <a:endParaRPr lang="en-US" dirty="0"/>
          </a:p>
          <a:p>
            <a:pPr marL="0" indent="0" algn="ctr">
              <a:buNone/>
            </a:pPr>
            <a:endParaRPr lang="en-US" dirty="0" smtClean="0"/>
          </a:p>
          <a:p>
            <a:endParaRPr lang="en-US" dirty="0" smtClean="0"/>
          </a:p>
          <a:p>
            <a:r>
              <a:rPr lang="en-US" dirty="0" smtClean="0"/>
              <a:t>Consumer involvement</a:t>
            </a:r>
          </a:p>
          <a:p>
            <a:r>
              <a:rPr lang="en-GB" dirty="0"/>
              <a:t>Types of </a:t>
            </a:r>
            <a:r>
              <a:rPr lang="en-GB" dirty="0" smtClean="0"/>
              <a:t>perceived risks</a:t>
            </a:r>
          </a:p>
          <a:p>
            <a:r>
              <a:rPr lang="en-GB" dirty="0" smtClean="0"/>
              <a:t>Tutorial tasks</a:t>
            </a:r>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9</a:t>
            </a:fld>
            <a:endParaRPr lang="en-GB"/>
          </a:p>
        </p:txBody>
      </p:sp>
      <p:pic>
        <p:nvPicPr>
          <p:cNvPr id="6" name="Content Placeholder 5"/>
          <p:cNvPicPr>
            <a:picLocks noChangeAspect="1"/>
          </p:cNvPicPr>
          <p:nvPr/>
        </p:nvPicPr>
        <p:blipFill>
          <a:blip r:embed="rId2"/>
          <a:stretch>
            <a:fillRect/>
          </a:stretch>
        </p:blipFill>
        <p:spPr>
          <a:xfrm>
            <a:off x="1691680" y="2398710"/>
            <a:ext cx="5400600" cy="2007028"/>
          </a:xfrm>
          <a:prstGeom prst="rect">
            <a:avLst/>
          </a:prstGeom>
        </p:spPr>
      </p:pic>
    </p:spTree>
    <p:extLst>
      <p:ext uri="{BB962C8B-B14F-4D97-AF65-F5344CB8AC3E}">
        <p14:creationId xmlns:p14="http://schemas.microsoft.com/office/powerpoint/2010/main" val="4068809693"/>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5" end="5"/>
                                            </p:txEl>
                                          </p:spTgt>
                                        </p:tgtEl>
                                        <p:attrNameLst>
                                          <p:attrName>style.visibility</p:attrName>
                                        </p:attrNameLst>
                                      </p:cBhvr>
                                      <p:to>
                                        <p:strVal val="visible"/>
                                      </p:to>
                                    </p:set>
                                    <p:animEffect transition="in" filter="fade">
                                      <p:cBhvr>
                                        <p:cTn id="14" dur="1000"/>
                                        <p:tgtEl>
                                          <p:spTgt spid="3">
                                            <p:txEl>
                                              <p:pRg st="5" end="5"/>
                                            </p:txEl>
                                          </p:spTgt>
                                        </p:tgtEl>
                                      </p:cBhvr>
                                    </p:animEffect>
                                    <p:anim calcmode="lin" valueType="num">
                                      <p:cBhvr>
                                        <p:cTn id="1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animEffect transition="in" filter="fade">
                                      <p:cBhvr>
                                        <p:cTn id="21" dur="1000"/>
                                        <p:tgtEl>
                                          <p:spTgt spid="3">
                                            <p:txEl>
                                              <p:pRg st="6" end="6"/>
                                            </p:txEl>
                                          </p:spTgt>
                                        </p:tgtEl>
                                      </p:cBhvr>
                                    </p:animEffect>
                                    <p:anim calcmode="lin" valueType="num">
                                      <p:cBhvr>
                                        <p:cTn id="2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7" end="7"/>
                                            </p:txEl>
                                          </p:spTgt>
                                        </p:tgtEl>
                                        <p:attrNameLst>
                                          <p:attrName>style.visibility</p:attrName>
                                        </p:attrNameLst>
                                      </p:cBhvr>
                                      <p:to>
                                        <p:strVal val="visible"/>
                                      </p:to>
                                    </p:set>
                                    <p:animEffect transition="in" filter="fade">
                                      <p:cBhvr>
                                        <p:cTn id="28" dur="1000"/>
                                        <p:tgtEl>
                                          <p:spTgt spid="3">
                                            <p:txEl>
                                              <p:pRg st="7" end="7"/>
                                            </p:txEl>
                                          </p:spTgt>
                                        </p:tgtEl>
                                      </p:cBhvr>
                                    </p:animEffect>
                                    <p:anim calcmode="lin" valueType="num">
                                      <p:cBhvr>
                                        <p:cTn id="2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Cognitive Purchases</a:t>
            </a:r>
            <a:endParaRPr lang="en-GB" dirty="0"/>
          </a:p>
        </p:txBody>
      </p:sp>
      <p:sp>
        <p:nvSpPr>
          <p:cNvPr id="3" name="Content Placeholder 2"/>
          <p:cNvSpPr>
            <a:spLocks noGrp="1"/>
          </p:cNvSpPr>
          <p:nvPr>
            <p:ph idx="1"/>
          </p:nvPr>
        </p:nvSpPr>
        <p:spPr/>
        <p:txBody>
          <a:bodyPr>
            <a:normAutofit fontScale="62500" lnSpcReduction="20000"/>
          </a:bodyPr>
          <a:lstStyle/>
          <a:p>
            <a:r>
              <a:rPr lang="en-US" sz="4000" dirty="0"/>
              <a:t>A cognitive purchase decision is the outcome of a series of stages that results in the selection of one product over competing options</a:t>
            </a:r>
            <a:r>
              <a:rPr lang="en-US" sz="4000" dirty="0" smtClean="0"/>
              <a:t>.</a:t>
            </a:r>
          </a:p>
          <a:p>
            <a:r>
              <a:rPr lang="en-US" sz="4000" u="sng" dirty="0" smtClean="0"/>
              <a:t>Cognition</a:t>
            </a:r>
            <a:r>
              <a:rPr lang="en-US" sz="4000" dirty="0" smtClean="0"/>
              <a:t>: </a:t>
            </a:r>
            <a:r>
              <a:rPr lang="en-GB" sz="4000" dirty="0"/>
              <a:t>the mental act or process by which knowledge is acquired, including perception, intuition, and </a:t>
            </a:r>
            <a:r>
              <a:rPr lang="en-GB" sz="4000" dirty="0" smtClean="0"/>
              <a:t>reasoning, the </a:t>
            </a:r>
            <a:r>
              <a:rPr lang="en-GB" sz="4000" dirty="0"/>
              <a:t>knowledge that results from such an act or </a:t>
            </a:r>
            <a:r>
              <a:rPr lang="en-GB" sz="4000" dirty="0" smtClean="0"/>
              <a:t>process.</a:t>
            </a:r>
            <a:endParaRPr lang="en-GB" sz="4000" dirty="0"/>
          </a:p>
          <a:p>
            <a:r>
              <a:rPr lang="en-GB" sz="4000" u="sng" dirty="0" smtClean="0"/>
              <a:t>Cognitive dissonance</a:t>
            </a:r>
            <a:r>
              <a:rPr lang="en-GB" sz="4000" dirty="0" smtClean="0"/>
              <a:t>: </a:t>
            </a:r>
            <a:r>
              <a:rPr lang="en-GB" sz="4000" dirty="0"/>
              <a:t>the state of having inconsistent thoughts, beliefs, or attitudes, especially as relating to behavioural decisions and attitude change</a:t>
            </a:r>
            <a:r>
              <a:rPr lang="en-GB" sz="4000" dirty="0" smtClean="0"/>
              <a:t>. </a:t>
            </a:r>
            <a:r>
              <a:rPr lang="en-GB" sz="4000" dirty="0"/>
              <a:t>an uncomfortable mental state resulting from conflicting cognitions; usually resolved by changing some of the </a:t>
            </a:r>
            <a:r>
              <a:rPr lang="en-GB" sz="4000" dirty="0" smtClean="0"/>
              <a:t>cognitions.</a:t>
            </a:r>
            <a:endParaRPr lang="en-GB" sz="3600" dirty="0" smtClean="0"/>
          </a:p>
          <a:p>
            <a:pPr marL="0" indent="0">
              <a:buNone/>
            </a:pPr>
            <a:r>
              <a:rPr lang="en-GB" sz="2600" dirty="0" smtClean="0"/>
              <a:t>						(Collins English Dictionary)</a:t>
            </a:r>
            <a:endParaRPr lang="en-GB" sz="2600" dirty="0"/>
          </a:p>
          <a:p>
            <a:endParaRPr lang="en-GB" dirty="0"/>
          </a:p>
        </p:txBody>
      </p:sp>
      <p:sp>
        <p:nvSpPr>
          <p:cNvPr id="4" name="Footer Placeholder 3"/>
          <p:cNvSpPr>
            <a:spLocks noGrp="1"/>
          </p:cNvSpPr>
          <p:nvPr>
            <p:ph type="ftr" sz="quarter" idx="11"/>
          </p:nvPr>
        </p:nvSpPr>
        <p:spPr/>
        <p:txBody>
          <a:bodyPr/>
          <a:lstStyle/>
          <a:p>
            <a:r>
              <a:rPr lang="en-GB" dirty="0"/>
              <a:t>Solomon (2015)</a:t>
            </a:r>
          </a:p>
        </p:txBody>
      </p:sp>
      <p:sp>
        <p:nvSpPr>
          <p:cNvPr id="5" name="Slide Number Placeholder 4"/>
          <p:cNvSpPr>
            <a:spLocks noGrp="1"/>
          </p:cNvSpPr>
          <p:nvPr>
            <p:ph type="sldNum" sz="quarter" idx="12"/>
          </p:nvPr>
        </p:nvSpPr>
        <p:spPr/>
        <p:txBody>
          <a:bodyPr/>
          <a:lstStyle/>
          <a:p>
            <a:fld id="{71575599-8FC4-444D-BB58-2E6F7BA68A09}" type="slidenum">
              <a:rPr lang="en-GB" smtClean="0"/>
              <a:t>10</a:t>
            </a:fld>
            <a:endParaRPr lang="en-GB"/>
          </a:p>
        </p:txBody>
      </p:sp>
    </p:spTree>
    <p:extLst>
      <p:ext uri="{BB962C8B-B14F-4D97-AF65-F5344CB8AC3E}">
        <p14:creationId xmlns:p14="http://schemas.microsoft.com/office/powerpoint/2010/main" val="145646322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Steps in the Decision-Making Process</a:t>
            </a:r>
            <a:endParaRPr lang="en-GB" dirty="0"/>
          </a:p>
        </p:txBody>
      </p:sp>
      <p:sp>
        <p:nvSpPr>
          <p:cNvPr id="3" name="Content Placeholder 2"/>
          <p:cNvSpPr>
            <a:spLocks noGrp="1"/>
          </p:cNvSpPr>
          <p:nvPr>
            <p:ph idx="1"/>
          </p:nvPr>
        </p:nvSpPr>
        <p:spPr/>
        <p:txBody>
          <a:bodyPr/>
          <a:lstStyle/>
          <a:p>
            <a:r>
              <a:rPr lang="en-GB" u="sng" dirty="0" smtClean="0"/>
              <a:t>Problem recognition</a:t>
            </a:r>
            <a:r>
              <a:rPr lang="en-GB" dirty="0" smtClean="0"/>
              <a:t> – car breaking down, television malfunctions</a:t>
            </a:r>
          </a:p>
          <a:p>
            <a:r>
              <a:rPr lang="en-GB" u="sng" dirty="0" smtClean="0"/>
              <a:t>Information search </a:t>
            </a:r>
            <a:r>
              <a:rPr lang="en-GB" dirty="0" smtClean="0"/>
              <a:t>– What products are available?</a:t>
            </a:r>
          </a:p>
          <a:p>
            <a:r>
              <a:rPr lang="en-GB" u="sng" dirty="0" smtClean="0"/>
              <a:t>Evaluation of alternatives</a:t>
            </a:r>
            <a:r>
              <a:rPr lang="en-GB" u="sng" dirty="0"/>
              <a:t> </a:t>
            </a:r>
            <a:r>
              <a:rPr lang="en-GB" dirty="0" smtClean="0"/>
              <a:t>– Ford or Lancia</a:t>
            </a:r>
          </a:p>
          <a:p>
            <a:r>
              <a:rPr lang="en-GB" u="sng" dirty="0" smtClean="0"/>
              <a:t>Product choice</a:t>
            </a:r>
            <a:r>
              <a:rPr lang="en-GB" dirty="0" smtClean="0"/>
              <a:t> – Vauxhall, Sony Wi-Fi TV.</a:t>
            </a:r>
            <a:endParaRPr lang="en-GB" u="sng"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11</a:t>
            </a:fld>
            <a:endParaRPr lang="en-GB"/>
          </a:p>
        </p:txBody>
      </p:sp>
    </p:spTree>
    <p:extLst>
      <p:ext uri="{BB962C8B-B14F-4D97-AF65-F5344CB8AC3E}">
        <p14:creationId xmlns:p14="http://schemas.microsoft.com/office/powerpoint/2010/main" val="2693321131"/>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3"/>
          <p:cNvSpPr>
            <a:spLocks noChangeArrowheads="1"/>
          </p:cNvSpPr>
          <p:nvPr/>
        </p:nvSpPr>
        <p:spPr bwMode="auto">
          <a:xfrm>
            <a:off x="1643063" y="2143125"/>
            <a:ext cx="5857875"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GB" altLang="en-US" b="1"/>
          </a:p>
          <a:p>
            <a:pPr algn="ctr">
              <a:spcBef>
                <a:spcPct val="0"/>
              </a:spcBef>
              <a:buFontTx/>
              <a:buNone/>
            </a:pPr>
            <a:r>
              <a:rPr lang="en-GB" altLang="en-US" b="1"/>
              <a:t>Understanding consumer buying behaviour</a:t>
            </a:r>
          </a:p>
        </p:txBody>
      </p:sp>
    </p:spTree>
    <p:extLst>
      <p:ext uri="{BB962C8B-B14F-4D97-AF65-F5344CB8AC3E}">
        <p14:creationId xmlns:p14="http://schemas.microsoft.com/office/powerpoint/2010/main" val="181538575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714375" y="142875"/>
            <a:ext cx="7643813" cy="869950"/>
          </a:xfrm>
          <a:solidFill>
            <a:schemeClr val="bg2">
              <a:lumMod val="90000"/>
            </a:schemeClr>
          </a:solidFill>
        </p:spPr>
        <p:txBody>
          <a:bodyPr anchor="t"/>
          <a:lstStyle/>
          <a:p>
            <a:pPr>
              <a:defRPr/>
            </a:pPr>
            <a:r>
              <a:rPr lang="en-GB" altLang="en-US" sz="3600" dirty="0" smtClean="0">
                <a:ea typeface="Calibri" panose="020F0502020204030204" pitchFamily="34" charset="0"/>
              </a:rPr>
              <a:t>Learning Outcomes </a:t>
            </a:r>
          </a:p>
        </p:txBody>
      </p:sp>
      <p:sp>
        <p:nvSpPr>
          <p:cNvPr id="56323" name="Rectangle 3"/>
          <p:cNvSpPr>
            <a:spLocks noGrp="1" noChangeArrowheads="1"/>
          </p:cNvSpPr>
          <p:nvPr>
            <p:ph idx="1"/>
          </p:nvPr>
        </p:nvSpPr>
        <p:spPr>
          <a:xfrm>
            <a:off x="714375" y="1214438"/>
            <a:ext cx="7991475" cy="4967287"/>
          </a:xfrm>
        </p:spPr>
        <p:txBody>
          <a:bodyPr>
            <a:normAutofit lnSpcReduction="10000"/>
          </a:bodyPr>
          <a:lstStyle/>
          <a:p>
            <a:r>
              <a:rPr lang="en-GB" altLang="en-US" sz="2000">
                <a:latin typeface="Arial" charset="0"/>
                <a:cs typeface="Arial" charset="0"/>
              </a:rPr>
              <a:t>Identify key differences between consumer and organisational buying</a:t>
            </a:r>
          </a:p>
          <a:p>
            <a:endParaRPr lang="en-GB" altLang="en-US" sz="2000">
              <a:latin typeface="Arial" charset="0"/>
              <a:cs typeface="Arial" charset="0"/>
            </a:endParaRPr>
          </a:p>
          <a:p>
            <a:r>
              <a:rPr lang="en-GB" altLang="en-US" sz="2000">
                <a:latin typeface="Arial" charset="0"/>
                <a:cs typeface="Arial" charset="0"/>
              </a:rPr>
              <a:t>Evaluate the level of involvement in a purchase situation and the number of stages a consumer goes through before making a purchase decision</a:t>
            </a:r>
          </a:p>
          <a:p>
            <a:endParaRPr lang="en-GB" altLang="en-US" sz="2000">
              <a:latin typeface="Arial" charset="0"/>
              <a:cs typeface="Arial" charset="0"/>
            </a:endParaRPr>
          </a:p>
          <a:p>
            <a:r>
              <a:rPr lang="en-GB" altLang="en-US" sz="2000">
                <a:latin typeface="Arial" charset="0"/>
                <a:cs typeface="Arial" charset="0"/>
              </a:rPr>
              <a:t>Analyse the main influences on consumer buying behaviour together with the main influences on organisational buying behaviour</a:t>
            </a:r>
          </a:p>
          <a:p>
            <a:endParaRPr lang="en-GB" altLang="en-US" sz="2000">
              <a:latin typeface="Arial" charset="0"/>
              <a:cs typeface="Arial" charset="0"/>
            </a:endParaRPr>
          </a:p>
          <a:p>
            <a:r>
              <a:rPr lang="en-GB" altLang="en-US" sz="2000">
                <a:latin typeface="Arial" charset="0"/>
                <a:cs typeface="Arial" charset="0"/>
              </a:rPr>
              <a:t>Discuss the key innovations in purchasing practice</a:t>
            </a:r>
          </a:p>
          <a:p>
            <a:endParaRPr lang="en-GB" altLang="en-US" sz="2000">
              <a:latin typeface="Arial" charset="0"/>
              <a:cs typeface="Arial" charset="0"/>
            </a:endParaRPr>
          </a:p>
          <a:p>
            <a:r>
              <a:rPr lang="en-GB" altLang="en-US" sz="2000">
                <a:latin typeface="Arial" charset="0"/>
                <a:cs typeface="Arial" charset="0"/>
              </a:rPr>
              <a:t>Appraise how understanding customer buying behaviour facilitates the marketing planning process</a:t>
            </a:r>
          </a:p>
          <a:p>
            <a:pPr>
              <a:buFont typeface="Monotype Sorts" charset="2"/>
              <a:buBlip>
                <a:blip r:embed="rId3"/>
              </a:buBlip>
            </a:pPr>
            <a:endParaRPr lang="en-GB" altLang="en-US" sz="2000">
              <a:solidFill>
                <a:srgbClr val="124992"/>
              </a:solidFill>
              <a:latin typeface="Arial" charset="0"/>
              <a:cs typeface="Arial" charset="0"/>
            </a:endParaRPr>
          </a:p>
          <a:p>
            <a:endParaRPr lang="en-GB" altLang="en-US" sz="2000">
              <a:solidFill>
                <a:srgbClr val="FC205F"/>
              </a:solidFill>
              <a:latin typeface="Arial" charset="0"/>
              <a:cs typeface="Arial" charset="0"/>
            </a:endParaRPr>
          </a:p>
          <a:p>
            <a:endParaRPr lang="en-GB" altLang="en-US" sz="2000">
              <a:latin typeface="Arial" charset="0"/>
              <a:cs typeface="Arial" charset="0"/>
            </a:endParaRPr>
          </a:p>
          <a:p>
            <a:endParaRPr lang="en-GB" altLang="en-US" sz="2000">
              <a:latin typeface="Arial" charset="0"/>
              <a:cs typeface="Arial" charset="0"/>
            </a:endParaRPr>
          </a:p>
        </p:txBody>
      </p:sp>
    </p:spTree>
    <p:extLst>
      <p:ext uri="{BB962C8B-B14F-4D97-AF65-F5344CB8AC3E}">
        <p14:creationId xmlns:p14="http://schemas.microsoft.com/office/powerpoint/2010/main" val="188827858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11"/>
          <p:cNvSpPr>
            <a:spLocks noGrp="1" noChangeArrowheads="1"/>
          </p:cNvSpPr>
          <p:nvPr>
            <p:ph type="title"/>
          </p:nvPr>
        </p:nvSpPr>
        <p:spPr>
          <a:xfrm>
            <a:off x="228600" y="0"/>
            <a:ext cx="8915400" cy="836613"/>
          </a:xfrm>
          <a:solidFill>
            <a:schemeClr val="bg2">
              <a:lumMod val="90000"/>
            </a:schemeClr>
          </a:solidFill>
        </p:spPr>
        <p:txBody>
          <a:bodyPr anchor="t"/>
          <a:lstStyle/>
          <a:p>
            <a:pPr>
              <a:defRPr/>
            </a:pPr>
            <a:r>
              <a:rPr lang="en-GB" altLang="en-US" dirty="0" smtClean="0">
                <a:latin typeface="Calibri" panose="020F0502020204030204" pitchFamily="34" charset="0"/>
                <a:ea typeface="Calibri" panose="020F0502020204030204" pitchFamily="34" charset="0"/>
                <a:cs typeface="Calibri" panose="020F0502020204030204" pitchFamily="34" charset="0"/>
              </a:rPr>
              <a:t>Customer Types</a:t>
            </a:r>
            <a:r>
              <a:rPr lang="en-GB" altLang="en-US" sz="3200" dirty="0" smtClean="0">
                <a:latin typeface="Calibri" panose="020F0502020204030204" pitchFamily="34" charset="0"/>
                <a:ea typeface="Calibri" panose="020F0502020204030204" pitchFamily="34" charset="0"/>
                <a:cs typeface="Calibri" panose="020F0502020204030204" pitchFamily="34" charset="0"/>
              </a:rPr>
              <a:t> </a:t>
            </a:r>
            <a:endParaRPr lang="en-GB" altLang="en-US" sz="1800" dirty="0" smtClean="0">
              <a:latin typeface="Calibri" panose="020F0502020204030204" pitchFamily="34" charset="0"/>
              <a:ea typeface="Calibri" panose="020F0502020204030204" pitchFamily="34" charset="0"/>
              <a:cs typeface="Calibri" panose="020F0502020204030204" pitchFamily="34" charset="0"/>
            </a:endParaRPr>
          </a:p>
        </p:txBody>
      </p:sp>
      <p:sp>
        <p:nvSpPr>
          <p:cNvPr id="10253" name="Rectangle 12"/>
          <p:cNvSpPr>
            <a:spLocks noGrp="1" noChangeArrowheads="1"/>
          </p:cNvSpPr>
          <p:nvPr>
            <p:ph sz="half" idx="1"/>
          </p:nvPr>
        </p:nvSpPr>
        <p:spPr>
          <a:xfrm>
            <a:off x="4578927" y="1113848"/>
            <a:ext cx="3810000" cy="4897438"/>
          </a:xfrm>
          <a:noFill/>
          <a:ln w="19050" cap="flat" algn="ctr">
            <a:solidFill>
              <a:schemeClr val="tx1"/>
            </a:solidFill>
            <a:headEnd type="none" w="med" len="med"/>
            <a:tailEnd type="none" w="med" len="med"/>
          </a:ln>
          <a:effectLst>
            <a:glow rad="25400">
              <a:schemeClr val="tx2">
                <a:alpha val="75000"/>
              </a:schemeClr>
            </a:glow>
          </a:effectLst>
          <a:extLst/>
        </p:spPr>
        <p:txBody>
          <a:bodyPr/>
          <a:lstStyle/>
          <a:p>
            <a:pPr algn="ctr">
              <a:buClr>
                <a:srgbClr val="FFFF99"/>
              </a:buClr>
              <a:buFont typeface="Wingdings" pitchFamily="2" charset="2"/>
              <a:buNone/>
              <a:defRPr/>
            </a:pPr>
            <a:r>
              <a:rPr lang="en-GB" sz="1800" b="1" dirty="0" smtClean="0">
                <a:ea typeface="+mn-ea"/>
              </a:rPr>
              <a:t>Organisational Customers</a:t>
            </a:r>
          </a:p>
          <a:p>
            <a:pPr>
              <a:buClr>
                <a:srgbClr val="FFFF99"/>
              </a:buClr>
              <a:buFont typeface="Wingdings" pitchFamily="2" charset="2"/>
              <a:buChar char="Ø"/>
              <a:defRPr/>
            </a:pPr>
            <a:endParaRPr lang="en-GB" sz="1800" b="1" dirty="0" smtClean="0">
              <a:ea typeface="+mn-ea"/>
            </a:endParaRPr>
          </a:p>
          <a:p>
            <a:pPr>
              <a:buClr>
                <a:srgbClr val="FFFF99"/>
              </a:buClr>
              <a:buFont typeface="Wingdings" pitchFamily="2" charset="2"/>
              <a:buNone/>
              <a:defRPr/>
            </a:pPr>
            <a:r>
              <a:rPr lang="en-GB" sz="1800" b="1" dirty="0" smtClean="0">
                <a:ea typeface="+mn-ea"/>
              </a:rPr>
              <a:t>Purchase:</a:t>
            </a:r>
          </a:p>
          <a:p>
            <a:pPr>
              <a:buClr>
                <a:srgbClr val="FFFF99"/>
              </a:buClr>
              <a:buFont typeface="Wingdings" pitchFamily="2" charset="2"/>
              <a:buChar char="Ø"/>
              <a:defRPr/>
            </a:pPr>
            <a:endParaRPr lang="en-GB" sz="1800" b="1" dirty="0" smtClean="0">
              <a:ea typeface="+mn-ea"/>
            </a:endParaRPr>
          </a:p>
          <a:p>
            <a:pPr>
              <a:buClr>
                <a:srgbClr val="CCECFF"/>
              </a:buClr>
              <a:buFont typeface="Wingdings" pitchFamily="2" charset="2"/>
              <a:buChar char="Ø"/>
              <a:defRPr/>
            </a:pPr>
            <a:r>
              <a:rPr lang="en-GB" sz="1800" dirty="0" smtClean="0">
                <a:ea typeface="+mn-ea"/>
              </a:rPr>
              <a:t>For use in the operation of a business or organisation.</a:t>
            </a:r>
          </a:p>
          <a:p>
            <a:pPr>
              <a:buClr>
                <a:srgbClr val="CCECFF"/>
              </a:buClr>
              <a:buFont typeface="Wingdings" pitchFamily="2" charset="2"/>
              <a:buChar char="Ø"/>
              <a:defRPr/>
            </a:pPr>
            <a:r>
              <a:rPr lang="en-GB" sz="1800" dirty="0" smtClean="0">
                <a:ea typeface="+mn-ea"/>
              </a:rPr>
              <a:t>To manufacture other products</a:t>
            </a:r>
          </a:p>
          <a:p>
            <a:pPr>
              <a:buClr>
                <a:srgbClr val="CCECFF"/>
              </a:buClr>
              <a:buFont typeface="Wingdings" pitchFamily="2" charset="2"/>
              <a:buChar char="Ø"/>
              <a:defRPr/>
            </a:pPr>
            <a:r>
              <a:rPr lang="en-GB" sz="1800" dirty="0" smtClean="0">
                <a:ea typeface="+mn-ea"/>
              </a:rPr>
              <a:t>For resale to others</a:t>
            </a:r>
          </a:p>
          <a:p>
            <a:pPr>
              <a:buClr>
                <a:srgbClr val="FFFF99"/>
              </a:buClr>
              <a:buFont typeface="Wingdings" pitchFamily="2" charset="2"/>
              <a:buNone/>
              <a:defRPr/>
            </a:pPr>
            <a:endParaRPr lang="en-GB" sz="2000" b="1" dirty="0" smtClean="0">
              <a:ea typeface="+mn-ea"/>
            </a:endParaRPr>
          </a:p>
        </p:txBody>
      </p:sp>
      <p:sp>
        <p:nvSpPr>
          <p:cNvPr id="10254" name="Rectangle 13"/>
          <p:cNvSpPr>
            <a:spLocks noGrp="1" noChangeArrowheads="1"/>
          </p:cNvSpPr>
          <p:nvPr>
            <p:ph sz="half" idx="2"/>
          </p:nvPr>
        </p:nvSpPr>
        <p:spPr>
          <a:xfrm>
            <a:off x="695317" y="1073727"/>
            <a:ext cx="3527425" cy="4897438"/>
          </a:xfrm>
          <a:noFill/>
          <a:ln w="19050" cap="flat" algn="ctr">
            <a:solidFill>
              <a:srgbClr val="124992"/>
            </a:solidFill>
            <a:headEnd type="none" w="med" len="med"/>
            <a:tailEnd type="none" w="med" len="med"/>
          </a:ln>
          <a:effectLst>
            <a:glow rad="25400">
              <a:schemeClr val="accent1"/>
            </a:glow>
            <a:outerShdw blurRad="50800" dir="2700000" algn="tl" rotWithShape="0">
              <a:srgbClr val="000000">
                <a:alpha val="43000"/>
              </a:srgbClr>
            </a:outerShdw>
          </a:effectLst>
          <a:extLst/>
        </p:spPr>
        <p:txBody>
          <a:bodyPr/>
          <a:lstStyle/>
          <a:p>
            <a:pPr algn="ctr">
              <a:buFont typeface="Monotype Sorts"/>
              <a:buNone/>
              <a:defRPr/>
            </a:pPr>
            <a:r>
              <a:rPr lang="en-GB" sz="2000" b="1" dirty="0" smtClean="0">
                <a:ea typeface="+mn-ea"/>
              </a:rPr>
              <a:t>Private Consumers</a:t>
            </a:r>
          </a:p>
          <a:p>
            <a:pPr>
              <a:buClr>
                <a:srgbClr val="FFFF99"/>
              </a:buClr>
              <a:buFont typeface="Wingdings" pitchFamily="2" charset="2"/>
              <a:buNone/>
              <a:defRPr/>
            </a:pPr>
            <a:r>
              <a:rPr lang="en-GB" sz="2000" b="1" dirty="0" smtClean="0">
                <a:ea typeface="+mn-ea"/>
              </a:rPr>
              <a:t>	</a:t>
            </a:r>
          </a:p>
          <a:p>
            <a:pPr>
              <a:buClr>
                <a:srgbClr val="FFFF99"/>
              </a:buClr>
              <a:buFont typeface="Wingdings" pitchFamily="2" charset="2"/>
              <a:buNone/>
              <a:defRPr/>
            </a:pPr>
            <a:r>
              <a:rPr lang="en-GB" sz="2000" b="1" dirty="0" smtClean="0">
                <a:ea typeface="+mn-ea"/>
              </a:rPr>
              <a:t>Purchase:</a:t>
            </a:r>
          </a:p>
          <a:p>
            <a:pPr>
              <a:buClr>
                <a:srgbClr val="FFFF99"/>
              </a:buClr>
              <a:buFont typeface="Wingdings" pitchFamily="2" charset="2"/>
              <a:buChar char="Ø"/>
              <a:defRPr/>
            </a:pPr>
            <a:endParaRPr lang="en-GB" sz="2000" b="1" dirty="0" smtClean="0">
              <a:ea typeface="+mn-ea"/>
            </a:endParaRPr>
          </a:p>
          <a:p>
            <a:pPr marL="0" indent="0">
              <a:buClr>
                <a:srgbClr val="FFFFCC"/>
              </a:buClr>
              <a:buFont typeface="Arial" panose="020B0604020202020204" pitchFamily="34" charset="0"/>
              <a:buNone/>
              <a:defRPr/>
            </a:pPr>
            <a:r>
              <a:rPr lang="en-GB" sz="2000" dirty="0" smtClean="0">
                <a:ea typeface="+mn-ea"/>
              </a:rPr>
              <a:t>For personal or household use</a:t>
            </a:r>
          </a:p>
        </p:txBody>
      </p:sp>
      <p:sp>
        <p:nvSpPr>
          <p:cNvPr id="58377" name="Rectangle 2"/>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78" name="Rectangle 3"/>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79" name="Rectangle 4"/>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0" name="Rectangle 5"/>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1" name="Rectangle 6"/>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2" name="Rectangle 7"/>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3" name="Rectangle 8"/>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4" name="Rectangle 9"/>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5" name="Rectangle 10"/>
          <p:cNvSpPr>
            <a:spLocks noChangeArrowheads="1"/>
          </p:cNvSpPr>
          <p:nvPr/>
        </p:nvSpPr>
        <p:spPr bwMode="auto">
          <a:xfrm>
            <a:off x="11430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86" name="AutoShape 14"/>
          <p:cNvSpPr>
            <a:spLocks noChangeArrowheads="1"/>
          </p:cNvSpPr>
          <p:nvPr/>
        </p:nvSpPr>
        <p:spPr bwMode="auto">
          <a:xfrm>
            <a:off x="6369050" y="4213225"/>
            <a:ext cx="228600" cy="673100"/>
          </a:xfrm>
          <a:prstGeom prst="downArrow">
            <a:avLst>
              <a:gd name="adj1" fmla="val 50000"/>
              <a:gd name="adj2" fmla="val 147318"/>
            </a:avLst>
          </a:prstGeom>
          <a:solidFill>
            <a:srgbClr val="732888"/>
          </a:solidFill>
          <a:ln w="12700">
            <a:solidFill>
              <a:srgbClr val="000000"/>
            </a:solidFill>
            <a:miter lim="800000"/>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10256" name="Rectangle 15"/>
          <p:cNvSpPr>
            <a:spLocks noChangeArrowheads="1"/>
          </p:cNvSpPr>
          <p:nvPr/>
        </p:nvSpPr>
        <p:spPr bwMode="auto">
          <a:xfrm>
            <a:off x="5036127" y="5123872"/>
            <a:ext cx="2895600" cy="681038"/>
          </a:xfrm>
          <a:prstGeom prst="rect">
            <a:avLst/>
          </a:prstGeom>
          <a:solidFill>
            <a:srgbClr val="732888"/>
          </a:solidFill>
          <a:ln w="12700">
            <a:solidFill>
              <a:srgbClr val="C174D6"/>
            </a:solidFill>
            <a:miter lim="800000"/>
            <a:headEnd/>
            <a:tailEnd/>
          </a:ln>
          <a:effectLst>
            <a:glow rad="101600">
              <a:schemeClr val="tx2">
                <a:alpha val="75000"/>
              </a:schemeClr>
            </a:glow>
            <a:outerShdw blurRad="50800" dist="38100" dir="2700000" algn="tl" rotWithShape="0">
              <a:prstClr val="black">
                <a:alpha val="40000"/>
              </a:prstClr>
            </a:outerShdw>
          </a:effectLst>
        </p:spPr>
        <p:txBody>
          <a:bodyPr wrap="none" anchor="ctr"/>
          <a:lstStyle/>
          <a:p>
            <a:pPr algn="ctr">
              <a:defRPr/>
            </a:pPr>
            <a:endParaRPr lang="en-GB" sz="2000" dirty="0">
              <a:solidFill>
                <a:srgbClr val="C174D6"/>
              </a:solidFill>
              <a:latin typeface="Arial" panose="020B0604020202020204" pitchFamily="34" charset="0"/>
              <a:ea typeface="+mn-ea"/>
              <a:cs typeface="Arial" panose="020B0604020202020204" pitchFamily="34" charset="0"/>
            </a:endParaRPr>
          </a:p>
          <a:p>
            <a:pPr algn="ctr">
              <a:defRPr/>
            </a:pPr>
            <a:r>
              <a:rPr lang="en-GB" sz="2000" dirty="0">
                <a:solidFill>
                  <a:srgbClr val="C174D6"/>
                </a:solidFill>
                <a:latin typeface="Calibri" pitchFamily="34" charset="0"/>
                <a:ea typeface="+mn-ea"/>
                <a:cs typeface="Calibri" pitchFamily="34" charset="0"/>
              </a:rPr>
              <a:t>ORGANISATIONAL</a:t>
            </a:r>
          </a:p>
          <a:p>
            <a:pPr algn="ctr">
              <a:defRPr/>
            </a:pPr>
            <a:r>
              <a:rPr lang="en-GB" sz="2000" dirty="0">
                <a:solidFill>
                  <a:srgbClr val="C174D6"/>
                </a:solidFill>
                <a:latin typeface="Calibri" pitchFamily="34" charset="0"/>
                <a:ea typeface="+mn-ea"/>
                <a:cs typeface="Calibri" pitchFamily="34" charset="0"/>
              </a:rPr>
              <a:t>PRODUCT</a:t>
            </a:r>
          </a:p>
          <a:p>
            <a:pPr algn="ctr">
              <a:defRPr/>
            </a:pPr>
            <a:endParaRPr lang="en-GB" dirty="0">
              <a:solidFill>
                <a:srgbClr val="33CCFF"/>
              </a:solidFill>
              <a:latin typeface="Arial" panose="020B0604020202020204" pitchFamily="34" charset="0"/>
              <a:ea typeface="+mn-ea"/>
              <a:cs typeface="Arial" panose="020B0604020202020204" pitchFamily="34" charset="0"/>
            </a:endParaRPr>
          </a:p>
        </p:txBody>
      </p:sp>
      <p:sp>
        <p:nvSpPr>
          <p:cNvPr id="10257" name="Rectangle 16"/>
          <p:cNvSpPr>
            <a:spLocks noChangeArrowheads="1"/>
          </p:cNvSpPr>
          <p:nvPr/>
        </p:nvSpPr>
        <p:spPr bwMode="auto">
          <a:xfrm>
            <a:off x="934109" y="5154262"/>
            <a:ext cx="2882900" cy="647700"/>
          </a:xfrm>
          <a:prstGeom prst="rect">
            <a:avLst/>
          </a:prstGeom>
          <a:solidFill>
            <a:srgbClr val="72A7EE"/>
          </a:solidFill>
          <a:ln w="12700">
            <a:solidFill>
              <a:srgbClr val="72A7EE"/>
            </a:solidFill>
            <a:miter lim="800000"/>
            <a:headEnd/>
            <a:tailEnd/>
          </a:ln>
          <a:effectLst>
            <a:glow rad="101600">
              <a:schemeClr val="tx2">
                <a:alpha val="75000"/>
              </a:schemeClr>
            </a:glow>
            <a:outerShdw blurRad="50800" dist="38100" dir="2700000" algn="tl" rotWithShape="0">
              <a:prstClr val="black">
                <a:alpha val="40000"/>
              </a:prstClr>
            </a:outerShdw>
          </a:effectLst>
        </p:spPr>
        <p:txBody>
          <a:bodyPr wrap="none" anchor="ctr"/>
          <a:lstStyle/>
          <a:p>
            <a:pPr algn="ctr">
              <a:spcBef>
                <a:spcPct val="20000"/>
              </a:spcBef>
              <a:defRPr/>
            </a:pPr>
            <a:r>
              <a:rPr lang="en-GB" sz="2000" dirty="0">
                <a:solidFill>
                  <a:srgbClr val="124992"/>
                </a:solidFill>
                <a:latin typeface="Arial" pitchFamily="-1" charset="0"/>
                <a:ea typeface="Arial" pitchFamily="-1" charset="0"/>
                <a:cs typeface="Arial" pitchFamily="-1" charset="0"/>
              </a:rPr>
              <a:t>CONSUMER</a:t>
            </a:r>
          </a:p>
          <a:p>
            <a:pPr algn="ctr">
              <a:spcBef>
                <a:spcPct val="20000"/>
              </a:spcBef>
              <a:defRPr/>
            </a:pPr>
            <a:r>
              <a:rPr lang="en-GB" sz="2000" dirty="0">
                <a:solidFill>
                  <a:srgbClr val="124992"/>
                </a:solidFill>
                <a:latin typeface="Arial" pitchFamily="-1" charset="0"/>
                <a:ea typeface="Arial" pitchFamily="-1" charset="0"/>
                <a:cs typeface="Arial" pitchFamily="-1" charset="0"/>
              </a:rPr>
              <a:t> PRODUCT</a:t>
            </a:r>
          </a:p>
        </p:txBody>
      </p:sp>
      <p:sp>
        <p:nvSpPr>
          <p:cNvPr id="58393" name="Rectangle 17"/>
          <p:cNvSpPr>
            <a:spLocks noChangeArrowheads="1"/>
          </p:cNvSpPr>
          <p:nvPr/>
        </p:nvSpPr>
        <p:spPr bwMode="auto">
          <a:xfrm>
            <a:off x="5435600" y="5084763"/>
            <a:ext cx="196215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94" name="Rectangle 18"/>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a:spcBef>
                <a:spcPct val="0"/>
              </a:spcBef>
              <a:buFontTx/>
              <a:buNone/>
            </a:pPr>
            <a:r>
              <a:rPr lang="en-US" altLang="en-US" sz="1000" b="1">
                <a:latin typeface="Comic Sans MS" charset="0"/>
              </a:rPr>
              <a:t>2</a:t>
            </a:r>
          </a:p>
        </p:txBody>
      </p:sp>
      <p:sp>
        <p:nvSpPr>
          <p:cNvPr id="58395" name="Rectangle 19"/>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US" altLang="en-US" sz="1000" b="1">
              <a:latin typeface="Comic Sans MS" charset="0"/>
            </a:endParaRPr>
          </a:p>
        </p:txBody>
      </p:sp>
      <p:sp>
        <p:nvSpPr>
          <p:cNvPr id="58396" name="AutoShape 27"/>
          <p:cNvSpPr>
            <a:spLocks noChangeArrowheads="1"/>
          </p:cNvSpPr>
          <p:nvPr/>
        </p:nvSpPr>
        <p:spPr bwMode="auto">
          <a:xfrm>
            <a:off x="2230438" y="4287838"/>
            <a:ext cx="228600" cy="673100"/>
          </a:xfrm>
          <a:prstGeom prst="downArrow">
            <a:avLst>
              <a:gd name="adj1" fmla="val 50000"/>
              <a:gd name="adj2" fmla="val 147318"/>
            </a:avLst>
          </a:prstGeom>
          <a:solidFill>
            <a:srgbClr val="124992"/>
          </a:solidFill>
          <a:ln w="12700">
            <a:solidFill>
              <a:srgbClr val="000000"/>
            </a:solidFill>
            <a:miter lim="800000"/>
            <a:headEnd/>
            <a:tailEnd/>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58397" name="TextBox 22"/>
          <p:cNvSpPr txBox="1">
            <a:spLocks noChangeArrowheads="1"/>
          </p:cNvSpPr>
          <p:nvPr/>
        </p:nvSpPr>
        <p:spPr bwMode="auto">
          <a:xfrm>
            <a:off x="428625" y="6143625"/>
            <a:ext cx="194151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b="1">
                <a:latin typeface="Calibri" charset="0"/>
                <a:ea typeface="Calibri" charset="0"/>
                <a:cs typeface="Calibri" charset="0"/>
              </a:rPr>
              <a:t>(Fahy and Jobber, 2012)</a:t>
            </a:r>
          </a:p>
        </p:txBody>
      </p:sp>
    </p:spTree>
    <p:extLst>
      <p:ext uri="{BB962C8B-B14F-4D97-AF65-F5344CB8AC3E}">
        <p14:creationId xmlns:p14="http://schemas.microsoft.com/office/powerpoint/2010/main" val="724711180"/>
      </p:ext>
    </p:extLst>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11"/>
          <p:cNvSpPr>
            <a:spLocks noGrp="1" noChangeArrowheads="1"/>
          </p:cNvSpPr>
          <p:nvPr>
            <p:ph type="title"/>
          </p:nvPr>
        </p:nvSpPr>
        <p:spPr>
          <a:xfrm>
            <a:off x="323850" y="179388"/>
            <a:ext cx="8443913" cy="1143000"/>
          </a:xfrm>
          <a:solidFill>
            <a:schemeClr val="bg2">
              <a:lumMod val="90000"/>
            </a:schemeClr>
          </a:solidFill>
        </p:spPr>
        <p:txBody>
          <a:bodyPr lIns="90488" tIns="44450" rIns="90488" bIns="44450" anchor="t"/>
          <a:lstStyle/>
          <a:p>
            <a:pPr>
              <a:defRPr/>
            </a:pPr>
            <a:r>
              <a:rPr lang="en-US" altLang="en-US" dirty="0" smtClean="0">
                <a:ea typeface="Calibri" panose="020F0502020204030204" pitchFamily="34" charset="0"/>
              </a:rPr>
              <a:t>Understanding</a:t>
            </a:r>
            <a:r>
              <a:rPr lang="en-US" altLang="en-US" dirty="0" smtClean="0">
                <a:latin typeface="Calibri" panose="020F0502020204030204" pitchFamily="34" charset="0"/>
                <a:ea typeface="Calibri" panose="020F0502020204030204" pitchFamily="34" charset="0"/>
                <a:cs typeface="Calibri" panose="020F0502020204030204" pitchFamily="34" charset="0"/>
              </a:rPr>
              <a:t> Customers</a:t>
            </a:r>
          </a:p>
        </p:txBody>
      </p:sp>
      <p:sp>
        <p:nvSpPr>
          <p:cNvPr id="60419" name="Rectangle 2"/>
          <p:cNvSpPr>
            <a:spLocks noChangeArrowheads="1"/>
          </p:cNvSpPr>
          <p:nvPr/>
        </p:nvSpPr>
        <p:spPr bwMode="auto">
          <a:xfrm>
            <a:off x="7815263" y="63246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a:spcBef>
                <a:spcPct val="0"/>
              </a:spcBef>
              <a:buFontTx/>
              <a:buNone/>
            </a:pPr>
            <a:endParaRPr lang="en-US" altLang="en-US" sz="1000" b="1">
              <a:latin typeface="Comic Sans MS" charset="0"/>
            </a:endParaRPr>
          </a:p>
        </p:txBody>
      </p:sp>
      <p:sp>
        <p:nvSpPr>
          <p:cNvPr id="60420" name="Rectangle 3"/>
          <p:cNvSpPr>
            <a:spLocks noChangeArrowheads="1"/>
          </p:cNvSpPr>
          <p:nvPr/>
        </p:nvSpPr>
        <p:spPr bwMode="auto">
          <a:xfrm>
            <a:off x="533400" y="63246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US" altLang="en-US" sz="1000" b="1">
              <a:latin typeface="Comic Sans MS" charset="0"/>
            </a:endParaRPr>
          </a:p>
        </p:txBody>
      </p:sp>
      <p:sp>
        <p:nvSpPr>
          <p:cNvPr id="60421" name="Line 4"/>
          <p:cNvSpPr>
            <a:spLocks noChangeShapeType="1"/>
          </p:cNvSpPr>
          <p:nvPr/>
        </p:nvSpPr>
        <p:spPr bwMode="auto">
          <a:xfrm flipV="1">
            <a:off x="2847975" y="4460875"/>
            <a:ext cx="15335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0422" name="Line 5"/>
          <p:cNvSpPr>
            <a:spLocks noChangeShapeType="1"/>
          </p:cNvSpPr>
          <p:nvPr/>
        </p:nvSpPr>
        <p:spPr bwMode="auto">
          <a:xfrm>
            <a:off x="3084513" y="3221038"/>
            <a:ext cx="15335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0423" name="Line 6"/>
          <p:cNvSpPr>
            <a:spLocks noChangeShapeType="1"/>
          </p:cNvSpPr>
          <p:nvPr/>
        </p:nvSpPr>
        <p:spPr bwMode="auto">
          <a:xfrm flipH="1">
            <a:off x="5718175" y="3321050"/>
            <a:ext cx="1584325" cy="6096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0424" name="Line 7"/>
          <p:cNvSpPr>
            <a:spLocks noChangeShapeType="1"/>
          </p:cNvSpPr>
          <p:nvPr/>
        </p:nvSpPr>
        <p:spPr bwMode="auto">
          <a:xfrm flipH="1" flipV="1">
            <a:off x="5862638" y="4354513"/>
            <a:ext cx="1584325" cy="660400"/>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11274" name="Rectangle 8"/>
          <p:cNvSpPr>
            <a:spLocks noChangeArrowheads="1"/>
          </p:cNvSpPr>
          <p:nvPr/>
        </p:nvSpPr>
        <p:spPr bwMode="auto">
          <a:xfrm>
            <a:off x="7302500" y="2286794"/>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11275" name="Rectangle 9"/>
          <p:cNvSpPr>
            <a:spLocks noChangeArrowheads="1"/>
          </p:cNvSpPr>
          <p:nvPr/>
        </p:nvSpPr>
        <p:spPr bwMode="auto">
          <a:xfrm>
            <a:off x="1462088" y="2301588"/>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60431" name="Line 10"/>
          <p:cNvSpPr>
            <a:spLocks noChangeShapeType="1"/>
          </p:cNvSpPr>
          <p:nvPr/>
        </p:nvSpPr>
        <p:spPr bwMode="auto">
          <a:xfrm>
            <a:off x="5089525" y="2508250"/>
            <a:ext cx="0" cy="1173163"/>
          </a:xfrm>
          <a:prstGeom prst="line">
            <a:avLst/>
          </a:prstGeom>
          <a:noFill/>
          <a:ln w="25400">
            <a:solidFill>
              <a:srgbClr val="33CCFF"/>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60432" name="Rectangle 12"/>
          <p:cNvSpPr>
            <a:spLocks noChangeArrowheads="1"/>
          </p:cNvSpPr>
          <p:nvPr/>
        </p:nvSpPr>
        <p:spPr bwMode="auto">
          <a:xfrm>
            <a:off x="1509713" y="2390775"/>
            <a:ext cx="140335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US" altLang="en-US" sz="2000" b="1">
                <a:solidFill>
                  <a:srgbClr val="000090"/>
                </a:solidFill>
                <a:latin typeface="Calibri" charset="0"/>
                <a:ea typeface="Calibri" charset="0"/>
                <a:cs typeface="Calibri" charset="0"/>
              </a:rPr>
              <a:t>How do they buy?</a:t>
            </a:r>
          </a:p>
        </p:txBody>
      </p:sp>
      <p:sp>
        <p:nvSpPr>
          <p:cNvPr id="60433" name="Rectangle 13"/>
          <p:cNvSpPr>
            <a:spLocks noChangeArrowheads="1"/>
          </p:cNvSpPr>
          <p:nvPr/>
        </p:nvSpPr>
        <p:spPr bwMode="auto">
          <a:xfrm>
            <a:off x="7319963" y="2197100"/>
            <a:ext cx="1519237" cy="1012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US" altLang="en-US" sz="2000" b="1">
                <a:solidFill>
                  <a:srgbClr val="000090"/>
                </a:solidFill>
                <a:latin typeface="Calibri" charset="0"/>
                <a:ea typeface="Calibri" charset="0"/>
                <a:cs typeface="Calibri" charset="0"/>
              </a:rPr>
              <a:t>What are their choice criteria?</a:t>
            </a:r>
          </a:p>
        </p:txBody>
      </p:sp>
      <p:sp>
        <p:nvSpPr>
          <p:cNvPr id="1646606" name="Oval 14"/>
          <p:cNvSpPr>
            <a:spLocks noChangeArrowheads="1"/>
          </p:cNvSpPr>
          <p:nvPr/>
        </p:nvSpPr>
        <p:spPr bwMode="auto">
          <a:xfrm>
            <a:off x="4416425" y="3708400"/>
            <a:ext cx="1371600" cy="1371600"/>
          </a:xfrm>
          <a:prstGeom prst="ellipse">
            <a:avLst/>
          </a:prstGeom>
          <a:solidFill>
            <a:schemeClr val="accent1"/>
          </a:solidFill>
          <a:ln w="25400">
            <a:solidFill>
              <a:srgbClr val="33CCFF"/>
            </a:solidFill>
            <a:round/>
            <a:headEnd/>
            <a:tailEnd/>
          </a:ln>
          <a:effectLst>
            <a:outerShdw dist="107763" dir="2700000" algn="ctr" rotWithShape="0">
              <a:schemeClr val="folHlink">
                <a:alpha val="50000"/>
              </a:schemeClr>
            </a:outerShdw>
          </a:effectLst>
          <a:scene3d>
            <a:camera prst="orthographicFront"/>
            <a:lightRig rig="threePt" dir="t"/>
          </a:scene3d>
          <a:sp3d>
            <a:bevelT/>
          </a:sp3d>
        </p:spPr>
        <p:txBody>
          <a:bodyPr wrap="none" anchor="ctr"/>
          <a:lstStyle/>
          <a:p>
            <a:pPr algn="ctr">
              <a:defRPr/>
            </a:pPr>
            <a:endParaRPr lang="en-US" dirty="0">
              <a:solidFill>
                <a:schemeClr val="accent2"/>
              </a:solidFill>
              <a:latin typeface="Times New Roman" pitchFamily="18" charset="0"/>
              <a:ea typeface="Arial" pitchFamily="-1" charset="0"/>
              <a:cs typeface="Arial" pitchFamily="-1" charset="0"/>
            </a:endParaRPr>
          </a:p>
        </p:txBody>
      </p:sp>
      <p:sp>
        <p:nvSpPr>
          <p:cNvPr id="60437" name="Rectangle 15"/>
          <p:cNvSpPr>
            <a:spLocks noChangeArrowheads="1"/>
          </p:cNvSpPr>
          <p:nvPr/>
        </p:nvSpPr>
        <p:spPr bwMode="auto">
          <a:xfrm>
            <a:off x="4394200" y="4121150"/>
            <a:ext cx="1481138" cy="39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US" altLang="en-US" sz="2000" b="1">
                <a:solidFill>
                  <a:schemeClr val="bg1"/>
                </a:solidFill>
                <a:latin typeface="Calibri" charset="0"/>
                <a:ea typeface="Calibri" charset="0"/>
                <a:cs typeface="Calibri" charset="0"/>
              </a:rPr>
              <a:t>Customers</a:t>
            </a:r>
          </a:p>
        </p:txBody>
      </p:sp>
      <p:sp>
        <p:nvSpPr>
          <p:cNvPr id="11282" name="Rectangle 16"/>
          <p:cNvSpPr>
            <a:spLocks noChangeArrowheads="1"/>
          </p:cNvSpPr>
          <p:nvPr/>
        </p:nvSpPr>
        <p:spPr bwMode="auto">
          <a:xfrm>
            <a:off x="7269163"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11283" name="Rectangle 17"/>
          <p:cNvSpPr>
            <a:spLocks noChangeArrowheads="1"/>
          </p:cNvSpPr>
          <p:nvPr/>
        </p:nvSpPr>
        <p:spPr bwMode="auto">
          <a:xfrm>
            <a:off x="1462088" y="4381500"/>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lgn="ctr">
              <a:defRPr/>
            </a:pPr>
            <a:endParaRPr lang="en-US" dirty="0">
              <a:solidFill>
                <a:srgbClr val="FC205F"/>
              </a:solidFill>
              <a:latin typeface="Arial" pitchFamily="-1" charset="0"/>
              <a:ea typeface="Arial" pitchFamily="-1" charset="0"/>
              <a:cs typeface="Arial" pitchFamily="-1" charset="0"/>
            </a:endParaRPr>
          </a:p>
        </p:txBody>
      </p:sp>
      <p:sp>
        <p:nvSpPr>
          <p:cNvPr id="11284" name="Rectangle 18"/>
          <p:cNvSpPr>
            <a:spLocks noChangeArrowheads="1"/>
          </p:cNvSpPr>
          <p:nvPr/>
        </p:nvSpPr>
        <p:spPr bwMode="auto">
          <a:xfrm>
            <a:off x="4319588" y="1307235"/>
            <a:ext cx="1498600" cy="1130300"/>
          </a:xfrm>
          <a:prstGeom prst="rect">
            <a:avLst/>
          </a:prstGeom>
          <a:solidFill>
            <a:srgbClr val="72A7EE"/>
          </a:solidFill>
          <a:ln w="25400">
            <a:noFill/>
            <a:miter lim="800000"/>
            <a:headEnd/>
            <a:tailEnd/>
          </a:ln>
          <a:effectLst>
            <a:outerShdw dist="330200" dir="2700000" algn="tl" rotWithShape="0">
              <a:srgbClr val="8064A2">
                <a:alpha val="42999"/>
              </a:srgbClr>
            </a:outerShdw>
          </a:effectLst>
          <a:scene3d>
            <a:camera prst="orthographicFront"/>
            <a:lightRig rig="threePt" dir="t"/>
          </a:scene3d>
          <a:sp3d>
            <a:bevelT/>
          </a:sp3d>
        </p:spPr>
        <p:txBody>
          <a:bodyPr wrap="none" anchor="ctr"/>
          <a:lstStyle/>
          <a:p>
            <a:pPr>
              <a:defRPr/>
            </a:pPr>
            <a:endParaRPr lang="en-US" dirty="0">
              <a:latin typeface="Arial" pitchFamily="-1" charset="0"/>
              <a:ea typeface="Arial" pitchFamily="-1" charset="0"/>
              <a:cs typeface="Arial" pitchFamily="-1" charset="0"/>
            </a:endParaRPr>
          </a:p>
        </p:txBody>
      </p:sp>
      <p:sp>
        <p:nvSpPr>
          <p:cNvPr id="60447" name="Rectangle 19"/>
          <p:cNvSpPr>
            <a:spLocks noChangeArrowheads="1"/>
          </p:cNvSpPr>
          <p:nvPr/>
        </p:nvSpPr>
        <p:spPr bwMode="auto">
          <a:xfrm>
            <a:off x="4292600" y="1500188"/>
            <a:ext cx="1495425"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50000"/>
              </a:spcBef>
              <a:buFontTx/>
              <a:buNone/>
            </a:pPr>
            <a:r>
              <a:rPr lang="en-US" altLang="en-US" sz="2000" b="1">
                <a:solidFill>
                  <a:srgbClr val="000090"/>
                </a:solidFill>
                <a:latin typeface="Calibri" charset="0"/>
                <a:ea typeface="Calibri" charset="0"/>
                <a:cs typeface="Calibri" charset="0"/>
              </a:rPr>
              <a:t>Who is important?</a:t>
            </a:r>
          </a:p>
        </p:txBody>
      </p:sp>
      <p:sp>
        <p:nvSpPr>
          <p:cNvPr id="60448" name="Rectangle 20"/>
          <p:cNvSpPr>
            <a:spLocks noChangeArrowheads="1"/>
          </p:cNvSpPr>
          <p:nvPr/>
        </p:nvSpPr>
        <p:spPr bwMode="auto">
          <a:xfrm>
            <a:off x="1444625" y="4598988"/>
            <a:ext cx="1487488"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US" altLang="en-US" sz="2000" b="1">
                <a:solidFill>
                  <a:srgbClr val="000090"/>
                </a:solidFill>
                <a:latin typeface="Calibri" charset="0"/>
                <a:ea typeface="Calibri" charset="0"/>
                <a:cs typeface="Calibri" charset="0"/>
              </a:rPr>
              <a:t>Where do they buy?</a:t>
            </a:r>
          </a:p>
        </p:txBody>
      </p:sp>
      <p:sp>
        <p:nvSpPr>
          <p:cNvPr id="60449" name="Rectangle 21"/>
          <p:cNvSpPr>
            <a:spLocks noChangeArrowheads="1"/>
          </p:cNvSpPr>
          <p:nvPr/>
        </p:nvSpPr>
        <p:spPr bwMode="auto">
          <a:xfrm>
            <a:off x="7340600" y="4581525"/>
            <a:ext cx="1384300" cy="704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US" altLang="en-US" sz="2000" b="1">
                <a:solidFill>
                  <a:srgbClr val="000090"/>
                </a:solidFill>
                <a:latin typeface="Calibri" charset="0"/>
                <a:ea typeface="Calibri" charset="0"/>
                <a:cs typeface="Calibri" charset="0"/>
              </a:rPr>
              <a:t>When do they buy?</a:t>
            </a:r>
          </a:p>
        </p:txBody>
      </p:sp>
    </p:spTree>
    <p:extLst>
      <p:ext uri="{BB962C8B-B14F-4D97-AF65-F5344CB8AC3E}">
        <p14:creationId xmlns:p14="http://schemas.microsoft.com/office/powerpoint/2010/main" val="1416961285"/>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p:cNvSpPr>
            <a:spLocks noGrp="1"/>
          </p:cNvSpPr>
          <p:nvPr>
            <p:ph type="title"/>
          </p:nvPr>
        </p:nvSpPr>
        <p:spPr>
          <a:xfrm>
            <a:off x="468313" y="260350"/>
            <a:ext cx="8229600" cy="1143000"/>
          </a:xfrm>
        </p:spPr>
        <p:txBody>
          <a:bodyPr/>
          <a:lstStyle/>
          <a:p>
            <a:pPr eaLnBrk="1" hangingPunct="1"/>
            <a:r>
              <a:rPr lang="en-GB" altLang="en-US">
                <a:latin typeface="Arial" charset="0"/>
                <a:cs typeface="Arial" charset="0"/>
              </a:rPr>
              <a:t>Identity and Consumption </a:t>
            </a:r>
          </a:p>
        </p:txBody>
      </p:sp>
      <p:sp>
        <p:nvSpPr>
          <p:cNvPr id="62467" name="Content Placeholder 2"/>
          <p:cNvSpPr>
            <a:spLocks noGrp="1"/>
          </p:cNvSpPr>
          <p:nvPr>
            <p:ph idx="1"/>
          </p:nvPr>
        </p:nvSpPr>
        <p:spPr/>
        <p:txBody>
          <a:bodyPr/>
          <a:lstStyle/>
          <a:p>
            <a:pPr eaLnBrk="1" hangingPunct="1">
              <a:buFont typeface="Arial" charset="0"/>
              <a:buNone/>
            </a:pPr>
            <a:r>
              <a:rPr lang="en-GB" altLang="en-US">
                <a:latin typeface="Arial" charset="0"/>
                <a:cs typeface="Arial" charset="0"/>
              </a:rPr>
              <a:t>	The modern consumer assembles themselves around objects that facilitate the communication of their social identity (Miller et al 1998). Consumers therefore have the ability to create images of themselves through the symbolic communication power of products (Connolly et al 2003)</a:t>
            </a:r>
          </a:p>
          <a:p>
            <a:pPr eaLnBrk="1" hangingPunct="1"/>
            <a:endParaRPr lang="en-GB" altLang="en-US">
              <a:latin typeface="Arial" charset="0"/>
              <a:cs typeface="Arial" charset="0"/>
            </a:endParaRPr>
          </a:p>
        </p:txBody>
      </p:sp>
    </p:spTree>
    <p:extLst>
      <p:ext uri="{BB962C8B-B14F-4D97-AF65-F5344CB8AC3E}">
        <p14:creationId xmlns:p14="http://schemas.microsoft.com/office/powerpoint/2010/main" val="673018374"/>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3"/>
          <p:cNvSpPr>
            <a:spLocks noGrp="1" noChangeArrowheads="1"/>
          </p:cNvSpPr>
          <p:nvPr>
            <p:ph type="body" idx="4294967295"/>
          </p:nvPr>
        </p:nvSpPr>
        <p:spPr>
          <a:xfrm>
            <a:off x="255588" y="1355725"/>
            <a:ext cx="8204200" cy="5473700"/>
          </a:xfrm>
        </p:spPr>
        <p:txBody>
          <a:bodyPr/>
          <a:lstStyle/>
          <a:p>
            <a:pPr eaLnBrk="1" hangingPunct="1">
              <a:lnSpc>
                <a:spcPct val="80000"/>
              </a:lnSpc>
              <a:buFontTx/>
              <a:buNone/>
            </a:pPr>
            <a:r>
              <a:rPr lang="en-GB" altLang="en-US" sz="1600" b="1">
                <a:latin typeface="Arial" charset="0"/>
                <a:cs typeface="Arial" charset="0"/>
              </a:rPr>
              <a:t>The dispossession…and social construction of you:</a:t>
            </a:r>
          </a:p>
          <a:p>
            <a:pPr eaLnBrk="1" hangingPunct="1">
              <a:lnSpc>
                <a:spcPct val="80000"/>
              </a:lnSpc>
              <a:buFontTx/>
              <a:buNone/>
            </a:pPr>
            <a:endParaRPr lang="en-GB" altLang="en-US" sz="1600" b="1">
              <a:latin typeface="Arial" charset="0"/>
              <a:cs typeface="Arial" charset="0"/>
            </a:endParaRPr>
          </a:p>
          <a:p>
            <a:pPr eaLnBrk="1" hangingPunct="1">
              <a:lnSpc>
                <a:spcPct val="80000"/>
              </a:lnSpc>
            </a:pPr>
            <a:r>
              <a:rPr lang="en-GB" altLang="en-US" sz="1600" b="1">
                <a:latin typeface="Arial" charset="0"/>
                <a:cs typeface="Arial" charset="0"/>
              </a:rPr>
              <a:t>Geographical </a:t>
            </a:r>
            <a:r>
              <a:rPr lang="en-GB" altLang="en-US" sz="1600">
                <a:latin typeface="Arial" charset="0"/>
                <a:cs typeface="Arial" charset="0"/>
              </a:rPr>
              <a:t>(where are you from? Where do you live)</a:t>
            </a:r>
          </a:p>
          <a:p>
            <a:pPr eaLnBrk="1" hangingPunct="1">
              <a:lnSpc>
                <a:spcPct val="80000"/>
              </a:lnSpc>
            </a:pPr>
            <a:endParaRPr lang="en-GB" altLang="en-US" sz="1600">
              <a:latin typeface="Arial" charset="0"/>
              <a:cs typeface="Arial" charset="0"/>
            </a:endParaRPr>
          </a:p>
          <a:p>
            <a:pPr eaLnBrk="1" hangingPunct="1">
              <a:lnSpc>
                <a:spcPct val="80000"/>
              </a:lnSpc>
            </a:pPr>
            <a:r>
              <a:rPr lang="en-GB" altLang="en-US" sz="1600" b="1">
                <a:latin typeface="Arial" charset="0"/>
                <a:cs typeface="Arial" charset="0"/>
              </a:rPr>
              <a:t>Goods consumed </a:t>
            </a:r>
            <a:r>
              <a:rPr lang="en-GB" altLang="en-US" sz="1600">
                <a:latin typeface="Arial" charset="0"/>
                <a:cs typeface="Arial" charset="0"/>
              </a:rPr>
              <a:t>(What car do you drive, what shoes do you where)</a:t>
            </a:r>
          </a:p>
          <a:p>
            <a:pPr eaLnBrk="1" hangingPunct="1">
              <a:lnSpc>
                <a:spcPct val="80000"/>
              </a:lnSpc>
            </a:pPr>
            <a:endParaRPr lang="en-GB" altLang="en-US" sz="1600" b="1">
              <a:latin typeface="Arial" charset="0"/>
              <a:cs typeface="Arial" charset="0"/>
            </a:endParaRPr>
          </a:p>
          <a:p>
            <a:pPr eaLnBrk="1" hangingPunct="1">
              <a:lnSpc>
                <a:spcPct val="80000"/>
              </a:lnSpc>
            </a:pPr>
            <a:r>
              <a:rPr lang="en-GB" altLang="en-US" sz="1600" b="1">
                <a:latin typeface="Arial" charset="0"/>
                <a:cs typeface="Arial" charset="0"/>
              </a:rPr>
              <a:t>Established relationships </a:t>
            </a:r>
            <a:r>
              <a:rPr lang="en-GB" altLang="en-US" sz="1600">
                <a:latin typeface="Arial" charset="0"/>
                <a:cs typeface="Arial" charset="0"/>
              </a:rPr>
              <a:t>(who are you friends and your social networks)</a:t>
            </a:r>
          </a:p>
          <a:p>
            <a:pPr eaLnBrk="1" hangingPunct="1">
              <a:lnSpc>
                <a:spcPct val="80000"/>
              </a:lnSpc>
            </a:pPr>
            <a:endParaRPr lang="en-GB" altLang="en-US" sz="1600">
              <a:latin typeface="Arial" charset="0"/>
              <a:cs typeface="Arial" charset="0"/>
            </a:endParaRPr>
          </a:p>
          <a:p>
            <a:pPr eaLnBrk="1" hangingPunct="1">
              <a:lnSpc>
                <a:spcPct val="80000"/>
              </a:lnSpc>
            </a:pPr>
            <a:r>
              <a:rPr lang="en-GB" altLang="en-US" sz="1600" b="1">
                <a:latin typeface="Arial" charset="0"/>
                <a:cs typeface="Arial" charset="0"/>
              </a:rPr>
              <a:t>Clothes and brands (</a:t>
            </a:r>
            <a:r>
              <a:rPr lang="en-GB" altLang="en-US" sz="1600">
                <a:latin typeface="Arial" charset="0"/>
                <a:cs typeface="Arial" charset="0"/>
              </a:rPr>
              <a:t>what brands do you where and what symbols  do you display, what’s your style?)</a:t>
            </a:r>
          </a:p>
          <a:p>
            <a:pPr eaLnBrk="1" hangingPunct="1">
              <a:lnSpc>
                <a:spcPct val="80000"/>
              </a:lnSpc>
            </a:pPr>
            <a:endParaRPr lang="en-GB" altLang="en-US" sz="1600">
              <a:latin typeface="Arial" charset="0"/>
              <a:cs typeface="Arial" charset="0"/>
            </a:endParaRPr>
          </a:p>
          <a:p>
            <a:pPr eaLnBrk="1" hangingPunct="1">
              <a:lnSpc>
                <a:spcPct val="80000"/>
              </a:lnSpc>
            </a:pPr>
            <a:r>
              <a:rPr lang="en-GB" altLang="en-US" sz="1600" b="1">
                <a:latin typeface="Arial" charset="0"/>
                <a:cs typeface="Arial" charset="0"/>
              </a:rPr>
              <a:t>Accessories </a:t>
            </a:r>
            <a:endParaRPr lang="en-GB" altLang="en-US" sz="1600">
              <a:latin typeface="Arial" charset="0"/>
              <a:cs typeface="Arial" charset="0"/>
            </a:endParaRPr>
          </a:p>
          <a:p>
            <a:pPr eaLnBrk="1" hangingPunct="1">
              <a:lnSpc>
                <a:spcPct val="80000"/>
              </a:lnSpc>
            </a:pPr>
            <a:endParaRPr lang="en-GB" altLang="en-US" sz="1600">
              <a:latin typeface="Arial" charset="0"/>
              <a:cs typeface="Arial" charset="0"/>
            </a:endParaRPr>
          </a:p>
          <a:p>
            <a:pPr eaLnBrk="1" hangingPunct="1">
              <a:lnSpc>
                <a:spcPct val="80000"/>
              </a:lnSpc>
            </a:pPr>
            <a:r>
              <a:rPr lang="en-GB" altLang="en-US" sz="1600" b="1">
                <a:latin typeface="Arial" charset="0"/>
                <a:cs typeface="Arial" charset="0"/>
              </a:rPr>
              <a:t>Body image </a:t>
            </a:r>
            <a:r>
              <a:rPr lang="en-GB" altLang="en-US" sz="1600">
                <a:latin typeface="Arial" charset="0"/>
                <a:cs typeface="Arial" charset="0"/>
              </a:rPr>
              <a:t>(facial hair, tattoos, thin, BBW)</a:t>
            </a:r>
          </a:p>
          <a:p>
            <a:pPr eaLnBrk="1" hangingPunct="1">
              <a:lnSpc>
                <a:spcPct val="80000"/>
              </a:lnSpc>
            </a:pPr>
            <a:endParaRPr lang="en-GB" altLang="en-US" sz="1600">
              <a:latin typeface="Arial" charset="0"/>
              <a:cs typeface="Arial" charset="0"/>
            </a:endParaRPr>
          </a:p>
          <a:p>
            <a:pPr eaLnBrk="1" hangingPunct="1">
              <a:lnSpc>
                <a:spcPct val="80000"/>
              </a:lnSpc>
            </a:pPr>
            <a:r>
              <a:rPr lang="en-GB" altLang="en-US" sz="1600" b="1">
                <a:latin typeface="Arial" charset="0"/>
                <a:cs typeface="Arial" charset="0"/>
              </a:rPr>
              <a:t>Name (</a:t>
            </a:r>
            <a:r>
              <a:rPr lang="en-GB" altLang="en-US" sz="1600">
                <a:latin typeface="Arial" charset="0"/>
                <a:cs typeface="Arial" charset="0"/>
              </a:rPr>
              <a:t>how does you name communicate meaning, Trevor, Tracey, George or Elizabeth)</a:t>
            </a:r>
          </a:p>
          <a:p>
            <a:pPr eaLnBrk="1" hangingPunct="1">
              <a:lnSpc>
                <a:spcPct val="80000"/>
              </a:lnSpc>
            </a:pPr>
            <a:endParaRPr lang="en-GB" altLang="en-US" sz="1600">
              <a:latin typeface="Arial" charset="0"/>
              <a:cs typeface="Arial" charset="0"/>
            </a:endParaRPr>
          </a:p>
          <a:p>
            <a:pPr eaLnBrk="1" hangingPunct="1">
              <a:lnSpc>
                <a:spcPct val="80000"/>
              </a:lnSpc>
            </a:pPr>
            <a:r>
              <a:rPr lang="en-GB" altLang="en-US" sz="1600" b="1">
                <a:latin typeface="Arial" charset="0"/>
                <a:cs typeface="Arial" charset="0"/>
              </a:rPr>
              <a:t>Communication </a:t>
            </a:r>
            <a:r>
              <a:rPr lang="en-GB" altLang="en-US" sz="1600">
                <a:latin typeface="Arial" charset="0"/>
                <a:cs typeface="Arial" charset="0"/>
              </a:rPr>
              <a:t>(accent, language, body language)</a:t>
            </a:r>
          </a:p>
          <a:p>
            <a:pPr eaLnBrk="1" hangingPunct="1">
              <a:lnSpc>
                <a:spcPct val="80000"/>
              </a:lnSpc>
            </a:pPr>
            <a:endParaRPr lang="en-GB" altLang="en-US" sz="1600" b="1">
              <a:latin typeface="Arial" charset="0"/>
              <a:cs typeface="Arial" charset="0"/>
            </a:endParaRPr>
          </a:p>
          <a:p>
            <a:pPr eaLnBrk="1" hangingPunct="1">
              <a:lnSpc>
                <a:spcPct val="80000"/>
              </a:lnSpc>
            </a:pPr>
            <a:r>
              <a:rPr lang="en-GB" altLang="en-US" sz="1600" b="1">
                <a:latin typeface="Arial" charset="0"/>
                <a:cs typeface="Arial" charset="0"/>
              </a:rPr>
              <a:t>Diet </a:t>
            </a:r>
            <a:r>
              <a:rPr lang="en-GB" altLang="en-US" sz="1600">
                <a:latin typeface="Arial" charset="0"/>
                <a:cs typeface="Arial" charset="0"/>
              </a:rPr>
              <a:t>(food you eat and don’t)</a:t>
            </a:r>
          </a:p>
          <a:p>
            <a:pPr eaLnBrk="1" hangingPunct="1">
              <a:lnSpc>
                <a:spcPct val="80000"/>
              </a:lnSpc>
              <a:buFontTx/>
              <a:buNone/>
            </a:pPr>
            <a:endParaRPr lang="en-GB" altLang="en-US" sz="1800">
              <a:latin typeface="Arial" charset="0"/>
              <a:cs typeface="Arial" charset="0"/>
            </a:endParaRPr>
          </a:p>
          <a:p>
            <a:pPr eaLnBrk="1" hangingPunct="1">
              <a:lnSpc>
                <a:spcPct val="80000"/>
              </a:lnSpc>
            </a:pPr>
            <a:endParaRPr lang="en-GB" altLang="en-US" sz="2000">
              <a:latin typeface="Arial" charset="0"/>
              <a:cs typeface="Arial" charset="0"/>
            </a:endParaRPr>
          </a:p>
        </p:txBody>
      </p:sp>
      <p:sp>
        <p:nvSpPr>
          <p:cNvPr id="4099" name="Text Box 4"/>
          <p:cNvSpPr txBox="1">
            <a:spLocks noChangeArrowheads="1"/>
          </p:cNvSpPr>
          <p:nvPr/>
        </p:nvSpPr>
        <p:spPr bwMode="auto">
          <a:xfrm>
            <a:off x="255588" y="115888"/>
            <a:ext cx="8564562" cy="954087"/>
          </a:xfrm>
          <a:prstGeom prst="rect">
            <a:avLst/>
          </a:prstGeom>
          <a:solidFill>
            <a:schemeClr val="bg2">
              <a:lumMod val="90000"/>
            </a:schemeClr>
          </a:solidFill>
          <a:ln>
            <a:noFill/>
          </a:ln>
        </p:spPr>
        <p:txBody>
          <a:bodyPr>
            <a:spAutoFit/>
          </a:bodyPr>
          <a:lstStyle>
            <a:lvl1pPr indent="377825"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a:spcBef>
                <a:spcPct val="40000"/>
              </a:spcBef>
              <a:spcAft>
                <a:spcPct val="10000"/>
              </a:spcAft>
              <a:defRPr/>
            </a:pPr>
            <a:r>
              <a:rPr lang="en-GB" altLang="en-US" sz="2800" dirty="0" smtClean="0">
                <a:latin typeface="+mn-lt"/>
                <a:ea typeface="+mn-ea"/>
              </a:rPr>
              <a:t>Example :Deconstructing the Personal product – You! </a:t>
            </a:r>
          </a:p>
        </p:txBody>
      </p:sp>
    </p:spTree>
    <p:extLst>
      <p:ext uri="{BB962C8B-B14F-4D97-AF65-F5344CB8AC3E}">
        <p14:creationId xmlns:p14="http://schemas.microsoft.com/office/powerpoint/2010/main" val="623443069"/>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17"/>
          <p:cNvSpPr>
            <a:spLocks noGrp="1" noChangeArrowheads="1"/>
          </p:cNvSpPr>
          <p:nvPr>
            <p:ph type="title"/>
          </p:nvPr>
        </p:nvSpPr>
        <p:spPr>
          <a:xfrm>
            <a:off x="857250" y="95250"/>
            <a:ext cx="7500938" cy="1428750"/>
          </a:xfrm>
          <a:solidFill>
            <a:schemeClr val="bg2">
              <a:lumMod val="90000"/>
            </a:schemeClr>
          </a:solidFill>
        </p:spPr>
        <p:txBody>
          <a:bodyPr anchor="t"/>
          <a:lstStyle/>
          <a:p>
            <a:pPr>
              <a:defRPr/>
            </a:pPr>
            <a:r>
              <a:rPr lang="en-GB" altLang="en-US" sz="3200" dirty="0" smtClean="0">
                <a:ea typeface="+mj-ea"/>
              </a:rPr>
              <a:t>        </a:t>
            </a:r>
            <a:r>
              <a:rPr lang="en-GB" altLang="en-US" sz="3200" dirty="0" smtClean="0">
                <a:ea typeface="Calibri" panose="020F0502020204030204" pitchFamily="34" charset="0"/>
              </a:rPr>
              <a:t>Who Buys?</a:t>
            </a:r>
            <a:br>
              <a:rPr lang="en-GB" altLang="en-US" sz="3200" dirty="0" smtClean="0">
                <a:ea typeface="Calibri" panose="020F0502020204030204" pitchFamily="34" charset="0"/>
              </a:rPr>
            </a:br>
            <a:r>
              <a:rPr lang="en-GB" altLang="en-US" sz="3200" dirty="0" smtClean="0">
                <a:ea typeface="Calibri" panose="020F0502020204030204" pitchFamily="34" charset="0"/>
              </a:rPr>
              <a:t>The Buying Decision Making Process</a:t>
            </a:r>
          </a:p>
        </p:txBody>
      </p:sp>
      <p:sp>
        <p:nvSpPr>
          <p:cNvPr id="64515" name="Line 2"/>
          <p:cNvSpPr>
            <a:spLocks noChangeShapeType="1"/>
          </p:cNvSpPr>
          <p:nvPr/>
        </p:nvSpPr>
        <p:spPr bwMode="auto">
          <a:xfrm>
            <a:off x="2268538" y="2420938"/>
            <a:ext cx="1447800" cy="7620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US"/>
          </a:p>
        </p:txBody>
      </p:sp>
      <p:sp>
        <p:nvSpPr>
          <p:cNvPr id="64516" name="Line 3"/>
          <p:cNvSpPr>
            <a:spLocks noChangeShapeType="1"/>
          </p:cNvSpPr>
          <p:nvPr/>
        </p:nvSpPr>
        <p:spPr bwMode="auto">
          <a:xfrm flipV="1">
            <a:off x="2438400" y="3810000"/>
            <a:ext cx="1447800" cy="9144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US"/>
          </a:p>
        </p:txBody>
      </p:sp>
      <p:sp>
        <p:nvSpPr>
          <p:cNvPr id="64517" name="Line 4"/>
          <p:cNvSpPr>
            <a:spLocks noChangeShapeType="1"/>
          </p:cNvSpPr>
          <p:nvPr/>
        </p:nvSpPr>
        <p:spPr bwMode="auto">
          <a:xfrm flipH="1">
            <a:off x="5580063" y="2420938"/>
            <a:ext cx="1447800" cy="7620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US"/>
          </a:p>
        </p:txBody>
      </p:sp>
      <p:sp>
        <p:nvSpPr>
          <p:cNvPr id="64518" name="Line 5"/>
          <p:cNvSpPr>
            <a:spLocks noChangeShapeType="1"/>
          </p:cNvSpPr>
          <p:nvPr/>
        </p:nvSpPr>
        <p:spPr bwMode="auto">
          <a:xfrm flipH="1" flipV="1">
            <a:off x="5334000" y="3810000"/>
            <a:ext cx="1600200" cy="914400"/>
          </a:xfrm>
          <a:prstGeom prst="line">
            <a:avLst/>
          </a:prstGeom>
          <a:noFill/>
          <a:ln w="38100">
            <a:solidFill>
              <a:srgbClr val="732888"/>
            </a:solidFill>
            <a:round/>
            <a:headEnd type="none" w="sm" len="sm"/>
            <a:tailEnd type="stealth" w="med" len="lg"/>
          </a:ln>
          <a:extLst>
            <a:ext uri="{909E8E84-426E-40DD-AFC4-6F175D3DCCD1}">
              <a14:hiddenFill xmlns:a14="http://schemas.microsoft.com/office/drawing/2010/main">
                <a:noFill/>
              </a14:hiddenFill>
            </a:ext>
          </a:extLst>
        </p:spPr>
        <p:txBody>
          <a:bodyPr/>
          <a:lstStyle/>
          <a:p>
            <a:endParaRPr lang="en-US"/>
          </a:p>
        </p:txBody>
      </p:sp>
      <p:sp>
        <p:nvSpPr>
          <p:cNvPr id="64519" name="Rectangle 7"/>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0" name="Rectangle 8"/>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1" name="Rectangle 9"/>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2" name="Rectangle 10"/>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3" name="Rectangle 11"/>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4" name="Rectangle 12"/>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5" name="Rectangle 13"/>
          <p:cNvSpPr>
            <a:spLocks noChangeArrowheads="1"/>
          </p:cNvSpPr>
          <p:nvPr/>
        </p:nvSpPr>
        <p:spPr bwMode="auto">
          <a:xfrm>
            <a:off x="6858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6" name="Rectangle 14"/>
          <p:cNvSpPr>
            <a:spLocks noChangeArrowheads="1"/>
          </p:cNvSpPr>
          <p:nvPr/>
        </p:nvSpPr>
        <p:spPr bwMode="auto">
          <a:xfrm>
            <a:off x="31242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7" name="Rectangle 15"/>
          <p:cNvSpPr>
            <a:spLocks noChangeArrowheads="1"/>
          </p:cNvSpPr>
          <p:nvPr/>
        </p:nvSpPr>
        <p:spPr bwMode="auto">
          <a:xfrm>
            <a:off x="11430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64528" name="Rectangle 16"/>
          <p:cNvSpPr>
            <a:spLocks noChangeArrowheads="1"/>
          </p:cNvSpPr>
          <p:nvPr/>
        </p:nvSpPr>
        <p:spPr bwMode="auto">
          <a:xfrm>
            <a:off x="3581400" y="6248400"/>
            <a:ext cx="289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1648658" name="Oval 18"/>
          <p:cNvSpPr>
            <a:spLocks noChangeArrowheads="1"/>
          </p:cNvSpPr>
          <p:nvPr/>
        </p:nvSpPr>
        <p:spPr bwMode="auto">
          <a:xfrm>
            <a:off x="3733800" y="2209800"/>
            <a:ext cx="1739900" cy="1587500"/>
          </a:xfrm>
          <a:prstGeom prst="ellipse">
            <a:avLst/>
          </a:prstGeom>
          <a:solidFill>
            <a:srgbClr val="72A7EE"/>
          </a:solidFill>
          <a:ln>
            <a:noFill/>
          </a:ln>
          <a:effectLst>
            <a:outerShdw blurRad="63500" dist="241300" dir="2700000" algn="tl" rotWithShape="0">
              <a:srgbClr val="000000">
                <a:alpha val="39998"/>
              </a:srgbClr>
            </a:outerShdw>
          </a:effectLst>
          <a:extLst>
            <a:ext uri="{91240B29-F687-4F45-9708-019B960494DF}">
              <a14:hiddenLine xmlns:a14="http://schemas.microsoft.com/office/drawing/2010/main" w="12700">
                <a:solidFill>
                  <a:srgbClr val="000000"/>
                </a:solidFill>
                <a:round/>
                <a:headEnd/>
                <a:tailEnd/>
              </a14:hiddenLine>
            </a:ext>
          </a:extLst>
        </p:spPr>
        <p:txBody>
          <a:bodyPr wrap="none" anchor="ct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endParaRPr lang="en-GB" altLang="en-US">
              <a:latin typeface="Times New Roman" charset="0"/>
            </a:endParaRPr>
          </a:p>
        </p:txBody>
      </p:sp>
      <p:sp>
        <p:nvSpPr>
          <p:cNvPr id="64530" name="Rectangle 23"/>
          <p:cNvSpPr>
            <a:spLocks noChangeArrowheads="1"/>
          </p:cNvSpPr>
          <p:nvPr/>
        </p:nvSpPr>
        <p:spPr bwMode="auto">
          <a:xfrm>
            <a:off x="3779838" y="2420938"/>
            <a:ext cx="1717675" cy="12017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2075" tIns="46038" rIns="92075" bIns="46038">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2400" b="1">
                <a:solidFill>
                  <a:schemeClr val="bg1"/>
                </a:solidFill>
                <a:latin typeface="Calibri" charset="0"/>
                <a:ea typeface="Calibri" charset="0"/>
                <a:cs typeface="Calibri" charset="0"/>
              </a:rPr>
              <a:t>Decider</a:t>
            </a:r>
          </a:p>
          <a:p>
            <a:pPr algn="ctr">
              <a:spcBef>
                <a:spcPct val="0"/>
              </a:spcBef>
              <a:buFontTx/>
              <a:buNone/>
            </a:pPr>
            <a:r>
              <a:rPr lang="en-GB" altLang="en-US" sz="2400" b="1" i="1">
                <a:solidFill>
                  <a:schemeClr val="bg1"/>
                </a:solidFill>
                <a:latin typeface="Calibri" charset="0"/>
                <a:ea typeface="Calibri" charset="0"/>
                <a:cs typeface="Calibri" charset="0"/>
              </a:rPr>
              <a:t>(Decision </a:t>
            </a:r>
          </a:p>
          <a:p>
            <a:pPr algn="ctr">
              <a:spcBef>
                <a:spcPct val="0"/>
              </a:spcBef>
              <a:buFontTx/>
              <a:buNone/>
            </a:pPr>
            <a:r>
              <a:rPr lang="en-GB" altLang="en-US" sz="2400" b="1" i="1">
                <a:solidFill>
                  <a:schemeClr val="bg1"/>
                </a:solidFill>
                <a:latin typeface="Calibri" charset="0"/>
                <a:ea typeface="Calibri" charset="0"/>
                <a:cs typeface="Calibri" charset="0"/>
              </a:rPr>
              <a:t>Maker</a:t>
            </a:r>
            <a:r>
              <a:rPr lang="en-GB" altLang="en-US" sz="2000" b="1" i="1">
                <a:solidFill>
                  <a:schemeClr val="bg1"/>
                </a:solidFill>
                <a:latin typeface="Calibri" charset="0"/>
                <a:ea typeface="Calibri" charset="0"/>
                <a:cs typeface="Calibri" charset="0"/>
              </a:rPr>
              <a:t>)</a:t>
            </a:r>
          </a:p>
        </p:txBody>
      </p:sp>
      <p:sp>
        <p:nvSpPr>
          <p:cNvPr id="64531" name="Rectangle 27"/>
          <p:cNvSpPr>
            <a:spLocks noChangeArrowheads="1"/>
          </p:cNvSpPr>
          <p:nvPr/>
        </p:nvSpPr>
        <p:spPr bwMode="auto">
          <a:xfrm>
            <a:off x="72009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a:spcBef>
                <a:spcPct val="0"/>
              </a:spcBef>
              <a:buFontTx/>
              <a:buNone/>
            </a:pPr>
            <a:endParaRPr lang="en-US" altLang="en-US" sz="1000" b="1">
              <a:latin typeface="Comic Sans MS" charset="0"/>
            </a:endParaRPr>
          </a:p>
        </p:txBody>
      </p:sp>
      <p:sp>
        <p:nvSpPr>
          <p:cNvPr id="64532" name="Rectangle 28"/>
          <p:cNvSpPr>
            <a:spLocks noChangeArrowheads="1"/>
          </p:cNvSpPr>
          <p:nvPr/>
        </p:nvSpPr>
        <p:spPr bwMode="auto">
          <a:xfrm>
            <a:off x="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US" altLang="en-US" sz="1000" b="1">
              <a:latin typeface="Comic Sans MS" charset="0"/>
            </a:endParaRPr>
          </a:p>
        </p:txBody>
      </p:sp>
      <p:sp>
        <p:nvSpPr>
          <p:cNvPr id="64533" name="AutoShape 30"/>
          <p:cNvSpPr>
            <a:spLocks noChangeArrowheads="1"/>
          </p:cNvSpPr>
          <p:nvPr/>
        </p:nvSpPr>
        <p:spPr bwMode="auto">
          <a:xfrm>
            <a:off x="4572000" y="4005263"/>
            <a:ext cx="136525" cy="736600"/>
          </a:xfrm>
          <a:prstGeom prst="upArrow">
            <a:avLst>
              <a:gd name="adj1" fmla="val 50000"/>
              <a:gd name="adj2" fmla="val 134884"/>
            </a:avLst>
          </a:prstGeom>
          <a:solidFill>
            <a:srgbClr val="732888"/>
          </a:solidFill>
          <a:ln w="38100">
            <a:solidFill>
              <a:srgbClr val="732888"/>
            </a:solidFill>
            <a:miter lim="800000"/>
            <a:headEnd type="none" w="sm" len="sm"/>
            <a:tailEnd type="none" w="sm" len="sm"/>
          </a:ln>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US" altLang="en-US" b="1">
              <a:solidFill>
                <a:srgbClr val="FFFFCC"/>
              </a:solidFill>
              <a:latin typeface="Comic Sans MS" charset="0"/>
            </a:endParaRPr>
          </a:p>
        </p:txBody>
      </p:sp>
      <p:sp>
        <p:nvSpPr>
          <p:cNvPr id="12311" name="Oval 31"/>
          <p:cNvSpPr>
            <a:spLocks noChangeArrowheads="1"/>
          </p:cNvSpPr>
          <p:nvPr/>
        </p:nvSpPr>
        <p:spPr bwMode="auto">
          <a:xfrm>
            <a:off x="755650" y="1700213"/>
            <a:ext cx="1439863" cy="1152525"/>
          </a:xfrm>
          <a:prstGeom prst="ellipse">
            <a:avLst/>
          </a:prstGeom>
          <a:solidFill>
            <a:srgbClr val="C174D6"/>
          </a:solidFill>
          <a:ln w="12700">
            <a:noFill/>
            <a:round/>
            <a:headEnd type="none" w="sm" len="sm"/>
            <a:tailEnd type="none" w="sm" len="sm"/>
          </a:ln>
          <a:effectLst>
            <a:outerShdw dist="3048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Buyer</a:t>
            </a:r>
            <a:endParaRPr lang="en-US" sz="2000" dirty="0">
              <a:solidFill>
                <a:srgbClr val="000090"/>
              </a:solidFill>
              <a:latin typeface="Calibri" pitchFamily="34" charset="0"/>
              <a:ea typeface="+mn-ea"/>
              <a:cs typeface="Calibri" pitchFamily="34" charset="0"/>
            </a:endParaRPr>
          </a:p>
        </p:txBody>
      </p:sp>
      <p:sp>
        <p:nvSpPr>
          <p:cNvPr id="12312" name="Oval 32"/>
          <p:cNvSpPr>
            <a:spLocks noChangeArrowheads="1"/>
          </p:cNvSpPr>
          <p:nvPr/>
        </p:nvSpPr>
        <p:spPr bwMode="auto">
          <a:xfrm>
            <a:off x="7010400" y="1600200"/>
            <a:ext cx="1522413" cy="1252538"/>
          </a:xfrm>
          <a:prstGeom prst="ellipse">
            <a:avLst/>
          </a:prstGeom>
          <a:solidFill>
            <a:srgbClr val="C174D6"/>
          </a:solidFill>
          <a:ln w="12700">
            <a:noFill/>
            <a:round/>
            <a:headEnd type="none" w="sm" len="sm"/>
            <a:tailEnd type="none" w="sm" len="sm"/>
          </a:ln>
          <a:effectLst>
            <a:outerShdw dist="3048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Gatekeeper</a:t>
            </a:r>
          </a:p>
          <a:p>
            <a:pPr algn="ctr">
              <a:defRPr/>
            </a:pPr>
            <a:r>
              <a:rPr lang="en-GB" sz="2000" dirty="0">
                <a:solidFill>
                  <a:srgbClr val="000000"/>
                </a:solidFill>
                <a:latin typeface="Calibri" pitchFamily="34" charset="0"/>
                <a:ea typeface="+mn-ea"/>
                <a:cs typeface="Calibri" pitchFamily="34" charset="0"/>
              </a:rPr>
              <a:t>o</a:t>
            </a:r>
            <a:r>
              <a:rPr lang="en-GB" sz="1400" dirty="0">
                <a:solidFill>
                  <a:srgbClr val="000000"/>
                </a:solidFill>
                <a:latin typeface="Calibri" pitchFamily="34" charset="0"/>
                <a:ea typeface="+mn-ea"/>
                <a:cs typeface="Calibri" pitchFamily="34" charset="0"/>
              </a:rPr>
              <a:t>rganizational</a:t>
            </a:r>
          </a:p>
          <a:p>
            <a:pPr algn="ctr">
              <a:defRPr/>
            </a:pPr>
            <a:r>
              <a:rPr lang="en-GB" sz="1400" dirty="0">
                <a:solidFill>
                  <a:srgbClr val="000000"/>
                </a:solidFill>
                <a:latin typeface="Calibri" pitchFamily="34" charset="0"/>
                <a:ea typeface="+mn-ea"/>
                <a:cs typeface="Calibri" pitchFamily="34" charset="0"/>
              </a:rPr>
              <a:t>Only</a:t>
            </a:r>
            <a:endParaRPr lang="en-US" sz="1400" dirty="0">
              <a:solidFill>
                <a:srgbClr val="000000"/>
              </a:solidFill>
              <a:latin typeface="Calibri" pitchFamily="34" charset="0"/>
              <a:ea typeface="+mn-ea"/>
              <a:cs typeface="Calibri" pitchFamily="34" charset="0"/>
            </a:endParaRPr>
          </a:p>
        </p:txBody>
      </p:sp>
      <p:sp>
        <p:nvSpPr>
          <p:cNvPr id="12313" name="Oval 33"/>
          <p:cNvSpPr>
            <a:spLocks noChangeArrowheads="1"/>
          </p:cNvSpPr>
          <p:nvPr/>
        </p:nvSpPr>
        <p:spPr bwMode="auto">
          <a:xfrm>
            <a:off x="6877050" y="4581525"/>
            <a:ext cx="1439863" cy="1152525"/>
          </a:xfrm>
          <a:prstGeom prst="ellipse">
            <a:avLst/>
          </a:prstGeom>
          <a:solidFill>
            <a:srgbClr val="C174D6"/>
          </a:solidFill>
          <a:ln w="12700">
            <a:noFill/>
            <a:round/>
            <a:headEnd type="none" w="sm" len="sm"/>
            <a:tailEnd type="none" w="sm" len="sm"/>
          </a:ln>
          <a:effectLst>
            <a:outerShdw dist="3048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Influencer</a:t>
            </a:r>
            <a:endParaRPr lang="en-US" sz="2000" dirty="0">
              <a:solidFill>
                <a:srgbClr val="000090"/>
              </a:solidFill>
              <a:latin typeface="Calibri" pitchFamily="34" charset="0"/>
              <a:ea typeface="+mn-ea"/>
              <a:cs typeface="Calibri" pitchFamily="34" charset="0"/>
            </a:endParaRPr>
          </a:p>
        </p:txBody>
      </p:sp>
      <p:sp>
        <p:nvSpPr>
          <p:cNvPr id="12314" name="Oval 34"/>
          <p:cNvSpPr>
            <a:spLocks noChangeArrowheads="1"/>
          </p:cNvSpPr>
          <p:nvPr/>
        </p:nvSpPr>
        <p:spPr bwMode="auto">
          <a:xfrm>
            <a:off x="3924300" y="4868863"/>
            <a:ext cx="1439863" cy="1152525"/>
          </a:xfrm>
          <a:prstGeom prst="ellipse">
            <a:avLst/>
          </a:prstGeom>
          <a:solidFill>
            <a:srgbClr val="C174D6"/>
          </a:solidFill>
          <a:ln w="12700">
            <a:noFill/>
            <a:round/>
            <a:headEnd type="none" w="sm" len="sm"/>
            <a:tailEnd type="none" w="sm" len="sm"/>
          </a:ln>
          <a:effectLst>
            <a:outerShdw dist="3048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Initiator</a:t>
            </a:r>
            <a:endParaRPr lang="en-US" sz="2000" dirty="0">
              <a:solidFill>
                <a:srgbClr val="000090"/>
              </a:solidFill>
              <a:latin typeface="Calibri" pitchFamily="34" charset="0"/>
              <a:ea typeface="+mn-ea"/>
              <a:cs typeface="Calibri" pitchFamily="34" charset="0"/>
            </a:endParaRPr>
          </a:p>
        </p:txBody>
      </p:sp>
      <p:sp>
        <p:nvSpPr>
          <p:cNvPr id="12315" name="Oval 35"/>
          <p:cNvSpPr>
            <a:spLocks noChangeArrowheads="1"/>
          </p:cNvSpPr>
          <p:nvPr/>
        </p:nvSpPr>
        <p:spPr bwMode="auto">
          <a:xfrm>
            <a:off x="900113" y="4365625"/>
            <a:ext cx="1439862" cy="1152525"/>
          </a:xfrm>
          <a:prstGeom prst="ellipse">
            <a:avLst/>
          </a:prstGeom>
          <a:solidFill>
            <a:srgbClr val="C174D6"/>
          </a:solidFill>
          <a:ln w="12700">
            <a:noFill/>
            <a:round/>
            <a:headEnd type="none" w="sm" len="sm"/>
            <a:tailEnd type="none" w="sm" len="sm"/>
          </a:ln>
          <a:effectLst>
            <a:outerShdw dist="304800" dir="2700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User</a:t>
            </a:r>
            <a:endParaRPr lang="en-US" sz="2000" dirty="0">
              <a:solidFill>
                <a:srgbClr val="000090"/>
              </a:solidFill>
              <a:latin typeface="Calibri" pitchFamily="34" charset="0"/>
              <a:ea typeface="+mn-ea"/>
              <a:cs typeface="Calibri" pitchFamily="34" charset="0"/>
            </a:endParaRPr>
          </a:p>
        </p:txBody>
      </p:sp>
    </p:spTree>
    <p:extLst>
      <p:ext uri="{BB962C8B-B14F-4D97-AF65-F5344CB8AC3E}">
        <p14:creationId xmlns:p14="http://schemas.microsoft.com/office/powerpoint/2010/main" val="634946970"/>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371475" y="119063"/>
            <a:ext cx="8443913" cy="1143000"/>
          </a:xfrm>
          <a:solidFill>
            <a:schemeClr val="bg2">
              <a:lumMod val="90000"/>
            </a:schemeClr>
          </a:solidFill>
        </p:spPr>
        <p:txBody>
          <a:bodyPr anchor="t"/>
          <a:lstStyle/>
          <a:p>
            <a:pPr>
              <a:defRPr/>
            </a:pPr>
            <a:r>
              <a:rPr lang="en-GB" altLang="en-US" sz="3200" dirty="0" smtClean="0">
                <a:ea typeface="Calibri" panose="020F0502020204030204" pitchFamily="34" charset="0"/>
              </a:rPr>
              <a:t>How do they buy?</a:t>
            </a:r>
            <a:br>
              <a:rPr lang="en-GB" altLang="en-US" sz="3200" dirty="0" smtClean="0">
                <a:ea typeface="Calibri" panose="020F0502020204030204" pitchFamily="34" charset="0"/>
              </a:rPr>
            </a:br>
            <a:r>
              <a:rPr lang="en-GB" altLang="en-US" sz="3200" dirty="0" smtClean="0">
                <a:ea typeface="Calibri" panose="020F0502020204030204" pitchFamily="34" charset="0"/>
              </a:rPr>
              <a:t>The Consumer Decision-Making Process</a:t>
            </a:r>
          </a:p>
        </p:txBody>
      </p:sp>
      <p:sp>
        <p:nvSpPr>
          <p:cNvPr id="66563" name="Rectangle 4"/>
          <p:cNvSpPr>
            <a:spLocks noChangeArrowheads="1"/>
          </p:cNvSpPr>
          <p:nvPr/>
        </p:nvSpPr>
        <p:spPr bwMode="auto">
          <a:xfrm>
            <a:off x="68580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US" altLang="en-US" sz="1000" b="1">
              <a:latin typeface="Comic Sans MS" charset="0"/>
            </a:endParaRPr>
          </a:p>
        </p:txBody>
      </p:sp>
      <p:sp>
        <p:nvSpPr>
          <p:cNvPr id="66564" name="Rectangle 5"/>
          <p:cNvSpPr>
            <a:spLocks noChangeArrowheads="1"/>
          </p:cNvSpPr>
          <p:nvPr/>
        </p:nvSpPr>
        <p:spPr bwMode="auto">
          <a:xfrm>
            <a:off x="78867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a:spcBef>
                <a:spcPct val="0"/>
              </a:spcBef>
              <a:buFontTx/>
              <a:buNone/>
            </a:pPr>
            <a:endParaRPr lang="en-US" altLang="en-US" sz="1000" b="1">
              <a:latin typeface="Comic Sans MS" charset="0"/>
            </a:endParaRPr>
          </a:p>
        </p:txBody>
      </p:sp>
      <p:sp>
        <p:nvSpPr>
          <p:cNvPr id="1652754" name="Rectangle 18"/>
          <p:cNvSpPr>
            <a:spLocks noChangeArrowheads="1"/>
          </p:cNvSpPr>
          <p:nvPr/>
        </p:nvSpPr>
        <p:spPr bwMode="auto">
          <a:xfrm>
            <a:off x="4033838" y="1484312"/>
            <a:ext cx="2303462" cy="873117"/>
          </a:xfrm>
          <a:prstGeom prst="rect">
            <a:avLst/>
          </a:prstGeom>
          <a:solidFill>
            <a:srgbClr val="72A7EE"/>
          </a:solidFill>
          <a:ln w="12700">
            <a:noFill/>
            <a:miter lim="800000"/>
            <a:headEnd type="none" w="sm" len="sm"/>
            <a:tailEnd type="none" w="sm" len="sm"/>
          </a:ln>
          <a:effectLst>
            <a:outerShdw dist="3302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Need</a:t>
            </a:r>
          </a:p>
          <a:p>
            <a:pPr algn="ctr">
              <a:defRPr/>
            </a:pPr>
            <a:r>
              <a:rPr lang="en-GB" sz="2000" dirty="0">
                <a:solidFill>
                  <a:srgbClr val="000090"/>
                </a:solidFill>
                <a:latin typeface="Calibri" pitchFamily="34" charset="0"/>
                <a:ea typeface="+mn-ea"/>
                <a:cs typeface="Calibri" pitchFamily="34" charset="0"/>
              </a:rPr>
              <a:t> recognition/problem</a:t>
            </a:r>
          </a:p>
          <a:p>
            <a:pPr algn="ctr">
              <a:defRPr/>
            </a:pPr>
            <a:r>
              <a:rPr lang="en-GB" sz="2000" dirty="0">
                <a:solidFill>
                  <a:srgbClr val="000090"/>
                </a:solidFill>
                <a:latin typeface="Calibri" pitchFamily="34" charset="0"/>
                <a:ea typeface="+mn-ea"/>
                <a:cs typeface="Calibri" pitchFamily="34" charset="0"/>
              </a:rPr>
              <a:t> awareness</a:t>
            </a:r>
            <a:endParaRPr lang="en-US" sz="2000" dirty="0">
              <a:solidFill>
                <a:srgbClr val="000090"/>
              </a:solidFill>
              <a:latin typeface="Calibri" pitchFamily="34" charset="0"/>
              <a:ea typeface="+mn-ea"/>
              <a:cs typeface="Calibri" pitchFamily="34" charset="0"/>
            </a:endParaRPr>
          </a:p>
        </p:txBody>
      </p:sp>
      <p:sp>
        <p:nvSpPr>
          <p:cNvPr id="1652756" name="Rectangle 20"/>
          <p:cNvSpPr>
            <a:spLocks noChangeArrowheads="1"/>
          </p:cNvSpPr>
          <p:nvPr/>
        </p:nvSpPr>
        <p:spPr bwMode="auto">
          <a:xfrm>
            <a:off x="4033838" y="2636838"/>
            <a:ext cx="2303462" cy="504825"/>
          </a:xfrm>
          <a:prstGeom prst="rect">
            <a:avLst/>
          </a:prstGeom>
          <a:solidFill>
            <a:srgbClr val="72A7EE"/>
          </a:solidFill>
          <a:ln w="12700">
            <a:noFill/>
            <a:miter lim="800000"/>
            <a:headEnd type="none" w="sm" len="sm"/>
            <a:tailEnd type="none" w="sm" len="sm"/>
          </a:ln>
          <a:effectLst>
            <a:outerShdw dist="3302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Information Search</a:t>
            </a:r>
            <a:endParaRPr lang="en-US" sz="2000" dirty="0">
              <a:solidFill>
                <a:srgbClr val="000090"/>
              </a:solidFill>
              <a:latin typeface="Calibri" pitchFamily="34" charset="0"/>
              <a:ea typeface="+mn-ea"/>
              <a:cs typeface="Calibri" pitchFamily="34" charset="0"/>
            </a:endParaRPr>
          </a:p>
        </p:txBody>
      </p:sp>
      <p:sp>
        <p:nvSpPr>
          <p:cNvPr id="1652757" name="Rectangle 21"/>
          <p:cNvSpPr>
            <a:spLocks noChangeArrowheads="1"/>
          </p:cNvSpPr>
          <p:nvPr/>
        </p:nvSpPr>
        <p:spPr bwMode="auto">
          <a:xfrm>
            <a:off x="4033838" y="3500438"/>
            <a:ext cx="2303462" cy="647700"/>
          </a:xfrm>
          <a:prstGeom prst="rect">
            <a:avLst/>
          </a:prstGeom>
          <a:solidFill>
            <a:srgbClr val="72A7EE"/>
          </a:solidFill>
          <a:ln w="12700">
            <a:noFill/>
            <a:miter lim="800000"/>
            <a:headEnd type="none" w="sm" len="sm"/>
            <a:tailEnd type="none" w="sm" len="sm"/>
          </a:ln>
          <a:effectLst>
            <a:outerShdw dist="3302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Evaluation of </a:t>
            </a:r>
          </a:p>
          <a:p>
            <a:pPr algn="ctr">
              <a:defRPr/>
            </a:pPr>
            <a:r>
              <a:rPr lang="en-GB" sz="2000" dirty="0">
                <a:solidFill>
                  <a:srgbClr val="000090"/>
                </a:solidFill>
                <a:latin typeface="Calibri" pitchFamily="34" charset="0"/>
                <a:ea typeface="+mn-ea"/>
                <a:cs typeface="Calibri" pitchFamily="34" charset="0"/>
              </a:rPr>
              <a:t>alternatives</a:t>
            </a:r>
            <a:endParaRPr lang="en-US" sz="2000" dirty="0">
              <a:solidFill>
                <a:srgbClr val="000090"/>
              </a:solidFill>
              <a:latin typeface="Calibri" pitchFamily="34" charset="0"/>
              <a:ea typeface="+mn-ea"/>
              <a:cs typeface="Calibri" pitchFamily="34" charset="0"/>
            </a:endParaRPr>
          </a:p>
        </p:txBody>
      </p:sp>
      <p:sp>
        <p:nvSpPr>
          <p:cNvPr id="1652758" name="Rectangle 22"/>
          <p:cNvSpPr>
            <a:spLocks noChangeArrowheads="1"/>
          </p:cNvSpPr>
          <p:nvPr/>
        </p:nvSpPr>
        <p:spPr bwMode="auto">
          <a:xfrm>
            <a:off x="4033838" y="4508500"/>
            <a:ext cx="2303462" cy="360363"/>
          </a:xfrm>
          <a:prstGeom prst="rect">
            <a:avLst/>
          </a:prstGeom>
          <a:solidFill>
            <a:srgbClr val="72A7EE"/>
          </a:solidFill>
          <a:ln w="12700">
            <a:noFill/>
            <a:miter lim="800000"/>
            <a:headEnd type="none" w="sm" len="sm"/>
            <a:tailEnd type="none" w="sm" len="sm"/>
          </a:ln>
          <a:effectLst>
            <a:outerShdw dist="3302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Purchase</a:t>
            </a:r>
            <a:endParaRPr lang="en-US" sz="2000" dirty="0">
              <a:solidFill>
                <a:srgbClr val="000090"/>
              </a:solidFill>
              <a:latin typeface="Calibri" pitchFamily="34" charset="0"/>
              <a:ea typeface="+mn-ea"/>
              <a:cs typeface="Calibri" pitchFamily="34" charset="0"/>
            </a:endParaRPr>
          </a:p>
        </p:txBody>
      </p:sp>
      <p:sp>
        <p:nvSpPr>
          <p:cNvPr id="1652759" name="Rectangle 23"/>
          <p:cNvSpPr>
            <a:spLocks noChangeArrowheads="1"/>
          </p:cNvSpPr>
          <p:nvPr/>
        </p:nvSpPr>
        <p:spPr bwMode="auto">
          <a:xfrm>
            <a:off x="4033838" y="5229225"/>
            <a:ext cx="2303462" cy="647700"/>
          </a:xfrm>
          <a:prstGeom prst="rect">
            <a:avLst/>
          </a:prstGeom>
          <a:solidFill>
            <a:srgbClr val="72A7EE"/>
          </a:solidFill>
          <a:ln w="12700">
            <a:noFill/>
            <a:miter lim="800000"/>
            <a:headEnd type="none" w="sm" len="sm"/>
            <a:tailEnd type="none" w="sm" len="sm"/>
          </a:ln>
          <a:effectLst>
            <a:outerShdw dist="330200" dir="2700000" sx="98000" sy="98000" algn="tl" rotWithShape="0">
              <a:srgbClr val="8064A2">
                <a:alpha val="42999"/>
              </a:srgbClr>
            </a:outerShdw>
          </a:effectLst>
          <a:scene3d>
            <a:camera prst="orthographicFront"/>
            <a:lightRig rig="threePt" dir="t"/>
          </a:scene3d>
          <a:sp3d>
            <a:bevelT/>
          </a:sp3d>
        </p:spPr>
        <p:txBody>
          <a:bodyPr wrap="none" anchor="ctr"/>
          <a:lstStyle/>
          <a:p>
            <a:pPr algn="ctr">
              <a:defRPr/>
            </a:pPr>
            <a:r>
              <a:rPr lang="en-GB" sz="2000" dirty="0">
                <a:solidFill>
                  <a:srgbClr val="000090"/>
                </a:solidFill>
                <a:latin typeface="Calibri" pitchFamily="34" charset="0"/>
                <a:ea typeface="+mn-ea"/>
                <a:cs typeface="Calibri" pitchFamily="34" charset="0"/>
              </a:rPr>
              <a:t>Post-purchase</a:t>
            </a:r>
          </a:p>
          <a:p>
            <a:pPr algn="ctr">
              <a:defRPr/>
            </a:pPr>
            <a:r>
              <a:rPr lang="en-GB" sz="2000" dirty="0">
                <a:solidFill>
                  <a:srgbClr val="000090"/>
                </a:solidFill>
                <a:latin typeface="Calibri" pitchFamily="34" charset="0"/>
                <a:ea typeface="+mn-ea"/>
                <a:cs typeface="Calibri" pitchFamily="34" charset="0"/>
              </a:rPr>
              <a:t> evaluation</a:t>
            </a:r>
            <a:endParaRPr lang="en-US" sz="2000" dirty="0">
              <a:solidFill>
                <a:srgbClr val="000090"/>
              </a:solidFill>
              <a:latin typeface="Calibri" pitchFamily="34" charset="0"/>
              <a:ea typeface="+mn-ea"/>
              <a:cs typeface="Calibri" pitchFamily="34" charset="0"/>
            </a:endParaRPr>
          </a:p>
        </p:txBody>
      </p:sp>
      <p:sp>
        <p:nvSpPr>
          <p:cNvPr id="66580" name="Line 24"/>
          <p:cNvSpPr>
            <a:spLocks noChangeShapeType="1"/>
          </p:cNvSpPr>
          <p:nvPr/>
        </p:nvSpPr>
        <p:spPr bwMode="auto">
          <a:xfrm>
            <a:off x="5113338" y="2276475"/>
            <a:ext cx="0" cy="287338"/>
          </a:xfrm>
          <a:prstGeom prst="line">
            <a:avLst/>
          </a:prstGeom>
          <a:noFill/>
          <a:ln w="57150">
            <a:solidFill>
              <a:srgbClr val="732888"/>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US"/>
          </a:p>
        </p:txBody>
      </p:sp>
      <p:sp>
        <p:nvSpPr>
          <p:cNvPr id="66581" name="Line 25"/>
          <p:cNvSpPr>
            <a:spLocks noChangeShapeType="1"/>
          </p:cNvSpPr>
          <p:nvPr/>
        </p:nvSpPr>
        <p:spPr bwMode="auto">
          <a:xfrm>
            <a:off x="5113338" y="3141663"/>
            <a:ext cx="0" cy="287337"/>
          </a:xfrm>
          <a:prstGeom prst="line">
            <a:avLst/>
          </a:prstGeom>
          <a:noFill/>
          <a:ln w="57150">
            <a:solidFill>
              <a:srgbClr val="732888"/>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US"/>
          </a:p>
        </p:txBody>
      </p:sp>
      <p:sp>
        <p:nvSpPr>
          <p:cNvPr id="66582" name="Line 26"/>
          <p:cNvSpPr>
            <a:spLocks noChangeShapeType="1"/>
          </p:cNvSpPr>
          <p:nvPr/>
        </p:nvSpPr>
        <p:spPr bwMode="auto">
          <a:xfrm>
            <a:off x="5113338" y="4148138"/>
            <a:ext cx="0" cy="287337"/>
          </a:xfrm>
          <a:prstGeom prst="line">
            <a:avLst/>
          </a:prstGeom>
          <a:noFill/>
          <a:ln w="57150">
            <a:solidFill>
              <a:srgbClr val="732888"/>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US"/>
          </a:p>
        </p:txBody>
      </p:sp>
      <p:sp>
        <p:nvSpPr>
          <p:cNvPr id="66583" name="Line 28"/>
          <p:cNvSpPr>
            <a:spLocks noChangeShapeType="1"/>
          </p:cNvSpPr>
          <p:nvPr/>
        </p:nvSpPr>
        <p:spPr bwMode="auto">
          <a:xfrm>
            <a:off x="5113338" y="4867275"/>
            <a:ext cx="0" cy="287338"/>
          </a:xfrm>
          <a:prstGeom prst="line">
            <a:avLst/>
          </a:prstGeom>
          <a:noFill/>
          <a:ln w="57150">
            <a:solidFill>
              <a:srgbClr val="732888"/>
            </a:solidFill>
            <a:round/>
            <a:headEnd type="none" w="sm" len="sm"/>
            <a:tailEnd type="triangle" w="sm" len="sm"/>
          </a:ln>
          <a:extLst>
            <a:ext uri="{909E8E84-426E-40DD-AFC4-6F175D3DCCD1}">
              <a14:hiddenFill xmlns:a14="http://schemas.microsoft.com/office/drawing/2010/main">
                <a:noFill/>
              </a14:hiddenFill>
            </a:ext>
          </a:extLst>
        </p:spPr>
        <p:txBody>
          <a:bodyPr/>
          <a:lstStyle/>
          <a:p>
            <a:endParaRPr lang="en-US"/>
          </a:p>
        </p:txBody>
      </p:sp>
      <p:sp>
        <p:nvSpPr>
          <p:cNvPr id="66584" name="TextBox 15"/>
          <p:cNvSpPr txBox="1">
            <a:spLocks noChangeArrowheads="1"/>
          </p:cNvSpPr>
          <p:nvPr/>
        </p:nvSpPr>
        <p:spPr bwMode="auto">
          <a:xfrm>
            <a:off x="428625" y="6143625"/>
            <a:ext cx="194151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b="1">
                <a:latin typeface="Calibri" charset="0"/>
                <a:ea typeface="Calibri" charset="0"/>
                <a:cs typeface="Calibri" charset="0"/>
              </a:rPr>
              <a:t>(Fahy and Jobber, 2012)</a:t>
            </a:r>
          </a:p>
        </p:txBody>
      </p:sp>
      <p:pic>
        <p:nvPicPr>
          <p:cNvPr id="66585" name="Picture 16" descr="C:\Users\a.cockrill\AppData\Local\Microsoft\Windows\Temporary Internet Files\Content.IE5\LCETIRPA\MP900442346[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3992563"/>
            <a:ext cx="2622550" cy="1749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loud 2"/>
          <p:cNvSpPr/>
          <p:nvPr/>
        </p:nvSpPr>
        <p:spPr bwMode="auto">
          <a:xfrm>
            <a:off x="6589713" y="2108200"/>
            <a:ext cx="2446337" cy="2182813"/>
          </a:xfrm>
          <a:prstGeom prst="cloud">
            <a:avLst/>
          </a:prstGeom>
          <a:solidFill>
            <a:schemeClr val="accent1"/>
          </a:solidFill>
          <a:ln w="9525" cap="flat" cmpd="sng" algn="ctr">
            <a:solidFill>
              <a:schemeClr val="tx1"/>
            </a:solidFill>
            <a:prstDash val="solid"/>
            <a:round/>
            <a:headEnd type="none" w="med" len="med"/>
            <a:tailEnd type="none" w="med" len="med"/>
          </a:ln>
          <a:effectLst/>
        </p:spPr>
        <p:txBody>
          <a:bodyPr/>
          <a:lstStyle/>
          <a:p>
            <a:pPr>
              <a:defRPr/>
            </a:pPr>
            <a:r>
              <a:rPr lang="en-GB" sz="1400" dirty="0">
                <a:latin typeface="Calibri" panose="020F0502020204030204" pitchFamily="34" charset="0"/>
                <a:ea typeface="+mn-ea"/>
                <a:cs typeface="Arial" panose="020B0604020202020204" pitchFamily="34" charset="0"/>
              </a:rPr>
              <a:t>NB. Not all products the same – habitual,</a:t>
            </a:r>
          </a:p>
          <a:p>
            <a:pPr>
              <a:defRPr/>
            </a:pPr>
            <a:r>
              <a:rPr lang="en-GB" sz="1400" dirty="0">
                <a:latin typeface="Calibri" panose="020F0502020204030204" pitchFamily="34" charset="0"/>
                <a:ea typeface="+mn-ea"/>
                <a:cs typeface="Arial" panose="020B0604020202020204" pitchFamily="34" charset="0"/>
              </a:rPr>
              <a:t>low involvement,</a:t>
            </a:r>
          </a:p>
          <a:p>
            <a:pPr>
              <a:defRPr/>
            </a:pPr>
            <a:r>
              <a:rPr lang="en-GB" sz="1400" dirty="0">
                <a:latin typeface="Calibri" panose="020F0502020204030204" pitchFamily="34" charset="0"/>
                <a:ea typeface="+mn-ea"/>
                <a:cs typeface="Arial" panose="020B0604020202020204" pitchFamily="34" charset="0"/>
              </a:rPr>
              <a:t>high involvement</a:t>
            </a:r>
          </a:p>
          <a:p>
            <a:pPr>
              <a:defRPr/>
            </a:pPr>
            <a:r>
              <a:rPr lang="en-GB" sz="1400" dirty="0">
                <a:latin typeface="Calibri" panose="020F0502020204030204" pitchFamily="34" charset="0"/>
                <a:ea typeface="+mn-ea"/>
                <a:cs typeface="Arial" panose="020B0604020202020204" pitchFamily="34" charset="0"/>
              </a:rPr>
              <a:t>purchases</a:t>
            </a:r>
          </a:p>
          <a:p>
            <a:pPr>
              <a:defRPr/>
            </a:pPr>
            <a:endParaRPr lang="en-GB" dirty="0">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725609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2" presetClass="entr" presetSubtype="4" fill="hold" nodeType="withEffect">
                                  <p:stCondLst>
                                    <p:cond delay="0"/>
                                  </p:stCondLst>
                                  <p:childTnLst>
                                    <p:set>
                                      <p:cBhvr>
                                        <p:cTn id="6" dur="1" fill="hold">
                                          <p:stCondLst>
                                            <p:cond delay="0"/>
                                          </p:stCondLst>
                                        </p:cTn>
                                        <p:tgtEl>
                                          <p:spTgt spid="1652754"/>
                                        </p:tgtEl>
                                        <p:attrNameLst>
                                          <p:attrName>style.visibility</p:attrName>
                                        </p:attrNameLst>
                                      </p:cBhvr>
                                      <p:to>
                                        <p:strVal val="visible"/>
                                      </p:to>
                                    </p:set>
                                    <p:animEffect transition="in" filter="slide(fromBottom)">
                                      <p:cBhvr>
                                        <p:cTn id="7" dur="1000"/>
                                        <p:tgtEl>
                                          <p:spTgt spid="1652754"/>
                                        </p:tgtEl>
                                      </p:cBhvr>
                                    </p:animEffect>
                                  </p:childTnLst>
                                </p:cTn>
                              </p:par>
                            </p:childTnLst>
                          </p:cTn>
                        </p:par>
                        <p:par>
                          <p:cTn id="8" fill="hold" nodeType="afterGroup">
                            <p:stCondLst>
                              <p:cond delay="1000"/>
                            </p:stCondLst>
                            <p:childTnLst>
                              <p:par>
                                <p:cTn id="9" presetID="12" presetClass="entr" presetSubtype="4" fill="hold" nodeType="afterEffect">
                                  <p:stCondLst>
                                    <p:cond delay="0"/>
                                  </p:stCondLst>
                                  <p:childTnLst>
                                    <p:set>
                                      <p:cBhvr>
                                        <p:cTn id="10" dur="1" fill="hold">
                                          <p:stCondLst>
                                            <p:cond delay="0"/>
                                          </p:stCondLst>
                                        </p:cTn>
                                        <p:tgtEl>
                                          <p:spTgt spid="1652756"/>
                                        </p:tgtEl>
                                        <p:attrNameLst>
                                          <p:attrName>style.visibility</p:attrName>
                                        </p:attrNameLst>
                                      </p:cBhvr>
                                      <p:to>
                                        <p:strVal val="visible"/>
                                      </p:to>
                                    </p:set>
                                    <p:animEffect transition="in" filter="slide(fromBottom)">
                                      <p:cBhvr>
                                        <p:cTn id="11" dur="1000"/>
                                        <p:tgtEl>
                                          <p:spTgt spid="1652756"/>
                                        </p:tgtEl>
                                      </p:cBhvr>
                                    </p:animEffect>
                                  </p:childTnLst>
                                </p:cTn>
                              </p:par>
                            </p:childTnLst>
                          </p:cTn>
                        </p:par>
                        <p:par>
                          <p:cTn id="12" fill="hold" nodeType="afterGroup">
                            <p:stCondLst>
                              <p:cond delay="2000"/>
                            </p:stCondLst>
                            <p:childTnLst>
                              <p:par>
                                <p:cTn id="13" presetID="12" presetClass="entr" presetSubtype="4" fill="hold" nodeType="afterEffect">
                                  <p:stCondLst>
                                    <p:cond delay="0"/>
                                  </p:stCondLst>
                                  <p:childTnLst>
                                    <p:set>
                                      <p:cBhvr>
                                        <p:cTn id="14" dur="1" fill="hold">
                                          <p:stCondLst>
                                            <p:cond delay="0"/>
                                          </p:stCondLst>
                                        </p:cTn>
                                        <p:tgtEl>
                                          <p:spTgt spid="1652757"/>
                                        </p:tgtEl>
                                        <p:attrNameLst>
                                          <p:attrName>style.visibility</p:attrName>
                                        </p:attrNameLst>
                                      </p:cBhvr>
                                      <p:to>
                                        <p:strVal val="visible"/>
                                      </p:to>
                                    </p:set>
                                    <p:animEffect transition="in" filter="slide(fromBottom)">
                                      <p:cBhvr>
                                        <p:cTn id="15" dur="1000"/>
                                        <p:tgtEl>
                                          <p:spTgt spid="1652757"/>
                                        </p:tgtEl>
                                      </p:cBhvr>
                                    </p:animEffect>
                                  </p:childTnLst>
                                </p:cTn>
                              </p:par>
                            </p:childTnLst>
                          </p:cTn>
                        </p:par>
                        <p:par>
                          <p:cTn id="16" fill="hold" nodeType="afterGroup">
                            <p:stCondLst>
                              <p:cond delay="3000"/>
                            </p:stCondLst>
                            <p:childTnLst>
                              <p:par>
                                <p:cTn id="17" presetID="12" presetClass="entr" presetSubtype="4" fill="hold" nodeType="afterEffect">
                                  <p:stCondLst>
                                    <p:cond delay="0"/>
                                  </p:stCondLst>
                                  <p:childTnLst>
                                    <p:set>
                                      <p:cBhvr>
                                        <p:cTn id="18" dur="1" fill="hold">
                                          <p:stCondLst>
                                            <p:cond delay="0"/>
                                          </p:stCondLst>
                                        </p:cTn>
                                        <p:tgtEl>
                                          <p:spTgt spid="1652758"/>
                                        </p:tgtEl>
                                        <p:attrNameLst>
                                          <p:attrName>style.visibility</p:attrName>
                                        </p:attrNameLst>
                                      </p:cBhvr>
                                      <p:to>
                                        <p:strVal val="visible"/>
                                      </p:to>
                                    </p:set>
                                    <p:animEffect transition="in" filter="slide(fromBottom)">
                                      <p:cBhvr>
                                        <p:cTn id="19" dur="1000"/>
                                        <p:tgtEl>
                                          <p:spTgt spid="1652758"/>
                                        </p:tgtEl>
                                      </p:cBhvr>
                                    </p:animEffect>
                                  </p:childTnLst>
                                </p:cTn>
                              </p:par>
                            </p:childTnLst>
                          </p:cTn>
                        </p:par>
                        <p:par>
                          <p:cTn id="20" fill="hold" nodeType="afterGroup">
                            <p:stCondLst>
                              <p:cond delay="4000"/>
                            </p:stCondLst>
                            <p:childTnLst>
                              <p:par>
                                <p:cTn id="21" presetID="12" presetClass="entr" presetSubtype="4" fill="hold" nodeType="afterEffect">
                                  <p:stCondLst>
                                    <p:cond delay="0"/>
                                  </p:stCondLst>
                                  <p:childTnLst>
                                    <p:set>
                                      <p:cBhvr>
                                        <p:cTn id="22" dur="1" fill="hold">
                                          <p:stCondLst>
                                            <p:cond delay="0"/>
                                          </p:stCondLst>
                                        </p:cTn>
                                        <p:tgtEl>
                                          <p:spTgt spid="1652759"/>
                                        </p:tgtEl>
                                        <p:attrNameLst>
                                          <p:attrName>style.visibility</p:attrName>
                                        </p:attrNameLst>
                                      </p:cBhvr>
                                      <p:to>
                                        <p:strVal val="visible"/>
                                      </p:to>
                                    </p:set>
                                    <p:animEffect transition="in" filter="slide(fromBottom)">
                                      <p:cBhvr>
                                        <p:cTn id="23" dur="500"/>
                                        <p:tgtEl>
                                          <p:spTgt spid="165275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69122" name="Rectangle 2"/>
          <p:cNvSpPr>
            <a:spLocks noChangeArrowheads="1"/>
          </p:cNvSpPr>
          <p:nvPr/>
        </p:nvSpPr>
        <p:spPr bwMode="auto">
          <a:xfrm>
            <a:off x="785813" y="0"/>
            <a:ext cx="7772400" cy="1143000"/>
          </a:xfrm>
          <a:prstGeom prst="rect">
            <a:avLst/>
          </a:prstGeom>
          <a:solidFill>
            <a:schemeClr val="bg2">
              <a:lumMod val="90000"/>
            </a:schemeClr>
          </a:solidFill>
          <a:ln w="9525">
            <a:noFill/>
            <a:miter lim="800000"/>
            <a:headEnd/>
            <a:tailEnd/>
          </a:ln>
          <a:effectLst/>
        </p:spPr>
        <p:txBody>
          <a:bodyPr lIns="92075" tIns="46038" rIns="92075" bIns="46038" anchor="ctr"/>
          <a:lstStyle/>
          <a:p>
            <a:pPr algn="ctr">
              <a:defRPr/>
            </a:pPr>
            <a:r>
              <a:rPr lang="en-GB" sz="2800" dirty="0">
                <a:solidFill>
                  <a:srgbClr val="000000"/>
                </a:solidFill>
                <a:latin typeface="Calibri" pitchFamily="34" charset="0"/>
                <a:ea typeface="Arial" pitchFamily="-1" charset="0"/>
                <a:cs typeface="Calibri" pitchFamily="34" charset="0"/>
              </a:rPr>
              <a:t>Choice Criteria Used When Evaluating Alternatives</a:t>
            </a:r>
          </a:p>
        </p:txBody>
      </p:sp>
      <p:pic>
        <p:nvPicPr>
          <p:cNvPr id="68611" name="Picture 15" descr="BD10569_"/>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8038" y="1196975"/>
            <a:ext cx="1860550" cy="266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2" name="Picture 17" descr="BD10568_"/>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95963" y="3644900"/>
            <a:ext cx="1635125" cy="2133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8613" name="Picture 18" descr="j0126721"/>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0" y="460375"/>
            <a:ext cx="1981200" cy="190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69139" name="Rectangle 19"/>
          <p:cNvSpPr>
            <a:spLocks noChangeArrowheads="1"/>
          </p:cNvSpPr>
          <p:nvPr/>
        </p:nvSpPr>
        <p:spPr bwMode="auto">
          <a:xfrm>
            <a:off x="755650" y="2205038"/>
            <a:ext cx="2089150" cy="3384550"/>
          </a:xfrm>
          <a:prstGeom prst="rect">
            <a:avLst/>
          </a:prstGeom>
          <a:solidFill>
            <a:srgbClr val="72A7EE"/>
          </a:solidFill>
          <a:ln w="12700">
            <a:noFill/>
            <a:miter lim="800000"/>
            <a:headEnd type="none" w="sm" len="sm"/>
            <a:tailEnd type="none" w="sm" len="sm"/>
          </a:ln>
          <a:effectLst>
            <a:outerShdw blurRad="50800" dist="279400" dir="2700000" algn="tl" rotWithShape="0">
              <a:prstClr val="black">
                <a:alpha val="40000"/>
              </a:prstClr>
            </a:outerShdw>
          </a:effectLst>
          <a:scene3d>
            <a:camera prst="orthographicFront"/>
            <a:lightRig rig="threePt" dir="t"/>
          </a:scene3d>
          <a:sp3d>
            <a:bevelT/>
          </a:sp3d>
        </p:spPr>
        <p:txBody>
          <a:bodyPr wrap="none" anchor="ctr"/>
          <a:lstStyle/>
          <a:p>
            <a:pPr algn="ctr">
              <a:defRPr/>
            </a:pPr>
            <a:r>
              <a:rPr lang="en-GB" u="sng" dirty="0">
                <a:solidFill>
                  <a:srgbClr val="124992"/>
                </a:solidFill>
                <a:latin typeface="Calibri" pitchFamily="34" charset="0"/>
                <a:ea typeface="+mn-ea"/>
                <a:cs typeface="Calibri" pitchFamily="34" charset="0"/>
              </a:rPr>
              <a:t>Technical-</a:t>
            </a:r>
          </a:p>
          <a:p>
            <a:pPr algn="ctr">
              <a:defRPr/>
            </a:pPr>
            <a:endParaRPr lang="en-GB" u="sng" dirty="0">
              <a:solidFill>
                <a:srgbClr val="124992"/>
              </a:solidFill>
              <a:latin typeface="Calibri" pitchFamily="34" charset="0"/>
              <a:ea typeface="+mn-ea"/>
              <a:cs typeface="Calibri" pitchFamily="34" charset="0"/>
            </a:endParaRPr>
          </a:p>
          <a:p>
            <a:pPr algn="ctr">
              <a:defRPr/>
            </a:pPr>
            <a:r>
              <a:rPr lang="en-GB" dirty="0">
                <a:solidFill>
                  <a:srgbClr val="124992"/>
                </a:solidFill>
                <a:latin typeface="Calibri" pitchFamily="34" charset="0"/>
                <a:ea typeface="+mn-ea"/>
                <a:cs typeface="Calibri" pitchFamily="34" charset="0"/>
              </a:rPr>
              <a:t>Reliability </a:t>
            </a:r>
          </a:p>
          <a:p>
            <a:pPr algn="ctr">
              <a:defRPr/>
            </a:pPr>
            <a:r>
              <a:rPr lang="en-GB" dirty="0">
                <a:solidFill>
                  <a:srgbClr val="124992"/>
                </a:solidFill>
                <a:latin typeface="Calibri" pitchFamily="34" charset="0"/>
                <a:ea typeface="+mn-ea"/>
                <a:cs typeface="Calibri" pitchFamily="34" charset="0"/>
              </a:rPr>
              <a:t>Durability</a:t>
            </a:r>
            <a:br>
              <a:rPr lang="en-GB" dirty="0">
                <a:solidFill>
                  <a:srgbClr val="124992"/>
                </a:solidFill>
                <a:latin typeface="Calibri" pitchFamily="34" charset="0"/>
                <a:ea typeface="+mn-ea"/>
                <a:cs typeface="Calibri" pitchFamily="34" charset="0"/>
              </a:rPr>
            </a:br>
            <a:r>
              <a:rPr lang="en-GB" dirty="0">
                <a:solidFill>
                  <a:srgbClr val="124992"/>
                </a:solidFill>
                <a:latin typeface="Calibri" pitchFamily="34" charset="0"/>
                <a:ea typeface="+mn-ea"/>
                <a:cs typeface="Calibri" pitchFamily="34" charset="0"/>
              </a:rPr>
              <a:t>Performance</a:t>
            </a:r>
          </a:p>
          <a:p>
            <a:pPr algn="ctr">
              <a:defRPr/>
            </a:pPr>
            <a:r>
              <a:rPr lang="en-GB" dirty="0">
                <a:solidFill>
                  <a:srgbClr val="124992"/>
                </a:solidFill>
                <a:latin typeface="Calibri" pitchFamily="34" charset="0"/>
                <a:ea typeface="+mn-ea"/>
                <a:cs typeface="Calibri" pitchFamily="34" charset="0"/>
              </a:rPr>
              <a:t>Style/looks</a:t>
            </a:r>
          </a:p>
          <a:p>
            <a:pPr algn="ctr">
              <a:defRPr/>
            </a:pPr>
            <a:r>
              <a:rPr lang="en-GB" dirty="0">
                <a:solidFill>
                  <a:srgbClr val="124992"/>
                </a:solidFill>
                <a:latin typeface="Calibri" pitchFamily="34" charset="0"/>
                <a:ea typeface="+mn-ea"/>
                <a:cs typeface="Calibri" pitchFamily="34" charset="0"/>
              </a:rPr>
              <a:t>Comfort</a:t>
            </a:r>
          </a:p>
          <a:p>
            <a:pPr algn="ctr">
              <a:defRPr/>
            </a:pPr>
            <a:r>
              <a:rPr lang="en-GB" dirty="0">
                <a:solidFill>
                  <a:srgbClr val="124992"/>
                </a:solidFill>
                <a:latin typeface="Calibri" pitchFamily="34" charset="0"/>
                <a:ea typeface="+mn-ea"/>
                <a:cs typeface="Calibri" pitchFamily="34" charset="0"/>
              </a:rPr>
              <a:t>Delivery</a:t>
            </a:r>
          </a:p>
          <a:p>
            <a:pPr algn="ctr">
              <a:defRPr/>
            </a:pPr>
            <a:r>
              <a:rPr lang="en-GB" dirty="0">
                <a:solidFill>
                  <a:srgbClr val="124992"/>
                </a:solidFill>
                <a:latin typeface="Calibri" pitchFamily="34" charset="0"/>
                <a:ea typeface="+mn-ea"/>
                <a:cs typeface="Calibri" pitchFamily="34" charset="0"/>
              </a:rPr>
              <a:t>Convenience</a:t>
            </a:r>
          </a:p>
          <a:p>
            <a:pPr algn="ctr">
              <a:defRPr/>
            </a:pPr>
            <a:r>
              <a:rPr lang="en-GB" dirty="0">
                <a:solidFill>
                  <a:srgbClr val="124992"/>
                </a:solidFill>
                <a:latin typeface="Calibri" pitchFamily="34" charset="0"/>
                <a:ea typeface="+mn-ea"/>
                <a:cs typeface="Calibri" pitchFamily="34" charset="0"/>
              </a:rPr>
              <a:t>Taste</a:t>
            </a:r>
            <a:endParaRPr lang="en-GB" u="sng" dirty="0">
              <a:solidFill>
                <a:srgbClr val="124992"/>
              </a:solidFill>
              <a:latin typeface="Calibri" pitchFamily="34" charset="0"/>
              <a:ea typeface="+mn-ea"/>
              <a:cs typeface="Calibri" pitchFamily="34" charset="0"/>
            </a:endParaRPr>
          </a:p>
          <a:p>
            <a:pPr algn="ctr">
              <a:defRPr/>
            </a:pPr>
            <a:endParaRPr lang="en-US" u="sng" dirty="0">
              <a:solidFill>
                <a:srgbClr val="124992"/>
              </a:solidFill>
              <a:latin typeface="Arial" panose="020B0604020202020204" pitchFamily="34" charset="0"/>
              <a:ea typeface="+mn-ea"/>
              <a:cs typeface="Arial" panose="020B0604020202020204" pitchFamily="34" charset="0"/>
            </a:endParaRPr>
          </a:p>
        </p:txBody>
      </p:sp>
      <p:pic>
        <p:nvPicPr>
          <p:cNvPr id="68617" name="Picture 21" descr="j015496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76238" y="4795838"/>
            <a:ext cx="1376362" cy="1833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669142" name="Rectangle 22"/>
          <p:cNvSpPr>
            <a:spLocks noChangeArrowheads="1"/>
          </p:cNvSpPr>
          <p:nvPr/>
        </p:nvSpPr>
        <p:spPr bwMode="auto">
          <a:xfrm>
            <a:off x="5651500" y="1196975"/>
            <a:ext cx="1871663" cy="1943100"/>
          </a:xfrm>
          <a:prstGeom prst="rect">
            <a:avLst/>
          </a:prstGeom>
          <a:solidFill>
            <a:srgbClr val="72A7EE"/>
          </a:solidFill>
          <a:ln w="12700">
            <a:noFill/>
            <a:miter lim="800000"/>
            <a:headEnd type="none" w="sm" len="sm"/>
            <a:tailEnd type="none" w="sm" len="sm"/>
          </a:ln>
          <a:effectLst>
            <a:outerShdw blurRad="50800" dist="279400" dir="2700000" sx="102000" sy="102000" algn="tl" rotWithShape="0">
              <a:prstClr val="black">
                <a:alpha val="40000"/>
              </a:prstClr>
            </a:outerShdw>
          </a:effectLst>
          <a:scene3d>
            <a:camera prst="orthographicFront"/>
            <a:lightRig rig="threePt" dir="t"/>
          </a:scene3d>
          <a:sp3d>
            <a:bevelT/>
          </a:sp3d>
        </p:spPr>
        <p:txBody>
          <a:bodyPr wrap="none" anchor="ctr"/>
          <a:lstStyle/>
          <a:p>
            <a:pPr algn="ctr">
              <a:defRPr/>
            </a:pPr>
            <a:r>
              <a:rPr lang="en-GB" u="sng" dirty="0">
                <a:solidFill>
                  <a:srgbClr val="124992"/>
                </a:solidFill>
                <a:latin typeface="Calibri" pitchFamily="34" charset="0"/>
                <a:ea typeface="+mn-ea"/>
                <a:cs typeface="Calibri" pitchFamily="34" charset="0"/>
              </a:rPr>
              <a:t>Social-</a:t>
            </a:r>
          </a:p>
          <a:p>
            <a:pPr algn="ctr">
              <a:defRPr/>
            </a:pPr>
            <a:endParaRPr lang="en-GB" u="sng" dirty="0">
              <a:solidFill>
                <a:srgbClr val="124992"/>
              </a:solidFill>
              <a:latin typeface="Calibri" pitchFamily="34" charset="0"/>
              <a:ea typeface="+mn-ea"/>
              <a:cs typeface="Calibri" pitchFamily="34" charset="0"/>
            </a:endParaRPr>
          </a:p>
          <a:p>
            <a:pPr algn="ctr">
              <a:defRPr/>
            </a:pPr>
            <a:r>
              <a:rPr lang="en-GB" dirty="0">
                <a:solidFill>
                  <a:srgbClr val="124992"/>
                </a:solidFill>
                <a:latin typeface="Calibri" pitchFamily="34" charset="0"/>
                <a:ea typeface="+mn-ea"/>
                <a:cs typeface="Calibri" pitchFamily="34" charset="0"/>
              </a:rPr>
              <a:t>Status</a:t>
            </a:r>
          </a:p>
          <a:p>
            <a:pPr algn="ctr">
              <a:defRPr/>
            </a:pPr>
            <a:r>
              <a:rPr lang="en-GB" dirty="0">
                <a:solidFill>
                  <a:srgbClr val="124992"/>
                </a:solidFill>
                <a:latin typeface="Calibri" pitchFamily="34" charset="0"/>
                <a:ea typeface="+mn-ea"/>
                <a:cs typeface="Calibri" pitchFamily="34" charset="0"/>
              </a:rPr>
              <a:t>Social belonging</a:t>
            </a:r>
          </a:p>
          <a:p>
            <a:pPr algn="ctr">
              <a:defRPr/>
            </a:pPr>
            <a:r>
              <a:rPr lang="en-GB" dirty="0">
                <a:solidFill>
                  <a:srgbClr val="124992"/>
                </a:solidFill>
                <a:latin typeface="Calibri" pitchFamily="34" charset="0"/>
                <a:ea typeface="+mn-ea"/>
                <a:cs typeface="Calibri" pitchFamily="34" charset="0"/>
              </a:rPr>
              <a:t>Convention</a:t>
            </a:r>
          </a:p>
          <a:p>
            <a:pPr algn="ctr">
              <a:defRPr/>
            </a:pPr>
            <a:r>
              <a:rPr lang="en-GB" dirty="0">
                <a:solidFill>
                  <a:srgbClr val="124992"/>
                </a:solidFill>
                <a:latin typeface="Calibri" pitchFamily="34" charset="0"/>
                <a:ea typeface="+mn-ea"/>
                <a:cs typeface="Calibri" pitchFamily="34" charset="0"/>
              </a:rPr>
              <a:t>Fashion</a:t>
            </a:r>
            <a:endParaRPr lang="en-US" dirty="0">
              <a:solidFill>
                <a:srgbClr val="124992"/>
              </a:solidFill>
              <a:latin typeface="Calibri" pitchFamily="34" charset="0"/>
              <a:ea typeface="+mn-ea"/>
              <a:cs typeface="Calibri" pitchFamily="34" charset="0"/>
            </a:endParaRPr>
          </a:p>
        </p:txBody>
      </p:sp>
      <p:sp>
        <p:nvSpPr>
          <p:cNvPr id="1669144" name="Rectangle 24"/>
          <p:cNvSpPr>
            <a:spLocks noChangeArrowheads="1"/>
          </p:cNvSpPr>
          <p:nvPr/>
        </p:nvSpPr>
        <p:spPr bwMode="auto">
          <a:xfrm>
            <a:off x="7308850" y="3644900"/>
            <a:ext cx="1530350" cy="1765300"/>
          </a:xfrm>
          <a:prstGeom prst="rect">
            <a:avLst/>
          </a:prstGeom>
          <a:solidFill>
            <a:srgbClr val="72A7EE"/>
          </a:solidFill>
          <a:ln w="12700">
            <a:noFill/>
            <a:miter lim="800000"/>
            <a:headEnd type="none" w="sm" len="sm"/>
            <a:tailEnd type="none" w="sm" len="sm"/>
          </a:ln>
          <a:effectLst>
            <a:outerShdw blurRad="50800" dist="279400" dir="2700000" sx="102000" sy="102000" algn="tl" rotWithShape="0">
              <a:prstClr val="black">
                <a:alpha val="40000"/>
              </a:prstClr>
            </a:outerShdw>
          </a:effectLst>
          <a:scene3d>
            <a:camera prst="orthographicFront"/>
            <a:lightRig rig="threePt" dir="t"/>
          </a:scene3d>
          <a:sp3d>
            <a:bevelT/>
          </a:sp3d>
        </p:spPr>
        <p:txBody>
          <a:bodyPr wrap="none" anchor="ctr"/>
          <a:lstStyle/>
          <a:p>
            <a:pPr algn="ctr">
              <a:defRPr/>
            </a:pPr>
            <a:r>
              <a:rPr lang="en-GB" u="sng" dirty="0">
                <a:solidFill>
                  <a:srgbClr val="124992"/>
                </a:solidFill>
                <a:latin typeface="Calibri" pitchFamily="34" charset="0"/>
                <a:ea typeface="+mn-ea"/>
                <a:cs typeface="Calibri" pitchFamily="34" charset="0"/>
              </a:rPr>
              <a:t>Personal-</a:t>
            </a:r>
          </a:p>
          <a:p>
            <a:pPr algn="ctr">
              <a:defRPr/>
            </a:pPr>
            <a:endParaRPr lang="en-GB" u="sng" dirty="0">
              <a:solidFill>
                <a:srgbClr val="124992"/>
              </a:solidFill>
              <a:latin typeface="Calibri" pitchFamily="34" charset="0"/>
              <a:ea typeface="+mn-ea"/>
              <a:cs typeface="Calibri" pitchFamily="34" charset="0"/>
            </a:endParaRPr>
          </a:p>
          <a:p>
            <a:pPr algn="ctr">
              <a:defRPr/>
            </a:pPr>
            <a:r>
              <a:rPr lang="en-GB" dirty="0">
                <a:solidFill>
                  <a:srgbClr val="124992"/>
                </a:solidFill>
                <a:latin typeface="Calibri" pitchFamily="34" charset="0"/>
                <a:ea typeface="+mn-ea"/>
                <a:cs typeface="Calibri" pitchFamily="34" charset="0"/>
              </a:rPr>
              <a:t>Self –image</a:t>
            </a:r>
          </a:p>
          <a:p>
            <a:pPr algn="ctr">
              <a:defRPr/>
            </a:pPr>
            <a:r>
              <a:rPr lang="en-GB" dirty="0">
                <a:solidFill>
                  <a:srgbClr val="124992"/>
                </a:solidFill>
                <a:latin typeface="Calibri" pitchFamily="34" charset="0"/>
                <a:ea typeface="+mn-ea"/>
                <a:cs typeface="Calibri" pitchFamily="34" charset="0"/>
              </a:rPr>
              <a:t>Risk reduction</a:t>
            </a:r>
          </a:p>
          <a:p>
            <a:pPr algn="ctr">
              <a:defRPr/>
            </a:pPr>
            <a:r>
              <a:rPr lang="en-GB" dirty="0">
                <a:solidFill>
                  <a:srgbClr val="124992"/>
                </a:solidFill>
                <a:latin typeface="Calibri" pitchFamily="34" charset="0"/>
                <a:ea typeface="+mn-ea"/>
                <a:cs typeface="Calibri" pitchFamily="34" charset="0"/>
              </a:rPr>
              <a:t>Morals</a:t>
            </a:r>
          </a:p>
          <a:p>
            <a:pPr algn="ctr">
              <a:defRPr/>
            </a:pPr>
            <a:r>
              <a:rPr lang="en-GB" dirty="0">
                <a:solidFill>
                  <a:srgbClr val="124992"/>
                </a:solidFill>
                <a:latin typeface="Calibri" pitchFamily="34" charset="0"/>
                <a:ea typeface="+mn-ea"/>
                <a:cs typeface="Calibri" pitchFamily="34" charset="0"/>
              </a:rPr>
              <a:t>Emotions</a:t>
            </a:r>
            <a:endParaRPr lang="en-US" dirty="0">
              <a:solidFill>
                <a:srgbClr val="124992"/>
              </a:solidFill>
              <a:latin typeface="Calibri" pitchFamily="34" charset="0"/>
              <a:ea typeface="+mn-ea"/>
              <a:cs typeface="Calibri" pitchFamily="34" charset="0"/>
            </a:endParaRPr>
          </a:p>
        </p:txBody>
      </p:sp>
      <p:sp>
        <p:nvSpPr>
          <p:cNvPr id="1669146" name="Rectangle 26"/>
          <p:cNvSpPr>
            <a:spLocks noChangeArrowheads="1"/>
          </p:cNvSpPr>
          <p:nvPr/>
        </p:nvSpPr>
        <p:spPr bwMode="auto">
          <a:xfrm>
            <a:off x="3203575" y="3933825"/>
            <a:ext cx="2160588" cy="2017713"/>
          </a:xfrm>
          <a:prstGeom prst="rect">
            <a:avLst/>
          </a:prstGeom>
          <a:solidFill>
            <a:srgbClr val="72A7EE"/>
          </a:solidFill>
          <a:ln w="12700">
            <a:noFill/>
            <a:miter lim="800000"/>
            <a:headEnd type="none" w="sm" len="sm"/>
            <a:tailEnd type="none" w="sm" len="sm"/>
          </a:ln>
          <a:effectLst>
            <a:outerShdw blurRad="50800" dist="279400" dir="2700000" algn="tl" rotWithShape="0">
              <a:prstClr val="black">
                <a:alpha val="40000"/>
              </a:prstClr>
            </a:outerShdw>
          </a:effectLst>
          <a:scene3d>
            <a:camera prst="orthographicFront"/>
            <a:lightRig rig="threePt" dir="t"/>
          </a:scene3d>
          <a:sp3d>
            <a:bevelT/>
          </a:sp3d>
        </p:spPr>
        <p:txBody>
          <a:bodyPr wrap="none" anchor="ctr"/>
          <a:lstStyle/>
          <a:p>
            <a:pPr algn="ctr">
              <a:defRPr/>
            </a:pPr>
            <a:endParaRPr lang="en-US">
              <a:ea typeface="+mn-ea"/>
            </a:endParaRPr>
          </a:p>
        </p:txBody>
      </p:sp>
      <p:sp>
        <p:nvSpPr>
          <p:cNvPr id="68627" name="Text Box 30"/>
          <p:cNvSpPr txBox="1">
            <a:spLocks noChangeArrowheads="1"/>
          </p:cNvSpPr>
          <p:nvPr/>
        </p:nvSpPr>
        <p:spPr bwMode="auto">
          <a:xfrm>
            <a:off x="3397250" y="4006850"/>
            <a:ext cx="1585913" cy="157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type="none" w="sm" len="sm"/>
                <a:tailEnd type="none" w="sm" len="sm"/>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GB" altLang="en-US" sz="1600" b="1" u="sng">
                <a:solidFill>
                  <a:srgbClr val="124992"/>
                </a:solidFill>
                <a:latin typeface="Calibri" charset="0"/>
                <a:ea typeface="Calibri" charset="0"/>
                <a:cs typeface="Calibri" charset="0"/>
              </a:rPr>
              <a:t>Economic-</a:t>
            </a:r>
          </a:p>
          <a:p>
            <a:pPr algn="ctr">
              <a:spcBef>
                <a:spcPct val="0"/>
              </a:spcBef>
              <a:buFontTx/>
              <a:buNone/>
            </a:pPr>
            <a:r>
              <a:rPr lang="en-GB" altLang="en-US" sz="1600" b="1">
                <a:solidFill>
                  <a:srgbClr val="124992"/>
                </a:solidFill>
                <a:latin typeface="Calibri" charset="0"/>
                <a:ea typeface="Calibri" charset="0"/>
                <a:cs typeface="Calibri" charset="0"/>
              </a:rPr>
              <a:t>Price</a:t>
            </a:r>
          </a:p>
          <a:p>
            <a:pPr algn="ctr">
              <a:spcBef>
                <a:spcPct val="0"/>
              </a:spcBef>
              <a:buFontTx/>
              <a:buNone/>
            </a:pPr>
            <a:r>
              <a:rPr lang="en-GB" altLang="en-US" sz="1600" b="1">
                <a:solidFill>
                  <a:srgbClr val="124992"/>
                </a:solidFill>
                <a:latin typeface="Calibri" charset="0"/>
                <a:ea typeface="Calibri" charset="0"/>
                <a:cs typeface="Calibri" charset="0"/>
              </a:rPr>
              <a:t>Value for money</a:t>
            </a:r>
          </a:p>
          <a:p>
            <a:pPr algn="ctr">
              <a:spcBef>
                <a:spcPct val="0"/>
              </a:spcBef>
              <a:buFontTx/>
              <a:buNone/>
            </a:pPr>
            <a:r>
              <a:rPr lang="en-GB" altLang="en-US" sz="1600" b="1">
                <a:solidFill>
                  <a:srgbClr val="124992"/>
                </a:solidFill>
                <a:latin typeface="Calibri" charset="0"/>
                <a:ea typeface="Calibri" charset="0"/>
                <a:cs typeface="Calibri" charset="0"/>
              </a:rPr>
              <a:t>Running costs</a:t>
            </a:r>
          </a:p>
          <a:p>
            <a:pPr algn="ctr">
              <a:spcBef>
                <a:spcPct val="0"/>
              </a:spcBef>
              <a:buFontTx/>
              <a:buNone/>
            </a:pPr>
            <a:r>
              <a:rPr lang="en-GB" altLang="en-US" sz="1600" b="1">
                <a:solidFill>
                  <a:srgbClr val="124992"/>
                </a:solidFill>
                <a:latin typeface="Calibri" charset="0"/>
                <a:ea typeface="Calibri" charset="0"/>
                <a:cs typeface="Calibri" charset="0"/>
              </a:rPr>
              <a:t>Residual value</a:t>
            </a:r>
          </a:p>
          <a:p>
            <a:pPr algn="ctr">
              <a:spcBef>
                <a:spcPct val="0"/>
              </a:spcBef>
              <a:buFontTx/>
              <a:buNone/>
            </a:pPr>
            <a:r>
              <a:rPr lang="en-GB" altLang="en-US" sz="1600" b="1">
                <a:solidFill>
                  <a:srgbClr val="124992"/>
                </a:solidFill>
                <a:latin typeface="Calibri" charset="0"/>
                <a:ea typeface="Calibri" charset="0"/>
                <a:cs typeface="Calibri" charset="0"/>
              </a:rPr>
              <a:t>Life cycle costs</a:t>
            </a:r>
            <a:endParaRPr lang="en-US" altLang="en-US" sz="1600" b="1">
              <a:solidFill>
                <a:srgbClr val="124992"/>
              </a:solidFill>
              <a:latin typeface="Calibri" charset="0"/>
              <a:ea typeface="Calibri" charset="0"/>
              <a:cs typeface="Calibri" charset="0"/>
            </a:endParaRPr>
          </a:p>
        </p:txBody>
      </p:sp>
      <p:sp>
        <p:nvSpPr>
          <p:cNvPr id="68628" name="TextBox 13"/>
          <p:cNvSpPr txBox="1">
            <a:spLocks noChangeArrowheads="1"/>
          </p:cNvSpPr>
          <p:nvPr/>
        </p:nvSpPr>
        <p:spPr bwMode="auto">
          <a:xfrm>
            <a:off x="2427288" y="6165850"/>
            <a:ext cx="19399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b="1">
                <a:latin typeface="Calibri" charset="0"/>
                <a:ea typeface="Calibri" charset="0"/>
                <a:cs typeface="Calibri" charset="0"/>
              </a:rPr>
              <a:t>(Fahy and Jobber, 2012)</a:t>
            </a:r>
          </a:p>
        </p:txBody>
      </p:sp>
    </p:spTree>
    <p:extLst>
      <p:ext uri="{BB962C8B-B14F-4D97-AF65-F5344CB8AC3E}">
        <p14:creationId xmlns:p14="http://schemas.microsoft.com/office/powerpoint/2010/main" val="119162664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extBox 5"/>
          <p:cNvSpPr txBox="1">
            <a:spLocks noChangeArrowheads="1"/>
          </p:cNvSpPr>
          <p:nvPr/>
        </p:nvSpPr>
        <p:spPr bwMode="auto">
          <a:xfrm>
            <a:off x="323850" y="1125538"/>
            <a:ext cx="8048625" cy="52625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800" b="1">
                <a:ea typeface="Calibri" charset="0"/>
                <a:cs typeface="Calibri" charset="0"/>
              </a:rPr>
              <a:t>Think of a recent purchase which was</a:t>
            </a:r>
          </a:p>
          <a:p>
            <a:pPr>
              <a:spcBef>
                <a:spcPct val="0"/>
              </a:spcBef>
              <a:buFontTx/>
              <a:buNone/>
            </a:pPr>
            <a:r>
              <a:rPr lang="en-GB" altLang="en-US" sz="2800" b="1">
                <a:ea typeface="Calibri" charset="0"/>
                <a:cs typeface="Calibri" charset="0"/>
              </a:rPr>
              <a:t>important to you and consider the following:</a:t>
            </a:r>
          </a:p>
          <a:p>
            <a:pPr>
              <a:spcBef>
                <a:spcPct val="0"/>
              </a:spcBef>
              <a:buFontTx/>
              <a:buNone/>
            </a:pPr>
            <a:endParaRPr lang="en-GB" altLang="en-US" sz="2800">
              <a:ea typeface="Calibri" charset="0"/>
              <a:cs typeface="Calibri" charset="0"/>
            </a:endParaRPr>
          </a:p>
          <a:p>
            <a:pPr>
              <a:spcBef>
                <a:spcPct val="0"/>
              </a:spcBef>
            </a:pPr>
            <a:r>
              <a:rPr lang="en-GB" altLang="en-US" sz="2800">
                <a:ea typeface="Calibri" charset="0"/>
                <a:cs typeface="Calibri" charset="0"/>
              </a:rPr>
              <a:t> What was the reason for buying the </a:t>
            </a:r>
          </a:p>
          <a:p>
            <a:pPr>
              <a:spcBef>
                <a:spcPct val="0"/>
              </a:spcBef>
              <a:buFontTx/>
              <a:buNone/>
            </a:pPr>
            <a:r>
              <a:rPr lang="en-GB" altLang="en-US" sz="2800">
                <a:ea typeface="Calibri" charset="0"/>
                <a:cs typeface="Calibri" charset="0"/>
              </a:rPr>
              <a:t>   product/service?</a:t>
            </a:r>
          </a:p>
          <a:p>
            <a:pPr>
              <a:spcBef>
                <a:spcPct val="0"/>
              </a:spcBef>
            </a:pPr>
            <a:r>
              <a:rPr lang="en-GB" altLang="en-US" sz="2800">
                <a:ea typeface="Calibri" charset="0"/>
                <a:cs typeface="Calibri" charset="0"/>
              </a:rPr>
              <a:t> What kind of research did you carry out before</a:t>
            </a:r>
          </a:p>
          <a:p>
            <a:pPr>
              <a:spcBef>
                <a:spcPct val="0"/>
              </a:spcBef>
              <a:buFontTx/>
              <a:buNone/>
            </a:pPr>
            <a:r>
              <a:rPr lang="en-GB" altLang="en-US" sz="2800">
                <a:ea typeface="Calibri" charset="0"/>
                <a:cs typeface="Calibri" charset="0"/>
              </a:rPr>
              <a:t>   making the purchase?</a:t>
            </a:r>
          </a:p>
          <a:p>
            <a:pPr>
              <a:spcBef>
                <a:spcPct val="0"/>
              </a:spcBef>
            </a:pPr>
            <a:r>
              <a:rPr lang="en-GB" altLang="en-US" sz="2800">
                <a:ea typeface="Calibri" charset="0"/>
                <a:cs typeface="Calibri" charset="0"/>
              </a:rPr>
              <a:t> What alternatives did you look at?</a:t>
            </a:r>
          </a:p>
          <a:p>
            <a:pPr>
              <a:spcBef>
                <a:spcPct val="0"/>
              </a:spcBef>
            </a:pPr>
            <a:r>
              <a:rPr lang="en-GB" altLang="en-US" sz="2800">
                <a:ea typeface="Calibri" charset="0"/>
                <a:cs typeface="Calibri" charset="0"/>
              </a:rPr>
              <a:t> How did you buy the product/service? </a:t>
            </a:r>
          </a:p>
          <a:p>
            <a:pPr>
              <a:spcBef>
                <a:spcPct val="0"/>
              </a:spcBef>
            </a:pPr>
            <a:r>
              <a:rPr lang="en-GB" altLang="en-US" sz="2800">
                <a:ea typeface="Calibri" charset="0"/>
                <a:cs typeface="Calibri" charset="0"/>
              </a:rPr>
              <a:t> Evaluate the actual buying experience</a:t>
            </a:r>
          </a:p>
          <a:p>
            <a:pPr>
              <a:spcBef>
                <a:spcPct val="0"/>
              </a:spcBef>
            </a:pPr>
            <a:r>
              <a:rPr lang="en-GB" altLang="en-US" sz="2800">
                <a:ea typeface="Calibri" charset="0"/>
                <a:cs typeface="Calibri" charset="0"/>
              </a:rPr>
              <a:t> Evaluate the whole buying process – what could</a:t>
            </a:r>
          </a:p>
          <a:p>
            <a:pPr>
              <a:spcBef>
                <a:spcPct val="0"/>
              </a:spcBef>
              <a:buFontTx/>
              <a:buNone/>
            </a:pPr>
            <a:r>
              <a:rPr lang="en-GB" altLang="en-US" sz="2800">
                <a:ea typeface="Calibri" charset="0"/>
                <a:cs typeface="Calibri" charset="0"/>
              </a:rPr>
              <a:t>   you have done differently?</a:t>
            </a:r>
          </a:p>
        </p:txBody>
      </p:sp>
      <p:sp>
        <p:nvSpPr>
          <p:cNvPr id="70659" name="Title 1"/>
          <p:cNvSpPr>
            <a:spLocks noGrp="1"/>
          </p:cNvSpPr>
          <p:nvPr>
            <p:ph type="title"/>
          </p:nvPr>
        </p:nvSpPr>
        <p:spPr>
          <a:xfrm>
            <a:off x="468313" y="11113"/>
            <a:ext cx="8229600" cy="969962"/>
          </a:xfrm>
        </p:spPr>
        <p:txBody>
          <a:bodyPr/>
          <a:lstStyle/>
          <a:p>
            <a:pPr eaLnBrk="1" hangingPunct="1"/>
            <a:r>
              <a:rPr lang="en-GB" altLang="en-US">
                <a:latin typeface="Arial" charset="0"/>
                <a:cs typeface="Arial" charset="0"/>
              </a:rPr>
              <a:t>Question? </a:t>
            </a:r>
          </a:p>
        </p:txBody>
      </p:sp>
    </p:spTree>
    <p:extLst>
      <p:ext uri="{BB962C8B-B14F-4D97-AF65-F5344CB8AC3E}">
        <p14:creationId xmlns:p14="http://schemas.microsoft.com/office/powerpoint/2010/main" val="1959979103"/>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4" descr="fig05_04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057400" y="1371600"/>
            <a:ext cx="6315075" cy="508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1683" name="Rectangle 2"/>
          <p:cNvSpPr>
            <a:spLocks noGrp="1" noChangeArrowheads="1"/>
          </p:cNvSpPr>
          <p:nvPr>
            <p:ph type="title"/>
          </p:nvPr>
        </p:nvSpPr>
        <p:spPr>
          <a:xfrm>
            <a:off x="685800" y="228600"/>
            <a:ext cx="7772400" cy="1143000"/>
          </a:xfrm>
        </p:spPr>
        <p:txBody>
          <a:bodyPr>
            <a:normAutofit fontScale="90000"/>
          </a:bodyPr>
          <a:lstStyle/>
          <a:p>
            <a:r>
              <a:rPr lang="en-US" altLang="en-US" sz="3600">
                <a:latin typeface="Arial" charset="0"/>
                <a:cs typeface="Arial" charset="0"/>
              </a:rPr>
              <a:t>Factors Influencing </a:t>
            </a:r>
            <a:br>
              <a:rPr lang="en-US" altLang="en-US" sz="3600">
                <a:latin typeface="Arial" charset="0"/>
                <a:cs typeface="Arial" charset="0"/>
              </a:rPr>
            </a:br>
            <a:r>
              <a:rPr lang="en-US" altLang="en-US" sz="3600">
                <a:latin typeface="Arial" charset="0"/>
                <a:cs typeface="Arial" charset="0"/>
              </a:rPr>
              <a:t>Consumer Behavior - Psychological</a:t>
            </a:r>
          </a:p>
        </p:txBody>
      </p:sp>
      <p:sp>
        <p:nvSpPr>
          <p:cNvPr id="71684" name="Content Placeholder 4"/>
          <p:cNvSpPr>
            <a:spLocks noGrp="1"/>
          </p:cNvSpPr>
          <p:nvPr>
            <p:ph type="body" sz="quarter" idx="13"/>
          </p:nvPr>
        </p:nvSpPr>
        <p:spPr>
          <a:xfrm>
            <a:off x="-2819400" y="2209800"/>
            <a:ext cx="9144000" cy="457200"/>
          </a:xfrm>
        </p:spPr>
        <p:txBody>
          <a:bodyPr>
            <a:normAutofit fontScale="70000" lnSpcReduction="20000"/>
          </a:bodyPr>
          <a:lstStyle/>
          <a:p>
            <a:pPr>
              <a:lnSpc>
                <a:spcPct val="90000"/>
              </a:lnSpc>
              <a:spcBef>
                <a:spcPct val="0"/>
              </a:spcBef>
            </a:pPr>
            <a:r>
              <a:rPr lang="en-US" altLang="en-US" sz="2400">
                <a:latin typeface="Arial" charset="0"/>
                <a:cs typeface="Arial" charset="0"/>
              </a:rPr>
              <a:t>Maslow’s</a:t>
            </a:r>
          </a:p>
          <a:p>
            <a:pPr>
              <a:lnSpc>
                <a:spcPct val="90000"/>
              </a:lnSpc>
              <a:spcBef>
                <a:spcPct val="0"/>
              </a:spcBef>
            </a:pPr>
            <a:r>
              <a:rPr lang="en-US" altLang="en-US" sz="2400">
                <a:latin typeface="Arial" charset="0"/>
                <a:cs typeface="Arial" charset="0"/>
              </a:rPr>
              <a:t>Hierarchy of Needs</a:t>
            </a:r>
          </a:p>
        </p:txBody>
      </p:sp>
      <p:sp>
        <p:nvSpPr>
          <p:cNvPr id="71685"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endParaRPr lang="en-US" altLang="en-US" sz="1800">
              <a:ea typeface="ヒラギノ角ゴ Pro W3" charset="-128"/>
              <a:cs typeface="ヒラギノ角ゴ Pro W3" charset="-128"/>
            </a:endParaRPr>
          </a:p>
        </p:txBody>
      </p:sp>
      <p:sp>
        <p:nvSpPr>
          <p:cNvPr id="71686" name="TextBox 2"/>
          <p:cNvSpPr txBox="1">
            <a:spLocks noChangeArrowheads="1"/>
          </p:cNvSpPr>
          <p:nvPr/>
        </p:nvSpPr>
        <p:spPr bwMode="auto">
          <a:xfrm>
            <a:off x="638175" y="2997200"/>
            <a:ext cx="2132013" cy="2030413"/>
          </a:xfrm>
          <a:prstGeom prst="rect">
            <a:avLst/>
          </a:prstGeom>
          <a:solidFill>
            <a:schemeClr val="accent2"/>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1800">
                <a:solidFill>
                  <a:schemeClr val="bg1"/>
                </a:solidFill>
              </a:rPr>
              <a:t>A motive (or drive) is a need that is sufficiently pressing to direct the person to seek satisfaction of the need </a:t>
            </a:r>
          </a:p>
        </p:txBody>
      </p:sp>
    </p:spTree>
    <p:extLst>
      <p:ext uri="{BB962C8B-B14F-4D97-AF65-F5344CB8AC3E}">
        <p14:creationId xmlns:p14="http://schemas.microsoft.com/office/powerpoint/2010/main" val="33172195"/>
      </p:ext>
    </p:extLst>
  </p:cSld>
  <p:clrMapOvr>
    <a:masterClrMapping/>
  </p:clrMapOv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Oval 2"/>
          <p:cNvSpPr>
            <a:spLocks noChangeArrowheads="1"/>
          </p:cNvSpPr>
          <p:nvPr/>
        </p:nvSpPr>
        <p:spPr bwMode="auto">
          <a:xfrm>
            <a:off x="2508250" y="1052513"/>
            <a:ext cx="5205413" cy="5205412"/>
          </a:xfrm>
          <a:prstGeom prst="ellipse">
            <a:avLst/>
          </a:prstGeom>
          <a:solidFill>
            <a:srgbClr val="C174D6"/>
          </a:solidFill>
          <a:ln>
            <a:noFill/>
          </a:ln>
          <a:extLst>
            <a:ext uri="{91240B29-F687-4F45-9708-019B960494DF}">
              <a14:hiddenLine xmlns:a14="http://schemas.microsoft.com/office/drawing/2010/main" w="12700">
                <a:solidFill>
                  <a:srgbClr val="000000"/>
                </a:solidFill>
                <a:round/>
                <a:headEnd/>
                <a:tailEnd/>
              </a14:hiddenLine>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76803" name="Rectangle 3"/>
          <p:cNvSpPr>
            <a:spLocks noChangeArrowheads="1"/>
          </p:cNvSpPr>
          <p:nvPr/>
        </p:nvSpPr>
        <p:spPr bwMode="auto">
          <a:xfrm>
            <a:off x="357188" y="133350"/>
            <a:ext cx="8715375" cy="1143000"/>
          </a:xfrm>
          <a:prstGeom prst="rect">
            <a:avLst/>
          </a:prstGeom>
          <a:solidFill>
            <a:schemeClr val="bg2">
              <a:lumMod val="90000"/>
            </a:schemeClr>
          </a:solidFill>
          <a:ln>
            <a:noFill/>
          </a:ln>
        </p:spPr>
        <p:txBody>
          <a:bodyPr lIns="90488" tIns="44450" rIns="90488" bIns="44450" anchor="ctr"/>
          <a:lstStyle>
            <a:lvl1pPr>
              <a:defRPr sz="3200" b="1">
                <a:solidFill>
                  <a:schemeClr val="tx1"/>
                </a:solidFill>
                <a:latin typeface="Comic Sans MS" panose="030F0702030302020204" pitchFamily="66" charset="0"/>
              </a:defRPr>
            </a:lvl1pPr>
            <a:lvl2pPr marL="742950" indent="-285750">
              <a:defRPr sz="3200" b="1">
                <a:solidFill>
                  <a:schemeClr val="tx1"/>
                </a:solidFill>
                <a:latin typeface="Comic Sans MS" panose="030F0702030302020204" pitchFamily="66" charset="0"/>
              </a:defRPr>
            </a:lvl2pPr>
            <a:lvl3pPr marL="1143000" indent="-228600">
              <a:defRPr sz="3200" b="1">
                <a:solidFill>
                  <a:schemeClr val="tx1"/>
                </a:solidFill>
                <a:latin typeface="Comic Sans MS" panose="030F0702030302020204" pitchFamily="66" charset="0"/>
              </a:defRPr>
            </a:lvl3pPr>
            <a:lvl4pPr marL="1600200" indent="-228600">
              <a:defRPr sz="3200" b="1">
                <a:solidFill>
                  <a:schemeClr val="tx1"/>
                </a:solidFill>
                <a:latin typeface="Comic Sans MS" panose="030F0702030302020204" pitchFamily="66" charset="0"/>
              </a:defRPr>
            </a:lvl4pPr>
            <a:lvl5pPr marL="2057400" indent="-228600">
              <a:defRPr sz="3200" b="1">
                <a:solidFill>
                  <a:schemeClr val="tx1"/>
                </a:solidFill>
                <a:latin typeface="Comic Sans MS" panose="030F0702030302020204" pitchFamily="66" charset="0"/>
              </a:defRPr>
            </a:lvl5pPr>
            <a:lvl6pPr marL="2514600" indent="-228600" eaLnBrk="0" fontAlgn="base" hangingPunct="0">
              <a:spcBef>
                <a:spcPct val="0"/>
              </a:spcBef>
              <a:spcAft>
                <a:spcPct val="0"/>
              </a:spcAft>
              <a:defRPr sz="3200" b="1">
                <a:solidFill>
                  <a:schemeClr val="tx1"/>
                </a:solidFill>
                <a:latin typeface="Comic Sans MS" panose="030F0702030302020204" pitchFamily="66" charset="0"/>
              </a:defRPr>
            </a:lvl6pPr>
            <a:lvl7pPr marL="2971800" indent="-228600" eaLnBrk="0" fontAlgn="base" hangingPunct="0">
              <a:spcBef>
                <a:spcPct val="0"/>
              </a:spcBef>
              <a:spcAft>
                <a:spcPct val="0"/>
              </a:spcAft>
              <a:defRPr sz="3200" b="1">
                <a:solidFill>
                  <a:schemeClr val="tx1"/>
                </a:solidFill>
                <a:latin typeface="Comic Sans MS" panose="030F0702030302020204" pitchFamily="66" charset="0"/>
              </a:defRPr>
            </a:lvl7pPr>
            <a:lvl8pPr marL="3429000" indent="-228600" eaLnBrk="0" fontAlgn="base" hangingPunct="0">
              <a:spcBef>
                <a:spcPct val="0"/>
              </a:spcBef>
              <a:spcAft>
                <a:spcPct val="0"/>
              </a:spcAft>
              <a:defRPr sz="3200" b="1">
                <a:solidFill>
                  <a:schemeClr val="tx1"/>
                </a:solidFill>
                <a:latin typeface="Comic Sans MS" panose="030F0702030302020204" pitchFamily="66" charset="0"/>
              </a:defRPr>
            </a:lvl8pPr>
            <a:lvl9pPr marL="3886200" indent="-228600" eaLnBrk="0" fontAlgn="base" hangingPunct="0">
              <a:spcBef>
                <a:spcPct val="0"/>
              </a:spcBef>
              <a:spcAft>
                <a:spcPct val="0"/>
              </a:spcAft>
              <a:defRPr sz="3200" b="1">
                <a:solidFill>
                  <a:schemeClr val="tx1"/>
                </a:solidFill>
                <a:latin typeface="Comic Sans MS" panose="030F0702030302020204" pitchFamily="66" charset="0"/>
              </a:defRPr>
            </a:lvl9pPr>
          </a:lstStyle>
          <a:p>
            <a:pPr algn="ctr">
              <a:lnSpc>
                <a:spcPct val="70000"/>
              </a:lnSpc>
              <a:defRPr/>
            </a:pPr>
            <a:r>
              <a:rPr lang="en-US" altLang="en-US" sz="2800" b="0" dirty="0" smtClean="0">
                <a:solidFill>
                  <a:srgbClr val="000000"/>
                </a:solidFill>
                <a:latin typeface="Arial" panose="020B0604020202020204" pitchFamily="34" charset="0"/>
                <a:ea typeface="Arial" panose="020B0604020202020204" pitchFamily="34" charset="0"/>
                <a:cs typeface="Arial" panose="020B0604020202020204" pitchFamily="34" charset="0"/>
              </a:rPr>
              <a:t>Influences on consumer purchasing </a:t>
            </a:r>
            <a:r>
              <a:rPr lang="en-US" altLang="en-US" sz="2800" b="0" dirty="0" err="1" smtClean="0">
                <a:solidFill>
                  <a:srgbClr val="000000"/>
                </a:solidFill>
                <a:latin typeface="Arial" panose="020B0604020202020204" pitchFamily="34" charset="0"/>
                <a:ea typeface="Arial" panose="020B0604020202020204" pitchFamily="34" charset="0"/>
                <a:cs typeface="Arial" panose="020B0604020202020204" pitchFamily="34" charset="0"/>
              </a:rPr>
              <a:t>behaviour</a:t>
            </a:r>
            <a:endParaRPr lang="en-US" altLang="en-US" sz="2800" b="0" dirty="0" smtClean="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
        <p:nvSpPr>
          <p:cNvPr id="73732" name="Rectangle 4"/>
          <p:cNvSpPr>
            <a:spLocks noChangeArrowheads="1"/>
          </p:cNvSpPr>
          <p:nvPr/>
        </p:nvSpPr>
        <p:spPr bwMode="auto">
          <a:xfrm>
            <a:off x="2986088" y="3013075"/>
            <a:ext cx="1738312" cy="2479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buFontTx/>
              <a:buBlip>
                <a:blip r:embed="rId3"/>
              </a:buBlip>
            </a:pPr>
            <a:r>
              <a:rPr lang="en-US" altLang="en-US" sz="1400" b="1">
                <a:solidFill>
                  <a:srgbClr val="732888"/>
                </a:solidFill>
                <a:latin typeface="Calibri" charset="0"/>
                <a:ea typeface="Calibri" charset="0"/>
                <a:cs typeface="Calibri" charset="0"/>
              </a:rPr>
              <a:t>information processing</a:t>
            </a:r>
          </a:p>
          <a:p>
            <a:pPr>
              <a:buFontTx/>
              <a:buBlip>
                <a:blip r:embed="rId3"/>
              </a:buBlip>
            </a:pPr>
            <a:r>
              <a:rPr lang="en-US" altLang="en-US" sz="1400" b="1">
                <a:solidFill>
                  <a:srgbClr val="732888"/>
                </a:solidFill>
                <a:latin typeface="Calibri" charset="0"/>
                <a:ea typeface="Calibri" charset="0"/>
                <a:cs typeface="Calibri" charset="0"/>
              </a:rPr>
              <a:t>motivation</a:t>
            </a:r>
          </a:p>
          <a:p>
            <a:pPr>
              <a:buFontTx/>
              <a:buBlip>
                <a:blip r:embed="rId3"/>
              </a:buBlip>
            </a:pPr>
            <a:r>
              <a:rPr lang="en-US" altLang="en-US" sz="1400" b="1">
                <a:solidFill>
                  <a:srgbClr val="732888"/>
                </a:solidFill>
                <a:latin typeface="Calibri" charset="0"/>
                <a:ea typeface="Calibri" charset="0"/>
                <a:cs typeface="Calibri" charset="0"/>
              </a:rPr>
              <a:t>beliefs and attitudes</a:t>
            </a:r>
          </a:p>
          <a:p>
            <a:pPr>
              <a:buFontTx/>
              <a:buBlip>
                <a:blip r:embed="rId3"/>
              </a:buBlip>
            </a:pPr>
            <a:r>
              <a:rPr lang="en-US" altLang="en-US" sz="1400" b="1">
                <a:solidFill>
                  <a:srgbClr val="732888"/>
                </a:solidFill>
                <a:latin typeface="Calibri" charset="0"/>
                <a:ea typeface="Calibri" charset="0"/>
                <a:cs typeface="Calibri" charset="0"/>
              </a:rPr>
              <a:t>personality</a:t>
            </a:r>
          </a:p>
          <a:p>
            <a:pPr>
              <a:buFontTx/>
              <a:buBlip>
                <a:blip r:embed="rId3"/>
              </a:buBlip>
            </a:pPr>
            <a:r>
              <a:rPr lang="en-US" altLang="en-US" sz="1400" b="1">
                <a:solidFill>
                  <a:srgbClr val="732888"/>
                </a:solidFill>
                <a:latin typeface="Calibri" charset="0"/>
                <a:ea typeface="Calibri" charset="0"/>
                <a:cs typeface="Calibri" charset="0"/>
              </a:rPr>
              <a:t>lifestyle</a:t>
            </a:r>
          </a:p>
          <a:p>
            <a:pPr>
              <a:buFontTx/>
              <a:buBlip>
                <a:blip r:embed="rId3"/>
              </a:buBlip>
            </a:pPr>
            <a:r>
              <a:rPr lang="en-US" altLang="en-US" sz="1400" b="1">
                <a:solidFill>
                  <a:srgbClr val="732888"/>
                </a:solidFill>
                <a:latin typeface="Calibri" charset="0"/>
                <a:ea typeface="Calibri" charset="0"/>
                <a:cs typeface="Calibri" charset="0"/>
              </a:rPr>
              <a:t>lifecycle</a:t>
            </a:r>
          </a:p>
        </p:txBody>
      </p:sp>
      <p:sp>
        <p:nvSpPr>
          <p:cNvPr id="73733" name="Rectangle 5"/>
          <p:cNvSpPr>
            <a:spLocks noChangeArrowheads="1"/>
          </p:cNvSpPr>
          <p:nvPr/>
        </p:nvSpPr>
        <p:spPr bwMode="auto">
          <a:xfrm>
            <a:off x="5605463" y="3068638"/>
            <a:ext cx="2011362" cy="201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lstStyle>
            <a:lvl1pPr marL="342900" indent="-342900"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nSpc>
                <a:spcPct val="90000"/>
              </a:lnSpc>
              <a:buFontTx/>
              <a:buBlip>
                <a:blip r:embed="rId3"/>
              </a:buBlip>
            </a:pPr>
            <a:r>
              <a:rPr lang="en-US" altLang="en-US" sz="1400" b="1">
                <a:solidFill>
                  <a:srgbClr val="732888"/>
                </a:solidFill>
                <a:latin typeface="Calibri" charset="0"/>
                <a:ea typeface="Calibri" charset="0"/>
                <a:cs typeface="Calibri" charset="0"/>
              </a:rPr>
              <a:t>Culture and Subculture</a:t>
            </a:r>
          </a:p>
          <a:p>
            <a:pPr>
              <a:lnSpc>
                <a:spcPct val="90000"/>
              </a:lnSpc>
              <a:buFontTx/>
              <a:buBlip>
                <a:blip r:embed="rId3"/>
              </a:buBlip>
            </a:pPr>
            <a:r>
              <a:rPr lang="en-US" altLang="en-US" sz="1400" b="1">
                <a:solidFill>
                  <a:srgbClr val="732888"/>
                </a:solidFill>
                <a:latin typeface="Calibri" charset="0"/>
                <a:ea typeface="Calibri" charset="0"/>
                <a:cs typeface="Calibri" charset="0"/>
              </a:rPr>
              <a:t>social class</a:t>
            </a:r>
          </a:p>
          <a:p>
            <a:pPr>
              <a:lnSpc>
                <a:spcPct val="90000"/>
              </a:lnSpc>
              <a:buFontTx/>
              <a:buBlip>
                <a:blip r:embed="rId3"/>
              </a:buBlip>
            </a:pPr>
            <a:r>
              <a:rPr lang="en-US" altLang="en-US" sz="1400" b="1">
                <a:solidFill>
                  <a:srgbClr val="732888"/>
                </a:solidFill>
                <a:latin typeface="Calibri" charset="0"/>
                <a:ea typeface="Calibri" charset="0"/>
                <a:cs typeface="Calibri" charset="0"/>
              </a:rPr>
              <a:t>reference groups</a:t>
            </a:r>
          </a:p>
        </p:txBody>
      </p:sp>
      <p:sp>
        <p:nvSpPr>
          <p:cNvPr id="73734" name="Rectangle 6"/>
          <p:cNvSpPr>
            <a:spLocks noChangeArrowheads="1"/>
          </p:cNvSpPr>
          <p:nvPr/>
        </p:nvSpPr>
        <p:spPr bwMode="auto">
          <a:xfrm>
            <a:off x="2971800" y="2141538"/>
            <a:ext cx="13716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US" altLang="en-US" sz="1400" b="1">
                <a:solidFill>
                  <a:srgbClr val="732888"/>
                </a:solidFill>
                <a:latin typeface="Calibri" charset="0"/>
                <a:ea typeface="Calibri" charset="0"/>
                <a:cs typeface="Calibri" charset="0"/>
              </a:rPr>
              <a:t>Personal influences</a:t>
            </a:r>
          </a:p>
        </p:txBody>
      </p:sp>
      <p:sp>
        <p:nvSpPr>
          <p:cNvPr id="73735" name="Rectangle 7"/>
          <p:cNvSpPr>
            <a:spLocks noChangeArrowheads="1"/>
          </p:cNvSpPr>
          <p:nvPr/>
        </p:nvSpPr>
        <p:spPr bwMode="auto">
          <a:xfrm>
            <a:off x="5605463" y="2133600"/>
            <a:ext cx="1371600" cy="520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US" altLang="en-US" sz="1400" b="1">
                <a:solidFill>
                  <a:srgbClr val="732888"/>
                </a:solidFill>
                <a:latin typeface="Calibri" charset="0"/>
                <a:ea typeface="Calibri" charset="0"/>
                <a:cs typeface="Calibri" charset="0"/>
              </a:rPr>
              <a:t>Social influences</a:t>
            </a:r>
          </a:p>
        </p:txBody>
      </p:sp>
      <p:sp>
        <p:nvSpPr>
          <p:cNvPr id="73736" name="Arc 8"/>
          <p:cNvSpPr>
            <a:spLocks/>
          </p:cNvSpPr>
          <p:nvPr/>
        </p:nvSpPr>
        <p:spPr bwMode="auto">
          <a:xfrm rot="-4080000">
            <a:off x="3399631" y="1253332"/>
            <a:ext cx="2632075" cy="1789112"/>
          </a:xfrm>
          <a:custGeom>
            <a:avLst/>
            <a:gdLst>
              <a:gd name="T0" fmla="*/ 2147483646 w 21594"/>
              <a:gd name="T1" fmla="*/ 0 h 15335"/>
              <a:gd name="T2" fmla="*/ 2147483646 w 21594"/>
              <a:gd name="T3" fmla="*/ 2147483646 h 15335"/>
              <a:gd name="T4" fmla="*/ 0 w 21594"/>
              <a:gd name="T5" fmla="*/ 2147483646 h 15335"/>
              <a:gd name="T6" fmla="*/ 0 60000 65536"/>
              <a:gd name="T7" fmla="*/ 0 60000 65536"/>
              <a:gd name="T8" fmla="*/ 0 60000 65536"/>
              <a:gd name="T9" fmla="*/ 0 w 21594"/>
              <a:gd name="T10" fmla="*/ 0 h 15335"/>
              <a:gd name="T11" fmla="*/ 21594 w 21594"/>
              <a:gd name="T12" fmla="*/ 15335 h 15335"/>
            </a:gdLst>
            <a:ahLst/>
            <a:cxnLst>
              <a:cxn ang="T6">
                <a:pos x="T0" y="T1"/>
              </a:cxn>
              <a:cxn ang="T7">
                <a:pos x="T2" y="T3"/>
              </a:cxn>
              <a:cxn ang="T8">
                <a:pos x="T4" y="T5"/>
              </a:cxn>
            </a:cxnLst>
            <a:rect l="T9" t="T10" r="T11" b="T12"/>
            <a:pathLst>
              <a:path w="21594" h="15335" fill="none" extrusionOk="0">
                <a:moveTo>
                  <a:pt x="15211" y="0"/>
                </a:moveTo>
                <a:cubicBezTo>
                  <a:pt x="19176" y="3932"/>
                  <a:pt x="21463" y="9248"/>
                  <a:pt x="21594" y="14830"/>
                </a:cubicBezTo>
              </a:path>
              <a:path w="21594" h="15335" stroke="0" extrusionOk="0">
                <a:moveTo>
                  <a:pt x="15211" y="0"/>
                </a:moveTo>
                <a:cubicBezTo>
                  <a:pt x="19176" y="3932"/>
                  <a:pt x="21463" y="9248"/>
                  <a:pt x="21594" y="14830"/>
                </a:cubicBezTo>
                <a:lnTo>
                  <a:pt x="0" y="15335"/>
                </a:lnTo>
                <a:lnTo>
                  <a:pt x="15211" y="0"/>
                </a:lnTo>
                <a:close/>
              </a:path>
            </a:pathLst>
          </a:custGeom>
          <a:solidFill>
            <a:srgbClr val="732888"/>
          </a:solidFill>
          <a:ln>
            <a:noFill/>
          </a:ln>
          <a:extLst>
            <a:ext uri="{91240B29-F687-4F45-9708-019B960494DF}">
              <a14:hiddenLine xmlns:a14="http://schemas.microsoft.com/office/drawing/2010/main" w="12700" cap="rnd">
                <a:solidFill>
                  <a:srgbClr val="000000"/>
                </a:solidFill>
                <a:round/>
                <a:headEnd/>
                <a:tailEnd/>
              </a14:hiddenLine>
            </a:ext>
          </a:extLst>
        </p:spPr>
        <p:txBody>
          <a:bodyPr wrap="none" anchor="ctr"/>
          <a:lstStyle/>
          <a:p>
            <a:endParaRPr lang="en-US"/>
          </a:p>
        </p:txBody>
      </p:sp>
      <p:sp>
        <p:nvSpPr>
          <p:cNvPr id="73737" name="Oval 9"/>
          <p:cNvSpPr>
            <a:spLocks noChangeArrowheads="1"/>
          </p:cNvSpPr>
          <p:nvPr/>
        </p:nvSpPr>
        <p:spPr bwMode="auto">
          <a:xfrm>
            <a:off x="4540250" y="3200400"/>
            <a:ext cx="1022350" cy="1022350"/>
          </a:xfrm>
          <a:prstGeom prst="ellipse">
            <a:avLst/>
          </a:prstGeom>
          <a:solidFill>
            <a:srgbClr val="DDB1E9"/>
          </a:solidFill>
          <a:ln w="25400">
            <a:solidFill>
              <a:srgbClr val="732888"/>
            </a:solidFill>
            <a:round/>
            <a:headEnd/>
            <a:tailEnd/>
          </a:ln>
        </p:spPr>
        <p:txBody>
          <a:bodyPr wrap="none" lIns="90488" tIns="44450" rIns="90488" bIns="44450" anchor="ct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r>
              <a:rPr lang="en-US" altLang="en-US" sz="1400" b="1">
                <a:solidFill>
                  <a:srgbClr val="732888"/>
                </a:solidFill>
                <a:latin typeface="Calibri" charset="0"/>
                <a:ea typeface="Calibri" charset="0"/>
                <a:cs typeface="Calibri" charset="0"/>
              </a:rPr>
              <a:t>Consumer</a:t>
            </a:r>
          </a:p>
        </p:txBody>
      </p:sp>
      <p:sp>
        <p:nvSpPr>
          <p:cNvPr id="73738" name="Rectangle 10"/>
          <p:cNvSpPr>
            <a:spLocks noChangeArrowheads="1"/>
          </p:cNvSpPr>
          <p:nvPr/>
        </p:nvSpPr>
        <p:spPr bwMode="auto">
          <a:xfrm>
            <a:off x="4129088" y="1376363"/>
            <a:ext cx="1798637"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defTabSz="762000">
              <a:spcBef>
                <a:spcPct val="20000"/>
              </a:spcBef>
              <a:buFont typeface="Arial" charset="0"/>
              <a:buChar char="•"/>
              <a:defRPr sz="3200">
                <a:solidFill>
                  <a:schemeClr val="tx1"/>
                </a:solidFill>
                <a:latin typeface="Arial" charset="0"/>
                <a:ea typeface="Arial" charset="0"/>
                <a:cs typeface="Arial" charset="0"/>
              </a:defRPr>
            </a:lvl1pPr>
            <a:lvl2pPr marL="742950" indent="-285750" defTabSz="762000">
              <a:spcBef>
                <a:spcPct val="20000"/>
              </a:spcBef>
              <a:buFont typeface="Arial" charset="0"/>
              <a:buChar char="–"/>
              <a:defRPr sz="2800">
                <a:solidFill>
                  <a:schemeClr val="tx1"/>
                </a:solidFill>
                <a:latin typeface="Arial" charset="0"/>
                <a:ea typeface="Arial" charset="0"/>
                <a:cs typeface="Arial" charset="0"/>
              </a:defRPr>
            </a:lvl2pPr>
            <a:lvl3pPr marL="1143000" indent="-228600" defTabSz="762000">
              <a:spcBef>
                <a:spcPct val="20000"/>
              </a:spcBef>
              <a:buFont typeface="Arial" charset="0"/>
              <a:buChar char="•"/>
              <a:defRPr sz="2400">
                <a:solidFill>
                  <a:schemeClr val="tx1"/>
                </a:solidFill>
                <a:latin typeface="Arial" charset="0"/>
                <a:ea typeface="Arial" charset="0"/>
                <a:cs typeface="Arial" charset="0"/>
              </a:defRPr>
            </a:lvl3pPr>
            <a:lvl4pPr marL="1600200" indent="-228600" defTabSz="762000">
              <a:spcBef>
                <a:spcPct val="20000"/>
              </a:spcBef>
              <a:buFont typeface="Arial" charset="0"/>
              <a:buChar char="–"/>
              <a:defRPr sz="2000">
                <a:solidFill>
                  <a:schemeClr val="tx1"/>
                </a:solidFill>
                <a:latin typeface="Arial" charset="0"/>
                <a:ea typeface="Arial" charset="0"/>
                <a:cs typeface="Arial" charset="0"/>
              </a:defRPr>
            </a:lvl4pPr>
            <a:lvl5pPr marL="2057400" indent="-228600" defTabSz="762000">
              <a:spcBef>
                <a:spcPct val="20000"/>
              </a:spcBef>
              <a:buFont typeface="Arial" charset="0"/>
              <a:buChar char="»"/>
              <a:defRPr sz="2000">
                <a:solidFill>
                  <a:schemeClr val="tx1"/>
                </a:solidFill>
                <a:latin typeface="Arial" charset="0"/>
                <a:ea typeface="Arial" charset="0"/>
                <a:cs typeface="Arial" charset="0"/>
              </a:defRPr>
            </a:lvl5pPr>
            <a:lvl6pPr marL="25146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defTabSz="7620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50000"/>
              </a:spcBef>
              <a:buFontTx/>
              <a:buNone/>
            </a:pPr>
            <a:r>
              <a:rPr lang="en-US" altLang="en-US" sz="1400" b="1">
                <a:solidFill>
                  <a:schemeClr val="bg1"/>
                </a:solidFill>
                <a:latin typeface="Calibri" charset="0"/>
                <a:ea typeface="Calibri" charset="0"/>
                <a:cs typeface="Calibri" charset="0"/>
              </a:rPr>
              <a:t>The buying situation</a:t>
            </a:r>
          </a:p>
        </p:txBody>
      </p:sp>
      <p:sp>
        <p:nvSpPr>
          <p:cNvPr id="73739" name="Line 11"/>
          <p:cNvSpPr>
            <a:spLocks noChangeShapeType="1"/>
          </p:cNvSpPr>
          <p:nvPr/>
        </p:nvSpPr>
        <p:spPr bwMode="auto">
          <a:xfrm>
            <a:off x="5072063" y="4221163"/>
            <a:ext cx="1587" cy="2036762"/>
          </a:xfrm>
          <a:prstGeom prst="line">
            <a:avLst/>
          </a:prstGeom>
          <a:noFill/>
          <a:ln w="254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3740" name="Line 12"/>
          <p:cNvSpPr>
            <a:spLocks noChangeShapeType="1"/>
          </p:cNvSpPr>
          <p:nvPr/>
        </p:nvSpPr>
        <p:spPr bwMode="auto">
          <a:xfrm flipH="1">
            <a:off x="5230813" y="1249363"/>
            <a:ext cx="773112" cy="1941512"/>
          </a:xfrm>
          <a:prstGeom prst="line">
            <a:avLst/>
          </a:prstGeom>
          <a:noFill/>
          <a:ln w="254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3741" name="Line 13"/>
          <p:cNvSpPr>
            <a:spLocks noChangeShapeType="1"/>
          </p:cNvSpPr>
          <p:nvPr/>
        </p:nvSpPr>
        <p:spPr bwMode="auto">
          <a:xfrm>
            <a:off x="4108450" y="1320800"/>
            <a:ext cx="736600" cy="1860550"/>
          </a:xfrm>
          <a:prstGeom prst="line">
            <a:avLst/>
          </a:prstGeom>
          <a:noFill/>
          <a:ln w="25400">
            <a:solidFill>
              <a:srgbClr val="732888"/>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
        <p:nvSpPr>
          <p:cNvPr id="73742" name="Oval 14"/>
          <p:cNvSpPr>
            <a:spLocks noChangeArrowheads="1"/>
          </p:cNvSpPr>
          <p:nvPr/>
        </p:nvSpPr>
        <p:spPr bwMode="auto">
          <a:xfrm>
            <a:off x="2514600" y="1074738"/>
            <a:ext cx="5180013" cy="5180012"/>
          </a:xfrm>
          <a:prstGeom prst="ellipse">
            <a:avLst/>
          </a:prstGeom>
          <a:noFill/>
          <a:ln w="25400">
            <a:solidFill>
              <a:srgbClr val="732888"/>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US" altLang="en-US" b="1">
              <a:latin typeface="Comic Sans MS" charset="0"/>
            </a:endParaRPr>
          </a:p>
        </p:txBody>
      </p:sp>
      <p:sp>
        <p:nvSpPr>
          <p:cNvPr id="73743" name="TextBox 16"/>
          <p:cNvSpPr txBox="1">
            <a:spLocks noChangeArrowheads="1"/>
          </p:cNvSpPr>
          <p:nvPr/>
        </p:nvSpPr>
        <p:spPr bwMode="auto">
          <a:xfrm>
            <a:off x="428625" y="6143625"/>
            <a:ext cx="194151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b="1">
                <a:latin typeface="Calibri" charset="0"/>
                <a:ea typeface="Calibri" charset="0"/>
                <a:cs typeface="Calibri" charset="0"/>
              </a:rPr>
              <a:t>(Fahy and Jobber, 2012)</a:t>
            </a:r>
          </a:p>
        </p:txBody>
      </p:sp>
    </p:spTree>
    <p:extLst>
      <p:ext uri="{BB962C8B-B14F-4D97-AF65-F5344CB8AC3E}">
        <p14:creationId xmlns:p14="http://schemas.microsoft.com/office/powerpoint/2010/main" val="339632696"/>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p:txBody>
          <a:bodyPr/>
          <a:lstStyle/>
          <a:p>
            <a:r>
              <a:rPr lang="en-US" altLang="en-US">
                <a:latin typeface="Arial" charset="0"/>
                <a:cs typeface="Arial" charset="0"/>
              </a:rPr>
              <a:t>Characteristics Affecting Consumer Behavior</a:t>
            </a:r>
          </a:p>
        </p:txBody>
      </p:sp>
      <p:sp>
        <p:nvSpPr>
          <p:cNvPr id="75779" name="Text Placeholder 4"/>
          <p:cNvSpPr>
            <a:spLocks noGrp="1"/>
          </p:cNvSpPr>
          <p:nvPr>
            <p:ph type="body" sz="quarter" idx="13"/>
          </p:nvPr>
        </p:nvSpPr>
        <p:spPr/>
        <p:txBody>
          <a:bodyPr>
            <a:normAutofit fontScale="25000" lnSpcReduction="20000"/>
          </a:bodyPr>
          <a:lstStyle/>
          <a:p>
            <a:pPr>
              <a:spcBef>
                <a:spcPct val="0"/>
              </a:spcBef>
            </a:pPr>
            <a:r>
              <a:rPr lang="en-US" altLang="en-US">
                <a:latin typeface="Arial" charset="0"/>
                <a:cs typeface="Arial" charset="0"/>
              </a:rPr>
              <a:t>Factors Influencing Consumer Behavior</a:t>
            </a:r>
          </a:p>
          <a:p>
            <a:pPr>
              <a:spcBef>
                <a:spcPct val="0"/>
              </a:spcBef>
            </a:pPr>
            <a:endParaRPr lang="en-US" altLang="en-US">
              <a:latin typeface="Arial" charset="0"/>
              <a:cs typeface="Arial" charset="0"/>
            </a:endParaRPr>
          </a:p>
        </p:txBody>
      </p:sp>
      <p:pic>
        <p:nvPicPr>
          <p:cNvPr id="75780" name="Picture 4" descr="fig05_02wo.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57200" y="2286000"/>
            <a:ext cx="8077200" cy="2773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5781" name="Rectangle 3"/>
          <p:cNvSpPr>
            <a:spLocks noChangeArrowheads="1"/>
          </p:cNvSpPr>
          <p:nvPr/>
        </p:nvSpPr>
        <p:spPr bwMode="auto">
          <a:xfrm>
            <a:off x="457200" y="6477000"/>
            <a:ext cx="4572000"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US" altLang="en-US" sz="800">
                <a:ea typeface="ヒラギノ角ゴ Pro W3" charset="-128"/>
                <a:cs typeface="ヒラギノ角ゴ Pro W3" charset="-128"/>
              </a:rPr>
              <a:t>Copyright ©2014 by Pearson Education</a:t>
            </a:r>
            <a:endParaRPr lang="en-US" altLang="en-US" sz="1800">
              <a:ea typeface="ヒラギノ角ゴ Pro W3" charset="-128"/>
              <a:cs typeface="ヒラギノ角ゴ Pro W3" charset="-128"/>
            </a:endParaRPr>
          </a:p>
        </p:txBody>
      </p:sp>
    </p:spTree>
    <p:extLst>
      <p:ext uri="{BB962C8B-B14F-4D97-AF65-F5344CB8AC3E}">
        <p14:creationId xmlns:p14="http://schemas.microsoft.com/office/powerpoint/2010/main" val="1479718824"/>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4"/>
          <p:cNvSpPr>
            <a:spLocks noGrp="1" noChangeArrowheads="1"/>
          </p:cNvSpPr>
          <p:nvPr>
            <p:ph type="title"/>
          </p:nvPr>
        </p:nvSpPr>
        <p:spPr>
          <a:xfrm>
            <a:off x="323850" y="201613"/>
            <a:ext cx="8569325" cy="844550"/>
          </a:xfrm>
          <a:solidFill>
            <a:schemeClr val="bg2">
              <a:lumMod val="90000"/>
            </a:schemeClr>
          </a:solidFill>
        </p:spPr>
        <p:txBody>
          <a:bodyPr lIns="90488" tIns="44450" rIns="90488" bIns="44450" anchor="t">
            <a:normAutofit fontScale="90000"/>
          </a:bodyPr>
          <a:lstStyle/>
          <a:p>
            <a:pPr>
              <a:lnSpc>
                <a:spcPct val="80000"/>
              </a:lnSpc>
              <a:defRPr/>
            </a:pPr>
            <a:r>
              <a:rPr lang="en-US" altLang="en-US" sz="3200" dirty="0" smtClean="0">
                <a:ea typeface="Calibri" panose="020F0502020204030204" pitchFamily="34" charset="0"/>
              </a:rPr>
              <a:t>How do they buy?</a:t>
            </a:r>
            <a:br>
              <a:rPr lang="en-US" altLang="en-US" sz="3200" dirty="0" smtClean="0">
                <a:ea typeface="Calibri" panose="020F0502020204030204" pitchFamily="34" charset="0"/>
              </a:rPr>
            </a:br>
            <a:r>
              <a:rPr lang="en-US" altLang="en-US" sz="3200" dirty="0" smtClean="0">
                <a:ea typeface="Calibri" panose="020F0502020204030204" pitchFamily="34" charset="0"/>
              </a:rPr>
              <a:t>The </a:t>
            </a:r>
            <a:r>
              <a:rPr lang="en-US" altLang="en-US" sz="3200" dirty="0" err="1" smtClean="0">
                <a:ea typeface="Calibri" panose="020F0502020204030204" pitchFamily="34" charset="0"/>
              </a:rPr>
              <a:t>Organisational</a:t>
            </a:r>
            <a:r>
              <a:rPr lang="en-US" altLang="en-US" sz="3200" dirty="0" smtClean="0">
                <a:ea typeface="Calibri" panose="020F0502020204030204" pitchFamily="34" charset="0"/>
              </a:rPr>
              <a:t> Decision-Making Process</a:t>
            </a:r>
          </a:p>
        </p:txBody>
      </p:sp>
      <p:sp>
        <p:nvSpPr>
          <p:cNvPr id="77827" name="Rectangle 2"/>
          <p:cNvSpPr>
            <a:spLocks noChangeArrowheads="1"/>
          </p:cNvSpPr>
          <p:nvPr/>
        </p:nvSpPr>
        <p:spPr bwMode="auto">
          <a:xfrm>
            <a:off x="8115300" y="6629400"/>
            <a:ext cx="1905000"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r">
              <a:spcBef>
                <a:spcPct val="0"/>
              </a:spcBef>
              <a:buFontTx/>
              <a:buNone/>
            </a:pPr>
            <a:endParaRPr lang="en-US" altLang="en-US" sz="1000" b="1">
              <a:latin typeface="Comic Sans MS" charset="0"/>
            </a:endParaRPr>
          </a:p>
        </p:txBody>
      </p:sp>
      <p:sp>
        <p:nvSpPr>
          <p:cNvPr id="77828" name="Rectangle 3"/>
          <p:cNvSpPr>
            <a:spLocks noChangeArrowheads="1"/>
          </p:cNvSpPr>
          <p:nvPr/>
        </p:nvSpPr>
        <p:spPr bwMode="auto">
          <a:xfrm>
            <a:off x="914400" y="6629400"/>
            <a:ext cx="4213225" cy="227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nchor="ct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lgn="ctr">
              <a:spcBef>
                <a:spcPct val="0"/>
              </a:spcBef>
              <a:buFontTx/>
              <a:buNone/>
            </a:pPr>
            <a:endParaRPr lang="en-US" altLang="en-US" sz="1000" b="1">
              <a:latin typeface="Comic Sans MS" charset="0"/>
            </a:endParaRPr>
          </a:p>
        </p:txBody>
      </p:sp>
      <p:sp>
        <p:nvSpPr>
          <p:cNvPr id="1654796" name="Rectangle 12"/>
          <p:cNvSpPr>
            <a:spLocks noChangeArrowheads="1"/>
          </p:cNvSpPr>
          <p:nvPr/>
        </p:nvSpPr>
        <p:spPr bwMode="auto">
          <a:xfrm>
            <a:off x="3900488" y="1557338"/>
            <a:ext cx="3114675" cy="336550"/>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wrap="none" lIns="90488" tIns="44450" rIns="90488" bIns="44450">
            <a:spAutoFit/>
          </a:bodyPr>
          <a:lstStyle/>
          <a:p>
            <a:pPr algn="ctr" defTabSz="762000">
              <a:defRPr/>
            </a:pPr>
            <a:r>
              <a:rPr lang="en-US" sz="1600" dirty="0">
                <a:solidFill>
                  <a:srgbClr val="000090"/>
                </a:solidFill>
                <a:latin typeface="Arial" pitchFamily="-1" charset="0"/>
                <a:ea typeface="Arial" pitchFamily="-1" charset="0"/>
                <a:cs typeface="Arial" pitchFamily="-1" charset="0"/>
              </a:rPr>
              <a:t>Recognition of a problem (need)</a:t>
            </a:r>
          </a:p>
        </p:txBody>
      </p:sp>
      <p:sp>
        <p:nvSpPr>
          <p:cNvPr id="1654797" name="Rectangle 13"/>
          <p:cNvSpPr>
            <a:spLocks noChangeArrowheads="1"/>
          </p:cNvSpPr>
          <p:nvPr/>
        </p:nvSpPr>
        <p:spPr bwMode="auto">
          <a:xfrm>
            <a:off x="2533650" y="2205038"/>
            <a:ext cx="5896002" cy="336550"/>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lIns="90488" tIns="44450" rIns="90488" bIns="44450">
            <a:spAutoFit/>
          </a:bodyPr>
          <a:lstStyle/>
          <a:p>
            <a:pPr defTabSz="762000">
              <a:defRPr/>
            </a:pPr>
            <a:r>
              <a:rPr lang="en-US" sz="1600" dirty="0">
                <a:solidFill>
                  <a:srgbClr val="000090"/>
                </a:solidFill>
                <a:latin typeface="Arial" pitchFamily="-1" charset="0"/>
                <a:ea typeface="Arial" pitchFamily="-1" charset="0"/>
                <a:cs typeface="Arial" pitchFamily="-1" charset="0"/>
              </a:rPr>
              <a:t>Determination of specification and quantity of needed item</a:t>
            </a:r>
          </a:p>
        </p:txBody>
      </p:sp>
      <p:sp>
        <p:nvSpPr>
          <p:cNvPr id="1654798" name="Rectangle 14"/>
          <p:cNvSpPr>
            <a:spLocks noChangeArrowheads="1"/>
          </p:cNvSpPr>
          <p:nvPr/>
        </p:nvSpPr>
        <p:spPr bwMode="auto">
          <a:xfrm>
            <a:off x="2857488" y="2852738"/>
            <a:ext cx="5072097" cy="335989"/>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lIns="90488" tIns="44450" rIns="90488" bIns="44450">
            <a:spAutoFit/>
          </a:bodyPr>
          <a:lstStyle/>
          <a:p>
            <a:pPr defTabSz="762000">
              <a:defRPr/>
            </a:pPr>
            <a:r>
              <a:rPr lang="en-US" sz="1600" dirty="0">
                <a:solidFill>
                  <a:srgbClr val="000090"/>
                </a:solidFill>
                <a:latin typeface="Arial" pitchFamily="-1" charset="0"/>
                <a:ea typeface="Arial" pitchFamily="-1" charset="0"/>
                <a:cs typeface="Arial" pitchFamily="-1" charset="0"/>
              </a:rPr>
              <a:t>Search for and qualification of potential sources</a:t>
            </a:r>
          </a:p>
        </p:txBody>
      </p:sp>
      <p:sp>
        <p:nvSpPr>
          <p:cNvPr id="1654799" name="Rectangle 15"/>
          <p:cNvSpPr>
            <a:spLocks noChangeArrowheads="1"/>
          </p:cNvSpPr>
          <p:nvPr/>
        </p:nvSpPr>
        <p:spPr bwMode="auto">
          <a:xfrm>
            <a:off x="3541712" y="3500438"/>
            <a:ext cx="3959245" cy="336550"/>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lIns="90488" tIns="44450" rIns="90488" bIns="44450">
            <a:spAutoFit/>
          </a:bodyPr>
          <a:lstStyle/>
          <a:p>
            <a:pPr defTabSz="762000">
              <a:defRPr/>
            </a:pPr>
            <a:r>
              <a:rPr lang="en-US" sz="1600" dirty="0">
                <a:solidFill>
                  <a:srgbClr val="000090"/>
                </a:solidFill>
                <a:latin typeface="Arial" pitchFamily="-1" charset="0"/>
                <a:ea typeface="Arial" pitchFamily="-1" charset="0"/>
                <a:cs typeface="Arial" pitchFamily="-1" charset="0"/>
              </a:rPr>
              <a:t>Acquisition and analysis of proposals</a:t>
            </a:r>
          </a:p>
        </p:txBody>
      </p:sp>
      <p:sp>
        <p:nvSpPr>
          <p:cNvPr id="1654800" name="Rectangle 16"/>
          <p:cNvSpPr>
            <a:spLocks noChangeArrowheads="1"/>
          </p:cNvSpPr>
          <p:nvPr/>
        </p:nvSpPr>
        <p:spPr bwMode="auto">
          <a:xfrm>
            <a:off x="2965450" y="4076700"/>
            <a:ext cx="4678384" cy="582211"/>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lIns="90488" tIns="44450" rIns="90488" bIns="44450">
            <a:spAutoFit/>
          </a:bodyPr>
          <a:lstStyle/>
          <a:p>
            <a:pPr algn="ctr" defTabSz="762000">
              <a:defRPr/>
            </a:pPr>
            <a:r>
              <a:rPr lang="en-US" sz="1600" dirty="0">
                <a:solidFill>
                  <a:srgbClr val="000090"/>
                </a:solidFill>
                <a:latin typeface="Arial" pitchFamily="-1" charset="0"/>
                <a:ea typeface="Arial" pitchFamily="-1" charset="0"/>
                <a:cs typeface="Arial" pitchFamily="-1" charset="0"/>
              </a:rPr>
              <a:t>Evaluation of proposals and selection of supplier(s</a:t>
            </a:r>
            <a:r>
              <a:rPr lang="en-US" sz="1600" dirty="0">
                <a:solidFill>
                  <a:srgbClr val="FC205F"/>
                </a:solidFill>
                <a:latin typeface="Arial" pitchFamily="-1" charset="0"/>
                <a:ea typeface="Arial" pitchFamily="-1" charset="0"/>
                <a:cs typeface="Arial" pitchFamily="-1" charset="0"/>
              </a:rPr>
              <a:t>)</a:t>
            </a:r>
          </a:p>
        </p:txBody>
      </p:sp>
      <p:sp>
        <p:nvSpPr>
          <p:cNvPr id="1654801" name="Rectangle 17"/>
          <p:cNvSpPr>
            <a:spLocks noChangeArrowheads="1"/>
          </p:cNvSpPr>
          <p:nvPr/>
        </p:nvSpPr>
        <p:spPr bwMode="auto">
          <a:xfrm>
            <a:off x="3325813" y="4797425"/>
            <a:ext cx="4419600" cy="346075"/>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lIns="90488" tIns="44450" rIns="90488" bIns="44450">
            <a:spAutoFit/>
          </a:bodyPr>
          <a:lstStyle/>
          <a:p>
            <a:pPr algn="ctr" defTabSz="762000">
              <a:spcBef>
                <a:spcPct val="50000"/>
              </a:spcBef>
              <a:defRPr/>
            </a:pPr>
            <a:r>
              <a:rPr lang="en-US" sz="1600" dirty="0">
                <a:solidFill>
                  <a:srgbClr val="000090"/>
                </a:solidFill>
                <a:latin typeface="Arial" pitchFamily="-1" charset="0"/>
                <a:ea typeface="Arial" pitchFamily="-1" charset="0"/>
                <a:cs typeface="Arial" pitchFamily="-1" charset="0"/>
              </a:rPr>
              <a:t>Selection of an order routine</a:t>
            </a:r>
          </a:p>
        </p:txBody>
      </p:sp>
      <p:sp>
        <p:nvSpPr>
          <p:cNvPr id="1654802" name="Rectangle 18"/>
          <p:cNvSpPr>
            <a:spLocks noChangeArrowheads="1"/>
          </p:cNvSpPr>
          <p:nvPr/>
        </p:nvSpPr>
        <p:spPr bwMode="auto">
          <a:xfrm>
            <a:off x="3398838" y="5516563"/>
            <a:ext cx="4295775" cy="346075"/>
          </a:xfrm>
          <a:prstGeom prst="rect">
            <a:avLst/>
          </a:prstGeom>
          <a:solidFill>
            <a:srgbClr val="72A7EE"/>
          </a:solidFill>
          <a:ln w="12700">
            <a:noFill/>
            <a:miter lim="800000"/>
            <a:headEnd/>
            <a:tailEnd/>
          </a:ln>
          <a:effectLst>
            <a:outerShdw dist="254000" dir="2700000" sx="91000" sy="91000" algn="tl" rotWithShape="0">
              <a:srgbClr val="8064A2">
                <a:alpha val="42999"/>
              </a:srgbClr>
            </a:outerShdw>
          </a:effectLst>
          <a:scene3d>
            <a:camera prst="orthographicFront"/>
            <a:lightRig rig="threePt" dir="t"/>
          </a:scene3d>
          <a:sp3d>
            <a:bevelT/>
          </a:sp3d>
        </p:spPr>
        <p:txBody>
          <a:bodyPr lIns="90488" tIns="44450" rIns="90488" bIns="44450">
            <a:spAutoFit/>
          </a:bodyPr>
          <a:lstStyle/>
          <a:p>
            <a:pPr algn="ctr" defTabSz="762000">
              <a:defRPr/>
            </a:pPr>
            <a:r>
              <a:rPr lang="en-US" sz="1600" dirty="0">
                <a:solidFill>
                  <a:srgbClr val="000090"/>
                </a:solidFill>
                <a:latin typeface="Arial" pitchFamily="-1" charset="0"/>
                <a:ea typeface="Arial" pitchFamily="-1" charset="0"/>
                <a:cs typeface="Arial" pitchFamily="-1" charset="0"/>
              </a:rPr>
              <a:t>Performance feedback and evaluation</a:t>
            </a:r>
          </a:p>
        </p:txBody>
      </p:sp>
      <p:sp>
        <p:nvSpPr>
          <p:cNvPr id="77850" name="Line 19"/>
          <p:cNvSpPr>
            <a:spLocks noChangeShapeType="1"/>
          </p:cNvSpPr>
          <p:nvPr/>
        </p:nvSpPr>
        <p:spPr bwMode="auto">
          <a:xfrm>
            <a:off x="5486400" y="1916113"/>
            <a:ext cx="0" cy="277812"/>
          </a:xfrm>
          <a:prstGeom prst="line">
            <a:avLst/>
          </a:prstGeom>
          <a:noFill/>
          <a:ln w="254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51" name="Line 20"/>
          <p:cNvSpPr>
            <a:spLocks noChangeShapeType="1"/>
          </p:cNvSpPr>
          <p:nvPr/>
        </p:nvSpPr>
        <p:spPr bwMode="auto">
          <a:xfrm>
            <a:off x="5486400" y="2565400"/>
            <a:ext cx="0" cy="277813"/>
          </a:xfrm>
          <a:prstGeom prst="line">
            <a:avLst/>
          </a:prstGeom>
          <a:noFill/>
          <a:ln w="254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52" name="Line 21"/>
          <p:cNvSpPr>
            <a:spLocks noChangeShapeType="1"/>
          </p:cNvSpPr>
          <p:nvPr/>
        </p:nvSpPr>
        <p:spPr bwMode="auto">
          <a:xfrm>
            <a:off x="5486400" y="3213100"/>
            <a:ext cx="0" cy="277813"/>
          </a:xfrm>
          <a:prstGeom prst="line">
            <a:avLst/>
          </a:prstGeom>
          <a:noFill/>
          <a:ln w="254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53" name="Line 22"/>
          <p:cNvSpPr>
            <a:spLocks noChangeShapeType="1"/>
          </p:cNvSpPr>
          <p:nvPr/>
        </p:nvSpPr>
        <p:spPr bwMode="auto">
          <a:xfrm>
            <a:off x="5486400" y="3836988"/>
            <a:ext cx="0" cy="277812"/>
          </a:xfrm>
          <a:prstGeom prst="line">
            <a:avLst/>
          </a:prstGeom>
          <a:noFill/>
          <a:ln w="254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54" name="Line 23"/>
          <p:cNvSpPr>
            <a:spLocks noChangeShapeType="1"/>
          </p:cNvSpPr>
          <p:nvPr/>
        </p:nvSpPr>
        <p:spPr bwMode="auto">
          <a:xfrm>
            <a:off x="5500688" y="4572000"/>
            <a:ext cx="0" cy="277813"/>
          </a:xfrm>
          <a:prstGeom prst="line">
            <a:avLst/>
          </a:prstGeom>
          <a:noFill/>
          <a:ln w="254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55" name="Line 24"/>
          <p:cNvSpPr>
            <a:spLocks noChangeShapeType="1"/>
          </p:cNvSpPr>
          <p:nvPr/>
        </p:nvSpPr>
        <p:spPr bwMode="auto">
          <a:xfrm>
            <a:off x="5486400" y="5157788"/>
            <a:ext cx="0" cy="276225"/>
          </a:xfrm>
          <a:prstGeom prst="line">
            <a:avLst/>
          </a:prstGeom>
          <a:noFill/>
          <a:ln w="25400">
            <a:solidFill>
              <a:srgbClr val="732888"/>
            </a:solidFill>
            <a:round/>
            <a:headEnd/>
            <a:tailEnd type="triangle" w="med" len="med"/>
          </a:ln>
          <a:extLst>
            <a:ext uri="{909E8E84-426E-40DD-AFC4-6F175D3DCCD1}">
              <a14:hiddenFill xmlns:a14="http://schemas.microsoft.com/office/drawing/2010/main">
                <a:noFill/>
              </a14:hiddenFill>
            </a:ext>
          </a:extLst>
        </p:spPr>
        <p:txBody>
          <a:bodyPr wrap="none" anchor="ctr"/>
          <a:lstStyle/>
          <a:p>
            <a:endParaRPr lang="en-US"/>
          </a:p>
        </p:txBody>
      </p:sp>
      <p:sp>
        <p:nvSpPr>
          <p:cNvPr id="77856" name="TextBox 19"/>
          <p:cNvSpPr txBox="1">
            <a:spLocks noChangeArrowheads="1"/>
          </p:cNvSpPr>
          <p:nvPr/>
        </p:nvSpPr>
        <p:spPr bwMode="auto">
          <a:xfrm>
            <a:off x="428625" y="6143625"/>
            <a:ext cx="194151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b="1">
                <a:latin typeface="Calibri" charset="0"/>
                <a:ea typeface="Calibri" charset="0"/>
                <a:cs typeface="Calibri" charset="0"/>
              </a:rPr>
              <a:t>(Fahy and Jobber, 2012)</a:t>
            </a:r>
          </a:p>
        </p:txBody>
      </p:sp>
    </p:spTree>
    <p:extLst>
      <p:ext uri="{BB962C8B-B14F-4D97-AF65-F5344CB8AC3E}">
        <p14:creationId xmlns:p14="http://schemas.microsoft.com/office/powerpoint/2010/main" val="392489349"/>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a:xfrm>
            <a:off x="571500" y="0"/>
            <a:ext cx="8458200" cy="76517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t"/>
          <a:lstStyle/>
          <a:p>
            <a:r>
              <a:rPr lang="en-GB" altLang="en-US" sz="2800">
                <a:latin typeface="Calibri" charset="0"/>
                <a:ea typeface="Calibri" charset="0"/>
                <a:cs typeface="Calibri" charset="0"/>
              </a:rPr>
              <a:t>Product Types in Organisational Buying</a:t>
            </a:r>
          </a:p>
        </p:txBody>
      </p:sp>
      <p:pic>
        <p:nvPicPr>
          <p:cNvPr id="79875" name="Picture 3" descr="j0150091"/>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15175" y="968375"/>
            <a:ext cx="2025650"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6" name="Picture 5" descr="j0149917"/>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07113" y="1831975"/>
            <a:ext cx="1371600"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7" name="Picture 6" descr="j0149645"/>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340600" y="4117975"/>
            <a:ext cx="1800225" cy="1674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8" name="Picture 7" descr="BD05272_"/>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05475" y="3097213"/>
            <a:ext cx="2074863" cy="1858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79" name="Picture 8" descr="j0209512"/>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138238" y="3776663"/>
            <a:ext cx="1295400" cy="1476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0" name="Text Box 10"/>
          <p:cNvSpPr txBox="1">
            <a:spLocks noChangeArrowheads="1"/>
          </p:cNvSpPr>
          <p:nvPr/>
        </p:nvSpPr>
        <p:spPr bwMode="auto">
          <a:xfrm>
            <a:off x="3225800" y="2047875"/>
            <a:ext cx="228600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GB" altLang="en-US" sz="2800" b="1">
                <a:solidFill>
                  <a:srgbClr val="124992"/>
                </a:solidFill>
                <a:latin typeface="Calibri" charset="0"/>
                <a:ea typeface="Calibri" charset="0"/>
                <a:cs typeface="Calibri" charset="0"/>
              </a:rPr>
              <a:t>Components</a:t>
            </a:r>
          </a:p>
        </p:txBody>
      </p:sp>
      <p:sp>
        <p:nvSpPr>
          <p:cNvPr id="79881" name="Text Box 11"/>
          <p:cNvSpPr txBox="1">
            <a:spLocks noChangeArrowheads="1"/>
          </p:cNvSpPr>
          <p:nvPr/>
        </p:nvSpPr>
        <p:spPr bwMode="auto">
          <a:xfrm>
            <a:off x="5241925" y="752475"/>
            <a:ext cx="2286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GB" altLang="en-US" sz="2800" b="1">
                <a:solidFill>
                  <a:srgbClr val="732888"/>
                </a:solidFill>
                <a:latin typeface="Calibri" charset="0"/>
                <a:ea typeface="Calibri" charset="0"/>
                <a:cs typeface="Calibri" charset="0"/>
              </a:rPr>
              <a:t>Plant &amp; equipment</a:t>
            </a:r>
          </a:p>
        </p:txBody>
      </p:sp>
      <p:sp>
        <p:nvSpPr>
          <p:cNvPr id="79882" name="Text Box 12"/>
          <p:cNvSpPr txBox="1">
            <a:spLocks noChangeArrowheads="1"/>
          </p:cNvSpPr>
          <p:nvPr/>
        </p:nvSpPr>
        <p:spPr bwMode="auto">
          <a:xfrm>
            <a:off x="2433638" y="4784725"/>
            <a:ext cx="2286000"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GB" altLang="en-US" sz="2800" b="1">
                <a:solidFill>
                  <a:srgbClr val="732888"/>
                </a:solidFill>
                <a:latin typeface="Calibri" charset="0"/>
                <a:ea typeface="Calibri" charset="0"/>
                <a:cs typeface="Calibri" charset="0"/>
              </a:rPr>
              <a:t>Products &amp; Services</a:t>
            </a:r>
          </a:p>
        </p:txBody>
      </p:sp>
      <p:sp>
        <p:nvSpPr>
          <p:cNvPr id="79883" name="Text Box 13"/>
          <p:cNvSpPr txBox="1">
            <a:spLocks noChangeArrowheads="1"/>
          </p:cNvSpPr>
          <p:nvPr/>
        </p:nvSpPr>
        <p:spPr bwMode="auto">
          <a:xfrm>
            <a:off x="5572125" y="4786313"/>
            <a:ext cx="2286000"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50000"/>
              </a:spcBef>
              <a:buFontTx/>
              <a:buNone/>
            </a:pPr>
            <a:r>
              <a:rPr lang="en-GB" altLang="en-US" sz="2800" b="1">
                <a:solidFill>
                  <a:srgbClr val="124992"/>
                </a:solidFill>
                <a:latin typeface="Calibri" charset="0"/>
                <a:ea typeface="Calibri" charset="0"/>
                <a:cs typeface="Calibri" charset="0"/>
              </a:rPr>
              <a:t>Materials</a:t>
            </a:r>
          </a:p>
        </p:txBody>
      </p:sp>
      <p:pic>
        <p:nvPicPr>
          <p:cNvPr id="79884" name="Picture 15" descr="MCj02377750000[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074863" y="3055938"/>
            <a:ext cx="1781175" cy="1768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9885" name="Picture 16" descr="MCj02872530000[1]"/>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209675" y="968375"/>
            <a:ext cx="2454275" cy="1844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9886" name="TextBox 15"/>
          <p:cNvSpPr txBox="1">
            <a:spLocks noChangeArrowheads="1"/>
          </p:cNvSpPr>
          <p:nvPr/>
        </p:nvSpPr>
        <p:spPr bwMode="auto">
          <a:xfrm>
            <a:off x="428625" y="6143625"/>
            <a:ext cx="1941513"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b="1">
                <a:latin typeface="Calibri" charset="0"/>
                <a:ea typeface="Calibri" charset="0"/>
                <a:cs typeface="Calibri" charset="0"/>
              </a:rPr>
              <a:t>(Fahy and Jobber, 2012)</a:t>
            </a:r>
          </a:p>
        </p:txBody>
      </p:sp>
    </p:spTree>
    <p:extLst>
      <p:ext uri="{BB962C8B-B14F-4D97-AF65-F5344CB8AC3E}">
        <p14:creationId xmlns:p14="http://schemas.microsoft.com/office/powerpoint/2010/main" val="1797897441"/>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5" name="TextBox 6"/>
          <p:cNvSpPr txBox="1">
            <a:spLocks noChangeArrowheads="1"/>
          </p:cNvSpPr>
          <p:nvPr/>
        </p:nvSpPr>
        <p:spPr bwMode="auto">
          <a:xfrm>
            <a:off x="468313" y="549275"/>
            <a:ext cx="7704137" cy="522288"/>
          </a:xfrm>
          <a:prstGeom prst="rect">
            <a:avLst/>
          </a:prstGeom>
          <a:solidFill>
            <a:schemeClr val="tx2">
              <a:lumMod val="20000"/>
              <a:lumOff val="80000"/>
            </a:schemeClr>
          </a:solidFill>
          <a:ln>
            <a:noFill/>
          </a:ln>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defRPr/>
            </a:pPr>
            <a:r>
              <a:rPr lang="en-GB" altLang="en-US" sz="2800" b="1" dirty="0" smtClean="0">
                <a:latin typeface="Calibri" panose="020F0502020204030204" pitchFamily="34" charset="0"/>
                <a:ea typeface="+mn-ea"/>
              </a:rPr>
              <a:t>Case insight: </a:t>
            </a:r>
            <a:r>
              <a:rPr lang="en-GB" altLang="en-US" sz="2800" b="1" dirty="0" err="1" smtClean="0">
                <a:latin typeface="Calibri" panose="020F0502020204030204" pitchFamily="34" charset="0"/>
                <a:ea typeface="+mn-ea"/>
              </a:rPr>
              <a:t>BrainJuicer</a:t>
            </a:r>
            <a:endParaRPr lang="en-GB" altLang="en-US" sz="2800" b="1" dirty="0" smtClean="0">
              <a:latin typeface="Calibri" panose="020F0502020204030204" pitchFamily="34" charset="0"/>
              <a:ea typeface="+mn-ea"/>
            </a:endParaRPr>
          </a:p>
        </p:txBody>
      </p:sp>
      <p:sp>
        <p:nvSpPr>
          <p:cNvPr id="81923" name="TextBox 7"/>
          <p:cNvSpPr txBox="1">
            <a:spLocks noChangeArrowheads="1"/>
          </p:cNvSpPr>
          <p:nvPr/>
        </p:nvSpPr>
        <p:spPr bwMode="auto">
          <a:xfrm>
            <a:off x="215900" y="1247775"/>
            <a:ext cx="9131300" cy="230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a:latin typeface="Calibri" charset="0"/>
              </a:rPr>
              <a:t>BrainJuicer Labs is an innovative market research agency, seeking to </a:t>
            </a:r>
          </a:p>
          <a:p>
            <a:pPr>
              <a:spcBef>
                <a:spcPct val="0"/>
              </a:spcBef>
              <a:buFontTx/>
              <a:buNone/>
            </a:pPr>
            <a:r>
              <a:rPr lang="en-GB" altLang="en-US" sz="2400">
                <a:latin typeface="Calibri" charset="0"/>
              </a:rPr>
              <a:t>help its clients better understand and predict consumer behaviour. </a:t>
            </a:r>
          </a:p>
          <a:p>
            <a:pPr>
              <a:spcBef>
                <a:spcPct val="0"/>
              </a:spcBef>
              <a:buFontTx/>
              <a:buNone/>
            </a:pPr>
            <a:r>
              <a:rPr lang="en-GB" altLang="en-US" sz="2400">
                <a:latin typeface="Calibri" charset="0"/>
              </a:rPr>
              <a:t>This video case focuses on the work completed for its client, </a:t>
            </a:r>
          </a:p>
          <a:p>
            <a:pPr>
              <a:spcBef>
                <a:spcPct val="0"/>
              </a:spcBef>
              <a:buFontTx/>
              <a:buNone/>
            </a:pPr>
            <a:r>
              <a:rPr lang="en-GB" altLang="en-US" sz="2400">
                <a:latin typeface="Calibri" charset="0"/>
              </a:rPr>
              <a:t>MasterCard, and a project to evaluate and the actual behaviour of </a:t>
            </a:r>
          </a:p>
          <a:p>
            <a:pPr>
              <a:spcBef>
                <a:spcPct val="0"/>
              </a:spcBef>
              <a:buFontTx/>
              <a:buNone/>
            </a:pPr>
            <a:r>
              <a:rPr lang="en-GB" altLang="en-US" sz="2400">
                <a:latin typeface="Calibri" charset="0"/>
              </a:rPr>
              <a:t>financial services consumers, as opposed to their intended behaviour, </a:t>
            </a:r>
          </a:p>
          <a:p>
            <a:pPr>
              <a:spcBef>
                <a:spcPct val="0"/>
              </a:spcBef>
              <a:buFontTx/>
              <a:buNone/>
            </a:pPr>
            <a:r>
              <a:rPr lang="en-GB" altLang="en-US" sz="2400">
                <a:latin typeface="Calibri" charset="0"/>
              </a:rPr>
              <a:t>and how this can be altered.</a:t>
            </a:r>
          </a:p>
        </p:txBody>
      </p:sp>
      <p:pic>
        <p:nvPicPr>
          <p:cNvPr id="81924" name="Picture 1">
            <a:hlinkClick r:id="rId2"/>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059113" y="3981450"/>
            <a:ext cx="2857500" cy="16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49765236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Number Placeholder 5"/>
          <p:cNvSpPr>
            <a:spLocks noGrp="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fontAlgn="base">
              <a:spcBef>
                <a:spcPct val="0"/>
              </a:spcBef>
              <a:spcAft>
                <a:spcPct val="0"/>
              </a:spcAft>
              <a:buFontTx/>
              <a:buNone/>
            </a:pPr>
            <a:fld id="{472DDB7E-E587-704A-83A9-A09953FCFAD5}" type="slidenum">
              <a:rPr lang="en-GB" altLang="en-US" sz="1200">
                <a:solidFill>
                  <a:srgbClr val="FFFFB3"/>
                </a:solidFill>
              </a:rPr>
              <a:pPr fontAlgn="base">
                <a:spcBef>
                  <a:spcPct val="0"/>
                </a:spcBef>
                <a:spcAft>
                  <a:spcPct val="0"/>
                </a:spcAft>
                <a:buFontTx/>
                <a:buNone/>
              </a:pPr>
              <a:t>28</a:t>
            </a:fld>
            <a:endParaRPr lang="en-GB" altLang="en-US" sz="1200">
              <a:solidFill>
                <a:srgbClr val="FFFFB3"/>
              </a:solidFill>
            </a:endParaRPr>
          </a:p>
        </p:txBody>
      </p:sp>
      <p:sp>
        <p:nvSpPr>
          <p:cNvPr id="83971" name="TextBox 1"/>
          <p:cNvSpPr txBox="1">
            <a:spLocks noChangeArrowheads="1"/>
          </p:cNvSpPr>
          <p:nvPr/>
        </p:nvSpPr>
        <p:spPr bwMode="auto">
          <a:xfrm>
            <a:off x="195263" y="642938"/>
            <a:ext cx="5483225"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eaLnBrk="1" hangingPunct="1">
              <a:spcBef>
                <a:spcPct val="0"/>
              </a:spcBef>
              <a:buFontTx/>
              <a:buNone/>
            </a:pPr>
            <a:r>
              <a:rPr lang="en-GB" altLang="en-US" sz="2000" b="1">
                <a:latin typeface="Calibri" charset="0"/>
                <a:hlinkClick r:id="rId3"/>
              </a:rPr>
              <a:t>http://www.oasis-stores.com/?lng=en&amp;ctry=GB&amp;</a:t>
            </a:r>
            <a:endParaRPr lang="en-GB" altLang="en-US" sz="2000" b="1">
              <a:latin typeface="Calibri" charset="0"/>
            </a:endParaRPr>
          </a:p>
        </p:txBody>
      </p:sp>
      <p:sp>
        <p:nvSpPr>
          <p:cNvPr id="83972" name="TextBox 1"/>
          <p:cNvSpPr txBox="1">
            <a:spLocks noChangeArrowheads="1"/>
          </p:cNvSpPr>
          <p:nvPr/>
        </p:nvSpPr>
        <p:spPr bwMode="auto">
          <a:xfrm>
            <a:off x="179388" y="115888"/>
            <a:ext cx="5832475" cy="1077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b="1">
                <a:latin typeface="Calibri" charset="0"/>
              </a:rPr>
              <a:t>Group activity: Case study - Oasis</a:t>
            </a:r>
          </a:p>
          <a:p>
            <a:pPr>
              <a:spcBef>
                <a:spcPct val="0"/>
              </a:spcBef>
              <a:buFontTx/>
              <a:buNone/>
            </a:pPr>
            <a:endParaRPr lang="en-GB" altLang="en-US" b="1">
              <a:latin typeface="Calibri" charset="0"/>
            </a:endParaRPr>
          </a:p>
        </p:txBody>
      </p:sp>
      <p:sp>
        <p:nvSpPr>
          <p:cNvPr id="83973" name="TextBox 1"/>
          <p:cNvSpPr txBox="1">
            <a:spLocks noChangeArrowheads="1"/>
          </p:cNvSpPr>
          <p:nvPr/>
        </p:nvSpPr>
        <p:spPr bwMode="auto">
          <a:xfrm>
            <a:off x="214313" y="1185863"/>
            <a:ext cx="8323262" cy="4832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800" b="1"/>
              <a:t>Questions</a:t>
            </a:r>
          </a:p>
          <a:p>
            <a:pPr>
              <a:spcBef>
                <a:spcPct val="0"/>
              </a:spcBef>
              <a:buFontTx/>
              <a:buNone/>
            </a:pPr>
            <a:r>
              <a:rPr lang="en-GB" altLang="en-US" sz="2800" b="1"/>
              <a:t>1. </a:t>
            </a:r>
            <a:r>
              <a:rPr lang="en-GB" altLang="en-US" sz="2800"/>
              <a:t>Describe the buying decision process for fashion</a:t>
            </a:r>
          </a:p>
          <a:p>
            <a:pPr>
              <a:spcBef>
                <a:spcPct val="0"/>
              </a:spcBef>
              <a:buFontTx/>
              <a:buNone/>
            </a:pPr>
            <a:r>
              <a:rPr lang="en-GB" altLang="en-US" sz="2800"/>
              <a:t>retailers. What are the key stages of the buying</a:t>
            </a:r>
          </a:p>
          <a:p>
            <a:pPr>
              <a:spcBef>
                <a:spcPct val="0"/>
              </a:spcBef>
              <a:buFontTx/>
              <a:buNone/>
            </a:pPr>
            <a:r>
              <a:rPr lang="en-GB" altLang="en-US" sz="2800"/>
              <a:t>process?</a:t>
            </a:r>
          </a:p>
          <a:p>
            <a:pPr>
              <a:spcBef>
                <a:spcPct val="0"/>
              </a:spcBef>
              <a:buFontTx/>
              <a:buNone/>
            </a:pPr>
            <a:r>
              <a:rPr lang="en-GB" altLang="en-US" sz="2800" b="1"/>
              <a:t>2. </a:t>
            </a:r>
            <a:r>
              <a:rPr lang="en-GB" altLang="en-US" sz="2800"/>
              <a:t>Are there any ways in which the buying process</a:t>
            </a:r>
          </a:p>
          <a:p>
            <a:pPr>
              <a:spcBef>
                <a:spcPct val="0"/>
              </a:spcBef>
              <a:buFontTx/>
              <a:buNone/>
            </a:pPr>
            <a:r>
              <a:rPr lang="en-GB" altLang="en-US" sz="2800"/>
              <a:t>can be improved?</a:t>
            </a:r>
          </a:p>
          <a:p>
            <a:pPr>
              <a:spcBef>
                <a:spcPct val="0"/>
              </a:spcBef>
              <a:buFontTx/>
              <a:buNone/>
            </a:pPr>
            <a:r>
              <a:rPr lang="en-GB" altLang="en-US" sz="2800" b="1"/>
              <a:t>3. </a:t>
            </a:r>
            <a:r>
              <a:rPr lang="en-GB" altLang="en-US" sz="2800"/>
              <a:t>Describe the key factors that influence the</a:t>
            </a:r>
          </a:p>
          <a:p>
            <a:pPr>
              <a:spcBef>
                <a:spcPct val="0"/>
              </a:spcBef>
              <a:buFontTx/>
              <a:buNone/>
            </a:pPr>
            <a:r>
              <a:rPr lang="en-GB" altLang="en-US" sz="2800"/>
              <a:t>behaviour of the buyers for the Oasis chain?</a:t>
            </a:r>
          </a:p>
          <a:p>
            <a:pPr>
              <a:spcBef>
                <a:spcPct val="0"/>
              </a:spcBef>
              <a:buFontTx/>
              <a:buNone/>
            </a:pPr>
            <a:r>
              <a:rPr lang="en-GB" altLang="en-US" sz="2800" b="1"/>
              <a:t>4. </a:t>
            </a:r>
            <a:r>
              <a:rPr lang="en-GB" altLang="en-US" sz="2800"/>
              <a:t>How does the behaviour of consumer fashion</a:t>
            </a:r>
          </a:p>
          <a:p>
            <a:pPr>
              <a:spcBef>
                <a:spcPct val="0"/>
              </a:spcBef>
              <a:buFontTx/>
              <a:buNone/>
            </a:pPr>
            <a:r>
              <a:rPr lang="en-GB" altLang="en-US" sz="2800"/>
              <a:t>buyers influence that of the buyers in fashion</a:t>
            </a:r>
          </a:p>
          <a:p>
            <a:pPr>
              <a:spcBef>
                <a:spcPct val="0"/>
              </a:spcBef>
              <a:buFontTx/>
              <a:buNone/>
            </a:pPr>
            <a:r>
              <a:rPr lang="en-GB" altLang="en-US" sz="2800"/>
              <a:t>outlets?</a:t>
            </a:r>
            <a:endParaRPr lang="en-GB" altLang="en-US" sz="2800" b="1"/>
          </a:p>
        </p:txBody>
      </p:sp>
    </p:spTree>
    <p:extLst>
      <p:ext uri="{BB962C8B-B14F-4D97-AF65-F5344CB8AC3E}">
        <p14:creationId xmlns:p14="http://schemas.microsoft.com/office/powerpoint/2010/main" val="107262917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TextBox 3"/>
          <p:cNvSpPr txBox="1">
            <a:spLocks noChangeArrowheads="1"/>
          </p:cNvSpPr>
          <p:nvPr/>
        </p:nvSpPr>
        <p:spPr bwMode="auto">
          <a:xfrm>
            <a:off x="684213" y="1304925"/>
            <a:ext cx="2843212"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latin typeface="Calibri" charset="0"/>
                <a:ea typeface="Calibri" charset="0"/>
                <a:cs typeface="Calibri" charset="0"/>
                <a:hlinkClick r:id="rId2"/>
              </a:rPr>
              <a:t>http://www.acrwebsite.org/</a:t>
            </a:r>
            <a:endParaRPr lang="en-GB" altLang="en-US" sz="1800">
              <a:latin typeface="Calibri" charset="0"/>
              <a:ea typeface="Calibri" charset="0"/>
              <a:cs typeface="Calibri" charset="0"/>
            </a:endParaRPr>
          </a:p>
          <a:p>
            <a:pPr>
              <a:spcBef>
                <a:spcPct val="0"/>
              </a:spcBef>
              <a:buFontTx/>
              <a:buNone/>
            </a:pPr>
            <a:endParaRPr lang="en-GB" altLang="en-US" b="1">
              <a:latin typeface="Comic Sans MS" charset="0"/>
            </a:endParaRPr>
          </a:p>
        </p:txBody>
      </p:sp>
      <p:sp>
        <p:nvSpPr>
          <p:cNvPr id="86019" name="TextBox 4"/>
          <p:cNvSpPr txBox="1">
            <a:spLocks noChangeArrowheads="1"/>
          </p:cNvSpPr>
          <p:nvPr/>
        </p:nvSpPr>
        <p:spPr bwMode="auto">
          <a:xfrm>
            <a:off x="642938" y="928688"/>
            <a:ext cx="4672012"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latin typeface="Calibri" charset="0"/>
                <a:ea typeface="Calibri" charset="0"/>
                <a:cs typeface="Calibri" charset="0"/>
              </a:rPr>
              <a:t>Association for Consumer Research</a:t>
            </a:r>
          </a:p>
        </p:txBody>
      </p:sp>
      <p:sp>
        <p:nvSpPr>
          <p:cNvPr id="86020" name="TextBox 5"/>
          <p:cNvSpPr txBox="1">
            <a:spLocks noChangeArrowheads="1"/>
          </p:cNvSpPr>
          <p:nvPr/>
        </p:nvSpPr>
        <p:spPr bwMode="auto">
          <a:xfrm>
            <a:off x="684213" y="2708275"/>
            <a:ext cx="184150"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endParaRPr lang="en-GB" altLang="en-US" b="1">
              <a:latin typeface="Comic Sans MS" charset="0"/>
            </a:endParaRPr>
          </a:p>
        </p:txBody>
      </p:sp>
      <p:sp>
        <p:nvSpPr>
          <p:cNvPr id="86021" name="TextBox 8"/>
          <p:cNvSpPr txBox="1">
            <a:spLocks noChangeArrowheads="1"/>
          </p:cNvSpPr>
          <p:nvPr/>
        </p:nvSpPr>
        <p:spPr bwMode="auto">
          <a:xfrm>
            <a:off x="654050" y="3073400"/>
            <a:ext cx="3786188" cy="86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800">
                <a:latin typeface="Calibri" charset="0"/>
                <a:ea typeface="Calibri" charset="0"/>
                <a:cs typeface="Calibri" charset="0"/>
                <a:hlinkClick r:id="rId3"/>
              </a:rPr>
              <a:t>http://www.apa.org/about/index.aspx</a:t>
            </a:r>
            <a:endParaRPr lang="en-GB" altLang="en-US" sz="1800">
              <a:latin typeface="Calibri" charset="0"/>
              <a:ea typeface="Calibri" charset="0"/>
              <a:cs typeface="Calibri" charset="0"/>
            </a:endParaRPr>
          </a:p>
          <a:p>
            <a:pPr>
              <a:spcBef>
                <a:spcPct val="0"/>
              </a:spcBef>
              <a:buFontTx/>
              <a:buNone/>
            </a:pPr>
            <a:endParaRPr lang="en-GB" altLang="en-US" b="1">
              <a:latin typeface="Comic Sans MS" charset="0"/>
            </a:endParaRPr>
          </a:p>
        </p:txBody>
      </p:sp>
      <p:sp>
        <p:nvSpPr>
          <p:cNvPr id="86022" name="TextBox 9"/>
          <p:cNvSpPr txBox="1">
            <a:spLocks noChangeArrowheads="1"/>
          </p:cNvSpPr>
          <p:nvPr/>
        </p:nvSpPr>
        <p:spPr bwMode="auto">
          <a:xfrm>
            <a:off x="642938" y="2643188"/>
            <a:ext cx="4700587"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latin typeface="Calibri" charset="0"/>
                <a:ea typeface="Calibri" charset="0"/>
                <a:cs typeface="Calibri" charset="0"/>
              </a:rPr>
              <a:t>American Psychological Association</a:t>
            </a:r>
          </a:p>
        </p:txBody>
      </p:sp>
      <p:sp>
        <p:nvSpPr>
          <p:cNvPr id="86023" name="TextBox 12"/>
          <p:cNvSpPr txBox="1">
            <a:spLocks noChangeArrowheads="1"/>
          </p:cNvSpPr>
          <p:nvPr/>
        </p:nvSpPr>
        <p:spPr bwMode="auto">
          <a:xfrm>
            <a:off x="684213" y="4027488"/>
            <a:ext cx="5335587"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000" b="1">
                <a:latin typeface="Calibri" charset="0"/>
                <a:ea typeface="Calibri" charset="0"/>
                <a:cs typeface="Calibri" charset="0"/>
                <a:hlinkClick r:id="rId4"/>
              </a:rPr>
              <a:t>http://www.strategicbusinessinsights.com/vals/</a:t>
            </a:r>
            <a:endParaRPr lang="en-GB" altLang="en-US" sz="2000" b="1">
              <a:latin typeface="Calibri" charset="0"/>
              <a:ea typeface="Calibri" charset="0"/>
              <a:cs typeface="Calibri" charset="0"/>
            </a:endParaRPr>
          </a:p>
          <a:p>
            <a:pPr>
              <a:spcBef>
                <a:spcPct val="0"/>
              </a:spcBef>
              <a:buFontTx/>
              <a:buNone/>
            </a:pPr>
            <a:endParaRPr lang="en-GB" altLang="en-US" b="1">
              <a:latin typeface="Comic Sans MS" charset="0"/>
            </a:endParaRPr>
          </a:p>
        </p:txBody>
      </p:sp>
      <p:sp>
        <p:nvSpPr>
          <p:cNvPr id="86024" name="TextBox 13"/>
          <p:cNvSpPr txBox="1">
            <a:spLocks noChangeArrowheads="1"/>
          </p:cNvSpPr>
          <p:nvPr/>
        </p:nvSpPr>
        <p:spPr bwMode="auto">
          <a:xfrm>
            <a:off x="657225" y="3643313"/>
            <a:ext cx="1103313"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latin typeface="Calibri" charset="0"/>
                <a:ea typeface="Calibri" charset="0"/>
                <a:cs typeface="Calibri" charset="0"/>
              </a:rPr>
              <a:t>VALS ™</a:t>
            </a:r>
          </a:p>
        </p:txBody>
      </p:sp>
      <p:sp>
        <p:nvSpPr>
          <p:cNvPr id="86025" name="TextBox 14"/>
          <p:cNvSpPr txBox="1">
            <a:spLocks noChangeArrowheads="1"/>
          </p:cNvSpPr>
          <p:nvPr/>
        </p:nvSpPr>
        <p:spPr bwMode="auto">
          <a:xfrm>
            <a:off x="609600" y="5040313"/>
            <a:ext cx="2868613"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000" b="1">
                <a:latin typeface="Calibri" charset="0"/>
                <a:ea typeface="Calibri" charset="0"/>
                <a:cs typeface="Calibri" charset="0"/>
                <a:hlinkClick r:id="rId5"/>
              </a:rPr>
              <a:t>http://www.mintel.com/</a:t>
            </a:r>
            <a:endParaRPr lang="en-GB" altLang="en-US" sz="2000" b="1">
              <a:latin typeface="Calibri" charset="0"/>
              <a:ea typeface="Calibri" charset="0"/>
              <a:cs typeface="Calibri" charset="0"/>
            </a:endParaRPr>
          </a:p>
          <a:p>
            <a:pPr>
              <a:spcBef>
                <a:spcPct val="0"/>
              </a:spcBef>
              <a:buFontTx/>
              <a:buNone/>
            </a:pPr>
            <a:endParaRPr lang="en-GB" altLang="en-US" sz="2000" b="1">
              <a:latin typeface="Calibri" charset="0"/>
            </a:endParaRPr>
          </a:p>
        </p:txBody>
      </p:sp>
      <p:sp>
        <p:nvSpPr>
          <p:cNvPr id="86026" name="TextBox 15"/>
          <p:cNvSpPr txBox="1">
            <a:spLocks noChangeArrowheads="1"/>
          </p:cNvSpPr>
          <p:nvPr/>
        </p:nvSpPr>
        <p:spPr bwMode="auto">
          <a:xfrm>
            <a:off x="635000" y="4608513"/>
            <a:ext cx="102552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latin typeface="Calibri" charset="0"/>
                <a:ea typeface="Calibri" charset="0"/>
                <a:cs typeface="Calibri" charset="0"/>
              </a:rPr>
              <a:t>Mintel</a:t>
            </a:r>
          </a:p>
        </p:txBody>
      </p:sp>
      <p:sp>
        <p:nvSpPr>
          <p:cNvPr id="86027" name="TextBox 17"/>
          <p:cNvSpPr txBox="1">
            <a:spLocks noChangeArrowheads="1"/>
          </p:cNvSpPr>
          <p:nvPr/>
        </p:nvSpPr>
        <p:spPr bwMode="auto">
          <a:xfrm>
            <a:off x="609600" y="155575"/>
            <a:ext cx="4573588"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b="1">
                <a:latin typeface="Calibri" charset="0"/>
                <a:ea typeface="Calibri" charset="0"/>
                <a:cs typeface="Calibri" charset="0"/>
              </a:rPr>
              <a:t>Internet research exercise</a:t>
            </a:r>
          </a:p>
          <a:p>
            <a:pPr>
              <a:spcBef>
                <a:spcPct val="0"/>
              </a:spcBef>
              <a:buFontTx/>
              <a:buNone/>
            </a:pPr>
            <a:endParaRPr lang="en-GB" altLang="en-US" b="1">
              <a:latin typeface="Comic Sans MS" charset="0"/>
            </a:endParaRPr>
          </a:p>
        </p:txBody>
      </p:sp>
      <p:sp>
        <p:nvSpPr>
          <p:cNvPr id="86028" name="TextBox 1"/>
          <p:cNvSpPr txBox="1">
            <a:spLocks noChangeArrowheads="1"/>
          </p:cNvSpPr>
          <p:nvPr/>
        </p:nvSpPr>
        <p:spPr bwMode="auto">
          <a:xfrm>
            <a:off x="654050" y="5956300"/>
            <a:ext cx="41481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000">
                <a:latin typeface="Calibri" charset="0"/>
              </a:rPr>
              <a:t>http://www.consumer-insight.co.uk/</a:t>
            </a:r>
          </a:p>
        </p:txBody>
      </p:sp>
      <p:sp>
        <p:nvSpPr>
          <p:cNvPr id="86029" name="TextBox 2"/>
          <p:cNvSpPr txBox="1">
            <a:spLocks noChangeArrowheads="1"/>
          </p:cNvSpPr>
          <p:nvPr/>
        </p:nvSpPr>
        <p:spPr bwMode="auto">
          <a:xfrm>
            <a:off x="658813" y="5591175"/>
            <a:ext cx="2411412"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latin typeface="Calibri" charset="0"/>
              </a:rPr>
              <a:t>Consumer Insight</a:t>
            </a:r>
          </a:p>
        </p:txBody>
      </p:sp>
      <p:sp>
        <p:nvSpPr>
          <p:cNvPr id="86030" name="TextBox 3"/>
          <p:cNvSpPr txBox="1">
            <a:spLocks noChangeArrowheads="1"/>
          </p:cNvSpPr>
          <p:nvPr/>
        </p:nvSpPr>
        <p:spPr bwMode="auto">
          <a:xfrm>
            <a:off x="717550" y="2178050"/>
            <a:ext cx="1658938" cy="40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000">
                <a:latin typeface="Calibri" charset="0"/>
              </a:rPr>
              <a:t>www.ejcr.org/</a:t>
            </a:r>
          </a:p>
        </p:txBody>
      </p:sp>
      <p:sp>
        <p:nvSpPr>
          <p:cNvPr id="86031" name="TextBox 4"/>
          <p:cNvSpPr txBox="1">
            <a:spLocks noChangeArrowheads="1"/>
          </p:cNvSpPr>
          <p:nvPr/>
        </p:nvSpPr>
        <p:spPr bwMode="auto">
          <a:xfrm>
            <a:off x="684213" y="1782763"/>
            <a:ext cx="4038600" cy="460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2400" b="1">
                <a:latin typeface="Calibri" charset="0"/>
              </a:rPr>
              <a:t>Journal of Consumer Research</a:t>
            </a:r>
          </a:p>
        </p:txBody>
      </p:sp>
    </p:spTree>
    <p:extLst>
      <p:ext uri="{BB962C8B-B14F-4D97-AF65-F5344CB8AC3E}">
        <p14:creationId xmlns:p14="http://schemas.microsoft.com/office/powerpoint/2010/main" val="1680869432"/>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TextBox 3"/>
          <p:cNvSpPr txBox="1">
            <a:spLocks noChangeArrowheads="1"/>
          </p:cNvSpPr>
          <p:nvPr/>
        </p:nvSpPr>
        <p:spPr bwMode="auto">
          <a:xfrm>
            <a:off x="350838" y="3079750"/>
            <a:ext cx="8637587"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400">
                <a:latin typeface="Calibri" charset="0"/>
                <a:hlinkClick r:id="rId2"/>
              </a:rPr>
              <a:t>http://www.mckinsey.com/insights/consumer_and_retail/how_digital_is_transforming_retail_the_view_from_ebay</a:t>
            </a:r>
            <a:endParaRPr lang="en-GB" altLang="en-US" sz="1400">
              <a:latin typeface="Calibri" charset="0"/>
            </a:endParaRPr>
          </a:p>
        </p:txBody>
      </p:sp>
      <p:sp>
        <p:nvSpPr>
          <p:cNvPr id="87043" name="TextBox 4"/>
          <p:cNvSpPr txBox="1">
            <a:spLocks noChangeArrowheads="1"/>
          </p:cNvSpPr>
          <p:nvPr/>
        </p:nvSpPr>
        <p:spPr bwMode="auto">
          <a:xfrm>
            <a:off x="265113" y="944563"/>
            <a:ext cx="8810625" cy="1938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b="1">
                <a:latin typeface="Calibri" charset="0"/>
              </a:rPr>
              <a:t>Case insights:</a:t>
            </a:r>
          </a:p>
          <a:p>
            <a:pPr>
              <a:spcBef>
                <a:spcPct val="0"/>
              </a:spcBef>
              <a:buFontTx/>
              <a:buNone/>
            </a:pPr>
            <a:endParaRPr lang="en-GB" altLang="en-US" b="1">
              <a:latin typeface="Calibri" charset="0"/>
            </a:endParaRPr>
          </a:p>
          <a:p>
            <a:pPr>
              <a:spcBef>
                <a:spcPct val="0"/>
              </a:spcBef>
              <a:buFontTx/>
              <a:buNone/>
            </a:pPr>
            <a:r>
              <a:rPr lang="en-GB" altLang="en-US" sz="2800" b="1"/>
              <a:t>How digital is transforming retail: A view from</a:t>
            </a:r>
          </a:p>
          <a:p>
            <a:pPr>
              <a:spcBef>
                <a:spcPct val="0"/>
              </a:spcBef>
              <a:buFontTx/>
              <a:buNone/>
            </a:pPr>
            <a:r>
              <a:rPr lang="en-GB" altLang="en-US" sz="2800" b="1"/>
              <a:t> eBay</a:t>
            </a:r>
          </a:p>
        </p:txBody>
      </p:sp>
      <p:sp>
        <p:nvSpPr>
          <p:cNvPr id="87044" name="TextBox 1"/>
          <p:cNvSpPr txBox="1">
            <a:spLocks noChangeArrowheads="1"/>
          </p:cNvSpPr>
          <p:nvPr/>
        </p:nvSpPr>
        <p:spPr bwMode="auto">
          <a:xfrm>
            <a:off x="482600" y="5373688"/>
            <a:ext cx="5921375"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Font typeface="Arial" charset="0"/>
              <a:buChar char="•"/>
              <a:defRPr sz="3200">
                <a:solidFill>
                  <a:schemeClr val="tx1"/>
                </a:solidFill>
                <a:latin typeface="Arial" charset="0"/>
                <a:ea typeface="Arial" charset="0"/>
                <a:cs typeface="Arial" charset="0"/>
              </a:defRPr>
            </a:lvl1pPr>
            <a:lvl2pPr marL="742950" indent="-285750">
              <a:spcBef>
                <a:spcPct val="20000"/>
              </a:spcBef>
              <a:buFont typeface="Arial" charset="0"/>
              <a:buChar char="–"/>
              <a:defRPr sz="2800">
                <a:solidFill>
                  <a:schemeClr val="tx1"/>
                </a:solidFill>
                <a:latin typeface="Arial" charset="0"/>
                <a:ea typeface="Arial" charset="0"/>
                <a:cs typeface="Arial" charset="0"/>
              </a:defRPr>
            </a:lvl2pPr>
            <a:lvl3pPr marL="1143000" indent="-228600">
              <a:spcBef>
                <a:spcPct val="20000"/>
              </a:spcBef>
              <a:buFont typeface="Arial" charset="0"/>
              <a:buChar char="•"/>
              <a:defRPr sz="2400">
                <a:solidFill>
                  <a:schemeClr val="tx1"/>
                </a:solidFill>
                <a:latin typeface="Arial" charset="0"/>
                <a:ea typeface="Arial" charset="0"/>
                <a:cs typeface="Arial" charset="0"/>
              </a:defRPr>
            </a:lvl3pPr>
            <a:lvl4pPr marL="1600200" indent="-228600">
              <a:spcBef>
                <a:spcPct val="20000"/>
              </a:spcBef>
              <a:buFont typeface="Arial" charset="0"/>
              <a:buChar char="–"/>
              <a:defRPr sz="2000">
                <a:solidFill>
                  <a:schemeClr val="tx1"/>
                </a:solidFill>
                <a:latin typeface="Arial" charset="0"/>
                <a:ea typeface="Arial" charset="0"/>
                <a:cs typeface="Arial" charset="0"/>
              </a:defRPr>
            </a:lvl4pPr>
            <a:lvl5pPr marL="2057400" indent="-228600">
              <a:spcBef>
                <a:spcPct val="20000"/>
              </a:spcBef>
              <a:buFont typeface="Arial" charset="0"/>
              <a:buChar char="»"/>
              <a:defRPr sz="2000">
                <a:solidFill>
                  <a:schemeClr val="tx1"/>
                </a:solidFill>
                <a:latin typeface="Arial" charset="0"/>
                <a:ea typeface="Arial" charset="0"/>
                <a:cs typeface="Arial" charset="0"/>
              </a:defRPr>
            </a:lvl5pPr>
            <a:lvl6pPr marL="25146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6pPr>
            <a:lvl7pPr marL="29718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7pPr>
            <a:lvl8pPr marL="34290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8pPr>
            <a:lvl9pPr marL="3886200" indent="-228600" eaLnBrk="0" fontAlgn="base" hangingPunct="0">
              <a:spcBef>
                <a:spcPct val="20000"/>
              </a:spcBef>
              <a:spcAft>
                <a:spcPct val="0"/>
              </a:spcAft>
              <a:buFont typeface="Arial" charset="0"/>
              <a:buChar char="»"/>
              <a:defRPr sz="2000">
                <a:solidFill>
                  <a:schemeClr val="tx1"/>
                </a:solidFill>
                <a:latin typeface="Arial" charset="0"/>
                <a:ea typeface="Arial" charset="0"/>
                <a:cs typeface="Arial" charset="0"/>
              </a:defRPr>
            </a:lvl9pPr>
          </a:lstStyle>
          <a:p>
            <a:pPr>
              <a:spcBef>
                <a:spcPct val="0"/>
              </a:spcBef>
              <a:buFontTx/>
              <a:buNone/>
            </a:pPr>
            <a:r>
              <a:rPr lang="en-GB" altLang="en-US" sz="1600">
                <a:latin typeface="Calibri" charset="0"/>
                <a:hlinkClick r:id="rId3"/>
              </a:rPr>
              <a:t>http://www.youtube.com/watch?v=XJqcC9d675Q&amp;feature=related</a:t>
            </a:r>
            <a:endParaRPr lang="en-GB" altLang="en-US" sz="1600">
              <a:latin typeface="Calibri" charset="0"/>
            </a:endParaRPr>
          </a:p>
        </p:txBody>
      </p:sp>
      <p:sp>
        <p:nvSpPr>
          <p:cNvPr id="87045" name="TextBox 2"/>
          <p:cNvSpPr txBox="1">
            <a:spLocks noChangeArrowheads="1"/>
          </p:cNvSpPr>
          <p:nvPr/>
        </p:nvSpPr>
        <p:spPr bwMode="auto">
          <a:xfrm>
            <a:off x="347663" y="3976688"/>
            <a:ext cx="7358062"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charset="0"/>
                <a:ea typeface="Arial" charset="0"/>
                <a:cs typeface="Arial" charset="0"/>
              </a:defRPr>
            </a:lvl1pPr>
            <a:lvl2pPr marL="742950" indent="-285750">
              <a:defRPr>
                <a:solidFill>
                  <a:schemeClr val="tx1"/>
                </a:solidFill>
                <a:latin typeface="Arial" charset="0"/>
                <a:ea typeface="Arial" charset="0"/>
                <a:cs typeface="Arial" charset="0"/>
              </a:defRPr>
            </a:lvl2pPr>
            <a:lvl3pPr marL="1143000" indent="-228600">
              <a:defRPr>
                <a:solidFill>
                  <a:schemeClr val="tx1"/>
                </a:solidFill>
                <a:latin typeface="Arial" charset="0"/>
                <a:ea typeface="Arial" charset="0"/>
                <a:cs typeface="Arial" charset="0"/>
              </a:defRPr>
            </a:lvl3pPr>
            <a:lvl4pPr marL="1600200" indent="-228600">
              <a:defRPr>
                <a:solidFill>
                  <a:schemeClr val="tx1"/>
                </a:solidFill>
                <a:latin typeface="Arial" charset="0"/>
                <a:ea typeface="Arial" charset="0"/>
                <a:cs typeface="Arial" charset="0"/>
              </a:defRPr>
            </a:lvl4pPr>
            <a:lvl5pPr marL="2057400" indent="-22860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r>
              <a:rPr lang="en-GB" altLang="en-US" sz="2800" b="1" dirty="0"/>
              <a:t>Understandings consumer psychology in </a:t>
            </a:r>
          </a:p>
          <a:p>
            <a:r>
              <a:rPr lang="en-GB" altLang="en-US" sz="2800" b="1" dirty="0"/>
              <a:t> a recession</a:t>
            </a:r>
            <a:r>
              <a:rPr lang="en-GB" altLang="en-US" sz="2400" dirty="0">
                <a:latin typeface="Calibri" charset="0"/>
              </a:rPr>
              <a:t/>
            </a:r>
            <a:br>
              <a:rPr lang="en-GB" altLang="en-US" sz="2400" dirty="0">
                <a:latin typeface="Calibri" charset="0"/>
              </a:rPr>
            </a:br>
            <a:endParaRPr lang="en-GB" altLang="en-US" sz="2400" dirty="0">
              <a:latin typeface="Calibri" charset="0"/>
            </a:endParaRPr>
          </a:p>
        </p:txBody>
      </p:sp>
      <p:sp>
        <p:nvSpPr>
          <p:cNvPr id="7" name="Title 1"/>
          <p:cNvSpPr txBox="1">
            <a:spLocks/>
          </p:cNvSpPr>
          <p:nvPr/>
        </p:nvSpPr>
        <p:spPr bwMode="auto">
          <a:xfrm>
            <a:off x="347663" y="306388"/>
            <a:ext cx="8229600" cy="1143000"/>
          </a:xfrm>
          <a:prstGeom prst="rect">
            <a:avLst/>
          </a:prstGeom>
          <a:solidFill>
            <a:schemeClr val="tx2">
              <a:lumMod val="20000"/>
              <a:lumOff val="80000"/>
            </a:schemeClr>
          </a:solidFill>
          <a:ln>
            <a:noFill/>
          </a:ln>
        </p:spPr>
        <p:txBody>
          <a:bodyPr anchor="ctr"/>
          <a:lstStyle>
            <a:lvl1pPr algn="ctr" rtl="0" eaLnBrk="0" fontAlgn="base" hangingPunct="0">
              <a:spcBef>
                <a:spcPct val="0"/>
              </a:spcBef>
              <a:spcAft>
                <a:spcPct val="0"/>
              </a:spcAft>
              <a:defRPr sz="4400" kern="1200">
                <a:solidFill>
                  <a:schemeClr val="tx1"/>
                </a:solidFill>
                <a:latin typeface="Arial" panose="020B0604020202020204" pitchFamily="34" charset="0"/>
                <a:ea typeface="+mj-ea"/>
                <a:cs typeface="Arial" panose="020B0604020202020204" pitchFamily="34" charset="0"/>
              </a:defRPr>
            </a:lvl1pPr>
            <a:lvl2pPr algn="ctr" rtl="0" eaLnBrk="0" fontAlgn="base" hangingPunct="0">
              <a:spcBef>
                <a:spcPct val="0"/>
              </a:spcBef>
              <a:spcAft>
                <a:spcPct val="0"/>
              </a:spcAft>
              <a:defRPr sz="4400">
                <a:solidFill>
                  <a:schemeClr val="tx1"/>
                </a:solidFill>
                <a:latin typeface="Arial" charset="0"/>
                <a:cs typeface="Arial" charset="0"/>
              </a:defRPr>
            </a:lvl2pPr>
            <a:lvl3pPr algn="ctr" rtl="0" eaLnBrk="0" fontAlgn="base" hangingPunct="0">
              <a:spcBef>
                <a:spcPct val="0"/>
              </a:spcBef>
              <a:spcAft>
                <a:spcPct val="0"/>
              </a:spcAft>
              <a:defRPr sz="4400">
                <a:solidFill>
                  <a:schemeClr val="tx1"/>
                </a:solidFill>
                <a:latin typeface="Arial" charset="0"/>
                <a:cs typeface="Arial" charset="0"/>
              </a:defRPr>
            </a:lvl3pPr>
            <a:lvl4pPr algn="ctr" rtl="0" eaLnBrk="0" fontAlgn="base" hangingPunct="0">
              <a:spcBef>
                <a:spcPct val="0"/>
              </a:spcBef>
              <a:spcAft>
                <a:spcPct val="0"/>
              </a:spcAft>
              <a:defRPr sz="4400">
                <a:solidFill>
                  <a:schemeClr val="tx1"/>
                </a:solidFill>
                <a:latin typeface="Arial" charset="0"/>
                <a:cs typeface="Arial" charset="0"/>
              </a:defRPr>
            </a:lvl4pPr>
            <a:lvl5pPr algn="ctr" rtl="0" eaLnBrk="0" fontAlgn="base" hangingPunct="0">
              <a:spcBef>
                <a:spcPct val="0"/>
              </a:spcBef>
              <a:spcAft>
                <a:spcPct val="0"/>
              </a:spcAft>
              <a:defRPr sz="4400">
                <a:solidFill>
                  <a:schemeClr val="tx1"/>
                </a:solidFill>
                <a:latin typeface="Arial" charset="0"/>
                <a:cs typeface="Arial"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a:lstStyle>
          <a:p>
            <a:pPr>
              <a:defRPr/>
            </a:pPr>
            <a:r>
              <a:rPr lang="en-GB" dirty="0" smtClean="0"/>
              <a:t>Case Insights  </a:t>
            </a:r>
            <a:endParaRPr lang="en-GB" dirty="0"/>
          </a:p>
        </p:txBody>
      </p:sp>
    </p:spTree>
    <p:extLst>
      <p:ext uri="{BB962C8B-B14F-4D97-AF65-F5344CB8AC3E}">
        <p14:creationId xmlns:p14="http://schemas.microsoft.com/office/powerpoint/2010/main" val="225167339"/>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reading</a:t>
            </a:r>
            <a:endParaRPr lang="en-US" dirty="0"/>
          </a:p>
        </p:txBody>
      </p:sp>
      <p:sp>
        <p:nvSpPr>
          <p:cNvPr id="3" name="Content Placeholder 2"/>
          <p:cNvSpPr>
            <a:spLocks noGrp="1"/>
          </p:cNvSpPr>
          <p:nvPr>
            <p:ph idx="1"/>
          </p:nvPr>
        </p:nvSpPr>
        <p:spPr/>
        <p:txBody>
          <a:bodyPr/>
          <a:lstStyle/>
          <a:p>
            <a:pPr marL="0" lvl="0" indent="0">
              <a:spcBef>
                <a:spcPts val="0"/>
              </a:spcBef>
              <a:buNone/>
            </a:pPr>
            <a:r>
              <a:rPr lang="en-US" dirty="0">
                <a:hlinkClick r:id="rId2"/>
              </a:rPr>
              <a:t>https://</a:t>
            </a:r>
            <a:r>
              <a:rPr lang="en-US" dirty="0" smtClean="0">
                <a:hlinkClick r:id="rId2"/>
              </a:rPr>
              <a:t>hbr.org/2015/11/competing-on-customer-journeys</a:t>
            </a:r>
            <a:endParaRPr lang="en-US" dirty="0" smtClean="0"/>
          </a:p>
          <a:p>
            <a:pPr marL="0" lvl="0" indent="0">
              <a:spcBef>
                <a:spcPts val="0"/>
              </a:spcBef>
              <a:buNone/>
            </a:pPr>
            <a:endParaRPr lang="en-US" dirty="0"/>
          </a:p>
        </p:txBody>
      </p:sp>
      <p:sp>
        <p:nvSpPr>
          <p:cNvPr id="4" name="Footer Placeholder 3"/>
          <p:cNvSpPr>
            <a:spLocks noGrp="1"/>
          </p:cNvSpPr>
          <p:nvPr>
            <p:ph type="ftr" sz="quarter" idx="11"/>
          </p:nvPr>
        </p:nvSpPr>
        <p:spPr/>
        <p:txBody>
          <a:bodyPr/>
          <a:lstStyle/>
          <a:p>
            <a:r>
              <a:rPr lang="en-GB" smtClean="0"/>
              <a:t>Armstrong &amp; Kotler (2015)</a:t>
            </a:r>
            <a:endParaRPr lang="en-GB"/>
          </a:p>
        </p:txBody>
      </p:sp>
      <p:sp>
        <p:nvSpPr>
          <p:cNvPr id="5" name="Slide Number Placeholder 4"/>
          <p:cNvSpPr>
            <a:spLocks noGrp="1"/>
          </p:cNvSpPr>
          <p:nvPr>
            <p:ph type="sldNum" sz="quarter" idx="12"/>
          </p:nvPr>
        </p:nvSpPr>
        <p:spPr/>
        <p:txBody>
          <a:bodyPr/>
          <a:lstStyle/>
          <a:p>
            <a:fld id="{71575599-8FC4-444D-BB58-2E6F7BA68A09}" type="slidenum">
              <a:rPr lang="en-GB" smtClean="0"/>
              <a:t>31</a:t>
            </a:fld>
            <a:endParaRPr lang="en-GB"/>
          </a:p>
        </p:txBody>
      </p:sp>
    </p:spTree>
    <p:extLst>
      <p:ext uri="{BB962C8B-B14F-4D97-AF65-F5344CB8AC3E}">
        <p14:creationId xmlns:p14="http://schemas.microsoft.com/office/powerpoint/2010/main" val="1822735090"/>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Reflection by Next Lecture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US" dirty="0"/>
              <a:t>Is it a problem that consumers have too many choices? Would it be better to have less choices? How does it affect consumer decision-making</a:t>
            </a:r>
            <a:r>
              <a:rPr lang="en-US" dirty="0" smtClean="0"/>
              <a:t>?</a:t>
            </a:r>
          </a:p>
          <a:p>
            <a:pPr marL="0" indent="0">
              <a:buNone/>
            </a:pPr>
            <a:r>
              <a:rPr lang="en-US" dirty="0"/>
              <a:t>Share a situation in which you searched for information deliberately and one in which you had developed product knowledge incidentally. How would you say the variations in information search affected your decision?</a:t>
            </a:r>
          </a:p>
          <a:p>
            <a:pPr marL="0" indent="0">
              <a:buNone/>
            </a:pPr>
            <a:endParaRPr lang="en-US" dirty="0"/>
          </a:p>
          <a:p>
            <a:pPr marL="0" indent="0">
              <a:buNone/>
            </a:pPr>
            <a:endParaRPr lang="en-GB" dirty="0"/>
          </a:p>
        </p:txBody>
      </p:sp>
      <p:sp>
        <p:nvSpPr>
          <p:cNvPr id="4" name="Footer Placeholder 3"/>
          <p:cNvSpPr>
            <a:spLocks noGrp="1"/>
          </p:cNvSpPr>
          <p:nvPr>
            <p:ph type="ftr" sz="quarter" idx="11"/>
          </p:nvPr>
        </p:nvSpPr>
        <p:spPr/>
        <p:txBody>
          <a:bodyPr/>
          <a:lstStyle/>
          <a:p>
            <a:r>
              <a:rPr lang="en-GB" dirty="0" smtClean="0"/>
              <a:t>Solomon (2015)</a:t>
            </a:r>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32</a:t>
            </a:fld>
            <a:endParaRPr lang="en-GB"/>
          </a:p>
        </p:txBody>
      </p:sp>
    </p:spTree>
    <p:extLst>
      <p:ext uri="{BB962C8B-B14F-4D97-AF65-F5344CB8AC3E}">
        <p14:creationId xmlns:p14="http://schemas.microsoft.com/office/powerpoint/2010/main" val="1203911775"/>
      </p:ext>
    </p:extLst>
  </p:cSld>
  <p:clrMapOvr>
    <a:masterClrMapping/>
  </p:clrMapOvr>
  <mc:AlternateContent xmlns:mc="http://schemas.openxmlformats.org/markup-compatibility/2006" xmlns:p14="http://schemas.microsoft.com/office/powerpoint/2010/main">
    <mc:Choice Requires="p14">
      <p:transition p14:dur="25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a:t>
            </a:r>
            <a:endParaRPr lang="en-GB" dirty="0"/>
          </a:p>
        </p:txBody>
      </p:sp>
      <p:sp>
        <p:nvSpPr>
          <p:cNvPr id="3" name="Content Placeholder 2"/>
          <p:cNvSpPr>
            <a:spLocks noGrp="1"/>
          </p:cNvSpPr>
          <p:nvPr>
            <p:ph idx="1"/>
          </p:nvPr>
        </p:nvSpPr>
        <p:spPr/>
        <p:txBody>
          <a:bodyPr/>
          <a:lstStyle/>
          <a:p>
            <a:r>
              <a:rPr lang="en-GB" dirty="0" smtClean="0"/>
              <a:t>Solomon, M. R., Consumer </a:t>
            </a:r>
            <a:r>
              <a:rPr lang="en-GB" dirty="0" err="1" smtClean="0"/>
              <a:t>Behavior</a:t>
            </a:r>
            <a:r>
              <a:rPr lang="en-GB" dirty="0" smtClean="0"/>
              <a:t>, (2015), Pearson Education.</a:t>
            </a:r>
          </a:p>
          <a:p>
            <a:r>
              <a:rPr lang="en-GB" dirty="0" smtClean="0"/>
              <a:t>Collins English Dictionary, 2015.</a:t>
            </a:r>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1575599-8FC4-444D-BB58-2E6F7BA68A09}" type="slidenum">
              <a:rPr lang="en-GB" smtClean="0"/>
              <a:t>33</a:t>
            </a:fld>
            <a:endParaRPr lang="en-GB"/>
          </a:p>
        </p:txBody>
      </p:sp>
    </p:spTree>
    <p:extLst>
      <p:ext uri="{BB962C8B-B14F-4D97-AF65-F5344CB8AC3E}">
        <p14:creationId xmlns:p14="http://schemas.microsoft.com/office/powerpoint/2010/main" val="477384420"/>
      </p:ext>
    </p:extLst>
  </p:cSld>
  <p:clrMapOvr>
    <a:masterClrMapping/>
  </p:clrMapOvr>
  <p:transition spd="slow">
    <p:push dir="u"/>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248</TotalTime>
  <Words>1840</Words>
  <Application>Microsoft Macintosh PowerPoint</Application>
  <PresentationFormat>On-screen Show (4:3)</PresentationFormat>
  <Paragraphs>344</Paragraphs>
  <Slides>33</Slides>
  <Notes>14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Arial</vt:lpstr>
      <vt:lpstr>Calibri</vt:lpstr>
      <vt:lpstr>Comic Sans MS</vt:lpstr>
      <vt:lpstr>Monotype Sorts</vt:lpstr>
      <vt:lpstr>ＭＳ Ｐゴシック</vt:lpstr>
      <vt:lpstr>Times New Roman</vt:lpstr>
      <vt:lpstr>Wingdings</vt:lpstr>
      <vt:lpstr>ヒラギノ角ゴ Pro W3</vt:lpstr>
      <vt:lpstr>Office Theme</vt:lpstr>
      <vt:lpstr>Social Trends and Consumerism Decision Making</vt:lpstr>
      <vt:lpstr>Objectives</vt:lpstr>
      <vt:lpstr>Categories of Decision-Making</vt:lpstr>
      <vt:lpstr>Types of Involvement</vt:lpstr>
      <vt:lpstr>Conceptualizing Involvement</vt:lpstr>
      <vt:lpstr>Types of Perceived Risks</vt:lpstr>
      <vt:lpstr>Minolta Understands Perceived Risk</vt:lpstr>
      <vt:lpstr>Tutorial Task</vt:lpstr>
      <vt:lpstr>Recap</vt:lpstr>
      <vt:lpstr>Cognitive Purchases</vt:lpstr>
      <vt:lpstr>Steps in the Decision-Making Process</vt:lpstr>
      <vt:lpstr>PowerPoint Presentation</vt:lpstr>
      <vt:lpstr>Learning Outcomes </vt:lpstr>
      <vt:lpstr>Customer Types </vt:lpstr>
      <vt:lpstr>Understanding Customers</vt:lpstr>
      <vt:lpstr>Identity and Consumption </vt:lpstr>
      <vt:lpstr>PowerPoint Presentation</vt:lpstr>
      <vt:lpstr>        Who Buys? The Buying Decision Making Process</vt:lpstr>
      <vt:lpstr>How do they buy? The Consumer Decision-Making Process</vt:lpstr>
      <vt:lpstr>PowerPoint Presentation</vt:lpstr>
      <vt:lpstr>Question? </vt:lpstr>
      <vt:lpstr>Factors Influencing  Consumer Behavior - Psychological</vt:lpstr>
      <vt:lpstr>PowerPoint Presentation</vt:lpstr>
      <vt:lpstr>Characteristics Affecting Consumer Behavior</vt:lpstr>
      <vt:lpstr>How do they buy? The Organisational Decision-Making Process</vt:lpstr>
      <vt:lpstr>Product Types in Organisational Buying</vt:lpstr>
      <vt:lpstr>PowerPoint Presentation</vt:lpstr>
      <vt:lpstr>PowerPoint Presentation</vt:lpstr>
      <vt:lpstr>PowerPoint Presentation</vt:lpstr>
      <vt:lpstr>PowerPoint Presentation</vt:lpstr>
      <vt:lpstr>Further reading</vt:lpstr>
      <vt:lpstr>Reflection by Next Lecture</vt:lpstr>
      <vt:lpstr>Reference</vt:lpstr>
    </vt:vector>
  </TitlesOfParts>
  <LinksUpToDate>false</LinksUpToDate>
  <SharedDoc>false</SharedDoc>
  <HyperlinksChanged>false</HyperlinksChanged>
  <AppVersion>15.0026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An Introduction</dc:title>
  <dc:creator>Hughes, Alan</dc:creator>
  <cp:lastModifiedBy>Carl Singleton</cp:lastModifiedBy>
  <cp:revision>62</cp:revision>
  <cp:lastPrinted>2015-10-05T15:15:17Z</cp:lastPrinted>
  <dcterms:created xsi:type="dcterms:W3CDTF">2015-01-08T13:54:39Z</dcterms:created>
  <dcterms:modified xsi:type="dcterms:W3CDTF">2017-10-24T08:36:42Z</dcterms:modified>
</cp:coreProperties>
</file>