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49"/>
  </p:notesMasterIdLst>
  <p:handoutMasterIdLst>
    <p:handoutMasterId r:id="rId50"/>
  </p:handoutMasterIdLst>
  <p:sldIdLst>
    <p:sldId id="271" r:id="rId5"/>
    <p:sldId id="307" r:id="rId6"/>
    <p:sldId id="964" r:id="rId7"/>
    <p:sldId id="276" r:id="rId8"/>
    <p:sldId id="939" r:id="rId9"/>
    <p:sldId id="940" r:id="rId10"/>
    <p:sldId id="956" r:id="rId11"/>
    <p:sldId id="957" r:id="rId12"/>
    <p:sldId id="959" r:id="rId13"/>
    <p:sldId id="944" r:id="rId14"/>
    <p:sldId id="945" r:id="rId15"/>
    <p:sldId id="946" r:id="rId16"/>
    <p:sldId id="947" r:id="rId17"/>
    <p:sldId id="948" r:id="rId18"/>
    <p:sldId id="960" r:id="rId19"/>
    <p:sldId id="961" r:id="rId20"/>
    <p:sldId id="949" r:id="rId21"/>
    <p:sldId id="950" r:id="rId22"/>
    <p:sldId id="952" r:id="rId23"/>
    <p:sldId id="953" r:id="rId24"/>
    <p:sldId id="954" r:id="rId25"/>
    <p:sldId id="955" r:id="rId26"/>
    <p:sldId id="958" r:id="rId27"/>
    <p:sldId id="846" r:id="rId28"/>
    <p:sldId id="938" r:id="rId29"/>
    <p:sldId id="856" r:id="rId30"/>
    <p:sldId id="962" r:id="rId31"/>
    <p:sldId id="963" r:id="rId32"/>
    <p:sldId id="937" r:id="rId33"/>
    <p:sldId id="854" r:id="rId34"/>
    <p:sldId id="847" r:id="rId35"/>
    <p:sldId id="848" r:id="rId36"/>
    <p:sldId id="849" r:id="rId37"/>
    <p:sldId id="859" r:id="rId38"/>
    <p:sldId id="941" r:id="rId39"/>
    <p:sldId id="942" r:id="rId40"/>
    <p:sldId id="943" r:id="rId41"/>
    <p:sldId id="855" r:id="rId42"/>
    <p:sldId id="965" r:id="rId43"/>
    <p:sldId id="850" r:id="rId44"/>
    <p:sldId id="851" r:id="rId45"/>
    <p:sldId id="853" r:id="rId46"/>
    <p:sldId id="966" r:id="rId47"/>
    <p:sldId id="935" r:id="rId4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85900" autoAdjust="0"/>
  </p:normalViewPr>
  <p:slideViewPr>
    <p:cSldViewPr>
      <p:cViewPr varScale="1">
        <p:scale>
          <a:sx n="62" d="100"/>
          <a:sy n="62" d="100"/>
        </p:scale>
        <p:origin x="1650" y="60"/>
      </p:cViewPr>
      <p:guideLst>
        <p:guide orient="horz" pos="2160"/>
        <p:guide pos="2880"/>
      </p:guideLst>
    </p:cSldViewPr>
  </p:slideViewPr>
  <p:notesTextViewPr>
    <p:cViewPr>
      <p:scale>
        <a:sx n="1" d="1"/>
        <a:sy n="1" d="1"/>
      </p:scale>
      <p:origin x="0" y="0"/>
    </p:cViewPr>
  </p:notesTextViewPr>
  <p:sorterViewPr>
    <p:cViewPr varScale="1">
      <p:scale>
        <a:sx n="100" d="100"/>
        <a:sy n="100" d="100"/>
      </p:scale>
      <p:origin x="0" y="0"/>
    </p:cViewPr>
  </p:sorterViewPr>
  <p:notesViewPr>
    <p:cSldViewPr>
      <p:cViewPr varScale="1">
        <p:scale>
          <a:sx n="83" d="100"/>
          <a:sy n="83" d="100"/>
        </p:scale>
        <p:origin x="-2166" y="-7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handoutMaster" Target="handoutMasters/handout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96D292DE-8B7A-4254-AA83-74C1F4DD4AF0}" type="datetimeFigureOut">
              <a:rPr lang="en-GB" smtClean="0"/>
              <a:t>15/03/2020</a:t>
            </a:fld>
            <a:endParaRPr lang="en-GB"/>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3C3D8D3-17FF-4C88-A759-00DBF3A84646}" type="slidenum">
              <a:rPr lang="en-GB" smtClean="0"/>
              <a:t>‹#›</a:t>
            </a:fld>
            <a:endParaRPr lang="en-GB"/>
          </a:p>
        </p:txBody>
      </p:sp>
    </p:spTree>
    <p:extLst>
      <p:ext uri="{BB962C8B-B14F-4D97-AF65-F5344CB8AC3E}">
        <p14:creationId xmlns:p14="http://schemas.microsoft.com/office/powerpoint/2010/main" val="29063350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B5B0FAB-4EDA-4BE5-8E2B-F841D5966E5D}" type="datetimeFigureOut">
              <a:rPr lang="en-GB" smtClean="0"/>
              <a:t>15/03/2020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74F7143-3262-4712-BBAC-9EEC69AABB0A}" type="slidenum">
              <a:rPr lang="en-GB" smtClean="0"/>
              <a:t>‹#›</a:t>
            </a:fld>
            <a:endParaRPr lang="en-GB"/>
          </a:p>
        </p:txBody>
      </p:sp>
    </p:spTree>
    <p:extLst>
      <p:ext uri="{BB962C8B-B14F-4D97-AF65-F5344CB8AC3E}">
        <p14:creationId xmlns:p14="http://schemas.microsoft.com/office/powerpoint/2010/main" val="26133095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4C4C0BB-712E-40BA-BBFB-325B89170209}" type="slidenum">
              <a:rPr lang="en-GB" smtClean="0"/>
              <a:pPr/>
              <a:t>1</a:t>
            </a:fld>
            <a:endParaRPr lang="en-GB" dirty="0"/>
          </a:p>
        </p:txBody>
      </p:sp>
    </p:spTree>
    <p:extLst>
      <p:ext uri="{BB962C8B-B14F-4D97-AF65-F5344CB8AC3E}">
        <p14:creationId xmlns:p14="http://schemas.microsoft.com/office/powerpoint/2010/main" val="372156079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80948AD5-76BC-478E-8D73-01AEAEFCEE58}" type="slidenum">
              <a:rPr lang="en-GB" smtClean="0"/>
              <a:pPr/>
              <a:t>2</a:t>
            </a:fld>
            <a:endParaRPr lang="en-GB"/>
          </a:p>
        </p:txBody>
      </p:sp>
    </p:spTree>
    <p:extLst>
      <p:ext uri="{BB962C8B-B14F-4D97-AF65-F5344CB8AC3E}">
        <p14:creationId xmlns:p14="http://schemas.microsoft.com/office/powerpoint/2010/main" val="267369781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a:p>
            <a:r>
              <a:rPr lang="en-GB" dirty="0"/>
              <a:t>Timms, P. (2018) </a:t>
            </a:r>
            <a:r>
              <a:rPr lang="en-GB" i="1" dirty="0"/>
              <a:t>Transformational HR How Human Resources Can Create Value and Impact Business Strategy</a:t>
            </a:r>
            <a:r>
              <a:rPr lang="en-GB" dirty="0"/>
              <a:t>. London: Kogan Page Limited.</a:t>
            </a:r>
          </a:p>
          <a:p>
            <a:endParaRPr lang="en-GB" dirty="0"/>
          </a:p>
        </p:txBody>
      </p:sp>
      <p:sp>
        <p:nvSpPr>
          <p:cNvPr id="4" name="Slide Number Placeholder 3"/>
          <p:cNvSpPr>
            <a:spLocks noGrp="1"/>
          </p:cNvSpPr>
          <p:nvPr>
            <p:ph type="sldNum" sz="quarter" idx="5"/>
          </p:nvPr>
        </p:nvSpPr>
        <p:spPr/>
        <p:txBody>
          <a:bodyPr/>
          <a:lstStyle/>
          <a:p>
            <a:fld id="{A74F7143-3262-4712-BBAC-9EEC69AABB0A}" type="slidenum">
              <a:rPr lang="en-GB" smtClean="0"/>
              <a:t>3</a:t>
            </a:fld>
            <a:endParaRPr lang="en-GB"/>
          </a:p>
        </p:txBody>
      </p:sp>
    </p:spTree>
    <p:extLst>
      <p:ext uri="{BB962C8B-B14F-4D97-AF65-F5344CB8AC3E}">
        <p14:creationId xmlns:p14="http://schemas.microsoft.com/office/powerpoint/2010/main" val="256661670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See IR36 Document and Good Work Plan Guidance – both on Moodle.</a:t>
            </a:r>
          </a:p>
          <a:p>
            <a:r>
              <a:rPr lang="en-GB" dirty="0"/>
              <a:t>SME statistics</a:t>
            </a:r>
          </a:p>
        </p:txBody>
      </p:sp>
      <p:sp>
        <p:nvSpPr>
          <p:cNvPr id="4" name="Slide Number Placeholder 3"/>
          <p:cNvSpPr>
            <a:spLocks noGrp="1"/>
          </p:cNvSpPr>
          <p:nvPr>
            <p:ph type="sldNum" sz="quarter" idx="5"/>
          </p:nvPr>
        </p:nvSpPr>
        <p:spPr/>
        <p:txBody>
          <a:bodyPr/>
          <a:lstStyle/>
          <a:p>
            <a:fld id="{A74F7143-3262-4712-BBAC-9EEC69AABB0A}" type="slidenum">
              <a:rPr lang="en-GB" smtClean="0"/>
              <a:t>6</a:t>
            </a:fld>
            <a:endParaRPr lang="en-GB"/>
          </a:p>
        </p:txBody>
      </p:sp>
    </p:spTree>
    <p:extLst>
      <p:ext uri="{BB962C8B-B14F-4D97-AF65-F5344CB8AC3E}">
        <p14:creationId xmlns:p14="http://schemas.microsoft.com/office/powerpoint/2010/main" val="119665672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Armstrong, M. (2016) </a:t>
            </a:r>
            <a:r>
              <a:rPr lang="en-GB" i="1" dirty="0"/>
              <a:t>Armstrong’s Handbook of Strategic Human Resource Management.</a:t>
            </a:r>
            <a:r>
              <a:rPr lang="en-GB" dirty="0"/>
              <a:t> 6</a:t>
            </a:r>
            <a:r>
              <a:rPr lang="en-GB" baseline="30000" dirty="0"/>
              <a:t>th</a:t>
            </a:r>
            <a:r>
              <a:rPr lang="en-GB" dirty="0"/>
              <a:t> </a:t>
            </a:r>
            <a:r>
              <a:rPr lang="en-GB" dirty="0" err="1"/>
              <a:t>e.d.</a:t>
            </a:r>
            <a:r>
              <a:rPr lang="en-GB" dirty="0"/>
              <a:t> London: Kogan Page.</a:t>
            </a:r>
          </a:p>
          <a:p>
            <a:endParaRPr lang="en-GB" dirty="0"/>
          </a:p>
          <a:p>
            <a:r>
              <a:rPr lang="en-GB" dirty="0"/>
              <a:t>Page 20.</a:t>
            </a:r>
          </a:p>
          <a:p>
            <a:endParaRPr lang="en-GB" dirty="0"/>
          </a:p>
        </p:txBody>
      </p:sp>
      <p:sp>
        <p:nvSpPr>
          <p:cNvPr id="4" name="Slide Number Placeholder 3"/>
          <p:cNvSpPr>
            <a:spLocks noGrp="1"/>
          </p:cNvSpPr>
          <p:nvPr>
            <p:ph type="sldNum" sz="quarter" idx="5"/>
          </p:nvPr>
        </p:nvSpPr>
        <p:spPr/>
        <p:txBody>
          <a:bodyPr/>
          <a:lstStyle/>
          <a:p>
            <a:fld id="{A74F7143-3262-4712-BBAC-9EEC69AABB0A}" type="slidenum">
              <a:rPr lang="en-GB" smtClean="0"/>
              <a:t>10</a:t>
            </a:fld>
            <a:endParaRPr lang="en-GB"/>
          </a:p>
        </p:txBody>
      </p:sp>
    </p:spTree>
    <p:extLst>
      <p:ext uri="{BB962C8B-B14F-4D97-AF65-F5344CB8AC3E}">
        <p14:creationId xmlns:p14="http://schemas.microsoft.com/office/powerpoint/2010/main" val="116369107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Armstrong, M. (2016) </a:t>
            </a:r>
            <a:r>
              <a:rPr lang="en-GB" i="1" dirty="0"/>
              <a:t>Armstrong’s Handbook of Strategic Human Resource Management.</a:t>
            </a:r>
            <a:r>
              <a:rPr lang="en-GB" dirty="0"/>
              <a:t> 6</a:t>
            </a:r>
            <a:r>
              <a:rPr lang="en-GB" baseline="30000" dirty="0"/>
              <a:t>th</a:t>
            </a:r>
            <a:r>
              <a:rPr lang="en-GB" dirty="0"/>
              <a:t> </a:t>
            </a:r>
            <a:r>
              <a:rPr lang="en-GB" dirty="0" err="1"/>
              <a:t>e.d.</a:t>
            </a:r>
            <a:r>
              <a:rPr lang="en-GB" dirty="0"/>
              <a:t> London: Kogan Page.</a:t>
            </a:r>
          </a:p>
          <a:p>
            <a:endParaRPr lang="en-GB" dirty="0"/>
          </a:p>
          <a:p>
            <a:r>
              <a:rPr lang="en-GB" dirty="0"/>
              <a:t>Pages 36 to 47</a:t>
            </a:r>
          </a:p>
          <a:p>
            <a:endParaRPr lang="en-GB" dirty="0"/>
          </a:p>
        </p:txBody>
      </p:sp>
      <p:sp>
        <p:nvSpPr>
          <p:cNvPr id="4" name="Slide Number Placeholder 3"/>
          <p:cNvSpPr>
            <a:spLocks noGrp="1"/>
          </p:cNvSpPr>
          <p:nvPr>
            <p:ph type="sldNum" sz="quarter" idx="5"/>
          </p:nvPr>
        </p:nvSpPr>
        <p:spPr/>
        <p:txBody>
          <a:bodyPr/>
          <a:lstStyle/>
          <a:p>
            <a:fld id="{A74F7143-3262-4712-BBAC-9EEC69AABB0A}" type="slidenum">
              <a:rPr lang="en-GB" smtClean="0"/>
              <a:t>11</a:t>
            </a:fld>
            <a:endParaRPr lang="en-GB"/>
          </a:p>
        </p:txBody>
      </p:sp>
    </p:spTree>
    <p:extLst>
      <p:ext uri="{BB962C8B-B14F-4D97-AF65-F5344CB8AC3E}">
        <p14:creationId xmlns:p14="http://schemas.microsoft.com/office/powerpoint/2010/main" val="17355794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Armstrong, M. (2016) </a:t>
            </a:r>
            <a:r>
              <a:rPr lang="en-GB" i="1" dirty="0"/>
              <a:t>Armstrong’s Handbook of Strategic Human Resource Management.</a:t>
            </a:r>
            <a:r>
              <a:rPr lang="en-GB" dirty="0"/>
              <a:t> 6</a:t>
            </a:r>
            <a:r>
              <a:rPr lang="en-GB" baseline="30000" dirty="0"/>
              <a:t>th</a:t>
            </a:r>
            <a:r>
              <a:rPr lang="en-GB" dirty="0"/>
              <a:t> </a:t>
            </a:r>
            <a:r>
              <a:rPr lang="en-GB" dirty="0" err="1"/>
              <a:t>e.d.</a:t>
            </a:r>
            <a:r>
              <a:rPr lang="en-GB" dirty="0"/>
              <a:t> London: Kogan Page.</a:t>
            </a:r>
          </a:p>
          <a:p>
            <a:endParaRPr lang="en-GB" dirty="0"/>
          </a:p>
          <a:p>
            <a:r>
              <a:rPr lang="en-GB" dirty="0"/>
              <a:t>Page 77.</a:t>
            </a:r>
          </a:p>
          <a:p>
            <a:endParaRPr lang="en-GB" dirty="0"/>
          </a:p>
          <a:p>
            <a:r>
              <a:rPr lang="en-GB" dirty="0"/>
              <a:t>What contemporary approaches counter this?  The Emergent Strategy of Google and </a:t>
            </a:r>
            <a:r>
              <a:rPr lang="en-GB" dirty="0" err="1"/>
              <a:t>Netlix</a:t>
            </a:r>
            <a:r>
              <a:rPr lang="en-GB" dirty="0"/>
              <a:t>.</a:t>
            </a:r>
          </a:p>
          <a:p>
            <a:endParaRPr lang="en-GB" dirty="0"/>
          </a:p>
        </p:txBody>
      </p:sp>
      <p:sp>
        <p:nvSpPr>
          <p:cNvPr id="4" name="Slide Number Placeholder 3"/>
          <p:cNvSpPr>
            <a:spLocks noGrp="1"/>
          </p:cNvSpPr>
          <p:nvPr>
            <p:ph type="sldNum" sz="quarter" idx="5"/>
          </p:nvPr>
        </p:nvSpPr>
        <p:spPr/>
        <p:txBody>
          <a:bodyPr/>
          <a:lstStyle/>
          <a:p>
            <a:fld id="{A74F7143-3262-4712-BBAC-9EEC69AABB0A}" type="slidenum">
              <a:rPr lang="en-GB" smtClean="0"/>
              <a:t>12</a:t>
            </a:fld>
            <a:endParaRPr lang="en-GB"/>
          </a:p>
        </p:txBody>
      </p:sp>
    </p:spTree>
    <p:extLst>
      <p:ext uri="{BB962C8B-B14F-4D97-AF65-F5344CB8AC3E}">
        <p14:creationId xmlns:p14="http://schemas.microsoft.com/office/powerpoint/2010/main" val="197323296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Armstrong, M. (2016) </a:t>
            </a:r>
            <a:r>
              <a:rPr lang="en-GB" i="1" dirty="0"/>
              <a:t>Armstrong’s Handbook of Strategic Human Resource Management.</a:t>
            </a:r>
            <a:r>
              <a:rPr lang="en-GB" dirty="0"/>
              <a:t> 6</a:t>
            </a:r>
            <a:r>
              <a:rPr lang="en-GB" baseline="30000" dirty="0"/>
              <a:t>th</a:t>
            </a:r>
            <a:r>
              <a:rPr lang="en-GB" dirty="0"/>
              <a:t> </a:t>
            </a:r>
            <a:r>
              <a:rPr lang="en-GB" dirty="0" err="1"/>
              <a:t>e.d.</a:t>
            </a:r>
            <a:r>
              <a:rPr lang="en-GB" dirty="0"/>
              <a:t> London: Kogan Page.</a:t>
            </a:r>
          </a:p>
          <a:p>
            <a:endParaRPr lang="en-GB" dirty="0"/>
          </a:p>
          <a:p>
            <a:r>
              <a:rPr lang="en-GB" dirty="0"/>
              <a:t>Page 78.</a:t>
            </a:r>
          </a:p>
          <a:p>
            <a:endParaRPr lang="en-GB" dirty="0"/>
          </a:p>
          <a:p>
            <a:r>
              <a:rPr lang="en-GB" dirty="0"/>
              <a:t>What contemporary approaches counter this?  The Emergent Strategy of Google and </a:t>
            </a:r>
            <a:r>
              <a:rPr lang="en-GB" dirty="0" err="1"/>
              <a:t>Netlix</a:t>
            </a:r>
            <a:r>
              <a:rPr lang="en-GB" dirty="0"/>
              <a:t>.</a:t>
            </a:r>
          </a:p>
          <a:p>
            <a:endParaRPr lang="en-GB" dirty="0"/>
          </a:p>
        </p:txBody>
      </p:sp>
      <p:sp>
        <p:nvSpPr>
          <p:cNvPr id="4" name="Slide Number Placeholder 3"/>
          <p:cNvSpPr>
            <a:spLocks noGrp="1"/>
          </p:cNvSpPr>
          <p:nvPr>
            <p:ph type="sldNum" sz="quarter" idx="5"/>
          </p:nvPr>
        </p:nvSpPr>
        <p:spPr/>
        <p:txBody>
          <a:bodyPr/>
          <a:lstStyle/>
          <a:p>
            <a:fld id="{A74F7143-3262-4712-BBAC-9EEC69AABB0A}" type="slidenum">
              <a:rPr lang="en-GB" smtClean="0"/>
              <a:t>13</a:t>
            </a:fld>
            <a:endParaRPr lang="en-GB"/>
          </a:p>
        </p:txBody>
      </p:sp>
    </p:spTree>
    <p:extLst>
      <p:ext uri="{BB962C8B-B14F-4D97-AF65-F5344CB8AC3E}">
        <p14:creationId xmlns:p14="http://schemas.microsoft.com/office/powerpoint/2010/main" val="134259956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Armstrong, M. (2016) </a:t>
            </a:r>
            <a:r>
              <a:rPr lang="en-GB" i="1" dirty="0"/>
              <a:t>Armstrong’s Handbook of Strategic Human Resource Management.</a:t>
            </a:r>
            <a:r>
              <a:rPr lang="en-GB" dirty="0"/>
              <a:t> 6</a:t>
            </a:r>
            <a:r>
              <a:rPr lang="en-GB" baseline="30000" dirty="0"/>
              <a:t>th</a:t>
            </a:r>
            <a:r>
              <a:rPr lang="en-GB" dirty="0"/>
              <a:t> </a:t>
            </a:r>
            <a:r>
              <a:rPr lang="en-GB" dirty="0" err="1"/>
              <a:t>e.d.</a:t>
            </a:r>
            <a:r>
              <a:rPr lang="en-GB" dirty="0"/>
              <a:t> London: Kogan Page.</a:t>
            </a:r>
          </a:p>
          <a:p>
            <a:endParaRPr lang="en-GB" dirty="0"/>
          </a:p>
          <a:p>
            <a:r>
              <a:rPr lang="en-GB" dirty="0"/>
              <a:t>Page 85.</a:t>
            </a:r>
          </a:p>
          <a:p>
            <a:endParaRPr lang="en-GB" dirty="0"/>
          </a:p>
          <a:p>
            <a:r>
              <a:rPr lang="en-GB" dirty="0"/>
              <a:t>MacLeod talks about the say-do gap in his “Engage for Success” report in 2009.  Lucy Adams talks extensively about the short-falls of HR, and the façade between what the policies say and what goes on in reality.</a:t>
            </a:r>
          </a:p>
          <a:p>
            <a:endParaRPr lang="en-GB" dirty="0"/>
          </a:p>
          <a:p>
            <a:r>
              <a:rPr lang="en-GB" dirty="0"/>
              <a:t>What contemporary approaches counter this?  The Emergent Strategy of Google and </a:t>
            </a:r>
            <a:r>
              <a:rPr lang="en-GB" dirty="0" err="1"/>
              <a:t>Netlix</a:t>
            </a:r>
            <a:r>
              <a:rPr lang="en-GB" dirty="0"/>
              <a:t>.</a:t>
            </a:r>
          </a:p>
          <a:p>
            <a:endParaRPr lang="en-GB" dirty="0"/>
          </a:p>
        </p:txBody>
      </p:sp>
      <p:sp>
        <p:nvSpPr>
          <p:cNvPr id="4" name="Slide Number Placeholder 3"/>
          <p:cNvSpPr>
            <a:spLocks noGrp="1"/>
          </p:cNvSpPr>
          <p:nvPr>
            <p:ph type="sldNum" sz="quarter" idx="5"/>
          </p:nvPr>
        </p:nvSpPr>
        <p:spPr/>
        <p:txBody>
          <a:bodyPr/>
          <a:lstStyle/>
          <a:p>
            <a:fld id="{A74F7143-3262-4712-BBAC-9EEC69AABB0A}" type="slidenum">
              <a:rPr lang="en-GB" smtClean="0"/>
              <a:t>14</a:t>
            </a:fld>
            <a:endParaRPr lang="en-GB"/>
          </a:p>
        </p:txBody>
      </p:sp>
    </p:spTree>
    <p:extLst>
      <p:ext uri="{BB962C8B-B14F-4D97-AF65-F5344CB8AC3E}">
        <p14:creationId xmlns:p14="http://schemas.microsoft.com/office/powerpoint/2010/main" val="184092483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Timms, P. (2018) </a:t>
            </a:r>
            <a:r>
              <a:rPr lang="en-GB" i="1" dirty="0"/>
              <a:t>Transformational HR How Human Resources Can Create Value and Impact Business Strategy</a:t>
            </a:r>
            <a:r>
              <a:rPr lang="en-GB" dirty="0"/>
              <a:t>. London: Kogan Page Limited.</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Page 128</a:t>
            </a:r>
          </a:p>
          <a:p>
            <a:endParaRPr lang="en-GB" dirty="0"/>
          </a:p>
          <a:p>
            <a:r>
              <a:rPr lang="en-GB" dirty="0"/>
              <a:t>Paucity – in small supply / lacking</a:t>
            </a:r>
          </a:p>
          <a:p>
            <a:endParaRPr lang="en-GB" dirty="0"/>
          </a:p>
        </p:txBody>
      </p:sp>
      <p:sp>
        <p:nvSpPr>
          <p:cNvPr id="4" name="Slide Number Placeholder 3"/>
          <p:cNvSpPr>
            <a:spLocks noGrp="1"/>
          </p:cNvSpPr>
          <p:nvPr>
            <p:ph type="sldNum" sz="quarter" idx="5"/>
          </p:nvPr>
        </p:nvSpPr>
        <p:spPr/>
        <p:txBody>
          <a:bodyPr/>
          <a:lstStyle/>
          <a:p>
            <a:fld id="{A74F7143-3262-4712-BBAC-9EEC69AABB0A}" type="slidenum">
              <a:rPr lang="en-GB" smtClean="0"/>
              <a:t>15</a:t>
            </a:fld>
            <a:endParaRPr lang="en-GB"/>
          </a:p>
        </p:txBody>
      </p:sp>
    </p:spTree>
    <p:extLst>
      <p:ext uri="{BB962C8B-B14F-4D97-AF65-F5344CB8AC3E}">
        <p14:creationId xmlns:p14="http://schemas.microsoft.com/office/powerpoint/2010/main" val="426997976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Timms, P. (2018) </a:t>
            </a:r>
            <a:r>
              <a:rPr lang="en-GB" i="1" dirty="0"/>
              <a:t>Transformational HR How Human Resources Can Create Value and Impact Business Strategy</a:t>
            </a:r>
            <a:r>
              <a:rPr lang="en-GB" dirty="0"/>
              <a:t>. London: Kogan Page Limited.</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Page 128</a:t>
            </a:r>
          </a:p>
          <a:p>
            <a:endParaRPr lang="en-GB" dirty="0"/>
          </a:p>
          <a:p>
            <a:endParaRPr lang="en-GB" dirty="0"/>
          </a:p>
        </p:txBody>
      </p:sp>
      <p:sp>
        <p:nvSpPr>
          <p:cNvPr id="4" name="Slide Number Placeholder 3"/>
          <p:cNvSpPr>
            <a:spLocks noGrp="1"/>
          </p:cNvSpPr>
          <p:nvPr>
            <p:ph type="sldNum" sz="quarter" idx="5"/>
          </p:nvPr>
        </p:nvSpPr>
        <p:spPr/>
        <p:txBody>
          <a:bodyPr/>
          <a:lstStyle/>
          <a:p>
            <a:fld id="{A74F7143-3262-4712-BBAC-9EEC69AABB0A}" type="slidenum">
              <a:rPr lang="en-GB" smtClean="0"/>
              <a:t>16</a:t>
            </a:fld>
            <a:endParaRPr lang="en-GB"/>
          </a:p>
        </p:txBody>
      </p:sp>
    </p:spTree>
    <p:extLst>
      <p:ext uri="{BB962C8B-B14F-4D97-AF65-F5344CB8AC3E}">
        <p14:creationId xmlns:p14="http://schemas.microsoft.com/office/powerpoint/2010/main" val="101254247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Armstrong, M. (2016) </a:t>
            </a:r>
            <a:r>
              <a:rPr lang="en-GB" i="1" dirty="0"/>
              <a:t>Armstrong’s Handbook of Strategic Human Resource Management.</a:t>
            </a:r>
            <a:r>
              <a:rPr lang="en-GB" dirty="0"/>
              <a:t> 6</a:t>
            </a:r>
            <a:r>
              <a:rPr lang="en-GB" baseline="30000" dirty="0"/>
              <a:t>th</a:t>
            </a:r>
            <a:r>
              <a:rPr lang="en-GB" dirty="0"/>
              <a:t> </a:t>
            </a:r>
            <a:r>
              <a:rPr lang="en-GB" dirty="0" err="1"/>
              <a:t>e.d.</a:t>
            </a:r>
            <a:r>
              <a:rPr lang="en-GB" dirty="0"/>
              <a:t> London: Kogan Page.</a:t>
            </a:r>
          </a:p>
          <a:p>
            <a:endParaRPr lang="en-GB" dirty="0"/>
          </a:p>
          <a:p>
            <a:r>
              <a:rPr lang="en-GB" dirty="0"/>
              <a:t>Page 85.</a:t>
            </a:r>
          </a:p>
          <a:p>
            <a:endParaRPr lang="en-GB" dirty="0"/>
          </a:p>
          <a:p>
            <a:r>
              <a:rPr lang="en-GB" dirty="0"/>
              <a:t>Triangulate – the Importance of the say – do gap is mentioned in McLeod’s Engage for Success Report, and Lucy Adams’ book supports the above too.</a:t>
            </a:r>
          </a:p>
          <a:p>
            <a:endParaRPr lang="en-GB" dirty="0"/>
          </a:p>
          <a:p>
            <a:r>
              <a:rPr lang="en-GB" dirty="0"/>
              <a:t>What contemporary approaches counter this?  The Emergent Strategy of Google and </a:t>
            </a:r>
            <a:r>
              <a:rPr lang="en-GB" dirty="0" err="1"/>
              <a:t>Netlix</a:t>
            </a:r>
            <a:r>
              <a:rPr lang="en-GB" dirty="0"/>
              <a:t>.</a:t>
            </a:r>
          </a:p>
          <a:p>
            <a:endParaRPr lang="en-GB" dirty="0"/>
          </a:p>
        </p:txBody>
      </p:sp>
      <p:sp>
        <p:nvSpPr>
          <p:cNvPr id="4" name="Slide Number Placeholder 3"/>
          <p:cNvSpPr>
            <a:spLocks noGrp="1"/>
          </p:cNvSpPr>
          <p:nvPr>
            <p:ph type="sldNum" sz="quarter" idx="5"/>
          </p:nvPr>
        </p:nvSpPr>
        <p:spPr/>
        <p:txBody>
          <a:bodyPr/>
          <a:lstStyle/>
          <a:p>
            <a:fld id="{A74F7143-3262-4712-BBAC-9EEC69AABB0A}" type="slidenum">
              <a:rPr lang="en-GB" smtClean="0"/>
              <a:t>17</a:t>
            </a:fld>
            <a:endParaRPr lang="en-GB"/>
          </a:p>
        </p:txBody>
      </p:sp>
    </p:spTree>
    <p:extLst>
      <p:ext uri="{BB962C8B-B14F-4D97-AF65-F5344CB8AC3E}">
        <p14:creationId xmlns:p14="http://schemas.microsoft.com/office/powerpoint/2010/main" val="402331483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Armstrong, M. (2016) </a:t>
            </a:r>
            <a:r>
              <a:rPr lang="en-GB" i="1" dirty="0"/>
              <a:t>Armstrong’s Handbook of Strategic Human Resource Management.</a:t>
            </a:r>
            <a:r>
              <a:rPr lang="en-GB" dirty="0"/>
              <a:t> 6</a:t>
            </a:r>
            <a:r>
              <a:rPr lang="en-GB" baseline="30000" dirty="0"/>
              <a:t>th</a:t>
            </a:r>
            <a:r>
              <a:rPr lang="en-GB" dirty="0"/>
              <a:t> </a:t>
            </a:r>
            <a:r>
              <a:rPr lang="en-GB" dirty="0" err="1"/>
              <a:t>e.d.</a:t>
            </a:r>
            <a:r>
              <a:rPr lang="en-GB" dirty="0"/>
              <a:t> London: Kogan Page.</a:t>
            </a:r>
          </a:p>
          <a:p>
            <a:endParaRPr lang="en-GB" dirty="0"/>
          </a:p>
          <a:p>
            <a:r>
              <a:rPr lang="en-GB" dirty="0"/>
              <a:t>Page 86.</a:t>
            </a:r>
          </a:p>
          <a:p>
            <a:endParaRPr lang="en-GB" dirty="0"/>
          </a:p>
          <a:p>
            <a:r>
              <a:rPr lang="en-GB" dirty="0"/>
              <a:t>Triangulate – the Importance of the say – do gap is mentioned in McLeod’s Engage for Success Report, and Lucy Adams’ book supports the above too.</a:t>
            </a:r>
          </a:p>
          <a:p>
            <a:endParaRPr lang="en-GB" dirty="0"/>
          </a:p>
          <a:p>
            <a:r>
              <a:rPr lang="en-GB" dirty="0"/>
              <a:t>What contemporary approaches counter this?  The Emergent Strategy of Google and </a:t>
            </a:r>
            <a:r>
              <a:rPr lang="en-GB" dirty="0" err="1"/>
              <a:t>Netlix</a:t>
            </a:r>
            <a:r>
              <a:rPr lang="en-GB" dirty="0"/>
              <a:t>.</a:t>
            </a:r>
          </a:p>
          <a:p>
            <a:endParaRPr lang="en-GB" dirty="0"/>
          </a:p>
        </p:txBody>
      </p:sp>
      <p:sp>
        <p:nvSpPr>
          <p:cNvPr id="4" name="Slide Number Placeholder 3"/>
          <p:cNvSpPr>
            <a:spLocks noGrp="1"/>
          </p:cNvSpPr>
          <p:nvPr>
            <p:ph type="sldNum" sz="quarter" idx="5"/>
          </p:nvPr>
        </p:nvSpPr>
        <p:spPr/>
        <p:txBody>
          <a:bodyPr/>
          <a:lstStyle/>
          <a:p>
            <a:fld id="{A74F7143-3262-4712-BBAC-9EEC69AABB0A}" type="slidenum">
              <a:rPr lang="en-GB" smtClean="0"/>
              <a:t>18</a:t>
            </a:fld>
            <a:endParaRPr lang="en-GB"/>
          </a:p>
        </p:txBody>
      </p:sp>
    </p:spTree>
    <p:extLst>
      <p:ext uri="{BB962C8B-B14F-4D97-AF65-F5344CB8AC3E}">
        <p14:creationId xmlns:p14="http://schemas.microsoft.com/office/powerpoint/2010/main" val="217167324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Armstrong, M. (2016) </a:t>
            </a:r>
            <a:r>
              <a:rPr lang="en-GB" i="1" dirty="0"/>
              <a:t>Armstrong’s Handbook of Strategic Human Resource Management.</a:t>
            </a:r>
            <a:r>
              <a:rPr lang="en-GB" dirty="0"/>
              <a:t> 6</a:t>
            </a:r>
            <a:r>
              <a:rPr lang="en-GB" baseline="30000" dirty="0"/>
              <a:t>th</a:t>
            </a:r>
            <a:r>
              <a:rPr lang="en-GB" dirty="0"/>
              <a:t> </a:t>
            </a:r>
            <a:r>
              <a:rPr lang="en-GB" dirty="0" err="1"/>
              <a:t>e.d.</a:t>
            </a:r>
            <a:r>
              <a:rPr lang="en-GB" dirty="0"/>
              <a:t> London: Kogan Page.</a:t>
            </a:r>
          </a:p>
          <a:p>
            <a:endParaRPr lang="en-GB" dirty="0"/>
          </a:p>
          <a:p>
            <a:r>
              <a:rPr lang="en-GB" dirty="0"/>
              <a:t>Page 106</a:t>
            </a:r>
          </a:p>
          <a:p>
            <a:endParaRPr lang="en-GB" dirty="0"/>
          </a:p>
          <a:p>
            <a:r>
              <a:rPr lang="en-GB" dirty="0"/>
              <a:t>Triangulate – the Importance of the say – do gap is mentioned in McLeod’s Engage for Success Report, and Lucy Adams’ book supports the above too.</a:t>
            </a:r>
          </a:p>
          <a:p>
            <a:endParaRPr lang="en-GB" dirty="0"/>
          </a:p>
          <a:p>
            <a:r>
              <a:rPr lang="en-GB" dirty="0"/>
              <a:t>What contemporary approaches counter this?  The Emergent Strategy of Google and </a:t>
            </a:r>
            <a:r>
              <a:rPr lang="en-GB" dirty="0" err="1"/>
              <a:t>Netlix</a:t>
            </a:r>
            <a:r>
              <a:rPr lang="en-GB" dirty="0"/>
              <a:t>.</a:t>
            </a:r>
          </a:p>
          <a:p>
            <a:endParaRPr lang="en-GB" dirty="0"/>
          </a:p>
        </p:txBody>
      </p:sp>
      <p:sp>
        <p:nvSpPr>
          <p:cNvPr id="4" name="Slide Number Placeholder 3"/>
          <p:cNvSpPr>
            <a:spLocks noGrp="1"/>
          </p:cNvSpPr>
          <p:nvPr>
            <p:ph type="sldNum" sz="quarter" idx="5"/>
          </p:nvPr>
        </p:nvSpPr>
        <p:spPr/>
        <p:txBody>
          <a:bodyPr/>
          <a:lstStyle/>
          <a:p>
            <a:fld id="{A74F7143-3262-4712-BBAC-9EEC69AABB0A}" type="slidenum">
              <a:rPr lang="en-GB" smtClean="0"/>
              <a:t>19</a:t>
            </a:fld>
            <a:endParaRPr lang="en-GB"/>
          </a:p>
        </p:txBody>
      </p:sp>
    </p:spTree>
    <p:extLst>
      <p:ext uri="{BB962C8B-B14F-4D97-AF65-F5344CB8AC3E}">
        <p14:creationId xmlns:p14="http://schemas.microsoft.com/office/powerpoint/2010/main" val="251534663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Armstrong, M. (2016) </a:t>
            </a:r>
            <a:r>
              <a:rPr lang="en-GB" i="1" dirty="0"/>
              <a:t>Armstrong’s Handbook of Strategic Human Resource Management.</a:t>
            </a:r>
            <a:r>
              <a:rPr lang="en-GB" dirty="0"/>
              <a:t> 6</a:t>
            </a:r>
            <a:r>
              <a:rPr lang="en-GB" baseline="30000" dirty="0"/>
              <a:t>th</a:t>
            </a:r>
            <a:r>
              <a:rPr lang="en-GB" dirty="0"/>
              <a:t> </a:t>
            </a:r>
            <a:r>
              <a:rPr lang="en-GB" dirty="0" err="1"/>
              <a:t>e.d.</a:t>
            </a:r>
            <a:r>
              <a:rPr lang="en-GB" dirty="0"/>
              <a:t> London: Kogan Page.</a:t>
            </a:r>
          </a:p>
          <a:p>
            <a:endParaRPr lang="en-GB" dirty="0"/>
          </a:p>
          <a:p>
            <a:r>
              <a:rPr lang="en-GB" dirty="0"/>
              <a:t>Page 139</a:t>
            </a:r>
          </a:p>
          <a:p>
            <a:endParaRPr lang="en-GB" dirty="0"/>
          </a:p>
        </p:txBody>
      </p:sp>
      <p:sp>
        <p:nvSpPr>
          <p:cNvPr id="4" name="Slide Number Placeholder 3"/>
          <p:cNvSpPr>
            <a:spLocks noGrp="1"/>
          </p:cNvSpPr>
          <p:nvPr>
            <p:ph type="sldNum" sz="quarter" idx="5"/>
          </p:nvPr>
        </p:nvSpPr>
        <p:spPr/>
        <p:txBody>
          <a:bodyPr/>
          <a:lstStyle/>
          <a:p>
            <a:fld id="{A74F7143-3262-4712-BBAC-9EEC69AABB0A}" type="slidenum">
              <a:rPr lang="en-GB" smtClean="0"/>
              <a:t>20</a:t>
            </a:fld>
            <a:endParaRPr lang="en-GB"/>
          </a:p>
        </p:txBody>
      </p:sp>
    </p:spTree>
    <p:extLst>
      <p:ext uri="{BB962C8B-B14F-4D97-AF65-F5344CB8AC3E}">
        <p14:creationId xmlns:p14="http://schemas.microsoft.com/office/powerpoint/2010/main" val="20965425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Armstrong, M. (2016) </a:t>
            </a:r>
            <a:r>
              <a:rPr lang="en-GB" i="1" dirty="0"/>
              <a:t>Armstrong’s Handbook of Strategic Human Resource Management.</a:t>
            </a:r>
            <a:r>
              <a:rPr lang="en-GB" dirty="0"/>
              <a:t> 6</a:t>
            </a:r>
            <a:r>
              <a:rPr lang="en-GB" baseline="30000" dirty="0"/>
              <a:t>th</a:t>
            </a:r>
            <a:r>
              <a:rPr lang="en-GB" dirty="0"/>
              <a:t> </a:t>
            </a:r>
            <a:r>
              <a:rPr lang="en-GB" dirty="0" err="1"/>
              <a:t>e.d.</a:t>
            </a:r>
            <a:r>
              <a:rPr lang="en-GB" dirty="0"/>
              <a:t> London: Kogan Page.</a:t>
            </a:r>
          </a:p>
          <a:p>
            <a:endParaRPr lang="en-GB" dirty="0"/>
          </a:p>
          <a:p>
            <a:r>
              <a:rPr lang="en-GB" dirty="0"/>
              <a:t>Page 139</a:t>
            </a:r>
          </a:p>
          <a:p>
            <a:endParaRPr lang="en-GB" dirty="0"/>
          </a:p>
          <a:p>
            <a:r>
              <a:rPr lang="en-GB" dirty="0"/>
              <a:t>How does this compare with more recent thinking?? – Dan Pink TED talk,  Rachel Goyette TED Talk, Patty McCord TED Talk , Simon Sinek TED Talk </a:t>
            </a:r>
          </a:p>
          <a:p>
            <a:endParaRPr lang="en-GB" dirty="0"/>
          </a:p>
        </p:txBody>
      </p:sp>
      <p:sp>
        <p:nvSpPr>
          <p:cNvPr id="4" name="Slide Number Placeholder 3"/>
          <p:cNvSpPr>
            <a:spLocks noGrp="1"/>
          </p:cNvSpPr>
          <p:nvPr>
            <p:ph type="sldNum" sz="quarter" idx="5"/>
          </p:nvPr>
        </p:nvSpPr>
        <p:spPr/>
        <p:txBody>
          <a:bodyPr/>
          <a:lstStyle/>
          <a:p>
            <a:fld id="{A74F7143-3262-4712-BBAC-9EEC69AABB0A}" type="slidenum">
              <a:rPr lang="en-GB" smtClean="0"/>
              <a:t>21</a:t>
            </a:fld>
            <a:endParaRPr lang="en-GB"/>
          </a:p>
        </p:txBody>
      </p:sp>
    </p:spTree>
    <p:extLst>
      <p:ext uri="{BB962C8B-B14F-4D97-AF65-F5344CB8AC3E}">
        <p14:creationId xmlns:p14="http://schemas.microsoft.com/office/powerpoint/2010/main" val="354610462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Armstrong, M. (2016) </a:t>
            </a:r>
            <a:r>
              <a:rPr lang="en-GB" i="1" dirty="0"/>
              <a:t>Armstrong’s Handbook of Strategic Human Resource Management.</a:t>
            </a:r>
            <a:r>
              <a:rPr lang="en-GB" dirty="0"/>
              <a:t> 6</a:t>
            </a:r>
            <a:r>
              <a:rPr lang="en-GB" baseline="30000" dirty="0"/>
              <a:t>th</a:t>
            </a:r>
            <a:r>
              <a:rPr lang="en-GB" dirty="0"/>
              <a:t> </a:t>
            </a:r>
            <a:r>
              <a:rPr lang="en-GB" dirty="0" err="1"/>
              <a:t>e.d.</a:t>
            </a:r>
            <a:r>
              <a:rPr lang="en-GB" dirty="0"/>
              <a:t> London: Kogan Page.</a:t>
            </a:r>
          </a:p>
          <a:p>
            <a:endParaRPr lang="en-GB" dirty="0"/>
          </a:p>
          <a:p>
            <a:r>
              <a:rPr lang="en-GB" dirty="0"/>
              <a:t>Page 144</a:t>
            </a:r>
          </a:p>
          <a:p>
            <a:endParaRPr lang="en-GB" dirty="0"/>
          </a:p>
          <a:p>
            <a:r>
              <a:rPr lang="en-GB" dirty="0"/>
              <a:t>How does this compare with more recent thinking?? – Dan Pink TED talk,  Rachel Goyette TED Talk, Patty McCord TED Talk , Simon Sinek TED Talk </a:t>
            </a:r>
          </a:p>
          <a:p>
            <a:endParaRPr lang="en-GB" dirty="0"/>
          </a:p>
        </p:txBody>
      </p:sp>
      <p:sp>
        <p:nvSpPr>
          <p:cNvPr id="4" name="Slide Number Placeholder 3"/>
          <p:cNvSpPr>
            <a:spLocks noGrp="1"/>
          </p:cNvSpPr>
          <p:nvPr>
            <p:ph type="sldNum" sz="quarter" idx="5"/>
          </p:nvPr>
        </p:nvSpPr>
        <p:spPr/>
        <p:txBody>
          <a:bodyPr/>
          <a:lstStyle/>
          <a:p>
            <a:fld id="{A74F7143-3262-4712-BBAC-9EEC69AABB0A}" type="slidenum">
              <a:rPr lang="en-GB" smtClean="0"/>
              <a:t>22</a:t>
            </a:fld>
            <a:endParaRPr lang="en-GB"/>
          </a:p>
        </p:txBody>
      </p:sp>
    </p:spTree>
    <p:extLst>
      <p:ext uri="{BB962C8B-B14F-4D97-AF65-F5344CB8AC3E}">
        <p14:creationId xmlns:p14="http://schemas.microsoft.com/office/powerpoint/2010/main" val="286290278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Cited by Peter Cheese in the Foreword of:</a:t>
            </a:r>
          </a:p>
          <a:p>
            <a:endParaRPr lang="en-GB" dirty="0"/>
          </a:p>
          <a:p>
            <a:r>
              <a:rPr lang="en-GB" dirty="0"/>
              <a:t>Timms, P. (2018) </a:t>
            </a:r>
            <a:r>
              <a:rPr lang="en-GB" i="1" dirty="0"/>
              <a:t>Transformational HR How Human Resources Can Create Value and Impact Business Strategy</a:t>
            </a:r>
            <a:r>
              <a:rPr lang="en-GB" dirty="0"/>
              <a:t>. London: Kogan Page Limited.</a:t>
            </a:r>
          </a:p>
        </p:txBody>
      </p:sp>
      <p:sp>
        <p:nvSpPr>
          <p:cNvPr id="4" name="Slide Number Placeholder 3"/>
          <p:cNvSpPr>
            <a:spLocks noGrp="1"/>
          </p:cNvSpPr>
          <p:nvPr>
            <p:ph type="sldNum" sz="quarter" idx="5"/>
          </p:nvPr>
        </p:nvSpPr>
        <p:spPr/>
        <p:txBody>
          <a:bodyPr/>
          <a:lstStyle/>
          <a:p>
            <a:fld id="{A74F7143-3262-4712-BBAC-9EEC69AABB0A}" type="slidenum">
              <a:rPr lang="en-GB" smtClean="0"/>
              <a:t>23</a:t>
            </a:fld>
            <a:endParaRPr lang="en-GB"/>
          </a:p>
        </p:txBody>
      </p:sp>
    </p:spTree>
    <p:extLst>
      <p:ext uri="{BB962C8B-B14F-4D97-AF65-F5344CB8AC3E}">
        <p14:creationId xmlns:p14="http://schemas.microsoft.com/office/powerpoint/2010/main" val="385582471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Cited by Peter Cheese in the Foreword of:</a:t>
            </a:r>
          </a:p>
          <a:p>
            <a:endParaRPr lang="en-GB" dirty="0"/>
          </a:p>
          <a:p>
            <a:r>
              <a:rPr lang="en-GB" dirty="0"/>
              <a:t>Timms, P. (2018) </a:t>
            </a:r>
            <a:r>
              <a:rPr lang="en-GB" i="1" dirty="0"/>
              <a:t>Transformational HR How Human Resources Can Create Value and Impact Business Strategy</a:t>
            </a:r>
            <a:r>
              <a:rPr lang="en-GB" dirty="0"/>
              <a:t>. London: Kogan Page Limited.</a:t>
            </a:r>
          </a:p>
          <a:p>
            <a:endParaRPr lang="en-GB" dirty="0"/>
          </a:p>
          <a:p>
            <a:r>
              <a:rPr lang="en-GB" dirty="0"/>
              <a:t>Perry Timms Handout on moving from 3 legged stool, to 4 zones of HR.</a:t>
            </a:r>
          </a:p>
        </p:txBody>
      </p:sp>
      <p:sp>
        <p:nvSpPr>
          <p:cNvPr id="4" name="Slide Number Placeholder 3"/>
          <p:cNvSpPr>
            <a:spLocks noGrp="1"/>
          </p:cNvSpPr>
          <p:nvPr>
            <p:ph type="sldNum" sz="quarter" idx="5"/>
          </p:nvPr>
        </p:nvSpPr>
        <p:spPr/>
        <p:txBody>
          <a:bodyPr/>
          <a:lstStyle/>
          <a:p>
            <a:fld id="{A74F7143-3262-4712-BBAC-9EEC69AABB0A}" type="slidenum">
              <a:rPr lang="en-GB" smtClean="0"/>
              <a:t>27</a:t>
            </a:fld>
            <a:endParaRPr lang="en-GB"/>
          </a:p>
        </p:txBody>
      </p:sp>
    </p:spTree>
    <p:extLst>
      <p:ext uri="{BB962C8B-B14F-4D97-AF65-F5344CB8AC3E}">
        <p14:creationId xmlns:p14="http://schemas.microsoft.com/office/powerpoint/2010/main" val="396485982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Cited by Peter Cheese in the Foreword of:</a:t>
            </a:r>
          </a:p>
          <a:p>
            <a:endParaRPr lang="en-GB" dirty="0"/>
          </a:p>
          <a:p>
            <a:r>
              <a:rPr lang="en-GB" dirty="0"/>
              <a:t>Timms, P. (2018) </a:t>
            </a:r>
            <a:r>
              <a:rPr lang="en-GB" i="1" dirty="0"/>
              <a:t>Transformational HR How Human Resources Can Create Value and Impact Business Strategy</a:t>
            </a:r>
            <a:r>
              <a:rPr lang="en-GB" dirty="0"/>
              <a:t>. London: Kogan Page Limited.</a:t>
            </a:r>
          </a:p>
          <a:p>
            <a:endParaRPr lang="en-GB" dirty="0"/>
          </a:p>
          <a:p>
            <a:r>
              <a:rPr lang="en-GB" dirty="0"/>
              <a:t>Perry Timms Handout on moving from 3 legged stool, to 4 zones of HR.</a:t>
            </a:r>
          </a:p>
        </p:txBody>
      </p:sp>
      <p:sp>
        <p:nvSpPr>
          <p:cNvPr id="4" name="Slide Number Placeholder 3"/>
          <p:cNvSpPr>
            <a:spLocks noGrp="1"/>
          </p:cNvSpPr>
          <p:nvPr>
            <p:ph type="sldNum" sz="quarter" idx="5"/>
          </p:nvPr>
        </p:nvSpPr>
        <p:spPr/>
        <p:txBody>
          <a:bodyPr/>
          <a:lstStyle/>
          <a:p>
            <a:fld id="{A74F7143-3262-4712-BBAC-9EEC69AABB0A}" type="slidenum">
              <a:rPr lang="en-GB" smtClean="0"/>
              <a:t>28</a:t>
            </a:fld>
            <a:endParaRPr lang="en-GB"/>
          </a:p>
        </p:txBody>
      </p:sp>
    </p:spTree>
    <p:extLst>
      <p:ext uri="{BB962C8B-B14F-4D97-AF65-F5344CB8AC3E}">
        <p14:creationId xmlns:p14="http://schemas.microsoft.com/office/powerpoint/2010/main" val="340515597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Remember, if the psychological contract is out of balance, the employee can and will withdraw their discretionary effort.</a:t>
            </a:r>
          </a:p>
        </p:txBody>
      </p:sp>
      <p:sp>
        <p:nvSpPr>
          <p:cNvPr id="4" name="Slide Number Placeholder 3"/>
          <p:cNvSpPr>
            <a:spLocks noGrp="1"/>
          </p:cNvSpPr>
          <p:nvPr>
            <p:ph type="sldNum" sz="quarter" idx="5"/>
          </p:nvPr>
        </p:nvSpPr>
        <p:spPr/>
        <p:txBody>
          <a:bodyPr/>
          <a:lstStyle/>
          <a:p>
            <a:fld id="{A74F7143-3262-4712-BBAC-9EEC69AABB0A}" type="slidenum">
              <a:rPr lang="en-GB" smtClean="0"/>
              <a:t>30</a:t>
            </a:fld>
            <a:endParaRPr lang="en-GB"/>
          </a:p>
        </p:txBody>
      </p:sp>
    </p:spTree>
    <p:extLst>
      <p:ext uri="{BB962C8B-B14F-4D97-AF65-F5344CB8AC3E}">
        <p14:creationId xmlns:p14="http://schemas.microsoft.com/office/powerpoint/2010/main" val="264668044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Remember the Capitalism in Crisis Article.</a:t>
            </a:r>
          </a:p>
          <a:p>
            <a:r>
              <a:rPr lang="en-GB" dirty="0"/>
              <a:t>Remember the Deloitte’s Human Capital Trends report talking about “Social Enterprising </a:t>
            </a:r>
            <a:r>
              <a:rPr lang="en-GB" dirty="0" err="1"/>
              <a:t>Organisatons</a:t>
            </a:r>
            <a:r>
              <a:rPr lang="en-GB" dirty="0"/>
              <a:t>”</a:t>
            </a:r>
          </a:p>
          <a:p>
            <a:r>
              <a:rPr lang="en-GB" dirty="0"/>
              <a:t>The Global Threats Report talks about the BIG problems the world faces today and David Clutterbuck and Peter Hawkins in their (2020) Masterclass talk about the solution to this being team work – working to solve these big problems together – huge emphasis is now placed on ‘team literacy’ skills for people managers.</a:t>
            </a:r>
          </a:p>
        </p:txBody>
      </p:sp>
      <p:sp>
        <p:nvSpPr>
          <p:cNvPr id="4" name="Slide Number Placeholder 3"/>
          <p:cNvSpPr>
            <a:spLocks noGrp="1"/>
          </p:cNvSpPr>
          <p:nvPr>
            <p:ph type="sldNum" sz="quarter" idx="5"/>
          </p:nvPr>
        </p:nvSpPr>
        <p:spPr/>
        <p:txBody>
          <a:bodyPr/>
          <a:lstStyle/>
          <a:p>
            <a:fld id="{A74F7143-3262-4712-BBAC-9EEC69AABB0A}" type="slidenum">
              <a:rPr lang="en-GB" smtClean="0"/>
              <a:t>33</a:t>
            </a:fld>
            <a:endParaRPr lang="en-GB"/>
          </a:p>
        </p:txBody>
      </p:sp>
    </p:spTree>
    <p:extLst>
      <p:ext uri="{BB962C8B-B14F-4D97-AF65-F5344CB8AC3E}">
        <p14:creationId xmlns:p14="http://schemas.microsoft.com/office/powerpoint/2010/main" val="116499720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Insert David Clutterbuck Slide on enhanced stakeholder map</a:t>
            </a:r>
          </a:p>
        </p:txBody>
      </p:sp>
      <p:sp>
        <p:nvSpPr>
          <p:cNvPr id="4" name="Slide Number Placeholder 3"/>
          <p:cNvSpPr>
            <a:spLocks noGrp="1"/>
          </p:cNvSpPr>
          <p:nvPr>
            <p:ph type="sldNum" sz="quarter" idx="5"/>
          </p:nvPr>
        </p:nvSpPr>
        <p:spPr/>
        <p:txBody>
          <a:bodyPr/>
          <a:lstStyle/>
          <a:p>
            <a:fld id="{A74F7143-3262-4712-BBAC-9EEC69AABB0A}" type="slidenum">
              <a:rPr lang="en-GB" smtClean="0"/>
              <a:t>34</a:t>
            </a:fld>
            <a:endParaRPr lang="en-GB"/>
          </a:p>
        </p:txBody>
      </p:sp>
    </p:spTree>
    <p:extLst>
      <p:ext uri="{BB962C8B-B14F-4D97-AF65-F5344CB8AC3E}">
        <p14:creationId xmlns:p14="http://schemas.microsoft.com/office/powerpoint/2010/main" val="116875147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David Clutterbuck and Peter Hawkins (2020) - Masterclass</a:t>
            </a:r>
          </a:p>
        </p:txBody>
      </p:sp>
      <p:sp>
        <p:nvSpPr>
          <p:cNvPr id="4" name="Slide Number Placeholder 3"/>
          <p:cNvSpPr>
            <a:spLocks noGrp="1"/>
          </p:cNvSpPr>
          <p:nvPr>
            <p:ph type="sldNum" sz="quarter" idx="5"/>
          </p:nvPr>
        </p:nvSpPr>
        <p:spPr/>
        <p:txBody>
          <a:bodyPr/>
          <a:lstStyle/>
          <a:p>
            <a:fld id="{A74F7143-3262-4712-BBAC-9EEC69AABB0A}" type="slidenum">
              <a:rPr lang="en-GB" smtClean="0"/>
              <a:t>35</a:t>
            </a:fld>
            <a:endParaRPr lang="en-GB"/>
          </a:p>
        </p:txBody>
      </p:sp>
    </p:spTree>
    <p:extLst>
      <p:ext uri="{BB962C8B-B14F-4D97-AF65-F5344CB8AC3E}">
        <p14:creationId xmlns:p14="http://schemas.microsoft.com/office/powerpoint/2010/main" val="386187021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David Clutterbuck and Peter Hawkins (2020) - Masterclass</a:t>
            </a:r>
          </a:p>
          <a:p>
            <a:endParaRPr lang="en-GB" dirty="0"/>
          </a:p>
        </p:txBody>
      </p:sp>
      <p:sp>
        <p:nvSpPr>
          <p:cNvPr id="4" name="Slide Number Placeholder 3"/>
          <p:cNvSpPr>
            <a:spLocks noGrp="1"/>
          </p:cNvSpPr>
          <p:nvPr>
            <p:ph type="sldNum" sz="quarter" idx="5"/>
          </p:nvPr>
        </p:nvSpPr>
        <p:spPr/>
        <p:txBody>
          <a:bodyPr/>
          <a:lstStyle/>
          <a:p>
            <a:fld id="{A74F7143-3262-4712-BBAC-9EEC69AABB0A}" type="slidenum">
              <a:rPr lang="en-GB" smtClean="0"/>
              <a:t>36</a:t>
            </a:fld>
            <a:endParaRPr lang="en-GB"/>
          </a:p>
        </p:txBody>
      </p:sp>
    </p:spTree>
    <p:extLst>
      <p:ext uri="{BB962C8B-B14F-4D97-AF65-F5344CB8AC3E}">
        <p14:creationId xmlns:p14="http://schemas.microsoft.com/office/powerpoint/2010/main" val="290798327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David Clutterbuck and Peter Hawkins (2020) – Masterclass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Note this vision of stakeholders is broader than the usual employees/orgs/customers – there is more emphasis on stakeholder analysis in 2020</a:t>
            </a:r>
          </a:p>
          <a:p>
            <a:endParaRPr lang="en-GB" dirty="0"/>
          </a:p>
        </p:txBody>
      </p:sp>
      <p:sp>
        <p:nvSpPr>
          <p:cNvPr id="4" name="Slide Number Placeholder 3"/>
          <p:cNvSpPr>
            <a:spLocks noGrp="1"/>
          </p:cNvSpPr>
          <p:nvPr>
            <p:ph type="sldNum" sz="quarter" idx="5"/>
          </p:nvPr>
        </p:nvSpPr>
        <p:spPr/>
        <p:txBody>
          <a:bodyPr/>
          <a:lstStyle/>
          <a:p>
            <a:fld id="{A74F7143-3262-4712-BBAC-9EEC69AABB0A}" type="slidenum">
              <a:rPr lang="en-GB" smtClean="0"/>
              <a:t>37</a:t>
            </a:fld>
            <a:endParaRPr lang="en-GB"/>
          </a:p>
        </p:txBody>
      </p:sp>
    </p:spTree>
    <p:extLst>
      <p:ext uri="{BB962C8B-B14F-4D97-AF65-F5344CB8AC3E}">
        <p14:creationId xmlns:p14="http://schemas.microsoft.com/office/powerpoint/2010/main" val="20735825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What others can you think of?</a:t>
            </a:r>
          </a:p>
        </p:txBody>
      </p:sp>
      <p:sp>
        <p:nvSpPr>
          <p:cNvPr id="4" name="Slide Number Placeholder 3"/>
          <p:cNvSpPr>
            <a:spLocks noGrp="1"/>
          </p:cNvSpPr>
          <p:nvPr>
            <p:ph type="sldNum" sz="quarter" idx="5"/>
          </p:nvPr>
        </p:nvSpPr>
        <p:spPr/>
        <p:txBody>
          <a:bodyPr/>
          <a:lstStyle/>
          <a:p>
            <a:fld id="{A74F7143-3262-4712-BBAC-9EEC69AABB0A}" type="slidenum">
              <a:rPr lang="en-GB" smtClean="0"/>
              <a:t>41</a:t>
            </a:fld>
            <a:endParaRPr lang="en-GB"/>
          </a:p>
        </p:txBody>
      </p:sp>
    </p:spTree>
    <p:extLst>
      <p:ext uri="{BB962C8B-B14F-4D97-AF65-F5344CB8AC3E}">
        <p14:creationId xmlns:p14="http://schemas.microsoft.com/office/powerpoint/2010/main" val="101715845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TISC – Transparency in Supply Chains</a:t>
            </a:r>
          </a:p>
        </p:txBody>
      </p:sp>
      <p:sp>
        <p:nvSpPr>
          <p:cNvPr id="4" name="Slide Number Placeholder 3"/>
          <p:cNvSpPr>
            <a:spLocks noGrp="1"/>
          </p:cNvSpPr>
          <p:nvPr>
            <p:ph type="sldNum" sz="quarter" idx="5"/>
          </p:nvPr>
        </p:nvSpPr>
        <p:spPr/>
        <p:txBody>
          <a:bodyPr/>
          <a:lstStyle/>
          <a:p>
            <a:fld id="{A74F7143-3262-4712-BBAC-9EEC69AABB0A}" type="slidenum">
              <a:rPr lang="en-GB" smtClean="0"/>
              <a:t>43</a:t>
            </a:fld>
            <a:endParaRPr lang="en-GB"/>
          </a:p>
        </p:txBody>
      </p:sp>
    </p:spTree>
    <p:extLst>
      <p:ext uri="{BB962C8B-B14F-4D97-AF65-F5344CB8AC3E}">
        <p14:creationId xmlns:p14="http://schemas.microsoft.com/office/powerpoint/2010/main" val="99271165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fld id="{90A3C1F1-E3A2-4A44-9CC4-343335065CE5}" type="datetime1">
              <a:rPr lang="en-GB" smtClean="0"/>
              <a:t>15/03/2020</a:t>
            </a:fld>
            <a:endParaRPr lang="en-GB"/>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758806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F720391-B273-47E2-9E3A-61653DB257D7}" type="datetime1">
              <a:rPr lang="en-GB" smtClean="0"/>
              <a:t>15/03/2020</a:t>
            </a:fld>
            <a:endParaRPr lang="en-GB"/>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8619030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F6F63A7-04C3-4B65-B6EC-4B9E49920748}" type="datetime1">
              <a:rPr lang="en-GB" smtClean="0"/>
              <a:t>15/03/2020</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1813506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B536F638-883A-4FBD-90B4-E46631906F62}" type="datetime1">
              <a:rPr lang="en-GB" smtClean="0"/>
              <a:t>15/03/2020</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87408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CD22008C-A2B9-4DD4-A6C3-610E671F0A9D}" type="datetime1">
              <a:rPr lang="en-GB" smtClean="0"/>
              <a:t>15/03/2020</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044404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35493505-C28B-4790-AE7B-EC74EC512DB0}" type="datetime1">
              <a:rPr lang="en-GB" smtClean="0"/>
              <a:t>15/03/2020</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2935051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8F3E65D-FFE9-46E4-B35E-C28716322361}" type="datetime1">
              <a:rPr lang="en-GB" smtClean="0"/>
              <a:t>15/03/2020</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3109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68D2CAB-4857-4BDF-9757-809790191DA0}" type="datetime1">
              <a:rPr lang="en-GB" smtClean="0"/>
              <a:t>15/03/2020</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32233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434D6C2-A073-4AE3-AB50-FC4639938BBB}" type="datetime1">
              <a:rPr lang="en-GB" smtClean="0"/>
              <a:t>15/03/2020</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5367633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AD8E5D7-F01F-47FA-9D04-78A950A98A39}" type="datetime1">
              <a:rPr lang="en-GB" smtClean="0"/>
              <a:t>15/03/2020</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8852919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8D672DE-1F11-4524-8C23-F7AEBCB5113C}" type="datetime1">
              <a:rPr lang="en-GB" smtClean="0"/>
              <a:t>15/03/2020</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916871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01829F61-BD3A-4F87-802F-55232DF5DE42}" type="datetime1">
              <a:rPr lang="en-GB" smtClean="0"/>
              <a:t>15/03/2020</a:t>
            </a:fld>
            <a:endParaRPr lang="en-GB" dirty="0"/>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637017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4.xml"/><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5.xml"/><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6.xml"/><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Grp="1" noChangeArrowheads="1"/>
          </p:cNvSpPr>
          <p:nvPr>
            <p:ph type="ctrTitle"/>
          </p:nvPr>
        </p:nvSpPr>
        <p:spPr>
          <a:xfrm>
            <a:off x="251520" y="2924944"/>
            <a:ext cx="7772400" cy="1835626"/>
          </a:xfrm>
        </p:spPr>
        <p:txBody>
          <a:bodyPr>
            <a:normAutofit fontScale="90000"/>
          </a:bodyPr>
          <a:lstStyle/>
          <a:p>
            <a:pPr algn="l"/>
            <a:br>
              <a:rPr lang="en-GB" sz="4400" dirty="0">
                <a:solidFill>
                  <a:schemeClr val="bg1"/>
                </a:solidFill>
              </a:rPr>
            </a:br>
            <a:br>
              <a:rPr lang="en-GB" sz="4400" dirty="0">
                <a:solidFill>
                  <a:schemeClr val="bg1"/>
                </a:solidFill>
              </a:rPr>
            </a:br>
            <a:br>
              <a:rPr lang="en-GB" sz="4400" dirty="0">
                <a:solidFill>
                  <a:schemeClr val="bg1"/>
                </a:solidFill>
              </a:rPr>
            </a:br>
            <a:br>
              <a:rPr lang="en-GB" sz="4400" dirty="0">
                <a:solidFill>
                  <a:schemeClr val="bg1"/>
                </a:solidFill>
              </a:rPr>
            </a:br>
            <a:r>
              <a:rPr lang="en-GB" sz="3100" b="1" dirty="0">
                <a:solidFill>
                  <a:schemeClr val="accent6"/>
                </a:solidFill>
              </a:rPr>
              <a:t>Contribution Made by </a:t>
            </a:r>
            <a:br>
              <a:rPr lang="en-GB" sz="3100" b="1" dirty="0">
                <a:solidFill>
                  <a:schemeClr val="accent6"/>
                </a:solidFill>
              </a:rPr>
            </a:br>
            <a:r>
              <a:rPr lang="en-GB" sz="3100" b="1" dirty="0">
                <a:solidFill>
                  <a:schemeClr val="accent6"/>
                </a:solidFill>
              </a:rPr>
              <a:t>HRM/HRD and Ethics</a:t>
            </a:r>
            <a:br>
              <a:rPr lang="en-GB" sz="3100" b="1" dirty="0">
                <a:solidFill>
                  <a:schemeClr val="accent6"/>
                </a:solidFill>
              </a:rPr>
            </a:br>
            <a:br>
              <a:rPr lang="en-GB" sz="3100" b="1" dirty="0">
                <a:solidFill>
                  <a:schemeClr val="accent6"/>
                </a:solidFill>
              </a:rPr>
            </a:br>
            <a:r>
              <a:rPr lang="en-GB" sz="2000" b="1" dirty="0">
                <a:solidFill>
                  <a:schemeClr val="accent6"/>
                </a:solidFill>
              </a:rPr>
              <a:t>Lecturer: Deborah Rees</a:t>
            </a:r>
            <a:br>
              <a:rPr lang="en-GB" sz="2000" b="1" dirty="0">
                <a:solidFill>
                  <a:schemeClr val="accent6"/>
                </a:solidFill>
              </a:rPr>
            </a:br>
            <a:r>
              <a:rPr lang="en-GB" sz="2000" b="1" dirty="0">
                <a:solidFill>
                  <a:schemeClr val="accent6"/>
                </a:solidFill>
              </a:rPr>
              <a:t>deborah.rees@ustsd.ac.uk</a:t>
            </a:r>
            <a:br>
              <a:rPr lang="en-GB" sz="3100" b="1" dirty="0">
                <a:solidFill>
                  <a:schemeClr val="tx2"/>
                </a:solidFill>
              </a:rPr>
            </a:br>
            <a:endParaRPr lang="en-GB" sz="3100" dirty="0">
              <a:solidFill>
                <a:schemeClr val="bg1"/>
              </a:solidFill>
            </a:endParaRPr>
          </a:p>
        </p:txBody>
      </p:sp>
      <p:sp>
        <p:nvSpPr>
          <p:cNvPr id="2" name="Rectangle 1">
            <a:extLst>
              <a:ext uri="{FF2B5EF4-FFF2-40B4-BE49-F238E27FC236}">
                <a16:creationId xmlns:a16="http://schemas.microsoft.com/office/drawing/2014/main" id="{562FF028-29B6-4752-A29F-E2B3BF6ACAFB}"/>
              </a:ext>
            </a:extLst>
          </p:cNvPr>
          <p:cNvSpPr/>
          <p:nvPr/>
        </p:nvSpPr>
        <p:spPr>
          <a:xfrm>
            <a:off x="1961964" y="1340768"/>
            <a:ext cx="5220072" cy="1569660"/>
          </a:xfrm>
          <a:prstGeom prst="rect">
            <a:avLst/>
          </a:prstGeom>
        </p:spPr>
        <p:txBody>
          <a:bodyPr wrap="square">
            <a:spAutoFit/>
          </a:bodyPr>
          <a:lstStyle/>
          <a:p>
            <a:pPr algn="r"/>
            <a:r>
              <a:rPr lang="en-GB" sz="3200" dirty="0">
                <a:solidFill>
                  <a:schemeClr val="bg1"/>
                </a:solidFill>
              </a:rPr>
              <a:t>Leading, Managing &amp; Developing People: </a:t>
            </a:r>
          </a:p>
          <a:p>
            <a:pPr algn="r"/>
            <a:r>
              <a:rPr lang="en-GB" sz="3200" dirty="0">
                <a:solidFill>
                  <a:schemeClr val="bg1"/>
                </a:solidFill>
              </a:rPr>
              <a:t>Week 5</a:t>
            </a:r>
            <a:endParaRPr lang="en-GB" sz="3200" dirty="0"/>
          </a:p>
        </p:txBody>
      </p:sp>
    </p:spTree>
    <p:extLst>
      <p:ext uri="{BB962C8B-B14F-4D97-AF65-F5344CB8AC3E}">
        <p14:creationId xmlns:p14="http://schemas.microsoft.com/office/powerpoint/2010/main" val="1667229515"/>
      </p:ext>
    </p:extLst>
  </p:cSld>
  <p:clrMapOvr>
    <a:masterClrMapping/>
  </p:clrMapOvr>
  <p:transition>
    <p:dissolv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noChangeArrowheads="1"/>
          </p:cNvSpPr>
          <p:nvPr>
            <p:ph type="title"/>
          </p:nvPr>
        </p:nvSpPr>
        <p:spPr>
          <a:xfrm>
            <a:off x="457200" y="44624"/>
            <a:ext cx="8229600" cy="1143000"/>
          </a:xfrm>
        </p:spPr>
        <p:txBody>
          <a:bodyPr>
            <a:noAutofit/>
          </a:bodyPr>
          <a:lstStyle/>
          <a:p>
            <a:pPr algn="l"/>
            <a:r>
              <a:rPr lang="en-GB" sz="3200" dirty="0">
                <a:solidFill>
                  <a:schemeClr val="tx2"/>
                </a:solidFill>
              </a:rPr>
              <a:t>Module Aims and Learning Outcomes</a:t>
            </a:r>
          </a:p>
        </p:txBody>
      </p:sp>
      <p:sp>
        <p:nvSpPr>
          <p:cNvPr id="44035" name="Rectangle 3"/>
          <p:cNvSpPr>
            <a:spLocks noGrp="1" noChangeArrowheads="1"/>
          </p:cNvSpPr>
          <p:nvPr>
            <p:ph idx="1"/>
          </p:nvPr>
        </p:nvSpPr>
        <p:spPr>
          <a:xfrm>
            <a:off x="457200" y="980728"/>
            <a:ext cx="8229600" cy="4536505"/>
          </a:xfrm>
        </p:spPr>
        <p:txBody>
          <a:bodyPr>
            <a:normAutofit fontScale="55000" lnSpcReduction="20000"/>
          </a:bodyPr>
          <a:lstStyle/>
          <a:p>
            <a:pPr lvl="0"/>
            <a:r>
              <a:rPr lang="en-GB" dirty="0"/>
              <a:t>Review and critically evaluate major contemporary research and debates in the fields of human resource management (HRM) and human resource development (HRD). </a:t>
            </a:r>
          </a:p>
          <a:p>
            <a:pPr lvl="0"/>
            <a:r>
              <a:rPr lang="en-GB" dirty="0"/>
              <a:t>Evaluate major theories relating to motivation, commitment and engagement at work and how these are put into practice by organisations. </a:t>
            </a:r>
          </a:p>
          <a:p>
            <a:pPr lvl="0"/>
            <a:r>
              <a:rPr lang="en-GB" dirty="0"/>
              <a:t>Debate and critically evaluate the characteristics of effective leadership and the methods used to develop leaders in organisations.</a:t>
            </a:r>
          </a:p>
          <a:p>
            <a:pPr lvl="0"/>
            <a:r>
              <a:rPr lang="en-GB" dirty="0"/>
              <a:t>Contribute to the promotion of flexible working and effective change management in organisations. </a:t>
            </a:r>
          </a:p>
          <a:p>
            <a:pPr lvl="0"/>
            <a:r>
              <a:rPr lang="en-GB" dirty="0">
                <a:solidFill>
                  <a:srgbClr val="0070C0"/>
                </a:solidFill>
              </a:rPr>
              <a:t>Critically discuss the aims and objectives of the HRM and HRD function in organisations and how these are met in practice. </a:t>
            </a:r>
          </a:p>
          <a:p>
            <a:pPr lvl="0"/>
            <a:r>
              <a:rPr lang="en-GB" dirty="0">
                <a:solidFill>
                  <a:srgbClr val="0070C0"/>
                </a:solidFill>
              </a:rPr>
              <a:t>Assess the contribution made by HRM and HRD specialists in different types of organisation. </a:t>
            </a:r>
          </a:p>
          <a:p>
            <a:pPr lvl="0"/>
            <a:r>
              <a:rPr lang="en-GB" dirty="0">
                <a:solidFill>
                  <a:srgbClr val="0070C0"/>
                </a:solidFill>
              </a:rPr>
              <a:t>Promote professionalism and an ethical approach to HRM and HRD practice in organisations. </a:t>
            </a:r>
          </a:p>
          <a:p>
            <a:pPr lvl="0"/>
            <a:r>
              <a:rPr lang="en-GB" dirty="0">
                <a:solidFill>
                  <a:srgbClr val="0070C0"/>
                </a:solidFill>
              </a:rPr>
              <a:t>Major debates about professionalism and ethics in organisations; common ethical dilemmas faced by managers and ways of resolving these; equity and fair-dealing; managing within the expectations of the law. </a:t>
            </a:r>
          </a:p>
        </p:txBody>
      </p:sp>
      <p:sp>
        <p:nvSpPr>
          <p:cNvPr id="2" name="Slide Number Placeholder 1"/>
          <p:cNvSpPr>
            <a:spLocks noGrp="1"/>
          </p:cNvSpPr>
          <p:nvPr>
            <p:ph type="sldNum" sz="quarter" idx="12"/>
          </p:nvPr>
        </p:nvSpPr>
        <p:spPr/>
        <p:txBody>
          <a:bodyPr/>
          <a:lstStyle/>
          <a:p>
            <a:fld id="{AC82685A-BD3A-4230-8D85-804689F67293}" type="slidenum">
              <a:rPr lang="en-GB" smtClean="0"/>
              <a:t>2</a:t>
            </a:fld>
            <a:endParaRPr lang="en-GB"/>
          </a:p>
        </p:txBody>
      </p:sp>
    </p:spTree>
    <p:extLst>
      <p:ext uri="{BB962C8B-B14F-4D97-AF65-F5344CB8AC3E}">
        <p14:creationId xmlns:p14="http://schemas.microsoft.com/office/powerpoint/2010/main" val="169854662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Aims and Contribution of HR</a:t>
            </a:r>
          </a:p>
        </p:txBody>
      </p:sp>
      <p:sp>
        <p:nvSpPr>
          <p:cNvPr id="3" name="Content Placeholder 2"/>
          <p:cNvSpPr>
            <a:spLocks noGrp="1"/>
          </p:cNvSpPr>
          <p:nvPr>
            <p:ph idx="1"/>
          </p:nvPr>
        </p:nvSpPr>
        <p:spPr>
          <a:xfrm>
            <a:off x="475555" y="1124744"/>
            <a:ext cx="8229600" cy="4099594"/>
          </a:xfrm>
        </p:spPr>
        <p:txBody>
          <a:bodyPr>
            <a:normAutofit/>
          </a:bodyPr>
          <a:lstStyle/>
          <a:p>
            <a:pPr marL="0" indent="0">
              <a:buNone/>
            </a:pPr>
            <a:endParaRPr lang="en-GB" dirty="0"/>
          </a:p>
          <a:p>
            <a:pPr marL="0" indent="0">
              <a:buNone/>
            </a:pPr>
            <a:r>
              <a:rPr lang="en-GB" dirty="0"/>
              <a:t>“HR Suffers from reputational deficit”  Timms (2018).</a:t>
            </a:r>
          </a:p>
          <a:p>
            <a:pPr marL="0" indent="0">
              <a:buNone/>
            </a:pPr>
            <a:endParaRPr lang="en-GB" dirty="0"/>
          </a:p>
          <a:p>
            <a:pPr marL="0" indent="0">
              <a:buNone/>
            </a:pPr>
            <a:r>
              <a:rPr lang="en-GB" dirty="0"/>
              <a:t>“HR stands at an inflection point …… human resources are their (business’) greatest resource” Timms (2018). </a:t>
            </a:r>
          </a:p>
          <a:p>
            <a:pPr>
              <a:buFont typeface="Wingdings" panose="05000000000000000000" pitchFamily="2" charset="2"/>
              <a:buChar char="Ø"/>
            </a:pPr>
            <a:endParaRPr lang="en-GB" dirty="0"/>
          </a:p>
          <a:p>
            <a:pPr marL="514350" indent="-514350">
              <a:buFont typeface="+mj-lt"/>
              <a:buAutoNum type="arabicPeriod"/>
            </a:pPr>
            <a:endParaRPr lang="en-GB" dirty="0"/>
          </a:p>
          <a:p>
            <a:pPr marL="514350" indent="-514350">
              <a:buFont typeface="+mj-lt"/>
              <a:buAutoNum type="arabicPeriod"/>
            </a:pPr>
            <a:endParaRPr lang="en-GB" dirty="0"/>
          </a:p>
          <a:p>
            <a:pPr marL="514350" indent="-514350">
              <a:buFont typeface="+mj-lt"/>
              <a:buAutoNum type="arabicPeriod"/>
            </a:pPr>
            <a:endParaRPr lang="en-GB" dirty="0"/>
          </a:p>
          <a:p>
            <a:pPr marL="514350" indent="-514350">
              <a:buFont typeface="+mj-lt"/>
              <a:buAutoNum type="arabicPeriod"/>
            </a:pPr>
            <a:endParaRPr lang="en-GB" dirty="0"/>
          </a:p>
        </p:txBody>
      </p:sp>
      <p:sp>
        <p:nvSpPr>
          <p:cNvPr id="4" name="Slide Number Placeholder 3">
            <a:extLst>
              <a:ext uri="{FF2B5EF4-FFF2-40B4-BE49-F238E27FC236}">
                <a16:creationId xmlns:a16="http://schemas.microsoft.com/office/drawing/2014/main" id="{E3D886DC-10D4-46F4-9A19-BDE3C57D6101}"/>
              </a:ext>
            </a:extLst>
          </p:cNvPr>
          <p:cNvSpPr>
            <a:spLocks noGrp="1"/>
          </p:cNvSpPr>
          <p:nvPr>
            <p:ph type="sldNum" sz="quarter" idx="12"/>
          </p:nvPr>
        </p:nvSpPr>
        <p:spPr/>
        <p:txBody>
          <a:bodyPr/>
          <a:lstStyle/>
          <a:p>
            <a:fld id="{AC82685A-BD3A-4230-8D85-804689F67293}" type="slidenum">
              <a:rPr lang="en-GB" smtClean="0"/>
              <a:t>3</a:t>
            </a:fld>
            <a:endParaRPr lang="en-GB"/>
          </a:p>
        </p:txBody>
      </p:sp>
    </p:spTree>
    <p:extLst>
      <p:ext uri="{BB962C8B-B14F-4D97-AF65-F5344CB8AC3E}">
        <p14:creationId xmlns:p14="http://schemas.microsoft.com/office/powerpoint/2010/main" val="91626281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Aims and Contribution of HR</a:t>
            </a:r>
          </a:p>
        </p:txBody>
      </p:sp>
      <p:sp>
        <p:nvSpPr>
          <p:cNvPr id="3" name="Content Placeholder 2"/>
          <p:cNvSpPr>
            <a:spLocks noGrp="1"/>
          </p:cNvSpPr>
          <p:nvPr>
            <p:ph idx="1"/>
          </p:nvPr>
        </p:nvSpPr>
        <p:spPr>
          <a:xfrm>
            <a:off x="457200" y="1379203"/>
            <a:ext cx="8229600" cy="4099594"/>
          </a:xfrm>
        </p:spPr>
        <p:txBody>
          <a:bodyPr>
            <a:normAutofit/>
          </a:bodyPr>
          <a:lstStyle/>
          <a:p>
            <a:pPr marL="514350" indent="-514350">
              <a:buFont typeface="+mj-lt"/>
              <a:buAutoNum type="arabicPeriod"/>
            </a:pPr>
            <a:r>
              <a:rPr lang="en-GB" dirty="0"/>
              <a:t>Major contemporary developments in HRM and HRD practice in larger private sector companies</a:t>
            </a:r>
          </a:p>
          <a:p>
            <a:pPr marL="514350" indent="-514350">
              <a:buFont typeface="+mj-lt"/>
              <a:buAutoNum type="arabicPeriod"/>
            </a:pPr>
            <a:r>
              <a:rPr lang="en-GB" dirty="0"/>
              <a:t>Small and medium-sized enterprises</a:t>
            </a:r>
          </a:p>
          <a:p>
            <a:pPr marL="514350" indent="-514350">
              <a:buFont typeface="+mj-lt"/>
              <a:buAutoNum type="arabicPeriod"/>
            </a:pPr>
            <a:r>
              <a:rPr lang="en-GB" dirty="0"/>
              <a:t>Public sector organisations</a:t>
            </a:r>
          </a:p>
          <a:p>
            <a:pPr marL="514350" indent="-514350">
              <a:buFont typeface="+mj-lt"/>
              <a:buAutoNum type="arabicPeriod"/>
            </a:pPr>
            <a:r>
              <a:rPr lang="en-GB" dirty="0"/>
              <a:t>Voluntary sector organisations and international corporations. </a:t>
            </a:r>
          </a:p>
          <a:p>
            <a:pPr marL="514350" indent="-514350">
              <a:buFont typeface="+mj-lt"/>
              <a:buAutoNum type="arabicPeriod"/>
            </a:pPr>
            <a:endParaRPr lang="en-GB" dirty="0"/>
          </a:p>
        </p:txBody>
      </p:sp>
      <p:sp>
        <p:nvSpPr>
          <p:cNvPr id="4" name="Slide Number Placeholder 3">
            <a:extLst>
              <a:ext uri="{FF2B5EF4-FFF2-40B4-BE49-F238E27FC236}">
                <a16:creationId xmlns:a16="http://schemas.microsoft.com/office/drawing/2014/main" id="{E3D886DC-10D4-46F4-9A19-BDE3C57D6101}"/>
              </a:ext>
            </a:extLst>
          </p:cNvPr>
          <p:cNvSpPr>
            <a:spLocks noGrp="1"/>
          </p:cNvSpPr>
          <p:nvPr>
            <p:ph type="sldNum" sz="quarter" idx="12"/>
          </p:nvPr>
        </p:nvSpPr>
        <p:spPr/>
        <p:txBody>
          <a:bodyPr/>
          <a:lstStyle/>
          <a:p>
            <a:fld id="{AC82685A-BD3A-4230-8D85-804689F67293}" type="slidenum">
              <a:rPr lang="en-GB" smtClean="0"/>
              <a:t>4</a:t>
            </a:fld>
            <a:endParaRPr lang="en-GB"/>
          </a:p>
        </p:txBody>
      </p:sp>
    </p:spTree>
    <p:extLst>
      <p:ext uri="{BB962C8B-B14F-4D97-AF65-F5344CB8AC3E}">
        <p14:creationId xmlns:p14="http://schemas.microsoft.com/office/powerpoint/2010/main" val="34161354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Aims and Contribution of HR</a:t>
            </a:r>
          </a:p>
        </p:txBody>
      </p:sp>
      <p:sp>
        <p:nvSpPr>
          <p:cNvPr id="3" name="Content Placeholder 2"/>
          <p:cNvSpPr>
            <a:spLocks noGrp="1"/>
          </p:cNvSpPr>
          <p:nvPr>
            <p:ph idx="1"/>
          </p:nvPr>
        </p:nvSpPr>
        <p:spPr>
          <a:xfrm>
            <a:off x="457890" y="1268760"/>
            <a:ext cx="8229600" cy="4099594"/>
          </a:xfrm>
        </p:spPr>
        <p:txBody>
          <a:bodyPr>
            <a:normAutofit fontScale="55000" lnSpcReduction="20000"/>
          </a:bodyPr>
          <a:lstStyle/>
          <a:p>
            <a:pPr marL="0" indent="0">
              <a:buNone/>
            </a:pPr>
            <a:r>
              <a:rPr lang="en-GB" b="1" dirty="0"/>
              <a:t>Major contemporary developments in HRM and HRD practice in larger private sector companies </a:t>
            </a:r>
          </a:p>
          <a:p>
            <a:pPr>
              <a:buFont typeface="Wingdings" panose="05000000000000000000" pitchFamily="2" charset="2"/>
              <a:buChar char="Ø"/>
            </a:pPr>
            <a:r>
              <a:rPr lang="en-GB" dirty="0"/>
              <a:t>Investment in technology and HR Analytics – evidence based decision making shaped by people science.</a:t>
            </a:r>
          </a:p>
          <a:p>
            <a:pPr>
              <a:buFont typeface="Wingdings" panose="05000000000000000000" pitchFamily="2" charset="2"/>
              <a:buChar char="Ø"/>
            </a:pPr>
            <a:r>
              <a:rPr lang="en-GB" dirty="0"/>
              <a:t>Shift in focus from ‘Human Resources’ to ‘People Services’ function in a bid to shift people to the centre of the business’ focus.</a:t>
            </a:r>
          </a:p>
          <a:p>
            <a:pPr>
              <a:buFont typeface="Wingdings" panose="05000000000000000000" pitchFamily="2" charset="2"/>
              <a:buChar char="Ø"/>
            </a:pPr>
            <a:r>
              <a:rPr lang="en-GB" dirty="0"/>
              <a:t>Move from annual appraisals to more frequent development conversations / real-time coaching guidance on live issues.</a:t>
            </a:r>
          </a:p>
          <a:p>
            <a:pPr>
              <a:buFont typeface="Wingdings" panose="05000000000000000000" pitchFamily="2" charset="2"/>
              <a:buChar char="Ø"/>
            </a:pPr>
            <a:r>
              <a:rPr lang="en-GB" dirty="0"/>
              <a:t>HR / People Services recruiting candidates with operational experience as opposed to traditional HR backgrounds (Google, Microsoft, Kelly Services etc).</a:t>
            </a:r>
          </a:p>
          <a:p>
            <a:pPr>
              <a:buFont typeface="Wingdings" panose="05000000000000000000" pitchFamily="2" charset="2"/>
              <a:buChar char="Ø"/>
            </a:pPr>
            <a:r>
              <a:rPr lang="en-GB" dirty="0"/>
              <a:t>Total Rewards packages being crafted to attract the best talent in light of existing skills shortages</a:t>
            </a:r>
          </a:p>
          <a:p>
            <a:pPr>
              <a:buFont typeface="Wingdings" panose="05000000000000000000" pitchFamily="2" charset="2"/>
              <a:buChar char="Ø"/>
            </a:pPr>
            <a:r>
              <a:rPr lang="en-GB" dirty="0"/>
              <a:t>Agile HR to support agile businesses</a:t>
            </a:r>
          </a:p>
          <a:p>
            <a:pPr>
              <a:buFont typeface="Wingdings" panose="05000000000000000000" pitchFamily="2" charset="2"/>
              <a:buChar char="Ø"/>
            </a:pPr>
            <a:r>
              <a:rPr lang="en-GB" dirty="0"/>
              <a:t>Employee monitoring ramping up (“</a:t>
            </a:r>
            <a:r>
              <a:rPr lang="en-GB" dirty="0" err="1"/>
              <a:t>Humanyze</a:t>
            </a:r>
            <a:r>
              <a:rPr lang="en-GB" dirty="0"/>
              <a:t>” from Billion Dollar Question).</a:t>
            </a:r>
          </a:p>
          <a:p>
            <a:pPr>
              <a:buFont typeface="Wingdings" panose="05000000000000000000" pitchFamily="2" charset="2"/>
              <a:buChar char="Ø"/>
            </a:pPr>
            <a:endParaRPr lang="en-GB" dirty="0"/>
          </a:p>
          <a:p>
            <a:pPr>
              <a:buFont typeface="Wingdings" panose="05000000000000000000" pitchFamily="2" charset="2"/>
              <a:buChar char="Ø"/>
            </a:pPr>
            <a:endParaRPr lang="en-GB" dirty="0"/>
          </a:p>
          <a:p>
            <a:pPr>
              <a:buFont typeface="Wingdings" panose="05000000000000000000" pitchFamily="2" charset="2"/>
              <a:buChar char="Ø"/>
            </a:pPr>
            <a:endParaRPr lang="en-GB" dirty="0"/>
          </a:p>
          <a:p>
            <a:pPr marL="514350" indent="-514350">
              <a:buFont typeface="+mj-lt"/>
              <a:buAutoNum type="arabicPeriod"/>
            </a:pPr>
            <a:endParaRPr lang="en-GB" dirty="0"/>
          </a:p>
          <a:p>
            <a:pPr marL="514350" indent="-514350">
              <a:buFont typeface="+mj-lt"/>
              <a:buAutoNum type="arabicPeriod"/>
            </a:pPr>
            <a:endParaRPr lang="en-GB" dirty="0"/>
          </a:p>
          <a:p>
            <a:pPr marL="514350" indent="-514350">
              <a:buFont typeface="+mj-lt"/>
              <a:buAutoNum type="arabicPeriod"/>
            </a:pPr>
            <a:endParaRPr lang="en-GB" dirty="0"/>
          </a:p>
          <a:p>
            <a:pPr marL="514350" indent="-514350">
              <a:buFont typeface="+mj-lt"/>
              <a:buAutoNum type="arabicPeriod"/>
            </a:pPr>
            <a:endParaRPr lang="en-GB" dirty="0"/>
          </a:p>
        </p:txBody>
      </p:sp>
      <p:sp>
        <p:nvSpPr>
          <p:cNvPr id="4" name="Slide Number Placeholder 3">
            <a:extLst>
              <a:ext uri="{FF2B5EF4-FFF2-40B4-BE49-F238E27FC236}">
                <a16:creationId xmlns:a16="http://schemas.microsoft.com/office/drawing/2014/main" id="{E3D886DC-10D4-46F4-9A19-BDE3C57D6101}"/>
              </a:ext>
            </a:extLst>
          </p:cNvPr>
          <p:cNvSpPr>
            <a:spLocks noGrp="1"/>
          </p:cNvSpPr>
          <p:nvPr>
            <p:ph type="sldNum" sz="quarter" idx="12"/>
          </p:nvPr>
        </p:nvSpPr>
        <p:spPr/>
        <p:txBody>
          <a:bodyPr/>
          <a:lstStyle/>
          <a:p>
            <a:fld id="{AC82685A-BD3A-4230-8D85-804689F67293}" type="slidenum">
              <a:rPr lang="en-GB" smtClean="0"/>
              <a:t>5</a:t>
            </a:fld>
            <a:endParaRPr lang="en-GB"/>
          </a:p>
        </p:txBody>
      </p:sp>
    </p:spTree>
    <p:extLst>
      <p:ext uri="{BB962C8B-B14F-4D97-AF65-F5344CB8AC3E}">
        <p14:creationId xmlns:p14="http://schemas.microsoft.com/office/powerpoint/2010/main" val="265278038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Aims and Contribution of HR</a:t>
            </a:r>
          </a:p>
        </p:txBody>
      </p:sp>
      <p:sp>
        <p:nvSpPr>
          <p:cNvPr id="3" name="Content Placeholder 2"/>
          <p:cNvSpPr>
            <a:spLocks noGrp="1"/>
          </p:cNvSpPr>
          <p:nvPr>
            <p:ph idx="1"/>
          </p:nvPr>
        </p:nvSpPr>
        <p:spPr>
          <a:xfrm>
            <a:off x="486522" y="1196752"/>
            <a:ext cx="8229600" cy="4099594"/>
          </a:xfrm>
        </p:spPr>
        <p:txBody>
          <a:bodyPr>
            <a:normAutofit fontScale="77500" lnSpcReduction="20000"/>
          </a:bodyPr>
          <a:lstStyle/>
          <a:p>
            <a:pPr marL="0" indent="0">
              <a:buNone/>
            </a:pPr>
            <a:r>
              <a:rPr lang="en-GB" b="1" dirty="0"/>
              <a:t>Small and medium-sized enterprises</a:t>
            </a:r>
          </a:p>
          <a:p>
            <a:pPr>
              <a:buFont typeface="Wingdings" panose="05000000000000000000" pitchFamily="2" charset="2"/>
              <a:buChar char="Ø"/>
            </a:pPr>
            <a:r>
              <a:rPr lang="en-GB" dirty="0"/>
              <a:t>Lagging behind with technological investment for the most part.</a:t>
            </a:r>
          </a:p>
          <a:p>
            <a:pPr>
              <a:buFont typeface="Wingdings" panose="05000000000000000000" pitchFamily="2" charset="2"/>
              <a:buChar char="Ø"/>
            </a:pPr>
            <a:r>
              <a:rPr lang="en-GB" dirty="0"/>
              <a:t>Grappling to equip their businesses to deal with IR36 implications and Good Work Plan legislative changes.</a:t>
            </a:r>
          </a:p>
          <a:p>
            <a:pPr>
              <a:buFont typeface="Wingdings" panose="05000000000000000000" pitchFamily="2" charset="2"/>
              <a:buChar char="Ø"/>
            </a:pPr>
            <a:r>
              <a:rPr lang="en-GB" dirty="0"/>
              <a:t>Being usurped by large global entities such as Amazon – culminating in downsizing initiatives.</a:t>
            </a:r>
          </a:p>
          <a:p>
            <a:pPr>
              <a:buFont typeface="Wingdings" panose="05000000000000000000" pitchFamily="2" charset="2"/>
              <a:buChar char="Ø"/>
            </a:pPr>
            <a:r>
              <a:rPr lang="en-GB" dirty="0"/>
              <a:t>Ill-prepared for the 4</a:t>
            </a:r>
            <a:r>
              <a:rPr lang="en-GB" baseline="30000" dirty="0"/>
              <a:t>th</a:t>
            </a:r>
            <a:r>
              <a:rPr lang="en-GB" dirty="0"/>
              <a:t> Industrial Revolution.</a:t>
            </a:r>
          </a:p>
          <a:p>
            <a:pPr>
              <a:buFont typeface="Wingdings" panose="05000000000000000000" pitchFamily="2" charset="2"/>
              <a:buChar char="Ø"/>
            </a:pPr>
            <a:r>
              <a:rPr lang="en-GB" dirty="0"/>
              <a:t>Ill-prepared for BREXIT.</a:t>
            </a:r>
          </a:p>
          <a:p>
            <a:pPr>
              <a:buFont typeface="Wingdings" panose="05000000000000000000" pitchFamily="2" charset="2"/>
              <a:buChar char="Ø"/>
            </a:pPr>
            <a:r>
              <a:rPr lang="en-GB" dirty="0"/>
              <a:t>Encouraging a unitarist approach to employee relations</a:t>
            </a:r>
          </a:p>
          <a:p>
            <a:pPr marL="0" indent="0">
              <a:buNone/>
            </a:pPr>
            <a:endParaRPr lang="en-GB" dirty="0"/>
          </a:p>
          <a:p>
            <a:pPr marL="514350" indent="-514350">
              <a:buFont typeface="+mj-lt"/>
              <a:buAutoNum type="arabicPeriod"/>
            </a:pPr>
            <a:endParaRPr lang="en-GB" dirty="0"/>
          </a:p>
          <a:p>
            <a:pPr marL="514350" indent="-514350">
              <a:buFont typeface="+mj-lt"/>
              <a:buAutoNum type="arabicPeriod"/>
            </a:pPr>
            <a:endParaRPr lang="en-GB" dirty="0"/>
          </a:p>
          <a:p>
            <a:pPr marL="514350" indent="-514350">
              <a:buFont typeface="+mj-lt"/>
              <a:buAutoNum type="arabicPeriod"/>
            </a:pPr>
            <a:endParaRPr lang="en-GB" dirty="0"/>
          </a:p>
          <a:p>
            <a:pPr marL="514350" indent="-514350">
              <a:buFont typeface="+mj-lt"/>
              <a:buAutoNum type="arabicPeriod"/>
            </a:pPr>
            <a:endParaRPr lang="en-GB" dirty="0"/>
          </a:p>
          <a:p>
            <a:pPr marL="514350" indent="-514350">
              <a:buFont typeface="+mj-lt"/>
              <a:buAutoNum type="arabicPeriod"/>
            </a:pPr>
            <a:endParaRPr lang="en-GB" dirty="0"/>
          </a:p>
        </p:txBody>
      </p:sp>
      <p:sp>
        <p:nvSpPr>
          <p:cNvPr id="4" name="Slide Number Placeholder 3">
            <a:extLst>
              <a:ext uri="{FF2B5EF4-FFF2-40B4-BE49-F238E27FC236}">
                <a16:creationId xmlns:a16="http://schemas.microsoft.com/office/drawing/2014/main" id="{E3D886DC-10D4-46F4-9A19-BDE3C57D6101}"/>
              </a:ext>
            </a:extLst>
          </p:cNvPr>
          <p:cNvSpPr>
            <a:spLocks noGrp="1"/>
          </p:cNvSpPr>
          <p:nvPr>
            <p:ph type="sldNum" sz="quarter" idx="12"/>
          </p:nvPr>
        </p:nvSpPr>
        <p:spPr/>
        <p:txBody>
          <a:bodyPr/>
          <a:lstStyle/>
          <a:p>
            <a:fld id="{AC82685A-BD3A-4230-8D85-804689F67293}" type="slidenum">
              <a:rPr lang="en-GB" smtClean="0"/>
              <a:t>6</a:t>
            </a:fld>
            <a:endParaRPr lang="en-GB"/>
          </a:p>
        </p:txBody>
      </p:sp>
    </p:spTree>
    <p:extLst>
      <p:ext uri="{BB962C8B-B14F-4D97-AF65-F5344CB8AC3E}">
        <p14:creationId xmlns:p14="http://schemas.microsoft.com/office/powerpoint/2010/main" val="228687033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3420" y="136525"/>
            <a:ext cx="8229600" cy="1143000"/>
          </a:xfrm>
        </p:spPr>
        <p:txBody>
          <a:bodyPr>
            <a:normAutofit/>
          </a:bodyPr>
          <a:lstStyle/>
          <a:p>
            <a:r>
              <a:rPr lang="en-GB" dirty="0"/>
              <a:t>Aims and Contribution of HR</a:t>
            </a:r>
          </a:p>
        </p:txBody>
      </p:sp>
      <p:sp>
        <p:nvSpPr>
          <p:cNvPr id="3" name="Content Placeholder 2"/>
          <p:cNvSpPr>
            <a:spLocks noGrp="1"/>
          </p:cNvSpPr>
          <p:nvPr>
            <p:ph idx="1"/>
          </p:nvPr>
        </p:nvSpPr>
        <p:spPr>
          <a:xfrm>
            <a:off x="473420" y="1124744"/>
            <a:ext cx="8229600" cy="4099594"/>
          </a:xfrm>
        </p:spPr>
        <p:txBody>
          <a:bodyPr>
            <a:normAutofit fontScale="92500" lnSpcReduction="10000"/>
          </a:bodyPr>
          <a:lstStyle/>
          <a:p>
            <a:pPr marL="0" indent="0">
              <a:buNone/>
            </a:pPr>
            <a:r>
              <a:rPr lang="en-GB" b="1" dirty="0"/>
              <a:t>Public sector organisations</a:t>
            </a:r>
          </a:p>
          <a:p>
            <a:pPr>
              <a:buFont typeface="Wingdings" panose="05000000000000000000" pitchFamily="2" charset="2"/>
              <a:buChar char="Ø"/>
            </a:pPr>
            <a:r>
              <a:rPr lang="en-GB" sz="2400" dirty="0"/>
              <a:t>Maintaining TU and Employee Relations</a:t>
            </a:r>
          </a:p>
          <a:p>
            <a:pPr>
              <a:buFont typeface="Wingdings" panose="05000000000000000000" pitchFamily="2" charset="2"/>
              <a:buChar char="Ø"/>
            </a:pPr>
            <a:r>
              <a:rPr lang="en-GB" sz="2400" dirty="0"/>
              <a:t>Trying to retain and motivate employees against a backdrop of discontent following a decade of austerity measures since the financial crisis. ……</a:t>
            </a:r>
          </a:p>
          <a:p>
            <a:pPr>
              <a:buFont typeface="Wingdings" panose="05000000000000000000" pitchFamily="2" charset="2"/>
              <a:buChar char="Ø"/>
            </a:pPr>
            <a:r>
              <a:rPr lang="en-GB" sz="2400" dirty="0"/>
              <a:t>Pay mechanisms have failed to keep up with private sector rises.</a:t>
            </a:r>
          </a:p>
          <a:p>
            <a:pPr>
              <a:buFont typeface="Wingdings" panose="05000000000000000000" pitchFamily="2" charset="2"/>
              <a:buChar char="Ø"/>
            </a:pPr>
            <a:r>
              <a:rPr lang="en-GB" sz="2400" dirty="0"/>
              <a:t>Proposed strikes across Universities</a:t>
            </a:r>
          </a:p>
          <a:p>
            <a:pPr>
              <a:buFont typeface="Wingdings" panose="05000000000000000000" pitchFamily="2" charset="2"/>
              <a:buChar char="Ø"/>
            </a:pPr>
            <a:r>
              <a:rPr lang="en-GB" sz="2400" dirty="0"/>
              <a:t>NHS at breaking point</a:t>
            </a:r>
          </a:p>
          <a:p>
            <a:pPr>
              <a:buFont typeface="Wingdings" panose="05000000000000000000" pitchFamily="2" charset="2"/>
              <a:buChar char="Ø"/>
            </a:pPr>
            <a:r>
              <a:rPr lang="en-GB" sz="2400" dirty="0"/>
              <a:t>Police failing to meet targets</a:t>
            </a:r>
          </a:p>
          <a:p>
            <a:pPr>
              <a:buFont typeface="Wingdings" panose="05000000000000000000" pitchFamily="2" charset="2"/>
              <a:buChar char="Ø"/>
            </a:pPr>
            <a:r>
              <a:rPr lang="en-GB" sz="2400" dirty="0"/>
              <a:t>Ambulance Services failing to meet targets.</a:t>
            </a:r>
          </a:p>
          <a:p>
            <a:pPr>
              <a:buFont typeface="Wingdings" panose="05000000000000000000" pitchFamily="2" charset="2"/>
              <a:buChar char="Ø"/>
            </a:pPr>
            <a:endParaRPr lang="en-GB" sz="2400" dirty="0"/>
          </a:p>
          <a:p>
            <a:pPr>
              <a:buFont typeface="Wingdings" panose="05000000000000000000" pitchFamily="2" charset="2"/>
              <a:buChar char="Ø"/>
            </a:pPr>
            <a:endParaRPr lang="en-GB" sz="2400" dirty="0"/>
          </a:p>
          <a:p>
            <a:pPr marL="0" indent="0">
              <a:buNone/>
            </a:pPr>
            <a:endParaRPr lang="en-GB" dirty="0"/>
          </a:p>
          <a:p>
            <a:pPr>
              <a:buFont typeface="Wingdings" panose="05000000000000000000" pitchFamily="2" charset="2"/>
              <a:buChar char="Ø"/>
            </a:pPr>
            <a:endParaRPr lang="en-GB" dirty="0"/>
          </a:p>
          <a:p>
            <a:pPr marL="0" indent="0">
              <a:buNone/>
            </a:pPr>
            <a:endParaRPr lang="en-GB" dirty="0"/>
          </a:p>
        </p:txBody>
      </p:sp>
      <p:sp>
        <p:nvSpPr>
          <p:cNvPr id="4" name="Slide Number Placeholder 3">
            <a:extLst>
              <a:ext uri="{FF2B5EF4-FFF2-40B4-BE49-F238E27FC236}">
                <a16:creationId xmlns:a16="http://schemas.microsoft.com/office/drawing/2014/main" id="{E3D886DC-10D4-46F4-9A19-BDE3C57D6101}"/>
              </a:ext>
            </a:extLst>
          </p:cNvPr>
          <p:cNvSpPr>
            <a:spLocks noGrp="1"/>
          </p:cNvSpPr>
          <p:nvPr>
            <p:ph type="sldNum" sz="quarter" idx="12"/>
          </p:nvPr>
        </p:nvSpPr>
        <p:spPr/>
        <p:txBody>
          <a:bodyPr/>
          <a:lstStyle/>
          <a:p>
            <a:fld id="{AC82685A-BD3A-4230-8D85-804689F67293}" type="slidenum">
              <a:rPr lang="en-GB" smtClean="0"/>
              <a:t>7</a:t>
            </a:fld>
            <a:endParaRPr lang="en-GB"/>
          </a:p>
        </p:txBody>
      </p:sp>
    </p:spTree>
    <p:extLst>
      <p:ext uri="{BB962C8B-B14F-4D97-AF65-F5344CB8AC3E}">
        <p14:creationId xmlns:p14="http://schemas.microsoft.com/office/powerpoint/2010/main" val="252161589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Aims and Contribution of HR</a:t>
            </a:r>
          </a:p>
        </p:txBody>
      </p:sp>
      <p:sp>
        <p:nvSpPr>
          <p:cNvPr id="3" name="Content Placeholder 2"/>
          <p:cNvSpPr>
            <a:spLocks noGrp="1"/>
          </p:cNvSpPr>
          <p:nvPr>
            <p:ph idx="1"/>
          </p:nvPr>
        </p:nvSpPr>
        <p:spPr>
          <a:xfrm>
            <a:off x="457200" y="1379203"/>
            <a:ext cx="8229600" cy="4099594"/>
          </a:xfrm>
        </p:spPr>
        <p:txBody>
          <a:bodyPr>
            <a:normAutofit/>
          </a:bodyPr>
          <a:lstStyle/>
          <a:p>
            <a:pPr marL="0" indent="0">
              <a:buNone/>
            </a:pPr>
            <a:r>
              <a:rPr lang="en-GB" b="1" dirty="0"/>
              <a:t>Voluntary sector organisations </a:t>
            </a:r>
          </a:p>
          <a:p>
            <a:pPr>
              <a:buFont typeface="Wingdings" panose="05000000000000000000" pitchFamily="2" charset="2"/>
              <a:buChar char="Ø"/>
            </a:pPr>
            <a:r>
              <a:rPr lang="en-GB" dirty="0"/>
              <a:t>Trying to do more with less</a:t>
            </a:r>
          </a:p>
          <a:p>
            <a:pPr>
              <a:buFont typeface="Wingdings" panose="05000000000000000000" pitchFamily="2" charset="2"/>
              <a:buChar char="Ø"/>
            </a:pPr>
            <a:r>
              <a:rPr lang="en-GB" dirty="0"/>
              <a:t>Supporting employees working in emotionally stressful services</a:t>
            </a:r>
          </a:p>
          <a:p>
            <a:pPr>
              <a:buFont typeface="Wingdings" panose="05000000000000000000" pitchFamily="2" charset="2"/>
              <a:buChar char="Ø"/>
            </a:pPr>
            <a:r>
              <a:rPr lang="en-GB" dirty="0"/>
              <a:t>Grappling with high turnover (students and part-time employees occupy a larger percentage of jobs)</a:t>
            </a:r>
          </a:p>
          <a:p>
            <a:pPr marL="514350" indent="-514350">
              <a:buFont typeface="+mj-lt"/>
              <a:buAutoNum type="arabicPeriod"/>
            </a:pPr>
            <a:endParaRPr lang="en-GB" dirty="0"/>
          </a:p>
        </p:txBody>
      </p:sp>
      <p:sp>
        <p:nvSpPr>
          <p:cNvPr id="4" name="Slide Number Placeholder 3">
            <a:extLst>
              <a:ext uri="{FF2B5EF4-FFF2-40B4-BE49-F238E27FC236}">
                <a16:creationId xmlns:a16="http://schemas.microsoft.com/office/drawing/2014/main" id="{E3D886DC-10D4-46F4-9A19-BDE3C57D6101}"/>
              </a:ext>
            </a:extLst>
          </p:cNvPr>
          <p:cNvSpPr>
            <a:spLocks noGrp="1"/>
          </p:cNvSpPr>
          <p:nvPr>
            <p:ph type="sldNum" sz="quarter" idx="12"/>
          </p:nvPr>
        </p:nvSpPr>
        <p:spPr/>
        <p:txBody>
          <a:bodyPr/>
          <a:lstStyle/>
          <a:p>
            <a:fld id="{AC82685A-BD3A-4230-8D85-804689F67293}" type="slidenum">
              <a:rPr lang="en-GB" smtClean="0"/>
              <a:t>8</a:t>
            </a:fld>
            <a:endParaRPr lang="en-GB"/>
          </a:p>
        </p:txBody>
      </p:sp>
    </p:spTree>
    <p:extLst>
      <p:ext uri="{BB962C8B-B14F-4D97-AF65-F5344CB8AC3E}">
        <p14:creationId xmlns:p14="http://schemas.microsoft.com/office/powerpoint/2010/main" val="146750779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1009" y="0"/>
            <a:ext cx="8229600" cy="1143000"/>
          </a:xfrm>
        </p:spPr>
        <p:txBody>
          <a:bodyPr>
            <a:normAutofit/>
          </a:bodyPr>
          <a:lstStyle/>
          <a:p>
            <a:r>
              <a:rPr lang="en-GB" dirty="0"/>
              <a:t>Aims and Contribution of HR</a:t>
            </a:r>
          </a:p>
        </p:txBody>
      </p:sp>
      <p:sp>
        <p:nvSpPr>
          <p:cNvPr id="3" name="Content Placeholder 2"/>
          <p:cNvSpPr>
            <a:spLocks noGrp="1"/>
          </p:cNvSpPr>
          <p:nvPr>
            <p:ph idx="1"/>
          </p:nvPr>
        </p:nvSpPr>
        <p:spPr>
          <a:xfrm>
            <a:off x="480809" y="980728"/>
            <a:ext cx="8229600" cy="4099594"/>
          </a:xfrm>
        </p:spPr>
        <p:txBody>
          <a:bodyPr>
            <a:normAutofit lnSpcReduction="10000"/>
          </a:bodyPr>
          <a:lstStyle/>
          <a:p>
            <a:pPr marL="0" indent="0">
              <a:buNone/>
            </a:pPr>
            <a:r>
              <a:rPr lang="en-GB" b="1" dirty="0"/>
              <a:t>International corporations. </a:t>
            </a:r>
          </a:p>
          <a:p>
            <a:pPr>
              <a:buFont typeface="Wingdings" panose="05000000000000000000" pitchFamily="2" charset="2"/>
              <a:buChar char="Ø"/>
            </a:pPr>
            <a:r>
              <a:rPr lang="en-GB" dirty="0"/>
              <a:t>Harmonising terms, conditions and work practices internationally.</a:t>
            </a:r>
          </a:p>
          <a:p>
            <a:pPr>
              <a:buFont typeface="Wingdings" panose="05000000000000000000" pitchFamily="2" charset="2"/>
              <a:buChar char="Ø"/>
            </a:pPr>
            <a:r>
              <a:rPr lang="en-GB" dirty="0"/>
              <a:t>Preparing for BREXIT ramifications.</a:t>
            </a:r>
          </a:p>
          <a:p>
            <a:pPr>
              <a:buFont typeface="Wingdings" panose="05000000000000000000" pitchFamily="2" charset="2"/>
              <a:buChar char="Ø"/>
            </a:pPr>
            <a:r>
              <a:rPr lang="en-GB" dirty="0"/>
              <a:t>Facing a deeper impact from </a:t>
            </a:r>
            <a:r>
              <a:rPr lang="en-GB" dirty="0" err="1"/>
              <a:t>Coronovirus</a:t>
            </a:r>
            <a:endParaRPr lang="en-GB" dirty="0"/>
          </a:p>
          <a:p>
            <a:pPr>
              <a:buFont typeface="Wingdings" panose="05000000000000000000" pitchFamily="2" charset="2"/>
              <a:buChar char="Ø"/>
            </a:pPr>
            <a:r>
              <a:rPr lang="en-GB" dirty="0"/>
              <a:t>Leading the way with technological developments</a:t>
            </a:r>
          </a:p>
          <a:p>
            <a:pPr>
              <a:buFont typeface="Wingdings" panose="05000000000000000000" pitchFamily="2" charset="2"/>
              <a:buChar char="Ø"/>
            </a:pPr>
            <a:r>
              <a:rPr lang="en-GB" dirty="0"/>
              <a:t>Environmental and ethical agendas</a:t>
            </a:r>
          </a:p>
          <a:p>
            <a:pPr>
              <a:buFont typeface="Wingdings" panose="05000000000000000000" pitchFamily="2" charset="2"/>
              <a:buChar char="Ø"/>
            </a:pPr>
            <a:endParaRPr lang="en-GB" dirty="0"/>
          </a:p>
          <a:p>
            <a:pPr>
              <a:buFont typeface="Wingdings" panose="05000000000000000000" pitchFamily="2" charset="2"/>
              <a:buChar char="Ø"/>
            </a:pPr>
            <a:endParaRPr lang="en-GB" dirty="0"/>
          </a:p>
        </p:txBody>
      </p:sp>
      <p:sp>
        <p:nvSpPr>
          <p:cNvPr id="4" name="Slide Number Placeholder 3">
            <a:extLst>
              <a:ext uri="{FF2B5EF4-FFF2-40B4-BE49-F238E27FC236}">
                <a16:creationId xmlns:a16="http://schemas.microsoft.com/office/drawing/2014/main" id="{E3D886DC-10D4-46F4-9A19-BDE3C57D6101}"/>
              </a:ext>
            </a:extLst>
          </p:cNvPr>
          <p:cNvSpPr>
            <a:spLocks noGrp="1"/>
          </p:cNvSpPr>
          <p:nvPr>
            <p:ph type="sldNum" sz="quarter" idx="12"/>
          </p:nvPr>
        </p:nvSpPr>
        <p:spPr/>
        <p:txBody>
          <a:bodyPr/>
          <a:lstStyle/>
          <a:p>
            <a:fld id="{AC82685A-BD3A-4230-8D85-804689F67293}" type="slidenum">
              <a:rPr lang="en-GB" smtClean="0"/>
              <a:t>9</a:t>
            </a:fld>
            <a:endParaRPr lang="en-GB"/>
          </a:p>
        </p:txBody>
      </p:sp>
    </p:spTree>
    <p:extLst>
      <p:ext uri="{BB962C8B-B14F-4D97-AF65-F5344CB8AC3E}">
        <p14:creationId xmlns:p14="http://schemas.microsoft.com/office/powerpoint/2010/main" val="59281487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Improving HR Services at the Royal Bolton Hospital (2011)</a:t>
            </a:r>
          </a:p>
        </p:txBody>
      </p:sp>
      <p:sp>
        <p:nvSpPr>
          <p:cNvPr id="3" name="Content Placeholder 2"/>
          <p:cNvSpPr>
            <a:spLocks noGrp="1"/>
          </p:cNvSpPr>
          <p:nvPr>
            <p:ph idx="1"/>
          </p:nvPr>
        </p:nvSpPr>
        <p:spPr>
          <a:xfrm>
            <a:off x="457200" y="1379203"/>
            <a:ext cx="8229600" cy="4099594"/>
          </a:xfrm>
        </p:spPr>
        <p:txBody>
          <a:bodyPr>
            <a:normAutofit/>
          </a:bodyPr>
          <a:lstStyle/>
          <a:p>
            <a:pPr marL="514350" indent="-514350">
              <a:buFont typeface="+mj-lt"/>
              <a:buAutoNum type="arabicPeriod"/>
            </a:pPr>
            <a:r>
              <a:rPr lang="en-GB" sz="2000" dirty="0"/>
              <a:t>Define the mission</a:t>
            </a:r>
          </a:p>
          <a:p>
            <a:pPr marL="514350" indent="-514350">
              <a:buFont typeface="+mj-lt"/>
              <a:buAutoNum type="arabicPeriod"/>
            </a:pPr>
            <a:r>
              <a:rPr lang="en-GB" sz="2000" dirty="0"/>
              <a:t>Set the objectives</a:t>
            </a:r>
          </a:p>
          <a:p>
            <a:pPr marL="514350" indent="-514350">
              <a:buFont typeface="+mj-lt"/>
              <a:buAutoNum type="arabicPeriod"/>
            </a:pPr>
            <a:r>
              <a:rPr lang="en-GB" sz="2000" dirty="0"/>
              <a:t>Conduct an internal and external SWOT</a:t>
            </a:r>
          </a:p>
          <a:p>
            <a:pPr marL="514350" indent="-514350">
              <a:buFont typeface="+mj-lt"/>
              <a:buAutoNum type="arabicPeriod"/>
            </a:pPr>
            <a:r>
              <a:rPr lang="en-GB" sz="2000" dirty="0"/>
              <a:t>Analyse existing strategies and do a gap analysis</a:t>
            </a:r>
          </a:p>
          <a:p>
            <a:pPr marL="514350" indent="-514350">
              <a:buFont typeface="+mj-lt"/>
              <a:buAutoNum type="arabicPeriod"/>
            </a:pPr>
            <a:r>
              <a:rPr lang="en-GB" sz="2000" dirty="0"/>
              <a:t>Define distinctive capabilities of the org</a:t>
            </a:r>
          </a:p>
          <a:p>
            <a:pPr marL="514350" indent="-514350">
              <a:buFont typeface="+mj-lt"/>
              <a:buAutoNum type="arabicPeriod"/>
            </a:pPr>
            <a:r>
              <a:rPr lang="en-GB" sz="2000" dirty="0"/>
              <a:t>Define strategic issues</a:t>
            </a:r>
          </a:p>
          <a:p>
            <a:pPr marL="514350" indent="-514350">
              <a:buFont typeface="+mj-lt"/>
              <a:buAutoNum type="arabicPeriod"/>
            </a:pPr>
            <a:r>
              <a:rPr lang="en-GB" sz="2000" dirty="0"/>
              <a:t>Determine corporate and functional strategies to achieve these goals</a:t>
            </a:r>
          </a:p>
          <a:p>
            <a:pPr marL="514350" indent="-514350">
              <a:buFont typeface="+mj-lt"/>
              <a:buAutoNum type="arabicPeriod"/>
            </a:pPr>
            <a:r>
              <a:rPr lang="en-GB" sz="2000" dirty="0"/>
              <a:t>Prepare an integrated strategy plan for implementing strategies</a:t>
            </a:r>
          </a:p>
          <a:p>
            <a:pPr marL="514350" indent="-514350">
              <a:buFont typeface="+mj-lt"/>
              <a:buAutoNum type="arabicPeriod"/>
            </a:pPr>
            <a:r>
              <a:rPr lang="en-GB" sz="2000" dirty="0"/>
              <a:t>Implement</a:t>
            </a:r>
          </a:p>
          <a:p>
            <a:pPr marL="514350" indent="-514350">
              <a:buFont typeface="+mj-lt"/>
              <a:buAutoNum type="arabicPeriod"/>
            </a:pPr>
            <a:r>
              <a:rPr lang="en-GB" sz="2000" dirty="0"/>
              <a:t>Monitor implementation</a:t>
            </a:r>
          </a:p>
          <a:p>
            <a:pPr marL="514350" indent="-514350">
              <a:buFont typeface="+mj-lt"/>
              <a:buAutoNum type="arabicPeriod"/>
            </a:pPr>
            <a:endParaRPr lang="en-GB" sz="2000" dirty="0"/>
          </a:p>
          <a:p>
            <a:pPr marL="514350" indent="-514350">
              <a:buFont typeface="+mj-lt"/>
              <a:buAutoNum type="arabicPeriod"/>
            </a:pPr>
            <a:endParaRPr lang="en-GB" dirty="0"/>
          </a:p>
          <a:p>
            <a:pPr marL="514350" indent="-514350">
              <a:buFont typeface="+mj-lt"/>
              <a:buAutoNum type="arabicPeriod"/>
            </a:pPr>
            <a:endParaRPr lang="en-GB" dirty="0"/>
          </a:p>
        </p:txBody>
      </p:sp>
      <p:sp>
        <p:nvSpPr>
          <p:cNvPr id="4" name="Slide Number Placeholder 3">
            <a:extLst>
              <a:ext uri="{FF2B5EF4-FFF2-40B4-BE49-F238E27FC236}">
                <a16:creationId xmlns:a16="http://schemas.microsoft.com/office/drawing/2014/main" id="{E3D886DC-10D4-46F4-9A19-BDE3C57D6101}"/>
              </a:ext>
            </a:extLst>
          </p:cNvPr>
          <p:cNvSpPr>
            <a:spLocks noGrp="1"/>
          </p:cNvSpPr>
          <p:nvPr>
            <p:ph type="sldNum" sz="quarter" idx="12"/>
          </p:nvPr>
        </p:nvSpPr>
        <p:spPr/>
        <p:txBody>
          <a:bodyPr/>
          <a:lstStyle/>
          <a:p>
            <a:fld id="{AC82685A-BD3A-4230-8D85-804689F67293}" type="slidenum">
              <a:rPr lang="en-GB" smtClean="0"/>
              <a:t>10</a:t>
            </a:fld>
            <a:endParaRPr lang="en-GB"/>
          </a:p>
        </p:txBody>
      </p:sp>
    </p:spTree>
    <p:extLst>
      <p:ext uri="{BB962C8B-B14F-4D97-AF65-F5344CB8AC3E}">
        <p14:creationId xmlns:p14="http://schemas.microsoft.com/office/powerpoint/2010/main" val="284581020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Strategic Human Resource Management Concepts</a:t>
            </a:r>
          </a:p>
        </p:txBody>
      </p:sp>
      <p:sp>
        <p:nvSpPr>
          <p:cNvPr id="3" name="Content Placeholder 2"/>
          <p:cNvSpPr>
            <a:spLocks noGrp="1"/>
          </p:cNvSpPr>
          <p:nvPr>
            <p:ph idx="1"/>
          </p:nvPr>
        </p:nvSpPr>
        <p:spPr>
          <a:xfrm>
            <a:off x="457200" y="1825473"/>
            <a:ext cx="8229600" cy="4099594"/>
          </a:xfrm>
        </p:spPr>
        <p:txBody>
          <a:bodyPr>
            <a:normAutofit/>
          </a:bodyPr>
          <a:lstStyle/>
          <a:p>
            <a:pPr marL="514350" indent="-514350">
              <a:buFont typeface="+mj-lt"/>
              <a:buAutoNum type="arabicPeriod"/>
            </a:pPr>
            <a:r>
              <a:rPr lang="en-GB" dirty="0"/>
              <a:t>Resource based view (RBV)</a:t>
            </a:r>
          </a:p>
          <a:p>
            <a:pPr marL="514350" indent="-514350">
              <a:buFont typeface="+mj-lt"/>
              <a:buAutoNum type="arabicPeriod"/>
            </a:pPr>
            <a:r>
              <a:rPr lang="en-GB" dirty="0"/>
              <a:t>Strategic fit</a:t>
            </a:r>
          </a:p>
          <a:p>
            <a:pPr marL="514350" indent="-514350">
              <a:buFont typeface="+mj-lt"/>
              <a:buAutoNum type="arabicPeriod"/>
            </a:pPr>
            <a:r>
              <a:rPr lang="en-GB" dirty="0"/>
              <a:t>Best practice approach</a:t>
            </a:r>
          </a:p>
          <a:p>
            <a:pPr marL="514350" indent="-514350">
              <a:buFont typeface="+mj-lt"/>
              <a:buAutoNum type="arabicPeriod"/>
            </a:pPr>
            <a:r>
              <a:rPr lang="en-GB" dirty="0"/>
              <a:t>Best fit approach</a:t>
            </a:r>
          </a:p>
          <a:p>
            <a:pPr marL="514350" indent="-514350">
              <a:buFont typeface="+mj-lt"/>
              <a:buAutoNum type="arabicPeriod"/>
            </a:pPr>
            <a:r>
              <a:rPr lang="en-GB" dirty="0"/>
              <a:t>Vertical and Horizontal (‘bundling’) Integration</a:t>
            </a:r>
          </a:p>
          <a:p>
            <a:pPr marL="514350" indent="-514350">
              <a:buFont typeface="+mj-lt"/>
              <a:buAutoNum type="arabicPeriod"/>
            </a:pPr>
            <a:endParaRPr lang="en-GB" sz="2000" dirty="0"/>
          </a:p>
          <a:p>
            <a:pPr marL="514350" indent="-514350">
              <a:buFont typeface="+mj-lt"/>
              <a:buAutoNum type="arabicPeriod"/>
            </a:pPr>
            <a:endParaRPr lang="en-GB" dirty="0"/>
          </a:p>
          <a:p>
            <a:pPr marL="514350" indent="-514350">
              <a:buFont typeface="+mj-lt"/>
              <a:buAutoNum type="arabicPeriod"/>
            </a:pPr>
            <a:endParaRPr lang="en-GB" dirty="0"/>
          </a:p>
        </p:txBody>
      </p:sp>
      <p:sp>
        <p:nvSpPr>
          <p:cNvPr id="4" name="Slide Number Placeholder 3">
            <a:extLst>
              <a:ext uri="{FF2B5EF4-FFF2-40B4-BE49-F238E27FC236}">
                <a16:creationId xmlns:a16="http://schemas.microsoft.com/office/drawing/2014/main" id="{E3D886DC-10D4-46F4-9A19-BDE3C57D6101}"/>
              </a:ext>
            </a:extLst>
          </p:cNvPr>
          <p:cNvSpPr>
            <a:spLocks noGrp="1"/>
          </p:cNvSpPr>
          <p:nvPr>
            <p:ph type="sldNum" sz="quarter" idx="12"/>
          </p:nvPr>
        </p:nvSpPr>
        <p:spPr/>
        <p:txBody>
          <a:bodyPr/>
          <a:lstStyle/>
          <a:p>
            <a:fld id="{AC82685A-BD3A-4230-8D85-804689F67293}" type="slidenum">
              <a:rPr lang="en-GB" smtClean="0"/>
              <a:t>11</a:t>
            </a:fld>
            <a:endParaRPr lang="en-GB"/>
          </a:p>
        </p:txBody>
      </p:sp>
    </p:spTree>
    <p:extLst>
      <p:ext uri="{BB962C8B-B14F-4D97-AF65-F5344CB8AC3E}">
        <p14:creationId xmlns:p14="http://schemas.microsoft.com/office/powerpoint/2010/main" val="358466705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Integrating business and HR strategy – Vertical Fit</a:t>
            </a:r>
          </a:p>
        </p:txBody>
      </p:sp>
      <p:sp>
        <p:nvSpPr>
          <p:cNvPr id="3" name="Content Placeholder 2"/>
          <p:cNvSpPr>
            <a:spLocks noGrp="1"/>
          </p:cNvSpPr>
          <p:nvPr>
            <p:ph idx="1"/>
          </p:nvPr>
        </p:nvSpPr>
        <p:spPr>
          <a:xfrm>
            <a:off x="457200" y="1196752"/>
            <a:ext cx="8229600" cy="4099594"/>
          </a:xfrm>
        </p:spPr>
        <p:txBody>
          <a:bodyPr>
            <a:normAutofit fontScale="85000" lnSpcReduction="20000"/>
          </a:bodyPr>
          <a:lstStyle/>
          <a:p>
            <a:pPr marL="0" indent="0">
              <a:buNone/>
            </a:pPr>
            <a:endParaRPr lang="en-GB" sz="2000" dirty="0"/>
          </a:p>
          <a:p>
            <a:pPr marL="0" indent="0">
              <a:buNone/>
            </a:pPr>
            <a:r>
              <a:rPr lang="en-GB" dirty="0"/>
              <a:t>It is not enough to simply list a set of strategic priorities.  It is also necessary to see that they are integrated with the business strategy, a key requirement of strategic HRM.  In doing this, account should be taken of the fact that strategies for change have also to be integrated  with changes in the external and internal environments.  ‘Fit’ may exist at a point in time but circumstances with change and ‘fit’ no longer exists’.  An excessive pursuit of ‘fit’  with the status quo will inhibit the flexibility of approach which is essential in turbulent conditions.</a:t>
            </a:r>
          </a:p>
          <a:p>
            <a:pPr marL="514350" indent="-514350">
              <a:buFont typeface="+mj-lt"/>
              <a:buAutoNum type="arabicPeriod"/>
            </a:pPr>
            <a:endParaRPr lang="en-GB" dirty="0"/>
          </a:p>
        </p:txBody>
      </p:sp>
      <p:sp>
        <p:nvSpPr>
          <p:cNvPr id="4" name="Slide Number Placeholder 3">
            <a:extLst>
              <a:ext uri="{FF2B5EF4-FFF2-40B4-BE49-F238E27FC236}">
                <a16:creationId xmlns:a16="http://schemas.microsoft.com/office/drawing/2014/main" id="{E3D886DC-10D4-46F4-9A19-BDE3C57D6101}"/>
              </a:ext>
            </a:extLst>
          </p:cNvPr>
          <p:cNvSpPr>
            <a:spLocks noGrp="1"/>
          </p:cNvSpPr>
          <p:nvPr>
            <p:ph type="sldNum" sz="quarter" idx="12"/>
          </p:nvPr>
        </p:nvSpPr>
        <p:spPr/>
        <p:txBody>
          <a:bodyPr/>
          <a:lstStyle/>
          <a:p>
            <a:fld id="{AC82685A-BD3A-4230-8D85-804689F67293}" type="slidenum">
              <a:rPr lang="en-GB" smtClean="0"/>
              <a:t>12</a:t>
            </a:fld>
            <a:endParaRPr lang="en-GB"/>
          </a:p>
        </p:txBody>
      </p:sp>
    </p:spTree>
    <p:extLst>
      <p:ext uri="{BB962C8B-B14F-4D97-AF65-F5344CB8AC3E}">
        <p14:creationId xmlns:p14="http://schemas.microsoft.com/office/powerpoint/2010/main" val="337013847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Integrating business and HR strategy – Horizontal Fit or ‘Bundling’</a:t>
            </a:r>
          </a:p>
        </p:txBody>
      </p:sp>
      <p:sp>
        <p:nvSpPr>
          <p:cNvPr id="3" name="Content Placeholder 2"/>
          <p:cNvSpPr>
            <a:spLocks noGrp="1"/>
          </p:cNvSpPr>
          <p:nvPr>
            <p:ph idx="1"/>
          </p:nvPr>
        </p:nvSpPr>
        <p:spPr>
          <a:xfrm>
            <a:off x="457200" y="1556792"/>
            <a:ext cx="8229600" cy="4099594"/>
          </a:xfrm>
        </p:spPr>
        <p:txBody>
          <a:bodyPr>
            <a:normAutofit lnSpcReduction="10000"/>
          </a:bodyPr>
          <a:lstStyle/>
          <a:p>
            <a:pPr marL="0" indent="0">
              <a:buNone/>
            </a:pPr>
            <a:endParaRPr lang="en-GB" sz="2000" dirty="0"/>
          </a:p>
          <a:p>
            <a:pPr marL="0" indent="0">
              <a:buNone/>
            </a:pPr>
            <a:r>
              <a:rPr lang="en-GB" sz="2200" dirty="0"/>
              <a:t>Horizontal integration or ‘fit’ takes place when the various HRM strategies cohere and are mutually supporting.  It can be attained by the process of ‘bundling’ which is carried out by:</a:t>
            </a:r>
          </a:p>
          <a:p>
            <a:pPr marL="0" indent="0">
              <a:buNone/>
            </a:pPr>
            <a:r>
              <a:rPr lang="en-GB" sz="2200" dirty="0"/>
              <a:t> 1. identifying appropriate HR approaches, </a:t>
            </a:r>
          </a:p>
          <a:p>
            <a:pPr marL="0" indent="0">
              <a:buNone/>
            </a:pPr>
            <a:endParaRPr lang="en-GB" sz="2200" dirty="0"/>
          </a:p>
          <a:p>
            <a:pPr marL="0" indent="0">
              <a:buNone/>
            </a:pPr>
            <a:r>
              <a:rPr lang="en-GB" sz="2200" dirty="0"/>
              <a:t>2. assessing how the items in the bundle can be linked together so that they become mutually reinforcing; </a:t>
            </a:r>
          </a:p>
          <a:p>
            <a:pPr marL="0" indent="0">
              <a:buNone/>
            </a:pPr>
            <a:endParaRPr lang="en-GB" sz="2200" dirty="0"/>
          </a:p>
          <a:p>
            <a:pPr marL="0" indent="0">
              <a:buNone/>
            </a:pPr>
            <a:r>
              <a:rPr lang="en-GB" sz="2200" dirty="0"/>
              <a:t>3. Drawing up programmes for the development of these practices, paying particular attention to the links between them</a:t>
            </a:r>
          </a:p>
          <a:p>
            <a:pPr marL="514350" indent="-514350">
              <a:buFont typeface="+mj-lt"/>
              <a:buAutoNum type="arabicPeriod"/>
            </a:pPr>
            <a:endParaRPr lang="en-GB" dirty="0"/>
          </a:p>
        </p:txBody>
      </p:sp>
      <p:sp>
        <p:nvSpPr>
          <p:cNvPr id="4" name="Slide Number Placeholder 3">
            <a:extLst>
              <a:ext uri="{FF2B5EF4-FFF2-40B4-BE49-F238E27FC236}">
                <a16:creationId xmlns:a16="http://schemas.microsoft.com/office/drawing/2014/main" id="{E3D886DC-10D4-46F4-9A19-BDE3C57D6101}"/>
              </a:ext>
            </a:extLst>
          </p:cNvPr>
          <p:cNvSpPr>
            <a:spLocks noGrp="1"/>
          </p:cNvSpPr>
          <p:nvPr>
            <p:ph type="sldNum" sz="quarter" idx="12"/>
          </p:nvPr>
        </p:nvSpPr>
        <p:spPr/>
        <p:txBody>
          <a:bodyPr/>
          <a:lstStyle/>
          <a:p>
            <a:fld id="{AC82685A-BD3A-4230-8D85-804689F67293}" type="slidenum">
              <a:rPr lang="en-GB" smtClean="0"/>
              <a:t>13</a:t>
            </a:fld>
            <a:endParaRPr lang="en-GB"/>
          </a:p>
        </p:txBody>
      </p:sp>
    </p:spTree>
    <p:extLst>
      <p:ext uri="{BB962C8B-B14F-4D97-AF65-F5344CB8AC3E}">
        <p14:creationId xmlns:p14="http://schemas.microsoft.com/office/powerpoint/2010/main" val="427703525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Rhetoric v Reality – The ‘Say-Do’ Gap</a:t>
            </a:r>
          </a:p>
        </p:txBody>
      </p:sp>
      <p:sp>
        <p:nvSpPr>
          <p:cNvPr id="3" name="Content Placeholder 2"/>
          <p:cNvSpPr>
            <a:spLocks noGrp="1"/>
          </p:cNvSpPr>
          <p:nvPr>
            <p:ph idx="1"/>
          </p:nvPr>
        </p:nvSpPr>
        <p:spPr>
          <a:xfrm>
            <a:off x="457200" y="1628800"/>
            <a:ext cx="8229600" cy="4099594"/>
          </a:xfrm>
        </p:spPr>
        <p:txBody>
          <a:bodyPr>
            <a:normAutofit/>
          </a:bodyPr>
          <a:lstStyle/>
          <a:p>
            <a:pPr marL="0" indent="0">
              <a:buNone/>
            </a:pPr>
            <a:endParaRPr lang="en-GB" sz="2000" dirty="0"/>
          </a:p>
          <a:p>
            <a:pPr marL="0" indent="0">
              <a:buNone/>
            </a:pPr>
            <a:r>
              <a:rPr lang="en-GB" sz="2200" dirty="0"/>
              <a:t>Gratton et al (1999) noted ‘the disjunction between rhetoric and reality in the area of human resource management, between HRM theory and HRM practice, between what the HR function says it is doing and how that practice is perceived by employees, and between what the senior management believes to be the role of the HR function, and the role it actually plays’.</a:t>
            </a:r>
            <a:endParaRPr lang="en-GB" dirty="0"/>
          </a:p>
        </p:txBody>
      </p:sp>
      <p:sp>
        <p:nvSpPr>
          <p:cNvPr id="4" name="Slide Number Placeholder 3">
            <a:extLst>
              <a:ext uri="{FF2B5EF4-FFF2-40B4-BE49-F238E27FC236}">
                <a16:creationId xmlns:a16="http://schemas.microsoft.com/office/drawing/2014/main" id="{E3D886DC-10D4-46F4-9A19-BDE3C57D6101}"/>
              </a:ext>
            </a:extLst>
          </p:cNvPr>
          <p:cNvSpPr>
            <a:spLocks noGrp="1"/>
          </p:cNvSpPr>
          <p:nvPr>
            <p:ph type="sldNum" sz="quarter" idx="12"/>
          </p:nvPr>
        </p:nvSpPr>
        <p:spPr/>
        <p:txBody>
          <a:bodyPr/>
          <a:lstStyle/>
          <a:p>
            <a:fld id="{AC82685A-BD3A-4230-8D85-804689F67293}" type="slidenum">
              <a:rPr lang="en-GB" smtClean="0"/>
              <a:t>14</a:t>
            </a:fld>
            <a:endParaRPr lang="en-GB"/>
          </a:p>
        </p:txBody>
      </p:sp>
    </p:spTree>
    <p:extLst>
      <p:ext uri="{BB962C8B-B14F-4D97-AF65-F5344CB8AC3E}">
        <p14:creationId xmlns:p14="http://schemas.microsoft.com/office/powerpoint/2010/main" val="378809668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CIPD (2013) Hackathon – Enemies of Adaptability</a:t>
            </a:r>
          </a:p>
        </p:txBody>
      </p:sp>
      <p:sp>
        <p:nvSpPr>
          <p:cNvPr id="3" name="Content Placeholder 2"/>
          <p:cNvSpPr>
            <a:spLocks noGrp="1"/>
          </p:cNvSpPr>
          <p:nvPr>
            <p:ph idx="1"/>
          </p:nvPr>
        </p:nvSpPr>
        <p:spPr>
          <a:xfrm>
            <a:off x="442654" y="1417638"/>
            <a:ext cx="8229600" cy="4099594"/>
          </a:xfrm>
        </p:spPr>
        <p:txBody>
          <a:bodyPr>
            <a:normAutofit lnSpcReduction="10000"/>
          </a:bodyPr>
          <a:lstStyle/>
          <a:p>
            <a:r>
              <a:rPr lang="en-GB" sz="2000" dirty="0"/>
              <a:t>Hierarchy</a:t>
            </a:r>
          </a:p>
          <a:p>
            <a:r>
              <a:rPr lang="en-GB" sz="2000" dirty="0"/>
              <a:t>Fear</a:t>
            </a:r>
          </a:p>
          <a:p>
            <a:r>
              <a:rPr lang="en-GB" sz="2000" dirty="0"/>
              <a:t>Decision bias</a:t>
            </a:r>
          </a:p>
          <a:p>
            <a:r>
              <a:rPr lang="en-GB" sz="2000" dirty="0"/>
              <a:t>Habit</a:t>
            </a:r>
          </a:p>
          <a:p>
            <a:r>
              <a:rPr lang="en-GB" sz="2000" dirty="0" err="1"/>
              <a:t>Centalization</a:t>
            </a:r>
            <a:endParaRPr lang="en-GB" sz="2000" dirty="0"/>
          </a:p>
          <a:p>
            <a:r>
              <a:rPr lang="en-GB" sz="2000" dirty="0"/>
              <a:t>Inflexible business practices</a:t>
            </a:r>
          </a:p>
          <a:p>
            <a:r>
              <a:rPr lang="en-GB" sz="2000" dirty="0"/>
              <a:t>Rigid structures</a:t>
            </a:r>
          </a:p>
          <a:p>
            <a:r>
              <a:rPr lang="en-GB" sz="2000" dirty="0"/>
              <a:t>Skills deficit</a:t>
            </a:r>
          </a:p>
          <a:p>
            <a:r>
              <a:rPr lang="en-GB" sz="2000" dirty="0"/>
              <a:t>Short-term thinking</a:t>
            </a:r>
          </a:p>
          <a:p>
            <a:r>
              <a:rPr lang="en-GB" sz="2000" dirty="0"/>
              <a:t>Insufficient experimentation</a:t>
            </a:r>
          </a:p>
          <a:p>
            <a:r>
              <a:rPr lang="en-GB" sz="2000" dirty="0"/>
              <a:t>Lack of diversity</a:t>
            </a:r>
          </a:p>
          <a:p>
            <a:r>
              <a:rPr lang="en-GB" sz="2000" dirty="0"/>
              <a:t>A paucity of purpose</a:t>
            </a:r>
          </a:p>
          <a:p>
            <a:endParaRPr lang="en-GB" sz="2000" dirty="0"/>
          </a:p>
          <a:p>
            <a:pPr marL="0" indent="0">
              <a:buNone/>
            </a:pPr>
            <a:endParaRPr lang="en-GB" sz="2000" dirty="0"/>
          </a:p>
        </p:txBody>
      </p:sp>
      <p:sp>
        <p:nvSpPr>
          <p:cNvPr id="4" name="Slide Number Placeholder 3">
            <a:extLst>
              <a:ext uri="{FF2B5EF4-FFF2-40B4-BE49-F238E27FC236}">
                <a16:creationId xmlns:a16="http://schemas.microsoft.com/office/drawing/2014/main" id="{E3D886DC-10D4-46F4-9A19-BDE3C57D6101}"/>
              </a:ext>
            </a:extLst>
          </p:cNvPr>
          <p:cNvSpPr>
            <a:spLocks noGrp="1"/>
          </p:cNvSpPr>
          <p:nvPr>
            <p:ph type="sldNum" sz="quarter" idx="12"/>
          </p:nvPr>
        </p:nvSpPr>
        <p:spPr/>
        <p:txBody>
          <a:bodyPr/>
          <a:lstStyle/>
          <a:p>
            <a:fld id="{AC82685A-BD3A-4230-8D85-804689F67293}" type="slidenum">
              <a:rPr lang="en-GB" smtClean="0"/>
              <a:t>15</a:t>
            </a:fld>
            <a:endParaRPr lang="en-GB"/>
          </a:p>
        </p:txBody>
      </p:sp>
    </p:spTree>
    <p:extLst>
      <p:ext uri="{BB962C8B-B14F-4D97-AF65-F5344CB8AC3E}">
        <p14:creationId xmlns:p14="http://schemas.microsoft.com/office/powerpoint/2010/main" val="249870024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3600" dirty="0"/>
              <a:t>CIPD (2013) Hackathon – Design Principals of Adaptable Organisations</a:t>
            </a:r>
          </a:p>
        </p:txBody>
      </p:sp>
      <p:sp>
        <p:nvSpPr>
          <p:cNvPr id="3" name="Content Placeholder 2"/>
          <p:cNvSpPr>
            <a:spLocks noGrp="1"/>
          </p:cNvSpPr>
          <p:nvPr>
            <p:ph idx="1"/>
          </p:nvPr>
        </p:nvSpPr>
        <p:spPr>
          <a:xfrm>
            <a:off x="442654" y="1417638"/>
            <a:ext cx="8229600" cy="4099594"/>
          </a:xfrm>
        </p:spPr>
        <p:txBody>
          <a:bodyPr>
            <a:normAutofit/>
          </a:bodyPr>
          <a:lstStyle/>
          <a:p>
            <a:r>
              <a:rPr lang="en-GB" sz="2000" dirty="0"/>
              <a:t>Experimentation and learning</a:t>
            </a:r>
          </a:p>
          <a:p>
            <a:r>
              <a:rPr lang="en-GB" sz="2000" dirty="0"/>
              <a:t>Purpose and meaning</a:t>
            </a:r>
          </a:p>
          <a:p>
            <a:r>
              <a:rPr lang="en-GB" sz="2000" dirty="0"/>
              <a:t>Creativity</a:t>
            </a:r>
          </a:p>
          <a:p>
            <a:r>
              <a:rPr lang="en-GB" sz="2000" dirty="0"/>
              <a:t>Transparency and openness</a:t>
            </a:r>
          </a:p>
          <a:p>
            <a:r>
              <a:rPr lang="en-GB" sz="2000" dirty="0"/>
              <a:t>Diversity</a:t>
            </a:r>
          </a:p>
          <a:p>
            <a:r>
              <a:rPr lang="en-GB" sz="2000" dirty="0"/>
              <a:t>Peer collaboration</a:t>
            </a:r>
          </a:p>
          <a:p>
            <a:r>
              <a:rPr lang="en-GB" sz="2000" dirty="0"/>
              <a:t>Autonomy and trust</a:t>
            </a:r>
          </a:p>
          <a:p>
            <a:r>
              <a:rPr lang="en-GB" sz="2000" dirty="0"/>
              <a:t>Flexibility</a:t>
            </a:r>
          </a:p>
          <a:p>
            <a:r>
              <a:rPr lang="en-GB" sz="2000" dirty="0"/>
              <a:t>Natural leadership and meritocracy </a:t>
            </a:r>
          </a:p>
          <a:p>
            <a:pPr marL="0" indent="0">
              <a:buNone/>
            </a:pPr>
            <a:endParaRPr lang="en-GB" sz="2000" dirty="0"/>
          </a:p>
        </p:txBody>
      </p:sp>
      <p:sp>
        <p:nvSpPr>
          <p:cNvPr id="4" name="Slide Number Placeholder 3">
            <a:extLst>
              <a:ext uri="{FF2B5EF4-FFF2-40B4-BE49-F238E27FC236}">
                <a16:creationId xmlns:a16="http://schemas.microsoft.com/office/drawing/2014/main" id="{E3D886DC-10D4-46F4-9A19-BDE3C57D6101}"/>
              </a:ext>
            </a:extLst>
          </p:cNvPr>
          <p:cNvSpPr>
            <a:spLocks noGrp="1"/>
          </p:cNvSpPr>
          <p:nvPr>
            <p:ph type="sldNum" sz="quarter" idx="12"/>
          </p:nvPr>
        </p:nvSpPr>
        <p:spPr/>
        <p:txBody>
          <a:bodyPr/>
          <a:lstStyle/>
          <a:p>
            <a:fld id="{AC82685A-BD3A-4230-8D85-804689F67293}" type="slidenum">
              <a:rPr lang="en-GB" smtClean="0"/>
              <a:t>16</a:t>
            </a:fld>
            <a:endParaRPr lang="en-GB"/>
          </a:p>
        </p:txBody>
      </p:sp>
    </p:spTree>
    <p:extLst>
      <p:ext uri="{BB962C8B-B14F-4D97-AF65-F5344CB8AC3E}">
        <p14:creationId xmlns:p14="http://schemas.microsoft.com/office/powerpoint/2010/main" val="219789445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9105" y="102705"/>
            <a:ext cx="8229600" cy="662355"/>
          </a:xfrm>
        </p:spPr>
        <p:txBody>
          <a:bodyPr>
            <a:normAutofit fontScale="90000"/>
          </a:bodyPr>
          <a:lstStyle/>
          <a:p>
            <a:r>
              <a:rPr lang="en-GB" dirty="0"/>
              <a:t>Factors that contribute to this gap</a:t>
            </a:r>
          </a:p>
        </p:txBody>
      </p:sp>
      <p:sp>
        <p:nvSpPr>
          <p:cNvPr id="3" name="Content Placeholder 2"/>
          <p:cNvSpPr>
            <a:spLocks noGrp="1"/>
          </p:cNvSpPr>
          <p:nvPr>
            <p:ph idx="1"/>
          </p:nvPr>
        </p:nvSpPr>
        <p:spPr>
          <a:xfrm>
            <a:off x="318356" y="765060"/>
            <a:ext cx="8507288" cy="4310756"/>
          </a:xfrm>
        </p:spPr>
        <p:txBody>
          <a:bodyPr>
            <a:normAutofit fontScale="77500" lnSpcReduction="20000"/>
          </a:bodyPr>
          <a:lstStyle/>
          <a:p>
            <a:r>
              <a:rPr lang="en-GB" sz="2000" dirty="0"/>
              <a:t>Tendency for employees in diverse orgs to only accept initiatives they perceive to be relevant to their own areas</a:t>
            </a:r>
          </a:p>
          <a:p>
            <a:r>
              <a:rPr lang="en-GB" sz="2000" dirty="0"/>
              <a:t>Tendency of long serving employees to cling to the status quo</a:t>
            </a:r>
          </a:p>
          <a:p>
            <a:r>
              <a:rPr lang="en-GB" sz="2000" dirty="0"/>
              <a:t>Complex or ambiguous initiatives may not be understood by employees </a:t>
            </a:r>
          </a:p>
          <a:p>
            <a:r>
              <a:rPr lang="en-GB" sz="2000" dirty="0"/>
              <a:t>It is more difficult to gain acceptance of non-routine initiatives</a:t>
            </a:r>
          </a:p>
          <a:p>
            <a:r>
              <a:rPr lang="en-GB" sz="2000" dirty="0"/>
              <a:t>Employees will be hostile to initiatives if they are believed to be in conflict with the orgs’ identity – </a:t>
            </a:r>
            <a:r>
              <a:rPr lang="en-GB" sz="2000" dirty="0" err="1"/>
              <a:t>e.g</a:t>
            </a:r>
            <a:r>
              <a:rPr lang="en-GB" sz="2000" dirty="0"/>
              <a:t> downsizing in culture of job for life</a:t>
            </a:r>
          </a:p>
          <a:p>
            <a:r>
              <a:rPr lang="en-GB" sz="2000" dirty="0"/>
              <a:t>Initiative seen as a threat</a:t>
            </a:r>
          </a:p>
          <a:p>
            <a:r>
              <a:rPr lang="en-GB" sz="2000" dirty="0"/>
              <a:t>Inconsistencies with strategies and values</a:t>
            </a:r>
          </a:p>
          <a:p>
            <a:r>
              <a:rPr lang="en-GB" sz="2000" dirty="0"/>
              <a:t>Extent to which SMT is trusted</a:t>
            </a:r>
          </a:p>
          <a:p>
            <a:r>
              <a:rPr lang="en-GB" sz="2000" dirty="0"/>
              <a:t>Perceived fairness of the initiative</a:t>
            </a:r>
          </a:p>
          <a:p>
            <a:r>
              <a:rPr lang="en-GB" sz="2000" dirty="0"/>
              <a:t>Extent to which existing processes could help to imbed the initiative</a:t>
            </a:r>
          </a:p>
          <a:p>
            <a:r>
              <a:rPr lang="en-GB" sz="2000" dirty="0"/>
              <a:t>Bureaucratic culture which leads to inertia</a:t>
            </a:r>
          </a:p>
          <a:p>
            <a:r>
              <a:rPr lang="en-GB" sz="2000" dirty="0"/>
              <a:t>Failure to understand the strategic needs of the business</a:t>
            </a:r>
          </a:p>
          <a:p>
            <a:r>
              <a:rPr lang="en-GB" sz="2000" dirty="0"/>
              <a:t>Inadequate assessment of environmental and cultural factors</a:t>
            </a:r>
          </a:p>
          <a:p>
            <a:r>
              <a:rPr lang="en-GB" sz="2000" dirty="0"/>
              <a:t>Development of ill-conceived / unmanageable / irrelevant initiatives</a:t>
            </a:r>
          </a:p>
          <a:p>
            <a:r>
              <a:rPr lang="en-GB" sz="2000" b="1" dirty="0"/>
              <a:t>Failure to involve stakeholders in the strategy.</a:t>
            </a:r>
          </a:p>
          <a:p>
            <a:endParaRPr lang="en-GB" sz="2000" dirty="0"/>
          </a:p>
        </p:txBody>
      </p:sp>
      <p:sp>
        <p:nvSpPr>
          <p:cNvPr id="4" name="Slide Number Placeholder 3">
            <a:extLst>
              <a:ext uri="{FF2B5EF4-FFF2-40B4-BE49-F238E27FC236}">
                <a16:creationId xmlns:a16="http://schemas.microsoft.com/office/drawing/2014/main" id="{E3D886DC-10D4-46F4-9A19-BDE3C57D6101}"/>
              </a:ext>
            </a:extLst>
          </p:cNvPr>
          <p:cNvSpPr>
            <a:spLocks noGrp="1"/>
          </p:cNvSpPr>
          <p:nvPr>
            <p:ph type="sldNum" sz="quarter" idx="12"/>
          </p:nvPr>
        </p:nvSpPr>
        <p:spPr/>
        <p:txBody>
          <a:bodyPr/>
          <a:lstStyle/>
          <a:p>
            <a:fld id="{AC82685A-BD3A-4230-8D85-804689F67293}" type="slidenum">
              <a:rPr lang="en-GB" smtClean="0"/>
              <a:t>17</a:t>
            </a:fld>
            <a:endParaRPr lang="en-GB"/>
          </a:p>
        </p:txBody>
      </p:sp>
    </p:spTree>
    <p:extLst>
      <p:ext uri="{BB962C8B-B14F-4D97-AF65-F5344CB8AC3E}">
        <p14:creationId xmlns:p14="http://schemas.microsoft.com/office/powerpoint/2010/main" val="144403399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6693" y="476672"/>
            <a:ext cx="8229600" cy="662355"/>
          </a:xfrm>
        </p:spPr>
        <p:txBody>
          <a:bodyPr>
            <a:normAutofit fontScale="90000"/>
          </a:bodyPr>
          <a:lstStyle/>
          <a:p>
            <a:r>
              <a:rPr lang="en-GB" dirty="0"/>
              <a:t>Ensuring Effective Delivery of HR Strategy </a:t>
            </a:r>
          </a:p>
        </p:txBody>
      </p:sp>
      <p:sp>
        <p:nvSpPr>
          <p:cNvPr id="3" name="Content Placeholder 2"/>
          <p:cNvSpPr>
            <a:spLocks noGrp="1"/>
          </p:cNvSpPr>
          <p:nvPr>
            <p:ph idx="1"/>
          </p:nvPr>
        </p:nvSpPr>
        <p:spPr>
          <a:xfrm>
            <a:off x="318356" y="1556792"/>
            <a:ext cx="8507288" cy="4310756"/>
          </a:xfrm>
        </p:spPr>
        <p:txBody>
          <a:bodyPr>
            <a:normAutofit/>
          </a:bodyPr>
          <a:lstStyle/>
          <a:p>
            <a:r>
              <a:rPr lang="en-GB" sz="2800" dirty="0"/>
              <a:t>Formulate effective strategies </a:t>
            </a:r>
          </a:p>
          <a:p>
            <a:r>
              <a:rPr lang="en-GB" sz="2800" dirty="0"/>
              <a:t>Involve stakeholders</a:t>
            </a:r>
          </a:p>
          <a:p>
            <a:r>
              <a:rPr lang="en-GB" sz="2800" dirty="0"/>
              <a:t>Communicate</a:t>
            </a:r>
          </a:p>
          <a:p>
            <a:r>
              <a:rPr lang="en-GB" sz="2800" dirty="0"/>
              <a:t>Build skills</a:t>
            </a:r>
          </a:p>
          <a:p>
            <a:r>
              <a:rPr lang="en-GB" sz="2800" dirty="0"/>
              <a:t>Monitor and Educate</a:t>
            </a:r>
          </a:p>
          <a:p>
            <a:r>
              <a:rPr lang="en-GB" sz="2800" dirty="0"/>
              <a:t>Manage Change</a:t>
            </a:r>
          </a:p>
        </p:txBody>
      </p:sp>
      <p:sp>
        <p:nvSpPr>
          <p:cNvPr id="4" name="Slide Number Placeholder 3">
            <a:extLst>
              <a:ext uri="{FF2B5EF4-FFF2-40B4-BE49-F238E27FC236}">
                <a16:creationId xmlns:a16="http://schemas.microsoft.com/office/drawing/2014/main" id="{E3D886DC-10D4-46F4-9A19-BDE3C57D6101}"/>
              </a:ext>
            </a:extLst>
          </p:cNvPr>
          <p:cNvSpPr>
            <a:spLocks noGrp="1"/>
          </p:cNvSpPr>
          <p:nvPr>
            <p:ph type="sldNum" sz="quarter" idx="12"/>
          </p:nvPr>
        </p:nvSpPr>
        <p:spPr/>
        <p:txBody>
          <a:bodyPr/>
          <a:lstStyle/>
          <a:p>
            <a:fld id="{AC82685A-BD3A-4230-8D85-804689F67293}" type="slidenum">
              <a:rPr lang="en-GB" smtClean="0"/>
              <a:t>18</a:t>
            </a:fld>
            <a:endParaRPr lang="en-GB"/>
          </a:p>
        </p:txBody>
      </p:sp>
    </p:spTree>
    <p:extLst>
      <p:ext uri="{BB962C8B-B14F-4D97-AF65-F5344CB8AC3E}">
        <p14:creationId xmlns:p14="http://schemas.microsoft.com/office/powerpoint/2010/main" val="140761000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6693" y="476672"/>
            <a:ext cx="8229600" cy="662355"/>
          </a:xfrm>
        </p:spPr>
        <p:txBody>
          <a:bodyPr>
            <a:normAutofit fontScale="90000"/>
          </a:bodyPr>
          <a:lstStyle/>
          <a:p>
            <a:r>
              <a:rPr lang="en-GB" dirty="0"/>
              <a:t>Human  Capital Strategy</a:t>
            </a:r>
          </a:p>
        </p:txBody>
      </p:sp>
      <p:sp>
        <p:nvSpPr>
          <p:cNvPr id="3" name="Content Placeholder 2"/>
          <p:cNvSpPr>
            <a:spLocks noGrp="1"/>
          </p:cNvSpPr>
          <p:nvPr>
            <p:ph idx="1"/>
          </p:nvPr>
        </p:nvSpPr>
        <p:spPr>
          <a:xfrm>
            <a:off x="307849" y="1273622"/>
            <a:ext cx="8507288" cy="4310756"/>
          </a:xfrm>
        </p:spPr>
        <p:txBody>
          <a:bodyPr>
            <a:normAutofit/>
          </a:bodyPr>
          <a:lstStyle/>
          <a:p>
            <a:pPr marL="514350" indent="-514350">
              <a:buFont typeface="+mj-lt"/>
              <a:buAutoNum type="arabicPeriod"/>
            </a:pPr>
            <a:r>
              <a:rPr lang="en-GB" sz="2800" dirty="0"/>
              <a:t>Determine the impact of people on the business and determine their contribution to value</a:t>
            </a:r>
          </a:p>
          <a:p>
            <a:pPr marL="514350" indent="-514350">
              <a:buFont typeface="+mj-lt"/>
              <a:buAutoNum type="arabicPeriod"/>
            </a:pPr>
            <a:r>
              <a:rPr lang="en-GB" sz="2800" dirty="0"/>
              <a:t>Determine that HR practices produce value for money in terms of ROI (Return on Investment)</a:t>
            </a:r>
          </a:p>
          <a:p>
            <a:pPr marL="514350" indent="-514350">
              <a:buFont typeface="+mj-lt"/>
              <a:buAutoNum type="arabicPeriod"/>
            </a:pPr>
            <a:r>
              <a:rPr lang="en-GB" sz="2800" dirty="0"/>
              <a:t>Provide guidance on future HR and business strategy</a:t>
            </a:r>
          </a:p>
          <a:p>
            <a:pPr marL="514350" indent="-514350">
              <a:buFont typeface="+mj-lt"/>
              <a:buAutoNum type="arabicPeriod"/>
            </a:pPr>
            <a:r>
              <a:rPr lang="en-GB" sz="2800" dirty="0"/>
              <a:t>Provide data that will inform strategies and practices designed to improve the effectiveness of people management in the organisation</a:t>
            </a:r>
          </a:p>
        </p:txBody>
      </p:sp>
      <p:sp>
        <p:nvSpPr>
          <p:cNvPr id="4" name="Slide Number Placeholder 3">
            <a:extLst>
              <a:ext uri="{FF2B5EF4-FFF2-40B4-BE49-F238E27FC236}">
                <a16:creationId xmlns:a16="http://schemas.microsoft.com/office/drawing/2014/main" id="{E3D886DC-10D4-46F4-9A19-BDE3C57D6101}"/>
              </a:ext>
            </a:extLst>
          </p:cNvPr>
          <p:cNvSpPr>
            <a:spLocks noGrp="1"/>
          </p:cNvSpPr>
          <p:nvPr>
            <p:ph type="sldNum" sz="quarter" idx="12"/>
          </p:nvPr>
        </p:nvSpPr>
        <p:spPr/>
        <p:txBody>
          <a:bodyPr/>
          <a:lstStyle/>
          <a:p>
            <a:fld id="{AC82685A-BD3A-4230-8D85-804689F67293}" type="slidenum">
              <a:rPr lang="en-GB" smtClean="0"/>
              <a:t>19</a:t>
            </a:fld>
            <a:endParaRPr lang="en-GB"/>
          </a:p>
        </p:txBody>
      </p:sp>
    </p:spTree>
    <p:extLst>
      <p:ext uri="{BB962C8B-B14F-4D97-AF65-F5344CB8AC3E}">
        <p14:creationId xmlns:p14="http://schemas.microsoft.com/office/powerpoint/2010/main" val="334437293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42AACC-64C3-445D-A6D6-4E5B6B19C28A}"/>
              </a:ext>
            </a:extLst>
          </p:cNvPr>
          <p:cNvSpPr>
            <a:spLocks noGrp="1"/>
          </p:cNvSpPr>
          <p:nvPr>
            <p:ph type="title"/>
          </p:nvPr>
        </p:nvSpPr>
        <p:spPr/>
        <p:txBody>
          <a:bodyPr/>
          <a:lstStyle/>
          <a:p>
            <a:r>
              <a:rPr lang="en-GB" dirty="0"/>
              <a:t>High Performance Work Systems</a:t>
            </a:r>
          </a:p>
        </p:txBody>
      </p:sp>
      <p:sp>
        <p:nvSpPr>
          <p:cNvPr id="3" name="Content Placeholder 2">
            <a:extLst>
              <a:ext uri="{FF2B5EF4-FFF2-40B4-BE49-F238E27FC236}">
                <a16:creationId xmlns:a16="http://schemas.microsoft.com/office/drawing/2014/main" id="{B12DA4D7-0B2F-443C-9E24-981FC788AAD8}"/>
              </a:ext>
            </a:extLst>
          </p:cNvPr>
          <p:cNvSpPr>
            <a:spLocks noGrp="1"/>
          </p:cNvSpPr>
          <p:nvPr>
            <p:ph idx="1"/>
          </p:nvPr>
        </p:nvSpPr>
        <p:spPr/>
        <p:txBody>
          <a:bodyPr/>
          <a:lstStyle/>
          <a:p>
            <a:r>
              <a:rPr lang="en-GB" sz="2400" dirty="0"/>
              <a:t>A high performance work system (HPWS) has been defined by Becker and </a:t>
            </a:r>
            <a:r>
              <a:rPr lang="en-GB" sz="2400" dirty="0" err="1"/>
              <a:t>Huselid</a:t>
            </a:r>
            <a:r>
              <a:rPr lang="en-GB" sz="2400" dirty="0"/>
              <a:t> (1998) as: ‘An internally consistent and coherent HRM system that is focused on solving operational problems and implementing the firm’s competitive strategy’.   </a:t>
            </a:r>
          </a:p>
          <a:p>
            <a:r>
              <a:rPr lang="en-GB" sz="2400" dirty="0"/>
              <a:t>They suggested that such a system is the key to the acquisition, motivation and development of the underlying intellectual assets that can be a source of sustained competitive advantage.</a:t>
            </a:r>
          </a:p>
          <a:p>
            <a:pPr marL="0" indent="0">
              <a:buNone/>
            </a:pPr>
            <a:endParaRPr lang="en-GB" dirty="0"/>
          </a:p>
        </p:txBody>
      </p:sp>
      <p:sp>
        <p:nvSpPr>
          <p:cNvPr id="4" name="Slide Number Placeholder 3">
            <a:extLst>
              <a:ext uri="{FF2B5EF4-FFF2-40B4-BE49-F238E27FC236}">
                <a16:creationId xmlns:a16="http://schemas.microsoft.com/office/drawing/2014/main" id="{E7E9C4CE-C8B4-4911-B02B-3890273D6022}"/>
              </a:ext>
            </a:extLst>
          </p:cNvPr>
          <p:cNvSpPr>
            <a:spLocks noGrp="1"/>
          </p:cNvSpPr>
          <p:nvPr>
            <p:ph type="sldNum" sz="quarter" idx="12"/>
          </p:nvPr>
        </p:nvSpPr>
        <p:spPr/>
        <p:txBody>
          <a:bodyPr/>
          <a:lstStyle/>
          <a:p>
            <a:fld id="{AC82685A-BD3A-4230-8D85-804689F67293}" type="slidenum">
              <a:rPr lang="en-GB" smtClean="0"/>
              <a:t>20</a:t>
            </a:fld>
            <a:endParaRPr lang="en-GB"/>
          </a:p>
        </p:txBody>
      </p:sp>
    </p:spTree>
    <p:extLst>
      <p:ext uri="{BB962C8B-B14F-4D97-AF65-F5344CB8AC3E}">
        <p14:creationId xmlns:p14="http://schemas.microsoft.com/office/powerpoint/2010/main" val="234551840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42AACC-64C3-445D-A6D6-4E5B6B19C28A}"/>
              </a:ext>
            </a:extLst>
          </p:cNvPr>
          <p:cNvSpPr>
            <a:spLocks noGrp="1"/>
          </p:cNvSpPr>
          <p:nvPr>
            <p:ph type="title"/>
          </p:nvPr>
        </p:nvSpPr>
        <p:spPr/>
        <p:txBody>
          <a:bodyPr>
            <a:normAutofit fontScale="90000"/>
          </a:bodyPr>
          <a:lstStyle/>
          <a:p>
            <a:r>
              <a:rPr lang="en-GB" dirty="0"/>
              <a:t>Basic Features of a HPWS </a:t>
            </a:r>
            <a:br>
              <a:rPr lang="en-GB" dirty="0"/>
            </a:br>
            <a:r>
              <a:rPr lang="en-GB" dirty="0"/>
              <a:t>Shih, Chiang and Hsu (2005)</a:t>
            </a:r>
          </a:p>
        </p:txBody>
      </p:sp>
      <p:sp>
        <p:nvSpPr>
          <p:cNvPr id="3" name="Content Placeholder 2">
            <a:extLst>
              <a:ext uri="{FF2B5EF4-FFF2-40B4-BE49-F238E27FC236}">
                <a16:creationId xmlns:a16="http://schemas.microsoft.com/office/drawing/2014/main" id="{B12DA4D7-0B2F-443C-9E24-981FC788AAD8}"/>
              </a:ext>
            </a:extLst>
          </p:cNvPr>
          <p:cNvSpPr>
            <a:spLocks noGrp="1"/>
          </p:cNvSpPr>
          <p:nvPr>
            <p:ph idx="1"/>
          </p:nvPr>
        </p:nvSpPr>
        <p:spPr/>
        <p:txBody>
          <a:bodyPr>
            <a:normAutofit fontScale="85000" lnSpcReduction="20000"/>
          </a:bodyPr>
          <a:lstStyle/>
          <a:p>
            <a:r>
              <a:rPr lang="en-GB" sz="2400" b="1" dirty="0"/>
              <a:t>Job infrastructure </a:t>
            </a:r>
            <a:r>
              <a:rPr lang="en-GB" sz="2400" dirty="0"/>
              <a:t>– workplace arrangements that equip workers with the proper abilities to do their jobs, provide them with the means to do their jobs and give them motivation to do their jobs.</a:t>
            </a:r>
          </a:p>
          <a:p>
            <a:pPr marL="0" indent="0">
              <a:buNone/>
            </a:pPr>
            <a:endParaRPr lang="en-GB" sz="2400" dirty="0"/>
          </a:p>
          <a:p>
            <a:r>
              <a:rPr lang="en-GB" sz="2400" b="1" dirty="0"/>
              <a:t>Training programmes </a:t>
            </a:r>
            <a:r>
              <a:rPr lang="en-GB" sz="2400" dirty="0"/>
              <a:t>– to enhance employee skills: investment in increasing employee skills knowledge and ability.</a:t>
            </a:r>
          </a:p>
          <a:p>
            <a:pPr marL="0" indent="0">
              <a:buNone/>
            </a:pPr>
            <a:endParaRPr lang="en-GB" sz="2400" dirty="0"/>
          </a:p>
          <a:p>
            <a:r>
              <a:rPr lang="en-GB" sz="2400" b="1" dirty="0"/>
              <a:t>Information sharing and worker involvement mechanisms </a:t>
            </a:r>
            <a:r>
              <a:rPr lang="en-GB" sz="2400" dirty="0"/>
              <a:t>– to understand the available alternatives and make correct decisions.</a:t>
            </a:r>
          </a:p>
          <a:p>
            <a:pPr marL="0" indent="0">
              <a:buNone/>
            </a:pPr>
            <a:endParaRPr lang="en-GB" sz="2400" dirty="0"/>
          </a:p>
          <a:p>
            <a:r>
              <a:rPr lang="en-GB" sz="2400" b="1" dirty="0"/>
              <a:t>Compensation and promotion opportunities that provide motivation </a:t>
            </a:r>
            <a:r>
              <a:rPr lang="en-GB" sz="2400" dirty="0"/>
              <a:t>– to encourage skilled employees to engage in effective discretionary decision making in a variety of environmental contingencies.</a:t>
            </a:r>
            <a:endParaRPr lang="en-GB" dirty="0"/>
          </a:p>
        </p:txBody>
      </p:sp>
      <p:sp>
        <p:nvSpPr>
          <p:cNvPr id="4" name="Slide Number Placeholder 3">
            <a:extLst>
              <a:ext uri="{FF2B5EF4-FFF2-40B4-BE49-F238E27FC236}">
                <a16:creationId xmlns:a16="http://schemas.microsoft.com/office/drawing/2014/main" id="{E7E9C4CE-C8B4-4911-B02B-3890273D6022}"/>
              </a:ext>
            </a:extLst>
          </p:cNvPr>
          <p:cNvSpPr>
            <a:spLocks noGrp="1"/>
          </p:cNvSpPr>
          <p:nvPr>
            <p:ph type="sldNum" sz="quarter" idx="12"/>
          </p:nvPr>
        </p:nvSpPr>
        <p:spPr/>
        <p:txBody>
          <a:bodyPr/>
          <a:lstStyle/>
          <a:p>
            <a:fld id="{AC82685A-BD3A-4230-8D85-804689F67293}" type="slidenum">
              <a:rPr lang="en-GB" smtClean="0"/>
              <a:t>21</a:t>
            </a:fld>
            <a:endParaRPr lang="en-GB"/>
          </a:p>
        </p:txBody>
      </p:sp>
    </p:spTree>
    <p:extLst>
      <p:ext uri="{BB962C8B-B14F-4D97-AF65-F5344CB8AC3E}">
        <p14:creationId xmlns:p14="http://schemas.microsoft.com/office/powerpoint/2010/main" val="244419131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42AACC-64C3-445D-A6D6-4E5B6B19C28A}"/>
              </a:ext>
            </a:extLst>
          </p:cNvPr>
          <p:cNvSpPr>
            <a:spLocks noGrp="1"/>
          </p:cNvSpPr>
          <p:nvPr>
            <p:ph type="title"/>
          </p:nvPr>
        </p:nvSpPr>
        <p:spPr>
          <a:xfrm>
            <a:off x="471024" y="0"/>
            <a:ext cx="8229600" cy="1143000"/>
          </a:xfrm>
        </p:spPr>
        <p:txBody>
          <a:bodyPr>
            <a:normAutofit/>
          </a:bodyPr>
          <a:lstStyle/>
          <a:p>
            <a:r>
              <a:rPr lang="en-GB" dirty="0"/>
              <a:t>Agile Working</a:t>
            </a:r>
          </a:p>
        </p:txBody>
      </p:sp>
      <p:sp>
        <p:nvSpPr>
          <p:cNvPr id="3" name="Content Placeholder 2">
            <a:extLst>
              <a:ext uri="{FF2B5EF4-FFF2-40B4-BE49-F238E27FC236}">
                <a16:creationId xmlns:a16="http://schemas.microsoft.com/office/drawing/2014/main" id="{B12DA4D7-0B2F-443C-9E24-981FC788AAD8}"/>
              </a:ext>
            </a:extLst>
          </p:cNvPr>
          <p:cNvSpPr>
            <a:spLocks noGrp="1"/>
          </p:cNvSpPr>
          <p:nvPr>
            <p:ph idx="1"/>
          </p:nvPr>
        </p:nvSpPr>
        <p:spPr>
          <a:xfrm>
            <a:off x="471024" y="1409101"/>
            <a:ext cx="8229600" cy="3917032"/>
          </a:xfrm>
        </p:spPr>
        <p:txBody>
          <a:bodyPr>
            <a:normAutofit fontScale="70000" lnSpcReduction="20000"/>
          </a:bodyPr>
          <a:lstStyle/>
          <a:p>
            <a:r>
              <a:rPr lang="en-GB" dirty="0"/>
              <a:t>Agile working is an approach to running a business that enables it to respond rapidly to change, new demands and increasing complexity.</a:t>
            </a:r>
          </a:p>
          <a:p>
            <a:r>
              <a:rPr lang="en-GB" dirty="0"/>
              <a:t>A report by the Economic Intelligence Unit (2009) stated the characteristics  of an ‘agile’ business were a high performance culture, flexibility of management practices and resources, and organisational structures that support collaboration, rapid decision making and execution. </a:t>
            </a:r>
          </a:p>
          <a:p>
            <a:r>
              <a:rPr lang="en-GB" dirty="0"/>
              <a:t>Nearly 90% of senior execs at the EIU believe that organisational agility (ability to anticipate  and address the forces affecting the business) is crucial for business success.</a:t>
            </a:r>
          </a:p>
          <a:p>
            <a:endParaRPr lang="en-GB" dirty="0"/>
          </a:p>
        </p:txBody>
      </p:sp>
      <p:sp>
        <p:nvSpPr>
          <p:cNvPr id="4" name="Slide Number Placeholder 3">
            <a:extLst>
              <a:ext uri="{FF2B5EF4-FFF2-40B4-BE49-F238E27FC236}">
                <a16:creationId xmlns:a16="http://schemas.microsoft.com/office/drawing/2014/main" id="{E7E9C4CE-C8B4-4911-B02B-3890273D6022}"/>
              </a:ext>
            </a:extLst>
          </p:cNvPr>
          <p:cNvSpPr>
            <a:spLocks noGrp="1"/>
          </p:cNvSpPr>
          <p:nvPr>
            <p:ph type="sldNum" sz="quarter" idx="12"/>
          </p:nvPr>
        </p:nvSpPr>
        <p:spPr/>
        <p:txBody>
          <a:bodyPr/>
          <a:lstStyle/>
          <a:p>
            <a:fld id="{AC82685A-BD3A-4230-8D85-804689F67293}" type="slidenum">
              <a:rPr lang="en-GB" smtClean="0"/>
              <a:t>22</a:t>
            </a:fld>
            <a:endParaRPr lang="en-GB"/>
          </a:p>
        </p:txBody>
      </p:sp>
    </p:spTree>
    <p:extLst>
      <p:ext uri="{BB962C8B-B14F-4D97-AF65-F5344CB8AC3E}">
        <p14:creationId xmlns:p14="http://schemas.microsoft.com/office/powerpoint/2010/main" val="226205089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Aims and Contribution of HR</a:t>
            </a:r>
          </a:p>
        </p:txBody>
      </p:sp>
      <p:sp>
        <p:nvSpPr>
          <p:cNvPr id="3" name="Content Placeholder 2"/>
          <p:cNvSpPr>
            <a:spLocks noGrp="1"/>
          </p:cNvSpPr>
          <p:nvPr>
            <p:ph idx="1"/>
          </p:nvPr>
        </p:nvSpPr>
        <p:spPr>
          <a:xfrm>
            <a:off x="475555" y="1124744"/>
            <a:ext cx="8229600" cy="4099594"/>
          </a:xfrm>
        </p:spPr>
        <p:txBody>
          <a:bodyPr>
            <a:normAutofit fontScale="92500"/>
          </a:bodyPr>
          <a:lstStyle/>
          <a:p>
            <a:pPr marL="0" indent="0">
              <a:buNone/>
            </a:pPr>
            <a:r>
              <a:rPr lang="en-GB" b="1" dirty="0"/>
              <a:t>Major contemporary developments in HRM and HRD practice in larger private sector companies </a:t>
            </a:r>
          </a:p>
          <a:p>
            <a:pPr marL="0" indent="0">
              <a:buNone/>
            </a:pPr>
            <a:r>
              <a:rPr lang="en-GB" dirty="0"/>
              <a:t>“We can learn a lot from the world of agile and creative start-ups, by the moves to more liberated structures of so called democratized work places which put people at the heart of business thinking” Cheese (2018)</a:t>
            </a:r>
          </a:p>
          <a:p>
            <a:pPr>
              <a:buFont typeface="Wingdings" panose="05000000000000000000" pitchFamily="2" charset="2"/>
              <a:buChar char="Ø"/>
            </a:pPr>
            <a:endParaRPr lang="en-GB" dirty="0"/>
          </a:p>
          <a:p>
            <a:pPr>
              <a:buFont typeface="Wingdings" panose="05000000000000000000" pitchFamily="2" charset="2"/>
              <a:buChar char="Ø"/>
            </a:pPr>
            <a:endParaRPr lang="en-GB" dirty="0"/>
          </a:p>
          <a:p>
            <a:pPr marL="514350" indent="-514350">
              <a:buFont typeface="+mj-lt"/>
              <a:buAutoNum type="arabicPeriod"/>
            </a:pPr>
            <a:endParaRPr lang="en-GB" dirty="0"/>
          </a:p>
          <a:p>
            <a:pPr marL="514350" indent="-514350">
              <a:buFont typeface="+mj-lt"/>
              <a:buAutoNum type="arabicPeriod"/>
            </a:pPr>
            <a:endParaRPr lang="en-GB" dirty="0"/>
          </a:p>
          <a:p>
            <a:pPr marL="514350" indent="-514350">
              <a:buFont typeface="+mj-lt"/>
              <a:buAutoNum type="arabicPeriod"/>
            </a:pPr>
            <a:endParaRPr lang="en-GB" dirty="0"/>
          </a:p>
          <a:p>
            <a:pPr marL="514350" indent="-514350">
              <a:buFont typeface="+mj-lt"/>
              <a:buAutoNum type="arabicPeriod"/>
            </a:pPr>
            <a:endParaRPr lang="en-GB" dirty="0"/>
          </a:p>
        </p:txBody>
      </p:sp>
      <p:sp>
        <p:nvSpPr>
          <p:cNvPr id="4" name="Slide Number Placeholder 3">
            <a:extLst>
              <a:ext uri="{FF2B5EF4-FFF2-40B4-BE49-F238E27FC236}">
                <a16:creationId xmlns:a16="http://schemas.microsoft.com/office/drawing/2014/main" id="{E3D886DC-10D4-46F4-9A19-BDE3C57D6101}"/>
              </a:ext>
            </a:extLst>
          </p:cNvPr>
          <p:cNvSpPr>
            <a:spLocks noGrp="1"/>
          </p:cNvSpPr>
          <p:nvPr>
            <p:ph type="sldNum" sz="quarter" idx="12"/>
          </p:nvPr>
        </p:nvSpPr>
        <p:spPr/>
        <p:txBody>
          <a:bodyPr/>
          <a:lstStyle/>
          <a:p>
            <a:fld id="{AC82685A-BD3A-4230-8D85-804689F67293}" type="slidenum">
              <a:rPr lang="en-GB" smtClean="0"/>
              <a:t>23</a:t>
            </a:fld>
            <a:endParaRPr lang="en-GB"/>
          </a:p>
        </p:txBody>
      </p:sp>
    </p:spTree>
    <p:extLst>
      <p:ext uri="{BB962C8B-B14F-4D97-AF65-F5344CB8AC3E}">
        <p14:creationId xmlns:p14="http://schemas.microsoft.com/office/powerpoint/2010/main" val="85617035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p:cNvSpPr>
            <a:spLocks/>
          </p:cNvSpPr>
          <p:nvPr/>
        </p:nvSpPr>
        <p:spPr bwMode="auto">
          <a:xfrm>
            <a:off x="636104" y="381000"/>
            <a:ext cx="7593496" cy="762000"/>
          </a:xfrm>
          <a:prstGeom prst="rect">
            <a:avLst/>
          </a:prstGeom>
          <a:noFill/>
          <a:ln w="9525">
            <a:noFill/>
            <a:miter lim="800000"/>
            <a:headEnd/>
            <a:tailEnd/>
          </a:ln>
        </p:spPr>
        <p:txBody>
          <a:bodyPr anchor="b"/>
          <a:lstStyle/>
          <a:p>
            <a:r>
              <a:rPr lang="en-GB" altLang="es-ES_tradnl" sz="4000" b="1" dirty="0">
                <a:solidFill>
                  <a:srgbClr val="520D5D"/>
                </a:solidFill>
                <a:latin typeface="Arial" charset="0"/>
              </a:rPr>
              <a:t>Being an HRM professional (1)</a:t>
            </a:r>
          </a:p>
        </p:txBody>
      </p:sp>
      <p:sp>
        <p:nvSpPr>
          <p:cNvPr id="4099" name="Content Placeholder 2"/>
          <p:cNvSpPr>
            <a:spLocks/>
          </p:cNvSpPr>
          <p:nvPr/>
        </p:nvSpPr>
        <p:spPr bwMode="auto">
          <a:xfrm>
            <a:off x="762000" y="1390934"/>
            <a:ext cx="7825854" cy="4873625"/>
          </a:xfrm>
          <a:prstGeom prst="rect">
            <a:avLst/>
          </a:prstGeom>
          <a:noFill/>
          <a:ln w="9525">
            <a:noFill/>
            <a:miter lim="800000"/>
            <a:headEnd/>
            <a:tailEnd/>
          </a:ln>
        </p:spPr>
        <p:txBody>
          <a:bodyPr/>
          <a:lstStyle/>
          <a:p>
            <a:pPr marL="228600" indent="-228600" eaLnBrk="0" fontAlgn="base" hangingPunct="0">
              <a:lnSpc>
                <a:spcPct val="90000"/>
              </a:lnSpc>
              <a:spcBef>
                <a:spcPts val="1000"/>
              </a:spcBef>
              <a:spcAft>
                <a:spcPct val="0"/>
              </a:spcAft>
              <a:buClr>
                <a:srgbClr val="DA1D52"/>
              </a:buClr>
              <a:buFont typeface="Arial" panose="020B0604020202020204" pitchFamily="34" charset="0"/>
              <a:buChar char="•"/>
            </a:pPr>
            <a:r>
              <a:rPr lang="en-GB" sz="2400" dirty="0">
                <a:solidFill>
                  <a:srgbClr val="58595B"/>
                </a:solidFill>
                <a:latin typeface="Arial" panose="020B0604020202020204" pitchFamily="34" charset="0"/>
                <a:cs typeface="Arial" panose="020B0604020202020204" pitchFamily="34" charset="0"/>
              </a:rPr>
              <a:t>Is HRM a profession? What does it mean to be a professional?</a:t>
            </a:r>
            <a:endParaRPr lang="en-GB" altLang="es-ES_tradnl" sz="2400" dirty="0">
              <a:solidFill>
                <a:srgbClr val="58595B"/>
              </a:solidFill>
              <a:latin typeface="Arial" panose="020B0604020202020204" pitchFamily="34" charset="0"/>
              <a:cs typeface="Arial" panose="020B0604020202020204" pitchFamily="34" charset="0"/>
            </a:endParaRPr>
          </a:p>
          <a:p>
            <a:pPr marL="685800" lvl="2" indent="-228600" eaLnBrk="0" fontAlgn="base" hangingPunct="0">
              <a:lnSpc>
                <a:spcPct val="90000"/>
              </a:lnSpc>
              <a:spcBef>
                <a:spcPts val="1000"/>
              </a:spcBef>
              <a:spcAft>
                <a:spcPct val="0"/>
              </a:spcAft>
              <a:buClr>
                <a:srgbClr val="DA1D52"/>
              </a:buClr>
              <a:buFont typeface="Arial" panose="020B0604020202020204" pitchFamily="34" charset="0"/>
              <a:buChar char="•"/>
            </a:pPr>
            <a:r>
              <a:rPr lang="en-GB" sz="2400" dirty="0">
                <a:solidFill>
                  <a:srgbClr val="58595B"/>
                </a:solidFill>
                <a:latin typeface="Arial" panose="020B0604020202020204" pitchFamily="34" charset="0"/>
                <a:cs typeface="Arial" panose="020B0604020202020204" pitchFamily="34" charset="0"/>
              </a:rPr>
              <a:t>Being a member of the CIPD and ‘acting as a professional’ entails far more than passing exams, as indicated in the CIPD Code of Professional Conduct (2015). </a:t>
            </a:r>
          </a:p>
          <a:p>
            <a:pPr marL="685800" lvl="2" indent="-228600" eaLnBrk="0" fontAlgn="base" hangingPunct="0">
              <a:lnSpc>
                <a:spcPct val="90000"/>
              </a:lnSpc>
              <a:spcBef>
                <a:spcPts val="1000"/>
              </a:spcBef>
              <a:spcAft>
                <a:spcPct val="0"/>
              </a:spcAft>
              <a:buClr>
                <a:srgbClr val="DA1D52"/>
              </a:buClr>
              <a:buFont typeface="Arial" panose="020B0604020202020204" pitchFamily="34" charset="0"/>
              <a:buChar char="•"/>
            </a:pPr>
            <a:r>
              <a:rPr lang="en-GB" sz="2400" dirty="0">
                <a:solidFill>
                  <a:srgbClr val="58595B"/>
                </a:solidFill>
                <a:latin typeface="Arial" panose="020B0604020202020204" pitchFamily="34" charset="0"/>
                <a:cs typeface="Arial" panose="020B0604020202020204" pitchFamily="34" charset="0"/>
              </a:rPr>
              <a:t>It requires a commitment to update professional knowledge, uphold legal thresholds and behave with integrity at all times. In addition, CIPD members are required to ‘challenge others if they suspect unlawful or unethical conduct or behaviour’ (para 4.2).</a:t>
            </a:r>
          </a:p>
        </p:txBody>
      </p:sp>
    </p:spTree>
    <p:extLst>
      <p:ext uri="{BB962C8B-B14F-4D97-AF65-F5344CB8AC3E}">
        <p14:creationId xmlns:p14="http://schemas.microsoft.com/office/powerpoint/2010/main" val="267023154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40AC0B7D-7666-4F60-904C-4E7A65393A99}"/>
              </a:ext>
            </a:extLst>
          </p:cNvPr>
          <p:cNvSpPr>
            <a:spLocks noGrp="1"/>
          </p:cNvSpPr>
          <p:nvPr>
            <p:ph type="sldNum" sz="quarter" idx="12"/>
          </p:nvPr>
        </p:nvSpPr>
        <p:spPr/>
        <p:txBody>
          <a:bodyPr/>
          <a:lstStyle/>
          <a:p>
            <a:fld id="{AC82685A-BD3A-4230-8D85-804689F67293}" type="slidenum">
              <a:rPr lang="en-GB" smtClean="0"/>
              <a:t>25</a:t>
            </a:fld>
            <a:endParaRPr lang="en-GB"/>
          </a:p>
        </p:txBody>
      </p:sp>
      <p:sp>
        <p:nvSpPr>
          <p:cNvPr id="3" name="Rectangle 2">
            <a:extLst>
              <a:ext uri="{FF2B5EF4-FFF2-40B4-BE49-F238E27FC236}">
                <a16:creationId xmlns:a16="http://schemas.microsoft.com/office/drawing/2014/main" id="{F586FE45-CE0D-4629-A5E5-20B778E9463C}"/>
              </a:ext>
            </a:extLst>
          </p:cNvPr>
          <p:cNvSpPr/>
          <p:nvPr/>
        </p:nvSpPr>
        <p:spPr>
          <a:xfrm>
            <a:off x="795129" y="1713915"/>
            <a:ext cx="7434471" cy="1768176"/>
          </a:xfrm>
          <a:prstGeom prst="rect">
            <a:avLst/>
          </a:prstGeom>
        </p:spPr>
        <p:txBody>
          <a:bodyPr wrap="square">
            <a:spAutoFit/>
          </a:bodyPr>
          <a:lstStyle/>
          <a:p>
            <a:pPr marL="685800" lvl="2" indent="-228600" eaLnBrk="0" fontAlgn="base" hangingPunct="0">
              <a:lnSpc>
                <a:spcPct val="90000"/>
              </a:lnSpc>
              <a:spcBef>
                <a:spcPts val="1000"/>
              </a:spcBef>
              <a:spcAft>
                <a:spcPct val="0"/>
              </a:spcAft>
              <a:buClr>
                <a:srgbClr val="DA1D52"/>
              </a:buClr>
              <a:buFont typeface="Arial" panose="020B0604020202020204" pitchFamily="34" charset="0"/>
              <a:buChar char="•"/>
            </a:pPr>
            <a:r>
              <a:rPr lang="en-GB" sz="2400" dirty="0">
                <a:solidFill>
                  <a:srgbClr val="58595B"/>
                </a:solidFill>
                <a:latin typeface="Arial" panose="020B0604020202020204" pitchFamily="34" charset="0"/>
                <a:cs typeface="Arial" panose="020B0604020202020204" pitchFamily="34" charset="0"/>
              </a:rPr>
              <a:t>No exceptions to positive professional behaviour in all aspects of working life. Those embracing such standards may use them as a frame for professional identity, where the standards become part of their working self (Brown 2015).</a:t>
            </a:r>
            <a:r>
              <a:rPr lang="en-GB" sz="2500" dirty="0">
                <a:solidFill>
                  <a:srgbClr val="58595B"/>
                </a:solidFill>
                <a:latin typeface="Arial" panose="020B0604020202020204" pitchFamily="34" charset="0"/>
                <a:cs typeface="Arial" panose="020B0604020202020204" pitchFamily="34" charset="0"/>
              </a:rPr>
              <a:t> </a:t>
            </a:r>
            <a:endParaRPr lang="en-GB" altLang="es-ES_tradnl" sz="2500" dirty="0">
              <a:solidFill>
                <a:srgbClr val="58595B"/>
              </a:solidFill>
              <a:latin typeface="Arial" panose="020B0604020202020204" pitchFamily="34" charset="0"/>
              <a:cs typeface="Arial" panose="020B0604020202020204" pitchFamily="34" charset="0"/>
            </a:endParaRPr>
          </a:p>
        </p:txBody>
      </p:sp>
      <p:sp>
        <p:nvSpPr>
          <p:cNvPr id="4" name="Title 1">
            <a:extLst>
              <a:ext uri="{FF2B5EF4-FFF2-40B4-BE49-F238E27FC236}">
                <a16:creationId xmlns:a16="http://schemas.microsoft.com/office/drawing/2014/main" id="{1E7F73CF-E419-4BD9-BA95-751FA9CB5595}"/>
              </a:ext>
            </a:extLst>
          </p:cNvPr>
          <p:cNvSpPr>
            <a:spLocks/>
          </p:cNvSpPr>
          <p:nvPr/>
        </p:nvSpPr>
        <p:spPr bwMode="auto">
          <a:xfrm>
            <a:off x="636104" y="381000"/>
            <a:ext cx="7593496" cy="762000"/>
          </a:xfrm>
          <a:prstGeom prst="rect">
            <a:avLst/>
          </a:prstGeom>
          <a:noFill/>
          <a:ln w="9525">
            <a:noFill/>
            <a:miter lim="800000"/>
            <a:headEnd/>
            <a:tailEnd/>
          </a:ln>
        </p:spPr>
        <p:txBody>
          <a:bodyPr anchor="b"/>
          <a:lstStyle/>
          <a:p>
            <a:r>
              <a:rPr lang="en-GB" altLang="es-ES_tradnl" sz="4000" b="1" dirty="0">
                <a:solidFill>
                  <a:srgbClr val="520D5D"/>
                </a:solidFill>
                <a:latin typeface="Arial" charset="0"/>
              </a:rPr>
              <a:t>Being an HRM professional (2)</a:t>
            </a:r>
          </a:p>
        </p:txBody>
      </p:sp>
    </p:spTree>
    <p:extLst>
      <p:ext uri="{BB962C8B-B14F-4D97-AF65-F5344CB8AC3E}">
        <p14:creationId xmlns:p14="http://schemas.microsoft.com/office/powerpoint/2010/main" val="128945139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p:cNvSpPr>
            <a:spLocks/>
          </p:cNvSpPr>
          <p:nvPr/>
        </p:nvSpPr>
        <p:spPr bwMode="auto">
          <a:xfrm>
            <a:off x="602325" y="91264"/>
            <a:ext cx="8377902" cy="1042988"/>
          </a:xfrm>
          <a:prstGeom prst="rect">
            <a:avLst/>
          </a:prstGeom>
          <a:noFill/>
          <a:ln w="9525">
            <a:noFill/>
            <a:miter lim="800000"/>
            <a:headEnd/>
            <a:tailEnd/>
          </a:ln>
        </p:spPr>
        <p:txBody>
          <a:bodyPr anchor="b"/>
          <a:lstStyle/>
          <a:p>
            <a:pPr algn="ctr"/>
            <a:endParaRPr lang="en-GB" altLang="es-ES_tradnl" sz="4000" dirty="0">
              <a:solidFill>
                <a:schemeClr val="tx2"/>
              </a:solidFill>
              <a:latin typeface="Arial" charset="0"/>
            </a:endParaRPr>
          </a:p>
          <a:p>
            <a:r>
              <a:rPr lang="en-GB" altLang="es-ES_tradnl" sz="4000" b="1" dirty="0">
                <a:solidFill>
                  <a:srgbClr val="520D5D"/>
                </a:solidFill>
                <a:latin typeface="Arial" charset="0"/>
              </a:rPr>
              <a:t>Importance of codes of conduct</a:t>
            </a:r>
          </a:p>
        </p:txBody>
      </p:sp>
      <p:sp>
        <p:nvSpPr>
          <p:cNvPr id="10243" name="Content Placeholder 2"/>
          <p:cNvSpPr>
            <a:spLocks/>
          </p:cNvSpPr>
          <p:nvPr/>
        </p:nvSpPr>
        <p:spPr bwMode="auto">
          <a:xfrm>
            <a:off x="602325" y="1424792"/>
            <a:ext cx="8064500" cy="5257800"/>
          </a:xfrm>
          <a:prstGeom prst="rect">
            <a:avLst/>
          </a:prstGeom>
          <a:noFill/>
          <a:ln w="9525">
            <a:noFill/>
            <a:miter lim="800000"/>
            <a:headEnd/>
            <a:tailEnd/>
          </a:ln>
        </p:spPr>
        <p:txBody>
          <a:bodyPr/>
          <a:lstStyle/>
          <a:p>
            <a:pPr marL="228600" indent="-228600" eaLnBrk="0" fontAlgn="base" hangingPunct="0">
              <a:lnSpc>
                <a:spcPct val="90000"/>
              </a:lnSpc>
              <a:spcBef>
                <a:spcPts val="1000"/>
              </a:spcBef>
              <a:spcAft>
                <a:spcPct val="0"/>
              </a:spcAft>
              <a:buClr>
                <a:srgbClr val="DA1D52"/>
              </a:buClr>
              <a:buFont typeface="Arial" panose="020B0604020202020204" pitchFamily="34" charset="0"/>
              <a:buChar char="•"/>
            </a:pPr>
            <a:r>
              <a:rPr lang="en-GB" altLang="es-ES_tradnl" sz="2400" dirty="0">
                <a:solidFill>
                  <a:srgbClr val="58595B"/>
                </a:solidFill>
                <a:latin typeface="Arial" panose="020B0604020202020204" pitchFamily="34" charset="0"/>
                <a:cs typeface="Arial" panose="020B0604020202020204" pitchFamily="34" charset="0"/>
              </a:rPr>
              <a:t>Codes may be professional (e.g. CIPD), applied to a whole sector or related to an individual organisation.</a:t>
            </a:r>
          </a:p>
          <a:p>
            <a:pPr marL="228600" indent="-228600" eaLnBrk="0" fontAlgn="base" hangingPunct="0">
              <a:lnSpc>
                <a:spcPct val="90000"/>
              </a:lnSpc>
              <a:spcBef>
                <a:spcPts val="1000"/>
              </a:spcBef>
              <a:spcAft>
                <a:spcPct val="0"/>
              </a:spcAft>
              <a:buClr>
                <a:srgbClr val="DA1D52"/>
              </a:buClr>
              <a:buFont typeface="Arial" panose="020B0604020202020204" pitchFamily="34" charset="0"/>
              <a:buChar char="•"/>
            </a:pPr>
            <a:r>
              <a:rPr lang="en-GB" altLang="es-ES_tradnl" sz="2400" dirty="0">
                <a:solidFill>
                  <a:srgbClr val="58595B"/>
                </a:solidFill>
                <a:latin typeface="Arial" panose="020B0604020202020204" pitchFamily="34" charset="0"/>
                <a:cs typeface="Arial" panose="020B0604020202020204" pitchFamily="34" charset="0"/>
              </a:rPr>
              <a:t>Codes signal to the outside world the standards of behaviour required.</a:t>
            </a:r>
          </a:p>
          <a:p>
            <a:pPr marL="685800" lvl="2" indent="-228600" eaLnBrk="0" fontAlgn="base" hangingPunct="0">
              <a:lnSpc>
                <a:spcPct val="90000"/>
              </a:lnSpc>
              <a:spcBef>
                <a:spcPts val="1000"/>
              </a:spcBef>
              <a:spcAft>
                <a:spcPct val="0"/>
              </a:spcAft>
              <a:buClr>
                <a:srgbClr val="DA1D52"/>
              </a:buClr>
              <a:buFont typeface="Arial" panose="020B0604020202020204" pitchFamily="34" charset="0"/>
              <a:buChar char="•"/>
            </a:pPr>
            <a:r>
              <a:rPr lang="en-GB" altLang="es-ES_tradnl" sz="2400" dirty="0">
                <a:solidFill>
                  <a:srgbClr val="58595B"/>
                </a:solidFill>
                <a:latin typeface="Arial" panose="020B0604020202020204" pitchFamily="34" charset="0"/>
                <a:cs typeface="Arial" panose="020B0604020202020204" pitchFamily="34" charset="0"/>
              </a:rPr>
              <a:t>Professional codes help individual members to deal with competing short-term influences at work.</a:t>
            </a:r>
          </a:p>
          <a:p>
            <a:pPr marL="685800" lvl="2" indent="-228600" eaLnBrk="0" fontAlgn="base" hangingPunct="0">
              <a:lnSpc>
                <a:spcPct val="90000"/>
              </a:lnSpc>
              <a:spcBef>
                <a:spcPts val="1000"/>
              </a:spcBef>
              <a:spcAft>
                <a:spcPct val="0"/>
              </a:spcAft>
              <a:buClr>
                <a:srgbClr val="DA1D52"/>
              </a:buClr>
              <a:buFont typeface="Arial" panose="020B0604020202020204" pitchFamily="34" charset="0"/>
              <a:buChar char="•"/>
            </a:pPr>
            <a:r>
              <a:rPr lang="en-GB" altLang="es-ES_tradnl" sz="2400" dirty="0">
                <a:solidFill>
                  <a:srgbClr val="58595B"/>
                </a:solidFill>
                <a:latin typeface="Arial" panose="020B0604020202020204" pitchFamily="34" charset="0"/>
                <a:cs typeface="Arial" panose="020B0604020202020204" pitchFamily="34" charset="0"/>
              </a:rPr>
              <a:t>Codes may seem to be based on duty-based ethics, but can also be seen as the distillation of years of experience of consequences.</a:t>
            </a:r>
          </a:p>
          <a:p>
            <a:pPr marL="685800" lvl="2" indent="-228600" eaLnBrk="0" fontAlgn="base" hangingPunct="0">
              <a:lnSpc>
                <a:spcPct val="90000"/>
              </a:lnSpc>
              <a:spcBef>
                <a:spcPts val="1000"/>
              </a:spcBef>
              <a:spcAft>
                <a:spcPct val="0"/>
              </a:spcAft>
              <a:buClr>
                <a:srgbClr val="DA1D52"/>
              </a:buClr>
              <a:buFont typeface="Arial" panose="020B0604020202020204" pitchFamily="34" charset="0"/>
              <a:buChar char="•"/>
            </a:pPr>
            <a:r>
              <a:rPr lang="en-GB" altLang="es-ES_tradnl" sz="2400" dirty="0">
                <a:solidFill>
                  <a:srgbClr val="58595B"/>
                </a:solidFill>
                <a:latin typeface="Arial" panose="020B0604020202020204" pitchFamily="34" charset="0"/>
                <a:cs typeface="Arial" panose="020B0604020202020204" pitchFamily="34" charset="0"/>
              </a:rPr>
              <a:t>Codes provide a system of overt regulation whereby complaints can be received and sanctions given.</a:t>
            </a:r>
          </a:p>
        </p:txBody>
      </p:sp>
    </p:spTree>
    <p:extLst>
      <p:ext uri="{BB962C8B-B14F-4D97-AF65-F5344CB8AC3E}">
        <p14:creationId xmlns:p14="http://schemas.microsoft.com/office/powerpoint/2010/main" val="159108834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Aims and Contribution of HR</a:t>
            </a:r>
          </a:p>
        </p:txBody>
      </p:sp>
      <p:sp>
        <p:nvSpPr>
          <p:cNvPr id="3" name="Content Placeholder 2"/>
          <p:cNvSpPr>
            <a:spLocks noGrp="1"/>
          </p:cNvSpPr>
          <p:nvPr>
            <p:ph idx="1"/>
          </p:nvPr>
        </p:nvSpPr>
        <p:spPr>
          <a:xfrm>
            <a:off x="475555" y="1124744"/>
            <a:ext cx="8229600" cy="4099594"/>
          </a:xfrm>
        </p:spPr>
        <p:txBody>
          <a:bodyPr>
            <a:normAutofit/>
          </a:bodyPr>
          <a:lstStyle/>
          <a:p>
            <a:pPr marL="0" indent="0">
              <a:buNone/>
            </a:pPr>
            <a:endParaRPr lang="en-GB" dirty="0"/>
          </a:p>
          <a:p>
            <a:pPr marL="0" indent="0">
              <a:buNone/>
            </a:pPr>
            <a:r>
              <a:rPr lang="en-GB" dirty="0"/>
              <a:t>“We are seeing…..the move away from standard or ‘best’ practice to innovating and understanding what is best fit for the context we are in” Cheese (2018)</a:t>
            </a:r>
          </a:p>
          <a:p>
            <a:pPr>
              <a:buFont typeface="Wingdings" panose="05000000000000000000" pitchFamily="2" charset="2"/>
              <a:buChar char="Ø"/>
            </a:pPr>
            <a:endParaRPr lang="en-GB" dirty="0"/>
          </a:p>
          <a:p>
            <a:pPr>
              <a:buFont typeface="Wingdings" panose="05000000000000000000" pitchFamily="2" charset="2"/>
              <a:buChar char="Ø"/>
            </a:pPr>
            <a:endParaRPr lang="en-GB" dirty="0"/>
          </a:p>
          <a:p>
            <a:pPr marL="514350" indent="-514350">
              <a:buFont typeface="+mj-lt"/>
              <a:buAutoNum type="arabicPeriod"/>
            </a:pPr>
            <a:endParaRPr lang="en-GB" dirty="0"/>
          </a:p>
          <a:p>
            <a:pPr marL="514350" indent="-514350">
              <a:buFont typeface="+mj-lt"/>
              <a:buAutoNum type="arabicPeriod"/>
            </a:pPr>
            <a:endParaRPr lang="en-GB" dirty="0"/>
          </a:p>
          <a:p>
            <a:pPr marL="514350" indent="-514350">
              <a:buFont typeface="+mj-lt"/>
              <a:buAutoNum type="arabicPeriod"/>
            </a:pPr>
            <a:endParaRPr lang="en-GB" dirty="0"/>
          </a:p>
          <a:p>
            <a:pPr marL="514350" indent="-514350">
              <a:buFont typeface="+mj-lt"/>
              <a:buAutoNum type="arabicPeriod"/>
            </a:pPr>
            <a:endParaRPr lang="en-GB" dirty="0"/>
          </a:p>
        </p:txBody>
      </p:sp>
      <p:sp>
        <p:nvSpPr>
          <p:cNvPr id="4" name="Slide Number Placeholder 3">
            <a:extLst>
              <a:ext uri="{FF2B5EF4-FFF2-40B4-BE49-F238E27FC236}">
                <a16:creationId xmlns:a16="http://schemas.microsoft.com/office/drawing/2014/main" id="{E3D886DC-10D4-46F4-9A19-BDE3C57D6101}"/>
              </a:ext>
            </a:extLst>
          </p:cNvPr>
          <p:cNvSpPr>
            <a:spLocks noGrp="1"/>
          </p:cNvSpPr>
          <p:nvPr>
            <p:ph type="sldNum" sz="quarter" idx="12"/>
          </p:nvPr>
        </p:nvSpPr>
        <p:spPr/>
        <p:txBody>
          <a:bodyPr/>
          <a:lstStyle/>
          <a:p>
            <a:fld id="{AC82685A-BD3A-4230-8D85-804689F67293}" type="slidenum">
              <a:rPr lang="en-GB" smtClean="0"/>
              <a:t>27</a:t>
            </a:fld>
            <a:endParaRPr lang="en-GB"/>
          </a:p>
        </p:txBody>
      </p:sp>
    </p:spTree>
    <p:extLst>
      <p:ext uri="{BB962C8B-B14F-4D97-AF65-F5344CB8AC3E}">
        <p14:creationId xmlns:p14="http://schemas.microsoft.com/office/powerpoint/2010/main" val="287504979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Aims and Contribution of HR</a:t>
            </a:r>
          </a:p>
        </p:txBody>
      </p:sp>
      <p:sp>
        <p:nvSpPr>
          <p:cNvPr id="3" name="Content Placeholder 2"/>
          <p:cNvSpPr>
            <a:spLocks noGrp="1"/>
          </p:cNvSpPr>
          <p:nvPr>
            <p:ph idx="1"/>
          </p:nvPr>
        </p:nvSpPr>
        <p:spPr>
          <a:xfrm>
            <a:off x="475555" y="1124744"/>
            <a:ext cx="8229600" cy="4099594"/>
          </a:xfrm>
        </p:spPr>
        <p:txBody>
          <a:bodyPr>
            <a:normAutofit fontScale="85000" lnSpcReduction="10000"/>
          </a:bodyPr>
          <a:lstStyle/>
          <a:p>
            <a:pPr marL="0" indent="0">
              <a:buNone/>
            </a:pPr>
            <a:endParaRPr lang="en-GB" dirty="0"/>
          </a:p>
          <a:p>
            <a:pPr marL="0" indent="0">
              <a:buNone/>
            </a:pPr>
            <a:r>
              <a:rPr lang="en-GB" dirty="0"/>
              <a:t>“A key principal that guides organisations who put people at the heart of business is the understanding and support of wellbeing.  With stress, engagement and many other modern work trends not headed in the right direction , wellbeing must be a central principal for what we do – the duty of care we have to our employees, and how by so doing we help them to be more productive and effective”. Cheese (2018)</a:t>
            </a:r>
          </a:p>
          <a:p>
            <a:pPr>
              <a:buFont typeface="Wingdings" panose="05000000000000000000" pitchFamily="2" charset="2"/>
              <a:buChar char="Ø"/>
            </a:pPr>
            <a:endParaRPr lang="en-GB" dirty="0"/>
          </a:p>
          <a:p>
            <a:pPr>
              <a:buFont typeface="Wingdings" panose="05000000000000000000" pitchFamily="2" charset="2"/>
              <a:buChar char="Ø"/>
            </a:pPr>
            <a:endParaRPr lang="en-GB" dirty="0"/>
          </a:p>
          <a:p>
            <a:pPr marL="514350" indent="-514350">
              <a:buFont typeface="+mj-lt"/>
              <a:buAutoNum type="arabicPeriod"/>
            </a:pPr>
            <a:endParaRPr lang="en-GB" dirty="0"/>
          </a:p>
          <a:p>
            <a:pPr marL="514350" indent="-514350">
              <a:buFont typeface="+mj-lt"/>
              <a:buAutoNum type="arabicPeriod"/>
            </a:pPr>
            <a:endParaRPr lang="en-GB" dirty="0"/>
          </a:p>
          <a:p>
            <a:pPr marL="514350" indent="-514350">
              <a:buFont typeface="+mj-lt"/>
              <a:buAutoNum type="arabicPeriod"/>
            </a:pPr>
            <a:endParaRPr lang="en-GB" dirty="0"/>
          </a:p>
          <a:p>
            <a:pPr marL="514350" indent="-514350">
              <a:buFont typeface="+mj-lt"/>
              <a:buAutoNum type="arabicPeriod"/>
            </a:pPr>
            <a:endParaRPr lang="en-GB" dirty="0"/>
          </a:p>
        </p:txBody>
      </p:sp>
      <p:sp>
        <p:nvSpPr>
          <p:cNvPr id="4" name="Slide Number Placeholder 3">
            <a:extLst>
              <a:ext uri="{FF2B5EF4-FFF2-40B4-BE49-F238E27FC236}">
                <a16:creationId xmlns:a16="http://schemas.microsoft.com/office/drawing/2014/main" id="{E3D886DC-10D4-46F4-9A19-BDE3C57D6101}"/>
              </a:ext>
            </a:extLst>
          </p:cNvPr>
          <p:cNvSpPr>
            <a:spLocks noGrp="1"/>
          </p:cNvSpPr>
          <p:nvPr>
            <p:ph type="sldNum" sz="quarter" idx="12"/>
          </p:nvPr>
        </p:nvSpPr>
        <p:spPr/>
        <p:txBody>
          <a:bodyPr/>
          <a:lstStyle/>
          <a:p>
            <a:fld id="{AC82685A-BD3A-4230-8D85-804689F67293}" type="slidenum">
              <a:rPr lang="en-GB" smtClean="0"/>
              <a:t>28</a:t>
            </a:fld>
            <a:endParaRPr lang="en-GB"/>
          </a:p>
        </p:txBody>
      </p:sp>
    </p:spTree>
    <p:extLst>
      <p:ext uri="{BB962C8B-B14F-4D97-AF65-F5344CB8AC3E}">
        <p14:creationId xmlns:p14="http://schemas.microsoft.com/office/powerpoint/2010/main" val="205819307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Ethics Content</a:t>
            </a:r>
          </a:p>
        </p:txBody>
      </p:sp>
      <p:sp>
        <p:nvSpPr>
          <p:cNvPr id="3" name="Content Placeholder 2"/>
          <p:cNvSpPr>
            <a:spLocks noGrp="1"/>
          </p:cNvSpPr>
          <p:nvPr>
            <p:ph idx="1"/>
          </p:nvPr>
        </p:nvSpPr>
        <p:spPr>
          <a:xfrm>
            <a:off x="457200" y="1379203"/>
            <a:ext cx="8229600" cy="4099594"/>
          </a:xfrm>
        </p:spPr>
        <p:txBody>
          <a:bodyPr>
            <a:normAutofit/>
          </a:bodyPr>
          <a:lstStyle/>
          <a:p>
            <a:pPr marL="514350" indent="-514350">
              <a:buFont typeface="+mj-lt"/>
              <a:buAutoNum type="arabicPeriod"/>
            </a:pPr>
            <a:r>
              <a:rPr lang="en-GB" dirty="0"/>
              <a:t>Major debates about professionalism and ethics in organisations</a:t>
            </a:r>
          </a:p>
          <a:p>
            <a:pPr marL="514350" indent="-514350">
              <a:buFont typeface="+mj-lt"/>
              <a:buAutoNum type="arabicPeriod"/>
            </a:pPr>
            <a:r>
              <a:rPr lang="en-GB" dirty="0"/>
              <a:t>Common ethical dilemmas faced by managers and ways of resolving these</a:t>
            </a:r>
          </a:p>
          <a:p>
            <a:pPr marL="514350" indent="-514350">
              <a:buFont typeface="+mj-lt"/>
              <a:buAutoNum type="arabicPeriod"/>
            </a:pPr>
            <a:r>
              <a:rPr lang="en-GB" dirty="0"/>
              <a:t>Equity and fair-dealing; managing within the expectations of the law. </a:t>
            </a:r>
          </a:p>
          <a:p>
            <a:pPr marL="514350" indent="-514350">
              <a:buFont typeface="+mj-lt"/>
              <a:buAutoNum type="arabicPeriod"/>
            </a:pPr>
            <a:endParaRPr lang="en-GB" dirty="0"/>
          </a:p>
        </p:txBody>
      </p:sp>
      <p:sp>
        <p:nvSpPr>
          <p:cNvPr id="4" name="Slide Number Placeholder 3">
            <a:extLst>
              <a:ext uri="{FF2B5EF4-FFF2-40B4-BE49-F238E27FC236}">
                <a16:creationId xmlns:a16="http://schemas.microsoft.com/office/drawing/2014/main" id="{E3D886DC-10D4-46F4-9A19-BDE3C57D6101}"/>
              </a:ext>
            </a:extLst>
          </p:cNvPr>
          <p:cNvSpPr>
            <a:spLocks noGrp="1"/>
          </p:cNvSpPr>
          <p:nvPr>
            <p:ph type="sldNum" sz="quarter" idx="12"/>
          </p:nvPr>
        </p:nvSpPr>
        <p:spPr/>
        <p:txBody>
          <a:bodyPr/>
          <a:lstStyle/>
          <a:p>
            <a:fld id="{AC82685A-BD3A-4230-8D85-804689F67293}" type="slidenum">
              <a:rPr lang="en-GB" smtClean="0"/>
              <a:t>29</a:t>
            </a:fld>
            <a:endParaRPr lang="en-GB"/>
          </a:p>
        </p:txBody>
      </p:sp>
    </p:spTree>
    <p:extLst>
      <p:ext uri="{BB962C8B-B14F-4D97-AF65-F5344CB8AC3E}">
        <p14:creationId xmlns:p14="http://schemas.microsoft.com/office/powerpoint/2010/main" val="52679360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p:cNvSpPr>
            <a:spLocks/>
          </p:cNvSpPr>
          <p:nvPr/>
        </p:nvSpPr>
        <p:spPr bwMode="auto">
          <a:xfrm>
            <a:off x="957536" y="112978"/>
            <a:ext cx="7467600" cy="762000"/>
          </a:xfrm>
          <a:prstGeom prst="rect">
            <a:avLst/>
          </a:prstGeom>
          <a:noFill/>
          <a:ln w="9525">
            <a:noFill/>
            <a:miter lim="800000"/>
            <a:headEnd/>
            <a:tailEnd/>
          </a:ln>
        </p:spPr>
        <p:txBody>
          <a:bodyPr anchor="b"/>
          <a:lstStyle/>
          <a:p>
            <a:r>
              <a:rPr lang="en-GB" altLang="es-ES_tradnl" sz="4000" b="1" dirty="0">
                <a:solidFill>
                  <a:srgbClr val="520D5D"/>
                </a:solidFill>
                <a:latin typeface="Arial" charset="0"/>
              </a:rPr>
              <a:t>Ethics and HRM</a:t>
            </a:r>
          </a:p>
        </p:txBody>
      </p:sp>
      <p:sp>
        <p:nvSpPr>
          <p:cNvPr id="4099" name="Content Placeholder 2"/>
          <p:cNvSpPr>
            <a:spLocks/>
          </p:cNvSpPr>
          <p:nvPr/>
        </p:nvSpPr>
        <p:spPr bwMode="auto">
          <a:xfrm>
            <a:off x="957536" y="873287"/>
            <a:ext cx="7467600" cy="4873625"/>
          </a:xfrm>
          <a:prstGeom prst="rect">
            <a:avLst/>
          </a:prstGeom>
          <a:noFill/>
          <a:ln w="9525">
            <a:noFill/>
            <a:miter lim="800000"/>
            <a:headEnd/>
            <a:tailEnd/>
          </a:ln>
        </p:spPr>
        <p:txBody>
          <a:bodyPr/>
          <a:lstStyle/>
          <a:p>
            <a:pPr marL="228600" indent="-228600" eaLnBrk="0" fontAlgn="base" hangingPunct="0">
              <a:lnSpc>
                <a:spcPct val="90000"/>
              </a:lnSpc>
              <a:spcBef>
                <a:spcPts val="1000"/>
              </a:spcBef>
              <a:spcAft>
                <a:spcPct val="0"/>
              </a:spcAft>
              <a:buClr>
                <a:srgbClr val="DA1D52"/>
              </a:buClr>
              <a:buFont typeface="Arial" panose="020B0604020202020204" pitchFamily="34" charset="0"/>
              <a:buChar char="•"/>
            </a:pPr>
            <a:r>
              <a:rPr lang="en-GB" altLang="es-ES_tradnl" sz="2400" dirty="0">
                <a:solidFill>
                  <a:srgbClr val="58595B"/>
                </a:solidFill>
                <a:latin typeface="Arial" panose="020B0604020202020204" pitchFamily="34" charset="0"/>
                <a:cs typeface="Arial" panose="020B0604020202020204" pitchFamily="34" charset="0"/>
              </a:rPr>
              <a:t>What’s different about </a:t>
            </a:r>
            <a:r>
              <a:rPr lang="en-GB" altLang="es-ES_tradnl" sz="2400" i="1" dirty="0">
                <a:solidFill>
                  <a:srgbClr val="58595B"/>
                </a:solidFill>
                <a:latin typeface="Arial" panose="020B0604020202020204" pitchFamily="34" charset="0"/>
                <a:cs typeface="Arial" panose="020B0604020202020204" pitchFamily="34" charset="0"/>
              </a:rPr>
              <a:t>human</a:t>
            </a:r>
            <a:r>
              <a:rPr lang="en-GB" altLang="es-ES_tradnl" sz="2400" dirty="0">
                <a:solidFill>
                  <a:srgbClr val="58595B"/>
                </a:solidFill>
                <a:latin typeface="Arial" panose="020B0604020202020204" pitchFamily="34" charset="0"/>
                <a:cs typeface="Arial" panose="020B0604020202020204" pitchFamily="34" charset="0"/>
              </a:rPr>
              <a:t> resources?</a:t>
            </a:r>
          </a:p>
          <a:p>
            <a:pPr marL="685800" lvl="2" indent="-228600" eaLnBrk="0" fontAlgn="base" hangingPunct="0">
              <a:lnSpc>
                <a:spcPct val="90000"/>
              </a:lnSpc>
              <a:spcBef>
                <a:spcPts val="1000"/>
              </a:spcBef>
              <a:spcAft>
                <a:spcPct val="0"/>
              </a:spcAft>
              <a:buClr>
                <a:srgbClr val="DA1D52"/>
              </a:buClr>
              <a:buFont typeface="Arial" panose="020B0604020202020204" pitchFamily="34" charset="0"/>
              <a:buChar char="•"/>
            </a:pPr>
            <a:r>
              <a:rPr lang="en-GB" altLang="es-ES_tradnl" sz="2400" dirty="0">
                <a:solidFill>
                  <a:srgbClr val="58595B"/>
                </a:solidFill>
                <a:latin typeface="Arial" panose="020B0604020202020204" pitchFamily="34" charset="0"/>
                <a:cs typeface="Arial" panose="020B0604020202020204" pitchFamily="34" charset="0"/>
              </a:rPr>
              <a:t>Can human resources be treated in the same way as an organisation’s other resources?</a:t>
            </a:r>
          </a:p>
          <a:p>
            <a:pPr marL="228600" indent="-228600" eaLnBrk="0" fontAlgn="base" hangingPunct="0">
              <a:lnSpc>
                <a:spcPct val="90000"/>
              </a:lnSpc>
              <a:spcBef>
                <a:spcPts val="1000"/>
              </a:spcBef>
              <a:spcAft>
                <a:spcPct val="0"/>
              </a:spcAft>
              <a:buClr>
                <a:srgbClr val="DA1D52"/>
              </a:buClr>
              <a:buFont typeface="Arial" panose="020B0604020202020204" pitchFamily="34" charset="0"/>
              <a:buChar char="•"/>
            </a:pPr>
            <a:r>
              <a:rPr lang="en-GB" altLang="es-ES_tradnl" sz="2400" dirty="0">
                <a:solidFill>
                  <a:srgbClr val="58595B"/>
                </a:solidFill>
                <a:latin typeface="Arial" panose="020B0604020202020204" pitchFamily="34" charset="0"/>
                <a:cs typeface="Arial" panose="020B0604020202020204" pitchFamily="34" charset="0"/>
              </a:rPr>
              <a:t>Human resources aren’t actually owned by the organisation: the arrangement is voluntary on both sides.</a:t>
            </a:r>
          </a:p>
          <a:p>
            <a:pPr marL="228600" indent="-228600" eaLnBrk="0" fontAlgn="base" hangingPunct="0">
              <a:lnSpc>
                <a:spcPct val="90000"/>
              </a:lnSpc>
              <a:spcBef>
                <a:spcPts val="1000"/>
              </a:spcBef>
              <a:spcAft>
                <a:spcPct val="0"/>
              </a:spcAft>
              <a:buClr>
                <a:srgbClr val="DA1D52"/>
              </a:buClr>
              <a:buFont typeface="Arial" panose="020B0604020202020204" pitchFamily="34" charset="0"/>
              <a:buChar char="•"/>
            </a:pPr>
            <a:r>
              <a:rPr lang="en-GB" altLang="es-ES_tradnl" sz="2400" dirty="0">
                <a:solidFill>
                  <a:srgbClr val="58595B"/>
                </a:solidFill>
                <a:latin typeface="Arial" panose="020B0604020202020204" pitchFamily="34" charset="0"/>
                <a:cs typeface="Arial" panose="020B0604020202020204" pitchFamily="34" charset="0"/>
              </a:rPr>
              <a:t>The employment relationship is usually continuing, for mutually beneficial reasons.</a:t>
            </a:r>
          </a:p>
          <a:p>
            <a:pPr marL="685800" lvl="2" indent="-228600" eaLnBrk="0" fontAlgn="base" hangingPunct="0">
              <a:lnSpc>
                <a:spcPct val="90000"/>
              </a:lnSpc>
              <a:spcBef>
                <a:spcPts val="1000"/>
              </a:spcBef>
              <a:spcAft>
                <a:spcPct val="0"/>
              </a:spcAft>
              <a:buClr>
                <a:srgbClr val="DA1D52"/>
              </a:buClr>
              <a:buFont typeface="Arial" panose="020B0604020202020204" pitchFamily="34" charset="0"/>
              <a:buChar char="•"/>
            </a:pPr>
            <a:r>
              <a:rPr lang="en-GB" altLang="es-ES_tradnl" sz="2400" dirty="0">
                <a:solidFill>
                  <a:srgbClr val="58595B"/>
                </a:solidFill>
                <a:latin typeface="Arial" panose="020B0604020202020204" pitchFamily="34" charset="0"/>
                <a:cs typeface="Arial" panose="020B0604020202020204" pitchFamily="34" charset="0"/>
              </a:rPr>
              <a:t>Employers usually have more power than employees, leading to protective laws, etc.</a:t>
            </a:r>
          </a:p>
          <a:p>
            <a:pPr marL="228600" indent="-228600" eaLnBrk="0" fontAlgn="base" hangingPunct="0">
              <a:lnSpc>
                <a:spcPct val="90000"/>
              </a:lnSpc>
              <a:spcBef>
                <a:spcPts val="1000"/>
              </a:spcBef>
              <a:spcAft>
                <a:spcPct val="0"/>
              </a:spcAft>
              <a:buClr>
                <a:srgbClr val="DA1D52"/>
              </a:buClr>
              <a:buFont typeface="Arial" panose="020B0604020202020204" pitchFamily="34" charset="0"/>
              <a:buChar char="•"/>
            </a:pPr>
            <a:r>
              <a:rPr lang="en-GB" altLang="es-ES_tradnl" sz="2400" dirty="0">
                <a:solidFill>
                  <a:srgbClr val="58595B"/>
                </a:solidFill>
                <a:latin typeface="Arial" panose="020B0604020202020204" pitchFamily="34" charset="0"/>
                <a:cs typeface="Arial" panose="020B0604020202020204" pitchFamily="34" charset="0"/>
              </a:rPr>
              <a:t>Above all, human beings are special, with rights that inanimate resources do not have.</a:t>
            </a:r>
          </a:p>
        </p:txBody>
      </p:sp>
    </p:spTree>
    <p:extLst>
      <p:ext uri="{BB962C8B-B14F-4D97-AF65-F5344CB8AC3E}">
        <p14:creationId xmlns:p14="http://schemas.microsoft.com/office/powerpoint/2010/main" val="126586015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p:cNvSpPr>
            <a:spLocks/>
          </p:cNvSpPr>
          <p:nvPr/>
        </p:nvSpPr>
        <p:spPr bwMode="auto">
          <a:xfrm>
            <a:off x="838200" y="419100"/>
            <a:ext cx="7467600" cy="762000"/>
          </a:xfrm>
          <a:prstGeom prst="rect">
            <a:avLst/>
          </a:prstGeom>
          <a:noFill/>
          <a:ln w="9525">
            <a:noFill/>
            <a:miter lim="800000"/>
            <a:headEnd/>
            <a:tailEnd/>
          </a:ln>
        </p:spPr>
        <p:txBody>
          <a:bodyPr anchor="b"/>
          <a:lstStyle/>
          <a:p>
            <a:r>
              <a:rPr lang="en-GB" altLang="es-ES_tradnl" sz="4000" b="1" dirty="0">
                <a:solidFill>
                  <a:srgbClr val="520D5D"/>
                </a:solidFill>
                <a:latin typeface="Arial" charset="0"/>
              </a:rPr>
              <a:t>Three approaches to ethics</a:t>
            </a:r>
          </a:p>
        </p:txBody>
      </p:sp>
      <p:sp>
        <p:nvSpPr>
          <p:cNvPr id="5123" name="Content Placeholder 2"/>
          <p:cNvSpPr>
            <a:spLocks/>
          </p:cNvSpPr>
          <p:nvPr/>
        </p:nvSpPr>
        <p:spPr bwMode="auto">
          <a:xfrm>
            <a:off x="1155700" y="1628775"/>
            <a:ext cx="7239000" cy="4873625"/>
          </a:xfrm>
          <a:prstGeom prst="rect">
            <a:avLst/>
          </a:prstGeom>
          <a:noFill/>
          <a:ln w="9525">
            <a:noFill/>
            <a:miter lim="800000"/>
            <a:headEnd/>
            <a:tailEnd/>
          </a:ln>
        </p:spPr>
        <p:txBody>
          <a:bodyPr/>
          <a:lstStyle/>
          <a:p>
            <a:pPr marL="228600" indent="-228600" eaLnBrk="0" fontAlgn="base" hangingPunct="0">
              <a:lnSpc>
                <a:spcPct val="90000"/>
              </a:lnSpc>
              <a:spcBef>
                <a:spcPts val="1000"/>
              </a:spcBef>
              <a:spcAft>
                <a:spcPct val="0"/>
              </a:spcAft>
              <a:buClr>
                <a:srgbClr val="DA1D52"/>
              </a:buClr>
              <a:buFont typeface="Arial" panose="020B0604020202020204" pitchFamily="34" charset="0"/>
              <a:buChar char="•"/>
            </a:pPr>
            <a:r>
              <a:rPr lang="en-GB" altLang="es-ES_tradnl" sz="2400" dirty="0">
                <a:solidFill>
                  <a:srgbClr val="58595B"/>
                </a:solidFill>
                <a:latin typeface="Arial" panose="020B0604020202020204" pitchFamily="34" charset="0"/>
                <a:cs typeface="Arial" panose="020B0604020202020204" pitchFamily="34" charset="0"/>
              </a:rPr>
              <a:t>Ethics as </a:t>
            </a:r>
            <a:r>
              <a:rPr lang="en-GB" altLang="es-ES_tradnl" sz="2400" dirty="0">
                <a:solidFill>
                  <a:schemeClr val="tx2">
                    <a:lumMod val="60000"/>
                    <a:lumOff val="40000"/>
                  </a:schemeClr>
                </a:solidFill>
                <a:latin typeface="Arial" panose="020B0604020202020204" pitchFamily="34" charset="0"/>
                <a:cs typeface="Arial" panose="020B0604020202020204" pitchFamily="34" charset="0"/>
              </a:rPr>
              <a:t>duties</a:t>
            </a:r>
            <a:r>
              <a:rPr lang="en-GB" altLang="es-ES_tradnl" sz="2400" dirty="0">
                <a:solidFill>
                  <a:srgbClr val="58595B"/>
                </a:solidFill>
                <a:latin typeface="Arial" panose="020B0604020202020204" pitchFamily="34" charset="0"/>
                <a:cs typeface="Arial" panose="020B0604020202020204" pitchFamily="34" charset="0"/>
              </a:rPr>
              <a:t>: actions that are good or bad in their own right (also entails rights and/or principles)</a:t>
            </a:r>
          </a:p>
          <a:p>
            <a:pPr marL="228600" indent="-228600" eaLnBrk="0" fontAlgn="base" hangingPunct="0">
              <a:lnSpc>
                <a:spcPct val="90000"/>
              </a:lnSpc>
              <a:spcBef>
                <a:spcPts val="1000"/>
              </a:spcBef>
              <a:spcAft>
                <a:spcPct val="0"/>
              </a:spcAft>
              <a:buClr>
                <a:srgbClr val="DA1D52"/>
              </a:buClr>
              <a:buFont typeface="Arial" panose="020B0604020202020204" pitchFamily="34" charset="0"/>
              <a:buChar char="•"/>
            </a:pPr>
            <a:r>
              <a:rPr lang="en-GB" altLang="es-ES_tradnl" sz="2400" dirty="0">
                <a:solidFill>
                  <a:srgbClr val="58595B"/>
                </a:solidFill>
                <a:latin typeface="Arial" panose="020B0604020202020204" pitchFamily="34" charset="0"/>
                <a:cs typeface="Arial" panose="020B0604020202020204" pitchFamily="34" charset="0"/>
              </a:rPr>
              <a:t>Ethics as </a:t>
            </a:r>
            <a:r>
              <a:rPr lang="en-GB" altLang="es-ES_tradnl" sz="2400" dirty="0">
                <a:solidFill>
                  <a:schemeClr val="tx2">
                    <a:lumMod val="60000"/>
                    <a:lumOff val="40000"/>
                  </a:schemeClr>
                </a:solidFill>
                <a:latin typeface="Arial" panose="020B0604020202020204" pitchFamily="34" charset="0"/>
                <a:cs typeface="Arial" panose="020B0604020202020204" pitchFamily="34" charset="0"/>
              </a:rPr>
              <a:t>consequences:</a:t>
            </a:r>
            <a:r>
              <a:rPr lang="en-GB" altLang="es-ES_tradnl" sz="2400" dirty="0">
                <a:solidFill>
                  <a:srgbClr val="58595B"/>
                </a:solidFill>
                <a:latin typeface="Arial" panose="020B0604020202020204" pitchFamily="34" charset="0"/>
                <a:cs typeface="Arial" panose="020B0604020202020204" pitchFamily="34" charset="0"/>
              </a:rPr>
              <a:t> goodness or badness depends on what happens as a result</a:t>
            </a:r>
          </a:p>
          <a:p>
            <a:pPr marL="228600" indent="-228600" eaLnBrk="0" fontAlgn="base" hangingPunct="0">
              <a:lnSpc>
                <a:spcPct val="90000"/>
              </a:lnSpc>
              <a:spcBef>
                <a:spcPts val="1000"/>
              </a:spcBef>
              <a:spcAft>
                <a:spcPct val="0"/>
              </a:spcAft>
              <a:buClr>
                <a:srgbClr val="DA1D52"/>
              </a:buClr>
              <a:buFont typeface="Arial" panose="020B0604020202020204" pitchFamily="34" charset="0"/>
              <a:buChar char="•"/>
            </a:pPr>
            <a:r>
              <a:rPr lang="en-GB" altLang="es-ES_tradnl" sz="2400" dirty="0">
                <a:solidFill>
                  <a:srgbClr val="58595B"/>
                </a:solidFill>
                <a:latin typeface="Arial" panose="020B0604020202020204" pitchFamily="34" charset="0"/>
                <a:cs typeface="Arial" panose="020B0604020202020204" pitchFamily="34" charset="0"/>
              </a:rPr>
              <a:t>Ethics as </a:t>
            </a:r>
            <a:r>
              <a:rPr lang="en-GB" altLang="es-ES_tradnl" sz="2400" dirty="0">
                <a:solidFill>
                  <a:schemeClr val="tx2">
                    <a:lumMod val="60000"/>
                    <a:lumOff val="40000"/>
                  </a:schemeClr>
                </a:solidFill>
                <a:latin typeface="Arial" panose="020B0604020202020204" pitchFamily="34" charset="0"/>
                <a:cs typeface="Arial" panose="020B0604020202020204" pitchFamily="34" charset="0"/>
              </a:rPr>
              <a:t>virtues</a:t>
            </a:r>
            <a:r>
              <a:rPr lang="en-GB" altLang="es-ES_tradnl" sz="2400" dirty="0">
                <a:solidFill>
                  <a:srgbClr val="58595B"/>
                </a:solidFill>
                <a:latin typeface="Arial" panose="020B0604020202020204" pitchFamily="34" charset="0"/>
                <a:cs typeface="Arial" panose="020B0604020202020204" pitchFamily="34" charset="0"/>
              </a:rPr>
              <a:t>: desirable qualities or character traits exhibited by good people</a:t>
            </a:r>
          </a:p>
          <a:p>
            <a:pPr eaLnBrk="0" fontAlgn="base" hangingPunct="0">
              <a:lnSpc>
                <a:spcPct val="90000"/>
              </a:lnSpc>
              <a:spcBef>
                <a:spcPts val="1000"/>
              </a:spcBef>
              <a:spcAft>
                <a:spcPct val="0"/>
              </a:spcAft>
              <a:buClr>
                <a:srgbClr val="DA1D52"/>
              </a:buClr>
            </a:pPr>
            <a:r>
              <a:rPr lang="en-GB" altLang="es-ES_tradnl" sz="2400" dirty="0">
                <a:solidFill>
                  <a:srgbClr val="58595B"/>
                </a:solidFill>
                <a:latin typeface="Arial" panose="020B0604020202020204" pitchFamily="34" charset="0"/>
                <a:cs typeface="Arial" panose="020B0604020202020204" pitchFamily="34" charset="0"/>
              </a:rPr>
              <a:t>All three approaches have practical implications for ethical HRM.</a:t>
            </a:r>
          </a:p>
        </p:txBody>
      </p:sp>
    </p:spTree>
    <p:extLst>
      <p:ext uri="{BB962C8B-B14F-4D97-AF65-F5344CB8AC3E}">
        <p14:creationId xmlns:p14="http://schemas.microsoft.com/office/powerpoint/2010/main" val="101289254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p:cNvSpPr>
          <p:nvPr/>
        </p:nvSpPr>
        <p:spPr bwMode="auto">
          <a:xfrm>
            <a:off x="819150" y="666750"/>
            <a:ext cx="7467600" cy="655638"/>
          </a:xfrm>
          <a:prstGeom prst="rect">
            <a:avLst/>
          </a:prstGeom>
          <a:noFill/>
          <a:ln w="9525">
            <a:noFill/>
            <a:miter lim="800000"/>
            <a:headEnd/>
            <a:tailEnd/>
          </a:ln>
        </p:spPr>
        <p:txBody>
          <a:bodyPr anchor="b"/>
          <a:lstStyle/>
          <a:p>
            <a:r>
              <a:rPr lang="en-GB" altLang="es-ES_tradnl" sz="4000" b="1" dirty="0">
                <a:solidFill>
                  <a:srgbClr val="520D5D"/>
                </a:solidFill>
                <a:latin typeface="Arial" charset="0"/>
              </a:rPr>
              <a:t>Ethics and businesses</a:t>
            </a:r>
          </a:p>
        </p:txBody>
      </p:sp>
      <p:sp>
        <p:nvSpPr>
          <p:cNvPr id="6147" name="Content Placeholder 2"/>
          <p:cNvSpPr>
            <a:spLocks/>
          </p:cNvSpPr>
          <p:nvPr/>
        </p:nvSpPr>
        <p:spPr bwMode="auto">
          <a:xfrm>
            <a:off x="1116013" y="1581150"/>
            <a:ext cx="7208837" cy="4873625"/>
          </a:xfrm>
          <a:prstGeom prst="rect">
            <a:avLst/>
          </a:prstGeom>
          <a:noFill/>
          <a:ln w="9525">
            <a:noFill/>
            <a:miter lim="800000"/>
            <a:headEnd/>
            <a:tailEnd/>
          </a:ln>
        </p:spPr>
        <p:txBody>
          <a:bodyPr/>
          <a:lstStyle/>
          <a:p>
            <a:pPr marL="228600" indent="-228600" eaLnBrk="0" fontAlgn="base" hangingPunct="0">
              <a:lnSpc>
                <a:spcPct val="90000"/>
              </a:lnSpc>
              <a:spcBef>
                <a:spcPts val="1000"/>
              </a:spcBef>
              <a:spcAft>
                <a:spcPct val="0"/>
              </a:spcAft>
              <a:buClr>
                <a:srgbClr val="DA1D52"/>
              </a:buClr>
              <a:buFont typeface="Arial" panose="020B0604020202020204" pitchFamily="34" charset="0"/>
              <a:buChar char="•"/>
            </a:pPr>
            <a:r>
              <a:rPr lang="en-GB" altLang="es-ES_tradnl" sz="2400" dirty="0">
                <a:solidFill>
                  <a:srgbClr val="58595B"/>
                </a:solidFill>
                <a:latin typeface="Arial" panose="020B0604020202020204" pitchFamily="34" charset="0"/>
                <a:cs typeface="Arial" panose="020B0604020202020204" pitchFamily="34" charset="0"/>
              </a:rPr>
              <a:t>Moral theories developed for individuals</a:t>
            </a:r>
          </a:p>
          <a:p>
            <a:pPr marL="228600" indent="-228600" eaLnBrk="0" fontAlgn="base" hangingPunct="0">
              <a:lnSpc>
                <a:spcPct val="90000"/>
              </a:lnSpc>
              <a:spcBef>
                <a:spcPts val="1000"/>
              </a:spcBef>
              <a:spcAft>
                <a:spcPct val="0"/>
              </a:spcAft>
              <a:buClr>
                <a:srgbClr val="DA1D52"/>
              </a:buClr>
              <a:buFont typeface="Arial" panose="020B0604020202020204" pitchFamily="34" charset="0"/>
              <a:buChar char="•"/>
            </a:pPr>
            <a:r>
              <a:rPr lang="en-GB" altLang="es-ES_tradnl" sz="2400" dirty="0">
                <a:solidFill>
                  <a:srgbClr val="58595B"/>
                </a:solidFill>
                <a:latin typeface="Arial" panose="020B0604020202020204" pitchFamily="34" charset="0"/>
                <a:cs typeface="Arial" panose="020B0604020202020204" pitchFamily="34" charset="0"/>
              </a:rPr>
              <a:t>Organisations (e.g. businesses) are not the same as individuals. However,</a:t>
            </a:r>
          </a:p>
          <a:p>
            <a:pPr marL="228600" lvl="1" indent="-228600" eaLnBrk="0" fontAlgn="base" hangingPunct="0">
              <a:lnSpc>
                <a:spcPct val="90000"/>
              </a:lnSpc>
              <a:spcBef>
                <a:spcPts val="1000"/>
              </a:spcBef>
              <a:spcAft>
                <a:spcPct val="0"/>
              </a:spcAft>
              <a:buClr>
                <a:srgbClr val="DA1D52"/>
              </a:buClr>
              <a:buFont typeface="Arial" panose="020B0604020202020204" pitchFamily="34" charset="0"/>
              <a:buChar char="•"/>
            </a:pPr>
            <a:r>
              <a:rPr lang="en-GB" altLang="es-ES_tradnl" sz="2400" dirty="0">
                <a:solidFill>
                  <a:srgbClr val="58595B"/>
                </a:solidFill>
                <a:latin typeface="Arial" panose="020B0604020202020204" pitchFamily="34" charset="0"/>
                <a:cs typeface="Arial" panose="020B0604020202020204" pitchFamily="34" charset="0"/>
              </a:rPr>
              <a:t>organisations do act with </a:t>
            </a:r>
            <a:r>
              <a:rPr lang="en-GB" altLang="es-ES_tradnl" sz="2400" i="1" dirty="0">
                <a:solidFill>
                  <a:srgbClr val="58595B"/>
                </a:solidFill>
                <a:latin typeface="Arial" panose="020B0604020202020204" pitchFamily="34" charset="0"/>
                <a:cs typeface="Arial" panose="020B0604020202020204" pitchFamily="34" charset="0"/>
              </a:rPr>
              <a:t>intent</a:t>
            </a:r>
            <a:r>
              <a:rPr lang="en-GB" altLang="es-ES_tradnl" sz="2400" dirty="0">
                <a:solidFill>
                  <a:srgbClr val="58595B"/>
                </a:solidFill>
                <a:latin typeface="Arial" panose="020B0604020202020204" pitchFamily="34" charset="0"/>
                <a:cs typeface="Arial" panose="020B0604020202020204" pitchFamily="34" charset="0"/>
              </a:rPr>
              <a:t>, and may exert a lot of power</a:t>
            </a:r>
          </a:p>
          <a:p>
            <a:pPr marL="228600" lvl="1" indent="-228600" eaLnBrk="0" fontAlgn="base" hangingPunct="0">
              <a:lnSpc>
                <a:spcPct val="90000"/>
              </a:lnSpc>
              <a:spcBef>
                <a:spcPts val="1000"/>
              </a:spcBef>
              <a:spcAft>
                <a:spcPct val="0"/>
              </a:spcAft>
              <a:buClr>
                <a:srgbClr val="DA1D52"/>
              </a:buClr>
              <a:buFont typeface="Arial" panose="020B0604020202020204" pitchFamily="34" charset="0"/>
              <a:buChar char="•"/>
            </a:pPr>
            <a:r>
              <a:rPr lang="en-GB" altLang="es-ES_tradnl" sz="2400" dirty="0">
                <a:solidFill>
                  <a:srgbClr val="58595B"/>
                </a:solidFill>
                <a:latin typeface="Arial" panose="020B0604020202020204" pitchFamily="34" charset="0"/>
                <a:cs typeface="Arial" panose="020B0604020202020204" pitchFamily="34" charset="0"/>
              </a:rPr>
              <a:t>organisations are groups of people, with their own values</a:t>
            </a:r>
          </a:p>
          <a:p>
            <a:pPr marL="228600" indent="-228600" eaLnBrk="0" fontAlgn="base" hangingPunct="0">
              <a:lnSpc>
                <a:spcPct val="90000"/>
              </a:lnSpc>
              <a:spcBef>
                <a:spcPts val="1000"/>
              </a:spcBef>
              <a:spcAft>
                <a:spcPct val="0"/>
              </a:spcAft>
              <a:buClr>
                <a:srgbClr val="DA1D52"/>
              </a:buClr>
              <a:buFont typeface="Arial" panose="020B0604020202020204" pitchFamily="34" charset="0"/>
              <a:buChar char="•"/>
            </a:pPr>
            <a:r>
              <a:rPr lang="en-GB" altLang="es-ES_tradnl" sz="2400" dirty="0">
                <a:solidFill>
                  <a:srgbClr val="58595B"/>
                </a:solidFill>
                <a:latin typeface="Arial" panose="020B0604020202020204" pitchFamily="34" charset="0"/>
                <a:cs typeface="Arial" panose="020B0604020202020204" pitchFamily="34" charset="0"/>
              </a:rPr>
              <a:t>Being clear about the </a:t>
            </a:r>
            <a:r>
              <a:rPr lang="en-GB" altLang="es-ES_tradnl" sz="2400" i="1" dirty="0">
                <a:solidFill>
                  <a:srgbClr val="58595B"/>
                </a:solidFill>
                <a:latin typeface="Arial" panose="020B0604020202020204" pitchFamily="34" charset="0"/>
                <a:cs typeface="Arial" panose="020B0604020202020204" pitchFamily="34" charset="0"/>
              </a:rPr>
              <a:t>purpose</a:t>
            </a:r>
            <a:r>
              <a:rPr lang="en-GB" altLang="es-ES_tradnl" sz="2400" dirty="0">
                <a:solidFill>
                  <a:srgbClr val="58595B"/>
                </a:solidFill>
                <a:latin typeface="Arial" panose="020B0604020202020204" pitchFamily="34" charset="0"/>
                <a:cs typeface="Arial" panose="020B0604020202020204" pitchFamily="34" charset="0"/>
              </a:rPr>
              <a:t> of an organisation helps to define good and bad acts by that organisation</a:t>
            </a:r>
          </a:p>
        </p:txBody>
      </p:sp>
    </p:spTree>
    <p:extLst>
      <p:ext uri="{BB962C8B-B14F-4D97-AF65-F5344CB8AC3E}">
        <p14:creationId xmlns:p14="http://schemas.microsoft.com/office/powerpoint/2010/main" val="266180058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p:cNvSpPr>
            <a:spLocks/>
          </p:cNvSpPr>
          <p:nvPr/>
        </p:nvSpPr>
        <p:spPr bwMode="auto">
          <a:xfrm>
            <a:off x="819150" y="533400"/>
            <a:ext cx="7467600" cy="609600"/>
          </a:xfrm>
          <a:prstGeom prst="rect">
            <a:avLst/>
          </a:prstGeom>
          <a:noFill/>
          <a:ln w="9525">
            <a:noFill/>
            <a:miter lim="800000"/>
            <a:headEnd/>
            <a:tailEnd/>
          </a:ln>
        </p:spPr>
        <p:txBody>
          <a:bodyPr anchor="b"/>
          <a:lstStyle/>
          <a:p>
            <a:r>
              <a:rPr lang="en-GB" altLang="es-ES_tradnl" sz="4000" b="1" dirty="0">
                <a:solidFill>
                  <a:srgbClr val="520D5D"/>
                </a:solidFill>
                <a:latin typeface="Arial" charset="0"/>
              </a:rPr>
              <a:t>The business purpose (1)</a:t>
            </a:r>
          </a:p>
        </p:txBody>
      </p:sp>
      <p:sp>
        <p:nvSpPr>
          <p:cNvPr id="7171" name="Content Placeholder 2"/>
          <p:cNvSpPr>
            <a:spLocks/>
          </p:cNvSpPr>
          <p:nvPr/>
        </p:nvSpPr>
        <p:spPr bwMode="auto">
          <a:xfrm>
            <a:off x="476250" y="1688914"/>
            <a:ext cx="8153400" cy="3974910"/>
          </a:xfrm>
          <a:prstGeom prst="rect">
            <a:avLst/>
          </a:prstGeom>
          <a:noFill/>
          <a:ln w="9525">
            <a:noFill/>
            <a:miter lim="800000"/>
            <a:headEnd/>
            <a:tailEnd/>
          </a:ln>
        </p:spPr>
        <p:txBody>
          <a:bodyPr/>
          <a:lstStyle/>
          <a:p>
            <a:pPr marL="228600" lvl="1" indent="-228600" eaLnBrk="0" fontAlgn="base" hangingPunct="0">
              <a:lnSpc>
                <a:spcPct val="90000"/>
              </a:lnSpc>
              <a:spcBef>
                <a:spcPts val="1000"/>
              </a:spcBef>
              <a:spcAft>
                <a:spcPct val="0"/>
              </a:spcAft>
              <a:buClr>
                <a:srgbClr val="DA1D52"/>
              </a:buClr>
              <a:buFont typeface="Arial" panose="020B0604020202020204" pitchFamily="34" charset="0"/>
              <a:buChar char="•"/>
            </a:pPr>
            <a:r>
              <a:rPr lang="en-GB" altLang="es-ES_tradnl" sz="2400" dirty="0">
                <a:solidFill>
                  <a:srgbClr val="58595B"/>
                </a:solidFill>
                <a:latin typeface="Arial" panose="020B0604020202020204" pitchFamily="34" charset="0"/>
                <a:cs typeface="Arial" panose="020B0604020202020204" pitchFamily="34" charset="0"/>
              </a:rPr>
              <a:t>What are businesses for? </a:t>
            </a:r>
          </a:p>
          <a:p>
            <a:pPr marL="685800" lvl="2" indent="-228600" eaLnBrk="0" fontAlgn="base" hangingPunct="0">
              <a:lnSpc>
                <a:spcPct val="90000"/>
              </a:lnSpc>
              <a:spcBef>
                <a:spcPts val="1000"/>
              </a:spcBef>
              <a:spcAft>
                <a:spcPct val="0"/>
              </a:spcAft>
              <a:buClr>
                <a:srgbClr val="DA1D52"/>
              </a:buClr>
              <a:buFont typeface="Arial" panose="020B0604020202020204" pitchFamily="34" charset="0"/>
              <a:buChar char="•"/>
            </a:pPr>
            <a:r>
              <a:rPr lang="en-GB" altLang="es-ES_tradnl" sz="2400" dirty="0">
                <a:solidFill>
                  <a:srgbClr val="58595B"/>
                </a:solidFill>
                <a:latin typeface="Arial" panose="020B0604020202020204" pitchFamily="34" charset="0"/>
                <a:cs typeface="Arial" panose="020B0604020202020204" pitchFamily="34" charset="0"/>
              </a:rPr>
              <a:t>Making as much money as possible for the shareholders (in competition with other businesses and subject to the law)</a:t>
            </a:r>
          </a:p>
          <a:p>
            <a:pPr marL="685800" lvl="2" indent="-228600" eaLnBrk="0" fontAlgn="base" hangingPunct="0">
              <a:lnSpc>
                <a:spcPct val="90000"/>
              </a:lnSpc>
              <a:spcBef>
                <a:spcPts val="1000"/>
              </a:spcBef>
              <a:spcAft>
                <a:spcPct val="0"/>
              </a:spcAft>
              <a:buClr>
                <a:srgbClr val="DA1D52"/>
              </a:buClr>
              <a:buFont typeface="Arial" panose="020B0604020202020204" pitchFamily="34" charset="0"/>
              <a:buChar char="•"/>
            </a:pPr>
            <a:r>
              <a:rPr lang="en-GB" altLang="es-ES_tradnl" sz="2400" dirty="0">
                <a:solidFill>
                  <a:srgbClr val="58595B"/>
                </a:solidFill>
                <a:latin typeface="Arial" panose="020B0604020202020204" pitchFamily="34" charset="0"/>
                <a:cs typeface="Arial" panose="020B0604020202020204" pitchFamily="34" charset="0"/>
              </a:rPr>
              <a:t>Taking account of and balancing a broader range of stakeholder interests; acknowledging a wider corporate social responsibility (CSR) than just selling products and services at a profit.</a:t>
            </a:r>
          </a:p>
        </p:txBody>
      </p:sp>
    </p:spTree>
    <p:extLst>
      <p:ext uri="{BB962C8B-B14F-4D97-AF65-F5344CB8AC3E}">
        <p14:creationId xmlns:p14="http://schemas.microsoft.com/office/powerpoint/2010/main" val="395450728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tLang="es-ES_tradnl" sz="3600" b="1" dirty="0">
                <a:latin typeface="Arial" charset="0"/>
              </a:rPr>
              <a:t>The business purpose (2)</a:t>
            </a:r>
            <a:endParaRPr lang="en-GB" dirty="0"/>
          </a:p>
        </p:txBody>
      </p:sp>
      <p:sp>
        <p:nvSpPr>
          <p:cNvPr id="3" name="Rectangle 2"/>
          <p:cNvSpPr/>
          <p:nvPr/>
        </p:nvSpPr>
        <p:spPr>
          <a:xfrm>
            <a:off x="764275" y="1643852"/>
            <a:ext cx="7219665" cy="4005199"/>
          </a:xfrm>
          <a:prstGeom prst="rect">
            <a:avLst/>
          </a:prstGeom>
        </p:spPr>
        <p:txBody>
          <a:bodyPr wrap="square">
            <a:spAutoFit/>
          </a:bodyPr>
          <a:lstStyle/>
          <a:p>
            <a:pPr marL="228600" lvl="1" indent="-228600" eaLnBrk="0" fontAlgn="base" hangingPunct="0">
              <a:lnSpc>
                <a:spcPct val="90000"/>
              </a:lnSpc>
              <a:spcBef>
                <a:spcPts val="1000"/>
              </a:spcBef>
              <a:spcAft>
                <a:spcPct val="0"/>
              </a:spcAft>
              <a:buClr>
                <a:srgbClr val="DA1D52"/>
              </a:buClr>
              <a:buFont typeface="Arial" panose="020B0604020202020204" pitchFamily="34" charset="0"/>
              <a:buChar char="•"/>
            </a:pPr>
            <a:r>
              <a:rPr lang="en-GB" altLang="es-ES_tradnl" sz="2400" dirty="0">
                <a:solidFill>
                  <a:srgbClr val="58595B"/>
                </a:solidFill>
                <a:latin typeface="Arial" panose="020B0604020202020204" pitchFamily="34" charset="0"/>
                <a:cs typeface="Arial" panose="020B0604020202020204" pitchFamily="34" charset="0"/>
              </a:rPr>
              <a:t>What are the implications for ethical HRM?</a:t>
            </a:r>
          </a:p>
          <a:p>
            <a:pPr marL="685800" lvl="2" indent="-228600" eaLnBrk="0" fontAlgn="base" hangingPunct="0">
              <a:lnSpc>
                <a:spcPct val="90000"/>
              </a:lnSpc>
              <a:spcBef>
                <a:spcPts val="1000"/>
              </a:spcBef>
              <a:spcAft>
                <a:spcPct val="0"/>
              </a:spcAft>
              <a:buClr>
                <a:srgbClr val="DA1D52"/>
              </a:buClr>
              <a:buFont typeface="Arial" panose="020B0604020202020204" pitchFamily="34" charset="0"/>
              <a:buChar char="•"/>
            </a:pPr>
            <a:r>
              <a:rPr lang="en-GB" altLang="es-ES_tradnl" sz="2400" dirty="0">
                <a:solidFill>
                  <a:srgbClr val="58595B"/>
                </a:solidFill>
                <a:latin typeface="Arial" panose="020B0604020202020204" pitchFamily="34" charset="0"/>
                <a:cs typeface="Arial" panose="020B0604020202020204" pitchFamily="34" charset="0"/>
              </a:rPr>
              <a:t>Shareholder-oriented firms need to attract and keep the best people and so have an incentive to pay well and offer good conditions of service.</a:t>
            </a:r>
          </a:p>
          <a:p>
            <a:pPr marL="228600" lvl="1" indent="-228600" eaLnBrk="0" fontAlgn="base" hangingPunct="0">
              <a:lnSpc>
                <a:spcPct val="90000"/>
              </a:lnSpc>
              <a:spcBef>
                <a:spcPts val="1000"/>
              </a:spcBef>
              <a:spcAft>
                <a:spcPct val="0"/>
              </a:spcAft>
              <a:buClr>
                <a:srgbClr val="DA1D52"/>
              </a:buClr>
              <a:buFont typeface="Arial" panose="020B0604020202020204" pitchFamily="34" charset="0"/>
              <a:buChar char="•"/>
            </a:pPr>
            <a:r>
              <a:rPr lang="en-GB" altLang="es-ES_tradnl" sz="2400" dirty="0">
                <a:solidFill>
                  <a:srgbClr val="58595B"/>
                </a:solidFill>
                <a:latin typeface="Arial" panose="020B0604020202020204" pitchFamily="34" charset="0"/>
                <a:cs typeface="Arial" panose="020B0604020202020204" pitchFamily="34" charset="0"/>
              </a:rPr>
              <a:t>It should also be remembered that employees are an important stakeholder group. Greenwood and Freeman (2011) argue that stakeholder theory offers the potential to open up an analysis of HRM to a more pluralistic and pragmatic approach to ethics.</a:t>
            </a:r>
          </a:p>
        </p:txBody>
      </p:sp>
    </p:spTree>
    <p:extLst>
      <p:ext uri="{BB962C8B-B14F-4D97-AF65-F5344CB8AC3E}">
        <p14:creationId xmlns:p14="http://schemas.microsoft.com/office/powerpoint/2010/main" val="85760622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676EBFC4-2FA4-4043-B97A-0BE1F3267F1A}"/>
              </a:ext>
            </a:extLst>
          </p:cNvPr>
          <p:cNvSpPr>
            <a:spLocks noGrp="1"/>
          </p:cNvSpPr>
          <p:nvPr>
            <p:ph type="sldNum" sz="quarter" idx="12"/>
          </p:nvPr>
        </p:nvSpPr>
        <p:spPr/>
        <p:txBody>
          <a:bodyPr/>
          <a:lstStyle/>
          <a:p>
            <a:fld id="{AC82685A-BD3A-4230-8D85-804689F67293}" type="slidenum">
              <a:rPr lang="en-GB" smtClean="0"/>
              <a:t>35</a:t>
            </a:fld>
            <a:endParaRPr lang="en-GB"/>
          </a:p>
        </p:txBody>
      </p:sp>
      <p:pic>
        <p:nvPicPr>
          <p:cNvPr id="4" name="Picture 3">
            <a:extLst>
              <a:ext uri="{FF2B5EF4-FFF2-40B4-BE49-F238E27FC236}">
                <a16:creationId xmlns:a16="http://schemas.microsoft.com/office/drawing/2014/main" id="{B632D7BE-F19E-41E7-9F5A-34BB3125768C}"/>
              </a:ext>
            </a:extLst>
          </p:cNvPr>
          <p:cNvPicPr>
            <a:picLocks noChangeAspect="1"/>
          </p:cNvPicPr>
          <p:nvPr/>
        </p:nvPicPr>
        <p:blipFill rotWithShape="1">
          <a:blip r:embed="rId3"/>
          <a:srcRect l="12201" t="10877" r="8264" b="7980"/>
          <a:stretch/>
        </p:blipFill>
        <p:spPr>
          <a:xfrm>
            <a:off x="323528" y="136525"/>
            <a:ext cx="8496944" cy="5452715"/>
          </a:xfrm>
          <a:prstGeom prst="rect">
            <a:avLst/>
          </a:prstGeom>
        </p:spPr>
      </p:pic>
    </p:spTree>
    <p:extLst>
      <p:ext uri="{BB962C8B-B14F-4D97-AF65-F5344CB8AC3E}">
        <p14:creationId xmlns:p14="http://schemas.microsoft.com/office/powerpoint/2010/main" val="25913576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F3EEEC98-C791-481D-9DC5-6D3369DD209E}"/>
              </a:ext>
            </a:extLst>
          </p:cNvPr>
          <p:cNvSpPr>
            <a:spLocks noGrp="1"/>
          </p:cNvSpPr>
          <p:nvPr>
            <p:ph type="sldNum" sz="quarter" idx="12"/>
          </p:nvPr>
        </p:nvSpPr>
        <p:spPr/>
        <p:txBody>
          <a:bodyPr/>
          <a:lstStyle/>
          <a:p>
            <a:fld id="{AC82685A-BD3A-4230-8D85-804689F67293}" type="slidenum">
              <a:rPr lang="en-GB" smtClean="0"/>
              <a:t>36</a:t>
            </a:fld>
            <a:endParaRPr lang="en-GB"/>
          </a:p>
        </p:txBody>
      </p:sp>
      <p:pic>
        <p:nvPicPr>
          <p:cNvPr id="4" name="Picture 3">
            <a:extLst>
              <a:ext uri="{FF2B5EF4-FFF2-40B4-BE49-F238E27FC236}">
                <a16:creationId xmlns:a16="http://schemas.microsoft.com/office/drawing/2014/main" id="{E7BCC283-546B-4EC5-9E8E-0785C6BDDD99}"/>
              </a:ext>
            </a:extLst>
          </p:cNvPr>
          <p:cNvPicPr>
            <a:picLocks noChangeAspect="1"/>
          </p:cNvPicPr>
          <p:nvPr/>
        </p:nvPicPr>
        <p:blipFill rotWithShape="1">
          <a:blip r:embed="rId3"/>
          <a:srcRect l="5000" t="17786" r="12988" b="12181"/>
          <a:stretch/>
        </p:blipFill>
        <p:spPr>
          <a:xfrm>
            <a:off x="323528" y="136525"/>
            <a:ext cx="8712968" cy="5236691"/>
          </a:xfrm>
          <a:prstGeom prst="rect">
            <a:avLst/>
          </a:prstGeom>
        </p:spPr>
      </p:pic>
    </p:spTree>
    <p:extLst>
      <p:ext uri="{BB962C8B-B14F-4D97-AF65-F5344CB8AC3E}">
        <p14:creationId xmlns:p14="http://schemas.microsoft.com/office/powerpoint/2010/main" val="417301502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8CC0CC89-9934-4D18-9ED9-A5DDA98008F2}"/>
              </a:ext>
            </a:extLst>
          </p:cNvPr>
          <p:cNvSpPr>
            <a:spLocks noGrp="1"/>
          </p:cNvSpPr>
          <p:nvPr>
            <p:ph type="sldNum" sz="quarter" idx="12"/>
          </p:nvPr>
        </p:nvSpPr>
        <p:spPr/>
        <p:txBody>
          <a:bodyPr/>
          <a:lstStyle/>
          <a:p>
            <a:fld id="{AC82685A-BD3A-4230-8D85-804689F67293}" type="slidenum">
              <a:rPr lang="en-GB" smtClean="0"/>
              <a:t>37</a:t>
            </a:fld>
            <a:endParaRPr lang="en-GB"/>
          </a:p>
        </p:txBody>
      </p:sp>
      <p:pic>
        <p:nvPicPr>
          <p:cNvPr id="4" name="Picture 3">
            <a:extLst>
              <a:ext uri="{FF2B5EF4-FFF2-40B4-BE49-F238E27FC236}">
                <a16:creationId xmlns:a16="http://schemas.microsoft.com/office/drawing/2014/main" id="{302E49D0-AF0A-4142-AB9F-3DC0E7E5CDFF}"/>
              </a:ext>
            </a:extLst>
          </p:cNvPr>
          <p:cNvPicPr>
            <a:picLocks noChangeAspect="1"/>
          </p:cNvPicPr>
          <p:nvPr/>
        </p:nvPicPr>
        <p:blipFill rotWithShape="1">
          <a:blip r:embed="rId3"/>
          <a:srcRect l="12201" t="10876" r="9839" b="7981"/>
          <a:stretch/>
        </p:blipFill>
        <p:spPr>
          <a:xfrm>
            <a:off x="179512" y="332656"/>
            <a:ext cx="8784976" cy="5256584"/>
          </a:xfrm>
          <a:prstGeom prst="rect">
            <a:avLst/>
          </a:prstGeom>
        </p:spPr>
      </p:pic>
    </p:spTree>
    <p:extLst>
      <p:ext uri="{BB962C8B-B14F-4D97-AF65-F5344CB8AC3E}">
        <p14:creationId xmlns:p14="http://schemas.microsoft.com/office/powerpoint/2010/main" val="259540625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p:cNvSpPr>
            <a:spLocks/>
          </p:cNvSpPr>
          <p:nvPr/>
        </p:nvSpPr>
        <p:spPr bwMode="auto">
          <a:xfrm>
            <a:off x="473627" y="188640"/>
            <a:ext cx="8679974" cy="609600"/>
          </a:xfrm>
          <a:prstGeom prst="rect">
            <a:avLst/>
          </a:prstGeom>
          <a:noFill/>
          <a:ln w="9525">
            <a:noFill/>
            <a:miter lim="800000"/>
            <a:headEnd/>
            <a:tailEnd/>
          </a:ln>
        </p:spPr>
        <p:txBody>
          <a:bodyPr anchor="b"/>
          <a:lstStyle/>
          <a:p>
            <a:r>
              <a:rPr lang="en-GB" altLang="es-ES_tradnl" sz="2800" b="1" dirty="0">
                <a:solidFill>
                  <a:srgbClr val="520D5D"/>
                </a:solidFill>
                <a:latin typeface="Arial" charset="0"/>
              </a:rPr>
              <a:t>Corporate sustainability and responsibility</a:t>
            </a:r>
          </a:p>
        </p:txBody>
      </p:sp>
      <p:sp>
        <p:nvSpPr>
          <p:cNvPr id="7171" name="Content Placeholder 2"/>
          <p:cNvSpPr>
            <a:spLocks/>
          </p:cNvSpPr>
          <p:nvPr/>
        </p:nvSpPr>
        <p:spPr bwMode="auto">
          <a:xfrm>
            <a:off x="95535" y="908720"/>
            <a:ext cx="8952929" cy="5257800"/>
          </a:xfrm>
          <a:prstGeom prst="rect">
            <a:avLst/>
          </a:prstGeom>
          <a:noFill/>
          <a:ln w="9525">
            <a:noFill/>
            <a:miter lim="800000"/>
            <a:headEnd/>
            <a:tailEnd/>
          </a:ln>
        </p:spPr>
        <p:txBody>
          <a:bodyPr/>
          <a:lstStyle/>
          <a:p>
            <a:pPr marL="387350" indent="-228600" eaLnBrk="0" fontAlgn="base" hangingPunct="0">
              <a:lnSpc>
                <a:spcPct val="90000"/>
              </a:lnSpc>
              <a:spcBef>
                <a:spcPts val="1000"/>
              </a:spcBef>
              <a:spcAft>
                <a:spcPct val="0"/>
              </a:spcAft>
              <a:buClr>
                <a:srgbClr val="DA1D52"/>
              </a:buClr>
              <a:buFont typeface="Arial" panose="020B0604020202020204" pitchFamily="34" charset="0"/>
              <a:buChar char="•"/>
            </a:pPr>
            <a:r>
              <a:rPr lang="en-GB" sz="2400" dirty="0">
                <a:solidFill>
                  <a:srgbClr val="58595B"/>
                </a:solidFill>
                <a:latin typeface="Arial" panose="020B0604020202020204" pitchFamily="34" charset="0"/>
                <a:cs typeface="Arial" panose="020B0604020202020204" pitchFamily="34" charset="0"/>
              </a:rPr>
              <a:t>CSR in its broader sense is now accepted business strategy. </a:t>
            </a:r>
          </a:p>
          <a:p>
            <a:pPr marL="387350" indent="-228600" eaLnBrk="0" fontAlgn="base" hangingPunct="0">
              <a:lnSpc>
                <a:spcPct val="90000"/>
              </a:lnSpc>
              <a:spcBef>
                <a:spcPts val="1000"/>
              </a:spcBef>
              <a:spcAft>
                <a:spcPct val="0"/>
              </a:spcAft>
              <a:buClr>
                <a:srgbClr val="DA1D52"/>
              </a:buClr>
              <a:buFont typeface="Arial" panose="020B0604020202020204" pitchFamily="34" charset="0"/>
              <a:buChar char="•"/>
            </a:pPr>
            <a:r>
              <a:rPr lang="en-GB" sz="2400" dirty="0">
                <a:solidFill>
                  <a:srgbClr val="58595B"/>
                </a:solidFill>
                <a:latin typeface="Arial" panose="020B0604020202020204" pitchFamily="34" charset="0"/>
                <a:cs typeface="Arial" panose="020B0604020202020204" pitchFamily="34" charset="0"/>
              </a:rPr>
              <a:t>But there are criticisms from those who believe voluntary CSR has largely failed to deliver on its promise.</a:t>
            </a:r>
          </a:p>
          <a:p>
            <a:pPr marL="387350" indent="-228600" eaLnBrk="0" fontAlgn="base" hangingPunct="0">
              <a:lnSpc>
                <a:spcPct val="90000"/>
              </a:lnSpc>
              <a:spcBef>
                <a:spcPts val="1000"/>
              </a:spcBef>
              <a:spcAft>
                <a:spcPct val="0"/>
              </a:spcAft>
              <a:buClr>
                <a:srgbClr val="DA1D52"/>
              </a:buClr>
              <a:buFont typeface="Arial" panose="020B0604020202020204" pitchFamily="34" charset="0"/>
              <a:buChar char="•"/>
            </a:pPr>
            <a:r>
              <a:rPr lang="en-GB" sz="2400" dirty="0">
                <a:solidFill>
                  <a:srgbClr val="58595B"/>
                </a:solidFill>
                <a:latin typeface="Arial" panose="020B0604020202020204" pitchFamily="34" charset="0"/>
                <a:cs typeface="Arial" panose="020B0604020202020204" pitchFamily="34" charset="0"/>
              </a:rPr>
              <a:t>Visser (2012) identifies what he calls the ‘triple curse of modern CSR’</a:t>
            </a:r>
          </a:p>
          <a:p>
            <a:pPr marL="844550" lvl="1" indent="-228600" eaLnBrk="0" fontAlgn="base" hangingPunct="0">
              <a:lnSpc>
                <a:spcPct val="90000"/>
              </a:lnSpc>
              <a:spcBef>
                <a:spcPts val="1000"/>
              </a:spcBef>
              <a:spcAft>
                <a:spcPct val="0"/>
              </a:spcAft>
              <a:buClr>
                <a:srgbClr val="DA1D52"/>
              </a:buClr>
              <a:buFont typeface="Arial" panose="020B0604020202020204" pitchFamily="34" charset="0"/>
              <a:buChar char="•"/>
            </a:pPr>
            <a:r>
              <a:rPr lang="en-GB" sz="2400" dirty="0">
                <a:solidFill>
                  <a:srgbClr val="58595B"/>
                </a:solidFill>
                <a:latin typeface="Arial" panose="020B0604020202020204" pitchFamily="34" charset="0"/>
                <a:cs typeface="Arial" panose="020B0604020202020204" pitchFamily="34" charset="0"/>
              </a:rPr>
              <a:t>it has remained largely peripheral to business operations</a:t>
            </a:r>
          </a:p>
          <a:p>
            <a:pPr marL="844550" lvl="1" indent="-228600" eaLnBrk="0" fontAlgn="base" hangingPunct="0">
              <a:lnSpc>
                <a:spcPct val="90000"/>
              </a:lnSpc>
              <a:spcBef>
                <a:spcPts val="1000"/>
              </a:spcBef>
              <a:spcAft>
                <a:spcPct val="0"/>
              </a:spcAft>
              <a:buClr>
                <a:srgbClr val="DA1D52"/>
              </a:buClr>
              <a:buFont typeface="Arial" panose="020B0604020202020204" pitchFamily="34" charset="0"/>
              <a:buChar char="•"/>
            </a:pPr>
            <a:r>
              <a:rPr lang="en-GB" sz="2400" dirty="0">
                <a:solidFill>
                  <a:srgbClr val="58595B"/>
                </a:solidFill>
                <a:latin typeface="Arial" panose="020B0604020202020204" pitchFamily="34" charset="0"/>
                <a:cs typeface="Arial" panose="020B0604020202020204" pitchFamily="34" charset="0"/>
              </a:rPr>
              <a:t>improvements made have only been incremental</a:t>
            </a:r>
          </a:p>
          <a:p>
            <a:pPr marL="844550" lvl="1" indent="-228600" eaLnBrk="0" fontAlgn="base" hangingPunct="0">
              <a:lnSpc>
                <a:spcPct val="90000"/>
              </a:lnSpc>
              <a:spcBef>
                <a:spcPts val="1000"/>
              </a:spcBef>
              <a:spcAft>
                <a:spcPct val="0"/>
              </a:spcAft>
              <a:buClr>
                <a:srgbClr val="DA1D52"/>
              </a:buClr>
              <a:buFont typeface="Arial" panose="020B0604020202020204" pitchFamily="34" charset="0"/>
              <a:buChar char="•"/>
            </a:pPr>
            <a:r>
              <a:rPr lang="en-GB" sz="2400" dirty="0">
                <a:solidFill>
                  <a:srgbClr val="58595B"/>
                </a:solidFill>
                <a:latin typeface="Arial" panose="020B0604020202020204" pitchFamily="34" charset="0"/>
                <a:cs typeface="Arial" panose="020B0604020202020204" pitchFamily="34" charset="0"/>
              </a:rPr>
              <a:t>programmes are frequently uneconomic.</a:t>
            </a:r>
          </a:p>
          <a:p>
            <a:pPr marL="387350" indent="-228600" eaLnBrk="0" fontAlgn="base" hangingPunct="0">
              <a:lnSpc>
                <a:spcPct val="90000"/>
              </a:lnSpc>
              <a:spcBef>
                <a:spcPts val="1000"/>
              </a:spcBef>
              <a:spcAft>
                <a:spcPct val="0"/>
              </a:spcAft>
              <a:buClr>
                <a:srgbClr val="DA1D52"/>
              </a:buClr>
              <a:buFont typeface="Arial" panose="020B0604020202020204" pitchFamily="34" charset="0"/>
              <a:buChar char="•"/>
            </a:pPr>
            <a:r>
              <a:rPr lang="en-GB" sz="2400" dirty="0">
                <a:solidFill>
                  <a:srgbClr val="58595B"/>
                </a:solidFill>
                <a:latin typeface="Arial" panose="020B0604020202020204" pitchFamily="34" charset="0"/>
                <a:cs typeface="Arial" panose="020B0604020202020204" pitchFamily="34" charset="0"/>
              </a:rPr>
              <a:t>For a </a:t>
            </a:r>
            <a:r>
              <a:rPr lang="en-GB" altLang="es-ES_tradnl" sz="2400" dirty="0">
                <a:solidFill>
                  <a:srgbClr val="58595B"/>
                </a:solidFill>
                <a:latin typeface="Arial" panose="020B0604020202020204" pitchFamily="34" charset="0"/>
                <a:cs typeface="Arial" panose="020B0604020202020204" pitchFamily="34" charset="0"/>
              </a:rPr>
              <a:t>shift to CSR 2.0 to be effective it needs sustainability practices to be embedded and integrated into the core operations of companies.</a:t>
            </a:r>
          </a:p>
        </p:txBody>
      </p:sp>
    </p:spTree>
    <p:extLst>
      <p:ext uri="{BB962C8B-B14F-4D97-AF65-F5344CB8AC3E}">
        <p14:creationId xmlns:p14="http://schemas.microsoft.com/office/powerpoint/2010/main" val="55660199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p:cNvSpPr>
            <a:spLocks/>
          </p:cNvSpPr>
          <p:nvPr/>
        </p:nvSpPr>
        <p:spPr bwMode="auto">
          <a:xfrm>
            <a:off x="464026" y="548680"/>
            <a:ext cx="8679974" cy="609600"/>
          </a:xfrm>
          <a:prstGeom prst="rect">
            <a:avLst/>
          </a:prstGeom>
          <a:noFill/>
          <a:ln w="9525">
            <a:noFill/>
            <a:miter lim="800000"/>
            <a:headEnd/>
            <a:tailEnd/>
          </a:ln>
        </p:spPr>
        <p:txBody>
          <a:bodyPr anchor="b"/>
          <a:lstStyle/>
          <a:p>
            <a:r>
              <a:rPr lang="en-GB" altLang="es-ES_tradnl" sz="2800" b="1" dirty="0">
                <a:solidFill>
                  <a:srgbClr val="520D5D"/>
                </a:solidFill>
                <a:latin typeface="Arial" charset="0"/>
              </a:rPr>
              <a:t>Social Enterprising Organisations – A Step Forwards From CSR</a:t>
            </a:r>
          </a:p>
        </p:txBody>
      </p:sp>
      <p:sp>
        <p:nvSpPr>
          <p:cNvPr id="7171" name="Content Placeholder 2"/>
          <p:cNvSpPr>
            <a:spLocks/>
          </p:cNvSpPr>
          <p:nvPr/>
        </p:nvSpPr>
        <p:spPr bwMode="auto">
          <a:xfrm>
            <a:off x="-29584" y="1916832"/>
            <a:ext cx="8952929" cy="5257800"/>
          </a:xfrm>
          <a:prstGeom prst="rect">
            <a:avLst/>
          </a:prstGeom>
          <a:noFill/>
          <a:ln w="9525">
            <a:noFill/>
            <a:miter lim="800000"/>
            <a:headEnd/>
            <a:tailEnd/>
          </a:ln>
        </p:spPr>
        <p:txBody>
          <a:bodyPr/>
          <a:lstStyle/>
          <a:p>
            <a:pPr marL="387350" indent="-228600" eaLnBrk="0" fontAlgn="base" hangingPunct="0">
              <a:lnSpc>
                <a:spcPct val="90000"/>
              </a:lnSpc>
              <a:spcBef>
                <a:spcPts val="1000"/>
              </a:spcBef>
              <a:spcAft>
                <a:spcPct val="0"/>
              </a:spcAft>
              <a:buClr>
                <a:srgbClr val="DA1D52"/>
              </a:buClr>
              <a:buFont typeface="Arial" panose="020B0604020202020204" pitchFamily="34" charset="0"/>
              <a:buChar char="•"/>
            </a:pPr>
            <a:r>
              <a:rPr lang="en-GB" altLang="es-ES_tradnl" sz="2400" dirty="0">
                <a:solidFill>
                  <a:srgbClr val="58595B"/>
                </a:solidFill>
                <a:latin typeface="Arial" panose="020B0604020202020204" pitchFamily="34" charset="0"/>
                <a:cs typeface="Arial" panose="020B0604020202020204" pitchFamily="34" charset="0"/>
              </a:rPr>
              <a:t>Deloitte Human Capital Trends Report (2019)</a:t>
            </a:r>
          </a:p>
          <a:p>
            <a:pPr marL="387350" indent="-228600" eaLnBrk="0" fontAlgn="base" hangingPunct="0">
              <a:lnSpc>
                <a:spcPct val="90000"/>
              </a:lnSpc>
              <a:spcBef>
                <a:spcPts val="1000"/>
              </a:spcBef>
              <a:spcAft>
                <a:spcPct val="0"/>
              </a:spcAft>
              <a:buClr>
                <a:srgbClr val="DA1D52"/>
              </a:buClr>
              <a:buFont typeface="Arial" panose="020B0604020202020204" pitchFamily="34" charset="0"/>
              <a:buChar char="•"/>
            </a:pPr>
            <a:r>
              <a:rPr lang="en-GB" altLang="es-ES_tradnl" sz="2400" dirty="0">
                <a:solidFill>
                  <a:srgbClr val="58595B"/>
                </a:solidFill>
                <a:latin typeface="Arial" panose="020B0604020202020204" pitchFamily="34" charset="0"/>
                <a:cs typeface="Arial" panose="020B0604020202020204" pitchFamily="34" charset="0"/>
              </a:rPr>
              <a:t>Capitalism in Crisis Article (2020)</a:t>
            </a:r>
          </a:p>
          <a:p>
            <a:pPr marL="387350" indent="-228600" eaLnBrk="0" fontAlgn="base" hangingPunct="0">
              <a:lnSpc>
                <a:spcPct val="90000"/>
              </a:lnSpc>
              <a:spcBef>
                <a:spcPts val="1000"/>
              </a:spcBef>
              <a:spcAft>
                <a:spcPct val="0"/>
              </a:spcAft>
              <a:buClr>
                <a:srgbClr val="DA1D52"/>
              </a:buClr>
              <a:buFont typeface="Arial" panose="020B0604020202020204" pitchFamily="34" charset="0"/>
              <a:buChar char="•"/>
            </a:pPr>
            <a:r>
              <a:rPr lang="en-GB" altLang="es-ES_tradnl" sz="2400" dirty="0">
                <a:solidFill>
                  <a:srgbClr val="58595B"/>
                </a:solidFill>
                <a:latin typeface="Arial" panose="020B0604020202020204" pitchFamily="34" charset="0"/>
                <a:cs typeface="Arial" panose="020B0604020202020204" pitchFamily="34" charset="0"/>
              </a:rPr>
              <a:t>World Economic Forum – Global Threats Report (2020)</a:t>
            </a:r>
          </a:p>
          <a:p>
            <a:pPr marL="387350" indent="-228600" eaLnBrk="0" fontAlgn="base" hangingPunct="0">
              <a:lnSpc>
                <a:spcPct val="90000"/>
              </a:lnSpc>
              <a:spcBef>
                <a:spcPts val="1000"/>
              </a:spcBef>
              <a:spcAft>
                <a:spcPct val="0"/>
              </a:spcAft>
              <a:buClr>
                <a:srgbClr val="DA1D52"/>
              </a:buClr>
              <a:buFont typeface="Arial" panose="020B0604020202020204" pitchFamily="34" charset="0"/>
              <a:buChar char="•"/>
            </a:pPr>
            <a:r>
              <a:rPr lang="en-GB" altLang="es-ES_tradnl" sz="2400" dirty="0" err="1">
                <a:solidFill>
                  <a:srgbClr val="58595B"/>
                </a:solidFill>
                <a:latin typeface="Arial" panose="020B0604020202020204" pitchFamily="34" charset="0"/>
                <a:cs typeface="Arial" panose="020B0604020202020204" pitchFamily="34" charset="0"/>
              </a:rPr>
              <a:t>Coronovirus</a:t>
            </a:r>
            <a:r>
              <a:rPr lang="en-GB" altLang="es-ES_tradnl" sz="2400" dirty="0">
                <a:solidFill>
                  <a:srgbClr val="58595B"/>
                </a:solidFill>
                <a:latin typeface="Arial" panose="020B0604020202020204" pitchFamily="34" charset="0"/>
                <a:cs typeface="Arial" panose="020B0604020202020204" pitchFamily="34" charset="0"/>
              </a:rPr>
              <a:t> outbreak is likely to propel ‘Social Enterprising Organisations’ further up the international CEO’s Agenda </a:t>
            </a:r>
          </a:p>
        </p:txBody>
      </p:sp>
    </p:spTree>
    <p:extLst>
      <p:ext uri="{BB962C8B-B14F-4D97-AF65-F5344CB8AC3E}">
        <p14:creationId xmlns:p14="http://schemas.microsoft.com/office/powerpoint/2010/main" val="39629937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p:cNvSpPr>
            <a:spLocks/>
          </p:cNvSpPr>
          <p:nvPr/>
        </p:nvSpPr>
        <p:spPr bwMode="auto">
          <a:xfrm>
            <a:off x="793305" y="143815"/>
            <a:ext cx="8382000" cy="639762"/>
          </a:xfrm>
          <a:prstGeom prst="rect">
            <a:avLst/>
          </a:prstGeom>
          <a:noFill/>
          <a:ln w="9525">
            <a:noFill/>
            <a:miter lim="800000"/>
            <a:headEnd/>
            <a:tailEnd/>
          </a:ln>
        </p:spPr>
        <p:txBody>
          <a:bodyPr anchor="b"/>
          <a:lstStyle/>
          <a:p>
            <a:r>
              <a:rPr lang="en-GB" altLang="es-ES_tradnl" sz="3200" b="1" dirty="0">
                <a:solidFill>
                  <a:srgbClr val="520D5D"/>
                </a:solidFill>
                <a:latin typeface="Arial" charset="0"/>
              </a:rPr>
              <a:t>Equal Opportunities (EO) and ethics</a:t>
            </a:r>
          </a:p>
        </p:txBody>
      </p:sp>
      <p:sp>
        <p:nvSpPr>
          <p:cNvPr id="8195" name="Content Placeholder 2"/>
          <p:cNvSpPr>
            <a:spLocks/>
          </p:cNvSpPr>
          <p:nvPr/>
        </p:nvSpPr>
        <p:spPr bwMode="auto">
          <a:xfrm>
            <a:off x="683568" y="1124744"/>
            <a:ext cx="8077200" cy="5410200"/>
          </a:xfrm>
          <a:prstGeom prst="rect">
            <a:avLst/>
          </a:prstGeom>
          <a:noFill/>
          <a:ln w="9525">
            <a:noFill/>
            <a:miter lim="800000"/>
            <a:headEnd/>
            <a:tailEnd/>
          </a:ln>
        </p:spPr>
        <p:txBody>
          <a:bodyPr/>
          <a:lstStyle/>
          <a:p>
            <a:pPr marL="387350" indent="-228600" eaLnBrk="0" fontAlgn="base" hangingPunct="0">
              <a:lnSpc>
                <a:spcPct val="90000"/>
              </a:lnSpc>
              <a:spcBef>
                <a:spcPts val="600"/>
              </a:spcBef>
              <a:spcAft>
                <a:spcPct val="0"/>
              </a:spcAft>
              <a:buClr>
                <a:srgbClr val="DA1D52"/>
              </a:buClr>
              <a:buFont typeface="Arial" panose="020B0604020202020204" pitchFamily="34" charset="0"/>
              <a:buChar char="•"/>
            </a:pPr>
            <a:r>
              <a:rPr lang="en-GB" altLang="es-ES_tradnl" sz="2000" dirty="0">
                <a:solidFill>
                  <a:srgbClr val="58595B"/>
                </a:solidFill>
                <a:latin typeface="Arial" panose="020B0604020202020204" pitchFamily="34" charset="0"/>
                <a:cs typeface="Arial" panose="020B0604020202020204" pitchFamily="34" charset="0"/>
              </a:rPr>
              <a:t>Duty-/rights-based and consequentialist justifications for Equal Opportunities:</a:t>
            </a:r>
          </a:p>
          <a:p>
            <a:pPr marL="844550" lvl="1" indent="-228600" eaLnBrk="0" fontAlgn="base" hangingPunct="0">
              <a:lnSpc>
                <a:spcPct val="90000"/>
              </a:lnSpc>
              <a:spcBef>
                <a:spcPts val="600"/>
              </a:spcBef>
              <a:spcAft>
                <a:spcPct val="0"/>
              </a:spcAft>
              <a:buClr>
                <a:srgbClr val="DA1D52"/>
              </a:buClr>
              <a:buFont typeface="Arial" panose="020B0604020202020204" pitchFamily="34" charset="0"/>
              <a:buChar char="•"/>
            </a:pPr>
            <a:r>
              <a:rPr lang="en-GB" altLang="es-ES_tradnl" sz="2000" dirty="0">
                <a:solidFill>
                  <a:srgbClr val="58595B"/>
                </a:solidFill>
                <a:latin typeface="Arial" panose="020B0604020202020204" pitchFamily="34" charset="0"/>
                <a:cs typeface="Arial" panose="020B0604020202020204" pitchFamily="34" charset="0"/>
              </a:rPr>
              <a:t>Humans have a right to be treated as individuals and not merely as members of groups.</a:t>
            </a:r>
          </a:p>
          <a:p>
            <a:pPr marL="844550" lvl="1" indent="-228600" eaLnBrk="0" fontAlgn="base" hangingPunct="0">
              <a:lnSpc>
                <a:spcPct val="90000"/>
              </a:lnSpc>
              <a:spcBef>
                <a:spcPts val="600"/>
              </a:spcBef>
              <a:spcAft>
                <a:spcPct val="0"/>
              </a:spcAft>
              <a:buClr>
                <a:srgbClr val="DA1D52"/>
              </a:buClr>
              <a:buFont typeface="Arial" panose="020B0604020202020204" pitchFamily="34" charset="0"/>
              <a:buChar char="•"/>
            </a:pPr>
            <a:r>
              <a:rPr lang="en-GB" altLang="es-ES_tradnl" sz="2000" dirty="0">
                <a:solidFill>
                  <a:srgbClr val="58595B"/>
                </a:solidFill>
                <a:latin typeface="Arial" panose="020B0604020202020204" pitchFamily="34" charset="0"/>
                <a:cs typeface="Arial" panose="020B0604020202020204" pitchFamily="34" charset="0"/>
              </a:rPr>
              <a:t>Employers who are prejudiced in their recruitment are denying themselves access to part of the labour market and may suffer competitive damage.</a:t>
            </a:r>
          </a:p>
          <a:p>
            <a:pPr marL="387350" indent="-228600" eaLnBrk="0" fontAlgn="base" hangingPunct="0">
              <a:lnSpc>
                <a:spcPct val="90000"/>
              </a:lnSpc>
              <a:spcBef>
                <a:spcPts val="600"/>
              </a:spcBef>
              <a:spcAft>
                <a:spcPct val="0"/>
              </a:spcAft>
              <a:buClr>
                <a:srgbClr val="DA1D52"/>
              </a:buClr>
              <a:buFont typeface="Arial" panose="020B0604020202020204" pitchFamily="34" charset="0"/>
              <a:buChar char="•"/>
            </a:pPr>
            <a:r>
              <a:rPr lang="en-GB" altLang="es-ES_tradnl" sz="2000" dirty="0">
                <a:solidFill>
                  <a:srgbClr val="58595B"/>
                </a:solidFill>
                <a:latin typeface="Arial" panose="020B0604020202020204" pitchFamily="34" charset="0"/>
                <a:cs typeface="Arial" panose="020B0604020202020204" pitchFamily="34" charset="0"/>
              </a:rPr>
              <a:t>Unfair discrimination in employment is also often illegal (as well as undesirable or inadvisable).</a:t>
            </a:r>
          </a:p>
          <a:p>
            <a:pPr marL="387350" indent="-228600" eaLnBrk="0" fontAlgn="base" hangingPunct="0">
              <a:lnSpc>
                <a:spcPct val="90000"/>
              </a:lnSpc>
              <a:spcBef>
                <a:spcPts val="600"/>
              </a:spcBef>
              <a:spcAft>
                <a:spcPct val="0"/>
              </a:spcAft>
              <a:buClr>
                <a:srgbClr val="DA1D52"/>
              </a:buClr>
              <a:buFont typeface="Arial" panose="020B0604020202020204" pitchFamily="34" charset="0"/>
              <a:buChar char="•"/>
            </a:pPr>
            <a:r>
              <a:rPr lang="en-GB" altLang="es-ES_tradnl" sz="2000" dirty="0">
                <a:solidFill>
                  <a:srgbClr val="58595B"/>
                </a:solidFill>
                <a:latin typeface="Arial" panose="020B0604020202020204" pitchFamily="34" charset="0"/>
                <a:cs typeface="Arial" panose="020B0604020202020204" pitchFamily="34" charset="0"/>
              </a:rPr>
              <a:t>Arguments for and against ‘positive’ discrimination continue . . .</a:t>
            </a:r>
          </a:p>
          <a:p>
            <a:pPr marL="387350" indent="-228600" eaLnBrk="0" fontAlgn="base" hangingPunct="0">
              <a:lnSpc>
                <a:spcPct val="90000"/>
              </a:lnSpc>
              <a:spcBef>
                <a:spcPts val="600"/>
              </a:spcBef>
              <a:spcAft>
                <a:spcPct val="0"/>
              </a:spcAft>
              <a:buClr>
                <a:srgbClr val="DA1D52"/>
              </a:buClr>
              <a:buFont typeface="Arial" panose="020B0604020202020204" pitchFamily="34" charset="0"/>
              <a:buChar char="•"/>
            </a:pPr>
            <a:r>
              <a:rPr lang="en-GB" altLang="es-ES_tradnl" sz="2000" dirty="0">
                <a:solidFill>
                  <a:srgbClr val="58595B"/>
                </a:solidFill>
                <a:latin typeface="Arial" panose="020B0604020202020204" pitchFamily="34" charset="0"/>
                <a:cs typeface="Arial" panose="020B0604020202020204" pitchFamily="34" charset="0"/>
              </a:rPr>
              <a:t>. . . while advocates of ‘diversity management’ stress the benefits to the organisation in terms of innovation and resilience.</a:t>
            </a:r>
          </a:p>
        </p:txBody>
      </p:sp>
    </p:spTree>
    <p:extLst>
      <p:ext uri="{BB962C8B-B14F-4D97-AF65-F5344CB8AC3E}">
        <p14:creationId xmlns:p14="http://schemas.microsoft.com/office/powerpoint/2010/main" val="183967458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p:cNvSpPr>
            <a:spLocks/>
          </p:cNvSpPr>
          <p:nvPr/>
        </p:nvSpPr>
        <p:spPr bwMode="auto">
          <a:xfrm>
            <a:off x="762000" y="372182"/>
            <a:ext cx="7467600" cy="655638"/>
          </a:xfrm>
          <a:prstGeom prst="rect">
            <a:avLst/>
          </a:prstGeom>
          <a:noFill/>
          <a:ln w="9525">
            <a:noFill/>
            <a:miter lim="800000"/>
            <a:headEnd/>
            <a:tailEnd/>
          </a:ln>
        </p:spPr>
        <p:txBody>
          <a:bodyPr anchor="b"/>
          <a:lstStyle/>
          <a:p>
            <a:r>
              <a:rPr lang="en-GB" altLang="es-ES_tradnl" sz="4000" b="1" dirty="0">
                <a:solidFill>
                  <a:srgbClr val="520D5D"/>
                </a:solidFill>
                <a:latin typeface="Arial" charset="0"/>
              </a:rPr>
              <a:t>Ethics: the role of HR</a:t>
            </a:r>
          </a:p>
        </p:txBody>
      </p:sp>
      <p:sp>
        <p:nvSpPr>
          <p:cNvPr id="9219" name="Content Placeholder 2"/>
          <p:cNvSpPr>
            <a:spLocks/>
          </p:cNvSpPr>
          <p:nvPr/>
        </p:nvSpPr>
        <p:spPr bwMode="auto">
          <a:xfrm>
            <a:off x="449732" y="1140651"/>
            <a:ext cx="8434956" cy="4873625"/>
          </a:xfrm>
          <a:prstGeom prst="rect">
            <a:avLst/>
          </a:prstGeom>
          <a:noFill/>
          <a:ln w="9525">
            <a:noFill/>
            <a:miter lim="800000"/>
            <a:headEnd/>
            <a:tailEnd/>
          </a:ln>
        </p:spPr>
        <p:txBody>
          <a:bodyPr/>
          <a:lstStyle/>
          <a:p>
            <a:pPr marL="387350" indent="-228600" eaLnBrk="0" fontAlgn="base" hangingPunct="0">
              <a:lnSpc>
                <a:spcPct val="90000"/>
              </a:lnSpc>
              <a:spcBef>
                <a:spcPts val="600"/>
              </a:spcBef>
              <a:spcAft>
                <a:spcPct val="0"/>
              </a:spcAft>
              <a:buClr>
                <a:srgbClr val="DA1D52"/>
              </a:buClr>
              <a:buFont typeface="Arial" panose="020B0604020202020204" pitchFamily="34" charset="0"/>
              <a:buChar char="•"/>
            </a:pPr>
            <a:r>
              <a:rPr lang="en-GB" altLang="es-ES_tradnl" sz="2400" dirty="0">
                <a:solidFill>
                  <a:srgbClr val="58595B"/>
                </a:solidFill>
                <a:latin typeface="Arial" panose="020B0604020202020204" pitchFamily="34" charset="0"/>
                <a:cs typeface="Arial" panose="020B0604020202020204" pitchFamily="34" charset="0"/>
              </a:rPr>
              <a:t>Ensuring legal compliance – a major responsibility </a:t>
            </a:r>
          </a:p>
          <a:p>
            <a:pPr marL="387350" indent="-228600" eaLnBrk="0" fontAlgn="base" hangingPunct="0">
              <a:lnSpc>
                <a:spcPct val="90000"/>
              </a:lnSpc>
              <a:spcBef>
                <a:spcPts val="600"/>
              </a:spcBef>
              <a:spcAft>
                <a:spcPct val="0"/>
              </a:spcAft>
              <a:buClr>
                <a:srgbClr val="DA1D52"/>
              </a:buClr>
              <a:buFont typeface="Arial" panose="020B0604020202020204" pitchFamily="34" charset="0"/>
              <a:buChar char="•"/>
            </a:pPr>
            <a:r>
              <a:rPr lang="en-GB" altLang="es-ES_tradnl" sz="2400" dirty="0">
                <a:solidFill>
                  <a:srgbClr val="58595B"/>
                </a:solidFill>
                <a:latin typeface="Arial" panose="020B0604020202020204" pitchFamily="34" charset="0"/>
                <a:cs typeface="Arial" panose="020B0604020202020204" pitchFamily="34" charset="0"/>
              </a:rPr>
              <a:t>Helping employers compete for the best talent</a:t>
            </a:r>
          </a:p>
          <a:p>
            <a:pPr marL="387350" indent="-228600" eaLnBrk="0" fontAlgn="base" hangingPunct="0">
              <a:lnSpc>
                <a:spcPct val="90000"/>
              </a:lnSpc>
              <a:spcBef>
                <a:spcPts val="600"/>
              </a:spcBef>
              <a:spcAft>
                <a:spcPct val="0"/>
              </a:spcAft>
              <a:buClr>
                <a:srgbClr val="DA1D52"/>
              </a:buClr>
              <a:buFont typeface="Arial" panose="020B0604020202020204" pitchFamily="34" charset="0"/>
              <a:buChar char="•"/>
            </a:pPr>
            <a:r>
              <a:rPr lang="en-GB" altLang="es-ES_tradnl" sz="2400" dirty="0">
                <a:solidFill>
                  <a:srgbClr val="58595B"/>
                </a:solidFill>
                <a:latin typeface="Arial" panose="020B0604020202020204" pitchFamily="34" charset="0"/>
                <a:cs typeface="Arial" panose="020B0604020202020204" pitchFamily="34" charset="0"/>
              </a:rPr>
              <a:t>Instilling good professional practice throughout the organisation</a:t>
            </a:r>
          </a:p>
          <a:p>
            <a:pPr marL="387350" indent="-228600" eaLnBrk="0" fontAlgn="base" hangingPunct="0">
              <a:lnSpc>
                <a:spcPct val="90000"/>
              </a:lnSpc>
              <a:spcBef>
                <a:spcPts val="600"/>
              </a:spcBef>
              <a:spcAft>
                <a:spcPct val="0"/>
              </a:spcAft>
              <a:buClr>
                <a:srgbClr val="DA1D52"/>
              </a:buClr>
              <a:buFont typeface="Arial" panose="020B0604020202020204" pitchFamily="34" charset="0"/>
              <a:buChar char="•"/>
            </a:pPr>
            <a:r>
              <a:rPr lang="en-GB" altLang="es-ES_tradnl" sz="2400" dirty="0">
                <a:solidFill>
                  <a:srgbClr val="58595B"/>
                </a:solidFill>
                <a:latin typeface="Arial" panose="020B0604020202020204" pitchFamily="34" charset="0"/>
                <a:cs typeface="Arial" panose="020B0604020202020204" pitchFamily="34" charset="0"/>
              </a:rPr>
              <a:t>Providing advice and guidance for individuals</a:t>
            </a:r>
          </a:p>
          <a:p>
            <a:pPr marL="387350" indent="-228600" eaLnBrk="0" fontAlgn="base" hangingPunct="0">
              <a:lnSpc>
                <a:spcPct val="90000"/>
              </a:lnSpc>
              <a:spcBef>
                <a:spcPts val="600"/>
              </a:spcBef>
              <a:spcAft>
                <a:spcPct val="0"/>
              </a:spcAft>
              <a:buClr>
                <a:srgbClr val="DA1D52"/>
              </a:buClr>
              <a:buFont typeface="Arial" panose="020B0604020202020204" pitchFamily="34" charset="0"/>
              <a:buChar char="•"/>
            </a:pPr>
            <a:r>
              <a:rPr lang="en-GB" altLang="es-ES_tradnl" sz="2400" dirty="0">
                <a:solidFill>
                  <a:srgbClr val="58595B"/>
                </a:solidFill>
                <a:latin typeface="Arial" panose="020B0604020202020204" pitchFamily="34" charset="0"/>
                <a:cs typeface="Arial" panose="020B0604020202020204" pitchFamily="34" charset="0"/>
              </a:rPr>
              <a:t>Training and briefing, fostering ethical conduct</a:t>
            </a:r>
          </a:p>
          <a:p>
            <a:pPr marL="387350" indent="-228600" eaLnBrk="0" fontAlgn="base" hangingPunct="0">
              <a:lnSpc>
                <a:spcPct val="90000"/>
              </a:lnSpc>
              <a:spcBef>
                <a:spcPts val="600"/>
              </a:spcBef>
              <a:spcAft>
                <a:spcPct val="0"/>
              </a:spcAft>
              <a:buClr>
                <a:srgbClr val="DA1D52"/>
              </a:buClr>
              <a:buFont typeface="Arial" panose="020B0604020202020204" pitchFamily="34" charset="0"/>
              <a:buChar char="•"/>
            </a:pPr>
            <a:r>
              <a:rPr lang="en-GB" altLang="es-ES_tradnl" sz="2400" dirty="0">
                <a:solidFill>
                  <a:srgbClr val="58595B"/>
                </a:solidFill>
                <a:latin typeface="Arial" panose="020B0604020202020204" pitchFamily="34" charset="0"/>
                <a:cs typeface="Arial" panose="020B0604020202020204" pitchFamily="34" charset="0"/>
              </a:rPr>
              <a:t>Providing confidential feedback channels (e.g. for whistle-blowers)</a:t>
            </a:r>
          </a:p>
          <a:p>
            <a:pPr marL="387350" indent="-228600" eaLnBrk="0" fontAlgn="base" hangingPunct="0">
              <a:lnSpc>
                <a:spcPct val="90000"/>
              </a:lnSpc>
              <a:spcBef>
                <a:spcPts val="600"/>
              </a:spcBef>
              <a:spcAft>
                <a:spcPct val="0"/>
              </a:spcAft>
              <a:buClr>
                <a:srgbClr val="DA1D52"/>
              </a:buClr>
              <a:buFont typeface="Arial" panose="020B0604020202020204" pitchFamily="34" charset="0"/>
              <a:buChar char="•"/>
            </a:pPr>
            <a:r>
              <a:rPr lang="en-GB" altLang="es-ES_tradnl" sz="2400" dirty="0">
                <a:solidFill>
                  <a:srgbClr val="58595B"/>
                </a:solidFill>
                <a:latin typeface="Arial" panose="020B0604020202020204" pitchFamily="34" charset="0"/>
                <a:cs typeface="Arial" panose="020B0604020202020204" pitchFamily="34" charset="0"/>
              </a:rPr>
              <a:t>But limits to what HR can effect. Need for collaboration and (co-)creating policies in order to embed ethical values within the organisation.</a:t>
            </a:r>
          </a:p>
        </p:txBody>
      </p:sp>
    </p:spTree>
    <p:extLst>
      <p:ext uri="{BB962C8B-B14F-4D97-AF65-F5344CB8AC3E}">
        <p14:creationId xmlns:p14="http://schemas.microsoft.com/office/powerpoint/2010/main" val="374068243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p:cNvSpPr>
          <p:nvPr/>
        </p:nvSpPr>
        <p:spPr bwMode="auto">
          <a:xfrm>
            <a:off x="843474" y="188640"/>
            <a:ext cx="7467600" cy="609600"/>
          </a:xfrm>
          <a:prstGeom prst="rect">
            <a:avLst/>
          </a:prstGeom>
          <a:noFill/>
          <a:ln w="9525">
            <a:noFill/>
            <a:miter lim="800000"/>
            <a:headEnd/>
            <a:tailEnd/>
          </a:ln>
        </p:spPr>
        <p:txBody>
          <a:bodyPr anchor="b"/>
          <a:lstStyle/>
          <a:p>
            <a:r>
              <a:rPr lang="en-GB" altLang="es-ES_tradnl" sz="4000" b="1" dirty="0">
                <a:solidFill>
                  <a:srgbClr val="520D5D"/>
                </a:solidFill>
                <a:latin typeface="Arial" charset="0"/>
              </a:rPr>
              <a:t>HR and ethical stewardship</a:t>
            </a:r>
          </a:p>
        </p:txBody>
      </p:sp>
      <p:sp>
        <p:nvSpPr>
          <p:cNvPr id="11267" name="Content Placeholder 2"/>
          <p:cNvSpPr>
            <a:spLocks/>
          </p:cNvSpPr>
          <p:nvPr/>
        </p:nvSpPr>
        <p:spPr bwMode="auto">
          <a:xfrm>
            <a:off x="843474" y="798240"/>
            <a:ext cx="7467600" cy="5524500"/>
          </a:xfrm>
          <a:prstGeom prst="rect">
            <a:avLst/>
          </a:prstGeom>
          <a:noFill/>
          <a:ln w="9525">
            <a:noFill/>
            <a:miter lim="800000"/>
            <a:headEnd/>
            <a:tailEnd/>
          </a:ln>
        </p:spPr>
        <p:txBody>
          <a:bodyPr/>
          <a:lstStyle/>
          <a:p>
            <a:pPr marL="387350" indent="-228600" eaLnBrk="0" fontAlgn="base" hangingPunct="0">
              <a:lnSpc>
                <a:spcPct val="90000"/>
              </a:lnSpc>
              <a:spcBef>
                <a:spcPts val="600"/>
              </a:spcBef>
              <a:spcAft>
                <a:spcPct val="0"/>
              </a:spcAft>
              <a:buClr>
                <a:srgbClr val="DA1D52"/>
              </a:buClr>
              <a:buFont typeface="Arial" panose="020B0604020202020204" pitchFamily="34" charset="0"/>
              <a:buChar char="•"/>
            </a:pPr>
            <a:r>
              <a:rPr lang="en-GB" altLang="es-ES_tradnl" sz="2400" dirty="0">
                <a:solidFill>
                  <a:srgbClr val="58595B"/>
                </a:solidFill>
                <a:latin typeface="Arial" panose="020B0604020202020204" pitchFamily="34" charset="0"/>
                <a:cs typeface="Arial" panose="020B0604020202020204" pitchFamily="34" charset="0"/>
              </a:rPr>
              <a:t>HR professionals have a significant role to play in setting and maintaining ethical standards in organisations.</a:t>
            </a:r>
          </a:p>
          <a:p>
            <a:pPr marL="387350" indent="-228600" eaLnBrk="0" fontAlgn="base" hangingPunct="0">
              <a:lnSpc>
                <a:spcPct val="90000"/>
              </a:lnSpc>
              <a:spcBef>
                <a:spcPts val="600"/>
              </a:spcBef>
              <a:spcAft>
                <a:spcPct val="0"/>
              </a:spcAft>
              <a:buClr>
                <a:srgbClr val="DA1D52"/>
              </a:buClr>
              <a:buFont typeface="Arial" panose="020B0604020202020204" pitchFamily="34" charset="0"/>
              <a:buChar char="•"/>
            </a:pPr>
            <a:r>
              <a:rPr lang="en-GB" altLang="es-ES_tradnl" sz="2400" dirty="0">
                <a:solidFill>
                  <a:srgbClr val="58595B"/>
                </a:solidFill>
                <a:latin typeface="Arial" panose="020B0604020202020204" pitchFamily="34" charset="0"/>
                <a:cs typeface="Arial" panose="020B0604020202020204" pitchFamily="34" charset="0"/>
              </a:rPr>
              <a:t>Ethics has to be seen as the responsibility of all:</a:t>
            </a:r>
          </a:p>
          <a:p>
            <a:pPr marL="844550" lvl="1" indent="-228600" eaLnBrk="0" fontAlgn="base" hangingPunct="0">
              <a:lnSpc>
                <a:spcPct val="90000"/>
              </a:lnSpc>
              <a:spcBef>
                <a:spcPts val="600"/>
              </a:spcBef>
              <a:spcAft>
                <a:spcPct val="0"/>
              </a:spcAft>
              <a:buClr>
                <a:srgbClr val="DA1D52"/>
              </a:buClr>
              <a:buFont typeface="Arial" panose="020B0604020202020204" pitchFamily="34" charset="0"/>
              <a:buChar char="•"/>
            </a:pPr>
            <a:r>
              <a:rPr lang="en-GB" altLang="es-ES_tradnl" sz="2400" dirty="0">
                <a:solidFill>
                  <a:srgbClr val="58595B"/>
                </a:solidFill>
                <a:latin typeface="Arial" panose="020B0604020202020204" pitchFamily="34" charset="0"/>
                <a:cs typeface="Arial" panose="020B0604020202020204" pitchFamily="34" charset="0"/>
              </a:rPr>
              <a:t>Ethics is not just about employees – customers, suppliers and other contacts also have ethical expectations.</a:t>
            </a:r>
          </a:p>
          <a:p>
            <a:pPr marL="844550" lvl="1" indent="-228600" eaLnBrk="0" fontAlgn="base" hangingPunct="0">
              <a:lnSpc>
                <a:spcPct val="90000"/>
              </a:lnSpc>
              <a:spcBef>
                <a:spcPts val="600"/>
              </a:spcBef>
              <a:spcAft>
                <a:spcPct val="0"/>
              </a:spcAft>
              <a:buClr>
                <a:srgbClr val="DA1D52"/>
              </a:buClr>
              <a:buFont typeface="Arial" panose="020B0604020202020204" pitchFamily="34" charset="0"/>
              <a:buChar char="•"/>
            </a:pPr>
            <a:r>
              <a:rPr lang="en-GB" altLang="es-ES_tradnl" sz="2400" dirty="0">
                <a:solidFill>
                  <a:srgbClr val="58595B"/>
                </a:solidFill>
                <a:latin typeface="Arial" panose="020B0604020202020204" pitchFamily="34" charset="0"/>
                <a:cs typeface="Arial" panose="020B0604020202020204" pitchFamily="34" charset="0"/>
              </a:rPr>
              <a:t>Major ethical problems may originate in work carried out at a junior level, way beyond the view of HR managers.	</a:t>
            </a:r>
          </a:p>
          <a:p>
            <a:pPr marL="844550" lvl="1" indent="-228600" eaLnBrk="0" fontAlgn="base" hangingPunct="0">
              <a:lnSpc>
                <a:spcPct val="90000"/>
              </a:lnSpc>
              <a:spcBef>
                <a:spcPts val="600"/>
              </a:spcBef>
              <a:spcAft>
                <a:spcPct val="0"/>
              </a:spcAft>
              <a:buClr>
                <a:srgbClr val="DA1D52"/>
              </a:buClr>
              <a:buFont typeface="Arial" panose="020B0604020202020204" pitchFamily="34" charset="0"/>
              <a:buChar char="•"/>
            </a:pPr>
            <a:r>
              <a:rPr lang="en-GB" altLang="es-ES_tradnl" sz="2400" dirty="0">
                <a:solidFill>
                  <a:srgbClr val="58595B"/>
                </a:solidFill>
                <a:latin typeface="Arial" panose="020B0604020202020204" pitchFamily="34" charset="0"/>
                <a:cs typeface="Arial" panose="020B0604020202020204" pitchFamily="34" charset="0"/>
              </a:rPr>
              <a:t>If ‘ethics’ is seen as someone else’s responsibility, the organisation will fail to learn and develop fully.</a:t>
            </a:r>
          </a:p>
        </p:txBody>
      </p:sp>
    </p:spTree>
    <p:extLst>
      <p:ext uri="{BB962C8B-B14F-4D97-AF65-F5344CB8AC3E}">
        <p14:creationId xmlns:p14="http://schemas.microsoft.com/office/powerpoint/2010/main" val="205702279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p:cNvSpPr>
          <p:nvPr/>
        </p:nvSpPr>
        <p:spPr bwMode="auto">
          <a:xfrm>
            <a:off x="1489040" y="-74340"/>
            <a:ext cx="7467600" cy="609600"/>
          </a:xfrm>
          <a:prstGeom prst="rect">
            <a:avLst/>
          </a:prstGeom>
          <a:noFill/>
          <a:ln w="9525">
            <a:noFill/>
            <a:miter lim="800000"/>
            <a:headEnd/>
            <a:tailEnd/>
          </a:ln>
        </p:spPr>
        <p:txBody>
          <a:bodyPr anchor="b"/>
          <a:lstStyle/>
          <a:p>
            <a:r>
              <a:rPr lang="en-GB" altLang="es-ES_tradnl" sz="4000" b="1" dirty="0">
                <a:solidFill>
                  <a:srgbClr val="520D5D"/>
                </a:solidFill>
                <a:latin typeface="Arial" charset="0"/>
              </a:rPr>
              <a:t>Ethics in the Spotlight</a:t>
            </a:r>
          </a:p>
        </p:txBody>
      </p:sp>
      <p:sp>
        <p:nvSpPr>
          <p:cNvPr id="11267" name="Content Placeholder 2"/>
          <p:cNvSpPr>
            <a:spLocks/>
          </p:cNvSpPr>
          <p:nvPr/>
        </p:nvSpPr>
        <p:spPr bwMode="auto">
          <a:xfrm>
            <a:off x="868297" y="535064"/>
            <a:ext cx="8121014" cy="5524500"/>
          </a:xfrm>
          <a:prstGeom prst="rect">
            <a:avLst/>
          </a:prstGeom>
          <a:noFill/>
          <a:ln w="9525">
            <a:noFill/>
            <a:miter lim="800000"/>
            <a:headEnd/>
            <a:tailEnd/>
          </a:ln>
        </p:spPr>
        <p:txBody>
          <a:bodyPr/>
          <a:lstStyle/>
          <a:p>
            <a:pPr marL="387350" indent="-228600" eaLnBrk="0" fontAlgn="base" hangingPunct="0">
              <a:lnSpc>
                <a:spcPct val="90000"/>
              </a:lnSpc>
              <a:spcBef>
                <a:spcPts val="600"/>
              </a:spcBef>
              <a:spcAft>
                <a:spcPct val="0"/>
              </a:spcAft>
              <a:buClr>
                <a:srgbClr val="DA1D52"/>
              </a:buClr>
              <a:buFont typeface="Arial" panose="020B0604020202020204" pitchFamily="34" charset="0"/>
              <a:buChar char="•"/>
            </a:pPr>
            <a:r>
              <a:rPr lang="en-GB" altLang="es-ES_tradnl" sz="2000" dirty="0">
                <a:solidFill>
                  <a:srgbClr val="58595B"/>
                </a:solidFill>
                <a:latin typeface="Arial" panose="020B0604020202020204" pitchFamily="34" charset="0"/>
                <a:cs typeface="Arial" panose="020B0604020202020204" pitchFamily="34" charset="0"/>
              </a:rPr>
              <a:t>Primark (and others) sweatshop scandal (2008)</a:t>
            </a:r>
          </a:p>
          <a:p>
            <a:pPr marL="387350" indent="-228600" eaLnBrk="0" fontAlgn="base" hangingPunct="0">
              <a:lnSpc>
                <a:spcPct val="90000"/>
              </a:lnSpc>
              <a:spcBef>
                <a:spcPts val="600"/>
              </a:spcBef>
              <a:spcAft>
                <a:spcPct val="0"/>
              </a:spcAft>
              <a:buClr>
                <a:srgbClr val="DA1D52"/>
              </a:buClr>
              <a:buFont typeface="Arial" panose="020B0604020202020204" pitchFamily="34" charset="0"/>
              <a:buChar char="•"/>
            </a:pPr>
            <a:r>
              <a:rPr lang="en-GB" altLang="es-ES_tradnl" sz="2000" dirty="0">
                <a:solidFill>
                  <a:srgbClr val="58595B"/>
                </a:solidFill>
                <a:latin typeface="Arial" panose="020B0604020202020204" pitchFamily="34" charset="0"/>
                <a:cs typeface="Arial" panose="020B0604020202020204" pitchFamily="34" charset="0"/>
              </a:rPr>
              <a:t>Banks in the run up to the Financial Crisis of (2008/9)</a:t>
            </a:r>
          </a:p>
          <a:p>
            <a:pPr marL="387350" indent="-228600" eaLnBrk="0" fontAlgn="base" hangingPunct="0">
              <a:lnSpc>
                <a:spcPct val="90000"/>
              </a:lnSpc>
              <a:spcBef>
                <a:spcPts val="600"/>
              </a:spcBef>
              <a:spcAft>
                <a:spcPct val="0"/>
              </a:spcAft>
              <a:buClr>
                <a:srgbClr val="DA1D52"/>
              </a:buClr>
              <a:buFont typeface="Arial" panose="020B0604020202020204" pitchFamily="34" charset="0"/>
              <a:buChar char="•"/>
            </a:pPr>
            <a:r>
              <a:rPr lang="en-GB" altLang="es-ES_tradnl" sz="2000" dirty="0">
                <a:solidFill>
                  <a:srgbClr val="58595B"/>
                </a:solidFill>
                <a:latin typeface="Arial" panose="020B0604020202020204" pitchFamily="34" charset="0"/>
                <a:cs typeface="Arial" panose="020B0604020202020204" pitchFamily="34" charset="0"/>
              </a:rPr>
              <a:t>TISC Clause in the Slavery Act (2015)</a:t>
            </a:r>
          </a:p>
          <a:p>
            <a:pPr marL="387350" indent="-228600" eaLnBrk="0" fontAlgn="base" hangingPunct="0">
              <a:lnSpc>
                <a:spcPct val="90000"/>
              </a:lnSpc>
              <a:spcBef>
                <a:spcPts val="600"/>
              </a:spcBef>
              <a:spcAft>
                <a:spcPct val="0"/>
              </a:spcAft>
              <a:buClr>
                <a:srgbClr val="DA1D52"/>
              </a:buClr>
              <a:buFont typeface="Arial" panose="020B0604020202020204" pitchFamily="34" charset="0"/>
              <a:buChar char="•"/>
            </a:pPr>
            <a:r>
              <a:rPr lang="en-GB" altLang="es-ES_tradnl" sz="2000" dirty="0">
                <a:solidFill>
                  <a:srgbClr val="58595B"/>
                </a:solidFill>
                <a:latin typeface="Arial" panose="020B0604020202020204" pitchFamily="34" charset="0"/>
                <a:cs typeface="Arial" panose="020B0604020202020204" pitchFamily="34" charset="0"/>
              </a:rPr>
              <a:t>#</a:t>
            </a:r>
            <a:r>
              <a:rPr lang="en-GB" altLang="es-ES_tradnl" sz="2000" dirty="0" err="1">
                <a:solidFill>
                  <a:srgbClr val="58595B"/>
                </a:solidFill>
                <a:latin typeface="Arial" panose="020B0604020202020204" pitchFamily="34" charset="0"/>
                <a:cs typeface="Arial" panose="020B0604020202020204" pitchFamily="34" charset="0"/>
              </a:rPr>
              <a:t>metoo</a:t>
            </a:r>
            <a:r>
              <a:rPr lang="en-GB" altLang="es-ES_tradnl" sz="2000" dirty="0">
                <a:solidFill>
                  <a:srgbClr val="58595B"/>
                </a:solidFill>
                <a:latin typeface="Arial" panose="020B0604020202020204" pitchFamily="34" charset="0"/>
                <a:cs typeface="Arial" panose="020B0604020202020204" pitchFamily="34" charset="0"/>
              </a:rPr>
              <a:t> campaign goes viral (2017)</a:t>
            </a:r>
          </a:p>
          <a:p>
            <a:pPr marL="387350" indent="-228600" eaLnBrk="0" fontAlgn="base" hangingPunct="0">
              <a:lnSpc>
                <a:spcPct val="90000"/>
              </a:lnSpc>
              <a:spcBef>
                <a:spcPts val="600"/>
              </a:spcBef>
              <a:spcAft>
                <a:spcPct val="0"/>
              </a:spcAft>
              <a:buClr>
                <a:srgbClr val="DA1D52"/>
              </a:buClr>
              <a:buFont typeface="Arial" panose="020B0604020202020204" pitchFamily="34" charset="0"/>
              <a:buChar char="•"/>
            </a:pPr>
            <a:r>
              <a:rPr lang="en-GB" altLang="es-ES_tradnl" sz="2000" dirty="0">
                <a:solidFill>
                  <a:srgbClr val="58595B"/>
                </a:solidFill>
                <a:latin typeface="Arial" panose="020B0604020202020204" pitchFamily="34" charset="0"/>
                <a:cs typeface="Arial" panose="020B0604020202020204" pitchFamily="34" charset="0"/>
              </a:rPr>
              <a:t>Sports Direct (2018)</a:t>
            </a:r>
          </a:p>
          <a:p>
            <a:pPr marL="387350" indent="-228600" eaLnBrk="0" fontAlgn="base" hangingPunct="0">
              <a:lnSpc>
                <a:spcPct val="90000"/>
              </a:lnSpc>
              <a:spcBef>
                <a:spcPts val="600"/>
              </a:spcBef>
              <a:spcAft>
                <a:spcPct val="0"/>
              </a:spcAft>
              <a:buClr>
                <a:srgbClr val="DA1D52"/>
              </a:buClr>
              <a:buFont typeface="Arial" panose="020B0604020202020204" pitchFamily="34" charset="0"/>
              <a:buChar char="•"/>
            </a:pPr>
            <a:r>
              <a:rPr lang="en-GB" altLang="es-ES_tradnl" sz="2000" dirty="0">
                <a:solidFill>
                  <a:srgbClr val="58595B"/>
                </a:solidFill>
                <a:latin typeface="Arial" panose="020B0604020202020204" pitchFamily="34" charset="0"/>
                <a:cs typeface="Arial" panose="020B0604020202020204" pitchFamily="34" charset="0"/>
              </a:rPr>
              <a:t>“</a:t>
            </a:r>
            <a:r>
              <a:rPr lang="en-GB" altLang="es-ES_tradnl" sz="2000" dirty="0" err="1">
                <a:solidFill>
                  <a:srgbClr val="58595B"/>
                </a:solidFill>
                <a:latin typeface="Arial" panose="020B0604020202020204" pitchFamily="34" charset="0"/>
                <a:cs typeface="Arial" panose="020B0604020202020204" pitchFamily="34" charset="0"/>
              </a:rPr>
              <a:t>Humanez</a:t>
            </a:r>
            <a:r>
              <a:rPr lang="en-GB" altLang="es-ES_tradnl" sz="2000" dirty="0">
                <a:solidFill>
                  <a:srgbClr val="58595B"/>
                </a:solidFill>
                <a:latin typeface="Arial" panose="020B0604020202020204" pitchFamily="34" charset="0"/>
                <a:cs typeface="Arial" panose="020B0604020202020204" pitchFamily="34" charset="0"/>
              </a:rPr>
              <a:t>” in the U.S, employee monitoring (2018)</a:t>
            </a:r>
          </a:p>
          <a:p>
            <a:pPr marL="387350" indent="-228600" eaLnBrk="0" fontAlgn="base" hangingPunct="0">
              <a:lnSpc>
                <a:spcPct val="90000"/>
              </a:lnSpc>
              <a:spcBef>
                <a:spcPts val="600"/>
              </a:spcBef>
              <a:spcAft>
                <a:spcPct val="0"/>
              </a:spcAft>
              <a:buClr>
                <a:srgbClr val="DA1D52"/>
              </a:buClr>
              <a:buFont typeface="Arial" panose="020B0604020202020204" pitchFamily="34" charset="0"/>
              <a:buChar char="•"/>
            </a:pPr>
            <a:r>
              <a:rPr lang="en-GB" altLang="es-ES_tradnl" sz="2000" dirty="0">
                <a:solidFill>
                  <a:srgbClr val="58595B"/>
                </a:solidFill>
                <a:latin typeface="Arial" panose="020B0604020202020204" pitchFamily="34" charset="0"/>
                <a:cs typeface="Arial" panose="020B0604020202020204" pitchFamily="34" charset="0"/>
              </a:rPr>
              <a:t>Amazon (2018) for working conditions</a:t>
            </a:r>
          </a:p>
          <a:p>
            <a:pPr marL="387350" indent="-228600" eaLnBrk="0" fontAlgn="base" hangingPunct="0">
              <a:lnSpc>
                <a:spcPct val="90000"/>
              </a:lnSpc>
              <a:spcBef>
                <a:spcPts val="600"/>
              </a:spcBef>
              <a:spcAft>
                <a:spcPct val="0"/>
              </a:spcAft>
              <a:buClr>
                <a:srgbClr val="DA1D52"/>
              </a:buClr>
              <a:buFont typeface="Arial" panose="020B0604020202020204" pitchFamily="34" charset="0"/>
              <a:buChar char="•"/>
            </a:pPr>
            <a:r>
              <a:rPr lang="en-GB" altLang="es-ES_tradnl" sz="2000" dirty="0">
                <a:solidFill>
                  <a:srgbClr val="58595B"/>
                </a:solidFill>
                <a:latin typeface="Arial" panose="020B0604020202020204" pitchFamily="34" charset="0"/>
                <a:cs typeface="Arial" panose="020B0604020202020204" pitchFamily="34" charset="0"/>
              </a:rPr>
              <a:t>Good Work Plan (2018) – Legislation (2020)</a:t>
            </a:r>
          </a:p>
          <a:p>
            <a:pPr marL="387350" indent="-228600" eaLnBrk="0" fontAlgn="base" hangingPunct="0">
              <a:lnSpc>
                <a:spcPct val="90000"/>
              </a:lnSpc>
              <a:spcBef>
                <a:spcPts val="600"/>
              </a:spcBef>
              <a:spcAft>
                <a:spcPct val="0"/>
              </a:spcAft>
              <a:buClr>
                <a:srgbClr val="DA1D52"/>
              </a:buClr>
              <a:buFont typeface="Arial" panose="020B0604020202020204" pitchFamily="34" charset="0"/>
              <a:buChar char="•"/>
            </a:pPr>
            <a:r>
              <a:rPr lang="en-GB" altLang="es-ES_tradnl" sz="2000" dirty="0">
                <a:solidFill>
                  <a:srgbClr val="58595B"/>
                </a:solidFill>
                <a:latin typeface="Arial" panose="020B0604020202020204" pitchFamily="34" charset="0"/>
                <a:cs typeface="Arial" panose="020B0604020202020204" pitchFamily="34" charset="0"/>
              </a:rPr>
              <a:t>AI being written by white males leading to prejudice David Clutterbuck article (2019)</a:t>
            </a:r>
          </a:p>
          <a:p>
            <a:pPr marL="387350" indent="-228600" eaLnBrk="0" fontAlgn="base" hangingPunct="0">
              <a:lnSpc>
                <a:spcPct val="90000"/>
              </a:lnSpc>
              <a:spcBef>
                <a:spcPts val="600"/>
              </a:spcBef>
              <a:spcAft>
                <a:spcPct val="0"/>
              </a:spcAft>
              <a:buClr>
                <a:srgbClr val="DA1D52"/>
              </a:buClr>
              <a:buFont typeface="Arial" panose="020B0604020202020204" pitchFamily="34" charset="0"/>
              <a:buChar char="•"/>
            </a:pPr>
            <a:r>
              <a:rPr lang="en-GB" altLang="es-ES_tradnl" sz="2000" dirty="0">
                <a:solidFill>
                  <a:srgbClr val="58595B"/>
                </a:solidFill>
                <a:latin typeface="Arial" panose="020B0604020202020204" pitchFamily="34" charset="0"/>
                <a:cs typeface="Arial" panose="020B0604020202020204" pitchFamily="34" charset="0"/>
              </a:rPr>
              <a:t>Airline fuel emissions (2019)</a:t>
            </a:r>
          </a:p>
          <a:p>
            <a:pPr marL="387350" indent="-228600" eaLnBrk="0" fontAlgn="base" hangingPunct="0">
              <a:lnSpc>
                <a:spcPct val="90000"/>
              </a:lnSpc>
              <a:spcBef>
                <a:spcPts val="600"/>
              </a:spcBef>
              <a:spcAft>
                <a:spcPct val="0"/>
              </a:spcAft>
              <a:buClr>
                <a:srgbClr val="DA1D52"/>
              </a:buClr>
              <a:buFont typeface="Arial" panose="020B0604020202020204" pitchFamily="34" charset="0"/>
              <a:buChar char="•"/>
            </a:pPr>
            <a:r>
              <a:rPr lang="en-GB" altLang="es-ES_tradnl" sz="2000" dirty="0">
                <a:solidFill>
                  <a:srgbClr val="58595B"/>
                </a:solidFill>
                <a:latin typeface="Arial" panose="020B0604020202020204" pitchFamily="34" charset="0"/>
                <a:cs typeface="Arial" panose="020B0604020202020204" pitchFamily="34" charset="0"/>
              </a:rPr>
              <a:t>Universities balloted to strike over pay (2019)</a:t>
            </a:r>
          </a:p>
          <a:p>
            <a:pPr marL="387350" indent="-228600" eaLnBrk="0" fontAlgn="base" hangingPunct="0">
              <a:lnSpc>
                <a:spcPct val="90000"/>
              </a:lnSpc>
              <a:spcBef>
                <a:spcPts val="600"/>
              </a:spcBef>
              <a:spcAft>
                <a:spcPct val="0"/>
              </a:spcAft>
              <a:buClr>
                <a:srgbClr val="DA1D52"/>
              </a:buClr>
              <a:buFont typeface="Arial" panose="020B0604020202020204" pitchFamily="34" charset="0"/>
              <a:buChar char="•"/>
            </a:pPr>
            <a:r>
              <a:rPr lang="en-GB" altLang="es-ES_tradnl" sz="2000" dirty="0">
                <a:solidFill>
                  <a:srgbClr val="58595B"/>
                </a:solidFill>
                <a:latin typeface="Arial" panose="020B0604020202020204" pitchFamily="34" charset="0"/>
                <a:cs typeface="Arial" panose="020B0604020202020204" pitchFamily="34" charset="0"/>
              </a:rPr>
              <a:t>Airline expansion lobbying (2020)</a:t>
            </a:r>
          </a:p>
          <a:p>
            <a:pPr marL="387350" indent="-228600" eaLnBrk="0" fontAlgn="base" hangingPunct="0">
              <a:lnSpc>
                <a:spcPct val="90000"/>
              </a:lnSpc>
              <a:spcBef>
                <a:spcPts val="600"/>
              </a:spcBef>
              <a:spcAft>
                <a:spcPct val="0"/>
              </a:spcAft>
              <a:buClr>
                <a:srgbClr val="DA1D52"/>
              </a:buClr>
              <a:buFont typeface="Arial" panose="020B0604020202020204" pitchFamily="34" charset="0"/>
              <a:buChar char="•"/>
            </a:pPr>
            <a:r>
              <a:rPr lang="en-GB" altLang="es-ES_tradnl" sz="2000" dirty="0">
                <a:solidFill>
                  <a:srgbClr val="58595B"/>
                </a:solidFill>
                <a:latin typeface="Arial" panose="020B0604020202020204" pitchFamily="34" charset="0"/>
                <a:cs typeface="Arial" panose="020B0604020202020204" pitchFamily="34" charset="0"/>
              </a:rPr>
              <a:t>Amazon (2020) ‘spying’ via Alexa</a:t>
            </a:r>
          </a:p>
          <a:p>
            <a:pPr marL="387350" indent="-228600" eaLnBrk="0" fontAlgn="base" hangingPunct="0">
              <a:lnSpc>
                <a:spcPct val="90000"/>
              </a:lnSpc>
              <a:spcBef>
                <a:spcPts val="600"/>
              </a:spcBef>
              <a:spcAft>
                <a:spcPct val="0"/>
              </a:spcAft>
              <a:buClr>
                <a:srgbClr val="DA1D52"/>
              </a:buClr>
              <a:buFont typeface="Arial" panose="020B0604020202020204" pitchFamily="34" charset="0"/>
              <a:buChar char="•"/>
            </a:pPr>
            <a:r>
              <a:rPr lang="en-GB" altLang="es-ES_tradnl" sz="2000" dirty="0">
                <a:solidFill>
                  <a:srgbClr val="58595B"/>
                </a:solidFill>
                <a:latin typeface="Arial" panose="020B0604020202020204" pitchFamily="34" charset="0"/>
                <a:cs typeface="Arial" panose="020B0604020202020204" pitchFamily="34" charset="0"/>
              </a:rPr>
              <a:t>CEO Pay - ongoing </a:t>
            </a:r>
          </a:p>
          <a:p>
            <a:pPr marL="387350" indent="-228600" eaLnBrk="0" fontAlgn="base" hangingPunct="0">
              <a:lnSpc>
                <a:spcPct val="90000"/>
              </a:lnSpc>
              <a:spcBef>
                <a:spcPts val="600"/>
              </a:spcBef>
              <a:spcAft>
                <a:spcPct val="0"/>
              </a:spcAft>
              <a:buClr>
                <a:srgbClr val="DA1D52"/>
              </a:buClr>
              <a:buFont typeface="Arial" panose="020B0604020202020204" pitchFamily="34" charset="0"/>
              <a:buChar char="•"/>
            </a:pPr>
            <a:endParaRPr lang="en-GB" altLang="es-ES_tradnl" sz="2400" dirty="0">
              <a:solidFill>
                <a:srgbClr val="58595B"/>
              </a:solidFill>
              <a:latin typeface="Arial" panose="020B0604020202020204" pitchFamily="34" charset="0"/>
              <a:cs typeface="Arial" panose="020B0604020202020204" pitchFamily="34" charset="0"/>
            </a:endParaRPr>
          </a:p>
          <a:p>
            <a:pPr marL="387350" indent="-228600" eaLnBrk="0" fontAlgn="base" hangingPunct="0">
              <a:lnSpc>
                <a:spcPct val="90000"/>
              </a:lnSpc>
              <a:spcBef>
                <a:spcPts val="600"/>
              </a:spcBef>
              <a:spcAft>
                <a:spcPct val="0"/>
              </a:spcAft>
              <a:buClr>
                <a:srgbClr val="DA1D52"/>
              </a:buClr>
              <a:buFont typeface="Arial" panose="020B0604020202020204" pitchFamily="34" charset="0"/>
              <a:buChar char="•"/>
            </a:pPr>
            <a:endParaRPr lang="en-GB" altLang="es-ES_tradnl" sz="2400" dirty="0">
              <a:solidFill>
                <a:srgbClr val="58595B"/>
              </a:solidFill>
              <a:latin typeface="Arial" panose="020B0604020202020204" pitchFamily="34" charset="0"/>
              <a:cs typeface="Arial" panose="020B0604020202020204" pitchFamily="34" charset="0"/>
            </a:endParaRPr>
          </a:p>
          <a:p>
            <a:pPr marL="387350" indent="-228600" eaLnBrk="0" fontAlgn="base" hangingPunct="0">
              <a:lnSpc>
                <a:spcPct val="90000"/>
              </a:lnSpc>
              <a:spcBef>
                <a:spcPts val="600"/>
              </a:spcBef>
              <a:spcAft>
                <a:spcPct val="0"/>
              </a:spcAft>
              <a:buClr>
                <a:srgbClr val="DA1D52"/>
              </a:buClr>
              <a:buFont typeface="Arial" panose="020B0604020202020204" pitchFamily="34" charset="0"/>
              <a:buChar char="•"/>
            </a:pPr>
            <a:endParaRPr lang="en-GB" altLang="es-ES_tradnl" sz="2400" dirty="0">
              <a:solidFill>
                <a:srgbClr val="58595B"/>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05016957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Any Questions?</a:t>
            </a:r>
          </a:p>
        </p:txBody>
      </p:sp>
      <p:sp>
        <p:nvSpPr>
          <p:cNvPr id="3" name="Content Placeholder 2"/>
          <p:cNvSpPr>
            <a:spLocks noGrp="1"/>
          </p:cNvSpPr>
          <p:nvPr>
            <p:ph idx="1"/>
          </p:nvPr>
        </p:nvSpPr>
        <p:spPr>
          <a:xfrm>
            <a:off x="457200" y="1417638"/>
            <a:ext cx="8229600" cy="4099594"/>
          </a:xfrm>
        </p:spPr>
        <p:txBody>
          <a:bodyPr>
            <a:normAutofit/>
          </a:bodyPr>
          <a:lstStyle/>
          <a:p>
            <a:r>
              <a:rPr lang="en-GB" dirty="0">
                <a:solidFill>
                  <a:schemeClr val="tx2">
                    <a:lumMod val="60000"/>
                    <a:lumOff val="40000"/>
                  </a:schemeClr>
                </a:solidFill>
              </a:rPr>
              <a:t>Next Week:</a:t>
            </a:r>
          </a:p>
          <a:p>
            <a:pPr lvl="0" fontAlgn="base"/>
            <a:r>
              <a:rPr lang="en-GB" dirty="0"/>
              <a:t>Finish off any outstanding content</a:t>
            </a:r>
          </a:p>
          <a:p>
            <a:pPr lvl="0" fontAlgn="base"/>
            <a:r>
              <a:rPr lang="en-GB" dirty="0"/>
              <a:t>Go through the exam requirements</a:t>
            </a:r>
          </a:p>
          <a:p>
            <a:pPr lvl="0" fontAlgn="base"/>
            <a:r>
              <a:rPr lang="en-GB" dirty="0"/>
              <a:t>Student-led exam preparation session</a:t>
            </a:r>
          </a:p>
        </p:txBody>
      </p:sp>
      <p:sp>
        <p:nvSpPr>
          <p:cNvPr id="4" name="Slide Number Placeholder 3">
            <a:extLst>
              <a:ext uri="{FF2B5EF4-FFF2-40B4-BE49-F238E27FC236}">
                <a16:creationId xmlns:a16="http://schemas.microsoft.com/office/drawing/2014/main" id="{E3D886DC-10D4-46F4-9A19-BDE3C57D6101}"/>
              </a:ext>
            </a:extLst>
          </p:cNvPr>
          <p:cNvSpPr>
            <a:spLocks noGrp="1"/>
          </p:cNvSpPr>
          <p:nvPr>
            <p:ph type="sldNum" sz="quarter" idx="12"/>
          </p:nvPr>
        </p:nvSpPr>
        <p:spPr/>
        <p:txBody>
          <a:bodyPr/>
          <a:lstStyle/>
          <a:p>
            <a:fld id="{AC82685A-BD3A-4230-8D85-804689F67293}" type="slidenum">
              <a:rPr lang="en-GB" smtClean="0"/>
              <a:t>44</a:t>
            </a:fld>
            <a:endParaRPr lang="en-GB"/>
          </a:p>
        </p:txBody>
      </p:sp>
    </p:spTree>
    <p:extLst>
      <p:ext uri="{BB962C8B-B14F-4D97-AF65-F5344CB8AC3E}">
        <p14:creationId xmlns:p14="http://schemas.microsoft.com/office/powerpoint/2010/main" val="2789511096"/>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ADE49762874EB345BB028C312F3B91B7" ma:contentTypeVersion="9" ma:contentTypeDescription="Create a new document." ma:contentTypeScope="" ma:versionID="142fd32927fab01806cdd50cf4adbc7b">
  <xsd:schema xmlns:xsd="http://www.w3.org/2001/XMLSchema" xmlns:xs="http://www.w3.org/2001/XMLSchema" xmlns:p="http://schemas.microsoft.com/office/2006/metadata/properties" xmlns:ns2="f66716c4-314f-46c1-b01e-5a44c61897d8" xmlns:ns3="a908d394-d138-480e-87a3-ff44c37f991a" targetNamespace="http://schemas.microsoft.com/office/2006/metadata/properties" ma:root="true" ma:fieldsID="c36eac7e71a9b171dd4dade9fcdf8e4b" ns2:_="" ns3:_="">
    <xsd:import namespace="f66716c4-314f-46c1-b01e-5a44c61897d8"/>
    <xsd:import namespace="a908d394-d138-480e-87a3-ff44c37f991a"/>
    <xsd:element name="properties">
      <xsd:complexType>
        <xsd:sequence>
          <xsd:element name="documentManagement">
            <xsd:complexType>
              <xsd:all>
                <xsd:element ref="ns2:SharedWithUsers" minOccurs="0"/>
                <xsd:element ref="ns2:SharingHintHash" minOccurs="0"/>
                <xsd:element ref="ns2:SharedWithDetails" minOccurs="0"/>
                <xsd:element ref="ns3:MediaServiceMetadata" minOccurs="0"/>
                <xsd:element ref="ns3:MediaServiceFastMetadata" minOccurs="0"/>
                <xsd:element ref="ns3:MediaServiceDateTaken" minOccurs="0"/>
                <xsd:element ref="ns3:MediaServiceAutoTags" minOccurs="0"/>
                <xsd:element ref="ns3:MediaServiceOCR"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66716c4-314f-46c1-b01e-5a44c61897d8"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ingHintHash" ma:index="9" nillable="true" ma:displayName="Sharing Hint Hash" ma:internalName="SharingHintHash" ma:readOnly="true">
      <xsd:simpleType>
        <xsd:restriction base="dms:Text"/>
      </xsd:simpleType>
    </xsd:element>
    <xsd:element name="SharedWithDetails" ma:index="10" nillable="true" ma:displayName="Shared With Details" ma:description=""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a908d394-d138-480e-87a3-ff44c37f991a" elementFormDefault="qualified">
    <xsd:import namespace="http://schemas.microsoft.com/office/2006/documentManagement/types"/>
    <xsd:import namespace="http://schemas.microsoft.com/office/infopath/2007/PartnerControls"/>
    <xsd:element name="MediaServiceMetadata" ma:index="11" nillable="true" ma:displayName="MediaServiceMetadata" ma:description="" ma:hidden="true" ma:internalName="MediaServiceMetadata" ma:readOnly="true">
      <xsd:simpleType>
        <xsd:restriction base="dms:Note"/>
      </xsd:simpleType>
    </xsd:element>
    <xsd:element name="MediaServiceFastMetadata" ma:index="12" nillable="true" ma:displayName="MediaServiceFastMetadata" ma:description="" ma:hidden="true" ma:internalName="MediaServiceFastMetadata" ma:readOnly="true">
      <xsd:simpleType>
        <xsd:restriction base="dms:Note"/>
      </xsd:simpleType>
    </xsd:element>
    <xsd:element name="MediaServiceDateTaken" ma:index="13" nillable="true" ma:displayName="MediaServiceDateTaken" ma:description="" ma:hidden="true" ma:internalName="MediaServiceDateTaken" ma:readOnly="true">
      <xsd:simpleType>
        <xsd:restriction base="dms:Text"/>
      </xsd:simpleType>
    </xsd:element>
    <xsd:element name="MediaServiceAutoTags" ma:index="14" nillable="true" ma:displayName="MediaServiceAutoTags" ma:description="" ma:internalName="MediaServiceAutoTags" ma:readOnly="true">
      <xsd:simpleType>
        <xsd:restriction base="dms:Text"/>
      </xsd:simpleType>
    </xsd:element>
    <xsd:element name="MediaServiceOCR" ma:index="15" nillable="true" ma:displayName="MediaServiceOCR" ma:internalName="MediaServiceOCR" ma:readOnly="true">
      <xsd:simpleType>
        <xsd:restriction base="dms:Note">
          <xsd:maxLength value="255"/>
        </xsd:restriction>
      </xsd:simpleType>
    </xsd:element>
    <xsd:element name="MediaServiceLocation" ma:index="16" nillable="true" ma:displayName="MediaServiceLocation" ma:internalName="MediaServiceLocatio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5FC5585-51CA-4C4C-9028-AEC8FAD67B8B}">
  <ds:schemaRefs>
    <ds:schemaRef ds:uri="http://schemas.microsoft.com/office/2006/documentManagement/types"/>
    <ds:schemaRef ds:uri="http://purl.org/dc/elements/1.1/"/>
    <ds:schemaRef ds:uri="f66716c4-314f-46c1-b01e-5a44c61897d8"/>
    <ds:schemaRef ds:uri="http://schemas.microsoft.com/office/infopath/2007/PartnerControls"/>
    <ds:schemaRef ds:uri="http://schemas.microsoft.com/office/2006/metadata/properties"/>
    <ds:schemaRef ds:uri="http://www.w3.org/XML/1998/namespace"/>
    <ds:schemaRef ds:uri="http://purl.org/dc/terms/"/>
    <ds:schemaRef ds:uri="http://schemas.openxmlformats.org/package/2006/metadata/core-properties"/>
    <ds:schemaRef ds:uri="a908d394-d138-480e-87a3-ff44c37f991a"/>
    <ds:schemaRef ds:uri="http://purl.org/dc/dcmitype/"/>
  </ds:schemaRefs>
</ds:datastoreItem>
</file>

<file path=customXml/itemProps2.xml><?xml version="1.0" encoding="utf-8"?>
<ds:datastoreItem xmlns:ds="http://schemas.openxmlformats.org/officeDocument/2006/customXml" ds:itemID="{D081439C-114A-4151-B03A-0408F1ADA968}">
  <ds:schemaRefs>
    <ds:schemaRef ds:uri="http://schemas.microsoft.com/sharepoint/v3/contenttype/forms"/>
  </ds:schemaRefs>
</ds:datastoreItem>
</file>

<file path=customXml/itemProps3.xml><?xml version="1.0" encoding="utf-8"?>
<ds:datastoreItem xmlns:ds="http://schemas.openxmlformats.org/officeDocument/2006/customXml" ds:itemID="{8BFD2DBE-5C5E-4B5B-A7BE-01135E916FC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66716c4-314f-46c1-b01e-5a44c61897d8"/>
    <ds:schemaRef ds:uri="a908d394-d138-480e-87a3-ff44c37f991a"/>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4005</TotalTime>
  <Words>3980</Words>
  <Application>Microsoft Office PowerPoint</Application>
  <PresentationFormat>On-screen Show (4:3)</PresentationFormat>
  <Paragraphs>443</Paragraphs>
  <Slides>44</Slides>
  <Notes>28</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44</vt:i4>
      </vt:variant>
    </vt:vector>
  </HeadingPairs>
  <TitlesOfParts>
    <vt:vector size="49" baseType="lpstr">
      <vt:lpstr>Arial</vt:lpstr>
      <vt:lpstr>Calibri</vt:lpstr>
      <vt:lpstr>Myriad Pro</vt:lpstr>
      <vt:lpstr>Wingdings</vt:lpstr>
      <vt:lpstr>20140311PresentationUWTSDTemplate</vt:lpstr>
      <vt:lpstr>    Contribution Made by  HRM/HRD and Ethics  Lecturer: Deborah Rees deborah.rees@ustsd.ac.uk </vt:lpstr>
      <vt:lpstr>Module Aims and Learning Outcomes</vt:lpstr>
      <vt:lpstr>Aims and Contribution of HR</vt:lpstr>
      <vt:lpstr>Aims and Contribution of HR</vt:lpstr>
      <vt:lpstr>Aims and Contribution of HR</vt:lpstr>
      <vt:lpstr>Aims and Contribution of HR</vt:lpstr>
      <vt:lpstr>Aims and Contribution of HR</vt:lpstr>
      <vt:lpstr>Aims and Contribution of HR</vt:lpstr>
      <vt:lpstr>Aims and Contribution of HR</vt:lpstr>
      <vt:lpstr>Improving HR Services at the Royal Bolton Hospital (2011)</vt:lpstr>
      <vt:lpstr>Strategic Human Resource Management Concepts</vt:lpstr>
      <vt:lpstr>Integrating business and HR strategy – Vertical Fit</vt:lpstr>
      <vt:lpstr>Integrating business and HR strategy – Horizontal Fit or ‘Bundling’</vt:lpstr>
      <vt:lpstr>Rhetoric v Reality – The ‘Say-Do’ Gap</vt:lpstr>
      <vt:lpstr>CIPD (2013) Hackathon – Enemies of Adaptability</vt:lpstr>
      <vt:lpstr>CIPD (2013) Hackathon – Design Principals of Adaptable Organisations</vt:lpstr>
      <vt:lpstr>Factors that contribute to this gap</vt:lpstr>
      <vt:lpstr>Ensuring Effective Delivery of HR Strategy </vt:lpstr>
      <vt:lpstr>Human  Capital Strategy</vt:lpstr>
      <vt:lpstr>High Performance Work Systems</vt:lpstr>
      <vt:lpstr>Basic Features of a HPWS  Shih, Chiang and Hsu (2005)</vt:lpstr>
      <vt:lpstr>Agile Working</vt:lpstr>
      <vt:lpstr>Aims and Contribution of HR</vt:lpstr>
      <vt:lpstr>PowerPoint Presentation</vt:lpstr>
      <vt:lpstr>PowerPoint Presentation</vt:lpstr>
      <vt:lpstr>PowerPoint Presentation</vt:lpstr>
      <vt:lpstr>Aims and Contribution of HR</vt:lpstr>
      <vt:lpstr>Aims and Contribution of HR</vt:lpstr>
      <vt:lpstr>Ethics Content</vt:lpstr>
      <vt:lpstr>PowerPoint Presentation</vt:lpstr>
      <vt:lpstr>PowerPoint Presentation</vt:lpstr>
      <vt:lpstr>PowerPoint Presentation</vt:lpstr>
      <vt:lpstr>PowerPoint Presentation</vt:lpstr>
      <vt:lpstr>The business purpose (2)</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Any 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Swanson, Mike</dc:creator>
  <cp:lastModifiedBy>Deborah</cp:lastModifiedBy>
  <cp:revision>148</cp:revision>
  <dcterms:created xsi:type="dcterms:W3CDTF">2015-04-14T15:21:28Z</dcterms:created>
  <dcterms:modified xsi:type="dcterms:W3CDTF">2020-03-15T20:46:38Z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0x010100ADE49762874EB345BB028C312F3B91B7</vt:lpwstr>
  </property>
</Properties>
</file>