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A4EEA0-9DA7-481B-87C3-078C53CB4A5C}" v="3" dt="2020-02-26T12:23:32.0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44" autoAdjust="0"/>
    <p:restoredTop sz="94660"/>
  </p:normalViewPr>
  <p:slideViewPr>
    <p:cSldViewPr snapToGrid="0">
      <p:cViewPr varScale="1">
        <p:scale>
          <a:sx n="68" d="100"/>
          <a:sy n="68"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B26B98-A58E-4083-9902-0047816A0FBB}" type="datetimeFigureOut">
              <a:rPr lang="en-GB" smtClean="0"/>
              <a:t>05/03/2020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C85A0A-8CD5-45D3-9723-3C40970312E7}" type="slidenum">
              <a:rPr lang="en-GB" smtClean="0"/>
              <a:t>‹#›</a:t>
            </a:fld>
            <a:endParaRPr lang="en-GB"/>
          </a:p>
        </p:txBody>
      </p:sp>
    </p:spTree>
    <p:extLst>
      <p:ext uri="{BB962C8B-B14F-4D97-AF65-F5344CB8AC3E}">
        <p14:creationId xmlns:p14="http://schemas.microsoft.com/office/powerpoint/2010/main" val="39171881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C85A0A-8CD5-45D3-9723-3C40970312E7}" type="slidenum">
              <a:rPr lang="en-GB" smtClean="0"/>
              <a:t>2</a:t>
            </a:fld>
            <a:endParaRPr lang="en-GB"/>
          </a:p>
        </p:txBody>
      </p:sp>
    </p:spTree>
    <p:extLst>
      <p:ext uri="{BB962C8B-B14F-4D97-AF65-F5344CB8AC3E}">
        <p14:creationId xmlns:p14="http://schemas.microsoft.com/office/powerpoint/2010/main" val="3991675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C85A0A-8CD5-45D3-9723-3C40970312E7}" type="slidenum">
              <a:rPr lang="en-GB" smtClean="0"/>
              <a:t>3</a:t>
            </a:fld>
            <a:endParaRPr lang="en-GB"/>
          </a:p>
        </p:txBody>
      </p:sp>
    </p:spTree>
    <p:extLst>
      <p:ext uri="{BB962C8B-B14F-4D97-AF65-F5344CB8AC3E}">
        <p14:creationId xmlns:p14="http://schemas.microsoft.com/office/powerpoint/2010/main" val="24699300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1C85A0A-8CD5-45D3-9723-3C40970312E7}" type="slidenum">
              <a:rPr lang="en-GB" smtClean="0"/>
              <a:t>5</a:t>
            </a:fld>
            <a:endParaRPr lang="en-GB"/>
          </a:p>
        </p:txBody>
      </p:sp>
    </p:spTree>
    <p:extLst>
      <p:ext uri="{BB962C8B-B14F-4D97-AF65-F5344CB8AC3E}">
        <p14:creationId xmlns:p14="http://schemas.microsoft.com/office/powerpoint/2010/main" val="1680068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832E2AF4-88E9-445A-AB78-F8259747A4C1}" type="datetimeFigureOut">
              <a:rPr lang="en-GB" smtClean="0"/>
              <a:t>05/03/2020</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1350535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2E2AF4-88E9-445A-AB78-F8259747A4C1}" type="datetimeFigureOut">
              <a:rPr lang="en-GB" smtClean="0"/>
              <a:t>05/03/2020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279918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2E2AF4-88E9-445A-AB78-F8259747A4C1}" type="datetimeFigureOut">
              <a:rPr lang="en-GB" smtClean="0"/>
              <a:t>05/03/2020</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3417333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2E2AF4-88E9-445A-AB78-F8259747A4C1}" type="datetimeFigureOut">
              <a:rPr lang="en-GB" smtClean="0"/>
              <a:t>05/03/2020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2172455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2E2AF4-88E9-445A-AB78-F8259747A4C1}" type="datetimeFigureOut">
              <a:rPr lang="en-GB" smtClean="0"/>
              <a:t>05/03/2020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2072925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32E2AF4-88E9-445A-AB78-F8259747A4C1}" type="datetimeFigureOut">
              <a:rPr lang="en-GB" smtClean="0"/>
              <a:t>05/03/2020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3960504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2E2AF4-88E9-445A-AB78-F8259747A4C1}" type="datetimeFigureOut">
              <a:rPr lang="en-GB" smtClean="0"/>
              <a:t>05/03/2020</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1968392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2E2AF4-88E9-445A-AB78-F8259747A4C1}" type="datetimeFigureOut">
              <a:rPr lang="en-GB" smtClean="0"/>
              <a:t>05/03/2020</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1464661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2E2AF4-88E9-445A-AB78-F8259747A4C1}" type="datetimeFigureOut">
              <a:rPr lang="en-GB" smtClean="0"/>
              <a:t>05/03/2020</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408304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32E2AF4-88E9-445A-AB78-F8259747A4C1}" type="datetimeFigureOut">
              <a:rPr lang="en-GB" smtClean="0"/>
              <a:t>05/03/2020</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1465347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32E2AF4-88E9-445A-AB78-F8259747A4C1}" type="datetimeFigureOut">
              <a:rPr lang="en-GB" smtClean="0"/>
              <a:t>05/03/2020</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21643916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832E2AF4-88E9-445A-AB78-F8259747A4C1}" type="datetimeFigureOut">
              <a:rPr lang="en-GB" smtClean="0"/>
              <a:t>05/03/2020</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6614098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2E2AF4-88E9-445A-AB78-F8259747A4C1}" type="datetimeFigureOut">
              <a:rPr lang="en-GB" smtClean="0"/>
              <a:t>05/03/2020</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21782487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32E2AF4-88E9-445A-AB78-F8259747A4C1}" type="datetimeFigureOut">
              <a:rPr lang="en-GB" smtClean="0"/>
              <a:t>05/03/2020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8613521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32E2AF4-88E9-445A-AB78-F8259747A4C1}" type="datetimeFigureOut">
              <a:rPr lang="en-GB" smtClean="0"/>
              <a:t>05/03/2020</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16630364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832E2AF4-88E9-445A-AB78-F8259747A4C1}" type="datetimeFigureOut">
              <a:rPr lang="en-GB" smtClean="0"/>
              <a:t>05/03/2020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11297968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832E2AF4-88E9-445A-AB78-F8259747A4C1}" type="datetimeFigureOut">
              <a:rPr lang="en-GB" smtClean="0"/>
              <a:t>05/03/2020</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2BC3C36-039A-4FDC-929E-097B0CB6F3F7}" type="slidenum">
              <a:rPr lang="en-GB" smtClean="0"/>
              <a:t>‹#›</a:t>
            </a:fld>
            <a:endParaRPr lang="en-GB"/>
          </a:p>
        </p:txBody>
      </p:sp>
    </p:spTree>
    <p:extLst>
      <p:ext uri="{BB962C8B-B14F-4D97-AF65-F5344CB8AC3E}">
        <p14:creationId xmlns:p14="http://schemas.microsoft.com/office/powerpoint/2010/main" val="1118092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832E2AF4-88E9-445A-AB78-F8259747A4C1}" type="datetimeFigureOut">
              <a:rPr lang="en-GB" smtClean="0"/>
              <a:t>05/03/2020</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E2BC3C36-039A-4FDC-929E-097B0CB6F3F7}" type="slidenum">
              <a:rPr lang="en-GB" smtClean="0"/>
              <a:t>‹#›</a:t>
            </a:fld>
            <a:endParaRPr lang="en-GB"/>
          </a:p>
        </p:txBody>
      </p:sp>
    </p:spTree>
    <p:extLst>
      <p:ext uri="{BB962C8B-B14F-4D97-AF65-F5344CB8AC3E}">
        <p14:creationId xmlns:p14="http://schemas.microsoft.com/office/powerpoint/2010/main" val="26168457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6B628-5C0D-419D-83B8-7A83CB1D6536}"/>
              </a:ext>
            </a:extLst>
          </p:cNvPr>
          <p:cNvSpPr>
            <a:spLocks noGrp="1"/>
          </p:cNvSpPr>
          <p:nvPr>
            <p:ph type="ctrTitle"/>
          </p:nvPr>
        </p:nvSpPr>
        <p:spPr/>
        <p:txBody>
          <a:bodyPr/>
          <a:lstStyle/>
          <a:p>
            <a:r>
              <a:rPr lang="en-GB" dirty="0">
                <a:solidFill>
                  <a:srgbClr val="FFFF00"/>
                </a:solidFill>
              </a:rPr>
              <a:t>Music as an Ergogenic Aid</a:t>
            </a:r>
            <a:endParaRPr lang="en-GB" dirty="0"/>
          </a:p>
        </p:txBody>
      </p:sp>
      <p:sp>
        <p:nvSpPr>
          <p:cNvPr id="3" name="Subtitle 2">
            <a:extLst>
              <a:ext uri="{FF2B5EF4-FFF2-40B4-BE49-F238E27FC236}">
                <a16:creationId xmlns:a16="http://schemas.microsoft.com/office/drawing/2014/main" id="{AFBE0FF9-6D93-40AD-87A6-23D996198AD3}"/>
              </a:ext>
            </a:extLst>
          </p:cNvPr>
          <p:cNvSpPr>
            <a:spLocks noGrp="1"/>
          </p:cNvSpPr>
          <p:nvPr>
            <p:ph type="subTitle" idx="1"/>
          </p:nvPr>
        </p:nvSpPr>
        <p:spPr/>
        <p:txBody>
          <a:bodyPr/>
          <a:lstStyle/>
          <a:p>
            <a:r>
              <a:rPr lang="en-GB" dirty="0"/>
              <a:t>Lee JAMIESON</a:t>
            </a:r>
          </a:p>
          <a:p>
            <a:r>
              <a:rPr lang="en-GB" dirty="0"/>
              <a:t>1702000</a:t>
            </a:r>
          </a:p>
        </p:txBody>
      </p:sp>
    </p:spTree>
    <p:extLst>
      <p:ext uri="{BB962C8B-B14F-4D97-AF65-F5344CB8AC3E}">
        <p14:creationId xmlns:p14="http://schemas.microsoft.com/office/powerpoint/2010/main" val="3817015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7316D-4172-41D7-882C-B6DC8D3761B5}"/>
              </a:ext>
            </a:extLst>
          </p:cNvPr>
          <p:cNvSpPr>
            <a:spLocks noGrp="1"/>
          </p:cNvSpPr>
          <p:nvPr>
            <p:ph type="title"/>
          </p:nvPr>
        </p:nvSpPr>
        <p:spPr/>
        <p:txBody>
          <a:bodyPr/>
          <a:lstStyle/>
          <a:p>
            <a:r>
              <a:rPr lang="en-GB" dirty="0"/>
              <a:t>Introduction		</a:t>
            </a:r>
          </a:p>
        </p:txBody>
      </p:sp>
      <p:sp>
        <p:nvSpPr>
          <p:cNvPr id="3" name="Content Placeholder 2">
            <a:extLst>
              <a:ext uri="{FF2B5EF4-FFF2-40B4-BE49-F238E27FC236}">
                <a16:creationId xmlns:a16="http://schemas.microsoft.com/office/drawing/2014/main" id="{96532D9E-C594-4318-BE42-5A47C707C0D2}"/>
              </a:ext>
            </a:extLst>
          </p:cNvPr>
          <p:cNvSpPr>
            <a:spLocks noGrp="1"/>
          </p:cNvSpPr>
          <p:nvPr>
            <p:ph idx="1"/>
          </p:nvPr>
        </p:nvSpPr>
        <p:spPr/>
        <p:txBody>
          <a:bodyPr>
            <a:normAutofit fontScale="92500" lnSpcReduction="20000"/>
          </a:bodyPr>
          <a:lstStyle/>
          <a:p>
            <a:r>
              <a:rPr lang="en-GB" sz="3000" dirty="0"/>
              <a:t> </a:t>
            </a:r>
            <a:r>
              <a:rPr lang="en-GB" sz="2800" dirty="0"/>
              <a:t>multiple categories of ergogenic aid</a:t>
            </a:r>
          </a:p>
          <a:p>
            <a:r>
              <a:rPr lang="en-GB" sz="2800" dirty="0"/>
              <a:t>Multiple hypothesis </a:t>
            </a:r>
          </a:p>
          <a:p>
            <a:r>
              <a:rPr lang="en-GB" sz="2800" dirty="0"/>
              <a:t>Used throughout sport.</a:t>
            </a:r>
          </a:p>
          <a:p>
            <a:r>
              <a:rPr lang="en-GB" sz="2800" dirty="0"/>
              <a:t>As with the majority of ergogenic aids, there are limitations.</a:t>
            </a:r>
          </a:p>
          <a:p>
            <a:r>
              <a:rPr lang="en-GB" sz="2800" dirty="0"/>
              <a:t>Music can “be thought of as a type of legal performance-enhancing drug” (</a:t>
            </a:r>
            <a:r>
              <a:rPr lang="en-GB" sz="2800" dirty="0" err="1"/>
              <a:t>Karageorghis</a:t>
            </a:r>
            <a:r>
              <a:rPr lang="en-GB" sz="2800" dirty="0"/>
              <a:t>, 2011) </a:t>
            </a:r>
          </a:p>
          <a:p>
            <a:endParaRPr lang="en-GB" sz="2800" dirty="0"/>
          </a:p>
          <a:p>
            <a:pPr marL="0" indent="0">
              <a:buNone/>
            </a:pPr>
            <a:endParaRPr lang="en-GB" sz="3000" dirty="0"/>
          </a:p>
          <a:p>
            <a:endParaRPr lang="en-GB" sz="3000" dirty="0"/>
          </a:p>
          <a:p>
            <a:endParaRPr lang="en-GB" sz="3000" dirty="0"/>
          </a:p>
        </p:txBody>
      </p:sp>
    </p:spTree>
    <p:extLst>
      <p:ext uri="{BB962C8B-B14F-4D97-AF65-F5344CB8AC3E}">
        <p14:creationId xmlns:p14="http://schemas.microsoft.com/office/powerpoint/2010/main" val="1217815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35A41-6B1E-400E-B651-25703CA8E216}"/>
              </a:ext>
            </a:extLst>
          </p:cNvPr>
          <p:cNvSpPr>
            <a:spLocks noGrp="1"/>
          </p:cNvSpPr>
          <p:nvPr>
            <p:ph type="title"/>
          </p:nvPr>
        </p:nvSpPr>
        <p:spPr/>
        <p:txBody>
          <a:bodyPr/>
          <a:lstStyle/>
          <a:p>
            <a:r>
              <a:rPr lang="en-GB" dirty="0"/>
              <a:t>Case studies		</a:t>
            </a:r>
          </a:p>
        </p:txBody>
      </p:sp>
      <p:sp>
        <p:nvSpPr>
          <p:cNvPr id="3" name="Content Placeholder 2">
            <a:extLst>
              <a:ext uri="{FF2B5EF4-FFF2-40B4-BE49-F238E27FC236}">
                <a16:creationId xmlns:a16="http://schemas.microsoft.com/office/drawing/2014/main" id="{393D3EBE-682C-4A66-96A9-5002AF85B4D5}"/>
              </a:ext>
            </a:extLst>
          </p:cNvPr>
          <p:cNvSpPr>
            <a:spLocks noGrp="1"/>
          </p:cNvSpPr>
          <p:nvPr>
            <p:ph idx="1"/>
          </p:nvPr>
        </p:nvSpPr>
        <p:spPr/>
        <p:txBody>
          <a:bodyPr>
            <a:normAutofit/>
          </a:bodyPr>
          <a:lstStyle/>
          <a:p>
            <a:r>
              <a:rPr lang="en-GB" sz="2600" dirty="0" err="1"/>
              <a:t>Karageorghis</a:t>
            </a:r>
            <a:r>
              <a:rPr lang="en-GB" sz="2600" dirty="0"/>
              <a:t> (1997) Produced a case study presenting the theoretical background underlying the possible psychophysical effects of music.</a:t>
            </a:r>
          </a:p>
          <a:p>
            <a:r>
              <a:rPr lang="en-GB" sz="2600" dirty="0" err="1"/>
              <a:t>Karageorghis</a:t>
            </a:r>
            <a:r>
              <a:rPr lang="en-GB" sz="2600" dirty="0"/>
              <a:t> (2011) created a review of multiple papers to find flaws and limitations.</a:t>
            </a:r>
          </a:p>
          <a:p>
            <a:r>
              <a:rPr lang="en-GB" sz="2600" dirty="0" err="1"/>
              <a:t>Bigliassi</a:t>
            </a:r>
            <a:r>
              <a:rPr lang="en-GB" sz="2600" dirty="0"/>
              <a:t> (2013)Another review of multiple papers, aiming to provide support for future research </a:t>
            </a:r>
            <a:endParaRPr lang="en-GB" sz="2800" dirty="0"/>
          </a:p>
        </p:txBody>
      </p:sp>
    </p:spTree>
    <p:extLst>
      <p:ext uri="{BB962C8B-B14F-4D97-AF65-F5344CB8AC3E}">
        <p14:creationId xmlns:p14="http://schemas.microsoft.com/office/powerpoint/2010/main" val="2309372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658569-FB5B-4941-8FB8-82D7519C937F}"/>
              </a:ext>
            </a:extLst>
          </p:cNvPr>
          <p:cNvSpPr>
            <a:spLocks noGrp="1"/>
          </p:cNvSpPr>
          <p:nvPr>
            <p:ph type="title"/>
          </p:nvPr>
        </p:nvSpPr>
        <p:spPr/>
        <p:txBody>
          <a:bodyPr/>
          <a:lstStyle/>
          <a:p>
            <a:r>
              <a:rPr lang="en-GB" dirty="0"/>
              <a:t>Theory</a:t>
            </a:r>
          </a:p>
        </p:txBody>
      </p:sp>
      <p:sp>
        <p:nvSpPr>
          <p:cNvPr id="3" name="Content Placeholder 2">
            <a:extLst>
              <a:ext uri="{FF2B5EF4-FFF2-40B4-BE49-F238E27FC236}">
                <a16:creationId xmlns:a16="http://schemas.microsoft.com/office/drawing/2014/main" id="{513C1FBE-B5FA-499A-AC08-BBE3863C2D08}"/>
              </a:ext>
            </a:extLst>
          </p:cNvPr>
          <p:cNvSpPr>
            <a:spLocks noGrp="1"/>
          </p:cNvSpPr>
          <p:nvPr>
            <p:ph idx="1"/>
          </p:nvPr>
        </p:nvSpPr>
        <p:spPr/>
        <p:txBody>
          <a:bodyPr>
            <a:normAutofit fontScale="92500" lnSpcReduction="10000"/>
          </a:bodyPr>
          <a:lstStyle/>
          <a:p>
            <a:r>
              <a:rPr lang="en-GB" sz="2400" dirty="0"/>
              <a:t>There are multiple theory's about how music effects performance and influences athletes.</a:t>
            </a:r>
          </a:p>
          <a:p>
            <a:r>
              <a:rPr lang="en-GB" sz="2400" dirty="0"/>
              <a:t> Athletes become more relaxed, morale is increased and other psychological factors. (</a:t>
            </a:r>
            <a:r>
              <a:rPr lang="en-GB" sz="2400" dirty="0" err="1"/>
              <a:t>Biglisassi</a:t>
            </a:r>
            <a:r>
              <a:rPr lang="en-GB" sz="2400" dirty="0"/>
              <a:t> 2013)</a:t>
            </a:r>
          </a:p>
          <a:p>
            <a:r>
              <a:rPr lang="en-GB" sz="2400" dirty="0"/>
              <a:t>By ignoring fatigue signs, the Rate of Perceived Exertion (RPE) is reduced, this is why music is listed as an ergogenic aid (</a:t>
            </a:r>
            <a:r>
              <a:rPr lang="en-GB" sz="2400" dirty="0" err="1"/>
              <a:t>Karageorghis</a:t>
            </a:r>
            <a:r>
              <a:rPr lang="en-GB" sz="2400" dirty="0"/>
              <a:t>, 2011)</a:t>
            </a:r>
          </a:p>
          <a:p>
            <a:r>
              <a:rPr lang="en-GB" sz="2400" dirty="0"/>
              <a:t>Music reduces physiological factors such as heart rate and blood pressure (Karageorghis,1997)</a:t>
            </a:r>
          </a:p>
          <a:p>
            <a:endParaRPr lang="en-GB" dirty="0"/>
          </a:p>
        </p:txBody>
      </p:sp>
    </p:spTree>
    <p:extLst>
      <p:ext uri="{BB962C8B-B14F-4D97-AF65-F5344CB8AC3E}">
        <p14:creationId xmlns:p14="http://schemas.microsoft.com/office/powerpoint/2010/main" val="17957806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E9AC7-930E-4A80-BAB4-98BD7C646AD7}"/>
              </a:ext>
            </a:extLst>
          </p:cNvPr>
          <p:cNvSpPr>
            <a:spLocks noGrp="1"/>
          </p:cNvSpPr>
          <p:nvPr>
            <p:ph type="title"/>
          </p:nvPr>
        </p:nvSpPr>
        <p:spPr/>
        <p:txBody>
          <a:bodyPr/>
          <a:lstStyle/>
          <a:p>
            <a:r>
              <a:rPr lang="en-GB" dirty="0"/>
              <a:t>Literature review </a:t>
            </a:r>
          </a:p>
        </p:txBody>
      </p:sp>
      <p:sp>
        <p:nvSpPr>
          <p:cNvPr id="3" name="Content Placeholder 2">
            <a:extLst>
              <a:ext uri="{FF2B5EF4-FFF2-40B4-BE49-F238E27FC236}">
                <a16:creationId xmlns:a16="http://schemas.microsoft.com/office/drawing/2014/main" id="{F71FAEC7-A6F6-4467-848A-6D7D1DA8B400}"/>
              </a:ext>
            </a:extLst>
          </p:cNvPr>
          <p:cNvSpPr>
            <a:spLocks noGrp="1"/>
          </p:cNvSpPr>
          <p:nvPr>
            <p:ph idx="1"/>
          </p:nvPr>
        </p:nvSpPr>
        <p:spPr>
          <a:xfrm>
            <a:off x="1154954" y="2603499"/>
            <a:ext cx="8825659" cy="4106789"/>
          </a:xfrm>
        </p:spPr>
        <p:txBody>
          <a:bodyPr>
            <a:normAutofit fontScale="62500" lnSpcReduction="20000"/>
          </a:bodyPr>
          <a:lstStyle/>
          <a:p>
            <a:pPr marL="0" indent="0">
              <a:buNone/>
            </a:pPr>
            <a:r>
              <a:rPr lang="en-GB" dirty="0"/>
              <a:t> </a:t>
            </a:r>
            <a:endParaRPr lang="en-GB" sz="3800" dirty="0"/>
          </a:p>
          <a:p>
            <a:r>
              <a:rPr lang="en-GB" sz="3800" dirty="0" err="1"/>
              <a:t>Karageorghis</a:t>
            </a:r>
            <a:r>
              <a:rPr lang="en-GB" sz="3800" dirty="0"/>
              <a:t> (1997) mentions that music is widely recommended as a technique to enhance the psychophysical state of participants in sport and exercise. An example from his paper mentions that heart rate can be controlled via music.</a:t>
            </a:r>
          </a:p>
          <a:p>
            <a:r>
              <a:rPr lang="en-GB" sz="3800" dirty="0"/>
              <a:t>The majority of research carried out on this topic showed that music tends to be played during training (</a:t>
            </a:r>
            <a:r>
              <a:rPr lang="en-GB" sz="3800" dirty="0" err="1"/>
              <a:t>Karageroghis</a:t>
            </a:r>
            <a:r>
              <a:rPr lang="en-GB" sz="3800" dirty="0"/>
              <a:t> 2011)</a:t>
            </a:r>
          </a:p>
          <a:p>
            <a:r>
              <a:rPr lang="en-GB" sz="3800" dirty="0"/>
              <a:t>A review of multiple articles on the topic of music and performance by </a:t>
            </a:r>
            <a:r>
              <a:rPr lang="en-GB" sz="3800" dirty="0" err="1"/>
              <a:t>Biglisassi</a:t>
            </a:r>
            <a:r>
              <a:rPr lang="en-GB" sz="3800" dirty="0"/>
              <a:t> (2013) states three hypothesis about music and its effects.</a:t>
            </a:r>
          </a:p>
          <a:p>
            <a:pPr marL="0" indent="0">
              <a:buNone/>
            </a:pPr>
            <a:endParaRPr lang="en-GB" dirty="0"/>
          </a:p>
        </p:txBody>
      </p:sp>
    </p:spTree>
    <p:extLst>
      <p:ext uri="{BB962C8B-B14F-4D97-AF65-F5344CB8AC3E}">
        <p14:creationId xmlns:p14="http://schemas.microsoft.com/office/powerpoint/2010/main" val="42917685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8DF67-E527-4332-9285-9FD40A7CBD9D}"/>
              </a:ext>
            </a:extLst>
          </p:cNvPr>
          <p:cNvSpPr>
            <a:spLocks noGrp="1"/>
          </p:cNvSpPr>
          <p:nvPr>
            <p:ph type="title"/>
          </p:nvPr>
        </p:nvSpPr>
        <p:spPr/>
        <p:txBody>
          <a:bodyPr/>
          <a:lstStyle/>
          <a:p>
            <a:r>
              <a:rPr lang="en-GB" dirty="0"/>
              <a:t>Critical review of evidence and application</a:t>
            </a:r>
          </a:p>
        </p:txBody>
      </p:sp>
      <p:sp>
        <p:nvSpPr>
          <p:cNvPr id="3" name="Content Placeholder 2">
            <a:extLst>
              <a:ext uri="{FF2B5EF4-FFF2-40B4-BE49-F238E27FC236}">
                <a16:creationId xmlns:a16="http://schemas.microsoft.com/office/drawing/2014/main" id="{856FB5D6-B1D1-488F-BCF2-D74F1DBFD54B}"/>
              </a:ext>
            </a:extLst>
          </p:cNvPr>
          <p:cNvSpPr>
            <a:spLocks noGrp="1"/>
          </p:cNvSpPr>
          <p:nvPr>
            <p:ph idx="1"/>
          </p:nvPr>
        </p:nvSpPr>
        <p:spPr/>
        <p:txBody>
          <a:bodyPr>
            <a:normAutofit/>
          </a:bodyPr>
          <a:lstStyle/>
          <a:p>
            <a:r>
              <a:rPr lang="en-GB" sz="2400" dirty="0" err="1"/>
              <a:t>Karageorghis</a:t>
            </a:r>
            <a:r>
              <a:rPr lang="en-GB" sz="2400" dirty="0"/>
              <a:t> (1997) One study he examined was HR during dart throwing. </a:t>
            </a:r>
          </a:p>
          <a:p>
            <a:r>
              <a:rPr lang="en-GB" sz="2400" dirty="0"/>
              <a:t>When comparing controlled groups, significant differences were found in the increased time to exhaustion, decreased (RPE) or also a reduced test time (</a:t>
            </a:r>
            <a:r>
              <a:rPr lang="en-GB" sz="2400" dirty="0" err="1"/>
              <a:t>Biglisassi</a:t>
            </a:r>
            <a:r>
              <a:rPr lang="en-GB" sz="2400" dirty="0"/>
              <a:t> 2013) links to one theory.</a:t>
            </a:r>
            <a:endParaRPr lang="en-GB" sz="2400" b="1" dirty="0"/>
          </a:p>
          <a:p>
            <a:endParaRPr lang="en-GB" dirty="0"/>
          </a:p>
          <a:p>
            <a:endParaRPr lang="en-GB" dirty="0"/>
          </a:p>
        </p:txBody>
      </p:sp>
    </p:spTree>
    <p:extLst>
      <p:ext uri="{BB962C8B-B14F-4D97-AF65-F5344CB8AC3E}">
        <p14:creationId xmlns:p14="http://schemas.microsoft.com/office/powerpoint/2010/main" val="38969363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127FF-C829-4935-A836-AD8A70590AE7}"/>
              </a:ext>
            </a:extLst>
          </p:cNvPr>
          <p:cNvSpPr>
            <a:spLocks noGrp="1"/>
          </p:cNvSpPr>
          <p:nvPr>
            <p:ph type="title"/>
          </p:nvPr>
        </p:nvSpPr>
        <p:spPr/>
        <p:txBody>
          <a:bodyPr/>
          <a:lstStyle/>
          <a:p>
            <a:r>
              <a:rPr lang="en-GB" dirty="0"/>
              <a:t>Contradictions and Limitations</a:t>
            </a:r>
          </a:p>
        </p:txBody>
      </p:sp>
      <p:sp>
        <p:nvSpPr>
          <p:cNvPr id="3" name="Content Placeholder 2">
            <a:extLst>
              <a:ext uri="{FF2B5EF4-FFF2-40B4-BE49-F238E27FC236}">
                <a16:creationId xmlns:a16="http://schemas.microsoft.com/office/drawing/2014/main" id="{AF998902-8570-41AC-AB75-8A3F26D874CE}"/>
              </a:ext>
            </a:extLst>
          </p:cNvPr>
          <p:cNvSpPr>
            <a:spLocks noGrp="1"/>
          </p:cNvSpPr>
          <p:nvPr>
            <p:ph idx="1"/>
          </p:nvPr>
        </p:nvSpPr>
        <p:spPr/>
        <p:txBody>
          <a:bodyPr>
            <a:normAutofit fontScale="92500"/>
          </a:bodyPr>
          <a:lstStyle/>
          <a:p>
            <a:r>
              <a:rPr lang="en-GB" sz="2400" dirty="0"/>
              <a:t>The Borg scale is used in the majority of cases, which in itself is a limitation. (</a:t>
            </a:r>
            <a:r>
              <a:rPr lang="en-GB" sz="2400" dirty="0" err="1"/>
              <a:t>Karageorghis</a:t>
            </a:r>
            <a:r>
              <a:rPr lang="en-GB" sz="2400" dirty="0"/>
              <a:t> 2011)</a:t>
            </a:r>
          </a:p>
          <a:p>
            <a:r>
              <a:rPr lang="en-GB" sz="2400" dirty="0"/>
              <a:t>Sufficient evidence is limited due to the requirement of advanced technology. This includes magnetic resonance imaging, and scanners to identify changing patterns within the central nervous systems and following how it changes as result of the music.(</a:t>
            </a:r>
            <a:r>
              <a:rPr lang="en-GB" sz="2400" dirty="0" err="1"/>
              <a:t>Karageorghs</a:t>
            </a:r>
            <a:r>
              <a:rPr lang="en-GB" sz="2400" dirty="0"/>
              <a:t> 2011)</a:t>
            </a:r>
          </a:p>
          <a:p>
            <a:r>
              <a:rPr lang="en-GB" sz="2400" dirty="0"/>
              <a:t>Researchers are not providing their approach well enough (</a:t>
            </a:r>
            <a:r>
              <a:rPr lang="en-GB" sz="2400" dirty="0" err="1"/>
              <a:t>Bigliassi</a:t>
            </a:r>
            <a:r>
              <a:rPr lang="en-GB" sz="2400" dirty="0"/>
              <a:t>, 2013)</a:t>
            </a:r>
          </a:p>
          <a:p>
            <a:endParaRPr lang="en-GB" dirty="0"/>
          </a:p>
        </p:txBody>
      </p:sp>
    </p:spTree>
    <p:extLst>
      <p:ext uri="{BB962C8B-B14F-4D97-AF65-F5344CB8AC3E}">
        <p14:creationId xmlns:p14="http://schemas.microsoft.com/office/powerpoint/2010/main" val="2739695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09FE7-267F-4C1D-9F22-067D1971360A}"/>
              </a:ext>
            </a:extLst>
          </p:cNvPr>
          <p:cNvSpPr>
            <a:spLocks noGrp="1"/>
          </p:cNvSpPr>
          <p:nvPr>
            <p:ph type="title"/>
          </p:nvPr>
        </p:nvSpPr>
        <p:spPr/>
        <p:txBody>
          <a:bodyPr/>
          <a:lstStyle/>
          <a:p>
            <a:r>
              <a:rPr lang="en-GB" dirty="0"/>
              <a:t>Summary of evidence </a:t>
            </a:r>
          </a:p>
        </p:txBody>
      </p:sp>
      <p:sp>
        <p:nvSpPr>
          <p:cNvPr id="3" name="Content Placeholder 2">
            <a:extLst>
              <a:ext uri="{FF2B5EF4-FFF2-40B4-BE49-F238E27FC236}">
                <a16:creationId xmlns:a16="http://schemas.microsoft.com/office/drawing/2014/main" id="{FAEB3399-6845-4F48-8D17-8FE1D228405B}"/>
              </a:ext>
            </a:extLst>
          </p:cNvPr>
          <p:cNvSpPr>
            <a:spLocks noGrp="1"/>
          </p:cNvSpPr>
          <p:nvPr>
            <p:ph idx="1"/>
          </p:nvPr>
        </p:nvSpPr>
        <p:spPr/>
        <p:txBody>
          <a:bodyPr>
            <a:normAutofit/>
          </a:bodyPr>
          <a:lstStyle/>
          <a:p>
            <a:r>
              <a:rPr lang="en-GB" sz="2400" dirty="0"/>
              <a:t>These articles suggest that the use of music as an ergogenic aid could be efficient in improving performance by decreasing the rate of perceived exertion. </a:t>
            </a:r>
          </a:p>
          <a:p>
            <a:r>
              <a:rPr lang="en-GB" sz="2400" dirty="0"/>
              <a:t>The effectiveness is also dependent on application of music and the type of training session.</a:t>
            </a:r>
          </a:p>
          <a:p>
            <a:r>
              <a:rPr lang="en-GB" sz="2400" dirty="0"/>
              <a:t>The majority of results show that effects are based on behavioural hypothesis and are still being discussed.</a:t>
            </a:r>
            <a:endParaRPr lang="en-GB" dirty="0"/>
          </a:p>
        </p:txBody>
      </p:sp>
    </p:spTree>
    <p:extLst>
      <p:ext uri="{BB962C8B-B14F-4D97-AF65-F5344CB8AC3E}">
        <p14:creationId xmlns:p14="http://schemas.microsoft.com/office/powerpoint/2010/main" val="2892010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D61D4-CF2A-492C-B8D4-0A19200B5849}"/>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CDFAAD18-FAEA-41C3-9163-371F5EA62393}"/>
              </a:ext>
            </a:extLst>
          </p:cNvPr>
          <p:cNvSpPr>
            <a:spLocks noGrp="1"/>
          </p:cNvSpPr>
          <p:nvPr>
            <p:ph idx="1"/>
          </p:nvPr>
        </p:nvSpPr>
        <p:spPr/>
        <p:txBody>
          <a:bodyPr>
            <a:noAutofit/>
          </a:bodyPr>
          <a:lstStyle/>
          <a:p>
            <a:r>
              <a:rPr lang="en-GB" sz="2000" dirty="0" err="1"/>
              <a:t>Bigliassi</a:t>
            </a:r>
            <a:r>
              <a:rPr lang="en-GB" sz="2000" dirty="0"/>
              <a:t>, M., </a:t>
            </a:r>
            <a:r>
              <a:rPr lang="en-GB" sz="2000" dirty="0" err="1"/>
              <a:t>Estanislau</a:t>
            </a:r>
            <a:r>
              <a:rPr lang="en-GB" sz="2000" dirty="0"/>
              <a:t>, C., Carneiro, J.G., </a:t>
            </a:r>
            <a:r>
              <a:rPr lang="en-GB" sz="2000" dirty="0" err="1"/>
              <a:t>Kanthack</a:t>
            </a:r>
            <a:r>
              <a:rPr lang="en-GB" sz="2000" dirty="0"/>
              <a:t>, T.F.D. and </a:t>
            </a:r>
            <a:r>
              <a:rPr lang="en-GB" sz="2000" dirty="0" err="1"/>
              <a:t>Altimari</a:t>
            </a:r>
            <a:r>
              <a:rPr lang="en-GB" sz="2000" dirty="0"/>
              <a:t>, L.R., (2013). ‘Music: A psychophysiological aid to physical exercise and sport’. </a:t>
            </a:r>
            <a:r>
              <a:rPr lang="en-GB" sz="2000" i="1" dirty="0" err="1"/>
              <a:t>Archivos</a:t>
            </a:r>
            <a:r>
              <a:rPr lang="en-GB" sz="2000" i="1" dirty="0"/>
              <a:t> de </a:t>
            </a:r>
            <a:r>
              <a:rPr lang="en-GB" sz="2000" i="1" dirty="0" err="1"/>
              <a:t>Medicina</a:t>
            </a:r>
            <a:r>
              <a:rPr lang="en-GB" sz="2000" i="1" dirty="0"/>
              <a:t> del </a:t>
            </a:r>
            <a:r>
              <a:rPr lang="en-GB" sz="2000" i="1" dirty="0" err="1"/>
              <a:t>deporte</a:t>
            </a:r>
            <a:r>
              <a:rPr lang="en-GB" sz="2000" dirty="0"/>
              <a:t>, 30, pp.311-320. (Accessed 26 February 2020)</a:t>
            </a:r>
          </a:p>
          <a:p>
            <a:r>
              <a:rPr lang="en-GB" sz="2000" dirty="0" err="1"/>
              <a:t>Karageorghis,C.I</a:t>
            </a:r>
            <a:r>
              <a:rPr lang="en-GB" sz="2000" dirty="0"/>
              <a:t> and Priest, D.L (2011) ‘Music in the exercise domain: a review and synthesis (Part I).’ </a:t>
            </a:r>
            <a:r>
              <a:rPr lang="en-GB" sz="2000" i="1" dirty="0"/>
              <a:t>International review of sport and exercise psychology</a:t>
            </a:r>
            <a:r>
              <a:rPr lang="en-GB" sz="2000" dirty="0"/>
              <a:t> 5,(1) pp. 44-66. doi:10.1080/1750984X.2011.631026 (Accessed 28 February 2020)</a:t>
            </a:r>
          </a:p>
          <a:p>
            <a:r>
              <a:rPr lang="en-GB" sz="2000" dirty="0" err="1"/>
              <a:t>Karageorghis,C.I</a:t>
            </a:r>
            <a:r>
              <a:rPr lang="en-GB" sz="2000" dirty="0"/>
              <a:t> and TERRY, P.C. (1997) ‘The Psychophysical Effects of Music in Sport and Exercise: A Review’. </a:t>
            </a:r>
            <a:r>
              <a:rPr lang="en-GB" sz="2000" i="1" dirty="0"/>
              <a:t>Journal of Sport Behaviour</a:t>
            </a:r>
            <a:r>
              <a:rPr lang="en-GB" sz="2000" dirty="0"/>
              <a:t>, 20(1), pp. 54. (Accessed 26 February 2020)</a:t>
            </a:r>
          </a:p>
        </p:txBody>
      </p:sp>
    </p:spTree>
    <p:extLst>
      <p:ext uri="{BB962C8B-B14F-4D97-AF65-F5344CB8AC3E}">
        <p14:creationId xmlns:p14="http://schemas.microsoft.com/office/powerpoint/2010/main" val="374674667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1166</TotalTime>
  <Words>650</Words>
  <Application>Microsoft Office PowerPoint</Application>
  <PresentationFormat>Widescreen</PresentationFormat>
  <Paragraphs>43</Paragraphs>
  <Slides>9</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Century Gothic</vt:lpstr>
      <vt:lpstr>Wingdings 3</vt:lpstr>
      <vt:lpstr>Ion Boardroom</vt:lpstr>
      <vt:lpstr>Music as an Ergogenic Aid</vt:lpstr>
      <vt:lpstr>Introduction  </vt:lpstr>
      <vt:lpstr>Case studies  </vt:lpstr>
      <vt:lpstr>Theory</vt:lpstr>
      <vt:lpstr>Literature review </vt:lpstr>
      <vt:lpstr>Critical review of evidence and application</vt:lpstr>
      <vt:lpstr>Contradictions and Limitations</vt:lpstr>
      <vt:lpstr>Summary of evidence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Creatine</dc:title>
  <dc:creator>Lee Jamieson</dc:creator>
  <cp:lastModifiedBy>Lee Jamieson</cp:lastModifiedBy>
  <cp:revision>43</cp:revision>
  <dcterms:created xsi:type="dcterms:W3CDTF">2020-02-16T16:44:18Z</dcterms:created>
  <dcterms:modified xsi:type="dcterms:W3CDTF">2020-03-05T20:59:52Z</dcterms:modified>
</cp:coreProperties>
</file>