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6" r:id="rId4"/>
    <p:sldId id="259" r:id="rId5"/>
    <p:sldId id="261" r:id="rId6"/>
    <p:sldId id="262" r:id="rId7"/>
    <p:sldId id="263" r:id="rId8"/>
    <p:sldId id="264" r:id="rId9"/>
    <p:sldId id="265" r:id="rId10"/>
    <p:sldId id="268" r:id="rId11"/>
    <p:sldId id="269" r:id="rId12"/>
    <p:sldId id="270" r:id="rId13"/>
    <p:sldId id="271" r:id="rId14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FB85C1-3D87-4072-8D23-9E8AA6992FAF}" v="154" dt="2025-11-01T19:29:08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6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Ahmed (2314455)" userId="b8043710-d9c8-46e2-9f13-000da940e5ad" providerId="ADAL" clId="{02EEE158-A9ED-4EEC-908A-36928DF4670D}"/>
    <pc:docChg chg="undo custSel addSld modSld">
      <pc:chgData name="Sana Ahmed (2314455)" userId="b8043710-d9c8-46e2-9f13-000da940e5ad" providerId="ADAL" clId="{02EEE158-A9ED-4EEC-908A-36928DF4670D}" dt="2025-11-01T19:29:08.504" v="991"/>
      <pc:docMkLst>
        <pc:docMk/>
      </pc:docMkLst>
      <pc:sldChg chg="addSp modSp mod modAnim">
        <pc:chgData name="Sana Ahmed (2314455)" userId="b8043710-d9c8-46e2-9f13-000da940e5ad" providerId="ADAL" clId="{02EEE158-A9ED-4EEC-908A-36928DF4670D}" dt="2025-11-01T19:25:28.414" v="938"/>
        <pc:sldMkLst>
          <pc:docMk/>
          <pc:sldMk cId="0" sldId="256"/>
        </pc:sldMkLst>
        <pc:spChg chg="add mod">
          <ac:chgData name="Sana Ahmed (2314455)" userId="b8043710-d9c8-46e2-9f13-000da940e5ad" providerId="ADAL" clId="{02EEE158-A9ED-4EEC-908A-36928DF4670D}" dt="2025-11-01T18:03:59.382" v="384" actId="14100"/>
          <ac:spMkLst>
            <pc:docMk/>
            <pc:sldMk cId="0" sldId="256"/>
            <ac:spMk id="4" creationId="{FC8638AF-BA40-6976-AEF9-568A9BC6543C}"/>
          </ac:spMkLst>
        </pc:spChg>
        <pc:spChg chg="add mod">
          <ac:chgData name="Sana Ahmed (2314455)" userId="b8043710-d9c8-46e2-9f13-000da940e5ad" providerId="ADAL" clId="{02EEE158-A9ED-4EEC-908A-36928DF4670D}" dt="2025-11-01T18:02:21.627" v="355" actId="14100"/>
          <ac:spMkLst>
            <pc:docMk/>
            <pc:sldMk cId="0" sldId="256"/>
            <ac:spMk id="6" creationId="{260DBE41-C1E7-068F-3849-18873B044AB3}"/>
          </ac:spMkLst>
        </pc:spChg>
        <pc:picChg chg="mod">
          <ac:chgData name="Sana Ahmed (2314455)" userId="b8043710-d9c8-46e2-9f13-000da940e5ad" providerId="ADAL" clId="{02EEE158-A9ED-4EEC-908A-36928DF4670D}" dt="2025-11-01T19:24:03.248" v="922" actId="14100"/>
          <ac:picMkLst>
            <pc:docMk/>
            <pc:sldMk cId="0" sldId="256"/>
            <ac:picMk id="7" creationId="{7B15DB47-B3AC-7D83-0A8D-B452716C313D}"/>
          </ac:picMkLst>
        </pc:picChg>
      </pc:sldChg>
      <pc:sldChg chg="addSp modSp mod modAnim">
        <pc:chgData name="Sana Ahmed (2314455)" userId="b8043710-d9c8-46e2-9f13-000da940e5ad" providerId="ADAL" clId="{02EEE158-A9ED-4EEC-908A-36928DF4670D}" dt="2025-11-01T19:26:12.921" v="948"/>
        <pc:sldMkLst>
          <pc:docMk/>
          <pc:sldMk cId="0" sldId="257"/>
        </pc:sldMkLst>
        <pc:spChg chg="add mod">
          <ac:chgData name="Sana Ahmed (2314455)" userId="b8043710-d9c8-46e2-9f13-000da940e5ad" providerId="ADAL" clId="{02EEE158-A9ED-4EEC-908A-36928DF4670D}" dt="2025-11-01T18:06:34.094" v="392" actId="207"/>
          <ac:spMkLst>
            <pc:docMk/>
            <pc:sldMk cId="0" sldId="257"/>
            <ac:spMk id="4" creationId="{B6065F4E-DE9E-D762-08D5-6A4C6FB968E0}"/>
          </ac:spMkLst>
        </pc:spChg>
        <pc:spChg chg="add mod">
          <ac:chgData name="Sana Ahmed (2314455)" userId="b8043710-d9c8-46e2-9f13-000da940e5ad" providerId="ADAL" clId="{02EEE158-A9ED-4EEC-908A-36928DF4670D}" dt="2025-11-01T19:25:47.287" v="942" actId="113"/>
          <ac:spMkLst>
            <pc:docMk/>
            <pc:sldMk cId="0" sldId="257"/>
            <ac:spMk id="6" creationId="{9A49A3B3-C149-A264-6F7D-9F186917F7FB}"/>
          </ac:spMkLst>
        </pc:spChg>
      </pc:sldChg>
      <pc:sldChg chg="addSp delSp modSp mod modAnim">
        <pc:chgData name="Sana Ahmed (2314455)" userId="b8043710-d9c8-46e2-9f13-000da940e5ad" providerId="ADAL" clId="{02EEE158-A9ED-4EEC-908A-36928DF4670D}" dt="2025-11-01T19:27:08.179" v="966"/>
        <pc:sldMkLst>
          <pc:docMk/>
          <pc:sldMk cId="0" sldId="259"/>
        </pc:sldMkLst>
        <pc:spChg chg="add mod">
          <ac:chgData name="Sana Ahmed (2314455)" userId="b8043710-d9c8-46e2-9f13-000da940e5ad" providerId="ADAL" clId="{02EEE158-A9ED-4EEC-908A-36928DF4670D}" dt="2025-11-01T18:50:15.753" v="529" actId="20577"/>
          <ac:spMkLst>
            <pc:docMk/>
            <pc:sldMk cId="0" sldId="259"/>
            <ac:spMk id="3" creationId="{7B4272BF-B967-068D-41BC-E4822AD34B99}"/>
          </ac:spMkLst>
        </pc:spChg>
        <pc:spChg chg="add mod">
          <ac:chgData name="Sana Ahmed (2314455)" userId="b8043710-d9c8-46e2-9f13-000da940e5ad" providerId="ADAL" clId="{02EEE158-A9ED-4EEC-908A-36928DF4670D}" dt="2025-11-01T18:50:09.233" v="528" actId="20577"/>
          <ac:spMkLst>
            <pc:docMk/>
            <pc:sldMk cId="0" sldId="259"/>
            <ac:spMk id="4" creationId="{FF3067FD-BE92-56B4-3ADE-7EE364E28A9E}"/>
          </ac:spMkLst>
        </pc:spChg>
        <pc:spChg chg="add mod">
          <ac:chgData name="Sana Ahmed (2314455)" userId="b8043710-d9c8-46e2-9f13-000da940e5ad" providerId="ADAL" clId="{02EEE158-A9ED-4EEC-908A-36928DF4670D}" dt="2025-11-01T18:11:49.467" v="436" actId="20577"/>
          <ac:spMkLst>
            <pc:docMk/>
            <pc:sldMk cId="0" sldId="259"/>
            <ac:spMk id="6" creationId="{DDA8B8F9-2D9E-FF86-3EEA-F8076764F8DC}"/>
          </ac:spMkLst>
        </pc:spChg>
        <pc:picChg chg="del mod">
          <ac:chgData name="Sana Ahmed (2314455)" userId="b8043710-d9c8-46e2-9f13-000da940e5ad" providerId="ADAL" clId="{02EEE158-A9ED-4EEC-908A-36928DF4670D}" dt="2025-11-01T18:48:09.396" v="494" actId="478"/>
          <ac:picMkLst>
            <pc:docMk/>
            <pc:sldMk cId="0" sldId="259"/>
            <ac:picMk id="5" creationId="{B14493A2-CEE6-85D4-1BDD-B2CADB7D96CB}"/>
          </ac:picMkLst>
        </pc:picChg>
        <pc:picChg chg="add mod ord">
          <ac:chgData name="Sana Ahmed (2314455)" userId="b8043710-d9c8-46e2-9f13-000da940e5ad" providerId="ADAL" clId="{02EEE158-A9ED-4EEC-908A-36928DF4670D}" dt="2025-11-01T18:48:36.019" v="503" actId="14100"/>
          <ac:picMkLst>
            <pc:docMk/>
            <pc:sldMk cId="0" sldId="259"/>
            <ac:picMk id="8" creationId="{331D8A06-627B-1A42-596B-C7C0AF84B923}"/>
          </ac:picMkLst>
        </pc:picChg>
        <pc:picChg chg="del">
          <ac:chgData name="Sana Ahmed (2314455)" userId="b8043710-d9c8-46e2-9f13-000da940e5ad" providerId="ADAL" clId="{02EEE158-A9ED-4EEC-908A-36928DF4670D}" dt="2025-11-01T18:19:58.153" v="468" actId="478"/>
          <ac:picMkLst>
            <pc:docMk/>
            <pc:sldMk cId="0" sldId="259"/>
            <ac:picMk id="9" creationId="{9356EAE5-7C2D-6EAE-EB54-94D4B52E1332}"/>
          </ac:picMkLst>
        </pc:picChg>
        <pc:picChg chg="add mod">
          <ac:chgData name="Sana Ahmed (2314455)" userId="b8043710-d9c8-46e2-9f13-000da940e5ad" providerId="ADAL" clId="{02EEE158-A9ED-4EEC-908A-36928DF4670D}" dt="2025-11-01T18:21:56.274" v="491" actId="14100"/>
          <ac:picMkLst>
            <pc:docMk/>
            <pc:sldMk cId="0" sldId="259"/>
            <ac:picMk id="1026" creationId="{415636A0-B514-CC90-2025-DD378E269FC8}"/>
          </ac:picMkLst>
        </pc:picChg>
      </pc:sldChg>
      <pc:sldChg chg="modAnim">
        <pc:chgData name="Sana Ahmed (2314455)" userId="b8043710-d9c8-46e2-9f13-000da940e5ad" providerId="ADAL" clId="{02EEE158-A9ED-4EEC-908A-36928DF4670D}" dt="2025-11-01T19:27:34.169" v="970"/>
        <pc:sldMkLst>
          <pc:docMk/>
          <pc:sldMk cId="0" sldId="261"/>
        </pc:sldMkLst>
      </pc:sldChg>
      <pc:sldChg chg="modAnim">
        <pc:chgData name="Sana Ahmed (2314455)" userId="b8043710-d9c8-46e2-9f13-000da940e5ad" providerId="ADAL" clId="{02EEE158-A9ED-4EEC-908A-36928DF4670D}" dt="2025-11-01T19:27:46.369" v="972"/>
        <pc:sldMkLst>
          <pc:docMk/>
          <pc:sldMk cId="0" sldId="262"/>
        </pc:sldMkLst>
      </pc:sldChg>
      <pc:sldChg chg="addSp delSp modSp mod modAnim">
        <pc:chgData name="Sana Ahmed (2314455)" userId="b8043710-d9c8-46e2-9f13-000da940e5ad" providerId="ADAL" clId="{02EEE158-A9ED-4EEC-908A-36928DF4670D}" dt="2025-11-01T19:28:15.241" v="979"/>
        <pc:sldMkLst>
          <pc:docMk/>
          <pc:sldMk cId="0" sldId="263"/>
        </pc:sldMkLst>
        <pc:spChg chg="add mod">
          <ac:chgData name="Sana Ahmed (2314455)" userId="b8043710-d9c8-46e2-9f13-000da940e5ad" providerId="ADAL" clId="{02EEE158-A9ED-4EEC-908A-36928DF4670D}" dt="2025-11-01T19:02:41.611" v="788" actId="20577"/>
          <ac:spMkLst>
            <pc:docMk/>
            <pc:sldMk cId="0" sldId="263"/>
            <ac:spMk id="3" creationId="{56AD15C2-4193-9246-7AF9-AE764BAABC69}"/>
          </ac:spMkLst>
        </pc:spChg>
        <pc:spChg chg="add mod">
          <ac:chgData name="Sana Ahmed (2314455)" userId="b8043710-d9c8-46e2-9f13-000da940e5ad" providerId="ADAL" clId="{02EEE158-A9ED-4EEC-908A-36928DF4670D}" dt="2025-11-01T19:11:15.978" v="911" actId="20577"/>
          <ac:spMkLst>
            <pc:docMk/>
            <pc:sldMk cId="0" sldId="263"/>
            <ac:spMk id="4" creationId="{3A0BA670-C6CF-B1EB-8BBF-25BFD15E86B0}"/>
          </ac:spMkLst>
        </pc:spChg>
        <pc:picChg chg="del">
          <ac:chgData name="Sana Ahmed (2314455)" userId="b8043710-d9c8-46e2-9f13-000da940e5ad" providerId="ADAL" clId="{02EEE158-A9ED-4EEC-908A-36928DF4670D}" dt="2025-11-01T19:00:48.671" v="774" actId="478"/>
          <ac:picMkLst>
            <pc:docMk/>
            <pc:sldMk cId="0" sldId="263"/>
            <ac:picMk id="15" creationId="{3D4923B6-5697-BA61-9948-3DE19D2A946D}"/>
          </ac:picMkLst>
        </pc:picChg>
        <pc:picChg chg="add mod">
          <ac:chgData name="Sana Ahmed (2314455)" userId="b8043710-d9c8-46e2-9f13-000da940e5ad" providerId="ADAL" clId="{02EEE158-A9ED-4EEC-908A-36928DF4670D}" dt="2025-11-01T19:01:15.333" v="782" actId="14100"/>
          <ac:picMkLst>
            <pc:docMk/>
            <pc:sldMk cId="0" sldId="263"/>
            <ac:picMk id="2050" creationId="{1643D842-2C30-AA7B-779B-F508E554485F}"/>
          </ac:picMkLst>
        </pc:picChg>
      </pc:sldChg>
      <pc:sldChg chg="modAnim">
        <pc:chgData name="Sana Ahmed (2314455)" userId="b8043710-d9c8-46e2-9f13-000da940e5ad" providerId="ADAL" clId="{02EEE158-A9ED-4EEC-908A-36928DF4670D}" dt="2025-11-01T19:28:26.964" v="981"/>
        <pc:sldMkLst>
          <pc:docMk/>
          <pc:sldMk cId="0" sldId="264"/>
        </pc:sldMkLst>
      </pc:sldChg>
      <pc:sldChg chg="modAnim">
        <pc:chgData name="Sana Ahmed (2314455)" userId="b8043710-d9c8-46e2-9f13-000da940e5ad" providerId="ADAL" clId="{02EEE158-A9ED-4EEC-908A-36928DF4670D}" dt="2025-11-01T19:28:36.991" v="983"/>
        <pc:sldMkLst>
          <pc:docMk/>
          <pc:sldMk cId="0" sldId="265"/>
        </pc:sldMkLst>
      </pc:sldChg>
      <pc:sldChg chg="addSp modSp mod modAnim">
        <pc:chgData name="Sana Ahmed (2314455)" userId="b8043710-d9c8-46e2-9f13-000da940e5ad" providerId="ADAL" clId="{02EEE158-A9ED-4EEC-908A-36928DF4670D}" dt="2025-11-01T19:26:33.616" v="955"/>
        <pc:sldMkLst>
          <pc:docMk/>
          <pc:sldMk cId="1771874967" sldId="266"/>
        </pc:sldMkLst>
        <pc:spChg chg="add mod">
          <ac:chgData name="Sana Ahmed (2314455)" userId="b8043710-d9c8-46e2-9f13-000da940e5ad" providerId="ADAL" clId="{02EEE158-A9ED-4EEC-908A-36928DF4670D}" dt="2025-11-01T18:17:38.775" v="465" actId="1076"/>
          <ac:spMkLst>
            <pc:docMk/>
            <pc:sldMk cId="1771874967" sldId="266"/>
            <ac:spMk id="3" creationId="{4022D9A5-5257-ED36-4D8B-F18E19B545D6}"/>
          </ac:spMkLst>
        </pc:spChg>
      </pc:sldChg>
      <pc:sldChg chg="modAnim">
        <pc:chgData name="Sana Ahmed (2314455)" userId="b8043710-d9c8-46e2-9f13-000da940e5ad" providerId="ADAL" clId="{02EEE158-A9ED-4EEC-908A-36928DF4670D}" dt="2025-11-01T19:29:08.504" v="991"/>
        <pc:sldMkLst>
          <pc:docMk/>
          <pc:sldMk cId="2919415122" sldId="268"/>
        </pc:sldMkLst>
      </pc:sldChg>
      <pc:sldChg chg="modSp mod">
        <pc:chgData name="Sana Ahmed (2314455)" userId="b8043710-d9c8-46e2-9f13-000da940e5ad" providerId="ADAL" clId="{02EEE158-A9ED-4EEC-908A-36928DF4670D}" dt="2025-11-01T19:19:19.809" v="920" actId="403"/>
        <pc:sldMkLst>
          <pc:docMk/>
          <pc:sldMk cId="3742962106" sldId="269"/>
        </pc:sldMkLst>
        <pc:spChg chg="mod">
          <ac:chgData name="Sana Ahmed (2314455)" userId="b8043710-d9c8-46e2-9f13-000da940e5ad" providerId="ADAL" clId="{02EEE158-A9ED-4EEC-908A-36928DF4670D}" dt="2025-11-01T19:19:12.161" v="919" actId="1076"/>
          <ac:spMkLst>
            <pc:docMk/>
            <pc:sldMk cId="3742962106" sldId="269"/>
            <ac:spMk id="2" creationId="{EC4492A6-7E47-954F-9F2E-A3FD00BB3C69}"/>
          </ac:spMkLst>
        </pc:spChg>
        <pc:spChg chg="mod">
          <ac:chgData name="Sana Ahmed (2314455)" userId="b8043710-d9c8-46e2-9f13-000da940e5ad" providerId="ADAL" clId="{02EEE158-A9ED-4EEC-908A-36928DF4670D}" dt="2025-11-01T19:19:19.809" v="920" actId="403"/>
          <ac:spMkLst>
            <pc:docMk/>
            <pc:sldMk cId="3742962106" sldId="269"/>
            <ac:spMk id="3" creationId="{D0AEB3B9-0323-D4AF-5D09-713B71FFED10}"/>
          </ac:spMkLst>
        </pc:spChg>
      </pc:sldChg>
      <pc:sldChg chg="modSp new mod">
        <pc:chgData name="Sana Ahmed (2314455)" userId="b8043710-d9c8-46e2-9f13-000da940e5ad" providerId="ADAL" clId="{02EEE158-A9ED-4EEC-908A-36928DF4670D}" dt="2025-11-01T17:31:57.441" v="310"/>
        <pc:sldMkLst>
          <pc:docMk/>
          <pc:sldMk cId="668490949" sldId="270"/>
        </pc:sldMkLst>
        <pc:spChg chg="mod">
          <ac:chgData name="Sana Ahmed (2314455)" userId="b8043710-d9c8-46e2-9f13-000da940e5ad" providerId="ADAL" clId="{02EEE158-A9ED-4EEC-908A-36928DF4670D}" dt="2025-11-01T17:29:41.239" v="302" actId="404"/>
          <ac:spMkLst>
            <pc:docMk/>
            <pc:sldMk cId="668490949" sldId="270"/>
            <ac:spMk id="2" creationId="{7A2911F4-AD1C-6C7F-5D89-FD99D4883C5A}"/>
          </ac:spMkLst>
        </pc:spChg>
        <pc:spChg chg="mod">
          <ac:chgData name="Sana Ahmed (2314455)" userId="b8043710-d9c8-46e2-9f13-000da940e5ad" providerId="ADAL" clId="{02EEE158-A9ED-4EEC-908A-36928DF4670D}" dt="2025-11-01T17:31:57.441" v="310"/>
          <ac:spMkLst>
            <pc:docMk/>
            <pc:sldMk cId="668490949" sldId="270"/>
            <ac:spMk id="3" creationId="{0F626903-D9F6-D2F6-E628-43A9655FC649}"/>
          </ac:spMkLst>
        </pc:spChg>
      </pc:sldChg>
      <pc:sldChg chg="modSp new mod">
        <pc:chgData name="Sana Ahmed (2314455)" userId="b8043710-d9c8-46e2-9f13-000da940e5ad" providerId="ADAL" clId="{02EEE158-A9ED-4EEC-908A-36928DF4670D}" dt="2025-11-01T17:33:20.796" v="330" actId="27636"/>
        <pc:sldMkLst>
          <pc:docMk/>
          <pc:sldMk cId="1162409231" sldId="271"/>
        </pc:sldMkLst>
        <pc:spChg chg="mod">
          <ac:chgData name="Sana Ahmed (2314455)" userId="b8043710-d9c8-46e2-9f13-000da940e5ad" providerId="ADAL" clId="{02EEE158-A9ED-4EEC-908A-36928DF4670D}" dt="2025-11-01T17:33:13.246" v="328" actId="1076"/>
          <ac:spMkLst>
            <pc:docMk/>
            <pc:sldMk cId="1162409231" sldId="271"/>
            <ac:spMk id="2" creationId="{F5D74497-98E8-E07C-C3AE-5CDFAF4935B7}"/>
          </ac:spMkLst>
        </pc:spChg>
        <pc:spChg chg="mod">
          <ac:chgData name="Sana Ahmed (2314455)" userId="b8043710-d9c8-46e2-9f13-000da940e5ad" providerId="ADAL" clId="{02EEE158-A9ED-4EEC-908A-36928DF4670D}" dt="2025-11-01T17:33:20.796" v="330" actId="27636"/>
          <ac:spMkLst>
            <pc:docMk/>
            <pc:sldMk cId="1162409231" sldId="271"/>
            <ac:spMk id="3" creationId="{59634F25-DC10-C3DF-E553-0EE6724BB13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1D885A-CDF0-474B-A0CB-9128B5F828D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9CD3CA-4167-444E-B529-0A1DA64A23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Improved workflows and staff efficiency (</a:t>
          </a:r>
          <a:r>
            <a:rPr lang="en-GB" dirty="0" err="1"/>
            <a:t>Oxehealth</a:t>
          </a:r>
          <a:r>
            <a:rPr lang="en-GB" dirty="0"/>
            <a:t>, n.d.).</a:t>
          </a:r>
          <a:endParaRPr lang="en-US" dirty="0"/>
        </a:p>
      </dgm:t>
    </dgm:pt>
    <dgm:pt modelId="{9D1D6ED1-9FC1-4AE6-9836-99CFB1F65118}" type="parTrans" cxnId="{179D29D1-B7CB-4137-A38C-40DC6A0DACF3}">
      <dgm:prSet/>
      <dgm:spPr/>
      <dgm:t>
        <a:bodyPr/>
        <a:lstStyle/>
        <a:p>
          <a:endParaRPr lang="en-US"/>
        </a:p>
      </dgm:t>
    </dgm:pt>
    <dgm:pt modelId="{B03FF461-9A1E-4AE5-8485-9C55AA1BF883}" type="sibTrans" cxnId="{179D29D1-B7CB-4137-A38C-40DC6A0DACF3}">
      <dgm:prSet/>
      <dgm:spPr/>
      <dgm:t>
        <a:bodyPr/>
        <a:lstStyle/>
        <a:p>
          <a:endParaRPr lang="en-US"/>
        </a:p>
      </dgm:t>
    </dgm:pt>
    <dgm:pt modelId="{15851C14-4C10-45D4-9C2C-11F5AB2684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91% staff report better patient safety; 97% fewer sleep disturbances (Zentgraf, 2021).</a:t>
          </a:r>
          <a:endParaRPr lang="en-US" dirty="0"/>
        </a:p>
      </dgm:t>
    </dgm:pt>
    <dgm:pt modelId="{23951C97-2DFD-4022-961C-176B5C35F648}" type="parTrans" cxnId="{B8973BF8-8FD0-4F82-A7C4-2E30EDF79AB2}">
      <dgm:prSet/>
      <dgm:spPr/>
      <dgm:t>
        <a:bodyPr/>
        <a:lstStyle/>
        <a:p>
          <a:endParaRPr lang="en-US"/>
        </a:p>
      </dgm:t>
    </dgm:pt>
    <dgm:pt modelId="{9A37CBDA-FD84-42B6-B08F-3B030242705A}" type="sibTrans" cxnId="{B8973BF8-8FD0-4F82-A7C4-2E30EDF79AB2}">
      <dgm:prSet/>
      <dgm:spPr/>
      <dgm:t>
        <a:bodyPr/>
        <a:lstStyle/>
        <a:p>
          <a:endParaRPr lang="en-US"/>
        </a:p>
      </dgm:t>
    </dgm:pt>
    <dgm:pt modelId="{25423B3F-A40E-441F-8852-9ADDBA6EBF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Enhances real-time data sharing and multidisciplinary communication (Gov.uk, n.d.).</a:t>
          </a:r>
          <a:endParaRPr lang="en-US"/>
        </a:p>
      </dgm:t>
    </dgm:pt>
    <dgm:pt modelId="{F3C6A07F-B8C8-45B7-9C01-AA2AF750EDB2}" type="parTrans" cxnId="{CB602DF8-5D47-4D13-864D-2C8FA2B5B368}">
      <dgm:prSet/>
      <dgm:spPr/>
      <dgm:t>
        <a:bodyPr/>
        <a:lstStyle/>
        <a:p>
          <a:endParaRPr lang="en-US"/>
        </a:p>
      </dgm:t>
    </dgm:pt>
    <dgm:pt modelId="{6D05ADBC-DC3B-4C82-B834-6F3769373B04}" type="sibTrans" cxnId="{CB602DF8-5D47-4D13-864D-2C8FA2B5B368}">
      <dgm:prSet/>
      <dgm:spPr/>
      <dgm:t>
        <a:bodyPr/>
        <a:lstStyle/>
        <a:p>
          <a:endParaRPr lang="en-US"/>
        </a:p>
      </dgm:t>
    </dgm:pt>
    <dgm:pt modelId="{B388ABC2-315B-43CD-9074-1E23A590D6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NHS goals for safer, digital-first care (NHS England, 2023).</a:t>
          </a:r>
          <a:endParaRPr lang="en-US"/>
        </a:p>
      </dgm:t>
    </dgm:pt>
    <dgm:pt modelId="{F3A07F30-8E66-49DD-B0C7-B8846780BA98}" type="parTrans" cxnId="{1BDD6070-D5E5-41A2-81A3-8A4A8A27DBBB}">
      <dgm:prSet/>
      <dgm:spPr/>
      <dgm:t>
        <a:bodyPr/>
        <a:lstStyle/>
        <a:p>
          <a:endParaRPr lang="en-US"/>
        </a:p>
      </dgm:t>
    </dgm:pt>
    <dgm:pt modelId="{9FF28D92-C075-46E9-8B3C-F5A24BBA2C6E}" type="sibTrans" cxnId="{1BDD6070-D5E5-41A2-81A3-8A4A8A27DBBB}">
      <dgm:prSet/>
      <dgm:spPr/>
      <dgm:t>
        <a:bodyPr/>
        <a:lstStyle/>
        <a:p>
          <a:endParaRPr lang="en-US"/>
        </a:p>
      </dgm:t>
    </dgm:pt>
    <dgm:pt modelId="{0202D95C-0F9A-43E1-9F9E-99D95B3C1146}" type="pres">
      <dgm:prSet presAssocID="{441D885A-CDF0-474B-A0CB-9128B5F828D4}" presName="root" presStyleCnt="0">
        <dgm:presLayoutVars>
          <dgm:dir/>
          <dgm:resizeHandles val="exact"/>
        </dgm:presLayoutVars>
      </dgm:prSet>
      <dgm:spPr/>
    </dgm:pt>
    <dgm:pt modelId="{B66BB8E9-99E9-4795-AF4A-5288F0442B90}" type="pres">
      <dgm:prSet presAssocID="{D79CD3CA-4167-444E-B529-0A1DA64A23BB}" presName="compNode" presStyleCnt="0"/>
      <dgm:spPr/>
    </dgm:pt>
    <dgm:pt modelId="{2E69405E-6434-48BF-A955-19F52F727BF9}" type="pres">
      <dgm:prSet presAssocID="{D79CD3CA-4167-444E-B529-0A1DA64A23BB}" presName="bgRect" presStyleLbl="bgShp" presStyleIdx="0" presStyleCnt="4"/>
      <dgm:spPr/>
    </dgm:pt>
    <dgm:pt modelId="{DF4319AD-17AC-4C28-9C54-67254F74D158}" type="pres">
      <dgm:prSet presAssocID="{D79CD3CA-4167-444E-B529-0A1DA64A23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282F8A65-D5B4-4A6B-8D3E-9AB7137F0249}" type="pres">
      <dgm:prSet presAssocID="{D79CD3CA-4167-444E-B529-0A1DA64A23BB}" presName="spaceRect" presStyleCnt="0"/>
      <dgm:spPr/>
    </dgm:pt>
    <dgm:pt modelId="{61FAEF4C-C0CF-432F-B2FD-B61C9A14A7E1}" type="pres">
      <dgm:prSet presAssocID="{D79CD3CA-4167-444E-B529-0A1DA64A23BB}" presName="parTx" presStyleLbl="revTx" presStyleIdx="0" presStyleCnt="4">
        <dgm:presLayoutVars>
          <dgm:chMax val="0"/>
          <dgm:chPref val="0"/>
        </dgm:presLayoutVars>
      </dgm:prSet>
      <dgm:spPr/>
    </dgm:pt>
    <dgm:pt modelId="{4C6243DA-562B-43C3-954F-B4882B3472A1}" type="pres">
      <dgm:prSet presAssocID="{B03FF461-9A1E-4AE5-8485-9C55AA1BF883}" presName="sibTrans" presStyleCnt="0"/>
      <dgm:spPr/>
    </dgm:pt>
    <dgm:pt modelId="{64C555D9-902A-47CE-B599-BAB7F68AC209}" type="pres">
      <dgm:prSet presAssocID="{15851C14-4C10-45D4-9C2C-11F5AB2684A6}" presName="compNode" presStyleCnt="0"/>
      <dgm:spPr/>
    </dgm:pt>
    <dgm:pt modelId="{6388374E-9F61-42A6-A41A-68800F1FE38C}" type="pres">
      <dgm:prSet presAssocID="{15851C14-4C10-45D4-9C2C-11F5AB2684A6}" presName="bgRect" presStyleLbl="bgShp" presStyleIdx="1" presStyleCnt="4"/>
      <dgm:spPr/>
    </dgm:pt>
    <dgm:pt modelId="{34004AB2-A0E6-4F24-A590-5AC866BD42A1}" type="pres">
      <dgm:prSet presAssocID="{15851C14-4C10-45D4-9C2C-11F5AB2684A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633897E8-BC5A-4920-9E26-9600BB02D5BF}" type="pres">
      <dgm:prSet presAssocID="{15851C14-4C10-45D4-9C2C-11F5AB2684A6}" presName="spaceRect" presStyleCnt="0"/>
      <dgm:spPr/>
    </dgm:pt>
    <dgm:pt modelId="{BAEAF7FE-7E09-42B7-98D0-FEB7B207FF28}" type="pres">
      <dgm:prSet presAssocID="{15851C14-4C10-45D4-9C2C-11F5AB2684A6}" presName="parTx" presStyleLbl="revTx" presStyleIdx="1" presStyleCnt="4">
        <dgm:presLayoutVars>
          <dgm:chMax val="0"/>
          <dgm:chPref val="0"/>
        </dgm:presLayoutVars>
      </dgm:prSet>
      <dgm:spPr/>
    </dgm:pt>
    <dgm:pt modelId="{EC5B7BB6-6424-423C-8BFD-BFC4BDB709EC}" type="pres">
      <dgm:prSet presAssocID="{9A37CBDA-FD84-42B6-B08F-3B030242705A}" presName="sibTrans" presStyleCnt="0"/>
      <dgm:spPr/>
    </dgm:pt>
    <dgm:pt modelId="{5450243A-FE39-4C23-AD59-988F8EE0A205}" type="pres">
      <dgm:prSet presAssocID="{25423B3F-A40E-441F-8852-9ADDBA6EBFDD}" presName="compNode" presStyleCnt="0"/>
      <dgm:spPr/>
    </dgm:pt>
    <dgm:pt modelId="{5D08643B-54F8-4A63-8D9C-62FF45B12AB3}" type="pres">
      <dgm:prSet presAssocID="{25423B3F-A40E-441F-8852-9ADDBA6EBFDD}" presName="bgRect" presStyleLbl="bgShp" presStyleIdx="2" presStyleCnt="4"/>
      <dgm:spPr/>
    </dgm:pt>
    <dgm:pt modelId="{D5ADCE9B-DD4A-40D5-88C9-AF933FA88A4C}" type="pres">
      <dgm:prSet presAssocID="{25423B3F-A40E-441F-8852-9ADDBA6EBFD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FFD23727-08B6-40FA-8AB9-3C2DF33BF3BE}" type="pres">
      <dgm:prSet presAssocID="{25423B3F-A40E-441F-8852-9ADDBA6EBFDD}" presName="spaceRect" presStyleCnt="0"/>
      <dgm:spPr/>
    </dgm:pt>
    <dgm:pt modelId="{6EBD3FA1-38D1-42E8-869C-E54359046CD8}" type="pres">
      <dgm:prSet presAssocID="{25423B3F-A40E-441F-8852-9ADDBA6EBFDD}" presName="parTx" presStyleLbl="revTx" presStyleIdx="2" presStyleCnt="4">
        <dgm:presLayoutVars>
          <dgm:chMax val="0"/>
          <dgm:chPref val="0"/>
        </dgm:presLayoutVars>
      </dgm:prSet>
      <dgm:spPr/>
    </dgm:pt>
    <dgm:pt modelId="{ABACC2BA-FA8A-4B89-9549-10BD338C376E}" type="pres">
      <dgm:prSet presAssocID="{6D05ADBC-DC3B-4C82-B834-6F3769373B04}" presName="sibTrans" presStyleCnt="0"/>
      <dgm:spPr/>
    </dgm:pt>
    <dgm:pt modelId="{758B192A-AC16-4772-883D-5FB57E3B881D}" type="pres">
      <dgm:prSet presAssocID="{B388ABC2-315B-43CD-9074-1E23A590D6E7}" presName="compNode" presStyleCnt="0"/>
      <dgm:spPr/>
    </dgm:pt>
    <dgm:pt modelId="{D991E581-A9D3-4085-A91E-6B965C6DDFC5}" type="pres">
      <dgm:prSet presAssocID="{B388ABC2-315B-43CD-9074-1E23A590D6E7}" presName="bgRect" presStyleLbl="bgShp" presStyleIdx="3" presStyleCnt="4"/>
      <dgm:spPr/>
    </dgm:pt>
    <dgm:pt modelId="{16294053-472D-48BA-98CD-83E2127C1EF9}" type="pres">
      <dgm:prSet presAssocID="{B388ABC2-315B-43CD-9074-1E23A590D6E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6449A982-5983-4E98-B250-C8257EA63FF0}" type="pres">
      <dgm:prSet presAssocID="{B388ABC2-315B-43CD-9074-1E23A590D6E7}" presName="spaceRect" presStyleCnt="0"/>
      <dgm:spPr/>
    </dgm:pt>
    <dgm:pt modelId="{02EDED1F-6B4C-4670-98FF-3809DC7A6D67}" type="pres">
      <dgm:prSet presAssocID="{B388ABC2-315B-43CD-9074-1E23A590D6E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1487109-F530-4FEB-B0A9-E8D6B75206E2}" type="presOf" srcId="{441D885A-CDF0-474B-A0CB-9128B5F828D4}" destId="{0202D95C-0F9A-43E1-9F9E-99D95B3C1146}" srcOrd="0" destOrd="0" presId="urn:microsoft.com/office/officeart/2018/2/layout/IconVerticalSolidList"/>
    <dgm:cxn modelId="{9848A633-CE51-4AF5-801B-AE9EB1C4F904}" type="presOf" srcId="{25423B3F-A40E-441F-8852-9ADDBA6EBFDD}" destId="{6EBD3FA1-38D1-42E8-869C-E54359046CD8}" srcOrd="0" destOrd="0" presId="urn:microsoft.com/office/officeart/2018/2/layout/IconVerticalSolidList"/>
    <dgm:cxn modelId="{1BDD6070-D5E5-41A2-81A3-8A4A8A27DBBB}" srcId="{441D885A-CDF0-474B-A0CB-9128B5F828D4}" destId="{B388ABC2-315B-43CD-9074-1E23A590D6E7}" srcOrd="3" destOrd="0" parTransId="{F3A07F30-8E66-49DD-B0C7-B8846780BA98}" sibTransId="{9FF28D92-C075-46E9-8B3C-F5A24BBA2C6E}"/>
    <dgm:cxn modelId="{2EDA6D9E-B503-4A96-B1C2-2E39B6830723}" type="presOf" srcId="{B388ABC2-315B-43CD-9074-1E23A590D6E7}" destId="{02EDED1F-6B4C-4670-98FF-3809DC7A6D67}" srcOrd="0" destOrd="0" presId="urn:microsoft.com/office/officeart/2018/2/layout/IconVerticalSolidList"/>
    <dgm:cxn modelId="{93EF51AC-551E-47D6-97B9-3DCF08222E11}" type="presOf" srcId="{15851C14-4C10-45D4-9C2C-11F5AB2684A6}" destId="{BAEAF7FE-7E09-42B7-98D0-FEB7B207FF28}" srcOrd="0" destOrd="0" presId="urn:microsoft.com/office/officeart/2018/2/layout/IconVerticalSolidList"/>
    <dgm:cxn modelId="{DAA4F6C8-1227-42C6-A48C-C1E0F778864B}" type="presOf" srcId="{D79CD3CA-4167-444E-B529-0A1DA64A23BB}" destId="{61FAEF4C-C0CF-432F-B2FD-B61C9A14A7E1}" srcOrd="0" destOrd="0" presId="urn:microsoft.com/office/officeart/2018/2/layout/IconVerticalSolidList"/>
    <dgm:cxn modelId="{179D29D1-B7CB-4137-A38C-40DC6A0DACF3}" srcId="{441D885A-CDF0-474B-A0CB-9128B5F828D4}" destId="{D79CD3CA-4167-444E-B529-0A1DA64A23BB}" srcOrd="0" destOrd="0" parTransId="{9D1D6ED1-9FC1-4AE6-9836-99CFB1F65118}" sibTransId="{B03FF461-9A1E-4AE5-8485-9C55AA1BF883}"/>
    <dgm:cxn modelId="{CB602DF8-5D47-4D13-864D-2C8FA2B5B368}" srcId="{441D885A-CDF0-474B-A0CB-9128B5F828D4}" destId="{25423B3F-A40E-441F-8852-9ADDBA6EBFDD}" srcOrd="2" destOrd="0" parTransId="{F3C6A07F-B8C8-45B7-9C01-AA2AF750EDB2}" sibTransId="{6D05ADBC-DC3B-4C82-B834-6F3769373B04}"/>
    <dgm:cxn modelId="{B8973BF8-8FD0-4F82-A7C4-2E30EDF79AB2}" srcId="{441D885A-CDF0-474B-A0CB-9128B5F828D4}" destId="{15851C14-4C10-45D4-9C2C-11F5AB2684A6}" srcOrd="1" destOrd="0" parTransId="{23951C97-2DFD-4022-961C-176B5C35F648}" sibTransId="{9A37CBDA-FD84-42B6-B08F-3B030242705A}"/>
    <dgm:cxn modelId="{C5AD07B4-7500-4FB5-B3A6-0A51BD4081F9}" type="presParOf" srcId="{0202D95C-0F9A-43E1-9F9E-99D95B3C1146}" destId="{B66BB8E9-99E9-4795-AF4A-5288F0442B90}" srcOrd="0" destOrd="0" presId="urn:microsoft.com/office/officeart/2018/2/layout/IconVerticalSolidList"/>
    <dgm:cxn modelId="{F85D97D1-85C7-405C-B2DE-DB605096F9CF}" type="presParOf" srcId="{B66BB8E9-99E9-4795-AF4A-5288F0442B90}" destId="{2E69405E-6434-48BF-A955-19F52F727BF9}" srcOrd="0" destOrd="0" presId="urn:microsoft.com/office/officeart/2018/2/layout/IconVerticalSolidList"/>
    <dgm:cxn modelId="{05BCBD07-BFB2-4303-BFFF-0838750FFADD}" type="presParOf" srcId="{B66BB8E9-99E9-4795-AF4A-5288F0442B90}" destId="{DF4319AD-17AC-4C28-9C54-67254F74D158}" srcOrd="1" destOrd="0" presId="urn:microsoft.com/office/officeart/2018/2/layout/IconVerticalSolidList"/>
    <dgm:cxn modelId="{BE0ECCAE-5A59-46AE-B767-216934E4005E}" type="presParOf" srcId="{B66BB8E9-99E9-4795-AF4A-5288F0442B90}" destId="{282F8A65-D5B4-4A6B-8D3E-9AB7137F0249}" srcOrd="2" destOrd="0" presId="urn:microsoft.com/office/officeart/2018/2/layout/IconVerticalSolidList"/>
    <dgm:cxn modelId="{72A92366-4E25-4076-9F77-0720E052AA34}" type="presParOf" srcId="{B66BB8E9-99E9-4795-AF4A-5288F0442B90}" destId="{61FAEF4C-C0CF-432F-B2FD-B61C9A14A7E1}" srcOrd="3" destOrd="0" presId="urn:microsoft.com/office/officeart/2018/2/layout/IconVerticalSolidList"/>
    <dgm:cxn modelId="{E732E661-3F21-47E3-BC26-95A8DD3BBB46}" type="presParOf" srcId="{0202D95C-0F9A-43E1-9F9E-99D95B3C1146}" destId="{4C6243DA-562B-43C3-954F-B4882B3472A1}" srcOrd="1" destOrd="0" presId="urn:microsoft.com/office/officeart/2018/2/layout/IconVerticalSolidList"/>
    <dgm:cxn modelId="{9C483EDF-832E-44AA-9A4B-63AF134ADC57}" type="presParOf" srcId="{0202D95C-0F9A-43E1-9F9E-99D95B3C1146}" destId="{64C555D9-902A-47CE-B599-BAB7F68AC209}" srcOrd="2" destOrd="0" presId="urn:microsoft.com/office/officeart/2018/2/layout/IconVerticalSolidList"/>
    <dgm:cxn modelId="{4638DCD5-B022-4651-B29E-83883EE6D711}" type="presParOf" srcId="{64C555D9-902A-47CE-B599-BAB7F68AC209}" destId="{6388374E-9F61-42A6-A41A-68800F1FE38C}" srcOrd="0" destOrd="0" presId="urn:microsoft.com/office/officeart/2018/2/layout/IconVerticalSolidList"/>
    <dgm:cxn modelId="{6AA81BDC-A71D-4661-98D9-24342202D383}" type="presParOf" srcId="{64C555D9-902A-47CE-B599-BAB7F68AC209}" destId="{34004AB2-A0E6-4F24-A590-5AC866BD42A1}" srcOrd="1" destOrd="0" presId="urn:microsoft.com/office/officeart/2018/2/layout/IconVerticalSolidList"/>
    <dgm:cxn modelId="{A9FC811E-CD2C-4FB9-B6C1-485354F74B3B}" type="presParOf" srcId="{64C555D9-902A-47CE-B599-BAB7F68AC209}" destId="{633897E8-BC5A-4920-9E26-9600BB02D5BF}" srcOrd="2" destOrd="0" presId="urn:microsoft.com/office/officeart/2018/2/layout/IconVerticalSolidList"/>
    <dgm:cxn modelId="{054394DC-0AB1-40C6-8784-EF65E794D733}" type="presParOf" srcId="{64C555D9-902A-47CE-B599-BAB7F68AC209}" destId="{BAEAF7FE-7E09-42B7-98D0-FEB7B207FF28}" srcOrd="3" destOrd="0" presId="urn:microsoft.com/office/officeart/2018/2/layout/IconVerticalSolidList"/>
    <dgm:cxn modelId="{FDEDF065-51B4-42D3-B4EF-B74BCBF4315D}" type="presParOf" srcId="{0202D95C-0F9A-43E1-9F9E-99D95B3C1146}" destId="{EC5B7BB6-6424-423C-8BFD-BFC4BDB709EC}" srcOrd="3" destOrd="0" presId="urn:microsoft.com/office/officeart/2018/2/layout/IconVerticalSolidList"/>
    <dgm:cxn modelId="{6CD24332-DD5F-498C-9B54-4845B9340E22}" type="presParOf" srcId="{0202D95C-0F9A-43E1-9F9E-99D95B3C1146}" destId="{5450243A-FE39-4C23-AD59-988F8EE0A205}" srcOrd="4" destOrd="0" presId="urn:microsoft.com/office/officeart/2018/2/layout/IconVerticalSolidList"/>
    <dgm:cxn modelId="{091D1F21-41F5-4C08-B3D5-F3647F2E937C}" type="presParOf" srcId="{5450243A-FE39-4C23-AD59-988F8EE0A205}" destId="{5D08643B-54F8-4A63-8D9C-62FF45B12AB3}" srcOrd="0" destOrd="0" presId="urn:microsoft.com/office/officeart/2018/2/layout/IconVerticalSolidList"/>
    <dgm:cxn modelId="{4B86074E-8554-44E9-8893-D2C15A15313B}" type="presParOf" srcId="{5450243A-FE39-4C23-AD59-988F8EE0A205}" destId="{D5ADCE9B-DD4A-40D5-88C9-AF933FA88A4C}" srcOrd="1" destOrd="0" presId="urn:microsoft.com/office/officeart/2018/2/layout/IconVerticalSolidList"/>
    <dgm:cxn modelId="{8D3AA7F7-CEA9-4A0E-9E57-0F935181342A}" type="presParOf" srcId="{5450243A-FE39-4C23-AD59-988F8EE0A205}" destId="{FFD23727-08B6-40FA-8AB9-3C2DF33BF3BE}" srcOrd="2" destOrd="0" presId="urn:microsoft.com/office/officeart/2018/2/layout/IconVerticalSolidList"/>
    <dgm:cxn modelId="{46771D48-0541-4062-97E6-C2B219A3F4AF}" type="presParOf" srcId="{5450243A-FE39-4C23-AD59-988F8EE0A205}" destId="{6EBD3FA1-38D1-42E8-869C-E54359046CD8}" srcOrd="3" destOrd="0" presId="urn:microsoft.com/office/officeart/2018/2/layout/IconVerticalSolidList"/>
    <dgm:cxn modelId="{B965A888-C919-432E-9543-984265E39CDC}" type="presParOf" srcId="{0202D95C-0F9A-43E1-9F9E-99D95B3C1146}" destId="{ABACC2BA-FA8A-4B89-9549-10BD338C376E}" srcOrd="5" destOrd="0" presId="urn:microsoft.com/office/officeart/2018/2/layout/IconVerticalSolidList"/>
    <dgm:cxn modelId="{E4DAE651-6482-497F-AA62-154DE51548D2}" type="presParOf" srcId="{0202D95C-0F9A-43E1-9F9E-99D95B3C1146}" destId="{758B192A-AC16-4772-883D-5FB57E3B881D}" srcOrd="6" destOrd="0" presId="urn:microsoft.com/office/officeart/2018/2/layout/IconVerticalSolidList"/>
    <dgm:cxn modelId="{0F962A66-D9D4-4F91-89FD-5C992AC02151}" type="presParOf" srcId="{758B192A-AC16-4772-883D-5FB57E3B881D}" destId="{D991E581-A9D3-4085-A91E-6B965C6DDFC5}" srcOrd="0" destOrd="0" presId="urn:microsoft.com/office/officeart/2018/2/layout/IconVerticalSolidList"/>
    <dgm:cxn modelId="{21FAA88B-049E-4A7B-BC66-3C44AEF74B1E}" type="presParOf" srcId="{758B192A-AC16-4772-883D-5FB57E3B881D}" destId="{16294053-472D-48BA-98CD-83E2127C1EF9}" srcOrd="1" destOrd="0" presId="urn:microsoft.com/office/officeart/2018/2/layout/IconVerticalSolidList"/>
    <dgm:cxn modelId="{A5EAB4BB-A587-4C67-AFEA-D8033DB842DC}" type="presParOf" srcId="{758B192A-AC16-4772-883D-5FB57E3B881D}" destId="{6449A982-5983-4E98-B250-C8257EA63FF0}" srcOrd="2" destOrd="0" presId="urn:microsoft.com/office/officeart/2018/2/layout/IconVerticalSolidList"/>
    <dgm:cxn modelId="{C22DBFA7-1AE4-4BBF-846C-FF4CED4CC81E}" type="presParOf" srcId="{758B192A-AC16-4772-883D-5FB57E3B881D}" destId="{02EDED1F-6B4C-4670-98FF-3809DC7A6D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48369F-03E2-47E7-99A4-370ADBCC6E7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B5AAD75-B226-4F33-85CC-2371CB211D05}">
      <dgm:prSet/>
      <dgm:spPr/>
      <dgm:t>
        <a:bodyPr/>
        <a:lstStyle/>
        <a:p>
          <a:r>
            <a:rPr lang="en-GB" dirty="0"/>
            <a:t>Non-contact monitoring enhances comfort and dignity (Dewa et al., 2023).</a:t>
          </a:r>
          <a:endParaRPr lang="en-US" dirty="0"/>
        </a:p>
      </dgm:t>
    </dgm:pt>
    <dgm:pt modelId="{E46F3632-C873-4B7D-B3CD-1DFC556C6F49}" type="parTrans" cxnId="{0A10C983-9EBC-4830-BA23-76AA90F8CB6D}">
      <dgm:prSet/>
      <dgm:spPr/>
      <dgm:t>
        <a:bodyPr/>
        <a:lstStyle/>
        <a:p>
          <a:endParaRPr lang="en-US"/>
        </a:p>
      </dgm:t>
    </dgm:pt>
    <dgm:pt modelId="{AA77331F-223C-4B79-A560-79BF3B7C8C4A}" type="sibTrans" cxnId="{0A10C983-9EBC-4830-BA23-76AA90F8CB6D}">
      <dgm:prSet/>
      <dgm:spPr/>
      <dgm:t>
        <a:bodyPr/>
        <a:lstStyle/>
        <a:p>
          <a:endParaRPr lang="en-US"/>
        </a:p>
      </dgm:t>
    </dgm:pt>
    <dgm:pt modelId="{D3352368-9C71-411A-8AA7-61E719C8AFF4}">
      <dgm:prSet/>
      <dgm:spPr/>
      <dgm:t>
        <a:bodyPr/>
        <a:lstStyle/>
        <a:p>
          <a:r>
            <a:rPr lang="en-GB"/>
            <a:t>70% of patients felt safer and more reassured (EPUT, 2025).</a:t>
          </a:r>
          <a:endParaRPr lang="en-US"/>
        </a:p>
      </dgm:t>
    </dgm:pt>
    <dgm:pt modelId="{93589418-27D9-41CB-A82B-AFB79DB5657F}" type="parTrans" cxnId="{C5D35DB0-2C00-46CD-AF0D-4CA28D3CEE2B}">
      <dgm:prSet/>
      <dgm:spPr/>
      <dgm:t>
        <a:bodyPr/>
        <a:lstStyle/>
        <a:p>
          <a:endParaRPr lang="en-US"/>
        </a:p>
      </dgm:t>
    </dgm:pt>
    <dgm:pt modelId="{91036BA1-EB4E-4E39-9BB8-EB8CF9378133}" type="sibTrans" cxnId="{C5D35DB0-2C00-46CD-AF0D-4CA28D3CEE2B}">
      <dgm:prSet/>
      <dgm:spPr/>
      <dgm:t>
        <a:bodyPr/>
        <a:lstStyle/>
        <a:p>
          <a:endParaRPr lang="en-US"/>
        </a:p>
      </dgm:t>
    </dgm:pt>
    <dgm:pt modelId="{14AFB810-6A62-4CFE-A612-FBD27BFBF3D1}">
      <dgm:prSet/>
      <dgm:spPr/>
      <dgm:t>
        <a:bodyPr/>
        <a:lstStyle/>
        <a:p>
          <a:r>
            <a:rPr lang="en-GB"/>
            <a:t>Encourages trust and therapeutic engagement (CNWL, n.d.).</a:t>
          </a:r>
          <a:endParaRPr lang="en-US"/>
        </a:p>
      </dgm:t>
    </dgm:pt>
    <dgm:pt modelId="{F814025D-DDB4-45B8-A3A0-7FA06DCBC1D1}" type="parTrans" cxnId="{614E0497-070C-4862-9153-833A86C82B8C}">
      <dgm:prSet/>
      <dgm:spPr/>
      <dgm:t>
        <a:bodyPr/>
        <a:lstStyle/>
        <a:p>
          <a:endParaRPr lang="en-US"/>
        </a:p>
      </dgm:t>
    </dgm:pt>
    <dgm:pt modelId="{9C0D5A82-5B1D-496E-A080-A4ACB0D1F65C}" type="sibTrans" cxnId="{614E0497-070C-4862-9153-833A86C82B8C}">
      <dgm:prSet/>
      <dgm:spPr/>
      <dgm:t>
        <a:bodyPr/>
        <a:lstStyle/>
        <a:p>
          <a:endParaRPr lang="en-US"/>
        </a:p>
      </dgm:t>
    </dgm:pt>
    <dgm:pt modelId="{95AED7FF-C843-4D5F-9F4D-1841BAB841B1}">
      <dgm:prSet/>
      <dgm:spPr/>
      <dgm:t>
        <a:bodyPr/>
        <a:lstStyle/>
        <a:p>
          <a:r>
            <a:rPr lang="en-GB"/>
            <a:t>Promotes recovery through improved perception of safety (Buckley et al., 2024).</a:t>
          </a:r>
          <a:endParaRPr lang="en-US"/>
        </a:p>
      </dgm:t>
    </dgm:pt>
    <dgm:pt modelId="{1757339D-7AC9-4F7A-8240-9642487261D8}" type="parTrans" cxnId="{4893F117-946C-4497-AEF6-1BBE5DACA830}">
      <dgm:prSet/>
      <dgm:spPr/>
      <dgm:t>
        <a:bodyPr/>
        <a:lstStyle/>
        <a:p>
          <a:endParaRPr lang="en-US"/>
        </a:p>
      </dgm:t>
    </dgm:pt>
    <dgm:pt modelId="{5D674AB9-CAD2-4E3D-BA9B-00298150273C}" type="sibTrans" cxnId="{4893F117-946C-4497-AEF6-1BBE5DACA830}">
      <dgm:prSet/>
      <dgm:spPr/>
      <dgm:t>
        <a:bodyPr/>
        <a:lstStyle/>
        <a:p>
          <a:endParaRPr lang="en-US"/>
        </a:p>
      </dgm:t>
    </dgm:pt>
    <dgm:pt modelId="{06E2F3BB-B23A-401A-8641-771982B6857E}" type="pres">
      <dgm:prSet presAssocID="{6C48369F-03E2-47E7-99A4-370ADBCC6E7A}" presName="root" presStyleCnt="0">
        <dgm:presLayoutVars>
          <dgm:dir/>
          <dgm:resizeHandles val="exact"/>
        </dgm:presLayoutVars>
      </dgm:prSet>
      <dgm:spPr/>
    </dgm:pt>
    <dgm:pt modelId="{166E3B1C-4E66-42EA-96A7-F1992B4C15FE}" type="pres">
      <dgm:prSet presAssocID="{6C48369F-03E2-47E7-99A4-370ADBCC6E7A}" presName="container" presStyleCnt="0">
        <dgm:presLayoutVars>
          <dgm:dir/>
          <dgm:resizeHandles val="exact"/>
        </dgm:presLayoutVars>
      </dgm:prSet>
      <dgm:spPr/>
    </dgm:pt>
    <dgm:pt modelId="{06D53F66-FC47-41B9-9A12-0005374A2004}" type="pres">
      <dgm:prSet presAssocID="{2B5AAD75-B226-4F33-85CC-2371CB211D05}" presName="compNode" presStyleCnt="0"/>
      <dgm:spPr/>
    </dgm:pt>
    <dgm:pt modelId="{D2F645C6-8934-47CA-B030-95C26D86CC69}" type="pres">
      <dgm:prSet presAssocID="{2B5AAD75-B226-4F33-85CC-2371CB211D05}" presName="iconBgRect" presStyleLbl="bgShp" presStyleIdx="0" presStyleCnt="4"/>
      <dgm:spPr/>
    </dgm:pt>
    <dgm:pt modelId="{B8F92381-B40B-4213-BF0F-CAA2E338A17E}" type="pres">
      <dgm:prSet presAssocID="{2B5AAD75-B226-4F33-85CC-2371CB211D0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2B9B98CC-0D17-42FA-B8D1-F2C55EBD76C7}" type="pres">
      <dgm:prSet presAssocID="{2B5AAD75-B226-4F33-85CC-2371CB211D05}" presName="spaceRect" presStyleCnt="0"/>
      <dgm:spPr/>
    </dgm:pt>
    <dgm:pt modelId="{83CDACEB-03F0-4952-AE0A-4E98AC978C4E}" type="pres">
      <dgm:prSet presAssocID="{2B5AAD75-B226-4F33-85CC-2371CB211D05}" presName="textRect" presStyleLbl="revTx" presStyleIdx="0" presStyleCnt="4">
        <dgm:presLayoutVars>
          <dgm:chMax val="1"/>
          <dgm:chPref val="1"/>
        </dgm:presLayoutVars>
      </dgm:prSet>
      <dgm:spPr/>
    </dgm:pt>
    <dgm:pt modelId="{2628AD8E-E96F-40E7-B37D-E11721354B83}" type="pres">
      <dgm:prSet presAssocID="{AA77331F-223C-4B79-A560-79BF3B7C8C4A}" presName="sibTrans" presStyleLbl="sibTrans2D1" presStyleIdx="0" presStyleCnt="0"/>
      <dgm:spPr/>
    </dgm:pt>
    <dgm:pt modelId="{DBB5B006-A714-468B-A436-7B794F4EB051}" type="pres">
      <dgm:prSet presAssocID="{D3352368-9C71-411A-8AA7-61E719C8AFF4}" presName="compNode" presStyleCnt="0"/>
      <dgm:spPr/>
    </dgm:pt>
    <dgm:pt modelId="{F639DF67-2514-4025-AF8C-516181BCE43F}" type="pres">
      <dgm:prSet presAssocID="{D3352368-9C71-411A-8AA7-61E719C8AFF4}" presName="iconBgRect" presStyleLbl="bgShp" presStyleIdx="1" presStyleCnt="4"/>
      <dgm:spPr/>
    </dgm:pt>
    <dgm:pt modelId="{AA2A196D-D3DD-42A6-A69A-2AED05344455}" type="pres">
      <dgm:prSet presAssocID="{D3352368-9C71-411A-8AA7-61E719C8AFF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6CE1FCE-9FCF-470D-A200-49607804FE31}" type="pres">
      <dgm:prSet presAssocID="{D3352368-9C71-411A-8AA7-61E719C8AFF4}" presName="spaceRect" presStyleCnt="0"/>
      <dgm:spPr/>
    </dgm:pt>
    <dgm:pt modelId="{B1CE93EA-AB83-4D55-B2D8-84B3F49E3C05}" type="pres">
      <dgm:prSet presAssocID="{D3352368-9C71-411A-8AA7-61E719C8AFF4}" presName="textRect" presStyleLbl="revTx" presStyleIdx="1" presStyleCnt="4">
        <dgm:presLayoutVars>
          <dgm:chMax val="1"/>
          <dgm:chPref val="1"/>
        </dgm:presLayoutVars>
      </dgm:prSet>
      <dgm:spPr/>
    </dgm:pt>
    <dgm:pt modelId="{1F7C128C-923A-4CE4-86E1-9AF78AD73126}" type="pres">
      <dgm:prSet presAssocID="{91036BA1-EB4E-4E39-9BB8-EB8CF9378133}" presName="sibTrans" presStyleLbl="sibTrans2D1" presStyleIdx="0" presStyleCnt="0"/>
      <dgm:spPr/>
    </dgm:pt>
    <dgm:pt modelId="{A9982EB3-2CDC-4284-978A-88A6CDE66496}" type="pres">
      <dgm:prSet presAssocID="{14AFB810-6A62-4CFE-A612-FBD27BFBF3D1}" presName="compNode" presStyleCnt="0"/>
      <dgm:spPr/>
    </dgm:pt>
    <dgm:pt modelId="{E07CC87B-10F8-4948-A701-0DFC2AA48853}" type="pres">
      <dgm:prSet presAssocID="{14AFB810-6A62-4CFE-A612-FBD27BFBF3D1}" presName="iconBgRect" presStyleLbl="bgShp" presStyleIdx="2" presStyleCnt="4"/>
      <dgm:spPr/>
    </dgm:pt>
    <dgm:pt modelId="{39085E7E-74C8-4869-B218-B7F279449552}" type="pres">
      <dgm:prSet presAssocID="{14AFB810-6A62-4CFE-A612-FBD27BFBF3D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835AE2D-A7FE-499D-9774-92AC5277E7D8}" type="pres">
      <dgm:prSet presAssocID="{14AFB810-6A62-4CFE-A612-FBD27BFBF3D1}" presName="spaceRect" presStyleCnt="0"/>
      <dgm:spPr/>
    </dgm:pt>
    <dgm:pt modelId="{EC1CB076-E8AE-4492-B475-028B922416D5}" type="pres">
      <dgm:prSet presAssocID="{14AFB810-6A62-4CFE-A612-FBD27BFBF3D1}" presName="textRect" presStyleLbl="revTx" presStyleIdx="2" presStyleCnt="4">
        <dgm:presLayoutVars>
          <dgm:chMax val="1"/>
          <dgm:chPref val="1"/>
        </dgm:presLayoutVars>
      </dgm:prSet>
      <dgm:spPr/>
    </dgm:pt>
    <dgm:pt modelId="{198A0259-8738-4B8D-A3A8-FE7B54F00500}" type="pres">
      <dgm:prSet presAssocID="{9C0D5A82-5B1D-496E-A080-A4ACB0D1F65C}" presName="sibTrans" presStyleLbl="sibTrans2D1" presStyleIdx="0" presStyleCnt="0"/>
      <dgm:spPr/>
    </dgm:pt>
    <dgm:pt modelId="{B85FB504-977E-4DA4-946E-F93CB25F0EAA}" type="pres">
      <dgm:prSet presAssocID="{95AED7FF-C843-4D5F-9F4D-1841BAB841B1}" presName="compNode" presStyleCnt="0"/>
      <dgm:spPr/>
    </dgm:pt>
    <dgm:pt modelId="{CC0A4425-6026-4C09-AAF1-15EFC5671411}" type="pres">
      <dgm:prSet presAssocID="{95AED7FF-C843-4D5F-9F4D-1841BAB841B1}" presName="iconBgRect" presStyleLbl="bgShp" presStyleIdx="3" presStyleCnt="4"/>
      <dgm:spPr/>
    </dgm:pt>
    <dgm:pt modelId="{B20421CB-6121-4C15-AADB-3B71FF4A823C}" type="pres">
      <dgm:prSet presAssocID="{95AED7FF-C843-4D5F-9F4D-1841BAB841B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D7279972-6FE1-4D85-A491-D9AF366C47F5}" type="pres">
      <dgm:prSet presAssocID="{95AED7FF-C843-4D5F-9F4D-1841BAB841B1}" presName="spaceRect" presStyleCnt="0"/>
      <dgm:spPr/>
    </dgm:pt>
    <dgm:pt modelId="{C27C58F8-B163-41AB-BE64-369F6A00DBD9}" type="pres">
      <dgm:prSet presAssocID="{95AED7FF-C843-4D5F-9F4D-1841BAB841B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893F117-946C-4497-AEF6-1BBE5DACA830}" srcId="{6C48369F-03E2-47E7-99A4-370ADBCC6E7A}" destId="{95AED7FF-C843-4D5F-9F4D-1841BAB841B1}" srcOrd="3" destOrd="0" parTransId="{1757339D-7AC9-4F7A-8240-9642487261D8}" sibTransId="{5D674AB9-CAD2-4E3D-BA9B-00298150273C}"/>
    <dgm:cxn modelId="{88E3EA64-E7D1-4290-BA10-589B6EE8D99C}" type="presOf" srcId="{6C48369F-03E2-47E7-99A4-370ADBCC6E7A}" destId="{06E2F3BB-B23A-401A-8641-771982B6857E}" srcOrd="0" destOrd="0" presId="urn:microsoft.com/office/officeart/2018/2/layout/IconCircleList"/>
    <dgm:cxn modelId="{9526BD53-DC98-4F0C-B7E0-28F4E5EC1EEA}" type="presOf" srcId="{9C0D5A82-5B1D-496E-A080-A4ACB0D1F65C}" destId="{198A0259-8738-4B8D-A3A8-FE7B54F00500}" srcOrd="0" destOrd="0" presId="urn:microsoft.com/office/officeart/2018/2/layout/IconCircleList"/>
    <dgm:cxn modelId="{D93AAB7E-F92A-4E75-B680-CEE3B7B4F9F4}" type="presOf" srcId="{D3352368-9C71-411A-8AA7-61E719C8AFF4}" destId="{B1CE93EA-AB83-4D55-B2D8-84B3F49E3C05}" srcOrd="0" destOrd="0" presId="urn:microsoft.com/office/officeart/2018/2/layout/IconCircleList"/>
    <dgm:cxn modelId="{00F8F080-F992-4608-8912-1518D8B7C377}" type="presOf" srcId="{2B5AAD75-B226-4F33-85CC-2371CB211D05}" destId="{83CDACEB-03F0-4952-AE0A-4E98AC978C4E}" srcOrd="0" destOrd="0" presId="urn:microsoft.com/office/officeart/2018/2/layout/IconCircleList"/>
    <dgm:cxn modelId="{0A10C983-9EBC-4830-BA23-76AA90F8CB6D}" srcId="{6C48369F-03E2-47E7-99A4-370ADBCC6E7A}" destId="{2B5AAD75-B226-4F33-85CC-2371CB211D05}" srcOrd="0" destOrd="0" parTransId="{E46F3632-C873-4B7D-B3CD-1DFC556C6F49}" sibTransId="{AA77331F-223C-4B79-A560-79BF3B7C8C4A}"/>
    <dgm:cxn modelId="{614E0497-070C-4862-9153-833A86C82B8C}" srcId="{6C48369F-03E2-47E7-99A4-370ADBCC6E7A}" destId="{14AFB810-6A62-4CFE-A612-FBD27BFBF3D1}" srcOrd="2" destOrd="0" parTransId="{F814025D-DDB4-45B8-A3A0-7FA06DCBC1D1}" sibTransId="{9C0D5A82-5B1D-496E-A080-A4ACB0D1F65C}"/>
    <dgm:cxn modelId="{40B337A5-299B-496E-B93E-23B94FFCA58E}" type="presOf" srcId="{14AFB810-6A62-4CFE-A612-FBD27BFBF3D1}" destId="{EC1CB076-E8AE-4492-B475-028B922416D5}" srcOrd="0" destOrd="0" presId="urn:microsoft.com/office/officeart/2018/2/layout/IconCircleList"/>
    <dgm:cxn modelId="{C5D35DB0-2C00-46CD-AF0D-4CA28D3CEE2B}" srcId="{6C48369F-03E2-47E7-99A4-370ADBCC6E7A}" destId="{D3352368-9C71-411A-8AA7-61E719C8AFF4}" srcOrd="1" destOrd="0" parTransId="{93589418-27D9-41CB-A82B-AFB79DB5657F}" sibTransId="{91036BA1-EB4E-4E39-9BB8-EB8CF9378133}"/>
    <dgm:cxn modelId="{C89CDDC3-34C0-4875-8DC6-97924A7FA09B}" type="presOf" srcId="{91036BA1-EB4E-4E39-9BB8-EB8CF9378133}" destId="{1F7C128C-923A-4CE4-86E1-9AF78AD73126}" srcOrd="0" destOrd="0" presId="urn:microsoft.com/office/officeart/2018/2/layout/IconCircleList"/>
    <dgm:cxn modelId="{D7B6F9DD-C4FA-49A9-9377-8B05B68133D3}" type="presOf" srcId="{95AED7FF-C843-4D5F-9F4D-1841BAB841B1}" destId="{C27C58F8-B163-41AB-BE64-369F6A00DBD9}" srcOrd="0" destOrd="0" presId="urn:microsoft.com/office/officeart/2018/2/layout/IconCircleList"/>
    <dgm:cxn modelId="{74D4F8F2-BCF7-41C6-866E-C0501FF598C4}" type="presOf" srcId="{AA77331F-223C-4B79-A560-79BF3B7C8C4A}" destId="{2628AD8E-E96F-40E7-B37D-E11721354B83}" srcOrd="0" destOrd="0" presId="urn:microsoft.com/office/officeart/2018/2/layout/IconCircleList"/>
    <dgm:cxn modelId="{F89F5B04-2F63-401B-A1F3-110D3C94E842}" type="presParOf" srcId="{06E2F3BB-B23A-401A-8641-771982B6857E}" destId="{166E3B1C-4E66-42EA-96A7-F1992B4C15FE}" srcOrd="0" destOrd="0" presId="urn:microsoft.com/office/officeart/2018/2/layout/IconCircleList"/>
    <dgm:cxn modelId="{5B5C4614-FB53-4A39-A7CB-002D6A038C59}" type="presParOf" srcId="{166E3B1C-4E66-42EA-96A7-F1992B4C15FE}" destId="{06D53F66-FC47-41B9-9A12-0005374A2004}" srcOrd="0" destOrd="0" presId="urn:microsoft.com/office/officeart/2018/2/layout/IconCircleList"/>
    <dgm:cxn modelId="{C18E3EDA-DA92-40FC-AED2-3AD885102667}" type="presParOf" srcId="{06D53F66-FC47-41B9-9A12-0005374A2004}" destId="{D2F645C6-8934-47CA-B030-95C26D86CC69}" srcOrd="0" destOrd="0" presId="urn:microsoft.com/office/officeart/2018/2/layout/IconCircleList"/>
    <dgm:cxn modelId="{78448714-AC27-42A3-B0E0-48DD92C8C912}" type="presParOf" srcId="{06D53F66-FC47-41B9-9A12-0005374A2004}" destId="{B8F92381-B40B-4213-BF0F-CAA2E338A17E}" srcOrd="1" destOrd="0" presId="urn:microsoft.com/office/officeart/2018/2/layout/IconCircleList"/>
    <dgm:cxn modelId="{DEBC04B0-987C-4DBB-BB2B-3E40A28D049F}" type="presParOf" srcId="{06D53F66-FC47-41B9-9A12-0005374A2004}" destId="{2B9B98CC-0D17-42FA-B8D1-F2C55EBD76C7}" srcOrd="2" destOrd="0" presId="urn:microsoft.com/office/officeart/2018/2/layout/IconCircleList"/>
    <dgm:cxn modelId="{7EA84674-FB44-4E47-8F88-1BF352874190}" type="presParOf" srcId="{06D53F66-FC47-41B9-9A12-0005374A2004}" destId="{83CDACEB-03F0-4952-AE0A-4E98AC978C4E}" srcOrd="3" destOrd="0" presId="urn:microsoft.com/office/officeart/2018/2/layout/IconCircleList"/>
    <dgm:cxn modelId="{EB03232D-D189-4F59-838F-CA7CC20123FD}" type="presParOf" srcId="{166E3B1C-4E66-42EA-96A7-F1992B4C15FE}" destId="{2628AD8E-E96F-40E7-B37D-E11721354B83}" srcOrd="1" destOrd="0" presId="urn:microsoft.com/office/officeart/2018/2/layout/IconCircleList"/>
    <dgm:cxn modelId="{F95B194C-5705-4A3E-9F2E-4E42D687A035}" type="presParOf" srcId="{166E3B1C-4E66-42EA-96A7-F1992B4C15FE}" destId="{DBB5B006-A714-468B-A436-7B794F4EB051}" srcOrd="2" destOrd="0" presId="urn:microsoft.com/office/officeart/2018/2/layout/IconCircleList"/>
    <dgm:cxn modelId="{4B5A9140-1DC6-466C-B26C-BDF4D957CCEB}" type="presParOf" srcId="{DBB5B006-A714-468B-A436-7B794F4EB051}" destId="{F639DF67-2514-4025-AF8C-516181BCE43F}" srcOrd="0" destOrd="0" presId="urn:microsoft.com/office/officeart/2018/2/layout/IconCircleList"/>
    <dgm:cxn modelId="{5E81220B-2A2A-424C-827A-7C4D45FCF405}" type="presParOf" srcId="{DBB5B006-A714-468B-A436-7B794F4EB051}" destId="{AA2A196D-D3DD-42A6-A69A-2AED05344455}" srcOrd="1" destOrd="0" presId="urn:microsoft.com/office/officeart/2018/2/layout/IconCircleList"/>
    <dgm:cxn modelId="{F68C3BF8-1139-438E-BA78-601B675C7105}" type="presParOf" srcId="{DBB5B006-A714-468B-A436-7B794F4EB051}" destId="{16CE1FCE-9FCF-470D-A200-49607804FE31}" srcOrd="2" destOrd="0" presId="urn:microsoft.com/office/officeart/2018/2/layout/IconCircleList"/>
    <dgm:cxn modelId="{4DFEC918-88AC-4631-8EC1-7FBCCD586C9E}" type="presParOf" srcId="{DBB5B006-A714-468B-A436-7B794F4EB051}" destId="{B1CE93EA-AB83-4D55-B2D8-84B3F49E3C05}" srcOrd="3" destOrd="0" presId="urn:microsoft.com/office/officeart/2018/2/layout/IconCircleList"/>
    <dgm:cxn modelId="{C56E5CCB-9A62-49E7-8905-39D6F2CC1E66}" type="presParOf" srcId="{166E3B1C-4E66-42EA-96A7-F1992B4C15FE}" destId="{1F7C128C-923A-4CE4-86E1-9AF78AD73126}" srcOrd="3" destOrd="0" presId="urn:microsoft.com/office/officeart/2018/2/layout/IconCircleList"/>
    <dgm:cxn modelId="{DBB5F2C0-0A11-4CBB-9C19-A0866B430740}" type="presParOf" srcId="{166E3B1C-4E66-42EA-96A7-F1992B4C15FE}" destId="{A9982EB3-2CDC-4284-978A-88A6CDE66496}" srcOrd="4" destOrd="0" presId="urn:microsoft.com/office/officeart/2018/2/layout/IconCircleList"/>
    <dgm:cxn modelId="{684207F0-C117-4E67-A8BB-6FDB0DD5AD94}" type="presParOf" srcId="{A9982EB3-2CDC-4284-978A-88A6CDE66496}" destId="{E07CC87B-10F8-4948-A701-0DFC2AA48853}" srcOrd="0" destOrd="0" presId="urn:microsoft.com/office/officeart/2018/2/layout/IconCircleList"/>
    <dgm:cxn modelId="{DAD9C7B0-93D3-4B42-B424-C359C0C3684F}" type="presParOf" srcId="{A9982EB3-2CDC-4284-978A-88A6CDE66496}" destId="{39085E7E-74C8-4869-B218-B7F279449552}" srcOrd="1" destOrd="0" presId="urn:microsoft.com/office/officeart/2018/2/layout/IconCircleList"/>
    <dgm:cxn modelId="{738D897F-6723-4C7A-AF63-68AA8F480E54}" type="presParOf" srcId="{A9982EB3-2CDC-4284-978A-88A6CDE66496}" destId="{2835AE2D-A7FE-499D-9774-92AC5277E7D8}" srcOrd="2" destOrd="0" presId="urn:microsoft.com/office/officeart/2018/2/layout/IconCircleList"/>
    <dgm:cxn modelId="{FF2361E6-CE26-498B-8C48-5D9ACC6440A3}" type="presParOf" srcId="{A9982EB3-2CDC-4284-978A-88A6CDE66496}" destId="{EC1CB076-E8AE-4492-B475-028B922416D5}" srcOrd="3" destOrd="0" presId="urn:microsoft.com/office/officeart/2018/2/layout/IconCircleList"/>
    <dgm:cxn modelId="{9FD57501-02D7-4221-9061-A2B8C945197F}" type="presParOf" srcId="{166E3B1C-4E66-42EA-96A7-F1992B4C15FE}" destId="{198A0259-8738-4B8D-A3A8-FE7B54F00500}" srcOrd="5" destOrd="0" presId="urn:microsoft.com/office/officeart/2018/2/layout/IconCircleList"/>
    <dgm:cxn modelId="{DE99526D-4064-48E4-9123-C3A167F4AA09}" type="presParOf" srcId="{166E3B1C-4E66-42EA-96A7-F1992B4C15FE}" destId="{B85FB504-977E-4DA4-946E-F93CB25F0EAA}" srcOrd="6" destOrd="0" presId="urn:microsoft.com/office/officeart/2018/2/layout/IconCircleList"/>
    <dgm:cxn modelId="{4F875373-3175-4452-82E5-BAB3543AF360}" type="presParOf" srcId="{B85FB504-977E-4DA4-946E-F93CB25F0EAA}" destId="{CC0A4425-6026-4C09-AAF1-15EFC5671411}" srcOrd="0" destOrd="0" presId="urn:microsoft.com/office/officeart/2018/2/layout/IconCircleList"/>
    <dgm:cxn modelId="{725EE179-1399-4EFB-936B-5338ACBB8D0F}" type="presParOf" srcId="{B85FB504-977E-4DA4-946E-F93CB25F0EAA}" destId="{B20421CB-6121-4C15-AADB-3B71FF4A823C}" srcOrd="1" destOrd="0" presId="urn:microsoft.com/office/officeart/2018/2/layout/IconCircleList"/>
    <dgm:cxn modelId="{3F7DA3EE-CF5C-4C65-9933-7767E21F7DE8}" type="presParOf" srcId="{B85FB504-977E-4DA4-946E-F93CB25F0EAA}" destId="{D7279972-6FE1-4D85-A491-D9AF366C47F5}" srcOrd="2" destOrd="0" presId="urn:microsoft.com/office/officeart/2018/2/layout/IconCircleList"/>
    <dgm:cxn modelId="{63ADDDF3-3F07-4C5E-A9AD-EA1473B7A697}" type="presParOf" srcId="{B85FB504-977E-4DA4-946E-F93CB25F0EAA}" destId="{C27C58F8-B163-41AB-BE64-369F6A00DBD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108F42-E702-4239-A984-5E837270C49B}" type="doc">
      <dgm:prSet loTypeId="urn:microsoft.com/office/officeart/2005/8/layout/default" loCatId="list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66DDC043-1F8C-4211-92A3-0F1068875128}">
      <dgm:prSet/>
      <dgm:spPr/>
      <dgm:t>
        <a:bodyPr/>
        <a:lstStyle/>
        <a:p>
          <a:r>
            <a:rPr lang="en-US" dirty="0"/>
            <a:t>Facilitates accountability via objective incident reviews (Oxford Health, 2025).</a:t>
          </a:r>
        </a:p>
      </dgm:t>
    </dgm:pt>
    <dgm:pt modelId="{B53ADDDC-4AC3-4A0B-B6B7-CD84C8F4B4E2}" type="parTrans" cxnId="{A6ADB95D-A78A-443A-84CE-F806194B5298}">
      <dgm:prSet/>
      <dgm:spPr/>
      <dgm:t>
        <a:bodyPr/>
        <a:lstStyle/>
        <a:p>
          <a:endParaRPr lang="en-US"/>
        </a:p>
      </dgm:t>
    </dgm:pt>
    <dgm:pt modelId="{AAA26A4A-907A-4607-9213-25B5474D0AF0}" type="sibTrans" cxnId="{A6ADB95D-A78A-443A-84CE-F806194B5298}">
      <dgm:prSet/>
      <dgm:spPr/>
      <dgm:t>
        <a:bodyPr/>
        <a:lstStyle/>
        <a:p>
          <a:endParaRPr lang="en-US"/>
        </a:p>
      </dgm:t>
    </dgm:pt>
    <dgm:pt modelId="{0E99A57C-EB54-4381-AB34-EA294815E2A6}">
      <dgm:prSet/>
      <dgm:spPr/>
      <dgm:t>
        <a:bodyPr/>
        <a:lstStyle/>
        <a:p>
          <a:r>
            <a:rPr lang="en-US"/>
            <a:t>Complies with NHS information governance principles (NHS England, 2023).</a:t>
          </a:r>
        </a:p>
      </dgm:t>
    </dgm:pt>
    <dgm:pt modelId="{E0E24EA4-90B4-48A4-8E67-4EAC37D2F577}" type="parTrans" cxnId="{249DE88D-0EB1-42DB-9058-4404FF39D67F}">
      <dgm:prSet/>
      <dgm:spPr/>
      <dgm:t>
        <a:bodyPr/>
        <a:lstStyle/>
        <a:p>
          <a:endParaRPr lang="en-US"/>
        </a:p>
      </dgm:t>
    </dgm:pt>
    <dgm:pt modelId="{AB200028-D72E-4E3D-892A-90A435B5B848}" type="sibTrans" cxnId="{249DE88D-0EB1-42DB-9058-4404FF39D67F}">
      <dgm:prSet/>
      <dgm:spPr/>
      <dgm:t>
        <a:bodyPr/>
        <a:lstStyle/>
        <a:p>
          <a:endParaRPr lang="en-US"/>
        </a:p>
      </dgm:t>
    </dgm:pt>
    <dgm:pt modelId="{CA5176F6-889E-443E-8738-5596945CE030}">
      <dgm:prSet/>
      <dgm:spPr/>
      <dgm:t>
        <a:bodyPr/>
        <a:lstStyle/>
        <a:p>
          <a:r>
            <a:rPr lang="en-US"/>
            <a:t>Promotes transparency and ethical data use (Hall et al., 2019).</a:t>
          </a:r>
        </a:p>
      </dgm:t>
    </dgm:pt>
    <dgm:pt modelId="{E221FCE5-DBCD-40BD-980E-4F9F3B9B9AD6}" type="parTrans" cxnId="{13392B53-D382-463C-B5D0-E13BD0D99A44}">
      <dgm:prSet/>
      <dgm:spPr/>
      <dgm:t>
        <a:bodyPr/>
        <a:lstStyle/>
        <a:p>
          <a:endParaRPr lang="en-US"/>
        </a:p>
      </dgm:t>
    </dgm:pt>
    <dgm:pt modelId="{32533F1B-F4A5-4B50-B321-3B6EE7C08516}" type="sibTrans" cxnId="{13392B53-D382-463C-B5D0-E13BD0D99A44}">
      <dgm:prSet/>
      <dgm:spPr/>
      <dgm:t>
        <a:bodyPr/>
        <a:lstStyle/>
        <a:p>
          <a:endParaRPr lang="en-US"/>
        </a:p>
      </dgm:t>
    </dgm:pt>
    <dgm:pt modelId="{7DFF7476-7BB5-4C41-A2ED-68BF22537633}">
      <dgm:prSet/>
      <dgm:spPr/>
      <dgm:t>
        <a:bodyPr/>
        <a:lstStyle/>
        <a:p>
          <a:r>
            <a:rPr lang="en-US"/>
            <a:t>Builds trust between patients, clinicians, and technology (Griffiths et al., 2024).</a:t>
          </a:r>
        </a:p>
      </dgm:t>
    </dgm:pt>
    <dgm:pt modelId="{52CBA4D1-BEB5-4B62-9376-BB2B97C1AF2C}" type="parTrans" cxnId="{BEF9B133-5F22-45A7-8435-9A610A8CEE3A}">
      <dgm:prSet/>
      <dgm:spPr/>
      <dgm:t>
        <a:bodyPr/>
        <a:lstStyle/>
        <a:p>
          <a:endParaRPr lang="en-US"/>
        </a:p>
      </dgm:t>
    </dgm:pt>
    <dgm:pt modelId="{EBBCEC98-5FB9-4C54-8C51-452DF0BE45E4}" type="sibTrans" cxnId="{BEF9B133-5F22-45A7-8435-9A610A8CEE3A}">
      <dgm:prSet/>
      <dgm:spPr/>
      <dgm:t>
        <a:bodyPr/>
        <a:lstStyle/>
        <a:p>
          <a:endParaRPr lang="en-US"/>
        </a:p>
      </dgm:t>
    </dgm:pt>
    <dgm:pt modelId="{B9DF4B03-0D68-495B-A8F2-E2D714CB51BA}" type="pres">
      <dgm:prSet presAssocID="{D0108F42-E702-4239-A984-5E837270C49B}" presName="diagram" presStyleCnt="0">
        <dgm:presLayoutVars>
          <dgm:dir/>
          <dgm:resizeHandles val="exact"/>
        </dgm:presLayoutVars>
      </dgm:prSet>
      <dgm:spPr/>
    </dgm:pt>
    <dgm:pt modelId="{4A1EABFA-1A29-4C31-8D8B-360BF87110D1}" type="pres">
      <dgm:prSet presAssocID="{66DDC043-1F8C-4211-92A3-0F1068875128}" presName="node" presStyleLbl="node1" presStyleIdx="0" presStyleCnt="4">
        <dgm:presLayoutVars>
          <dgm:bulletEnabled val="1"/>
        </dgm:presLayoutVars>
      </dgm:prSet>
      <dgm:spPr/>
    </dgm:pt>
    <dgm:pt modelId="{844B6B3B-C82F-4EE7-B499-99F2F3CFDFCE}" type="pres">
      <dgm:prSet presAssocID="{AAA26A4A-907A-4607-9213-25B5474D0AF0}" presName="sibTrans" presStyleCnt="0"/>
      <dgm:spPr/>
    </dgm:pt>
    <dgm:pt modelId="{FA425146-762C-4898-B8DC-510F32BBE54D}" type="pres">
      <dgm:prSet presAssocID="{0E99A57C-EB54-4381-AB34-EA294815E2A6}" presName="node" presStyleLbl="node1" presStyleIdx="1" presStyleCnt="4">
        <dgm:presLayoutVars>
          <dgm:bulletEnabled val="1"/>
        </dgm:presLayoutVars>
      </dgm:prSet>
      <dgm:spPr/>
    </dgm:pt>
    <dgm:pt modelId="{B1405F8C-EC94-4C3F-BBE1-5F5D90D9A787}" type="pres">
      <dgm:prSet presAssocID="{AB200028-D72E-4E3D-892A-90A435B5B848}" presName="sibTrans" presStyleCnt="0"/>
      <dgm:spPr/>
    </dgm:pt>
    <dgm:pt modelId="{4950C09A-6310-417F-AD5D-359FA4FE43C2}" type="pres">
      <dgm:prSet presAssocID="{CA5176F6-889E-443E-8738-5596945CE030}" presName="node" presStyleLbl="node1" presStyleIdx="2" presStyleCnt="4">
        <dgm:presLayoutVars>
          <dgm:bulletEnabled val="1"/>
        </dgm:presLayoutVars>
      </dgm:prSet>
      <dgm:spPr/>
    </dgm:pt>
    <dgm:pt modelId="{74F3FCAD-E467-4E4F-86A9-759A8BB9FA37}" type="pres">
      <dgm:prSet presAssocID="{32533F1B-F4A5-4B50-B321-3B6EE7C08516}" presName="sibTrans" presStyleCnt="0"/>
      <dgm:spPr/>
    </dgm:pt>
    <dgm:pt modelId="{C74011CF-1E40-40DD-80AB-EEEBD870278D}" type="pres">
      <dgm:prSet presAssocID="{7DFF7476-7BB5-4C41-A2ED-68BF22537633}" presName="node" presStyleLbl="node1" presStyleIdx="3" presStyleCnt="4">
        <dgm:presLayoutVars>
          <dgm:bulletEnabled val="1"/>
        </dgm:presLayoutVars>
      </dgm:prSet>
      <dgm:spPr/>
    </dgm:pt>
  </dgm:ptLst>
  <dgm:cxnLst>
    <dgm:cxn modelId="{BEF9B133-5F22-45A7-8435-9A610A8CEE3A}" srcId="{D0108F42-E702-4239-A984-5E837270C49B}" destId="{7DFF7476-7BB5-4C41-A2ED-68BF22537633}" srcOrd="3" destOrd="0" parTransId="{52CBA4D1-BEB5-4B62-9376-BB2B97C1AF2C}" sibTransId="{EBBCEC98-5FB9-4C54-8C51-452DF0BE45E4}"/>
    <dgm:cxn modelId="{4174B03D-347C-4E80-9AFB-799CFF3C452D}" type="presOf" srcId="{66DDC043-1F8C-4211-92A3-0F1068875128}" destId="{4A1EABFA-1A29-4C31-8D8B-360BF87110D1}" srcOrd="0" destOrd="0" presId="urn:microsoft.com/office/officeart/2005/8/layout/default"/>
    <dgm:cxn modelId="{A6ADB95D-A78A-443A-84CE-F806194B5298}" srcId="{D0108F42-E702-4239-A984-5E837270C49B}" destId="{66DDC043-1F8C-4211-92A3-0F1068875128}" srcOrd="0" destOrd="0" parTransId="{B53ADDDC-4AC3-4A0B-B6B7-CD84C8F4B4E2}" sibTransId="{AAA26A4A-907A-4607-9213-25B5474D0AF0}"/>
    <dgm:cxn modelId="{5CEA176C-1AB9-4DA0-8589-B4A6F661C0CB}" type="presOf" srcId="{D0108F42-E702-4239-A984-5E837270C49B}" destId="{B9DF4B03-0D68-495B-A8F2-E2D714CB51BA}" srcOrd="0" destOrd="0" presId="urn:microsoft.com/office/officeart/2005/8/layout/default"/>
    <dgm:cxn modelId="{13392B53-D382-463C-B5D0-E13BD0D99A44}" srcId="{D0108F42-E702-4239-A984-5E837270C49B}" destId="{CA5176F6-889E-443E-8738-5596945CE030}" srcOrd="2" destOrd="0" parTransId="{E221FCE5-DBCD-40BD-980E-4F9F3B9B9AD6}" sibTransId="{32533F1B-F4A5-4B50-B321-3B6EE7C08516}"/>
    <dgm:cxn modelId="{42BECC56-11E9-4530-8EFC-97D089471E0A}" type="presOf" srcId="{0E99A57C-EB54-4381-AB34-EA294815E2A6}" destId="{FA425146-762C-4898-B8DC-510F32BBE54D}" srcOrd="0" destOrd="0" presId="urn:microsoft.com/office/officeart/2005/8/layout/default"/>
    <dgm:cxn modelId="{BA84A97C-4603-4603-AF15-756B7609D590}" type="presOf" srcId="{CA5176F6-889E-443E-8738-5596945CE030}" destId="{4950C09A-6310-417F-AD5D-359FA4FE43C2}" srcOrd="0" destOrd="0" presId="urn:microsoft.com/office/officeart/2005/8/layout/default"/>
    <dgm:cxn modelId="{249DE88D-0EB1-42DB-9058-4404FF39D67F}" srcId="{D0108F42-E702-4239-A984-5E837270C49B}" destId="{0E99A57C-EB54-4381-AB34-EA294815E2A6}" srcOrd="1" destOrd="0" parTransId="{E0E24EA4-90B4-48A4-8E67-4EAC37D2F577}" sibTransId="{AB200028-D72E-4E3D-892A-90A435B5B848}"/>
    <dgm:cxn modelId="{804BA68F-A7C6-4E11-8B1B-CD3F2CD786D1}" type="presOf" srcId="{7DFF7476-7BB5-4C41-A2ED-68BF22537633}" destId="{C74011CF-1E40-40DD-80AB-EEEBD870278D}" srcOrd="0" destOrd="0" presId="urn:microsoft.com/office/officeart/2005/8/layout/default"/>
    <dgm:cxn modelId="{2AA98032-A1BD-4267-AD2C-578F0B2E2B73}" type="presParOf" srcId="{B9DF4B03-0D68-495B-A8F2-E2D714CB51BA}" destId="{4A1EABFA-1A29-4C31-8D8B-360BF87110D1}" srcOrd="0" destOrd="0" presId="urn:microsoft.com/office/officeart/2005/8/layout/default"/>
    <dgm:cxn modelId="{0C806894-2C63-409E-B153-54E391B59C25}" type="presParOf" srcId="{B9DF4B03-0D68-495B-A8F2-E2D714CB51BA}" destId="{844B6B3B-C82F-4EE7-B499-99F2F3CFDFCE}" srcOrd="1" destOrd="0" presId="urn:microsoft.com/office/officeart/2005/8/layout/default"/>
    <dgm:cxn modelId="{8616A253-F920-4A9F-B676-F79B94A7289C}" type="presParOf" srcId="{B9DF4B03-0D68-495B-A8F2-E2D714CB51BA}" destId="{FA425146-762C-4898-B8DC-510F32BBE54D}" srcOrd="2" destOrd="0" presId="urn:microsoft.com/office/officeart/2005/8/layout/default"/>
    <dgm:cxn modelId="{FD85EE66-E1B5-4690-B0C1-71D6E29C1085}" type="presParOf" srcId="{B9DF4B03-0D68-495B-A8F2-E2D714CB51BA}" destId="{B1405F8C-EC94-4C3F-BBE1-5F5D90D9A787}" srcOrd="3" destOrd="0" presId="urn:microsoft.com/office/officeart/2005/8/layout/default"/>
    <dgm:cxn modelId="{14120AD0-6A12-495F-BD13-C0A8D587F7AB}" type="presParOf" srcId="{B9DF4B03-0D68-495B-A8F2-E2D714CB51BA}" destId="{4950C09A-6310-417F-AD5D-359FA4FE43C2}" srcOrd="4" destOrd="0" presId="urn:microsoft.com/office/officeart/2005/8/layout/default"/>
    <dgm:cxn modelId="{06AC1657-D5E2-483D-AC8B-B27875E61EBC}" type="presParOf" srcId="{B9DF4B03-0D68-495B-A8F2-E2D714CB51BA}" destId="{74F3FCAD-E467-4E4F-86A9-759A8BB9FA37}" srcOrd="5" destOrd="0" presId="urn:microsoft.com/office/officeart/2005/8/layout/default"/>
    <dgm:cxn modelId="{6ED3DD4F-0F92-438F-BD35-BC0E987A4208}" type="presParOf" srcId="{B9DF4B03-0D68-495B-A8F2-E2D714CB51BA}" destId="{C74011CF-1E40-40DD-80AB-EEEBD870278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171E72-A35D-46C2-9AA8-A19D0C064D7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91F27AF-041C-41E8-89B1-D1FF64912A67}">
      <dgm:prSet/>
      <dgm:spPr/>
      <dgm:t>
        <a:bodyPr/>
        <a:lstStyle/>
        <a:p>
          <a:r>
            <a:rPr lang="en-US" dirty="0"/>
            <a:t>Concerns about privacy, autonomy, and surveillance (Dewa et al., 2023).</a:t>
          </a:r>
        </a:p>
      </dgm:t>
    </dgm:pt>
    <dgm:pt modelId="{07860A17-60F8-48F8-94E5-D1617C59E22D}" type="parTrans" cxnId="{173E6231-FB69-4EEC-B1EC-E3F1B83DF930}">
      <dgm:prSet/>
      <dgm:spPr/>
      <dgm:t>
        <a:bodyPr/>
        <a:lstStyle/>
        <a:p>
          <a:endParaRPr lang="en-US"/>
        </a:p>
      </dgm:t>
    </dgm:pt>
    <dgm:pt modelId="{22BB89C5-B4EC-40C9-8227-2F1480B804AE}" type="sibTrans" cxnId="{173E6231-FB69-4EEC-B1EC-E3F1B83DF930}">
      <dgm:prSet/>
      <dgm:spPr/>
      <dgm:t>
        <a:bodyPr/>
        <a:lstStyle/>
        <a:p>
          <a:endParaRPr lang="en-US"/>
        </a:p>
      </dgm:t>
    </dgm:pt>
    <dgm:pt modelId="{9944A771-ECA6-4FA0-8C84-F3B044BEF4B6}">
      <dgm:prSet/>
      <dgm:spPr/>
      <dgm:t>
        <a:bodyPr/>
        <a:lstStyle/>
        <a:p>
          <a:r>
            <a:rPr lang="en-US"/>
            <a:t>‘Big Brother’ perception among patients (NSUN, 2024).</a:t>
          </a:r>
        </a:p>
      </dgm:t>
    </dgm:pt>
    <dgm:pt modelId="{1B512DD1-6CEB-4ACE-BC89-D7D7864C4C01}" type="parTrans" cxnId="{188B1CAB-81A2-49CF-A2DA-9EF9A2E0F772}">
      <dgm:prSet/>
      <dgm:spPr/>
      <dgm:t>
        <a:bodyPr/>
        <a:lstStyle/>
        <a:p>
          <a:endParaRPr lang="en-US"/>
        </a:p>
      </dgm:t>
    </dgm:pt>
    <dgm:pt modelId="{39E33BB7-AF87-46F1-AEFF-CBD76EC9B1A3}" type="sibTrans" cxnId="{188B1CAB-81A2-49CF-A2DA-9EF9A2E0F772}">
      <dgm:prSet/>
      <dgm:spPr/>
      <dgm:t>
        <a:bodyPr/>
        <a:lstStyle/>
        <a:p>
          <a:endParaRPr lang="en-US"/>
        </a:p>
      </dgm:t>
    </dgm:pt>
    <dgm:pt modelId="{FE45A55F-6A77-4950-9AB0-E52D05723764}">
      <dgm:prSet/>
      <dgm:spPr/>
      <dgm:t>
        <a:bodyPr/>
        <a:lstStyle/>
        <a:p>
          <a:r>
            <a:rPr lang="en-US"/>
            <a:t>Digital literacy gaps among patients and staff (Gordon &amp; Hornbrook, 2018).</a:t>
          </a:r>
        </a:p>
      </dgm:t>
    </dgm:pt>
    <dgm:pt modelId="{7BE21A63-2643-4A6E-BA9F-35087D9C82B0}" type="parTrans" cxnId="{777DD09F-B0FC-4D3C-BE1B-5756DA1644A9}">
      <dgm:prSet/>
      <dgm:spPr/>
      <dgm:t>
        <a:bodyPr/>
        <a:lstStyle/>
        <a:p>
          <a:endParaRPr lang="en-US"/>
        </a:p>
      </dgm:t>
    </dgm:pt>
    <dgm:pt modelId="{64BD24CA-B081-4D56-97AE-8866981C2132}" type="sibTrans" cxnId="{777DD09F-B0FC-4D3C-BE1B-5756DA1644A9}">
      <dgm:prSet/>
      <dgm:spPr/>
      <dgm:t>
        <a:bodyPr/>
        <a:lstStyle/>
        <a:p>
          <a:endParaRPr lang="en-US"/>
        </a:p>
      </dgm:t>
    </dgm:pt>
    <dgm:pt modelId="{BE42109E-B7F5-435A-828E-232F7CF7C018}">
      <dgm:prSet/>
      <dgm:spPr/>
      <dgm:t>
        <a:bodyPr/>
        <a:lstStyle/>
        <a:p>
          <a:r>
            <a:rPr lang="en-US"/>
            <a:t>Evidence mainly from short-term internal evaluations (Buckley et al., 2024).</a:t>
          </a:r>
        </a:p>
      </dgm:t>
    </dgm:pt>
    <dgm:pt modelId="{4730F459-AD79-48DD-99AF-F9EDF24ADBE9}" type="parTrans" cxnId="{E44AA66D-4BB3-4DC2-95BF-EDC2368A3216}">
      <dgm:prSet/>
      <dgm:spPr/>
      <dgm:t>
        <a:bodyPr/>
        <a:lstStyle/>
        <a:p>
          <a:endParaRPr lang="en-US"/>
        </a:p>
      </dgm:t>
    </dgm:pt>
    <dgm:pt modelId="{39DAF310-2CFF-415F-B6C9-D2BEFEF1D915}" type="sibTrans" cxnId="{E44AA66D-4BB3-4DC2-95BF-EDC2368A3216}">
      <dgm:prSet/>
      <dgm:spPr/>
      <dgm:t>
        <a:bodyPr/>
        <a:lstStyle/>
        <a:p>
          <a:endParaRPr lang="en-US"/>
        </a:p>
      </dgm:t>
    </dgm:pt>
    <dgm:pt modelId="{8ADAF0E4-7965-4020-853D-C38A366449AC}" type="pres">
      <dgm:prSet presAssocID="{4A171E72-A35D-46C2-9AA8-A19D0C064D7D}" presName="root" presStyleCnt="0">
        <dgm:presLayoutVars>
          <dgm:dir/>
          <dgm:resizeHandles val="exact"/>
        </dgm:presLayoutVars>
      </dgm:prSet>
      <dgm:spPr/>
    </dgm:pt>
    <dgm:pt modelId="{99BC38DF-3D90-4B80-84C9-FE563C67BE2B}" type="pres">
      <dgm:prSet presAssocID="{4A171E72-A35D-46C2-9AA8-A19D0C064D7D}" presName="container" presStyleCnt="0">
        <dgm:presLayoutVars>
          <dgm:dir/>
          <dgm:resizeHandles val="exact"/>
        </dgm:presLayoutVars>
      </dgm:prSet>
      <dgm:spPr/>
    </dgm:pt>
    <dgm:pt modelId="{FC5BD0FE-133F-4CBD-83C5-D757E488CB7C}" type="pres">
      <dgm:prSet presAssocID="{891F27AF-041C-41E8-89B1-D1FF64912A67}" presName="compNode" presStyleCnt="0"/>
      <dgm:spPr/>
    </dgm:pt>
    <dgm:pt modelId="{F44E84FA-C243-4A0B-939A-526D8F7F4388}" type="pres">
      <dgm:prSet presAssocID="{891F27AF-041C-41E8-89B1-D1FF64912A67}" presName="iconBgRect" presStyleLbl="bgShp" presStyleIdx="0" presStyleCnt="4"/>
      <dgm:spPr/>
    </dgm:pt>
    <dgm:pt modelId="{6AFCB20A-E890-45AA-B579-FEE64DFBB1FB}" type="pres">
      <dgm:prSet presAssocID="{891F27AF-041C-41E8-89B1-D1FF64912A6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63FECACF-3227-4787-81DC-9FF8098AAEB7}" type="pres">
      <dgm:prSet presAssocID="{891F27AF-041C-41E8-89B1-D1FF64912A67}" presName="spaceRect" presStyleCnt="0"/>
      <dgm:spPr/>
    </dgm:pt>
    <dgm:pt modelId="{D5E4FD7B-E02D-43F4-AC1B-FFD4D922CECC}" type="pres">
      <dgm:prSet presAssocID="{891F27AF-041C-41E8-89B1-D1FF64912A67}" presName="textRect" presStyleLbl="revTx" presStyleIdx="0" presStyleCnt="4">
        <dgm:presLayoutVars>
          <dgm:chMax val="1"/>
          <dgm:chPref val="1"/>
        </dgm:presLayoutVars>
      </dgm:prSet>
      <dgm:spPr/>
    </dgm:pt>
    <dgm:pt modelId="{2E737503-DC4D-4964-8B62-3EBBEDD8E178}" type="pres">
      <dgm:prSet presAssocID="{22BB89C5-B4EC-40C9-8227-2F1480B804AE}" presName="sibTrans" presStyleLbl="sibTrans2D1" presStyleIdx="0" presStyleCnt="0"/>
      <dgm:spPr/>
    </dgm:pt>
    <dgm:pt modelId="{81C77F1B-80A5-4640-BBA2-377766C0899F}" type="pres">
      <dgm:prSet presAssocID="{9944A771-ECA6-4FA0-8C84-F3B044BEF4B6}" presName="compNode" presStyleCnt="0"/>
      <dgm:spPr/>
    </dgm:pt>
    <dgm:pt modelId="{A4D0E02C-E7B5-439C-950B-BA647AFD3DE2}" type="pres">
      <dgm:prSet presAssocID="{9944A771-ECA6-4FA0-8C84-F3B044BEF4B6}" presName="iconBgRect" presStyleLbl="bgShp" presStyleIdx="1" presStyleCnt="4"/>
      <dgm:spPr/>
    </dgm:pt>
    <dgm:pt modelId="{9A777497-5A07-4B2B-97A2-04DEF8573F34}" type="pres">
      <dgm:prSet presAssocID="{9944A771-ECA6-4FA0-8C84-F3B044BEF4B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2CAB5B6D-1926-456C-9CEC-40D9BDCAD8CF}" type="pres">
      <dgm:prSet presAssocID="{9944A771-ECA6-4FA0-8C84-F3B044BEF4B6}" presName="spaceRect" presStyleCnt="0"/>
      <dgm:spPr/>
    </dgm:pt>
    <dgm:pt modelId="{1CD44D4B-B01E-4FD3-A0F4-65CF751B0F4D}" type="pres">
      <dgm:prSet presAssocID="{9944A771-ECA6-4FA0-8C84-F3B044BEF4B6}" presName="textRect" presStyleLbl="revTx" presStyleIdx="1" presStyleCnt="4">
        <dgm:presLayoutVars>
          <dgm:chMax val="1"/>
          <dgm:chPref val="1"/>
        </dgm:presLayoutVars>
      </dgm:prSet>
      <dgm:spPr/>
    </dgm:pt>
    <dgm:pt modelId="{60A0809C-C335-4CC3-9875-CB3132EA9D3A}" type="pres">
      <dgm:prSet presAssocID="{39E33BB7-AF87-46F1-AEFF-CBD76EC9B1A3}" presName="sibTrans" presStyleLbl="sibTrans2D1" presStyleIdx="0" presStyleCnt="0"/>
      <dgm:spPr/>
    </dgm:pt>
    <dgm:pt modelId="{03D0C2D8-CA40-455D-AAD3-9C2259B21A93}" type="pres">
      <dgm:prSet presAssocID="{FE45A55F-6A77-4950-9AB0-E52D05723764}" presName="compNode" presStyleCnt="0"/>
      <dgm:spPr/>
    </dgm:pt>
    <dgm:pt modelId="{29B01134-DF7B-43A2-AC08-E80BB1C60A4B}" type="pres">
      <dgm:prSet presAssocID="{FE45A55F-6A77-4950-9AB0-E52D05723764}" presName="iconBgRect" presStyleLbl="bgShp" presStyleIdx="2" presStyleCnt="4"/>
      <dgm:spPr/>
    </dgm:pt>
    <dgm:pt modelId="{04CC7FAA-2C62-49F1-80BC-698ED88E3E1E}" type="pres">
      <dgm:prSet presAssocID="{FE45A55F-6A77-4950-9AB0-E52D0572376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A72A5BE-5602-41A1-9DAB-197A5B1D209E}" type="pres">
      <dgm:prSet presAssocID="{FE45A55F-6A77-4950-9AB0-E52D05723764}" presName="spaceRect" presStyleCnt="0"/>
      <dgm:spPr/>
    </dgm:pt>
    <dgm:pt modelId="{BE280CC2-615E-4B52-971D-EA93C6F14432}" type="pres">
      <dgm:prSet presAssocID="{FE45A55F-6A77-4950-9AB0-E52D05723764}" presName="textRect" presStyleLbl="revTx" presStyleIdx="2" presStyleCnt="4">
        <dgm:presLayoutVars>
          <dgm:chMax val="1"/>
          <dgm:chPref val="1"/>
        </dgm:presLayoutVars>
      </dgm:prSet>
      <dgm:spPr/>
    </dgm:pt>
    <dgm:pt modelId="{3B10BD5D-FAFC-4856-87D6-5A2E70BB38A6}" type="pres">
      <dgm:prSet presAssocID="{64BD24CA-B081-4D56-97AE-8866981C2132}" presName="sibTrans" presStyleLbl="sibTrans2D1" presStyleIdx="0" presStyleCnt="0"/>
      <dgm:spPr/>
    </dgm:pt>
    <dgm:pt modelId="{55B3FE1A-4A6F-4E7E-A370-8E2BCFA8962D}" type="pres">
      <dgm:prSet presAssocID="{BE42109E-B7F5-435A-828E-232F7CF7C018}" presName="compNode" presStyleCnt="0"/>
      <dgm:spPr/>
    </dgm:pt>
    <dgm:pt modelId="{F3FC1EA6-C061-4FE1-87C9-91DC9BDB77FF}" type="pres">
      <dgm:prSet presAssocID="{BE42109E-B7F5-435A-828E-232F7CF7C018}" presName="iconBgRect" presStyleLbl="bgShp" presStyleIdx="3" presStyleCnt="4"/>
      <dgm:spPr/>
    </dgm:pt>
    <dgm:pt modelId="{FAC719B7-491F-4DD0-9F2D-0C73063F5435}" type="pres">
      <dgm:prSet presAssocID="{BE42109E-B7F5-435A-828E-232F7CF7C0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9504FCCD-A265-40B9-9BAB-B701D394DDAC}" type="pres">
      <dgm:prSet presAssocID="{BE42109E-B7F5-435A-828E-232F7CF7C018}" presName="spaceRect" presStyleCnt="0"/>
      <dgm:spPr/>
    </dgm:pt>
    <dgm:pt modelId="{8ADF50D9-5F24-4888-9102-A050F8218F35}" type="pres">
      <dgm:prSet presAssocID="{BE42109E-B7F5-435A-828E-232F7CF7C01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1D98009-3FC4-4028-9B7C-DEF7CD8856C0}" type="presOf" srcId="{39E33BB7-AF87-46F1-AEFF-CBD76EC9B1A3}" destId="{60A0809C-C335-4CC3-9875-CB3132EA9D3A}" srcOrd="0" destOrd="0" presId="urn:microsoft.com/office/officeart/2018/2/layout/IconCircleList"/>
    <dgm:cxn modelId="{F17F520C-12F0-4050-BB33-949762ECD150}" type="presOf" srcId="{9944A771-ECA6-4FA0-8C84-F3B044BEF4B6}" destId="{1CD44D4B-B01E-4FD3-A0F4-65CF751B0F4D}" srcOrd="0" destOrd="0" presId="urn:microsoft.com/office/officeart/2018/2/layout/IconCircleList"/>
    <dgm:cxn modelId="{173E6231-FB69-4EEC-B1EC-E3F1B83DF930}" srcId="{4A171E72-A35D-46C2-9AA8-A19D0C064D7D}" destId="{891F27AF-041C-41E8-89B1-D1FF64912A67}" srcOrd="0" destOrd="0" parTransId="{07860A17-60F8-48F8-94E5-D1617C59E22D}" sibTransId="{22BB89C5-B4EC-40C9-8227-2F1480B804AE}"/>
    <dgm:cxn modelId="{21ECCA3D-AAAD-41E2-8B34-93AE86160F50}" type="presOf" srcId="{22BB89C5-B4EC-40C9-8227-2F1480B804AE}" destId="{2E737503-DC4D-4964-8B62-3EBBEDD8E178}" srcOrd="0" destOrd="0" presId="urn:microsoft.com/office/officeart/2018/2/layout/IconCircleList"/>
    <dgm:cxn modelId="{E44AA66D-4BB3-4DC2-95BF-EDC2368A3216}" srcId="{4A171E72-A35D-46C2-9AA8-A19D0C064D7D}" destId="{BE42109E-B7F5-435A-828E-232F7CF7C018}" srcOrd="3" destOrd="0" parTransId="{4730F459-AD79-48DD-99AF-F9EDF24ADBE9}" sibTransId="{39DAF310-2CFF-415F-B6C9-D2BEFEF1D915}"/>
    <dgm:cxn modelId="{3D3B5554-B52A-41B0-97B4-BCDA1B1B32D4}" type="presOf" srcId="{891F27AF-041C-41E8-89B1-D1FF64912A67}" destId="{D5E4FD7B-E02D-43F4-AC1B-FFD4D922CECC}" srcOrd="0" destOrd="0" presId="urn:microsoft.com/office/officeart/2018/2/layout/IconCircleList"/>
    <dgm:cxn modelId="{2A40117B-AEB0-45BD-BBE7-FCD5E2590C11}" type="presOf" srcId="{FE45A55F-6A77-4950-9AB0-E52D05723764}" destId="{BE280CC2-615E-4B52-971D-EA93C6F14432}" srcOrd="0" destOrd="0" presId="urn:microsoft.com/office/officeart/2018/2/layout/IconCircleList"/>
    <dgm:cxn modelId="{B28FB27D-EDDE-43B4-AE44-6FE0265C5F6B}" type="presOf" srcId="{4A171E72-A35D-46C2-9AA8-A19D0C064D7D}" destId="{8ADAF0E4-7965-4020-853D-C38A366449AC}" srcOrd="0" destOrd="0" presId="urn:microsoft.com/office/officeart/2018/2/layout/IconCircleList"/>
    <dgm:cxn modelId="{C4158393-F61A-427A-A832-3CC49E366201}" type="presOf" srcId="{BE42109E-B7F5-435A-828E-232F7CF7C018}" destId="{8ADF50D9-5F24-4888-9102-A050F8218F35}" srcOrd="0" destOrd="0" presId="urn:microsoft.com/office/officeart/2018/2/layout/IconCircleList"/>
    <dgm:cxn modelId="{777DD09F-B0FC-4D3C-BE1B-5756DA1644A9}" srcId="{4A171E72-A35D-46C2-9AA8-A19D0C064D7D}" destId="{FE45A55F-6A77-4950-9AB0-E52D05723764}" srcOrd="2" destOrd="0" parTransId="{7BE21A63-2643-4A6E-BA9F-35087D9C82B0}" sibTransId="{64BD24CA-B081-4D56-97AE-8866981C2132}"/>
    <dgm:cxn modelId="{66222AA3-89F1-46EC-B271-F9DEE43DC244}" type="presOf" srcId="{64BD24CA-B081-4D56-97AE-8866981C2132}" destId="{3B10BD5D-FAFC-4856-87D6-5A2E70BB38A6}" srcOrd="0" destOrd="0" presId="urn:microsoft.com/office/officeart/2018/2/layout/IconCircleList"/>
    <dgm:cxn modelId="{188B1CAB-81A2-49CF-A2DA-9EF9A2E0F772}" srcId="{4A171E72-A35D-46C2-9AA8-A19D0C064D7D}" destId="{9944A771-ECA6-4FA0-8C84-F3B044BEF4B6}" srcOrd="1" destOrd="0" parTransId="{1B512DD1-6CEB-4ACE-BC89-D7D7864C4C01}" sibTransId="{39E33BB7-AF87-46F1-AEFF-CBD76EC9B1A3}"/>
    <dgm:cxn modelId="{8B640D98-3B1F-4F5D-9902-270E88AEA71E}" type="presParOf" srcId="{8ADAF0E4-7965-4020-853D-C38A366449AC}" destId="{99BC38DF-3D90-4B80-84C9-FE563C67BE2B}" srcOrd="0" destOrd="0" presId="urn:microsoft.com/office/officeart/2018/2/layout/IconCircleList"/>
    <dgm:cxn modelId="{4314274E-0990-4B24-9050-D6BAFB8F29E2}" type="presParOf" srcId="{99BC38DF-3D90-4B80-84C9-FE563C67BE2B}" destId="{FC5BD0FE-133F-4CBD-83C5-D757E488CB7C}" srcOrd="0" destOrd="0" presId="urn:microsoft.com/office/officeart/2018/2/layout/IconCircleList"/>
    <dgm:cxn modelId="{6574AC8D-6C2D-4419-B6F5-C49CECD3D52E}" type="presParOf" srcId="{FC5BD0FE-133F-4CBD-83C5-D757E488CB7C}" destId="{F44E84FA-C243-4A0B-939A-526D8F7F4388}" srcOrd="0" destOrd="0" presId="urn:microsoft.com/office/officeart/2018/2/layout/IconCircleList"/>
    <dgm:cxn modelId="{435C45F2-EE65-4F25-99CA-4F8D11F5538B}" type="presParOf" srcId="{FC5BD0FE-133F-4CBD-83C5-D757E488CB7C}" destId="{6AFCB20A-E890-45AA-B579-FEE64DFBB1FB}" srcOrd="1" destOrd="0" presId="urn:microsoft.com/office/officeart/2018/2/layout/IconCircleList"/>
    <dgm:cxn modelId="{90D86E79-1336-4EDE-AFCF-781E852CE063}" type="presParOf" srcId="{FC5BD0FE-133F-4CBD-83C5-D757E488CB7C}" destId="{63FECACF-3227-4787-81DC-9FF8098AAEB7}" srcOrd="2" destOrd="0" presId="urn:microsoft.com/office/officeart/2018/2/layout/IconCircleList"/>
    <dgm:cxn modelId="{73ECEAA7-0B52-41BF-9DE4-66544B20DB75}" type="presParOf" srcId="{FC5BD0FE-133F-4CBD-83C5-D757E488CB7C}" destId="{D5E4FD7B-E02D-43F4-AC1B-FFD4D922CECC}" srcOrd="3" destOrd="0" presId="urn:microsoft.com/office/officeart/2018/2/layout/IconCircleList"/>
    <dgm:cxn modelId="{8DEC48C2-1D89-4B6F-B2B6-A30A2C4F63D0}" type="presParOf" srcId="{99BC38DF-3D90-4B80-84C9-FE563C67BE2B}" destId="{2E737503-DC4D-4964-8B62-3EBBEDD8E178}" srcOrd="1" destOrd="0" presId="urn:microsoft.com/office/officeart/2018/2/layout/IconCircleList"/>
    <dgm:cxn modelId="{59FEB971-7024-4EDD-9FC5-6A823BA1FAE2}" type="presParOf" srcId="{99BC38DF-3D90-4B80-84C9-FE563C67BE2B}" destId="{81C77F1B-80A5-4640-BBA2-377766C0899F}" srcOrd="2" destOrd="0" presId="urn:microsoft.com/office/officeart/2018/2/layout/IconCircleList"/>
    <dgm:cxn modelId="{F92CF22A-AE2B-408F-B3C6-222469F17379}" type="presParOf" srcId="{81C77F1B-80A5-4640-BBA2-377766C0899F}" destId="{A4D0E02C-E7B5-439C-950B-BA647AFD3DE2}" srcOrd="0" destOrd="0" presId="urn:microsoft.com/office/officeart/2018/2/layout/IconCircleList"/>
    <dgm:cxn modelId="{4AE16CD4-323E-46A3-A685-8CFD51DE6574}" type="presParOf" srcId="{81C77F1B-80A5-4640-BBA2-377766C0899F}" destId="{9A777497-5A07-4B2B-97A2-04DEF8573F34}" srcOrd="1" destOrd="0" presId="urn:microsoft.com/office/officeart/2018/2/layout/IconCircleList"/>
    <dgm:cxn modelId="{5CC5D056-FC69-4323-9727-AAD1E25063FD}" type="presParOf" srcId="{81C77F1B-80A5-4640-BBA2-377766C0899F}" destId="{2CAB5B6D-1926-456C-9CEC-40D9BDCAD8CF}" srcOrd="2" destOrd="0" presId="urn:microsoft.com/office/officeart/2018/2/layout/IconCircleList"/>
    <dgm:cxn modelId="{E61C7DE0-5276-49D9-BC6C-22AD937A31FA}" type="presParOf" srcId="{81C77F1B-80A5-4640-BBA2-377766C0899F}" destId="{1CD44D4B-B01E-4FD3-A0F4-65CF751B0F4D}" srcOrd="3" destOrd="0" presId="urn:microsoft.com/office/officeart/2018/2/layout/IconCircleList"/>
    <dgm:cxn modelId="{E1F5BDCF-3718-43F4-BEA5-C30E2001EF31}" type="presParOf" srcId="{99BC38DF-3D90-4B80-84C9-FE563C67BE2B}" destId="{60A0809C-C335-4CC3-9875-CB3132EA9D3A}" srcOrd="3" destOrd="0" presId="urn:microsoft.com/office/officeart/2018/2/layout/IconCircleList"/>
    <dgm:cxn modelId="{70C01B55-84D9-4768-8876-C7FD70DC125D}" type="presParOf" srcId="{99BC38DF-3D90-4B80-84C9-FE563C67BE2B}" destId="{03D0C2D8-CA40-455D-AAD3-9C2259B21A93}" srcOrd="4" destOrd="0" presId="urn:microsoft.com/office/officeart/2018/2/layout/IconCircleList"/>
    <dgm:cxn modelId="{1D75E5BC-2A9D-4C34-AE2A-8F6A8399A0CB}" type="presParOf" srcId="{03D0C2D8-CA40-455D-AAD3-9C2259B21A93}" destId="{29B01134-DF7B-43A2-AC08-E80BB1C60A4B}" srcOrd="0" destOrd="0" presId="urn:microsoft.com/office/officeart/2018/2/layout/IconCircleList"/>
    <dgm:cxn modelId="{2AA92533-5201-4C05-A615-04B831B94AAB}" type="presParOf" srcId="{03D0C2D8-CA40-455D-AAD3-9C2259B21A93}" destId="{04CC7FAA-2C62-49F1-80BC-698ED88E3E1E}" srcOrd="1" destOrd="0" presId="urn:microsoft.com/office/officeart/2018/2/layout/IconCircleList"/>
    <dgm:cxn modelId="{39A9E87C-350C-4255-BD32-FEE49D5535D6}" type="presParOf" srcId="{03D0C2D8-CA40-455D-AAD3-9C2259B21A93}" destId="{FA72A5BE-5602-41A1-9DAB-197A5B1D209E}" srcOrd="2" destOrd="0" presId="urn:microsoft.com/office/officeart/2018/2/layout/IconCircleList"/>
    <dgm:cxn modelId="{84C4EFB7-0AE8-4EA1-8792-426C82A78DBB}" type="presParOf" srcId="{03D0C2D8-CA40-455D-AAD3-9C2259B21A93}" destId="{BE280CC2-615E-4B52-971D-EA93C6F14432}" srcOrd="3" destOrd="0" presId="urn:microsoft.com/office/officeart/2018/2/layout/IconCircleList"/>
    <dgm:cxn modelId="{AF424C55-6300-4C49-8F1D-B17850DCC27E}" type="presParOf" srcId="{99BC38DF-3D90-4B80-84C9-FE563C67BE2B}" destId="{3B10BD5D-FAFC-4856-87D6-5A2E70BB38A6}" srcOrd="5" destOrd="0" presId="urn:microsoft.com/office/officeart/2018/2/layout/IconCircleList"/>
    <dgm:cxn modelId="{404F272B-6A6B-4166-9D26-DF105FB3D2E1}" type="presParOf" srcId="{99BC38DF-3D90-4B80-84C9-FE563C67BE2B}" destId="{55B3FE1A-4A6F-4E7E-A370-8E2BCFA8962D}" srcOrd="6" destOrd="0" presId="urn:microsoft.com/office/officeart/2018/2/layout/IconCircleList"/>
    <dgm:cxn modelId="{6838B95F-F7E1-4839-B23A-37298CD99062}" type="presParOf" srcId="{55B3FE1A-4A6F-4E7E-A370-8E2BCFA8962D}" destId="{F3FC1EA6-C061-4FE1-87C9-91DC9BDB77FF}" srcOrd="0" destOrd="0" presId="urn:microsoft.com/office/officeart/2018/2/layout/IconCircleList"/>
    <dgm:cxn modelId="{0974D040-6863-45DC-89F9-4AEB3BB392E5}" type="presParOf" srcId="{55B3FE1A-4A6F-4E7E-A370-8E2BCFA8962D}" destId="{FAC719B7-491F-4DD0-9F2D-0C73063F5435}" srcOrd="1" destOrd="0" presId="urn:microsoft.com/office/officeart/2018/2/layout/IconCircleList"/>
    <dgm:cxn modelId="{56D2ED7C-F1C8-4B5C-9BCC-098C40822217}" type="presParOf" srcId="{55B3FE1A-4A6F-4E7E-A370-8E2BCFA8962D}" destId="{9504FCCD-A265-40B9-9BAB-B701D394DDAC}" srcOrd="2" destOrd="0" presId="urn:microsoft.com/office/officeart/2018/2/layout/IconCircleList"/>
    <dgm:cxn modelId="{2B30324E-4881-4B06-AF1E-04856BEC305A}" type="presParOf" srcId="{55B3FE1A-4A6F-4E7E-A370-8E2BCFA8962D}" destId="{8ADF50D9-5F24-4888-9102-A050F8218F3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5AFD58-AC0F-43C1-97EE-1D89DBEA2D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4B48ADC-6356-4FEA-9942-9A5BCC87C04D}">
      <dgm:prSet/>
      <dgm:spPr/>
      <dgm:t>
        <a:bodyPr/>
        <a:lstStyle/>
        <a:p>
          <a:r>
            <a:rPr lang="en-US" dirty="0"/>
            <a:t>Clear communication about monitoring purpose improves consent (Dewa et al., 2023).</a:t>
          </a:r>
        </a:p>
      </dgm:t>
    </dgm:pt>
    <dgm:pt modelId="{F591380D-198B-421F-BFED-30FEC3F12130}" type="parTrans" cxnId="{33D9FEB8-19BC-4254-B135-7A35F24F3685}">
      <dgm:prSet/>
      <dgm:spPr/>
      <dgm:t>
        <a:bodyPr/>
        <a:lstStyle/>
        <a:p>
          <a:endParaRPr lang="en-US"/>
        </a:p>
      </dgm:t>
    </dgm:pt>
    <dgm:pt modelId="{7E262EEA-9F7D-4C29-A716-635187EE1742}" type="sibTrans" cxnId="{33D9FEB8-19BC-4254-B135-7A35F24F3685}">
      <dgm:prSet/>
      <dgm:spPr/>
      <dgm:t>
        <a:bodyPr/>
        <a:lstStyle/>
        <a:p>
          <a:endParaRPr lang="en-US"/>
        </a:p>
      </dgm:t>
    </dgm:pt>
    <dgm:pt modelId="{DFC14F0C-B9F7-4AC0-A18D-AFB5ADF6A108}">
      <dgm:prSet/>
      <dgm:spPr/>
      <dgm:t>
        <a:bodyPr/>
        <a:lstStyle/>
        <a:p>
          <a:r>
            <a:rPr lang="en-US"/>
            <a:t>Staff training integrates ethical and digital skills (Griffiths et al., 2024).</a:t>
          </a:r>
        </a:p>
      </dgm:t>
    </dgm:pt>
    <dgm:pt modelId="{B5781460-EF2B-4B0E-B33A-525CC8867976}" type="parTrans" cxnId="{109EA80A-E532-4E09-B386-D0F72DA5B866}">
      <dgm:prSet/>
      <dgm:spPr/>
      <dgm:t>
        <a:bodyPr/>
        <a:lstStyle/>
        <a:p>
          <a:endParaRPr lang="en-US"/>
        </a:p>
      </dgm:t>
    </dgm:pt>
    <dgm:pt modelId="{F87FED2A-3A96-48F7-BF58-9E66D8CC7C68}" type="sibTrans" cxnId="{109EA80A-E532-4E09-B386-D0F72DA5B866}">
      <dgm:prSet/>
      <dgm:spPr/>
      <dgm:t>
        <a:bodyPr/>
        <a:lstStyle/>
        <a:p>
          <a:endParaRPr lang="en-US"/>
        </a:p>
      </dgm:t>
    </dgm:pt>
    <dgm:pt modelId="{6F4F28F5-9881-4F60-9288-5FE58E2F1ECB}">
      <dgm:prSet/>
      <dgm:spPr/>
      <dgm:t>
        <a:bodyPr/>
        <a:lstStyle/>
        <a:p>
          <a:r>
            <a:rPr lang="en-US"/>
            <a:t>Governance protocols prevent misuse and build trust (NHS England, 2023).</a:t>
          </a:r>
        </a:p>
      </dgm:t>
    </dgm:pt>
    <dgm:pt modelId="{3D2A8868-A901-419E-9DA8-41FFB967A330}" type="parTrans" cxnId="{4DBB719B-45EC-419C-9A94-F6E86CA006F0}">
      <dgm:prSet/>
      <dgm:spPr/>
      <dgm:t>
        <a:bodyPr/>
        <a:lstStyle/>
        <a:p>
          <a:endParaRPr lang="en-US"/>
        </a:p>
      </dgm:t>
    </dgm:pt>
    <dgm:pt modelId="{F56EBFFD-B90B-467A-89F0-9905BDD5D310}" type="sibTrans" cxnId="{4DBB719B-45EC-419C-9A94-F6E86CA006F0}">
      <dgm:prSet/>
      <dgm:spPr/>
      <dgm:t>
        <a:bodyPr/>
        <a:lstStyle/>
        <a:p>
          <a:endParaRPr lang="en-US"/>
        </a:p>
      </dgm:t>
    </dgm:pt>
    <dgm:pt modelId="{50213441-E46A-49A1-AAF2-670A07674353}">
      <dgm:prSet/>
      <dgm:spPr/>
      <dgm:t>
        <a:bodyPr/>
        <a:lstStyle/>
        <a:p>
          <a:r>
            <a:rPr lang="en-US"/>
            <a:t>Co-production with service users enhances acceptance (Saif et al., 2024).</a:t>
          </a:r>
        </a:p>
      </dgm:t>
    </dgm:pt>
    <dgm:pt modelId="{A30E3AD9-3C3C-4CF7-B66A-0F8C5524101A}" type="parTrans" cxnId="{344D2CBF-21EB-4B94-A8BB-F65B440FCE97}">
      <dgm:prSet/>
      <dgm:spPr/>
      <dgm:t>
        <a:bodyPr/>
        <a:lstStyle/>
        <a:p>
          <a:endParaRPr lang="en-US"/>
        </a:p>
      </dgm:t>
    </dgm:pt>
    <dgm:pt modelId="{EC6CDA22-F327-4AEB-BC79-4B447DF50A6F}" type="sibTrans" cxnId="{344D2CBF-21EB-4B94-A8BB-F65B440FCE97}">
      <dgm:prSet/>
      <dgm:spPr/>
      <dgm:t>
        <a:bodyPr/>
        <a:lstStyle/>
        <a:p>
          <a:endParaRPr lang="en-US"/>
        </a:p>
      </dgm:t>
    </dgm:pt>
    <dgm:pt modelId="{930E6875-31F1-4546-8704-6C8FAE4AE95A}" type="pres">
      <dgm:prSet presAssocID="{9E5AFD58-AC0F-43C1-97EE-1D89DBEA2D34}" presName="root" presStyleCnt="0">
        <dgm:presLayoutVars>
          <dgm:dir/>
          <dgm:resizeHandles val="exact"/>
        </dgm:presLayoutVars>
      </dgm:prSet>
      <dgm:spPr/>
    </dgm:pt>
    <dgm:pt modelId="{1BEFC76C-6A8F-42B0-9088-D7AA3852DA02}" type="pres">
      <dgm:prSet presAssocID="{34B48ADC-6356-4FEA-9942-9A5BCC87C04D}" presName="compNode" presStyleCnt="0"/>
      <dgm:spPr/>
    </dgm:pt>
    <dgm:pt modelId="{A147EC08-ECC7-414F-9F43-C83FF471A0C6}" type="pres">
      <dgm:prSet presAssocID="{34B48ADC-6356-4FEA-9942-9A5BCC87C04D}" presName="bgRect" presStyleLbl="bgShp" presStyleIdx="0" presStyleCnt="4"/>
      <dgm:spPr/>
    </dgm:pt>
    <dgm:pt modelId="{110FE75E-11A1-4015-94CD-C2A35D34C793}" type="pres">
      <dgm:prSet presAssocID="{34B48ADC-6356-4FEA-9942-9A5BCC87C04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20A1501D-AA7F-41EA-870F-8D91D438FE4F}" type="pres">
      <dgm:prSet presAssocID="{34B48ADC-6356-4FEA-9942-9A5BCC87C04D}" presName="spaceRect" presStyleCnt="0"/>
      <dgm:spPr/>
    </dgm:pt>
    <dgm:pt modelId="{AE529404-FC26-41BA-9ED2-A3054410FA59}" type="pres">
      <dgm:prSet presAssocID="{34B48ADC-6356-4FEA-9942-9A5BCC87C04D}" presName="parTx" presStyleLbl="revTx" presStyleIdx="0" presStyleCnt="4">
        <dgm:presLayoutVars>
          <dgm:chMax val="0"/>
          <dgm:chPref val="0"/>
        </dgm:presLayoutVars>
      </dgm:prSet>
      <dgm:spPr/>
    </dgm:pt>
    <dgm:pt modelId="{AD2AF2F2-67CB-405A-9013-8D7216C97E7A}" type="pres">
      <dgm:prSet presAssocID="{7E262EEA-9F7D-4C29-A716-635187EE1742}" presName="sibTrans" presStyleCnt="0"/>
      <dgm:spPr/>
    </dgm:pt>
    <dgm:pt modelId="{7ADB8BF2-FC33-42C8-92CC-5328AFF72EBC}" type="pres">
      <dgm:prSet presAssocID="{DFC14F0C-B9F7-4AC0-A18D-AFB5ADF6A108}" presName="compNode" presStyleCnt="0"/>
      <dgm:spPr/>
    </dgm:pt>
    <dgm:pt modelId="{FD4401E9-310B-4C93-85DE-9E456868860E}" type="pres">
      <dgm:prSet presAssocID="{DFC14F0C-B9F7-4AC0-A18D-AFB5ADF6A108}" presName="bgRect" presStyleLbl="bgShp" presStyleIdx="1" presStyleCnt="4"/>
      <dgm:spPr/>
    </dgm:pt>
    <dgm:pt modelId="{0D08827F-8BCB-4DE8-AF8E-8821F0F0CC31}" type="pres">
      <dgm:prSet presAssocID="{DFC14F0C-B9F7-4AC0-A18D-AFB5ADF6A10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41342479-D393-4801-BD38-13B27E34FE9C}" type="pres">
      <dgm:prSet presAssocID="{DFC14F0C-B9F7-4AC0-A18D-AFB5ADF6A108}" presName="spaceRect" presStyleCnt="0"/>
      <dgm:spPr/>
    </dgm:pt>
    <dgm:pt modelId="{A22C577C-6552-4073-8478-AA37C1002174}" type="pres">
      <dgm:prSet presAssocID="{DFC14F0C-B9F7-4AC0-A18D-AFB5ADF6A108}" presName="parTx" presStyleLbl="revTx" presStyleIdx="1" presStyleCnt="4">
        <dgm:presLayoutVars>
          <dgm:chMax val="0"/>
          <dgm:chPref val="0"/>
        </dgm:presLayoutVars>
      </dgm:prSet>
      <dgm:spPr/>
    </dgm:pt>
    <dgm:pt modelId="{6F6B002B-3980-46E4-B602-4C64EA0B3111}" type="pres">
      <dgm:prSet presAssocID="{F87FED2A-3A96-48F7-BF58-9E66D8CC7C68}" presName="sibTrans" presStyleCnt="0"/>
      <dgm:spPr/>
    </dgm:pt>
    <dgm:pt modelId="{8E063AAE-1111-4CD1-8D58-2AD83DA418C1}" type="pres">
      <dgm:prSet presAssocID="{6F4F28F5-9881-4F60-9288-5FE58E2F1ECB}" presName="compNode" presStyleCnt="0"/>
      <dgm:spPr/>
    </dgm:pt>
    <dgm:pt modelId="{591D51D3-400A-48F4-8C60-D892D34FABAA}" type="pres">
      <dgm:prSet presAssocID="{6F4F28F5-9881-4F60-9288-5FE58E2F1ECB}" presName="bgRect" presStyleLbl="bgShp" presStyleIdx="2" presStyleCnt="4"/>
      <dgm:spPr/>
    </dgm:pt>
    <dgm:pt modelId="{C6685099-1EC0-479C-9EE6-FBFCE3354CD9}" type="pres">
      <dgm:prSet presAssocID="{6F4F28F5-9881-4F60-9288-5FE58E2F1EC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7100B51-B1BC-4A48-8EC9-7B9E12D50661}" type="pres">
      <dgm:prSet presAssocID="{6F4F28F5-9881-4F60-9288-5FE58E2F1ECB}" presName="spaceRect" presStyleCnt="0"/>
      <dgm:spPr/>
    </dgm:pt>
    <dgm:pt modelId="{0EF695FC-6AAC-490D-9EAC-ABD5552112FF}" type="pres">
      <dgm:prSet presAssocID="{6F4F28F5-9881-4F60-9288-5FE58E2F1ECB}" presName="parTx" presStyleLbl="revTx" presStyleIdx="2" presStyleCnt="4">
        <dgm:presLayoutVars>
          <dgm:chMax val="0"/>
          <dgm:chPref val="0"/>
        </dgm:presLayoutVars>
      </dgm:prSet>
      <dgm:spPr/>
    </dgm:pt>
    <dgm:pt modelId="{C5000AB9-E09F-4484-AC9C-E0EE3E07745F}" type="pres">
      <dgm:prSet presAssocID="{F56EBFFD-B90B-467A-89F0-9905BDD5D310}" presName="sibTrans" presStyleCnt="0"/>
      <dgm:spPr/>
    </dgm:pt>
    <dgm:pt modelId="{2313DACB-7C88-489E-ADA7-DB014DE3E618}" type="pres">
      <dgm:prSet presAssocID="{50213441-E46A-49A1-AAF2-670A07674353}" presName="compNode" presStyleCnt="0"/>
      <dgm:spPr/>
    </dgm:pt>
    <dgm:pt modelId="{EBB96DFC-2DE2-448C-AE2F-6819E1B03D61}" type="pres">
      <dgm:prSet presAssocID="{50213441-E46A-49A1-AAF2-670A07674353}" presName="bgRect" presStyleLbl="bgShp" presStyleIdx="3" presStyleCnt="4"/>
      <dgm:spPr/>
    </dgm:pt>
    <dgm:pt modelId="{493242D2-8CCB-4AD9-97C1-47CB100D92D4}" type="pres">
      <dgm:prSet presAssocID="{50213441-E46A-49A1-AAF2-670A076743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bbles"/>
        </a:ext>
      </dgm:extLst>
    </dgm:pt>
    <dgm:pt modelId="{249F3D67-D2C0-4506-AA92-C53A331137C6}" type="pres">
      <dgm:prSet presAssocID="{50213441-E46A-49A1-AAF2-670A07674353}" presName="spaceRect" presStyleCnt="0"/>
      <dgm:spPr/>
    </dgm:pt>
    <dgm:pt modelId="{74ED374C-CD1D-4026-9254-19B166A0136E}" type="pres">
      <dgm:prSet presAssocID="{50213441-E46A-49A1-AAF2-670A0767435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09EA80A-E532-4E09-B386-D0F72DA5B866}" srcId="{9E5AFD58-AC0F-43C1-97EE-1D89DBEA2D34}" destId="{DFC14F0C-B9F7-4AC0-A18D-AFB5ADF6A108}" srcOrd="1" destOrd="0" parTransId="{B5781460-EF2B-4B0E-B33A-525CC8867976}" sibTransId="{F87FED2A-3A96-48F7-BF58-9E66D8CC7C68}"/>
    <dgm:cxn modelId="{BB38700D-FAB4-42AF-B1F6-3E5C992F7E25}" type="presOf" srcId="{50213441-E46A-49A1-AAF2-670A07674353}" destId="{74ED374C-CD1D-4026-9254-19B166A0136E}" srcOrd="0" destOrd="0" presId="urn:microsoft.com/office/officeart/2018/2/layout/IconVerticalSolidList"/>
    <dgm:cxn modelId="{0D3C7D22-48F8-451E-9E18-A461C8096A5A}" type="presOf" srcId="{DFC14F0C-B9F7-4AC0-A18D-AFB5ADF6A108}" destId="{A22C577C-6552-4073-8478-AA37C1002174}" srcOrd="0" destOrd="0" presId="urn:microsoft.com/office/officeart/2018/2/layout/IconVerticalSolidList"/>
    <dgm:cxn modelId="{730AF123-4A46-43F6-BF4B-0D622FD8511D}" type="presOf" srcId="{9E5AFD58-AC0F-43C1-97EE-1D89DBEA2D34}" destId="{930E6875-31F1-4546-8704-6C8FAE4AE95A}" srcOrd="0" destOrd="0" presId="urn:microsoft.com/office/officeart/2018/2/layout/IconVerticalSolidList"/>
    <dgm:cxn modelId="{59979359-33E7-46E0-BE1F-CF2A6C80488A}" type="presOf" srcId="{34B48ADC-6356-4FEA-9942-9A5BCC87C04D}" destId="{AE529404-FC26-41BA-9ED2-A3054410FA59}" srcOrd="0" destOrd="0" presId="urn:microsoft.com/office/officeart/2018/2/layout/IconVerticalSolidList"/>
    <dgm:cxn modelId="{4DBB719B-45EC-419C-9A94-F6E86CA006F0}" srcId="{9E5AFD58-AC0F-43C1-97EE-1D89DBEA2D34}" destId="{6F4F28F5-9881-4F60-9288-5FE58E2F1ECB}" srcOrd="2" destOrd="0" parTransId="{3D2A8868-A901-419E-9DA8-41FFB967A330}" sibTransId="{F56EBFFD-B90B-467A-89F0-9905BDD5D310}"/>
    <dgm:cxn modelId="{33D9FEB8-19BC-4254-B135-7A35F24F3685}" srcId="{9E5AFD58-AC0F-43C1-97EE-1D89DBEA2D34}" destId="{34B48ADC-6356-4FEA-9942-9A5BCC87C04D}" srcOrd="0" destOrd="0" parTransId="{F591380D-198B-421F-BFED-30FEC3F12130}" sibTransId="{7E262EEA-9F7D-4C29-A716-635187EE1742}"/>
    <dgm:cxn modelId="{344D2CBF-21EB-4B94-A8BB-F65B440FCE97}" srcId="{9E5AFD58-AC0F-43C1-97EE-1D89DBEA2D34}" destId="{50213441-E46A-49A1-AAF2-670A07674353}" srcOrd="3" destOrd="0" parTransId="{A30E3AD9-3C3C-4CF7-B66A-0F8C5524101A}" sibTransId="{EC6CDA22-F327-4AEB-BC79-4B447DF50A6F}"/>
    <dgm:cxn modelId="{234781C8-135D-47CE-8584-F5B1ED5A9BC1}" type="presOf" srcId="{6F4F28F5-9881-4F60-9288-5FE58E2F1ECB}" destId="{0EF695FC-6AAC-490D-9EAC-ABD5552112FF}" srcOrd="0" destOrd="0" presId="urn:microsoft.com/office/officeart/2018/2/layout/IconVerticalSolidList"/>
    <dgm:cxn modelId="{1B550B46-89BB-4D59-B91E-1FBBC159A847}" type="presParOf" srcId="{930E6875-31F1-4546-8704-6C8FAE4AE95A}" destId="{1BEFC76C-6A8F-42B0-9088-D7AA3852DA02}" srcOrd="0" destOrd="0" presId="urn:microsoft.com/office/officeart/2018/2/layout/IconVerticalSolidList"/>
    <dgm:cxn modelId="{314BADA5-4433-435B-BB23-4321FEA0DD3C}" type="presParOf" srcId="{1BEFC76C-6A8F-42B0-9088-D7AA3852DA02}" destId="{A147EC08-ECC7-414F-9F43-C83FF471A0C6}" srcOrd="0" destOrd="0" presId="urn:microsoft.com/office/officeart/2018/2/layout/IconVerticalSolidList"/>
    <dgm:cxn modelId="{38FEE4E6-A613-4376-8145-EE074BF972C6}" type="presParOf" srcId="{1BEFC76C-6A8F-42B0-9088-D7AA3852DA02}" destId="{110FE75E-11A1-4015-94CD-C2A35D34C793}" srcOrd="1" destOrd="0" presId="urn:microsoft.com/office/officeart/2018/2/layout/IconVerticalSolidList"/>
    <dgm:cxn modelId="{9E535824-8C2E-4FE7-A2D2-0D471C6576AC}" type="presParOf" srcId="{1BEFC76C-6A8F-42B0-9088-D7AA3852DA02}" destId="{20A1501D-AA7F-41EA-870F-8D91D438FE4F}" srcOrd="2" destOrd="0" presId="urn:microsoft.com/office/officeart/2018/2/layout/IconVerticalSolidList"/>
    <dgm:cxn modelId="{FD4A7102-CDC4-4E28-AA71-A1E1A05A0566}" type="presParOf" srcId="{1BEFC76C-6A8F-42B0-9088-D7AA3852DA02}" destId="{AE529404-FC26-41BA-9ED2-A3054410FA59}" srcOrd="3" destOrd="0" presId="urn:microsoft.com/office/officeart/2018/2/layout/IconVerticalSolidList"/>
    <dgm:cxn modelId="{52B353F6-8C53-4496-8732-7399AA52A999}" type="presParOf" srcId="{930E6875-31F1-4546-8704-6C8FAE4AE95A}" destId="{AD2AF2F2-67CB-405A-9013-8D7216C97E7A}" srcOrd="1" destOrd="0" presId="urn:microsoft.com/office/officeart/2018/2/layout/IconVerticalSolidList"/>
    <dgm:cxn modelId="{41026A1B-BD11-4465-9587-1484099DD21C}" type="presParOf" srcId="{930E6875-31F1-4546-8704-6C8FAE4AE95A}" destId="{7ADB8BF2-FC33-42C8-92CC-5328AFF72EBC}" srcOrd="2" destOrd="0" presId="urn:microsoft.com/office/officeart/2018/2/layout/IconVerticalSolidList"/>
    <dgm:cxn modelId="{6B79DF89-DAB7-48F8-AEBB-949D995D1417}" type="presParOf" srcId="{7ADB8BF2-FC33-42C8-92CC-5328AFF72EBC}" destId="{FD4401E9-310B-4C93-85DE-9E456868860E}" srcOrd="0" destOrd="0" presId="urn:microsoft.com/office/officeart/2018/2/layout/IconVerticalSolidList"/>
    <dgm:cxn modelId="{D2E91F56-4F4A-4F57-835E-63A2BD0A0E99}" type="presParOf" srcId="{7ADB8BF2-FC33-42C8-92CC-5328AFF72EBC}" destId="{0D08827F-8BCB-4DE8-AF8E-8821F0F0CC31}" srcOrd="1" destOrd="0" presId="urn:microsoft.com/office/officeart/2018/2/layout/IconVerticalSolidList"/>
    <dgm:cxn modelId="{AA84719E-89AD-4B12-9407-62C8779E06EA}" type="presParOf" srcId="{7ADB8BF2-FC33-42C8-92CC-5328AFF72EBC}" destId="{41342479-D393-4801-BD38-13B27E34FE9C}" srcOrd="2" destOrd="0" presId="urn:microsoft.com/office/officeart/2018/2/layout/IconVerticalSolidList"/>
    <dgm:cxn modelId="{FC29977A-CE7E-47D7-AE38-821157DAF37D}" type="presParOf" srcId="{7ADB8BF2-FC33-42C8-92CC-5328AFF72EBC}" destId="{A22C577C-6552-4073-8478-AA37C1002174}" srcOrd="3" destOrd="0" presId="urn:microsoft.com/office/officeart/2018/2/layout/IconVerticalSolidList"/>
    <dgm:cxn modelId="{1C5A4B34-27C0-4F7F-A30D-03FA64C58445}" type="presParOf" srcId="{930E6875-31F1-4546-8704-6C8FAE4AE95A}" destId="{6F6B002B-3980-46E4-B602-4C64EA0B3111}" srcOrd="3" destOrd="0" presId="urn:microsoft.com/office/officeart/2018/2/layout/IconVerticalSolidList"/>
    <dgm:cxn modelId="{082A5E83-ED5A-46F0-BE11-B5BD03429152}" type="presParOf" srcId="{930E6875-31F1-4546-8704-6C8FAE4AE95A}" destId="{8E063AAE-1111-4CD1-8D58-2AD83DA418C1}" srcOrd="4" destOrd="0" presId="urn:microsoft.com/office/officeart/2018/2/layout/IconVerticalSolidList"/>
    <dgm:cxn modelId="{8FF8F9E5-6983-421A-B4F5-2B6472BE1122}" type="presParOf" srcId="{8E063AAE-1111-4CD1-8D58-2AD83DA418C1}" destId="{591D51D3-400A-48F4-8C60-D892D34FABAA}" srcOrd="0" destOrd="0" presId="urn:microsoft.com/office/officeart/2018/2/layout/IconVerticalSolidList"/>
    <dgm:cxn modelId="{CE0E1A4F-33E1-4CA7-AC30-581D04C87A4B}" type="presParOf" srcId="{8E063AAE-1111-4CD1-8D58-2AD83DA418C1}" destId="{C6685099-1EC0-479C-9EE6-FBFCE3354CD9}" srcOrd="1" destOrd="0" presId="urn:microsoft.com/office/officeart/2018/2/layout/IconVerticalSolidList"/>
    <dgm:cxn modelId="{BCC7F9D1-CCA9-446D-A523-4C1AB6A8FAA4}" type="presParOf" srcId="{8E063AAE-1111-4CD1-8D58-2AD83DA418C1}" destId="{D7100B51-B1BC-4A48-8EC9-7B9E12D50661}" srcOrd="2" destOrd="0" presId="urn:microsoft.com/office/officeart/2018/2/layout/IconVerticalSolidList"/>
    <dgm:cxn modelId="{4F962D0B-8EBF-4F5D-8F1A-6FA69A5AA4AD}" type="presParOf" srcId="{8E063AAE-1111-4CD1-8D58-2AD83DA418C1}" destId="{0EF695FC-6AAC-490D-9EAC-ABD5552112FF}" srcOrd="3" destOrd="0" presId="urn:microsoft.com/office/officeart/2018/2/layout/IconVerticalSolidList"/>
    <dgm:cxn modelId="{8C2FCCC6-C27E-415A-82ED-CDCB23BA11E1}" type="presParOf" srcId="{930E6875-31F1-4546-8704-6C8FAE4AE95A}" destId="{C5000AB9-E09F-4484-AC9C-E0EE3E07745F}" srcOrd="5" destOrd="0" presId="urn:microsoft.com/office/officeart/2018/2/layout/IconVerticalSolidList"/>
    <dgm:cxn modelId="{DFEEDD3D-C76C-4D67-82A5-20DB759AEF5D}" type="presParOf" srcId="{930E6875-31F1-4546-8704-6C8FAE4AE95A}" destId="{2313DACB-7C88-489E-ADA7-DB014DE3E618}" srcOrd="6" destOrd="0" presId="urn:microsoft.com/office/officeart/2018/2/layout/IconVerticalSolidList"/>
    <dgm:cxn modelId="{481DAE20-BBC2-41F6-8819-3C08B7534607}" type="presParOf" srcId="{2313DACB-7C88-489E-ADA7-DB014DE3E618}" destId="{EBB96DFC-2DE2-448C-AE2F-6819E1B03D61}" srcOrd="0" destOrd="0" presId="urn:microsoft.com/office/officeart/2018/2/layout/IconVerticalSolidList"/>
    <dgm:cxn modelId="{C9EE2BF2-3982-43CB-A18D-E9DE09AF932A}" type="presParOf" srcId="{2313DACB-7C88-489E-ADA7-DB014DE3E618}" destId="{493242D2-8CCB-4AD9-97C1-47CB100D92D4}" srcOrd="1" destOrd="0" presId="urn:microsoft.com/office/officeart/2018/2/layout/IconVerticalSolidList"/>
    <dgm:cxn modelId="{299462F4-D135-40DE-85C8-A7B6934DBC68}" type="presParOf" srcId="{2313DACB-7C88-489E-ADA7-DB014DE3E618}" destId="{249F3D67-D2C0-4506-AA92-C53A331137C6}" srcOrd="2" destOrd="0" presId="urn:microsoft.com/office/officeart/2018/2/layout/IconVerticalSolidList"/>
    <dgm:cxn modelId="{9B40CFA7-5377-4E7F-8607-8F9B6A2E1123}" type="presParOf" srcId="{2313DACB-7C88-489E-ADA7-DB014DE3E618}" destId="{74ED374C-CD1D-4026-9254-19B166A013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69405E-6434-48BF-A955-19F52F727BF9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4319AD-17AC-4C28-9C54-67254F74D158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AEF4C-C0CF-432F-B2FD-B61C9A14A7E1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Improved workflows and staff efficiency (</a:t>
          </a:r>
          <a:r>
            <a:rPr lang="en-GB" sz="2200" kern="1200" dirty="0" err="1"/>
            <a:t>Oxehealth</a:t>
          </a:r>
          <a:r>
            <a:rPr lang="en-GB" sz="2200" kern="1200" dirty="0"/>
            <a:t>, n.d.).</a:t>
          </a:r>
          <a:endParaRPr lang="en-US" sz="2200" kern="1200" dirty="0"/>
        </a:p>
      </dsp:txBody>
      <dsp:txXfrm>
        <a:off x="1099610" y="1878"/>
        <a:ext cx="7129989" cy="952043"/>
      </dsp:txXfrm>
    </dsp:sp>
    <dsp:sp modelId="{6388374E-9F61-42A6-A41A-68800F1FE38C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004AB2-A0E6-4F24-A590-5AC866BD42A1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AF7FE-7E09-42B7-98D0-FEB7B207FF28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91% staff report better patient safety; 97% fewer sleep disturbances (Zentgraf, 2021).</a:t>
          </a:r>
          <a:endParaRPr lang="en-US" sz="2200" kern="1200" dirty="0"/>
        </a:p>
      </dsp:txBody>
      <dsp:txXfrm>
        <a:off x="1099610" y="1191932"/>
        <a:ext cx="7129989" cy="952043"/>
      </dsp:txXfrm>
    </dsp:sp>
    <dsp:sp modelId="{5D08643B-54F8-4A63-8D9C-62FF45B12AB3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DCE9B-DD4A-40D5-88C9-AF933FA88A4C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BD3FA1-38D1-42E8-869C-E54359046CD8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Enhances real-time data sharing and multidisciplinary communication (Gov.uk, n.d.).</a:t>
          </a:r>
          <a:endParaRPr lang="en-US" sz="2200" kern="1200"/>
        </a:p>
      </dsp:txBody>
      <dsp:txXfrm>
        <a:off x="1099610" y="2381986"/>
        <a:ext cx="7129989" cy="952043"/>
      </dsp:txXfrm>
    </dsp:sp>
    <dsp:sp modelId="{D991E581-A9D3-4085-A91E-6B965C6DDFC5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94053-472D-48BA-98CD-83E2127C1EF9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EDED1F-6B4C-4670-98FF-3809DC7A6D67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Supports NHS goals for safer, digital-first care (NHS England, 2023).</a:t>
          </a:r>
          <a:endParaRPr lang="en-US" sz="2200" kern="1200"/>
        </a:p>
      </dsp:txBody>
      <dsp:txXfrm>
        <a:off x="1099610" y="3572041"/>
        <a:ext cx="7129989" cy="9520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F645C6-8934-47CA-B030-95C26D86CC69}">
      <dsp:nvSpPr>
        <dsp:cNvPr id="0" name=""/>
        <dsp:cNvSpPr/>
      </dsp:nvSpPr>
      <dsp:spPr>
        <a:xfrm>
          <a:off x="211871" y="470129"/>
          <a:ext cx="1335675" cy="13356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F92381-B40B-4213-BF0F-CAA2E338A17E}">
      <dsp:nvSpPr>
        <dsp:cNvPr id="0" name=""/>
        <dsp:cNvSpPr/>
      </dsp:nvSpPr>
      <dsp:spPr>
        <a:xfrm>
          <a:off x="492362" y="750621"/>
          <a:ext cx="774691" cy="7746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DACEB-03F0-4952-AE0A-4E98AC978C4E}">
      <dsp:nvSpPr>
        <dsp:cNvPr id="0" name=""/>
        <dsp:cNvSpPr/>
      </dsp:nvSpPr>
      <dsp:spPr>
        <a:xfrm>
          <a:off x="1833762" y="470129"/>
          <a:ext cx="3148377" cy="1335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Non-contact monitoring enhances comfort and dignity (Dewa et al., 2023).</a:t>
          </a:r>
          <a:endParaRPr lang="en-US" sz="2300" kern="1200" dirty="0"/>
        </a:p>
      </dsp:txBody>
      <dsp:txXfrm>
        <a:off x="1833762" y="470129"/>
        <a:ext cx="3148377" cy="1335675"/>
      </dsp:txXfrm>
    </dsp:sp>
    <dsp:sp modelId="{F639DF67-2514-4025-AF8C-516181BCE43F}">
      <dsp:nvSpPr>
        <dsp:cNvPr id="0" name=""/>
        <dsp:cNvSpPr/>
      </dsp:nvSpPr>
      <dsp:spPr>
        <a:xfrm>
          <a:off x="5530721" y="470129"/>
          <a:ext cx="1335675" cy="13356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A196D-D3DD-42A6-A69A-2AED05344455}">
      <dsp:nvSpPr>
        <dsp:cNvPr id="0" name=""/>
        <dsp:cNvSpPr/>
      </dsp:nvSpPr>
      <dsp:spPr>
        <a:xfrm>
          <a:off x="5811213" y="750621"/>
          <a:ext cx="774691" cy="7746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E93EA-AB83-4D55-B2D8-84B3F49E3C05}">
      <dsp:nvSpPr>
        <dsp:cNvPr id="0" name=""/>
        <dsp:cNvSpPr/>
      </dsp:nvSpPr>
      <dsp:spPr>
        <a:xfrm>
          <a:off x="7152613" y="470129"/>
          <a:ext cx="3148377" cy="1335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70% of patients felt safer and more reassured (EPUT, 2025).</a:t>
          </a:r>
          <a:endParaRPr lang="en-US" sz="2300" kern="1200"/>
        </a:p>
      </dsp:txBody>
      <dsp:txXfrm>
        <a:off x="7152613" y="470129"/>
        <a:ext cx="3148377" cy="1335675"/>
      </dsp:txXfrm>
    </dsp:sp>
    <dsp:sp modelId="{E07CC87B-10F8-4948-A701-0DFC2AA48853}">
      <dsp:nvSpPr>
        <dsp:cNvPr id="0" name=""/>
        <dsp:cNvSpPr/>
      </dsp:nvSpPr>
      <dsp:spPr>
        <a:xfrm>
          <a:off x="211871" y="2545532"/>
          <a:ext cx="1335675" cy="13356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85E7E-74C8-4869-B218-B7F279449552}">
      <dsp:nvSpPr>
        <dsp:cNvPr id="0" name=""/>
        <dsp:cNvSpPr/>
      </dsp:nvSpPr>
      <dsp:spPr>
        <a:xfrm>
          <a:off x="492362" y="2826024"/>
          <a:ext cx="774691" cy="7746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CB076-E8AE-4492-B475-028B922416D5}">
      <dsp:nvSpPr>
        <dsp:cNvPr id="0" name=""/>
        <dsp:cNvSpPr/>
      </dsp:nvSpPr>
      <dsp:spPr>
        <a:xfrm>
          <a:off x="1833762" y="2545532"/>
          <a:ext cx="3148377" cy="1335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Encourages trust and therapeutic engagement (CNWL, n.d.).</a:t>
          </a:r>
          <a:endParaRPr lang="en-US" sz="2300" kern="1200"/>
        </a:p>
      </dsp:txBody>
      <dsp:txXfrm>
        <a:off x="1833762" y="2545532"/>
        <a:ext cx="3148377" cy="1335675"/>
      </dsp:txXfrm>
    </dsp:sp>
    <dsp:sp modelId="{CC0A4425-6026-4C09-AAF1-15EFC5671411}">
      <dsp:nvSpPr>
        <dsp:cNvPr id="0" name=""/>
        <dsp:cNvSpPr/>
      </dsp:nvSpPr>
      <dsp:spPr>
        <a:xfrm>
          <a:off x="5530721" y="2545532"/>
          <a:ext cx="1335675" cy="133567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0421CB-6121-4C15-AADB-3B71FF4A823C}">
      <dsp:nvSpPr>
        <dsp:cNvPr id="0" name=""/>
        <dsp:cNvSpPr/>
      </dsp:nvSpPr>
      <dsp:spPr>
        <a:xfrm>
          <a:off x="5811213" y="2826024"/>
          <a:ext cx="774691" cy="7746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7C58F8-B163-41AB-BE64-369F6A00DBD9}">
      <dsp:nvSpPr>
        <dsp:cNvPr id="0" name=""/>
        <dsp:cNvSpPr/>
      </dsp:nvSpPr>
      <dsp:spPr>
        <a:xfrm>
          <a:off x="7152613" y="2545532"/>
          <a:ext cx="3148377" cy="1335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Promotes recovery through improved perception of safety (Buckley et al., 2024).</a:t>
          </a:r>
          <a:endParaRPr lang="en-US" sz="2300" kern="1200"/>
        </a:p>
      </dsp:txBody>
      <dsp:txXfrm>
        <a:off x="7152613" y="2545532"/>
        <a:ext cx="3148377" cy="1335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1EABFA-1A29-4C31-8D8B-360BF87110D1}">
      <dsp:nvSpPr>
        <dsp:cNvPr id="0" name=""/>
        <dsp:cNvSpPr/>
      </dsp:nvSpPr>
      <dsp:spPr>
        <a:xfrm>
          <a:off x="599691" y="233"/>
          <a:ext cx="2196691" cy="1318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Facilitates accountability via objective incident reviews (Oxford Health, 2025).</a:t>
          </a:r>
        </a:p>
      </dsp:txBody>
      <dsp:txXfrm>
        <a:off x="599691" y="233"/>
        <a:ext cx="2196691" cy="1318014"/>
      </dsp:txXfrm>
    </dsp:sp>
    <dsp:sp modelId="{FA425146-762C-4898-B8DC-510F32BBE54D}">
      <dsp:nvSpPr>
        <dsp:cNvPr id="0" name=""/>
        <dsp:cNvSpPr/>
      </dsp:nvSpPr>
      <dsp:spPr>
        <a:xfrm>
          <a:off x="3016051" y="233"/>
          <a:ext cx="2196691" cy="1318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Complies with NHS information governance principles (NHS England, 2023).</a:t>
          </a:r>
        </a:p>
      </dsp:txBody>
      <dsp:txXfrm>
        <a:off x="3016051" y="233"/>
        <a:ext cx="2196691" cy="1318014"/>
      </dsp:txXfrm>
    </dsp:sp>
    <dsp:sp modelId="{4950C09A-6310-417F-AD5D-359FA4FE43C2}">
      <dsp:nvSpPr>
        <dsp:cNvPr id="0" name=""/>
        <dsp:cNvSpPr/>
      </dsp:nvSpPr>
      <dsp:spPr>
        <a:xfrm>
          <a:off x="599691" y="1537917"/>
          <a:ext cx="2196691" cy="1318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Promotes transparency and ethical data use (Hall et al., 2019).</a:t>
          </a:r>
        </a:p>
      </dsp:txBody>
      <dsp:txXfrm>
        <a:off x="599691" y="1537917"/>
        <a:ext cx="2196691" cy="1318014"/>
      </dsp:txXfrm>
    </dsp:sp>
    <dsp:sp modelId="{C74011CF-1E40-40DD-80AB-EEEBD870278D}">
      <dsp:nvSpPr>
        <dsp:cNvPr id="0" name=""/>
        <dsp:cNvSpPr/>
      </dsp:nvSpPr>
      <dsp:spPr>
        <a:xfrm>
          <a:off x="3016051" y="1537917"/>
          <a:ext cx="2196691" cy="1318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Builds trust between patients, clinicians, and technology (Griffiths et al., 2024).</a:t>
          </a:r>
        </a:p>
      </dsp:txBody>
      <dsp:txXfrm>
        <a:off x="3016051" y="1537917"/>
        <a:ext cx="2196691" cy="13180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E84FA-C243-4A0B-939A-526D8F7F4388}">
      <dsp:nvSpPr>
        <dsp:cNvPr id="0" name=""/>
        <dsp:cNvSpPr/>
      </dsp:nvSpPr>
      <dsp:spPr>
        <a:xfrm>
          <a:off x="281738" y="159367"/>
          <a:ext cx="1371736" cy="13717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FCB20A-E890-45AA-B579-FEE64DFBB1FB}">
      <dsp:nvSpPr>
        <dsp:cNvPr id="0" name=""/>
        <dsp:cNvSpPr/>
      </dsp:nvSpPr>
      <dsp:spPr>
        <a:xfrm>
          <a:off x="569803" y="447431"/>
          <a:ext cx="795606" cy="7956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4FD7B-E02D-43F4-AC1B-FFD4D922CECC}">
      <dsp:nvSpPr>
        <dsp:cNvPr id="0" name=""/>
        <dsp:cNvSpPr/>
      </dsp:nvSpPr>
      <dsp:spPr>
        <a:xfrm>
          <a:off x="1947417" y="159367"/>
          <a:ext cx="3233377" cy="1371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Concerns about privacy, autonomy, and surveillance (Dewa et al., 2023).</a:t>
          </a:r>
        </a:p>
      </dsp:txBody>
      <dsp:txXfrm>
        <a:off x="1947417" y="159367"/>
        <a:ext cx="3233377" cy="1371736"/>
      </dsp:txXfrm>
    </dsp:sp>
    <dsp:sp modelId="{A4D0E02C-E7B5-439C-950B-BA647AFD3DE2}">
      <dsp:nvSpPr>
        <dsp:cNvPr id="0" name=""/>
        <dsp:cNvSpPr/>
      </dsp:nvSpPr>
      <dsp:spPr>
        <a:xfrm>
          <a:off x="5744187" y="159367"/>
          <a:ext cx="1371736" cy="137173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77497-5A07-4B2B-97A2-04DEF8573F34}">
      <dsp:nvSpPr>
        <dsp:cNvPr id="0" name=""/>
        <dsp:cNvSpPr/>
      </dsp:nvSpPr>
      <dsp:spPr>
        <a:xfrm>
          <a:off x="6032251" y="447431"/>
          <a:ext cx="795606" cy="7956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44D4B-B01E-4FD3-A0F4-65CF751B0F4D}">
      <dsp:nvSpPr>
        <dsp:cNvPr id="0" name=""/>
        <dsp:cNvSpPr/>
      </dsp:nvSpPr>
      <dsp:spPr>
        <a:xfrm>
          <a:off x="7409866" y="159367"/>
          <a:ext cx="3233377" cy="1371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‘Big Brother’ perception among patients (NSUN, 2024).</a:t>
          </a:r>
        </a:p>
      </dsp:txBody>
      <dsp:txXfrm>
        <a:off x="7409866" y="159367"/>
        <a:ext cx="3233377" cy="1371736"/>
      </dsp:txXfrm>
    </dsp:sp>
    <dsp:sp modelId="{29B01134-DF7B-43A2-AC08-E80BB1C60A4B}">
      <dsp:nvSpPr>
        <dsp:cNvPr id="0" name=""/>
        <dsp:cNvSpPr/>
      </dsp:nvSpPr>
      <dsp:spPr>
        <a:xfrm>
          <a:off x="281738" y="2158301"/>
          <a:ext cx="1371736" cy="137173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C7FAA-2C62-49F1-80BC-698ED88E3E1E}">
      <dsp:nvSpPr>
        <dsp:cNvPr id="0" name=""/>
        <dsp:cNvSpPr/>
      </dsp:nvSpPr>
      <dsp:spPr>
        <a:xfrm>
          <a:off x="569803" y="2446366"/>
          <a:ext cx="795606" cy="7956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280CC2-615E-4B52-971D-EA93C6F14432}">
      <dsp:nvSpPr>
        <dsp:cNvPr id="0" name=""/>
        <dsp:cNvSpPr/>
      </dsp:nvSpPr>
      <dsp:spPr>
        <a:xfrm>
          <a:off x="1947417" y="2158301"/>
          <a:ext cx="3233377" cy="1371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Digital literacy gaps among patients and staff (Gordon &amp; Hornbrook, 2018).</a:t>
          </a:r>
        </a:p>
      </dsp:txBody>
      <dsp:txXfrm>
        <a:off x="1947417" y="2158301"/>
        <a:ext cx="3233377" cy="1371736"/>
      </dsp:txXfrm>
    </dsp:sp>
    <dsp:sp modelId="{F3FC1EA6-C061-4FE1-87C9-91DC9BDB77FF}">
      <dsp:nvSpPr>
        <dsp:cNvPr id="0" name=""/>
        <dsp:cNvSpPr/>
      </dsp:nvSpPr>
      <dsp:spPr>
        <a:xfrm>
          <a:off x="5744187" y="2158301"/>
          <a:ext cx="1371736" cy="137173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719B7-491F-4DD0-9F2D-0C73063F5435}">
      <dsp:nvSpPr>
        <dsp:cNvPr id="0" name=""/>
        <dsp:cNvSpPr/>
      </dsp:nvSpPr>
      <dsp:spPr>
        <a:xfrm>
          <a:off x="6032251" y="2446366"/>
          <a:ext cx="795606" cy="7956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DF50D9-5F24-4888-9102-A050F8218F35}">
      <dsp:nvSpPr>
        <dsp:cNvPr id="0" name=""/>
        <dsp:cNvSpPr/>
      </dsp:nvSpPr>
      <dsp:spPr>
        <a:xfrm>
          <a:off x="7409866" y="2158301"/>
          <a:ext cx="3233377" cy="1371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Evidence mainly from short-term internal evaluations (Buckley et al., 2024).</a:t>
          </a:r>
        </a:p>
      </dsp:txBody>
      <dsp:txXfrm>
        <a:off x="7409866" y="2158301"/>
        <a:ext cx="3233377" cy="13717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47EC08-ECC7-414F-9F43-C83FF471A0C6}">
      <dsp:nvSpPr>
        <dsp:cNvPr id="0" name=""/>
        <dsp:cNvSpPr/>
      </dsp:nvSpPr>
      <dsp:spPr>
        <a:xfrm>
          <a:off x="0" y="1823"/>
          <a:ext cx="9353671" cy="9243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0FE75E-11A1-4015-94CD-C2A35D34C793}">
      <dsp:nvSpPr>
        <dsp:cNvPr id="0" name=""/>
        <dsp:cNvSpPr/>
      </dsp:nvSpPr>
      <dsp:spPr>
        <a:xfrm>
          <a:off x="279608" y="209797"/>
          <a:ext cx="508379" cy="5083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29404-FC26-41BA-9ED2-A3054410FA59}">
      <dsp:nvSpPr>
        <dsp:cNvPr id="0" name=""/>
        <dsp:cNvSpPr/>
      </dsp:nvSpPr>
      <dsp:spPr>
        <a:xfrm>
          <a:off x="1067597" y="1823"/>
          <a:ext cx="8286073" cy="924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5" tIns="97825" rIns="97825" bIns="978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Clear communication about monitoring purpose improves consent (Dewa et al., 2023).</a:t>
          </a:r>
        </a:p>
      </dsp:txBody>
      <dsp:txXfrm>
        <a:off x="1067597" y="1823"/>
        <a:ext cx="8286073" cy="924326"/>
      </dsp:txXfrm>
    </dsp:sp>
    <dsp:sp modelId="{FD4401E9-310B-4C93-85DE-9E456868860E}">
      <dsp:nvSpPr>
        <dsp:cNvPr id="0" name=""/>
        <dsp:cNvSpPr/>
      </dsp:nvSpPr>
      <dsp:spPr>
        <a:xfrm>
          <a:off x="0" y="1157232"/>
          <a:ext cx="9353671" cy="92432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08827F-8BCB-4DE8-AF8E-8821F0F0CC31}">
      <dsp:nvSpPr>
        <dsp:cNvPr id="0" name=""/>
        <dsp:cNvSpPr/>
      </dsp:nvSpPr>
      <dsp:spPr>
        <a:xfrm>
          <a:off x="279608" y="1365205"/>
          <a:ext cx="508379" cy="5083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2C577C-6552-4073-8478-AA37C1002174}">
      <dsp:nvSpPr>
        <dsp:cNvPr id="0" name=""/>
        <dsp:cNvSpPr/>
      </dsp:nvSpPr>
      <dsp:spPr>
        <a:xfrm>
          <a:off x="1067597" y="1157232"/>
          <a:ext cx="8286073" cy="924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5" tIns="97825" rIns="97825" bIns="978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Staff training integrates ethical and digital skills (Griffiths et al., 2024).</a:t>
          </a:r>
        </a:p>
      </dsp:txBody>
      <dsp:txXfrm>
        <a:off x="1067597" y="1157232"/>
        <a:ext cx="8286073" cy="924326"/>
      </dsp:txXfrm>
    </dsp:sp>
    <dsp:sp modelId="{591D51D3-400A-48F4-8C60-D892D34FABAA}">
      <dsp:nvSpPr>
        <dsp:cNvPr id="0" name=""/>
        <dsp:cNvSpPr/>
      </dsp:nvSpPr>
      <dsp:spPr>
        <a:xfrm>
          <a:off x="0" y="2312640"/>
          <a:ext cx="9353671" cy="92432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85099-1EC0-479C-9EE6-FBFCE3354CD9}">
      <dsp:nvSpPr>
        <dsp:cNvPr id="0" name=""/>
        <dsp:cNvSpPr/>
      </dsp:nvSpPr>
      <dsp:spPr>
        <a:xfrm>
          <a:off x="279608" y="2520614"/>
          <a:ext cx="508379" cy="5083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695FC-6AAC-490D-9EAC-ABD5552112FF}">
      <dsp:nvSpPr>
        <dsp:cNvPr id="0" name=""/>
        <dsp:cNvSpPr/>
      </dsp:nvSpPr>
      <dsp:spPr>
        <a:xfrm>
          <a:off x="1067597" y="2312640"/>
          <a:ext cx="8286073" cy="924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5" tIns="97825" rIns="97825" bIns="978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Governance protocols prevent misuse and build trust (NHS England, 2023).</a:t>
          </a:r>
        </a:p>
      </dsp:txBody>
      <dsp:txXfrm>
        <a:off x="1067597" y="2312640"/>
        <a:ext cx="8286073" cy="924326"/>
      </dsp:txXfrm>
    </dsp:sp>
    <dsp:sp modelId="{EBB96DFC-2DE2-448C-AE2F-6819E1B03D61}">
      <dsp:nvSpPr>
        <dsp:cNvPr id="0" name=""/>
        <dsp:cNvSpPr/>
      </dsp:nvSpPr>
      <dsp:spPr>
        <a:xfrm>
          <a:off x="0" y="3468049"/>
          <a:ext cx="9353671" cy="92432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3242D2-8CCB-4AD9-97C1-47CB100D92D4}">
      <dsp:nvSpPr>
        <dsp:cNvPr id="0" name=""/>
        <dsp:cNvSpPr/>
      </dsp:nvSpPr>
      <dsp:spPr>
        <a:xfrm>
          <a:off x="279608" y="3676022"/>
          <a:ext cx="508379" cy="5083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D374C-CD1D-4026-9254-19B166A0136E}">
      <dsp:nvSpPr>
        <dsp:cNvPr id="0" name=""/>
        <dsp:cNvSpPr/>
      </dsp:nvSpPr>
      <dsp:spPr>
        <a:xfrm>
          <a:off x="1067597" y="3468049"/>
          <a:ext cx="8286073" cy="924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5" tIns="97825" rIns="97825" bIns="978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Co-production with service users enhances acceptance (Saif et al., 2024).</a:t>
          </a:r>
        </a:p>
      </dsp:txBody>
      <dsp:txXfrm>
        <a:off x="1067597" y="3468049"/>
        <a:ext cx="8286073" cy="9243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9A4968-694B-411D-99BB-F33BAA9E156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C2CDC-9D34-4007-92A7-823E5F3C4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279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Oxevision’s sustainability depends on governance, training, and patient engagement.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bined.nhs.uk/news/latest-updates/combined-healthcare-launches-oxevision-on-ward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pharmaphorum.com/news/fda-green-lights-oxehealth-vital-signs-monitoring-software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ews.co.uk/news/nhs-psychiatric-wards-are-video-monitoring-children-and-adults-24-hours-a-day-sparking-privacy-fears-2553448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s://stopoxevision.wordpress.com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hyperlink" Target="https://www.combined.nhs.uk/news/latest-updates/combined-healthcare-launches-oxevision-on-ward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25.png"/><Relationship Id="rId7" Type="http://schemas.openxmlformats.org/officeDocument/2006/relationships/diagramLayout" Target="../diagrams/layout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image" Target="../media/image26.jpeg"/><Relationship Id="rId10" Type="http://schemas.microsoft.com/office/2007/relationships/diagramDrawing" Target="../diagrams/drawing3.xml"/><Relationship Id="rId4" Type="http://schemas.openxmlformats.org/officeDocument/2006/relationships/hyperlink" Target="https://ndconnection.co.uk/blog" TargetMode="External"/><Relationship Id="rId9" Type="http://schemas.openxmlformats.org/officeDocument/2006/relationships/diagramColors" Target="../diagrams/colors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ytecled.com/case-studies/raytec-and-oxehealth-helping-to-save-lives/" TargetMode="External"/><Relationship Id="rId3" Type="http://schemas.openxmlformats.org/officeDocument/2006/relationships/hyperlink" Target="https://ndconnection.co.uk/blog/oxevision-surveillance-cameras-psychiatric" TargetMode="External"/><Relationship Id="rId7" Type="http://schemas.openxmlformats.org/officeDocument/2006/relationships/hyperlink" Target="https://pharmaphorum.com/news/fda-green-lights-oxehealth-vital-signs-monitoring-software" TargetMode="External"/><Relationship Id="rId2" Type="http://schemas.openxmlformats.org/officeDocument/2006/relationships/hyperlink" Target="https://www.nhsconfed.org/system/files/2023-05/Oxehealth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xfordhealth.nhs.uk/leaflets/title/oxevision-camera-sensors-and-the-care-in-your-room/" TargetMode="External"/><Relationship Id="rId11" Type="http://schemas.openxmlformats.org/officeDocument/2006/relationships/hyperlink" Target="https://inews.co.uk/news/nhs-chiefs-mental-health-services-not-use-video-monitoring-sytem-2646672" TargetMode="External"/><Relationship Id="rId5" Type="http://schemas.openxmlformats.org/officeDocument/2006/relationships/hyperlink" Target="https://www.nsun.org.uk/news/open-letter-on-the-use-of-oxevision-in-inpatient-settings/" TargetMode="External"/><Relationship Id="rId10" Type="http://schemas.openxmlformats.org/officeDocument/2006/relationships/hyperlink" Target="https://stopoxevision.wordpress.com/2023/07/23/she-had-ligated-to-get-the-attention-of-staff-how-is-oxevision-enabling-poor-practice-on-psychiatric-wards/" TargetMode="External"/><Relationship Id="rId4" Type="http://schemas.openxmlformats.org/officeDocument/2006/relationships/hyperlink" Target="https://www.combined.nhs.uk/news/latest-updates/combined-healthcare-launches-oxevision-on-wards/" TargetMode="External"/><Relationship Id="rId9" Type="http://schemas.openxmlformats.org/officeDocument/2006/relationships/hyperlink" Target="https://www.rdash.nhs.uk/services/adult-mental-health-inpatient/oxehealth-on-the-brodsworth-and-cusworth-wards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pplytosupply.digitalmarketplace.service.gov.uk/g-cloud/services/816175912139941" TargetMode="External"/><Relationship Id="rId13" Type="http://schemas.openxmlformats.org/officeDocument/2006/relationships/hyperlink" Target="https://www.england.nhs.uk/long-read/information-governance-and-data-protection/" TargetMode="External"/><Relationship Id="rId3" Type="http://schemas.openxmlformats.org/officeDocument/2006/relationships/hyperlink" Target="https://www.cnwl.nhs.uk/news/investigating-impact-implementing-oxevision-central-and-north-west-london-nhs-foundation-trust" TargetMode="External"/><Relationship Id="rId7" Type="http://schemas.openxmlformats.org/officeDocument/2006/relationships/hyperlink" Target="https://doi.org/10.1186/s12913-018-2986-0" TargetMode="External"/><Relationship Id="rId12" Type="http://schemas.openxmlformats.org/officeDocument/2006/relationships/hyperlink" Target="https://www.liohealth.com/about" TargetMode="External"/><Relationship Id="rId2" Type="http://schemas.openxmlformats.org/officeDocument/2006/relationships/hyperlink" Target="https://doi.org/10.1371/journal.pdig.000055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put.nhs.uk/news/safety-initiative-highly-commended-in-national-awards/" TargetMode="External"/><Relationship Id="rId11" Type="http://schemas.openxmlformats.org/officeDocument/2006/relationships/hyperlink" Target="https://doi.org/10.3389/fmed.2025.1620156" TargetMode="External"/><Relationship Id="rId5" Type="http://schemas.openxmlformats.org/officeDocument/2006/relationships/hyperlink" Target="https://doi.org/10.1186/s12888-023-05437-w" TargetMode="External"/><Relationship Id="rId10" Type="http://schemas.openxmlformats.org/officeDocument/2006/relationships/hyperlink" Target="https://doi.org/10.1186/s12877-019-1155-6" TargetMode="External"/><Relationship Id="rId4" Type="http://schemas.openxmlformats.org/officeDocument/2006/relationships/hyperlink" Target="https://assets-global.website-files.com/5f567869171c90518f161723/655223a7bccdb5873057b3fd_CNWL_Webinar_Flyer_UK_D_1.0.pdf" TargetMode="External"/><Relationship Id="rId9" Type="http://schemas.openxmlformats.org/officeDocument/2006/relationships/hyperlink" Target="https://doi.org/10.1186/s12916-024-03673-9" TargetMode="External"/><Relationship Id="rId14" Type="http://schemas.openxmlformats.org/officeDocument/2006/relationships/hyperlink" Target="https://www.england.nhs.uk/digitaltechnology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impactreport2024.innovation.ox.ac.uk/outcomes/enabling-people-to-lead-longer-healthier-lives/" TargetMode="External"/><Relationship Id="rId3" Type="http://schemas.openxmlformats.org/officeDocument/2006/relationships/hyperlink" Target="https://www.nsun.org.uk/news/open-letter-on-the-use-of-oxevision-in-inpatient-settings/" TargetMode="External"/><Relationship Id="rId7" Type="http://schemas.openxmlformats.org/officeDocument/2006/relationships/hyperlink" Target="https://doi.org/10.1186/s40900-024-00655-2" TargetMode="External"/><Relationship Id="rId2" Type="http://schemas.openxmlformats.org/officeDocument/2006/relationships/hyperlink" Target="https://nhsproviders.org/news/digital-transformation-hampered-by-budgets-nhs-pressures-and-poor-it-infrastructu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put.nhs.uk/news/patient-safety-enhanced-as-eput-expands-use-of-innovative-technology-on-mental-health-wards/" TargetMode="External"/><Relationship Id="rId5" Type="http://schemas.openxmlformats.org/officeDocument/2006/relationships/hyperlink" Target="https://www.oxfordhealth.nhs.uk/leaflets/title/oxevision-camera-sensors-and-the-care-in-your-room/" TargetMode="External"/><Relationship Id="rId4" Type="http://schemas.openxmlformats.org/officeDocument/2006/relationships/hyperlink" Target="https://cdn.prod.website-files.com/672e2b50812e69606e4ea585/67f7ad0d197b4bbd56c74230_SER_UK_D_8.4.pdf" TargetMode="External"/><Relationship Id="rId9" Type="http://schemas.openxmlformats.org/officeDocument/2006/relationships/hyperlink" Target="https://digitalhealth.london/essex-university-foundation-trust-and-oxehealth-improving-safety-and-patient-experience-on-mental-health-war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ue and green logo&#10;&#10;AI-generated content may be incorrect.">
            <a:extLst>
              <a:ext uri="{FF2B5EF4-FFF2-40B4-BE49-F238E27FC236}">
                <a16:creationId xmlns:a16="http://schemas.microsoft.com/office/drawing/2014/main" id="{7B15DB47-B3AC-7D83-0A8D-B452716C31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18661"/>
          <a:stretch>
            <a:fillRect/>
          </a:stretch>
        </p:blipFill>
        <p:spPr>
          <a:xfrm>
            <a:off x="4876799" y="-27289"/>
            <a:ext cx="7326769" cy="3383270"/>
          </a:xfrm>
          <a:prstGeom prst="rect">
            <a:avLst/>
          </a:prstGeom>
        </p:spPr>
      </p:pic>
      <p:pic>
        <p:nvPicPr>
          <p:cNvPr id="5" name="Picture 4" descr="A medical personnel in a room&#10;&#10;AI-generated content may be incorrect.">
            <a:extLst>
              <a:ext uri="{FF2B5EF4-FFF2-40B4-BE49-F238E27FC236}">
                <a16:creationId xmlns:a16="http://schemas.microsoft.com/office/drawing/2014/main" id="{45434643-4935-0661-D22E-CB60F99F54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5515" r="2" b="6253"/>
          <a:stretch>
            <a:fillRect/>
          </a:stretch>
        </p:blipFill>
        <p:spPr>
          <a:xfrm>
            <a:off x="4649704" y="3474720"/>
            <a:ext cx="7553865" cy="3383280"/>
          </a:xfrm>
          <a:prstGeom prst="rect">
            <a:avLst/>
          </a:prstGeom>
        </p:spPr>
      </p:pic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2645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300" y="609600"/>
            <a:ext cx="3991660" cy="3877197"/>
          </a:xfrm>
        </p:spPr>
        <p:txBody>
          <a:bodyPr>
            <a:normAutofit/>
          </a:bodyPr>
          <a:lstStyle/>
          <a:p>
            <a:pPr algn="l"/>
            <a:r>
              <a:rPr lang="en-GB" sz="4100" dirty="0"/>
              <a:t>Oxevision: Enhancing Safety and Person-Centred Care through Digital Observation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299" y="4638783"/>
            <a:ext cx="4006405" cy="1343972"/>
          </a:xfrm>
        </p:spPr>
        <p:txBody>
          <a:bodyPr>
            <a:normAutofit fontScale="85000" lnSpcReduction="10000"/>
          </a:bodyPr>
          <a:lstStyle/>
          <a:p>
            <a:pPr algn="l">
              <a:lnSpc>
                <a:spcPct val="90000"/>
              </a:lnSpc>
            </a:pPr>
            <a:r>
              <a:rPr lang="en-GB" sz="2000" dirty="0"/>
              <a:t>Name: Sana Ahmed</a:t>
            </a:r>
          </a:p>
          <a:p>
            <a:pPr algn="l">
              <a:lnSpc>
                <a:spcPct val="90000"/>
              </a:lnSpc>
            </a:pPr>
            <a:r>
              <a:rPr lang="en-GB" sz="2000" dirty="0"/>
              <a:t>Student ID: 2314455</a:t>
            </a:r>
          </a:p>
          <a:p>
            <a:pPr algn="l">
              <a:lnSpc>
                <a:spcPct val="90000"/>
              </a:lnSpc>
            </a:pPr>
            <a:r>
              <a:rPr lang="en-GB" sz="2000" dirty="0"/>
              <a:t>Module: BMHP6026</a:t>
            </a:r>
          </a:p>
          <a:p>
            <a:pPr algn="l">
              <a:lnSpc>
                <a:spcPct val="90000"/>
              </a:lnSpc>
            </a:pPr>
            <a:r>
              <a:rPr lang="en-GB" sz="2000" dirty="0"/>
              <a:t>Lecturer: Zakiyyah Ahmed</a:t>
            </a:r>
          </a:p>
          <a:p>
            <a:pPr algn="l">
              <a:lnSpc>
                <a:spcPct val="90000"/>
              </a:lnSpc>
            </a:pPr>
            <a:r>
              <a:rPr lang="en-GB" sz="2000" dirty="0"/>
              <a:t>Date: Sunday 9th November 2025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8638AF-BA40-6976-AEF9-568A9BC6543C}"/>
              </a:ext>
            </a:extLst>
          </p:cNvPr>
          <p:cNvSpPr txBox="1"/>
          <p:nvPr/>
        </p:nvSpPr>
        <p:spPr>
          <a:xfrm>
            <a:off x="10249050" y="2854235"/>
            <a:ext cx="1742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1. NSCH,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0DBE41-C1E7-068F-3849-18873B044AB3}"/>
              </a:ext>
            </a:extLst>
          </p:cNvPr>
          <p:cNvSpPr txBox="1"/>
          <p:nvPr/>
        </p:nvSpPr>
        <p:spPr>
          <a:xfrm>
            <a:off x="9160042" y="6461379"/>
            <a:ext cx="2859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2. (</a:t>
            </a:r>
            <a:r>
              <a:rPr lang="en-GB" b="1" dirty="0" err="1"/>
              <a:t>pharmaphorum</a:t>
            </a:r>
            <a:r>
              <a:rPr lang="en-GB" b="1" dirty="0"/>
              <a:t>, 2021).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AE48C4B-3A90-42C3-BA00-6092B4771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3083" y="329184"/>
            <a:ext cx="6892781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defRPr sz="3600" b="1"/>
            </a:pPr>
            <a:r>
              <a:rPr lang="en-GB" sz="4100" dirty="0"/>
              <a:t>Problem: Observation and Safety in Mental Health Care</a:t>
            </a:r>
          </a:p>
        </p:txBody>
      </p:sp>
      <p:pic>
        <p:nvPicPr>
          <p:cNvPr id="7" name="Picture 6" descr="A person in a room with a light on the bed&#10;&#10;AI-generated content may be incorrect.">
            <a:extLst>
              <a:ext uri="{FF2B5EF4-FFF2-40B4-BE49-F238E27FC236}">
                <a16:creationId xmlns:a16="http://schemas.microsoft.com/office/drawing/2014/main" id="{AEEC8872-FE34-C37A-AF90-76A5A231BF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24" r="-4" b="-4"/>
          <a:stretch>
            <a:fillRect/>
          </a:stretch>
        </p:blipFill>
        <p:spPr>
          <a:xfrm>
            <a:off x="20" y="10"/>
            <a:ext cx="4040263" cy="4193753"/>
          </a:xfrm>
          <a:custGeom>
            <a:avLst/>
            <a:gdLst/>
            <a:ahLst/>
            <a:cxnLst/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F919E280-CA27-4214-97E6-294E0C3BC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083" y="2463186"/>
            <a:ext cx="4242484" cy="18288"/>
          </a:xfrm>
          <a:custGeom>
            <a:avLst/>
            <a:gdLst>
              <a:gd name="connsiteX0" fmla="*/ 0 w 4242484"/>
              <a:gd name="connsiteY0" fmla="*/ 0 h 18288"/>
              <a:gd name="connsiteX1" fmla="*/ 478795 w 4242484"/>
              <a:gd name="connsiteY1" fmla="*/ 0 h 18288"/>
              <a:gd name="connsiteX2" fmla="*/ 957589 w 4242484"/>
              <a:gd name="connsiteY2" fmla="*/ 0 h 18288"/>
              <a:gd name="connsiteX3" fmla="*/ 1521234 w 4242484"/>
              <a:gd name="connsiteY3" fmla="*/ 0 h 18288"/>
              <a:gd name="connsiteX4" fmla="*/ 2212152 w 4242484"/>
              <a:gd name="connsiteY4" fmla="*/ 0 h 18288"/>
              <a:gd name="connsiteX5" fmla="*/ 2733372 w 4242484"/>
              <a:gd name="connsiteY5" fmla="*/ 0 h 18288"/>
              <a:gd name="connsiteX6" fmla="*/ 3254591 w 4242484"/>
              <a:gd name="connsiteY6" fmla="*/ 0 h 18288"/>
              <a:gd name="connsiteX7" fmla="*/ 4242484 w 4242484"/>
              <a:gd name="connsiteY7" fmla="*/ 0 h 18288"/>
              <a:gd name="connsiteX8" fmla="*/ 4242484 w 4242484"/>
              <a:gd name="connsiteY8" fmla="*/ 18288 h 18288"/>
              <a:gd name="connsiteX9" fmla="*/ 3593990 w 4242484"/>
              <a:gd name="connsiteY9" fmla="*/ 18288 h 18288"/>
              <a:gd name="connsiteX10" fmla="*/ 3072771 w 4242484"/>
              <a:gd name="connsiteY10" fmla="*/ 18288 h 18288"/>
              <a:gd name="connsiteX11" fmla="*/ 2551551 w 4242484"/>
              <a:gd name="connsiteY11" fmla="*/ 18288 h 18288"/>
              <a:gd name="connsiteX12" fmla="*/ 1903057 w 4242484"/>
              <a:gd name="connsiteY12" fmla="*/ 18288 h 18288"/>
              <a:gd name="connsiteX13" fmla="*/ 1212138 w 4242484"/>
              <a:gd name="connsiteY13" fmla="*/ 18288 h 18288"/>
              <a:gd name="connsiteX14" fmla="*/ 733344 w 4242484"/>
              <a:gd name="connsiteY14" fmla="*/ 18288 h 18288"/>
              <a:gd name="connsiteX15" fmla="*/ 0 w 4242484"/>
              <a:gd name="connsiteY15" fmla="*/ 18288 h 18288"/>
              <a:gd name="connsiteX16" fmla="*/ 0 w 4242484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484" h="18288" fill="none" extrusionOk="0">
                <a:moveTo>
                  <a:pt x="0" y="0"/>
                </a:moveTo>
                <a:cubicBezTo>
                  <a:pt x="123417" y="20927"/>
                  <a:pt x="372147" y="-19492"/>
                  <a:pt x="478795" y="0"/>
                </a:cubicBezTo>
                <a:cubicBezTo>
                  <a:pt x="585443" y="19492"/>
                  <a:pt x="788006" y="-8297"/>
                  <a:pt x="957589" y="0"/>
                </a:cubicBezTo>
                <a:cubicBezTo>
                  <a:pt x="1127172" y="8297"/>
                  <a:pt x="1316680" y="3018"/>
                  <a:pt x="1521234" y="0"/>
                </a:cubicBezTo>
                <a:cubicBezTo>
                  <a:pt x="1725788" y="-3018"/>
                  <a:pt x="2003830" y="-25568"/>
                  <a:pt x="2212152" y="0"/>
                </a:cubicBezTo>
                <a:cubicBezTo>
                  <a:pt x="2420474" y="25568"/>
                  <a:pt x="2528236" y="2181"/>
                  <a:pt x="2733372" y="0"/>
                </a:cubicBezTo>
                <a:cubicBezTo>
                  <a:pt x="2938508" y="-2181"/>
                  <a:pt x="3103454" y="-3134"/>
                  <a:pt x="3254591" y="0"/>
                </a:cubicBezTo>
                <a:cubicBezTo>
                  <a:pt x="3405728" y="3134"/>
                  <a:pt x="3756985" y="2417"/>
                  <a:pt x="4242484" y="0"/>
                </a:cubicBezTo>
                <a:cubicBezTo>
                  <a:pt x="4243379" y="8974"/>
                  <a:pt x="4241938" y="9359"/>
                  <a:pt x="4242484" y="18288"/>
                </a:cubicBezTo>
                <a:cubicBezTo>
                  <a:pt x="4003294" y="5362"/>
                  <a:pt x="3772971" y="21549"/>
                  <a:pt x="3593990" y="18288"/>
                </a:cubicBezTo>
                <a:cubicBezTo>
                  <a:pt x="3415009" y="15027"/>
                  <a:pt x="3218189" y="-4243"/>
                  <a:pt x="3072771" y="18288"/>
                </a:cubicBezTo>
                <a:cubicBezTo>
                  <a:pt x="2927353" y="40819"/>
                  <a:pt x="2710514" y="15154"/>
                  <a:pt x="2551551" y="18288"/>
                </a:cubicBezTo>
                <a:cubicBezTo>
                  <a:pt x="2392588" y="21422"/>
                  <a:pt x="2129629" y="9884"/>
                  <a:pt x="1903057" y="18288"/>
                </a:cubicBezTo>
                <a:cubicBezTo>
                  <a:pt x="1676485" y="26692"/>
                  <a:pt x="1431009" y="34308"/>
                  <a:pt x="1212138" y="18288"/>
                </a:cubicBezTo>
                <a:cubicBezTo>
                  <a:pt x="993267" y="2268"/>
                  <a:pt x="831164" y="23987"/>
                  <a:pt x="733344" y="18288"/>
                </a:cubicBezTo>
                <a:cubicBezTo>
                  <a:pt x="635524" y="12589"/>
                  <a:pt x="238764" y="45666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2484" h="18288" stroke="0" extrusionOk="0">
                <a:moveTo>
                  <a:pt x="0" y="0"/>
                </a:moveTo>
                <a:cubicBezTo>
                  <a:pt x="203799" y="5615"/>
                  <a:pt x="347584" y="-12895"/>
                  <a:pt x="521219" y="0"/>
                </a:cubicBezTo>
                <a:cubicBezTo>
                  <a:pt x="694854" y="12895"/>
                  <a:pt x="762064" y="-22543"/>
                  <a:pt x="1000014" y="0"/>
                </a:cubicBezTo>
                <a:cubicBezTo>
                  <a:pt x="1237965" y="22543"/>
                  <a:pt x="1276664" y="-10698"/>
                  <a:pt x="1521234" y="0"/>
                </a:cubicBezTo>
                <a:cubicBezTo>
                  <a:pt x="1765804" y="10698"/>
                  <a:pt x="1978114" y="-17502"/>
                  <a:pt x="2127303" y="0"/>
                </a:cubicBezTo>
                <a:cubicBezTo>
                  <a:pt x="2276492" y="17502"/>
                  <a:pt x="2639824" y="-9700"/>
                  <a:pt x="2775797" y="0"/>
                </a:cubicBezTo>
                <a:cubicBezTo>
                  <a:pt x="2911770" y="9700"/>
                  <a:pt x="3269625" y="19866"/>
                  <a:pt x="3466715" y="0"/>
                </a:cubicBezTo>
                <a:cubicBezTo>
                  <a:pt x="3663805" y="-19866"/>
                  <a:pt x="3941074" y="-1861"/>
                  <a:pt x="4242484" y="0"/>
                </a:cubicBezTo>
                <a:cubicBezTo>
                  <a:pt x="4242029" y="6162"/>
                  <a:pt x="4242387" y="11775"/>
                  <a:pt x="4242484" y="18288"/>
                </a:cubicBezTo>
                <a:cubicBezTo>
                  <a:pt x="3961107" y="-7923"/>
                  <a:pt x="3917020" y="46097"/>
                  <a:pt x="3593990" y="18288"/>
                </a:cubicBezTo>
                <a:cubicBezTo>
                  <a:pt x="3270960" y="-9521"/>
                  <a:pt x="3107051" y="46251"/>
                  <a:pt x="2903071" y="18288"/>
                </a:cubicBezTo>
                <a:cubicBezTo>
                  <a:pt x="2699091" y="-9675"/>
                  <a:pt x="2440454" y="29878"/>
                  <a:pt x="2212152" y="18288"/>
                </a:cubicBezTo>
                <a:cubicBezTo>
                  <a:pt x="1983850" y="6698"/>
                  <a:pt x="1855510" y="-3987"/>
                  <a:pt x="1733358" y="18288"/>
                </a:cubicBezTo>
                <a:cubicBezTo>
                  <a:pt x="1611206" y="40563"/>
                  <a:pt x="1309597" y="38876"/>
                  <a:pt x="1084864" y="18288"/>
                </a:cubicBezTo>
                <a:cubicBezTo>
                  <a:pt x="860131" y="-2300"/>
                  <a:pt x="744496" y="21375"/>
                  <a:pt x="521219" y="18288"/>
                </a:cubicBezTo>
                <a:cubicBezTo>
                  <a:pt x="297943" y="15201"/>
                  <a:pt x="235106" y="-58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looking at a picture of a body&#10;&#10;AI-generated content may be incorrect.">
            <a:extLst>
              <a:ext uri="{FF2B5EF4-FFF2-40B4-BE49-F238E27FC236}">
                <a16:creationId xmlns:a16="http://schemas.microsoft.com/office/drawing/2014/main" id="{E1920CA4-56CC-D8A5-EEDA-0A32C2EB5E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12071" b="3"/>
          <a:stretch>
            <a:fillRect/>
          </a:stretch>
        </p:blipFill>
        <p:spPr>
          <a:xfrm>
            <a:off x="20" y="4267200"/>
            <a:ext cx="4050007" cy="2590800"/>
          </a:xfrm>
          <a:custGeom>
            <a:avLst/>
            <a:gdLst/>
            <a:ahLst/>
            <a:cxnLst/>
            <a:rect l="l" t="t" r="r" b="b"/>
            <a:pathLst>
              <a:path w="4051081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cubicBezTo>
                  <a:pt x="4042100" y="1477465"/>
                  <a:pt x="4059584" y="1566941"/>
                  <a:pt x="4046914" y="1661622"/>
                </a:cubicBezTo>
                <a:cubicBezTo>
                  <a:pt x="4039566" y="1720003"/>
                  <a:pt x="4037919" y="177965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3083" y="2706624"/>
            <a:ext cx="6892781" cy="3483864"/>
          </a:xfrm>
        </p:spPr>
        <p:txBody>
          <a:bodyPr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Traditional observations disrupt patient rest and strain staff workload (Saeed, 2021).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High risk of falls and self-harm during low supervision periods (University of Oxford, 2024).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Manual checks limit real-time monitoring and data accuracy (Buckley, Malcolm &amp; Hanlon, 2024).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NHS digital agenda promotes innovation for patient safety and efficiency (NHS England, 2023).</a:t>
            </a:r>
          </a:p>
          <a:p>
            <a:endParaRPr lang="en-GB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065F4E-DE9E-D762-08D5-6A4C6FB968E0}"/>
              </a:ext>
            </a:extLst>
          </p:cNvPr>
          <p:cNvSpPr txBox="1"/>
          <p:nvPr/>
        </p:nvSpPr>
        <p:spPr>
          <a:xfrm>
            <a:off x="143178" y="3861150"/>
            <a:ext cx="2769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3. (Stop Oxevision, 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49A3B3-C149-A264-6F7D-9F186917F7FB}"/>
              </a:ext>
            </a:extLst>
          </p:cNvPr>
          <p:cNvSpPr txBox="1"/>
          <p:nvPr/>
        </p:nvSpPr>
        <p:spPr>
          <a:xfrm>
            <a:off x="1126684" y="6379464"/>
            <a:ext cx="2081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4. (Strudwick, 2023)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825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1021E1-2293-518C-F5FC-56E5AFE25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906" y="506269"/>
            <a:ext cx="4612098" cy="15816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800" dirty="0"/>
              <a:t>Problem: Systemic Barriers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1220" y="-3"/>
            <a:ext cx="4067605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1220" y="-3"/>
            <a:ext cx="361052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28076" y="-106860"/>
            <a:ext cx="3853890" cy="406760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ACFFA2-7534-9A61-54B9-30B1E556EC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" b="-3"/>
          <a:stretch>
            <a:fillRect/>
          </a:stretch>
        </p:blipFill>
        <p:spPr>
          <a:xfrm>
            <a:off x="6094412" y="1012536"/>
            <a:ext cx="4754923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93E2541-AE70-5E36-8D86-0AE0CAE4AA20}"/>
              </a:ext>
            </a:extLst>
          </p:cNvPr>
          <p:cNvSpPr/>
          <p:nvPr/>
        </p:nvSpPr>
        <p:spPr>
          <a:xfrm>
            <a:off x="222179" y="2594148"/>
            <a:ext cx="2640764" cy="138887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 dirty="0"/>
          </a:p>
          <a:p>
            <a:r>
              <a:rPr lang="en-GB" sz="2000" dirty="0"/>
              <a:t>Manual monitoring limits timely intervention (</a:t>
            </a:r>
            <a:r>
              <a:rPr lang="en-GB" sz="2000" dirty="0" err="1"/>
              <a:t>Oxehealth</a:t>
            </a:r>
            <a:r>
              <a:rPr lang="en-GB" sz="2000" dirty="0"/>
              <a:t>, n.d.).</a:t>
            </a:r>
          </a:p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6E31588-4ED5-8750-4312-10A70E27E621}"/>
              </a:ext>
            </a:extLst>
          </p:cNvPr>
          <p:cNvSpPr/>
          <p:nvPr/>
        </p:nvSpPr>
        <p:spPr>
          <a:xfrm>
            <a:off x="3131393" y="2594148"/>
            <a:ext cx="2640764" cy="138887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Staffing shortages and burnout reduce observation quality (Nhsproviders.org, 2024).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36A6D6D-A85C-40E1-1FF0-EBD3E9327162}"/>
              </a:ext>
            </a:extLst>
          </p:cNvPr>
          <p:cNvSpPr/>
          <p:nvPr/>
        </p:nvSpPr>
        <p:spPr>
          <a:xfrm>
            <a:off x="222179" y="4489285"/>
            <a:ext cx="2640763" cy="138886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Ethical and dignity concerns with traditional observation persist (Hall et al., 2019).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2F06466-7913-6BED-08D1-4B8C9448D7BF}"/>
              </a:ext>
            </a:extLst>
          </p:cNvPr>
          <p:cNvSpPr/>
          <p:nvPr/>
        </p:nvSpPr>
        <p:spPr>
          <a:xfrm>
            <a:off x="3131393" y="4489284"/>
            <a:ext cx="2640764" cy="138887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Privacy and governance inconsistencies hinder innovation (</a:t>
            </a:r>
            <a:r>
              <a:rPr lang="en-GB" dirty="0" err="1"/>
              <a:t>Jerjes</a:t>
            </a:r>
            <a:r>
              <a:rPr lang="en-GB" dirty="0"/>
              <a:t> et al., 2025).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22D9A5-5257-ED36-4D8B-F18E19B545D6}"/>
              </a:ext>
            </a:extLst>
          </p:cNvPr>
          <p:cNvSpPr txBox="1"/>
          <p:nvPr/>
        </p:nvSpPr>
        <p:spPr>
          <a:xfrm>
            <a:off x="7198366" y="4681756"/>
            <a:ext cx="2728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5. (NSUN website, 2024)</a:t>
            </a:r>
          </a:p>
        </p:txBody>
      </p:sp>
    </p:spTree>
    <p:extLst>
      <p:ext uri="{BB962C8B-B14F-4D97-AF65-F5344CB8AC3E}">
        <p14:creationId xmlns:p14="http://schemas.microsoft.com/office/powerpoint/2010/main" val="177187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29C59CE-9D5A-4E64-9F64-161998AB2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0115" y="365125"/>
            <a:ext cx="4850727" cy="2068086"/>
          </a:xfrm>
        </p:spPr>
        <p:txBody>
          <a:bodyPr anchor="b">
            <a:normAutofit/>
          </a:bodyPr>
          <a:lstStyle/>
          <a:p>
            <a:pPr>
              <a:defRPr sz="3600" b="1"/>
            </a:pPr>
            <a:r>
              <a:rPr lang="en-GB" sz="5300" dirty="0"/>
              <a:t>Oxevision 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2EA3E16E-E32B-4992-ADBC-EA9C33A6F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0115" y="2579272"/>
            <a:ext cx="4242484" cy="18288"/>
          </a:xfrm>
          <a:custGeom>
            <a:avLst/>
            <a:gdLst>
              <a:gd name="connsiteX0" fmla="*/ 0 w 4242484"/>
              <a:gd name="connsiteY0" fmla="*/ 0 h 18288"/>
              <a:gd name="connsiteX1" fmla="*/ 478795 w 4242484"/>
              <a:gd name="connsiteY1" fmla="*/ 0 h 18288"/>
              <a:gd name="connsiteX2" fmla="*/ 957589 w 4242484"/>
              <a:gd name="connsiteY2" fmla="*/ 0 h 18288"/>
              <a:gd name="connsiteX3" fmla="*/ 1521234 w 4242484"/>
              <a:gd name="connsiteY3" fmla="*/ 0 h 18288"/>
              <a:gd name="connsiteX4" fmla="*/ 2212152 w 4242484"/>
              <a:gd name="connsiteY4" fmla="*/ 0 h 18288"/>
              <a:gd name="connsiteX5" fmla="*/ 2733372 w 4242484"/>
              <a:gd name="connsiteY5" fmla="*/ 0 h 18288"/>
              <a:gd name="connsiteX6" fmla="*/ 3254591 w 4242484"/>
              <a:gd name="connsiteY6" fmla="*/ 0 h 18288"/>
              <a:gd name="connsiteX7" fmla="*/ 4242484 w 4242484"/>
              <a:gd name="connsiteY7" fmla="*/ 0 h 18288"/>
              <a:gd name="connsiteX8" fmla="*/ 4242484 w 4242484"/>
              <a:gd name="connsiteY8" fmla="*/ 18288 h 18288"/>
              <a:gd name="connsiteX9" fmla="*/ 3593990 w 4242484"/>
              <a:gd name="connsiteY9" fmla="*/ 18288 h 18288"/>
              <a:gd name="connsiteX10" fmla="*/ 3072771 w 4242484"/>
              <a:gd name="connsiteY10" fmla="*/ 18288 h 18288"/>
              <a:gd name="connsiteX11" fmla="*/ 2551551 w 4242484"/>
              <a:gd name="connsiteY11" fmla="*/ 18288 h 18288"/>
              <a:gd name="connsiteX12" fmla="*/ 1903057 w 4242484"/>
              <a:gd name="connsiteY12" fmla="*/ 18288 h 18288"/>
              <a:gd name="connsiteX13" fmla="*/ 1212138 w 4242484"/>
              <a:gd name="connsiteY13" fmla="*/ 18288 h 18288"/>
              <a:gd name="connsiteX14" fmla="*/ 733344 w 4242484"/>
              <a:gd name="connsiteY14" fmla="*/ 18288 h 18288"/>
              <a:gd name="connsiteX15" fmla="*/ 0 w 4242484"/>
              <a:gd name="connsiteY15" fmla="*/ 18288 h 18288"/>
              <a:gd name="connsiteX16" fmla="*/ 0 w 4242484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484" h="18288" fill="none" extrusionOk="0">
                <a:moveTo>
                  <a:pt x="0" y="0"/>
                </a:moveTo>
                <a:cubicBezTo>
                  <a:pt x="123417" y="20927"/>
                  <a:pt x="372147" y="-19492"/>
                  <a:pt x="478795" y="0"/>
                </a:cubicBezTo>
                <a:cubicBezTo>
                  <a:pt x="585443" y="19492"/>
                  <a:pt x="788006" y="-8297"/>
                  <a:pt x="957589" y="0"/>
                </a:cubicBezTo>
                <a:cubicBezTo>
                  <a:pt x="1127172" y="8297"/>
                  <a:pt x="1316680" y="3018"/>
                  <a:pt x="1521234" y="0"/>
                </a:cubicBezTo>
                <a:cubicBezTo>
                  <a:pt x="1725788" y="-3018"/>
                  <a:pt x="2003830" y="-25568"/>
                  <a:pt x="2212152" y="0"/>
                </a:cubicBezTo>
                <a:cubicBezTo>
                  <a:pt x="2420474" y="25568"/>
                  <a:pt x="2528236" y="2181"/>
                  <a:pt x="2733372" y="0"/>
                </a:cubicBezTo>
                <a:cubicBezTo>
                  <a:pt x="2938508" y="-2181"/>
                  <a:pt x="3103454" y="-3134"/>
                  <a:pt x="3254591" y="0"/>
                </a:cubicBezTo>
                <a:cubicBezTo>
                  <a:pt x="3405728" y="3134"/>
                  <a:pt x="3756985" y="2417"/>
                  <a:pt x="4242484" y="0"/>
                </a:cubicBezTo>
                <a:cubicBezTo>
                  <a:pt x="4243379" y="8974"/>
                  <a:pt x="4241938" y="9359"/>
                  <a:pt x="4242484" y="18288"/>
                </a:cubicBezTo>
                <a:cubicBezTo>
                  <a:pt x="4003294" y="5362"/>
                  <a:pt x="3772971" y="21549"/>
                  <a:pt x="3593990" y="18288"/>
                </a:cubicBezTo>
                <a:cubicBezTo>
                  <a:pt x="3415009" y="15027"/>
                  <a:pt x="3218189" y="-4243"/>
                  <a:pt x="3072771" y="18288"/>
                </a:cubicBezTo>
                <a:cubicBezTo>
                  <a:pt x="2927353" y="40819"/>
                  <a:pt x="2710514" y="15154"/>
                  <a:pt x="2551551" y="18288"/>
                </a:cubicBezTo>
                <a:cubicBezTo>
                  <a:pt x="2392588" y="21422"/>
                  <a:pt x="2129629" y="9884"/>
                  <a:pt x="1903057" y="18288"/>
                </a:cubicBezTo>
                <a:cubicBezTo>
                  <a:pt x="1676485" y="26692"/>
                  <a:pt x="1431009" y="34308"/>
                  <a:pt x="1212138" y="18288"/>
                </a:cubicBezTo>
                <a:cubicBezTo>
                  <a:pt x="993267" y="2268"/>
                  <a:pt x="831164" y="23987"/>
                  <a:pt x="733344" y="18288"/>
                </a:cubicBezTo>
                <a:cubicBezTo>
                  <a:pt x="635524" y="12589"/>
                  <a:pt x="238764" y="45666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2484" h="18288" stroke="0" extrusionOk="0">
                <a:moveTo>
                  <a:pt x="0" y="0"/>
                </a:moveTo>
                <a:cubicBezTo>
                  <a:pt x="203799" y="5615"/>
                  <a:pt x="347584" y="-12895"/>
                  <a:pt x="521219" y="0"/>
                </a:cubicBezTo>
                <a:cubicBezTo>
                  <a:pt x="694854" y="12895"/>
                  <a:pt x="762064" y="-22543"/>
                  <a:pt x="1000014" y="0"/>
                </a:cubicBezTo>
                <a:cubicBezTo>
                  <a:pt x="1237965" y="22543"/>
                  <a:pt x="1276664" y="-10698"/>
                  <a:pt x="1521234" y="0"/>
                </a:cubicBezTo>
                <a:cubicBezTo>
                  <a:pt x="1765804" y="10698"/>
                  <a:pt x="1978114" y="-17502"/>
                  <a:pt x="2127303" y="0"/>
                </a:cubicBezTo>
                <a:cubicBezTo>
                  <a:pt x="2276492" y="17502"/>
                  <a:pt x="2639824" y="-9700"/>
                  <a:pt x="2775797" y="0"/>
                </a:cubicBezTo>
                <a:cubicBezTo>
                  <a:pt x="2911770" y="9700"/>
                  <a:pt x="3269625" y="19866"/>
                  <a:pt x="3466715" y="0"/>
                </a:cubicBezTo>
                <a:cubicBezTo>
                  <a:pt x="3663805" y="-19866"/>
                  <a:pt x="3941074" y="-1861"/>
                  <a:pt x="4242484" y="0"/>
                </a:cubicBezTo>
                <a:cubicBezTo>
                  <a:pt x="4242029" y="6162"/>
                  <a:pt x="4242387" y="11775"/>
                  <a:pt x="4242484" y="18288"/>
                </a:cubicBezTo>
                <a:cubicBezTo>
                  <a:pt x="3961107" y="-7923"/>
                  <a:pt x="3917020" y="46097"/>
                  <a:pt x="3593990" y="18288"/>
                </a:cubicBezTo>
                <a:cubicBezTo>
                  <a:pt x="3270960" y="-9521"/>
                  <a:pt x="3107051" y="46251"/>
                  <a:pt x="2903071" y="18288"/>
                </a:cubicBezTo>
                <a:cubicBezTo>
                  <a:pt x="2699091" y="-9675"/>
                  <a:pt x="2440454" y="29878"/>
                  <a:pt x="2212152" y="18288"/>
                </a:cubicBezTo>
                <a:cubicBezTo>
                  <a:pt x="1983850" y="6698"/>
                  <a:pt x="1855510" y="-3987"/>
                  <a:pt x="1733358" y="18288"/>
                </a:cubicBezTo>
                <a:cubicBezTo>
                  <a:pt x="1611206" y="40563"/>
                  <a:pt x="1309597" y="38876"/>
                  <a:pt x="1084864" y="18288"/>
                </a:cubicBezTo>
                <a:cubicBezTo>
                  <a:pt x="860131" y="-2300"/>
                  <a:pt x="744496" y="21375"/>
                  <a:pt x="521219" y="18288"/>
                </a:cubicBezTo>
                <a:cubicBezTo>
                  <a:pt x="297943" y="15201"/>
                  <a:pt x="235106" y="-58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lying in a hospital bed&#10;&#10;AI-generated content may be incorrect.">
            <a:extLst>
              <a:ext uri="{FF2B5EF4-FFF2-40B4-BE49-F238E27FC236}">
                <a16:creationId xmlns:a16="http://schemas.microsoft.com/office/drawing/2014/main" id="{8E7D3FB6-38BC-1984-3E9D-3AFA6B28FC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689" r="-1" b="14869"/>
          <a:stretch>
            <a:fillRect/>
          </a:stretch>
        </p:blipFill>
        <p:spPr>
          <a:xfrm>
            <a:off x="20" y="2716074"/>
            <a:ext cx="5908067" cy="4141924"/>
          </a:xfrm>
          <a:custGeom>
            <a:avLst/>
            <a:gdLst/>
            <a:ahLst/>
            <a:cxnLst/>
            <a:rect l="l" t="t" r="r" b="b"/>
            <a:pathLst>
              <a:path w="5909625" h="4141924">
                <a:moveTo>
                  <a:pt x="1823444" y="1329"/>
                </a:moveTo>
                <a:cubicBezTo>
                  <a:pt x="1893960" y="3895"/>
                  <a:pt x="1964367" y="10183"/>
                  <a:pt x="2034428" y="20181"/>
                </a:cubicBezTo>
                <a:cubicBezTo>
                  <a:pt x="2139449" y="36834"/>
                  <a:pt x="2245360" y="26532"/>
                  <a:pt x="2350889" y="19476"/>
                </a:cubicBezTo>
                <a:cubicBezTo>
                  <a:pt x="2478642" y="10867"/>
                  <a:pt x="2606268" y="6210"/>
                  <a:pt x="2734275" y="20323"/>
                </a:cubicBezTo>
                <a:cubicBezTo>
                  <a:pt x="2825326" y="30483"/>
                  <a:pt x="2916886" y="21029"/>
                  <a:pt x="3008193" y="15383"/>
                </a:cubicBezTo>
                <a:cubicBezTo>
                  <a:pt x="3103486" y="8045"/>
                  <a:pt x="3199137" y="8045"/>
                  <a:pt x="3294430" y="15383"/>
                </a:cubicBezTo>
                <a:cubicBezTo>
                  <a:pt x="3381546" y="22750"/>
                  <a:pt x="3469080" y="21000"/>
                  <a:pt x="3555904" y="10161"/>
                </a:cubicBezTo>
                <a:cubicBezTo>
                  <a:pt x="3657497" y="-1693"/>
                  <a:pt x="3759089" y="7480"/>
                  <a:pt x="3860682" y="16089"/>
                </a:cubicBezTo>
                <a:cubicBezTo>
                  <a:pt x="4039485" y="31472"/>
                  <a:pt x="4218161" y="24557"/>
                  <a:pt x="4396583" y="13266"/>
                </a:cubicBezTo>
                <a:cubicBezTo>
                  <a:pt x="4519422" y="6041"/>
                  <a:pt x="4642589" y="10007"/>
                  <a:pt x="4764856" y="25121"/>
                </a:cubicBezTo>
                <a:cubicBezTo>
                  <a:pt x="4813493" y="30483"/>
                  <a:pt x="4862258" y="29496"/>
                  <a:pt x="4911023" y="30483"/>
                </a:cubicBezTo>
                <a:cubicBezTo>
                  <a:pt x="4915721" y="30625"/>
                  <a:pt x="4920801" y="29108"/>
                  <a:pt x="4925690" y="28984"/>
                </a:cubicBezTo>
                <a:lnTo>
                  <a:pt x="4927821" y="30065"/>
                </a:lnTo>
                <a:lnTo>
                  <a:pt x="4960258" y="27641"/>
                </a:lnTo>
                <a:lnTo>
                  <a:pt x="4964870" y="27986"/>
                </a:lnTo>
                <a:lnTo>
                  <a:pt x="4964882" y="27978"/>
                </a:lnTo>
                <a:cubicBezTo>
                  <a:pt x="4969755" y="27908"/>
                  <a:pt x="4974899" y="29284"/>
                  <a:pt x="4979471" y="28790"/>
                </a:cubicBezTo>
                <a:cubicBezTo>
                  <a:pt x="5154578" y="12123"/>
                  <a:pt x="5330536" y="9611"/>
                  <a:pt x="5505974" y="21310"/>
                </a:cubicBezTo>
                <a:cubicBezTo>
                  <a:pt x="5586740" y="25614"/>
                  <a:pt x="5667442" y="25544"/>
                  <a:pt x="5748129" y="23092"/>
                </a:cubicBezTo>
                <a:lnTo>
                  <a:pt x="5892006" y="15658"/>
                </a:lnTo>
                <a:lnTo>
                  <a:pt x="5894187" y="91357"/>
                </a:lnTo>
                <a:cubicBezTo>
                  <a:pt x="5891252" y="119679"/>
                  <a:pt x="5887042" y="148001"/>
                  <a:pt x="5881429" y="176068"/>
                </a:cubicBezTo>
                <a:cubicBezTo>
                  <a:pt x="5868671" y="240494"/>
                  <a:pt x="5878112" y="303645"/>
                  <a:pt x="5888063" y="367433"/>
                </a:cubicBezTo>
                <a:cubicBezTo>
                  <a:pt x="5896291" y="414790"/>
                  <a:pt x="5896291" y="463218"/>
                  <a:pt x="5888063" y="510574"/>
                </a:cubicBezTo>
                <a:cubicBezTo>
                  <a:pt x="5868926" y="612636"/>
                  <a:pt x="5879515" y="714697"/>
                  <a:pt x="5889083" y="815610"/>
                </a:cubicBezTo>
                <a:cubicBezTo>
                  <a:pt x="5901841" y="951224"/>
                  <a:pt x="5908220" y="1085690"/>
                  <a:pt x="5876326" y="1220284"/>
                </a:cubicBezTo>
                <a:cubicBezTo>
                  <a:pt x="5856296" y="1304994"/>
                  <a:pt x="5872754" y="1390981"/>
                  <a:pt x="5883342" y="1475437"/>
                </a:cubicBezTo>
                <a:cubicBezTo>
                  <a:pt x="5891354" y="1538243"/>
                  <a:pt x="5892298" y="1601751"/>
                  <a:pt x="5886149" y="1664761"/>
                </a:cubicBezTo>
                <a:cubicBezTo>
                  <a:pt x="5876836" y="1760329"/>
                  <a:pt x="5880140" y="1856713"/>
                  <a:pt x="5895972" y="1951426"/>
                </a:cubicBezTo>
                <a:cubicBezTo>
                  <a:pt x="5905362" y="2004791"/>
                  <a:pt x="5901727" y="2059623"/>
                  <a:pt x="5885384" y="2111279"/>
                </a:cubicBezTo>
                <a:cubicBezTo>
                  <a:pt x="5861527" y="2185401"/>
                  <a:pt x="5875943" y="2261054"/>
                  <a:pt x="5885384" y="2335942"/>
                </a:cubicBezTo>
                <a:cubicBezTo>
                  <a:pt x="5899545" y="2453440"/>
                  <a:pt x="5916513" y="2570683"/>
                  <a:pt x="5906434" y="2689584"/>
                </a:cubicBezTo>
                <a:cubicBezTo>
                  <a:pt x="5904839" y="2722155"/>
                  <a:pt x="5900310" y="2754521"/>
                  <a:pt x="5892910" y="2786288"/>
                </a:cubicBezTo>
                <a:cubicBezTo>
                  <a:pt x="5859473" y="2908978"/>
                  <a:pt x="5857980" y="3038188"/>
                  <a:pt x="5888573" y="3161618"/>
                </a:cubicBezTo>
                <a:cubicBezTo>
                  <a:pt x="5920978" y="3294426"/>
                  <a:pt x="5914089" y="3426468"/>
                  <a:pt x="5880791" y="3558127"/>
                </a:cubicBezTo>
                <a:cubicBezTo>
                  <a:pt x="5844074" y="3697862"/>
                  <a:pt x="5840847" y="3844294"/>
                  <a:pt x="5871350" y="3985509"/>
                </a:cubicBezTo>
                <a:lnTo>
                  <a:pt x="5884107" y="4141924"/>
                </a:lnTo>
                <a:lnTo>
                  <a:pt x="0" y="4141924"/>
                </a:lnTo>
                <a:lnTo>
                  <a:pt x="0" y="18996"/>
                </a:lnTo>
                <a:lnTo>
                  <a:pt x="114789" y="16636"/>
                </a:lnTo>
                <a:cubicBezTo>
                  <a:pt x="229350" y="12949"/>
                  <a:pt x="343737" y="7904"/>
                  <a:pt x="457838" y="9315"/>
                </a:cubicBezTo>
                <a:cubicBezTo>
                  <a:pt x="553081" y="10444"/>
                  <a:pt x="648070" y="31612"/>
                  <a:pt x="743567" y="27661"/>
                </a:cubicBezTo>
                <a:cubicBezTo>
                  <a:pt x="1032979" y="16089"/>
                  <a:pt x="1322518" y="19899"/>
                  <a:pt x="1611803" y="4799"/>
                </a:cubicBezTo>
                <a:cubicBezTo>
                  <a:pt x="1682301" y="-85"/>
                  <a:pt x="1752927" y="-1238"/>
                  <a:pt x="1823444" y="1329"/>
                </a:cubicBezTo>
                <a:close/>
              </a:path>
            </a:pathLst>
          </a:cu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A316946-B90D-6F77-3B61-D5ECBA5A9EF2}"/>
              </a:ext>
            </a:extLst>
          </p:cNvPr>
          <p:cNvSpPr/>
          <p:nvPr/>
        </p:nvSpPr>
        <p:spPr>
          <a:xfrm>
            <a:off x="6336388" y="2905275"/>
            <a:ext cx="2710543" cy="1130409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Developed by University of Oxford’s Institute of Biomedical Engineering (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Liohealth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2025).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6C82E50-1BD7-E0BB-B93A-CB5B555AAEFB}"/>
              </a:ext>
            </a:extLst>
          </p:cNvPr>
          <p:cNvSpPr/>
          <p:nvPr/>
        </p:nvSpPr>
        <p:spPr>
          <a:xfrm>
            <a:off x="9268692" y="4651605"/>
            <a:ext cx="2732632" cy="112991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Rebranded in August 2025 as LIO to reflect expanded digital health applications (</a:t>
            </a:r>
            <a:r>
              <a:rPr lang="en-GB" sz="1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Liohealth</a:t>
            </a:r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2025).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3ACB151-6267-B8D9-8ED6-8A56EFCDEF31}"/>
              </a:ext>
            </a:extLst>
          </p:cNvPr>
          <p:cNvSpPr/>
          <p:nvPr/>
        </p:nvSpPr>
        <p:spPr>
          <a:xfrm>
            <a:off x="6336388" y="4651605"/>
            <a:ext cx="2709641" cy="1130409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Uses camera-based sensors for contact-free monitoring (Oxford Health, 2025).</a:t>
            </a:r>
          </a:p>
        </p:txBody>
      </p:sp>
      <p:pic>
        <p:nvPicPr>
          <p:cNvPr id="1026" name="Picture 2" descr="Oxehealth on the Brodsworth and ...">
            <a:extLst>
              <a:ext uri="{FF2B5EF4-FFF2-40B4-BE49-F238E27FC236}">
                <a16:creationId xmlns:a16="http://schemas.microsoft.com/office/drawing/2014/main" id="{415636A0-B514-CC90-2025-DD378E269F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2" y="11"/>
            <a:ext cx="2892495" cy="2579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B24BC24-4F9B-AAEE-9E07-1B02975A4370}"/>
              </a:ext>
            </a:extLst>
          </p:cNvPr>
          <p:cNvSpPr/>
          <p:nvPr/>
        </p:nvSpPr>
        <p:spPr>
          <a:xfrm>
            <a:off x="9290781" y="2905274"/>
            <a:ext cx="2710543" cy="1130409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Adopted across NHS Trusts including CWPT and EPUT (CWPT, n.d.; EPUT, 2025).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31D8A06-627B-1A42-596B-C7C0AF84B9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9477" y="123806"/>
            <a:ext cx="3236912" cy="24554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4272BF-B967-068D-41BC-E4822AD34B99}"/>
              </a:ext>
            </a:extLst>
          </p:cNvPr>
          <p:cNvSpPr txBox="1"/>
          <p:nvPr/>
        </p:nvSpPr>
        <p:spPr>
          <a:xfrm>
            <a:off x="81542" y="2346742"/>
            <a:ext cx="25497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6. (Rdash.nhs.uk, 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3067FD-BE92-56B4-3ADE-7EE364E28A9E}"/>
              </a:ext>
            </a:extLst>
          </p:cNvPr>
          <p:cNvSpPr txBox="1"/>
          <p:nvPr/>
        </p:nvSpPr>
        <p:spPr>
          <a:xfrm>
            <a:off x="5028269" y="2063879"/>
            <a:ext cx="1471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7. EPU, </a:t>
            </a:r>
            <a:r>
              <a:rPr lang="en-GB" b="1" dirty="0" err="1">
                <a:solidFill>
                  <a:schemeClr val="bg1"/>
                </a:solidFill>
              </a:rPr>
              <a:t>n.d</a:t>
            </a:r>
            <a:r>
              <a:rPr lang="en-GB" b="1" dirty="0">
                <a:solidFill>
                  <a:schemeClr val="bg1"/>
                </a:solidFill>
              </a:rPr>
              <a:t>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A8B8F9-2D9E-FF86-3EEA-F8076764F8DC}"/>
              </a:ext>
            </a:extLst>
          </p:cNvPr>
          <p:cNvSpPr txBox="1"/>
          <p:nvPr/>
        </p:nvSpPr>
        <p:spPr>
          <a:xfrm>
            <a:off x="5908087" y="6457859"/>
            <a:ext cx="2709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8. (</a:t>
            </a:r>
            <a:r>
              <a:rPr lang="en-GB" b="1" dirty="0" err="1"/>
              <a:t>Oxfordhealth</a:t>
            </a:r>
            <a:r>
              <a:rPr lang="en-GB" b="1" dirty="0"/>
              <a:t>, 2025).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  <p:bldP spid="13" grpId="0" animBg="1"/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5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/>
            </a:pPr>
            <a:r>
              <a:rPr lang="en-GB" dirty="0"/>
              <a:t>Benefits: 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6A1386-25B6-D21E-6401-E15ADCEB37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365125"/>
            <a:ext cx="9839674" cy="1325563"/>
          </a:xfrm>
        </p:spPr>
        <p:txBody>
          <a:bodyPr>
            <a:normAutofit/>
          </a:bodyPr>
          <a:lstStyle/>
          <a:p>
            <a:pPr>
              <a:defRPr sz="3600" b="1"/>
            </a:pPr>
            <a:r>
              <a:rPr lang="en-GB" sz="5500" dirty="0"/>
              <a:t>Benefits: Patient Experience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703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42" y="591829"/>
            <a:ext cx="139003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59729" y="821124"/>
            <a:ext cx="9111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5506" y="1336268"/>
            <a:ext cx="127681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693855DC-7048-001D-7791-AE804A1A94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402492"/>
              </p:ext>
            </p:extLst>
          </p:nvPr>
        </p:nvGraphicFramePr>
        <p:xfrm>
          <a:off x="837981" y="1825625"/>
          <a:ext cx="1051286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9D85F1B-3302-4DB9-81B1-038ADCE4D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824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711" y="3874590"/>
            <a:ext cx="4389442" cy="2094640"/>
          </a:xfrm>
        </p:spPr>
        <p:txBody>
          <a:bodyPr>
            <a:normAutofit/>
          </a:bodyPr>
          <a:lstStyle/>
          <a:p>
            <a:pPr>
              <a:defRPr sz="3600" b="1"/>
            </a:pPr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Benefits: Ethical and Governance Frameworks</a:t>
            </a:r>
          </a:p>
        </p:txBody>
      </p:sp>
      <p:pic>
        <p:nvPicPr>
          <p:cNvPr id="11" name="Picture 10" descr="A video camera on a wall&#10;&#10;AI-generated content may be incorrect.">
            <a:extLst>
              <a:ext uri="{FF2B5EF4-FFF2-40B4-BE49-F238E27FC236}">
                <a16:creationId xmlns:a16="http://schemas.microsoft.com/office/drawing/2014/main" id="{C128931E-C4DA-F743-94B0-B1ED0D4DB1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3749"/>
          <a:stretch>
            <a:fillRect/>
          </a:stretch>
        </p:blipFill>
        <p:spPr>
          <a:xfrm>
            <a:off x="6094412" y="10"/>
            <a:ext cx="6094413" cy="3182262"/>
          </a:xfrm>
          <a:custGeom>
            <a:avLst/>
            <a:gdLst/>
            <a:ahLst/>
            <a:cxnLst/>
            <a:rect l="l" t="t" r="r" b="b"/>
            <a:pathLst>
              <a:path w="6096000" h="3182272">
                <a:moveTo>
                  <a:pt x="0" y="0"/>
                </a:moveTo>
                <a:lnTo>
                  <a:pt x="6096000" y="0"/>
                </a:lnTo>
                <a:lnTo>
                  <a:pt x="6096000" y="2977881"/>
                </a:lnTo>
                <a:lnTo>
                  <a:pt x="6089100" y="2979305"/>
                </a:lnTo>
                <a:cubicBezTo>
                  <a:pt x="6033641" y="2989882"/>
                  <a:pt x="5988719" y="2996128"/>
                  <a:pt x="5963104" y="2993636"/>
                </a:cubicBezTo>
                <a:cubicBezTo>
                  <a:pt x="5792949" y="3029182"/>
                  <a:pt x="5730547" y="3002240"/>
                  <a:pt x="5622676" y="2993454"/>
                </a:cubicBezTo>
                <a:cubicBezTo>
                  <a:pt x="5358705" y="2975083"/>
                  <a:pt x="5242862" y="2994654"/>
                  <a:pt x="5115732" y="2989671"/>
                </a:cubicBezTo>
                <a:cubicBezTo>
                  <a:pt x="4988602" y="2984687"/>
                  <a:pt x="5029567" y="2975639"/>
                  <a:pt x="4859897" y="2963549"/>
                </a:cubicBezTo>
                <a:lnTo>
                  <a:pt x="4391870" y="2926580"/>
                </a:lnTo>
                <a:cubicBezTo>
                  <a:pt x="4327296" y="2956949"/>
                  <a:pt x="4071930" y="2902434"/>
                  <a:pt x="4051327" y="2902384"/>
                </a:cubicBezTo>
                <a:cubicBezTo>
                  <a:pt x="3968352" y="2908170"/>
                  <a:pt x="3882315" y="2886803"/>
                  <a:pt x="3767876" y="2899218"/>
                </a:cubicBezTo>
                <a:cubicBezTo>
                  <a:pt x="3761563" y="2910695"/>
                  <a:pt x="3759706" y="2886579"/>
                  <a:pt x="3607318" y="2887826"/>
                </a:cubicBezTo>
                <a:cubicBezTo>
                  <a:pt x="3517854" y="2911862"/>
                  <a:pt x="3239059" y="2908898"/>
                  <a:pt x="3200813" y="2916134"/>
                </a:cubicBezTo>
                <a:cubicBezTo>
                  <a:pt x="3125330" y="2921689"/>
                  <a:pt x="3104585" y="2900825"/>
                  <a:pt x="3048226" y="2903616"/>
                </a:cubicBezTo>
                <a:cubicBezTo>
                  <a:pt x="3047198" y="2905512"/>
                  <a:pt x="2972947" y="2922104"/>
                  <a:pt x="2930185" y="2925795"/>
                </a:cubicBezTo>
                <a:cubicBezTo>
                  <a:pt x="2887423" y="2929486"/>
                  <a:pt x="2826842" y="2932273"/>
                  <a:pt x="2791651" y="2925762"/>
                </a:cubicBezTo>
                <a:cubicBezTo>
                  <a:pt x="2641026" y="2907373"/>
                  <a:pt x="2577392" y="2897262"/>
                  <a:pt x="2468125" y="2897565"/>
                </a:cubicBezTo>
                <a:cubicBezTo>
                  <a:pt x="2347953" y="2900676"/>
                  <a:pt x="2483169" y="2941985"/>
                  <a:pt x="2308652" y="2926146"/>
                </a:cubicBezTo>
                <a:cubicBezTo>
                  <a:pt x="2305401" y="2936895"/>
                  <a:pt x="2265130" y="2921533"/>
                  <a:pt x="2228153" y="2918475"/>
                </a:cubicBezTo>
                <a:cubicBezTo>
                  <a:pt x="2170686" y="2920724"/>
                  <a:pt x="2206286" y="2945386"/>
                  <a:pt x="2130469" y="2933502"/>
                </a:cubicBezTo>
                <a:lnTo>
                  <a:pt x="2051835" y="2955169"/>
                </a:lnTo>
                <a:cubicBezTo>
                  <a:pt x="2052153" y="2950872"/>
                  <a:pt x="1934201" y="3004193"/>
                  <a:pt x="1910793" y="3004946"/>
                </a:cubicBezTo>
                <a:lnTo>
                  <a:pt x="1758332" y="3027886"/>
                </a:lnTo>
                <a:cubicBezTo>
                  <a:pt x="1709235" y="3044665"/>
                  <a:pt x="1700383" y="3043257"/>
                  <a:pt x="1649704" y="3051307"/>
                </a:cubicBezTo>
                <a:cubicBezTo>
                  <a:pt x="1599024" y="3059359"/>
                  <a:pt x="1520412" y="3098900"/>
                  <a:pt x="1454257" y="3076192"/>
                </a:cubicBezTo>
                <a:cubicBezTo>
                  <a:pt x="1407884" y="3090545"/>
                  <a:pt x="1414359" y="3062092"/>
                  <a:pt x="1323176" y="3081187"/>
                </a:cubicBezTo>
                <a:cubicBezTo>
                  <a:pt x="1269270" y="3084300"/>
                  <a:pt x="1246499" y="3082073"/>
                  <a:pt x="1231798" y="3083652"/>
                </a:cubicBezTo>
                <a:lnTo>
                  <a:pt x="1128386" y="3096270"/>
                </a:lnTo>
                <a:lnTo>
                  <a:pt x="1087572" y="3101257"/>
                </a:lnTo>
                <a:lnTo>
                  <a:pt x="1075937" y="3104255"/>
                </a:lnTo>
                <a:lnTo>
                  <a:pt x="992872" y="3105385"/>
                </a:lnTo>
                <a:cubicBezTo>
                  <a:pt x="955021" y="3105296"/>
                  <a:pt x="904630" y="3125038"/>
                  <a:pt x="891882" y="3122691"/>
                </a:cubicBezTo>
                <a:cubicBezTo>
                  <a:pt x="784087" y="3112356"/>
                  <a:pt x="829281" y="3133000"/>
                  <a:pt x="715888" y="3127380"/>
                </a:cubicBezTo>
                <a:cubicBezTo>
                  <a:pt x="637116" y="3116268"/>
                  <a:pt x="537472" y="3131012"/>
                  <a:pt x="399964" y="3152096"/>
                </a:cubicBezTo>
                <a:lnTo>
                  <a:pt x="310170" y="3146040"/>
                </a:lnTo>
                <a:lnTo>
                  <a:pt x="251771" y="3165636"/>
                </a:lnTo>
                <a:cubicBezTo>
                  <a:pt x="208442" y="3181313"/>
                  <a:pt x="136178" y="3149360"/>
                  <a:pt x="104780" y="3166182"/>
                </a:cubicBezTo>
                <a:cubicBezTo>
                  <a:pt x="55782" y="3185117"/>
                  <a:pt x="29223" y="3184417"/>
                  <a:pt x="8274" y="3178809"/>
                </a:cubicBezTo>
                <a:lnTo>
                  <a:pt x="0" y="3175916"/>
                </a:lnTo>
                <a:close/>
              </a:path>
            </a:pathLst>
          </a:custGeom>
        </p:spPr>
      </p:pic>
      <p:pic>
        <p:nvPicPr>
          <p:cNvPr id="2050" name="Picture 2" descr="Raytec and Oxehealth Helping to Save ...">
            <a:extLst>
              <a:ext uri="{FF2B5EF4-FFF2-40B4-BE49-F238E27FC236}">
                <a16:creationId xmlns:a16="http://schemas.microsoft.com/office/drawing/2014/main" id="{1643D842-2C30-AA7B-779B-F508E55448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" y="21781"/>
            <a:ext cx="5999598" cy="296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C513A48-9292-4C0C-F382-614B842FD4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7271259"/>
              </p:ext>
            </p:extLst>
          </p:nvPr>
        </p:nvGraphicFramePr>
        <p:xfrm>
          <a:off x="5744210" y="3493827"/>
          <a:ext cx="5812434" cy="2856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6AD15C2-4193-9246-7AF9-AE764BAABC69}"/>
              </a:ext>
            </a:extLst>
          </p:cNvPr>
          <p:cNvSpPr txBox="1"/>
          <p:nvPr/>
        </p:nvSpPr>
        <p:spPr>
          <a:xfrm>
            <a:off x="20" y="2621919"/>
            <a:ext cx="2144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9. (</a:t>
            </a:r>
            <a:r>
              <a:rPr lang="en-GB" b="1" dirty="0" err="1"/>
              <a:t>Raytec</a:t>
            </a:r>
            <a:r>
              <a:rPr lang="en-GB" b="1" dirty="0"/>
              <a:t>, 2024).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0BA670-C6CF-B1EB-8BBF-25BFD15E86B0}"/>
              </a:ext>
            </a:extLst>
          </p:cNvPr>
          <p:cNvSpPr txBox="1"/>
          <p:nvPr/>
        </p:nvSpPr>
        <p:spPr>
          <a:xfrm>
            <a:off x="8279183" y="2437253"/>
            <a:ext cx="3814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10. (Neurodiverse Connection, 2025).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12188824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0714" y="0"/>
            <a:ext cx="4096144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09058" y="-5008456"/>
            <a:ext cx="2170709" cy="12188825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203" y="348865"/>
            <a:ext cx="9715580" cy="1576446"/>
          </a:xfrm>
        </p:spPr>
        <p:txBody>
          <a:bodyPr anchor="ctr">
            <a:normAutofit/>
          </a:bodyPr>
          <a:lstStyle/>
          <a:p>
            <a:pPr>
              <a:defRPr sz="3600" b="1"/>
            </a:pPr>
            <a:r>
              <a:rPr lang="en-GB" sz="4000" dirty="0">
                <a:solidFill>
                  <a:srgbClr val="FFFFFF"/>
                </a:solidFill>
              </a:rPr>
              <a:t>Challenges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352C547-759B-3240-CC8B-BDBE252BEF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6804670"/>
              </p:ext>
            </p:extLst>
          </p:nvPr>
        </p:nvGraphicFramePr>
        <p:xfrm>
          <a:off x="643888" y="2615979"/>
          <a:ext cx="10924983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759" y="381935"/>
            <a:ext cx="9353670" cy="120032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defRPr sz="3600" b="1"/>
            </a:pPr>
            <a:r>
              <a:rPr lang="en-GB" sz="6700" dirty="0"/>
              <a:t>Responses and Solutions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1297" y="554152"/>
            <a:ext cx="574026" cy="1075866"/>
            <a:chOff x="10994200" y="554152"/>
            <a:chExt cx="574177" cy="1075866"/>
          </a:xfrm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459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A974ADB-E8D3-A3B2-4989-BF85A96FA0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3222423"/>
              </p:ext>
            </p:extLst>
          </p:nvPr>
        </p:nvGraphicFramePr>
        <p:xfrm>
          <a:off x="1187752" y="1825625"/>
          <a:ext cx="9353671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DAA42-19F6-87B3-0E16-337962B25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285" y="288019"/>
            <a:ext cx="4713514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Future</a:t>
            </a:r>
            <a:r>
              <a:rPr lang="en-GB" dirty="0"/>
              <a:t> </a:t>
            </a:r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Opportunities</a:t>
            </a: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ADB05F-4C44-DA25-E28E-B67FC73775B1}"/>
              </a:ext>
            </a:extLst>
          </p:cNvPr>
          <p:cNvSpPr txBox="1">
            <a:spLocks/>
          </p:cNvSpPr>
          <p:nvPr/>
        </p:nvSpPr>
        <p:spPr>
          <a:xfrm>
            <a:off x="7176301" y="-116832"/>
            <a:ext cx="3796286" cy="132788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Conclusion</a:t>
            </a:r>
          </a:p>
        </p:txBody>
      </p:sp>
      <p:sp>
        <p:nvSpPr>
          <p:cNvPr id="7" name="Rectangle: Top Corners Rounded 6">
            <a:extLst>
              <a:ext uri="{FF2B5EF4-FFF2-40B4-BE49-F238E27FC236}">
                <a16:creationId xmlns:a16="http://schemas.microsoft.com/office/drawing/2014/main" id="{19CF89DE-1396-FF59-AA10-ED6D4055DFF4}"/>
              </a:ext>
            </a:extLst>
          </p:cNvPr>
          <p:cNvSpPr/>
          <p:nvPr/>
        </p:nvSpPr>
        <p:spPr>
          <a:xfrm>
            <a:off x="1077686" y="1417638"/>
            <a:ext cx="3472542" cy="1516981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Expansion across NHS Trusts for standardised monitoring (CNWL, 2023).</a:t>
            </a:r>
          </a:p>
        </p:txBody>
      </p:sp>
      <p:sp>
        <p:nvSpPr>
          <p:cNvPr id="8" name="Rectangle: Top Corners Rounded 7">
            <a:extLst>
              <a:ext uri="{FF2B5EF4-FFF2-40B4-BE49-F238E27FC236}">
                <a16:creationId xmlns:a16="http://schemas.microsoft.com/office/drawing/2014/main" id="{11FBD7B6-736C-74D0-6809-08A8FA407A66}"/>
              </a:ext>
            </a:extLst>
          </p:cNvPr>
          <p:cNvSpPr/>
          <p:nvPr/>
        </p:nvSpPr>
        <p:spPr>
          <a:xfrm>
            <a:off x="1077686" y="3095052"/>
            <a:ext cx="3472542" cy="1516981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Integration with AI for predictive safety analytics (University of Oxford, 2024).</a:t>
            </a:r>
          </a:p>
        </p:txBody>
      </p:sp>
      <p:sp>
        <p:nvSpPr>
          <p:cNvPr id="9" name="Rectangle: Top Corners Rounded 8">
            <a:extLst>
              <a:ext uri="{FF2B5EF4-FFF2-40B4-BE49-F238E27FC236}">
                <a16:creationId xmlns:a16="http://schemas.microsoft.com/office/drawing/2014/main" id="{D47C9782-0321-108A-9424-D6C13A09B35A}"/>
              </a:ext>
            </a:extLst>
          </p:cNvPr>
          <p:cNvSpPr/>
          <p:nvPr/>
        </p:nvSpPr>
        <p:spPr>
          <a:xfrm>
            <a:off x="1077686" y="4793909"/>
            <a:ext cx="3472542" cy="1516981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Promoting digital inclusion to ensure equal access (NSUN, 2025).</a:t>
            </a:r>
          </a:p>
        </p:txBody>
      </p:sp>
      <p:sp>
        <p:nvSpPr>
          <p:cNvPr id="12" name="Rectangle: Diagonal Corners Rounded 11">
            <a:extLst>
              <a:ext uri="{FF2B5EF4-FFF2-40B4-BE49-F238E27FC236}">
                <a16:creationId xmlns:a16="http://schemas.microsoft.com/office/drawing/2014/main" id="{297AC1AA-721A-506D-2A64-DC59D3A7B1A1}"/>
              </a:ext>
            </a:extLst>
          </p:cNvPr>
          <p:cNvSpPr/>
          <p:nvPr/>
        </p:nvSpPr>
        <p:spPr>
          <a:xfrm>
            <a:off x="7338173" y="1305600"/>
            <a:ext cx="3472542" cy="1516981"/>
          </a:xfrm>
          <a:prstGeom prst="round2Diag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  <a:defRPr/>
            </a:pPr>
            <a:r>
              <a:rPr lang="en-GB" dirty="0">
                <a:solidFill>
                  <a:schemeClr val="bg1"/>
                </a:solidFill>
              </a:rPr>
              <a:t>Oxevision (LIO) enhances safety, efficiency, and patient comfort (Buckley et al., 2024).</a:t>
            </a:r>
          </a:p>
        </p:txBody>
      </p:sp>
      <p:sp>
        <p:nvSpPr>
          <p:cNvPr id="13" name="Rectangle: Diagonal Corners Rounded 12">
            <a:extLst>
              <a:ext uri="{FF2B5EF4-FFF2-40B4-BE49-F238E27FC236}">
                <a16:creationId xmlns:a16="http://schemas.microsoft.com/office/drawing/2014/main" id="{8AF3A433-5E8A-2A77-CE57-EE0AC910C3C5}"/>
              </a:ext>
            </a:extLst>
          </p:cNvPr>
          <p:cNvSpPr/>
          <p:nvPr/>
        </p:nvSpPr>
        <p:spPr>
          <a:xfrm>
            <a:off x="7338173" y="3049754"/>
            <a:ext cx="3472542" cy="1516981"/>
          </a:xfrm>
          <a:prstGeom prst="round2Diag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  <a:defRPr/>
            </a:pPr>
            <a:r>
              <a:rPr lang="en-GB" dirty="0">
                <a:solidFill>
                  <a:schemeClr val="bg1"/>
                </a:solidFill>
              </a:rPr>
              <a:t>Challenges remain around privacy, consent, and digital equity (Dewa et al., 2023).</a:t>
            </a:r>
          </a:p>
        </p:txBody>
      </p:sp>
      <p:sp>
        <p:nvSpPr>
          <p:cNvPr id="14" name="Rectangle: Diagonal Corners Rounded 13">
            <a:extLst>
              <a:ext uri="{FF2B5EF4-FFF2-40B4-BE49-F238E27FC236}">
                <a16:creationId xmlns:a16="http://schemas.microsoft.com/office/drawing/2014/main" id="{F8830AA1-CDA2-BDC9-2607-F41BD84E9844}"/>
              </a:ext>
            </a:extLst>
          </p:cNvPr>
          <p:cNvSpPr/>
          <p:nvPr/>
        </p:nvSpPr>
        <p:spPr>
          <a:xfrm>
            <a:off x="7338173" y="4793908"/>
            <a:ext cx="3472542" cy="1516981"/>
          </a:xfrm>
          <a:prstGeom prst="round2Diag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  <a:defRPr/>
            </a:pPr>
            <a:r>
              <a:rPr lang="en-GB" dirty="0">
                <a:solidFill>
                  <a:schemeClr val="bg1"/>
                </a:solidFill>
              </a:rPr>
              <a:t>Sustainable success needs governance, transparency, and co-design (NHS England, 2023).</a:t>
            </a:r>
          </a:p>
        </p:txBody>
      </p:sp>
    </p:spTree>
    <p:extLst>
      <p:ext uri="{BB962C8B-B14F-4D97-AF65-F5344CB8AC3E}">
        <p14:creationId xmlns:p14="http://schemas.microsoft.com/office/powerpoint/2010/main" val="2919415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492A6-7E47-954F-9F2E-A3FD00BB3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38" y="-180475"/>
            <a:ext cx="8229600" cy="1143000"/>
          </a:xfrm>
        </p:spPr>
        <p:txBody>
          <a:bodyPr/>
          <a:lstStyle/>
          <a:p>
            <a:pPr algn="l"/>
            <a:r>
              <a:rPr lang="en-GB" sz="3200" dirty="0"/>
              <a:t>Picture</a:t>
            </a:r>
            <a:r>
              <a:rPr lang="en-GB" dirty="0"/>
              <a:t> </a:t>
            </a:r>
            <a:r>
              <a:rPr lang="en-GB" sz="3200" dirty="0"/>
              <a:t>References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EB3B9-0323-D4AF-5D09-713B71FFE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38" y="962525"/>
            <a:ext cx="11646568" cy="5598695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GB" sz="3400" dirty="0"/>
              <a:t>Essex Partnership University. (No Date). </a:t>
            </a:r>
            <a:r>
              <a:rPr lang="en-GB" sz="3400" i="1" dirty="0"/>
              <a:t>Overcoming the inpatient observations challenge. ‌Using innovation and technology to improve patient safety, outcomes and experience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2"/>
              </a:rPr>
              <a:t>https://www.nhsconfed.org/system/files/2023-05/Oxehealth.pdf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lvl="0"/>
            <a:r>
              <a:rPr lang="en-GB" sz="3400" dirty="0"/>
              <a:t>‌Neurodiverse Connection. (2025). </a:t>
            </a:r>
            <a:r>
              <a:rPr lang="en-GB" sz="3400" i="1" dirty="0"/>
              <a:t>Stop Oxevision: five arguments against surveillance systems in psychiatric settings. </a:t>
            </a:r>
            <a:r>
              <a:rPr lang="en-GB" sz="3400" dirty="0"/>
              <a:t>Available at: </a:t>
            </a:r>
            <a:r>
              <a:rPr lang="en-GB" sz="3400" u="sng" dirty="0">
                <a:hlinkClick r:id="rId3"/>
              </a:rPr>
              <a:t>https://ndconnection.co.uk/blog/oxevision-surveillance-cameras-psychiatric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lvl="0"/>
            <a:r>
              <a:rPr lang="en-GB" sz="3400" dirty="0"/>
              <a:t>North Staffordshire Combined Healthcare Trust. (2024). </a:t>
            </a:r>
            <a:r>
              <a:rPr lang="en-GB" sz="3400" i="1" dirty="0"/>
              <a:t>Combined Healthcare launches Oxevision on wards - North Staffordshire Combined Healthcare NHS Trust</a:t>
            </a:r>
            <a:r>
              <a:rPr lang="en-GB" sz="3400" dirty="0"/>
              <a:t>. [online] Available at: </a:t>
            </a:r>
            <a:r>
              <a:rPr lang="en-GB" sz="3400" u="sng" dirty="0">
                <a:hlinkClick r:id="rId4"/>
              </a:rPr>
              <a:t>https://www.combined.nhs.uk/news/latest-updates/combined-healthcare-launches-oxevision-on-wards/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lvl="0"/>
            <a:r>
              <a:rPr lang="en-GB" sz="3400" dirty="0"/>
              <a:t>‌NSUN website. (2024). </a:t>
            </a:r>
            <a:r>
              <a:rPr lang="en-GB" sz="3400" i="1" dirty="0"/>
              <a:t>Open letter on the use of Oxevision in inpatient settings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5"/>
              </a:rPr>
              <a:t>https://www.nsun.org.uk/news/open-letter-on-the-use-of-oxevision-in-inpatient-settings/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lvl="0"/>
            <a:r>
              <a:rPr lang="en-GB" sz="3400" dirty="0" err="1"/>
              <a:t>Oxfordhealth</a:t>
            </a:r>
            <a:r>
              <a:rPr lang="en-GB" sz="3400" dirty="0"/>
              <a:t>. (2025). </a:t>
            </a:r>
            <a:r>
              <a:rPr lang="en-GB" sz="3400" i="1" dirty="0"/>
              <a:t>Oxevision camera-sensors and the care in your room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6"/>
              </a:rPr>
              <a:t>https://oxfordhealth.nhs.uk/leaflets/title/oxevision-camera-sensors-and-the-care-in-your-room/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lvl="0"/>
            <a:r>
              <a:rPr lang="en-GB" sz="3400" dirty="0" err="1"/>
              <a:t>pharmaphorum</a:t>
            </a:r>
            <a:r>
              <a:rPr lang="en-GB" sz="3400" dirty="0"/>
              <a:t>. (2021). </a:t>
            </a:r>
            <a:r>
              <a:rPr lang="en-GB" sz="3400" i="1" dirty="0"/>
              <a:t>FDA green lights </a:t>
            </a:r>
            <a:r>
              <a:rPr lang="en-GB" sz="3400" i="1" dirty="0" err="1"/>
              <a:t>Oxehealth</a:t>
            </a:r>
            <a:r>
              <a:rPr lang="en-GB" sz="3400" i="1" dirty="0"/>
              <a:t> vital signs monitoring software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7"/>
              </a:rPr>
              <a:t>https://pharmaphorum.com/news/fda-green-lights-oxehealth-vital-signs-monitoring-software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 November 2025).</a:t>
            </a:r>
          </a:p>
          <a:p>
            <a:pPr lvl="0"/>
            <a:r>
              <a:rPr lang="en-GB" sz="3400" dirty="0" err="1"/>
              <a:t>Raytec</a:t>
            </a:r>
            <a:r>
              <a:rPr lang="en-GB" sz="3400" dirty="0"/>
              <a:t>. (2024). </a:t>
            </a:r>
            <a:r>
              <a:rPr lang="en-GB" sz="3400" i="1" dirty="0" err="1"/>
              <a:t>Raytec</a:t>
            </a:r>
            <a:r>
              <a:rPr lang="en-GB" sz="3400" i="1" dirty="0"/>
              <a:t> and </a:t>
            </a:r>
            <a:r>
              <a:rPr lang="en-GB" sz="3400" i="1" dirty="0" err="1"/>
              <a:t>Oxehealth</a:t>
            </a:r>
            <a:r>
              <a:rPr lang="en-GB" sz="3400" i="1" dirty="0"/>
              <a:t> Helping to Save Lives. </a:t>
            </a:r>
            <a:r>
              <a:rPr lang="en-GB" sz="3400" dirty="0"/>
              <a:t>Available at: </a:t>
            </a:r>
            <a:r>
              <a:rPr lang="en-GB" sz="3400" u="sng" dirty="0">
                <a:hlinkClick r:id="rId8"/>
              </a:rPr>
              <a:t>https://www.raytecled.com/case-studies/raytec-and-oxehealth-helping-to-save-lives/</a:t>
            </a:r>
            <a:r>
              <a:rPr lang="en-GB" sz="3400" dirty="0"/>
              <a:t>  (Accessed: 1</a:t>
            </a:r>
            <a:r>
              <a:rPr lang="en-GB" sz="3400" baseline="30000" dirty="0"/>
              <a:t>st</a:t>
            </a:r>
            <a:r>
              <a:rPr lang="en-GB" sz="3400" dirty="0"/>
              <a:t>  November 2025).</a:t>
            </a:r>
          </a:p>
          <a:p>
            <a:pPr lvl="0"/>
            <a:r>
              <a:rPr lang="en-GB" sz="3400" dirty="0"/>
              <a:t>‌Rdash.nhs.uk. (2025). </a:t>
            </a:r>
            <a:r>
              <a:rPr lang="en-GB" sz="3400" i="1" dirty="0" err="1"/>
              <a:t>Oxehealth</a:t>
            </a:r>
            <a:r>
              <a:rPr lang="en-GB" sz="3400" i="1" dirty="0"/>
              <a:t> on the Brodsworth and Cusworth wards – Rotherham Doncaster and South Humber NHS Foundation Trust (</a:t>
            </a:r>
            <a:r>
              <a:rPr lang="en-GB" sz="3400" i="1" dirty="0" err="1"/>
              <a:t>RDaSH</a:t>
            </a:r>
            <a:r>
              <a:rPr lang="en-GB" sz="3400" i="1" dirty="0"/>
              <a:t>)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9"/>
              </a:rPr>
              <a:t>https://www.rdash.nhs.uk/services/adult-mental-health-inpatient/oxehealth-on-the-brodsworth-and-cusworth-wards/</a:t>
            </a:r>
            <a:r>
              <a:rPr lang="en-GB" sz="3400" dirty="0"/>
              <a:t>  (Accessed: 1st November 2025).</a:t>
            </a:r>
          </a:p>
          <a:p>
            <a:pPr lvl="0"/>
            <a:r>
              <a:rPr lang="en-GB" sz="3400" dirty="0"/>
              <a:t>‌Stop Oxevision. (2023). </a:t>
            </a:r>
            <a:r>
              <a:rPr lang="en-GB" sz="3400" i="1" dirty="0"/>
              <a:t>‘She had ligated to get the attention of staff’: how is Oxevision enabling poor practice on psychiatric wards?</a:t>
            </a:r>
            <a:r>
              <a:rPr lang="en-GB" sz="3400" dirty="0"/>
              <a:t>  Available at: </a:t>
            </a:r>
            <a:r>
              <a:rPr lang="en-GB" sz="3400" u="sng" dirty="0">
                <a:hlinkClick r:id="rId10"/>
              </a:rPr>
              <a:t>https://stopoxevision.wordpress.com/2023/07/23/she-had-ligated-to-get-the-attention-of-staff-how-is-oxevision-enabling-poor-practice-on-psychiatric-wards/</a:t>
            </a:r>
            <a:r>
              <a:rPr lang="en-GB" sz="3400" dirty="0"/>
              <a:t>  (Accessed: 1</a:t>
            </a:r>
            <a:r>
              <a:rPr lang="en-GB" sz="3400" baseline="30000" dirty="0"/>
              <a:t>st</a:t>
            </a:r>
            <a:r>
              <a:rPr lang="en-GB" sz="3400" dirty="0"/>
              <a:t>  November 2025).</a:t>
            </a:r>
          </a:p>
          <a:p>
            <a:pPr lvl="0"/>
            <a:r>
              <a:rPr lang="en-GB" sz="3400" dirty="0"/>
              <a:t>‌Strudwick, P. (2023). </a:t>
            </a:r>
            <a:r>
              <a:rPr lang="en-GB" sz="3400" i="1" dirty="0"/>
              <a:t>NHS chiefs investigate controversial video monitoring in mental health wards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11"/>
              </a:rPr>
              <a:t>https://inews.co.uk/news/nhs-chiefs-mental-health-services-not-use-video-monitoring-sytem-2646672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marL="0" indent="0">
              <a:buNone/>
            </a:pPr>
            <a:endParaRPr lang="en-GB" dirty="0"/>
          </a:p>
          <a:p>
            <a:endParaRPr lang="en-GB" sz="1100" dirty="0"/>
          </a:p>
          <a:p>
            <a:endParaRPr lang="en-GB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429621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911F4-AD1C-6C7F-5D89-FD99D4883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9686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2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26903-D9F6-D2F6-E628-43A9655FC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1" y="555171"/>
            <a:ext cx="11952515" cy="6487313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GB" dirty="0"/>
              <a:t>Buckley, C., Malcolm, R. and Hanlon, J. (2024). Economic impact of a vision-based patient </a:t>
            </a:r>
            <a:r>
              <a:rPr lang="en-GB" dirty="0" err="1"/>
              <a:t>moitoring</a:t>
            </a:r>
            <a:r>
              <a:rPr lang="en-GB" dirty="0"/>
              <a:t> system across five NHS mental health trusts. </a:t>
            </a:r>
            <a:r>
              <a:rPr lang="en-GB" i="1" dirty="0"/>
              <a:t>PLOS Digital Health</a:t>
            </a:r>
            <a:r>
              <a:rPr lang="en-GB" dirty="0"/>
              <a:t>, 3(9), p.e0000559. DOI: </a:t>
            </a:r>
            <a:r>
              <a:rPr lang="en-GB" u="sng" dirty="0">
                <a:hlinkClick r:id="rId2"/>
              </a:rPr>
              <a:t>https://doi.org/10.1371/journal.pdig.0000559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Central and North West London NHS Foundation Trust. (2023). </a:t>
            </a:r>
            <a:r>
              <a:rPr lang="en-GB" i="1" dirty="0"/>
              <a:t>Investigating the impact of implementing Oxevision at Central and North West London NHS Foundation Trust.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https://www.cnwl.nhs.uk/news/investigating-impact-implementing-oxevision-central-and-north-west-london-nhs-foundation-trust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Central and North West London. (No Date</a:t>
            </a:r>
            <a:r>
              <a:rPr lang="en-GB" i="1" dirty="0"/>
              <a:t>). Transforming the quality of mental healthcare with Oxevision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https://assets-global.website-files.com/5f567869171c90518f161723/655223a7bccdb5873057b3fd_CNWL_Webinar_Flyer_UK_D_1.0.pdf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Dewa, L.H., </a:t>
            </a:r>
            <a:r>
              <a:rPr lang="en-GB" dirty="0" err="1"/>
              <a:t>Broyd</a:t>
            </a:r>
            <a:r>
              <a:rPr lang="en-GB" dirty="0"/>
              <a:t>, J., Hira, R., Dudley, A., Hafferty, J.D., Bates, R.H. and Aylin, P. (2023). A service evaluation of passive remote monitoring technology for patients in a high-secure forensic psychiatric hospital: a qualitative study. </a:t>
            </a:r>
            <a:r>
              <a:rPr lang="en-GB" i="1" dirty="0"/>
              <a:t>BMC Psychiatry</a:t>
            </a:r>
            <a:r>
              <a:rPr lang="en-GB" dirty="0"/>
              <a:t>, 23(1). DOI: </a:t>
            </a:r>
            <a:r>
              <a:rPr lang="en-GB" u="sng" dirty="0">
                <a:hlinkClick r:id="rId5"/>
              </a:rPr>
              <a:t>https://doi.org/10.1186/s12888-023-05437-w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Essex Partnership University NHS Foundation Trust.  (2024). </a:t>
            </a:r>
            <a:r>
              <a:rPr lang="en-GB" i="1" dirty="0"/>
              <a:t>Safety initiative highly commended in national awards. </a:t>
            </a:r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https://www.eput.nhs.uk/news/safety-initiative-highly-commended-in-national-awards/</a:t>
            </a:r>
            <a:r>
              <a:rPr lang="en-GB" dirty="0"/>
              <a:t> (Accessed: 12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‌Gordon, N.P. and Hornbrook, M.C. (2018). Older Adults’ Readiness to Engage with eHealth Patient Education and self-care resources: a cross-sectional Survey. </a:t>
            </a:r>
            <a:r>
              <a:rPr lang="en-GB" i="1" dirty="0"/>
              <a:t>BMC Health Services Research</a:t>
            </a:r>
            <a:r>
              <a:rPr lang="en-GB" dirty="0"/>
              <a:t>, 18(18). DOI: </a:t>
            </a:r>
            <a:r>
              <a:rPr lang="en-GB" u="sng" dirty="0">
                <a:hlinkClick r:id="rId7"/>
              </a:rPr>
              <a:t>https://doi.org/10.1186/s12913-018-2986-0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‌Gov.uk, (No Date). </a:t>
            </a:r>
            <a:r>
              <a:rPr lang="en-GB" i="1" dirty="0"/>
              <a:t>Oxevision - Digital Marketplace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https://www.applytosupply.digitalmarketplace.service.gov.uk/g-cloud/services/816175912139941</a:t>
            </a:r>
            <a:r>
              <a:rPr lang="en-GB" dirty="0"/>
              <a:t> (Accessed: 15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‌Griffiths, J.L., Katherine, Foye, U., Greenburgh, A., Regan, C., Cooper, R.E., Powell, R., Thomas, E., Brennan, G., Rojas-García, A., Brynmor Lloyd-Evans, Johnson, S. and Simpson, A. (2024). The use and impact of surveillance-based technology initiatives in inpatient and acute mental health settings: a systematic review. </a:t>
            </a:r>
            <a:r>
              <a:rPr lang="en-GB" i="1" dirty="0"/>
              <a:t>BMC Medicine</a:t>
            </a:r>
            <a:r>
              <a:rPr lang="en-GB" dirty="0"/>
              <a:t>, 22(1). DOI: </a:t>
            </a:r>
            <a:r>
              <a:rPr lang="en-GB" u="sng" dirty="0">
                <a:hlinkClick r:id="rId9"/>
              </a:rPr>
              <a:t>https://doi.org/10.1186/s12916-024-03673-9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‌Hall, A., Brown Wilson, C., Stanmore, E. and Todd, C. (2019). Moving beyond ‘safety’ versus ‘autonomy’: a qualitative exploration of the ethics of using monitoring technologies in long-term dementia care. </a:t>
            </a:r>
            <a:r>
              <a:rPr lang="en-GB" i="1" dirty="0"/>
              <a:t>BMC Geriatrics</a:t>
            </a:r>
            <a:r>
              <a:rPr lang="en-GB" dirty="0"/>
              <a:t>, 19(1). DOI: </a:t>
            </a:r>
            <a:r>
              <a:rPr lang="en-GB" u="sng" dirty="0">
                <a:hlinkClick r:id="rId10"/>
              </a:rPr>
              <a:t>https://doi.org/10.1186/s12877-019-1155-6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‌</a:t>
            </a:r>
            <a:r>
              <a:rPr lang="en-GB" dirty="0" err="1"/>
              <a:t>Jerjes</a:t>
            </a:r>
            <a:r>
              <a:rPr lang="en-GB" dirty="0"/>
              <a:t>, W., Harding, D., </a:t>
            </a:r>
            <a:r>
              <a:rPr lang="en-GB" dirty="0" err="1"/>
              <a:t>Jhass</a:t>
            </a:r>
            <a:r>
              <a:rPr lang="en-GB" dirty="0"/>
              <a:t>, A. and Arif, A. (2025). How digital health risks recreating the isolation it aims to solve for people with serious mental illness. </a:t>
            </a:r>
            <a:r>
              <a:rPr lang="en-GB" i="1" dirty="0"/>
              <a:t>Frontiers in Medicine</a:t>
            </a:r>
            <a:r>
              <a:rPr lang="en-GB" dirty="0"/>
              <a:t>, 12. DOI: </a:t>
            </a:r>
            <a:r>
              <a:rPr lang="en-GB" u="sng" dirty="0">
                <a:hlinkClick r:id="rId11"/>
              </a:rPr>
              <a:t>https://doi.org/10.3389/fmed.2025.1620156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Liohealth.com. (2025). </a:t>
            </a:r>
            <a:r>
              <a:rPr lang="en-GB" i="1" dirty="0"/>
              <a:t>LIO</a:t>
            </a:r>
            <a:r>
              <a:rPr lang="en-GB" dirty="0"/>
              <a:t>. Available at: </a:t>
            </a:r>
            <a:r>
              <a:rPr lang="en-GB" u="sng" dirty="0">
                <a:hlinkClick r:id="rId12"/>
              </a:rPr>
              <a:t>https://www.liohealth.com/about</a:t>
            </a:r>
            <a:r>
              <a:rPr lang="en-GB" dirty="0"/>
              <a:t> (Accessed: 29</a:t>
            </a:r>
            <a:r>
              <a:rPr lang="en-GB" baseline="30000" dirty="0"/>
              <a:t>th</a:t>
            </a:r>
            <a:r>
              <a:rPr lang="en-GB" dirty="0"/>
              <a:t> September 2025).</a:t>
            </a:r>
          </a:p>
          <a:p>
            <a:pPr lvl="0"/>
            <a:r>
              <a:rPr lang="en-GB" dirty="0"/>
              <a:t>‌NHS England (2023). </a:t>
            </a:r>
            <a:r>
              <a:rPr lang="en-GB" i="1" dirty="0"/>
              <a:t> Information governance and data protection</a:t>
            </a:r>
            <a:r>
              <a:rPr lang="en-GB" dirty="0"/>
              <a:t>. Available at: </a:t>
            </a:r>
            <a:r>
              <a:rPr lang="en-GB" u="sng" dirty="0">
                <a:hlinkClick r:id="rId13"/>
              </a:rPr>
              <a:t>https://www.england.nhs.uk/long-read/information-governance-and-data-protection/</a:t>
            </a:r>
            <a:r>
              <a:rPr lang="en-GB" dirty="0"/>
              <a:t> (Accessed: 21</a:t>
            </a:r>
            <a:r>
              <a:rPr lang="en-GB" baseline="30000" dirty="0"/>
              <a:t>st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‌NHS England. (2023). </a:t>
            </a:r>
            <a:r>
              <a:rPr lang="en-GB" i="1" dirty="0"/>
              <a:t>Digital transformation</a:t>
            </a:r>
            <a:r>
              <a:rPr lang="en-GB" dirty="0"/>
              <a:t>. Available at: </a:t>
            </a:r>
            <a:r>
              <a:rPr lang="en-GB" u="sng" dirty="0">
                <a:hlinkClick r:id="rId14"/>
              </a:rPr>
              <a:t>https://www.england.nhs.uk/digitaltechnology/</a:t>
            </a:r>
            <a:r>
              <a:rPr lang="en-GB" dirty="0"/>
              <a:t> (Accessed: 5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endParaRPr lang="en-GB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4909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74497-98E8-E07C-C3AE-5CDFAF493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1371" y="-296862"/>
            <a:ext cx="3461657" cy="1143000"/>
          </a:xfrm>
        </p:spPr>
        <p:txBody>
          <a:bodyPr>
            <a:normAutofit/>
          </a:bodyPr>
          <a:lstStyle/>
          <a:p>
            <a:r>
              <a:rPr lang="en-GB" sz="32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34F25-DC10-C3DF-E553-0EE6724BB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3" y="533400"/>
            <a:ext cx="11941627" cy="5592763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‌Nhsproviders.org. (2024). </a:t>
            </a:r>
            <a:r>
              <a:rPr lang="en-GB" i="1" dirty="0"/>
              <a:t>Digital transformation hampered by budgets, NHS pressures and poor IT infrastructure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https://nhsproviders.org/news/digital-transformation-hampered-by-budgets-nhs-pressures-and-poor-it-infrastructure</a:t>
            </a:r>
            <a:r>
              <a:rPr lang="en-GB" dirty="0"/>
              <a:t> (Accessed: 15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NSUN website. (2024). </a:t>
            </a:r>
            <a:r>
              <a:rPr lang="en-GB" i="1" dirty="0"/>
              <a:t>Open letter on the use of Oxevision in inpatient settings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https://www.nsun.org.uk/news/open-letter-on-the-use-of-oxevision-in-inpatient-settings/</a:t>
            </a:r>
            <a:r>
              <a:rPr lang="en-GB" dirty="0"/>
              <a:t> (Accessed: 21</a:t>
            </a:r>
            <a:r>
              <a:rPr lang="en-GB" baseline="30000" dirty="0"/>
              <a:t>st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‌</a:t>
            </a:r>
            <a:r>
              <a:rPr lang="en-GB" dirty="0" err="1"/>
              <a:t>Oxehealth</a:t>
            </a:r>
            <a:r>
              <a:rPr lang="en-GB" dirty="0"/>
              <a:t>. (No Date).</a:t>
            </a:r>
            <a:r>
              <a:rPr lang="en-GB" i="1" dirty="0"/>
              <a:t> Staff Experience with Oxevision. </a:t>
            </a:r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https://cdn.prod.website-files.com/672e2b50812e69606e4ea585/67f7ad0d197b4bbd56c74230_SER_UK_D_8.4.pdf</a:t>
            </a:r>
            <a:r>
              <a:rPr lang="en-GB" dirty="0"/>
              <a:t> (Accessed: 5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‌Oxford Health. (2025). </a:t>
            </a:r>
            <a:r>
              <a:rPr lang="en-GB" i="1" dirty="0"/>
              <a:t>Oxevision camera-sensors and the care in your room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https://www.oxfordhealth.nhs.uk/leaflets/title/oxevision-camera-sensors-and-the-care-in-your-room/</a:t>
            </a:r>
            <a:r>
              <a:rPr lang="en-GB" dirty="0"/>
              <a:t> (Accessed: 29</a:t>
            </a:r>
            <a:r>
              <a:rPr lang="en-GB" baseline="30000" dirty="0"/>
              <a:t>th</a:t>
            </a:r>
            <a:r>
              <a:rPr lang="en-GB" dirty="0"/>
              <a:t> September 2025).</a:t>
            </a:r>
          </a:p>
          <a:p>
            <a:pPr lvl="0"/>
            <a:r>
              <a:rPr lang="en-GB" dirty="0"/>
              <a:t>‌Saeed, F. (2021). </a:t>
            </a:r>
            <a:r>
              <a:rPr lang="en-GB" i="1" dirty="0"/>
              <a:t>Patient safety enhanced as EPUT expands use of innovative technology on mental health wards - Essex Partnership University NHS Foundation Trust. </a:t>
            </a:r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https://www.eput.nhs.uk/news/patient-safety-enhanced-as-eput-expands-use-of-innovative-technology-on-mental-health-wards/</a:t>
            </a:r>
            <a:r>
              <a:rPr lang="en-GB" dirty="0"/>
              <a:t> (Accessed: 10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i="1" dirty="0"/>
              <a:t>Saif, J., Mellor, D., Rogers, D. and Stocker, C. (2024). Integrating expert patients perspectives on the processes </a:t>
            </a:r>
            <a:r>
              <a:rPr lang="en-GB" dirty="0"/>
              <a:t>of engaging them in early medical education. </a:t>
            </a:r>
            <a:r>
              <a:rPr lang="en-GB" i="1" dirty="0"/>
              <a:t>Research Involvement and Engagement</a:t>
            </a:r>
            <a:r>
              <a:rPr lang="en-GB" dirty="0"/>
              <a:t>, 10(1). DOI: </a:t>
            </a:r>
            <a:r>
              <a:rPr lang="en-GB" u="sng" dirty="0">
                <a:hlinkClick r:id="rId7"/>
              </a:rPr>
              <a:t>https://doi.org/10.1186/s40900-024-00655-2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University of Oxford. (2024). </a:t>
            </a:r>
            <a:r>
              <a:rPr lang="en-GB" i="1" dirty="0"/>
              <a:t>Impact: Enabling people to lead longer, healthier lives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https://impactreport2024.innovation.ox.ac.uk/outcomes/enabling-people-to-lead-longer-healthier-lives/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Zentgraf, S., (2021). </a:t>
            </a:r>
            <a:r>
              <a:rPr lang="en-GB" i="1" dirty="0"/>
              <a:t>Essex University Foundation Trust and </a:t>
            </a:r>
            <a:r>
              <a:rPr lang="en-GB" i="1" dirty="0" err="1"/>
              <a:t>Oxehealth</a:t>
            </a:r>
            <a:r>
              <a:rPr lang="en-GB" i="1" dirty="0"/>
              <a:t>: Improving safety and patient experience on mental health wards. </a:t>
            </a:r>
            <a:r>
              <a:rPr lang="en-GB" dirty="0"/>
              <a:t>Available at: </a:t>
            </a:r>
            <a:r>
              <a:rPr lang="en-GB" u="sng" dirty="0">
                <a:hlinkClick r:id="rId9"/>
              </a:rPr>
              <a:t>https://digitalhealth.london/essex-university-foundation-trust-and-oxehealth-improving-safety-and-patient-experience-on-mental-health-wards</a:t>
            </a:r>
            <a:r>
              <a:rPr lang="en-GB" dirty="0"/>
              <a:t> (Accessed: 12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624092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2175</Words>
  <Application>Microsoft Office PowerPoint</Application>
  <PresentationFormat>Custom</PresentationFormat>
  <Paragraphs>105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Calibri</vt:lpstr>
      <vt:lpstr>Office Theme</vt:lpstr>
      <vt:lpstr>Oxevision: Enhancing Safety and Person-Centred Care through Digital Observation</vt:lpstr>
      <vt:lpstr>Problem: Observation and Safety in Mental Health Care</vt:lpstr>
      <vt:lpstr>Problem: Systemic Barriers</vt:lpstr>
      <vt:lpstr>Oxevision </vt:lpstr>
      <vt:lpstr>Benefits: Service Delivery</vt:lpstr>
      <vt:lpstr>Benefits: Patient Experience</vt:lpstr>
      <vt:lpstr>Benefits: Ethical and Governance Frameworks</vt:lpstr>
      <vt:lpstr>Challenges</vt:lpstr>
      <vt:lpstr>Responses and Solutions </vt:lpstr>
      <vt:lpstr>Future Opportunities</vt:lpstr>
      <vt:lpstr>Picture References:</vt:lpstr>
      <vt:lpstr>References:</vt:lpstr>
      <vt:lpstr>References: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Sana Ahmed (2314455)</cp:lastModifiedBy>
  <cp:revision>4</cp:revision>
  <dcterms:created xsi:type="dcterms:W3CDTF">2013-01-27T09:14:16Z</dcterms:created>
  <dcterms:modified xsi:type="dcterms:W3CDTF">2025-11-01T19:29:17Z</dcterms:modified>
  <cp:category/>
</cp:coreProperties>
</file>