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54201D-6DBB-4AFE-A083-CAB15537DE41}" v="8" dt="2026-10-05T12:04:22.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454201D-6DBB-4AFE-A083-CAB15537DE41}"/>
    <pc:docChg chg="custSel addSld modSld">
      <pc:chgData name="Rhodri Thomas" userId="97013524-85ec-4bc1-99cf-ee75f81eb8cc" providerId="ADAL" clId="{2454201D-6DBB-4AFE-A083-CAB15537DE41}" dt="2026-10-05T12:08:41.324" v="178" actId="14100"/>
      <pc:docMkLst>
        <pc:docMk/>
      </pc:docMkLst>
      <pc:sldChg chg="modSp mod">
        <pc:chgData name="Rhodri Thomas" userId="97013524-85ec-4bc1-99cf-ee75f81eb8cc" providerId="ADAL" clId="{2454201D-6DBB-4AFE-A083-CAB15537DE41}" dt="2026-10-05T11:41:46.288" v="5" actId="1076"/>
        <pc:sldMkLst>
          <pc:docMk/>
          <pc:sldMk cId="3560168202" sldId="258"/>
        </pc:sldMkLst>
        <pc:picChg chg="mod">
          <ac:chgData name="Rhodri Thomas" userId="97013524-85ec-4bc1-99cf-ee75f81eb8cc" providerId="ADAL" clId="{2454201D-6DBB-4AFE-A083-CAB15537DE41}" dt="2026-10-05T11:41:46.288" v="5" actId="1076"/>
          <ac:picMkLst>
            <pc:docMk/>
            <pc:sldMk cId="3560168202" sldId="258"/>
            <ac:picMk id="4" creationId="{00000000-0000-0000-0000-000000000000}"/>
          </ac:picMkLst>
        </pc:picChg>
      </pc:sldChg>
      <pc:sldChg chg="modSp mod">
        <pc:chgData name="Rhodri Thomas" userId="97013524-85ec-4bc1-99cf-ee75f81eb8cc" providerId="ADAL" clId="{2454201D-6DBB-4AFE-A083-CAB15537DE41}" dt="2026-10-05T11:43:44.806" v="8" actId="20577"/>
        <pc:sldMkLst>
          <pc:docMk/>
          <pc:sldMk cId="3967354893" sldId="261"/>
        </pc:sldMkLst>
        <pc:spChg chg="mod">
          <ac:chgData name="Rhodri Thomas" userId="97013524-85ec-4bc1-99cf-ee75f81eb8cc" providerId="ADAL" clId="{2454201D-6DBB-4AFE-A083-CAB15537DE41}" dt="2026-10-05T11:43:44.806" v="8" actId="20577"/>
          <ac:spMkLst>
            <pc:docMk/>
            <pc:sldMk cId="3967354893" sldId="261"/>
            <ac:spMk id="3" creationId="{00000000-0000-0000-0000-000000000000}"/>
          </ac:spMkLst>
        </pc:spChg>
      </pc:sldChg>
      <pc:sldChg chg="modSp mod">
        <pc:chgData name="Rhodri Thomas" userId="97013524-85ec-4bc1-99cf-ee75f81eb8cc" providerId="ADAL" clId="{2454201D-6DBB-4AFE-A083-CAB15537DE41}" dt="2026-10-05T11:44:32.811" v="15" actId="14100"/>
        <pc:sldMkLst>
          <pc:docMk/>
          <pc:sldMk cId="1707679675" sldId="262"/>
        </pc:sldMkLst>
        <pc:spChg chg="mod">
          <ac:chgData name="Rhodri Thomas" userId="97013524-85ec-4bc1-99cf-ee75f81eb8cc" providerId="ADAL" clId="{2454201D-6DBB-4AFE-A083-CAB15537DE41}" dt="2026-10-05T11:44:32.811" v="15" actId="14100"/>
          <ac:spMkLst>
            <pc:docMk/>
            <pc:sldMk cId="1707679675" sldId="262"/>
            <ac:spMk id="3" creationId="{00000000-0000-0000-0000-000000000000}"/>
          </ac:spMkLst>
        </pc:spChg>
      </pc:sldChg>
      <pc:sldChg chg="addSp delSp modSp new mod">
        <pc:chgData name="Rhodri Thomas" userId="97013524-85ec-4bc1-99cf-ee75f81eb8cc" providerId="ADAL" clId="{2454201D-6DBB-4AFE-A083-CAB15537DE41}" dt="2026-10-05T12:08:41.324" v="178" actId="14100"/>
        <pc:sldMkLst>
          <pc:docMk/>
          <pc:sldMk cId="3686062172" sldId="267"/>
        </pc:sldMkLst>
        <pc:spChg chg="del mod">
          <ac:chgData name="Rhodri Thomas" userId="97013524-85ec-4bc1-99cf-ee75f81eb8cc" providerId="ADAL" clId="{2454201D-6DBB-4AFE-A083-CAB15537DE41}" dt="2026-10-05T11:49:34.491" v="24" actId="478"/>
          <ac:spMkLst>
            <pc:docMk/>
            <pc:sldMk cId="3686062172" sldId="267"/>
            <ac:spMk id="2" creationId="{64C4FB63-83E3-6267-8C8D-85F2A4569E0C}"/>
          </ac:spMkLst>
        </pc:spChg>
        <pc:spChg chg="del mod">
          <ac:chgData name="Rhodri Thomas" userId="97013524-85ec-4bc1-99cf-ee75f81eb8cc" providerId="ADAL" clId="{2454201D-6DBB-4AFE-A083-CAB15537DE41}" dt="2026-10-05T11:49:33.026" v="22" actId="478"/>
          <ac:spMkLst>
            <pc:docMk/>
            <pc:sldMk cId="3686062172" sldId="267"/>
            <ac:spMk id="3" creationId="{AC3C1B6A-C0A2-59CA-5E8F-E0E757892409}"/>
          </ac:spMkLst>
        </pc:spChg>
        <pc:spChg chg="add mod">
          <ac:chgData name="Rhodri Thomas" userId="97013524-85ec-4bc1-99cf-ee75f81eb8cc" providerId="ADAL" clId="{2454201D-6DBB-4AFE-A083-CAB15537DE41}" dt="2026-10-05T12:08:41.324" v="178" actId="14100"/>
          <ac:spMkLst>
            <pc:docMk/>
            <pc:sldMk cId="3686062172" sldId="267"/>
            <ac:spMk id="5" creationId="{EB15F017-3741-D385-DA5A-BD30BC0FAFD5}"/>
          </ac:spMkLst>
        </pc:spChg>
      </pc:sldChg>
      <pc:sldChg chg="addSp delSp modSp new mod setBg">
        <pc:chgData name="Rhodri Thomas" userId="97013524-85ec-4bc1-99cf-ee75f81eb8cc" providerId="ADAL" clId="{2454201D-6DBB-4AFE-A083-CAB15537DE41}" dt="2026-10-05T11:51:30.837" v="43" actId="1076"/>
        <pc:sldMkLst>
          <pc:docMk/>
          <pc:sldMk cId="3080594212" sldId="268"/>
        </pc:sldMkLst>
        <pc:spChg chg="del mod">
          <ac:chgData name="Rhodri Thomas" userId="97013524-85ec-4bc1-99cf-ee75f81eb8cc" providerId="ADAL" clId="{2454201D-6DBB-4AFE-A083-CAB15537DE41}" dt="2026-10-05T11:50:03.236" v="31" actId="478"/>
          <ac:spMkLst>
            <pc:docMk/>
            <pc:sldMk cId="3080594212" sldId="268"/>
            <ac:spMk id="2" creationId="{098DEC8E-A5CB-ABC3-96F1-615D52E49775}"/>
          </ac:spMkLst>
        </pc:spChg>
        <pc:spChg chg="mod">
          <ac:chgData name="Rhodri Thomas" userId="97013524-85ec-4bc1-99cf-ee75f81eb8cc" providerId="ADAL" clId="{2454201D-6DBB-4AFE-A083-CAB15537DE41}" dt="2026-10-05T11:51:30.837" v="43" actId="1076"/>
          <ac:spMkLst>
            <pc:docMk/>
            <pc:sldMk cId="3080594212" sldId="268"/>
            <ac:spMk id="3" creationId="{1F8F866F-9137-AF54-2269-600D3AB109D7}"/>
          </ac:spMkLst>
        </pc:spChg>
        <pc:spChg chg="add mod">
          <ac:chgData name="Rhodri Thomas" userId="97013524-85ec-4bc1-99cf-ee75f81eb8cc" providerId="ADAL" clId="{2454201D-6DBB-4AFE-A083-CAB15537DE41}" dt="2026-10-05T11:51:22.182" v="40" actId="1076"/>
          <ac:spMkLst>
            <pc:docMk/>
            <pc:sldMk cId="3080594212" sldId="268"/>
            <ac:spMk id="6" creationId="{7C9E6AFD-4A0E-CE12-E18B-046A333B0BEA}"/>
          </ac:spMkLst>
        </pc:spChg>
        <pc:picChg chg="add mod">
          <ac:chgData name="Rhodri Thomas" userId="97013524-85ec-4bc1-99cf-ee75f81eb8cc" providerId="ADAL" clId="{2454201D-6DBB-4AFE-A083-CAB15537DE41}" dt="2026-10-05T11:51:06.895" v="35" actId="27614"/>
          <ac:picMkLst>
            <pc:docMk/>
            <pc:sldMk cId="3080594212" sldId="268"/>
            <ac:picMk id="4" creationId="{DA7D4625-3C83-F277-E19F-F548AAA2B516}"/>
          </ac:picMkLst>
        </pc:picChg>
      </pc:sldChg>
      <pc:sldChg chg="addSp delSp modSp new mod setBg">
        <pc:chgData name="Rhodri Thomas" userId="97013524-85ec-4bc1-99cf-ee75f81eb8cc" providerId="ADAL" clId="{2454201D-6DBB-4AFE-A083-CAB15537DE41}" dt="2026-10-05T11:53:39.987" v="61" actId="1076"/>
        <pc:sldMkLst>
          <pc:docMk/>
          <pc:sldMk cId="113328382" sldId="269"/>
        </pc:sldMkLst>
        <pc:spChg chg="del mod">
          <ac:chgData name="Rhodri Thomas" userId="97013524-85ec-4bc1-99cf-ee75f81eb8cc" providerId="ADAL" clId="{2454201D-6DBB-4AFE-A083-CAB15537DE41}" dt="2026-10-05T11:52:31.687" v="52" actId="478"/>
          <ac:spMkLst>
            <pc:docMk/>
            <pc:sldMk cId="113328382" sldId="269"/>
            <ac:spMk id="2" creationId="{CB730E1D-D55B-789E-E725-C886A9F030B1}"/>
          </ac:spMkLst>
        </pc:spChg>
        <pc:spChg chg="mod">
          <ac:chgData name="Rhodri Thomas" userId="97013524-85ec-4bc1-99cf-ee75f81eb8cc" providerId="ADAL" clId="{2454201D-6DBB-4AFE-A083-CAB15537DE41}" dt="2026-10-05T11:52:39.840" v="56" actId="14100"/>
          <ac:spMkLst>
            <pc:docMk/>
            <pc:sldMk cId="113328382" sldId="269"/>
            <ac:spMk id="3" creationId="{7908F122-A82E-A892-BAD3-1CC1B5A79FA1}"/>
          </ac:spMkLst>
        </pc:spChg>
        <pc:spChg chg="add mod">
          <ac:chgData name="Rhodri Thomas" userId="97013524-85ec-4bc1-99cf-ee75f81eb8cc" providerId="ADAL" clId="{2454201D-6DBB-4AFE-A083-CAB15537DE41}" dt="2026-10-05T11:53:39.987" v="61" actId="1076"/>
          <ac:spMkLst>
            <pc:docMk/>
            <pc:sldMk cId="113328382" sldId="269"/>
            <ac:spMk id="6" creationId="{72EF5EA8-C3F3-1C8B-072A-0DC07F95A945}"/>
          </ac:spMkLst>
        </pc:spChg>
        <pc:picChg chg="add mod">
          <ac:chgData name="Rhodri Thomas" userId="97013524-85ec-4bc1-99cf-ee75f81eb8cc" providerId="ADAL" clId="{2454201D-6DBB-4AFE-A083-CAB15537DE41}" dt="2026-10-05T11:52:27.947" v="50" actId="962"/>
          <ac:picMkLst>
            <pc:docMk/>
            <pc:sldMk cId="113328382" sldId="269"/>
            <ac:picMk id="4" creationId="{A70F12DF-1E22-C24B-552B-ECFB1E06CC28}"/>
          </ac:picMkLst>
        </pc:picChg>
      </pc:sldChg>
      <pc:sldChg chg="addSp delSp modSp new mod">
        <pc:chgData name="Rhodri Thomas" userId="97013524-85ec-4bc1-99cf-ee75f81eb8cc" providerId="ADAL" clId="{2454201D-6DBB-4AFE-A083-CAB15537DE41}" dt="2026-10-05T11:58:36.205" v="80" actId="14100"/>
        <pc:sldMkLst>
          <pc:docMk/>
          <pc:sldMk cId="857176148" sldId="270"/>
        </pc:sldMkLst>
        <pc:spChg chg="del mod">
          <ac:chgData name="Rhodri Thomas" userId="97013524-85ec-4bc1-99cf-ee75f81eb8cc" providerId="ADAL" clId="{2454201D-6DBB-4AFE-A083-CAB15537DE41}" dt="2026-10-05T11:58:17.068" v="73" actId="478"/>
          <ac:spMkLst>
            <pc:docMk/>
            <pc:sldMk cId="857176148" sldId="270"/>
            <ac:spMk id="2" creationId="{3045C89B-2AA7-EB7A-ED97-4049CDC21E47}"/>
          </ac:spMkLst>
        </pc:spChg>
        <pc:spChg chg="mod">
          <ac:chgData name="Rhodri Thomas" userId="97013524-85ec-4bc1-99cf-ee75f81eb8cc" providerId="ADAL" clId="{2454201D-6DBB-4AFE-A083-CAB15537DE41}" dt="2026-10-05T11:58:33.383" v="78" actId="1076"/>
          <ac:spMkLst>
            <pc:docMk/>
            <pc:sldMk cId="857176148" sldId="270"/>
            <ac:spMk id="3" creationId="{6EB789EC-37CA-D444-CB23-99512B48B43C}"/>
          </ac:spMkLst>
        </pc:spChg>
        <pc:spChg chg="add mod">
          <ac:chgData name="Rhodri Thomas" userId="97013524-85ec-4bc1-99cf-ee75f81eb8cc" providerId="ADAL" clId="{2454201D-6DBB-4AFE-A083-CAB15537DE41}" dt="2026-10-05T11:57:52.071" v="68" actId="14100"/>
          <ac:spMkLst>
            <pc:docMk/>
            <pc:sldMk cId="857176148" sldId="270"/>
            <ac:spMk id="5" creationId="{31C59FB5-612B-8C1B-0F76-65328B4687AB}"/>
          </ac:spMkLst>
        </pc:spChg>
        <pc:picChg chg="add mod">
          <ac:chgData name="Rhodri Thomas" userId="97013524-85ec-4bc1-99cf-ee75f81eb8cc" providerId="ADAL" clId="{2454201D-6DBB-4AFE-A083-CAB15537DE41}" dt="2026-10-05T11:58:36.205" v="80" actId="14100"/>
          <ac:picMkLst>
            <pc:docMk/>
            <pc:sldMk cId="857176148" sldId="270"/>
            <ac:picMk id="6" creationId="{253AC0A1-3D26-FD84-1410-C75B61061074}"/>
          </ac:picMkLst>
        </pc:picChg>
      </pc:sldChg>
      <pc:sldChg chg="addSp delSp modSp new mod setBg">
        <pc:chgData name="Rhodri Thomas" userId="97013524-85ec-4bc1-99cf-ee75f81eb8cc" providerId="ADAL" clId="{2454201D-6DBB-4AFE-A083-CAB15537DE41}" dt="2026-10-05T12:00:24.481" v="99" actId="1076"/>
        <pc:sldMkLst>
          <pc:docMk/>
          <pc:sldMk cId="741614669" sldId="271"/>
        </pc:sldMkLst>
        <pc:spChg chg="del mod">
          <ac:chgData name="Rhodri Thomas" userId="97013524-85ec-4bc1-99cf-ee75f81eb8cc" providerId="ADAL" clId="{2454201D-6DBB-4AFE-A083-CAB15537DE41}" dt="2026-10-05T11:59:49.676" v="94" actId="478"/>
          <ac:spMkLst>
            <pc:docMk/>
            <pc:sldMk cId="741614669" sldId="271"/>
            <ac:spMk id="2" creationId="{921A8425-83DF-2FB5-7EBF-A3632CC20CD6}"/>
          </ac:spMkLst>
        </pc:spChg>
        <pc:spChg chg="mod">
          <ac:chgData name="Rhodri Thomas" userId="97013524-85ec-4bc1-99cf-ee75f81eb8cc" providerId="ADAL" clId="{2454201D-6DBB-4AFE-A083-CAB15537DE41}" dt="2026-10-05T11:59:52.031" v="95" actId="1076"/>
          <ac:spMkLst>
            <pc:docMk/>
            <pc:sldMk cId="741614669" sldId="271"/>
            <ac:spMk id="3" creationId="{43CA0976-DFF7-1F74-4DBE-AC1016F27DEF}"/>
          </ac:spMkLst>
        </pc:spChg>
        <pc:spChg chg="add mod">
          <ac:chgData name="Rhodri Thomas" userId="97013524-85ec-4bc1-99cf-ee75f81eb8cc" providerId="ADAL" clId="{2454201D-6DBB-4AFE-A083-CAB15537DE41}" dt="2026-10-05T12:00:24.481" v="99" actId="1076"/>
          <ac:spMkLst>
            <pc:docMk/>
            <pc:sldMk cId="741614669" sldId="271"/>
            <ac:spMk id="6" creationId="{88B3B801-652E-372E-A1A1-B6454D2291FF}"/>
          </ac:spMkLst>
        </pc:spChg>
        <pc:picChg chg="add mod">
          <ac:chgData name="Rhodri Thomas" userId="97013524-85ec-4bc1-99cf-ee75f81eb8cc" providerId="ADAL" clId="{2454201D-6DBB-4AFE-A083-CAB15537DE41}" dt="2026-10-05T11:59:43.483" v="89" actId="26606"/>
          <ac:picMkLst>
            <pc:docMk/>
            <pc:sldMk cId="741614669" sldId="271"/>
            <ac:picMk id="4" creationId="{50F4D8A3-E922-A589-F5EE-1E876CD3997A}"/>
          </ac:picMkLst>
        </pc:picChg>
      </pc:sldChg>
      <pc:sldChg chg="addSp delSp modSp new mod setBg">
        <pc:chgData name="Rhodri Thomas" userId="97013524-85ec-4bc1-99cf-ee75f81eb8cc" providerId="ADAL" clId="{2454201D-6DBB-4AFE-A083-CAB15537DE41}" dt="2026-10-05T12:02:40.378" v="140" actId="14100"/>
        <pc:sldMkLst>
          <pc:docMk/>
          <pc:sldMk cId="2852682528" sldId="272"/>
        </pc:sldMkLst>
        <pc:spChg chg="del mod">
          <ac:chgData name="Rhodri Thomas" userId="97013524-85ec-4bc1-99cf-ee75f81eb8cc" providerId="ADAL" clId="{2454201D-6DBB-4AFE-A083-CAB15537DE41}" dt="2026-10-05T12:00:47.447" v="102" actId="478"/>
          <ac:spMkLst>
            <pc:docMk/>
            <pc:sldMk cId="2852682528" sldId="272"/>
            <ac:spMk id="2" creationId="{879EF6B9-AF7D-29F4-AEFE-F4C1C6601744}"/>
          </ac:spMkLst>
        </pc:spChg>
        <pc:spChg chg="mod">
          <ac:chgData name="Rhodri Thomas" userId="97013524-85ec-4bc1-99cf-ee75f81eb8cc" providerId="ADAL" clId="{2454201D-6DBB-4AFE-A083-CAB15537DE41}" dt="2026-10-05T12:02:16.630" v="137" actId="20577"/>
          <ac:spMkLst>
            <pc:docMk/>
            <pc:sldMk cId="2852682528" sldId="272"/>
            <ac:spMk id="3" creationId="{6711046A-5786-5C8F-FF04-9FCF5B84456B}"/>
          </ac:spMkLst>
        </pc:spChg>
        <pc:spChg chg="add mod">
          <ac:chgData name="Rhodri Thomas" userId="97013524-85ec-4bc1-99cf-ee75f81eb8cc" providerId="ADAL" clId="{2454201D-6DBB-4AFE-A083-CAB15537DE41}" dt="2026-10-05T12:02:40.378" v="140" actId="14100"/>
          <ac:spMkLst>
            <pc:docMk/>
            <pc:sldMk cId="2852682528" sldId="272"/>
            <ac:spMk id="6" creationId="{AE004210-6726-06FE-D4D8-5C23CE491C54}"/>
          </ac:spMkLst>
        </pc:spChg>
        <pc:picChg chg="add mod">
          <ac:chgData name="Rhodri Thomas" userId="97013524-85ec-4bc1-99cf-ee75f81eb8cc" providerId="ADAL" clId="{2454201D-6DBB-4AFE-A083-CAB15537DE41}" dt="2026-10-05T12:01:35.831" v="107" actId="26606"/>
          <ac:picMkLst>
            <pc:docMk/>
            <pc:sldMk cId="2852682528" sldId="272"/>
            <ac:picMk id="4" creationId="{8CB540FA-BB4E-3CA1-DDAD-55F4B5AE7021}"/>
          </ac:picMkLst>
        </pc:picChg>
      </pc:sldChg>
      <pc:sldChg chg="addSp delSp modSp new mod setBg">
        <pc:chgData name="Rhodri Thomas" userId="97013524-85ec-4bc1-99cf-ee75f81eb8cc" providerId="ADAL" clId="{2454201D-6DBB-4AFE-A083-CAB15537DE41}" dt="2026-10-05T12:07:05.246" v="166" actId="1076"/>
        <pc:sldMkLst>
          <pc:docMk/>
          <pc:sldMk cId="2879234414" sldId="273"/>
        </pc:sldMkLst>
        <pc:spChg chg="del mod">
          <ac:chgData name="Rhodri Thomas" userId="97013524-85ec-4bc1-99cf-ee75f81eb8cc" providerId="ADAL" clId="{2454201D-6DBB-4AFE-A083-CAB15537DE41}" dt="2026-10-05T12:03:39.592" v="147" actId="478"/>
          <ac:spMkLst>
            <pc:docMk/>
            <pc:sldMk cId="2879234414" sldId="273"/>
            <ac:spMk id="2" creationId="{1F78CFAC-F2AF-0517-36AC-A10454101E39}"/>
          </ac:spMkLst>
        </pc:spChg>
        <pc:spChg chg="mod">
          <ac:chgData name="Rhodri Thomas" userId="97013524-85ec-4bc1-99cf-ee75f81eb8cc" providerId="ADAL" clId="{2454201D-6DBB-4AFE-A083-CAB15537DE41}" dt="2026-10-05T12:06:38" v="160" actId="14100"/>
          <ac:spMkLst>
            <pc:docMk/>
            <pc:sldMk cId="2879234414" sldId="273"/>
            <ac:spMk id="3" creationId="{660FCA83-BE07-E0D2-C4E5-1F41B9A3C5C1}"/>
          </ac:spMkLst>
        </pc:spChg>
        <pc:spChg chg="add del mod">
          <ac:chgData name="Rhodri Thomas" userId="97013524-85ec-4bc1-99cf-ee75f81eb8cc" providerId="ADAL" clId="{2454201D-6DBB-4AFE-A083-CAB15537DE41}" dt="2026-10-05T12:06:58.133" v="162" actId="478"/>
          <ac:spMkLst>
            <pc:docMk/>
            <pc:sldMk cId="2879234414" sldId="273"/>
            <ac:spMk id="6" creationId="{980B2AB3-BED0-2A63-9FE1-E2B1B3EAF7F3}"/>
          </ac:spMkLst>
        </pc:spChg>
        <pc:spChg chg="add mod">
          <ac:chgData name="Rhodri Thomas" userId="97013524-85ec-4bc1-99cf-ee75f81eb8cc" providerId="ADAL" clId="{2454201D-6DBB-4AFE-A083-CAB15537DE41}" dt="2026-10-05T12:07:05.246" v="166" actId="1076"/>
          <ac:spMkLst>
            <pc:docMk/>
            <pc:sldMk cId="2879234414" sldId="273"/>
            <ac:spMk id="8" creationId="{C2AB3668-5192-8273-6C73-E069FBB7427A}"/>
          </ac:spMkLst>
        </pc:spChg>
        <pc:picChg chg="add mod">
          <ac:chgData name="Rhodri Thomas" userId="97013524-85ec-4bc1-99cf-ee75f81eb8cc" providerId="ADAL" clId="{2454201D-6DBB-4AFE-A083-CAB15537DE41}" dt="2026-10-05T12:04:27.513" v="153" actId="962"/>
          <ac:picMkLst>
            <pc:docMk/>
            <pc:sldMk cId="2879234414" sldId="273"/>
            <ac:picMk id="4" creationId="{8309368E-DEC6-1516-881A-5034422DDD50}"/>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10/5/2026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Types of Loads on Structures</a:t>
            </a:r>
          </a:p>
        </p:txBody>
      </p:sp>
      <p:sp>
        <p:nvSpPr>
          <p:cNvPr id="3" name="Subtitle 2"/>
          <p:cNvSpPr>
            <a:spLocks noGrp="1"/>
          </p:cNvSpPr>
          <p:nvPr>
            <p:ph type="subTitle" idx="1"/>
          </p:nvPr>
        </p:nvSpPr>
        <p:spPr>
          <a:xfrm>
            <a:off x="3962399" y="5215944"/>
            <a:ext cx="7197726" cy="575255"/>
          </a:xfrm>
        </p:spPr>
        <p:txBody>
          <a:bodyPr/>
          <a:lstStyle/>
          <a:p>
            <a:r>
              <a:rPr lang="en-GB" dirty="0"/>
              <a:t>R Thomas</a:t>
            </a:r>
          </a:p>
        </p:txBody>
      </p:sp>
    </p:spTree>
    <p:custDataLst>
      <p:tags r:id="rId1"/>
    </p:custDataLst>
    <p:extLst>
      <p:ext uri="{BB962C8B-B14F-4D97-AF65-F5344CB8AC3E}">
        <p14:creationId xmlns:p14="http://schemas.microsoft.com/office/powerpoint/2010/main" val="426607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1" y="1249251"/>
            <a:ext cx="10131425" cy="4541949"/>
          </a:xfrm>
        </p:spPr>
        <p:txBody>
          <a:bodyPr>
            <a:normAutofit/>
          </a:bodyPr>
          <a:lstStyle/>
          <a:p>
            <a:r>
              <a:rPr lang="en-GB" sz="3200" dirty="0"/>
              <a:t>In construction of a building two major factors considered are safety and economy. </a:t>
            </a:r>
          </a:p>
          <a:p>
            <a:endParaRPr lang="en-GB" sz="3200" dirty="0"/>
          </a:p>
          <a:p>
            <a:r>
              <a:rPr lang="en-GB" sz="3200" dirty="0"/>
              <a:t>If the loads are prioritised and increased then economy is affected. If economy is considered and loads are taken lesser then the safety is compromised.</a:t>
            </a:r>
          </a:p>
        </p:txBody>
      </p:sp>
    </p:spTree>
    <p:custDataLst>
      <p:tags r:id="rId1"/>
    </p:custDataLst>
    <p:extLst>
      <p:ext uri="{BB962C8B-B14F-4D97-AF65-F5344CB8AC3E}">
        <p14:creationId xmlns:p14="http://schemas.microsoft.com/office/powerpoint/2010/main" val="419804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4243" y="0"/>
            <a:ext cx="8301988" cy="6858165"/>
          </a:xfrm>
        </p:spPr>
      </p:pic>
    </p:spTree>
    <p:custDataLst>
      <p:tags r:id="rId1"/>
    </p:custDataLst>
    <p:extLst>
      <p:ext uri="{BB962C8B-B14F-4D97-AF65-F5344CB8AC3E}">
        <p14:creationId xmlns:p14="http://schemas.microsoft.com/office/powerpoint/2010/main" val="3560168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Types of loads acting on a structure are: </a:t>
            </a:r>
            <a:br>
              <a:rPr lang="en-GB" b="1" dirty="0"/>
            </a:br>
            <a:endParaRPr lang="en-GB" dirty="0"/>
          </a:p>
        </p:txBody>
      </p:sp>
      <p:sp>
        <p:nvSpPr>
          <p:cNvPr id="3" name="Content Placeholder 2"/>
          <p:cNvSpPr>
            <a:spLocks noGrp="1"/>
          </p:cNvSpPr>
          <p:nvPr>
            <p:ph idx="1"/>
          </p:nvPr>
        </p:nvSpPr>
        <p:spPr>
          <a:xfrm>
            <a:off x="685801" y="2142067"/>
            <a:ext cx="10131425" cy="4348885"/>
          </a:xfrm>
        </p:spPr>
        <p:txBody>
          <a:bodyPr>
            <a:normAutofit/>
          </a:bodyPr>
          <a:lstStyle/>
          <a:p>
            <a:r>
              <a:rPr lang="en-GB" sz="3200" dirty="0"/>
              <a:t>1.Dead loads</a:t>
            </a:r>
          </a:p>
          <a:p>
            <a:r>
              <a:rPr lang="en-GB" sz="3200" dirty="0"/>
              <a:t>2.Imposed loads</a:t>
            </a:r>
          </a:p>
          <a:p>
            <a:r>
              <a:rPr lang="en-GB" sz="3200" dirty="0"/>
              <a:t>3.Wind loads</a:t>
            </a:r>
          </a:p>
          <a:p>
            <a:r>
              <a:rPr lang="en-GB" sz="3200" dirty="0"/>
              <a:t>4.Snow loads</a:t>
            </a:r>
          </a:p>
          <a:p>
            <a:r>
              <a:rPr lang="en-GB" sz="3200" dirty="0"/>
              <a:t>5.Earthquake loads</a:t>
            </a:r>
          </a:p>
          <a:p>
            <a:r>
              <a:rPr lang="en-GB" sz="3200" dirty="0"/>
              <a:t>6.Special loads</a:t>
            </a:r>
          </a:p>
          <a:p>
            <a:endParaRPr lang="en-GB" dirty="0"/>
          </a:p>
        </p:txBody>
      </p:sp>
    </p:spTree>
    <p:custDataLst>
      <p:tags r:id="rId1"/>
    </p:custDataLst>
    <p:extLst>
      <p:ext uri="{BB962C8B-B14F-4D97-AF65-F5344CB8AC3E}">
        <p14:creationId xmlns:p14="http://schemas.microsoft.com/office/powerpoint/2010/main" val="244808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Dead Loads (DL)</a:t>
            </a:r>
            <a:br>
              <a:rPr lang="en-GB" dirty="0"/>
            </a:br>
            <a:endParaRPr lang="en-GB" dirty="0"/>
          </a:p>
        </p:txBody>
      </p:sp>
      <p:sp>
        <p:nvSpPr>
          <p:cNvPr id="3" name="Content Placeholder 2"/>
          <p:cNvSpPr>
            <a:spLocks noGrp="1"/>
          </p:cNvSpPr>
          <p:nvPr>
            <p:ph idx="1"/>
          </p:nvPr>
        </p:nvSpPr>
        <p:spPr>
          <a:xfrm>
            <a:off x="0" y="1548684"/>
            <a:ext cx="11059731" cy="5306095"/>
          </a:xfrm>
        </p:spPr>
        <p:txBody>
          <a:bodyPr>
            <a:normAutofit/>
          </a:bodyPr>
          <a:lstStyle/>
          <a:p>
            <a:endParaRPr lang="en-GB" dirty="0"/>
          </a:p>
          <a:p>
            <a:r>
              <a:rPr lang="en-GB" sz="2800" dirty="0"/>
              <a:t>The first vertical load that is considered is dead load. Dead loads are permanent or stationary loads which are transferred to structure throughout the life span. Dead load is primarily due to self weight of structural members, permanent partition walls, fixed permanent equipment and weight of different materials. It mostly consists of the weight of roofs, beams, walls and column etc. which are otherwise the permanent parts of the building.</a:t>
            </a:r>
          </a:p>
          <a:p>
            <a:pPr marL="0" indent="0">
              <a:buNone/>
            </a:pPr>
            <a:endParaRPr lang="en-GB" sz="2800" dirty="0"/>
          </a:p>
          <a:p>
            <a:r>
              <a:rPr lang="en-GB" sz="2800" dirty="0"/>
              <a:t>The calculation of dead loads of each structure are calculated by the volume of each section and multiplied with the unit weight. </a:t>
            </a: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2200" y="0"/>
            <a:ext cx="4476750" cy="2857500"/>
          </a:xfrm>
          <a:prstGeom prst="rect">
            <a:avLst/>
          </a:prstGeom>
        </p:spPr>
      </p:pic>
    </p:spTree>
    <p:custDataLst>
      <p:tags r:id="rId1"/>
    </p:custDataLst>
    <p:extLst>
      <p:ext uri="{BB962C8B-B14F-4D97-AF65-F5344CB8AC3E}">
        <p14:creationId xmlns:p14="http://schemas.microsoft.com/office/powerpoint/2010/main" val="490089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Imposed Loads or Live Loads (IL or LL)</a:t>
            </a:r>
            <a:br>
              <a:rPr lang="en-GB" dirty="0"/>
            </a:br>
            <a:endParaRPr lang="en-GB" dirty="0"/>
          </a:p>
        </p:txBody>
      </p:sp>
      <p:sp>
        <p:nvSpPr>
          <p:cNvPr id="3" name="Content Placeholder 2"/>
          <p:cNvSpPr>
            <a:spLocks noGrp="1"/>
          </p:cNvSpPr>
          <p:nvPr>
            <p:ph idx="1"/>
          </p:nvPr>
        </p:nvSpPr>
        <p:spPr>
          <a:xfrm>
            <a:off x="231820" y="1171977"/>
            <a:ext cx="11642501" cy="5396248"/>
          </a:xfrm>
        </p:spPr>
        <p:txBody>
          <a:bodyPr>
            <a:normAutofit/>
          </a:bodyPr>
          <a:lstStyle/>
          <a:p>
            <a:endParaRPr lang="en-GB" sz="2600" dirty="0"/>
          </a:p>
          <a:p>
            <a:r>
              <a:rPr lang="en-GB" sz="2600" dirty="0"/>
              <a:t>The second vertical load that is considered in design of a structure is imposed loads or live loads. Live loads are either movable or moving loads with out any acceleration or impact. These loads are assumed to be produced by the intended use or occupancy of the building including weights of movable partitions or furniture etc…</a:t>
            </a:r>
          </a:p>
          <a:p>
            <a:endParaRPr lang="en-GB" sz="2600" dirty="0"/>
          </a:p>
          <a:p>
            <a:r>
              <a:rPr lang="en-GB" sz="2600" dirty="0"/>
              <a:t>Live loads keeps on changing from time to time. These loads are to be suitably assumed by the designer. It is one of the major loads in the design. </a:t>
            </a:r>
          </a:p>
          <a:p>
            <a:endParaRPr lang="en-GB" sz="2600" dirty="0"/>
          </a:p>
          <a:p>
            <a:endParaRPr lang="en-GB" dirty="0"/>
          </a:p>
        </p:txBody>
      </p:sp>
    </p:spTree>
    <p:custDataLst>
      <p:tags r:id="rId1"/>
    </p:custDataLst>
    <p:extLst>
      <p:ext uri="{BB962C8B-B14F-4D97-AF65-F5344CB8AC3E}">
        <p14:creationId xmlns:p14="http://schemas.microsoft.com/office/powerpoint/2010/main" val="3967354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131425" cy="1456267"/>
          </a:xfrm>
        </p:spPr>
        <p:txBody>
          <a:bodyPr/>
          <a:lstStyle/>
          <a:p>
            <a:r>
              <a:rPr lang="en-GB" dirty="0"/>
              <a:t>2. Imposed loads continued:</a:t>
            </a:r>
            <a:br>
              <a:rPr lang="en-GB" dirty="0"/>
            </a:br>
            <a:r>
              <a:rPr lang="en-GB" dirty="0"/>
              <a:t>Intended use or occupancy of the building</a:t>
            </a:r>
          </a:p>
        </p:txBody>
      </p:sp>
      <p:sp>
        <p:nvSpPr>
          <p:cNvPr id="3" name="Content Placeholder 2"/>
          <p:cNvSpPr>
            <a:spLocks noGrp="1"/>
          </p:cNvSpPr>
          <p:nvPr>
            <p:ph idx="1"/>
          </p:nvPr>
        </p:nvSpPr>
        <p:spPr>
          <a:xfrm>
            <a:off x="0" y="1910247"/>
            <a:ext cx="10335986" cy="3649133"/>
          </a:xfrm>
        </p:spPr>
        <p:txBody>
          <a:bodyPr/>
          <a:lstStyle/>
          <a:p>
            <a:pPr marL="0" indent="0">
              <a:buNone/>
            </a:pPr>
            <a:r>
              <a:rPr lang="en-GB" sz="3200" dirty="0"/>
              <a:t>•Residential buildings–dwelling houses, hotels, hostels, boiler rooms and plant rooms, garages</a:t>
            </a:r>
          </a:p>
          <a:p>
            <a:pPr marL="0" indent="0">
              <a:buNone/>
            </a:pPr>
            <a:r>
              <a:rPr lang="en-GB" sz="3200" dirty="0"/>
              <a:t>•Educational buildings       	•Institutional buildings       •Assembly buildings      		 •Business and office buildings</a:t>
            </a:r>
          </a:p>
          <a:p>
            <a:pPr marL="0" indent="0">
              <a:buNone/>
            </a:pPr>
            <a:r>
              <a:rPr lang="en-GB" sz="3200" dirty="0"/>
              <a:t>•Mercantile buildings            •Industrial buildings          •Storage rooms.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078" y="4000500"/>
            <a:ext cx="4476750" cy="2857500"/>
          </a:xfrm>
          <a:prstGeom prst="rect">
            <a:avLst/>
          </a:prstGeom>
        </p:spPr>
      </p:pic>
    </p:spTree>
    <p:custDataLst>
      <p:tags r:id="rId1"/>
    </p:custDataLst>
    <p:extLst>
      <p:ext uri="{BB962C8B-B14F-4D97-AF65-F5344CB8AC3E}">
        <p14:creationId xmlns:p14="http://schemas.microsoft.com/office/powerpoint/2010/main" val="1707679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Wind loads</a:t>
            </a:r>
            <a:br>
              <a:rPr lang="en-GB" dirty="0"/>
            </a:br>
            <a:endParaRPr lang="en-GB" dirty="0"/>
          </a:p>
        </p:txBody>
      </p:sp>
      <p:sp>
        <p:nvSpPr>
          <p:cNvPr id="3" name="Content Placeholder 2"/>
          <p:cNvSpPr>
            <a:spLocks noGrp="1"/>
          </p:cNvSpPr>
          <p:nvPr>
            <p:ph idx="1"/>
          </p:nvPr>
        </p:nvSpPr>
        <p:spPr>
          <a:xfrm>
            <a:off x="685801" y="1429555"/>
            <a:ext cx="10131425" cy="4361645"/>
          </a:xfrm>
        </p:spPr>
        <p:txBody>
          <a:bodyPr>
            <a:noAutofit/>
          </a:bodyPr>
          <a:lstStyle/>
          <a:p>
            <a:endParaRPr lang="en-GB" sz="2000" dirty="0"/>
          </a:p>
          <a:p>
            <a:r>
              <a:rPr lang="en-GB" sz="3200" dirty="0"/>
              <a:t>Wind load is primarily horizontal load caused by the movement of air relative to earth. Wind load is required to be considered in structural design especially when the height of the building exceeds two times the dimensions transverse to the exposed wind surface.</a:t>
            </a:r>
          </a:p>
          <a:p>
            <a:r>
              <a:rPr lang="en-GB" sz="3200" dirty="0"/>
              <a:t>The horizontal forces exerted by the components of winds is to be kept in mind </a:t>
            </a:r>
            <a:r>
              <a:rPr lang="en-GB" sz="3200"/>
              <a:t>while designing </a:t>
            </a:r>
            <a:r>
              <a:rPr lang="en-GB" sz="3200" dirty="0"/>
              <a:t>the building. The calculation of wind loads depends on the two factors, namely velocity of wind and size of the building.</a:t>
            </a:r>
          </a:p>
        </p:txBody>
      </p:sp>
    </p:spTree>
    <p:custDataLst>
      <p:tags r:id="rId1"/>
    </p:custDataLst>
    <p:extLst>
      <p:ext uri="{BB962C8B-B14F-4D97-AF65-F5344CB8AC3E}">
        <p14:creationId xmlns:p14="http://schemas.microsoft.com/office/powerpoint/2010/main" val="1470316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Snow Loads (SL)</a:t>
            </a:r>
          </a:p>
        </p:txBody>
      </p:sp>
      <p:sp>
        <p:nvSpPr>
          <p:cNvPr id="3" name="Content Placeholder 2"/>
          <p:cNvSpPr>
            <a:spLocks noGrp="1"/>
          </p:cNvSpPr>
          <p:nvPr>
            <p:ph idx="1"/>
          </p:nvPr>
        </p:nvSpPr>
        <p:spPr>
          <a:xfrm>
            <a:off x="222161" y="3208867"/>
            <a:ext cx="10131425" cy="3649133"/>
          </a:xfrm>
        </p:spPr>
        <p:txBody>
          <a:bodyPr>
            <a:normAutofit/>
          </a:bodyPr>
          <a:lstStyle/>
          <a:p>
            <a:r>
              <a:rPr lang="en-GB" sz="3200" dirty="0"/>
              <a:t>Snow loads constitute to the vertical loads in the building. Depending on the geographical location of the building, and history of weather in the area. Considerations need to be made to the potential load of snow on the roof.</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06088" y="609600"/>
            <a:ext cx="5388080" cy="2957848"/>
          </a:xfrm>
          <a:prstGeom prst="rect">
            <a:avLst/>
          </a:prstGeom>
        </p:spPr>
      </p:pic>
    </p:spTree>
    <p:custDataLst>
      <p:tags r:id="rId1"/>
    </p:custDataLst>
    <p:extLst>
      <p:ext uri="{BB962C8B-B14F-4D97-AF65-F5344CB8AC3E}">
        <p14:creationId xmlns:p14="http://schemas.microsoft.com/office/powerpoint/2010/main" val="3818044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766455" y="384464"/>
            <a:ext cx="9013345" cy="6047664"/>
          </a:xfrm>
          <a:prstGeom prst="rect">
            <a:avLst/>
          </a:prstGeom>
        </p:spPr>
      </p:pic>
    </p:spTree>
    <p:custDataLst>
      <p:tags r:id="rId1"/>
    </p:custDataLst>
    <p:extLst>
      <p:ext uri="{BB962C8B-B14F-4D97-AF65-F5344CB8AC3E}">
        <p14:creationId xmlns:p14="http://schemas.microsoft.com/office/powerpoint/2010/main" val="1071228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3527" y="-163133"/>
            <a:ext cx="5731099" cy="1456267"/>
          </a:xfrm>
        </p:spPr>
        <p:txBody>
          <a:bodyPr/>
          <a:lstStyle/>
          <a:p>
            <a:r>
              <a:rPr lang="en-GB" dirty="0"/>
              <a:t>5. Earthquake Loads (EL)</a:t>
            </a:r>
          </a:p>
        </p:txBody>
      </p:sp>
      <p:sp>
        <p:nvSpPr>
          <p:cNvPr id="3" name="Content Placeholder 2"/>
          <p:cNvSpPr>
            <a:spLocks noGrp="1"/>
          </p:cNvSpPr>
          <p:nvPr>
            <p:ph idx="1"/>
          </p:nvPr>
        </p:nvSpPr>
        <p:spPr>
          <a:xfrm>
            <a:off x="1" y="1151467"/>
            <a:ext cx="6812924" cy="5558426"/>
          </a:xfrm>
        </p:spPr>
        <p:txBody>
          <a:bodyPr>
            <a:noAutofit/>
          </a:bodyPr>
          <a:lstStyle/>
          <a:p>
            <a:r>
              <a:rPr lang="en-GB" sz="2800" dirty="0"/>
              <a:t>Earthquake forces constitute to both vertical and horizontal forces on the building. The total vibration caused by earthquake may be resolved into three mutually perpendicular directions, usually taken as vertical and two horizontal directions.</a:t>
            </a:r>
          </a:p>
          <a:p>
            <a:endParaRPr lang="en-GB" sz="2800" dirty="0"/>
          </a:p>
          <a:p>
            <a:r>
              <a:rPr lang="en-GB" sz="2800" dirty="0"/>
              <a:t>The movement in vertical direction do not cause forces in superstructure to any significant extent. But the horizontal movement of the building at the time of earthquake is to be considered while designing.</a:t>
            </a:r>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2925" y="1915061"/>
            <a:ext cx="5076825" cy="3152775"/>
          </a:xfrm>
          <a:prstGeom prst="rect">
            <a:avLst/>
          </a:prstGeom>
        </p:spPr>
      </p:pic>
    </p:spTree>
    <p:custDataLst>
      <p:tags r:id="rId1"/>
    </p:custDataLst>
    <p:extLst>
      <p:ext uri="{BB962C8B-B14F-4D97-AF65-F5344CB8AC3E}">
        <p14:creationId xmlns:p14="http://schemas.microsoft.com/office/powerpoint/2010/main" val="2567862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15F017-3741-D385-DA5A-BD30BC0FAFD5}"/>
              </a:ext>
            </a:extLst>
          </p:cNvPr>
          <p:cNvSpPr txBox="1"/>
          <p:nvPr/>
        </p:nvSpPr>
        <p:spPr>
          <a:xfrm>
            <a:off x="206828" y="197346"/>
            <a:ext cx="11876315" cy="6463308"/>
          </a:xfrm>
          <a:prstGeom prst="rect">
            <a:avLst/>
          </a:prstGeom>
          <a:noFill/>
        </p:spPr>
        <p:txBody>
          <a:bodyPr wrap="square">
            <a:spAutoFit/>
          </a:bodyPr>
          <a:lstStyle/>
          <a:p>
            <a:r>
              <a:rPr lang="en-GB" sz="3600" dirty="0"/>
              <a:t>Traditional earthquake-resistant architecture relies on flexibility, interlocking components, and base isolation to dissipate seismic energy rather than resisting it with rigid strength. </a:t>
            </a:r>
          </a:p>
          <a:p>
            <a:endParaRPr lang="en-GB" sz="3600" dirty="0"/>
          </a:p>
          <a:p>
            <a:r>
              <a:rPr lang="en-GB" sz="3600" dirty="0"/>
              <a:t>Modern engineering has adopted these principles, incorporating seismic dampers, base isolation bearings, and steel truss systems to enhance resilience in contemporary skyscrapers.</a:t>
            </a:r>
          </a:p>
          <a:p>
            <a:endParaRPr lang="en-GB" sz="3600" dirty="0"/>
          </a:p>
          <a:p>
            <a:r>
              <a:rPr lang="en-GB" sz="3600" dirty="0"/>
              <a:t>Key ancient techniques include:</a:t>
            </a:r>
          </a:p>
          <a:p>
            <a:endParaRPr lang="en-GB" dirty="0"/>
          </a:p>
        </p:txBody>
      </p:sp>
    </p:spTree>
    <p:extLst>
      <p:ext uri="{BB962C8B-B14F-4D97-AF65-F5344CB8AC3E}">
        <p14:creationId xmlns:p14="http://schemas.microsoft.com/office/powerpoint/2010/main" val="3686062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8F866F-9137-AF54-2269-600D3AB109D7}"/>
              </a:ext>
            </a:extLst>
          </p:cNvPr>
          <p:cNvSpPr>
            <a:spLocks noGrp="1"/>
          </p:cNvSpPr>
          <p:nvPr>
            <p:ph idx="1"/>
          </p:nvPr>
        </p:nvSpPr>
        <p:spPr>
          <a:xfrm>
            <a:off x="731421" y="1633499"/>
            <a:ext cx="4002936" cy="3637935"/>
          </a:xfrm>
        </p:spPr>
        <p:txBody>
          <a:bodyPr>
            <a:normAutofit/>
          </a:bodyPr>
          <a:lstStyle/>
          <a:p>
            <a:r>
              <a:rPr lang="en-GB" sz="2400" dirty="0"/>
              <a:t>Kath </a:t>
            </a:r>
            <a:r>
              <a:rPr lang="en-GB" sz="2400" dirty="0" err="1"/>
              <a:t>Kuni</a:t>
            </a:r>
            <a:r>
              <a:rPr lang="en-GB" sz="2400" dirty="0"/>
              <a:t> (India): Uses interlocking layers of deodar wood and dry stone without mortar, allowing the structure to sway and flex during tremors. </a:t>
            </a:r>
          </a:p>
          <a:p>
            <a:endParaRPr lang="en-GB" dirty="0"/>
          </a:p>
        </p:txBody>
      </p:sp>
      <p:pic>
        <p:nvPicPr>
          <p:cNvPr id="4" name="Picture 3" descr="A group of houses in a valley with mountains in the background&#10;&#10;Description automatically generated">
            <a:extLst>
              <a:ext uri="{FF2B5EF4-FFF2-40B4-BE49-F238E27FC236}">
                <a16:creationId xmlns:a16="http://schemas.microsoft.com/office/drawing/2014/main" id="{DA7D4625-3C83-F277-E19F-F548AAA2B516}"/>
              </a:ext>
            </a:extLst>
          </p:cNvPr>
          <p:cNvPicPr>
            <a:picLocks noChangeAspect="1"/>
          </p:cNvPicPr>
          <p:nvPr/>
        </p:nvPicPr>
        <p:blipFill>
          <a:blip r:embed="rId3"/>
          <a:stretch>
            <a:fillRect/>
          </a:stretch>
        </p:blipFill>
        <p:spPr>
          <a:xfrm>
            <a:off x="5289752" y="1633499"/>
            <a:ext cx="6095593" cy="342877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7C9E6AFD-4A0E-CE12-E18B-046A333B0BEA}"/>
              </a:ext>
            </a:extLst>
          </p:cNvPr>
          <p:cNvSpPr txBox="1"/>
          <p:nvPr/>
        </p:nvSpPr>
        <p:spPr>
          <a:xfrm>
            <a:off x="549727" y="5944578"/>
            <a:ext cx="10782301" cy="646331"/>
          </a:xfrm>
          <a:prstGeom prst="rect">
            <a:avLst/>
          </a:prstGeom>
          <a:noFill/>
        </p:spPr>
        <p:txBody>
          <a:bodyPr wrap="square">
            <a:spAutoFit/>
          </a:bodyPr>
          <a:lstStyle/>
          <a:p>
            <a:r>
              <a:rPr lang="en-GB" dirty="0"/>
              <a:t>https://www.indulgexpress.com/travel/2026/Jun/22/the-secret-of-kath-kuni-the-traditional-himachali-architecture-that-resisted-1000-years-of-earthquakes</a:t>
            </a:r>
          </a:p>
        </p:txBody>
      </p:sp>
    </p:spTree>
    <p:extLst>
      <p:ext uri="{BB962C8B-B14F-4D97-AF65-F5344CB8AC3E}">
        <p14:creationId xmlns:p14="http://schemas.microsoft.com/office/powerpoint/2010/main" val="3080594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08F122-A82E-A892-BAD3-1CC1B5A79FA1}"/>
              </a:ext>
            </a:extLst>
          </p:cNvPr>
          <p:cNvSpPr>
            <a:spLocks noGrp="1"/>
          </p:cNvSpPr>
          <p:nvPr>
            <p:ph idx="1"/>
          </p:nvPr>
        </p:nvSpPr>
        <p:spPr>
          <a:xfrm>
            <a:off x="758635" y="1401448"/>
            <a:ext cx="4504608" cy="3637935"/>
          </a:xfrm>
        </p:spPr>
        <p:txBody>
          <a:bodyPr>
            <a:normAutofit/>
          </a:bodyPr>
          <a:lstStyle/>
          <a:p>
            <a:r>
              <a:rPr lang="en-GB" sz="2400" dirty="0"/>
              <a:t>Shinbashira (Japan): Features a central pillar in pagodas that acts as a tuned mass damper, counterbalancing the movement of the floors to absorb shock. </a:t>
            </a:r>
          </a:p>
          <a:p>
            <a:endParaRPr lang="en-GB" dirty="0"/>
          </a:p>
        </p:txBody>
      </p:sp>
      <p:pic>
        <p:nvPicPr>
          <p:cNvPr id="4" name="Picture 3" descr="A diagram of a tower&#10;&#10;Description automatically generated">
            <a:extLst>
              <a:ext uri="{FF2B5EF4-FFF2-40B4-BE49-F238E27FC236}">
                <a16:creationId xmlns:a16="http://schemas.microsoft.com/office/drawing/2014/main" id="{A70F12DF-1E22-C24B-552B-ECFB1E06CC28}"/>
              </a:ext>
            </a:extLst>
          </p:cNvPr>
          <p:cNvPicPr>
            <a:picLocks noChangeAspect="1"/>
          </p:cNvPicPr>
          <p:nvPr/>
        </p:nvPicPr>
        <p:blipFill>
          <a:blip r:embed="rId3"/>
          <a:stretch>
            <a:fillRect/>
          </a:stretch>
        </p:blipFill>
        <p:spPr>
          <a:xfrm>
            <a:off x="5786077" y="796413"/>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72EF5EA8-C3F3-1C8B-072A-0DC07F95A945}"/>
              </a:ext>
            </a:extLst>
          </p:cNvPr>
          <p:cNvSpPr txBox="1"/>
          <p:nvPr/>
        </p:nvSpPr>
        <p:spPr>
          <a:xfrm>
            <a:off x="408213" y="6175887"/>
            <a:ext cx="10646229" cy="369332"/>
          </a:xfrm>
          <a:prstGeom prst="rect">
            <a:avLst/>
          </a:prstGeom>
          <a:noFill/>
        </p:spPr>
        <p:txBody>
          <a:bodyPr wrap="square">
            <a:spAutoFit/>
          </a:bodyPr>
          <a:lstStyle/>
          <a:p>
            <a:r>
              <a:rPr lang="en-GB" dirty="0"/>
              <a:t>https://www.popularmechanics.com/technology/infrastructure/a26488/tokyo-skytree-earthquakes/</a:t>
            </a:r>
          </a:p>
        </p:txBody>
      </p:sp>
    </p:spTree>
    <p:extLst>
      <p:ext uri="{BB962C8B-B14F-4D97-AF65-F5344CB8AC3E}">
        <p14:creationId xmlns:p14="http://schemas.microsoft.com/office/powerpoint/2010/main" val="113328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B789EC-37CA-D444-CB23-99512B48B43C}"/>
              </a:ext>
            </a:extLst>
          </p:cNvPr>
          <p:cNvSpPr>
            <a:spLocks noGrp="1"/>
          </p:cNvSpPr>
          <p:nvPr>
            <p:ph idx="1"/>
          </p:nvPr>
        </p:nvSpPr>
        <p:spPr>
          <a:xfrm>
            <a:off x="500744" y="1604433"/>
            <a:ext cx="3412670" cy="3649133"/>
          </a:xfrm>
        </p:spPr>
        <p:txBody>
          <a:bodyPr/>
          <a:lstStyle/>
          <a:p>
            <a:r>
              <a:rPr lang="en-GB" sz="2800" dirty="0"/>
              <a:t>Ashlar Masonry (Inca): Stones are cut to fit together precisely without mortar, allowing walls to shift and settle back into place after shaking. </a:t>
            </a:r>
          </a:p>
          <a:p>
            <a:endParaRPr lang="en-GB" dirty="0"/>
          </a:p>
        </p:txBody>
      </p:sp>
      <p:sp>
        <p:nvSpPr>
          <p:cNvPr id="5" name="TextBox 4">
            <a:extLst>
              <a:ext uri="{FF2B5EF4-FFF2-40B4-BE49-F238E27FC236}">
                <a16:creationId xmlns:a16="http://schemas.microsoft.com/office/drawing/2014/main" id="{31C59FB5-612B-8C1B-0F76-65328B4687AB}"/>
              </a:ext>
            </a:extLst>
          </p:cNvPr>
          <p:cNvSpPr txBox="1"/>
          <p:nvPr/>
        </p:nvSpPr>
        <p:spPr>
          <a:xfrm>
            <a:off x="228599" y="6001435"/>
            <a:ext cx="11364687" cy="369332"/>
          </a:xfrm>
          <a:prstGeom prst="rect">
            <a:avLst/>
          </a:prstGeom>
          <a:noFill/>
        </p:spPr>
        <p:txBody>
          <a:bodyPr wrap="square">
            <a:spAutoFit/>
          </a:bodyPr>
          <a:lstStyle/>
          <a:p>
            <a:r>
              <a:rPr lang="en-GB" dirty="0"/>
              <a:t>https://www.peru-explorer.com/how-the-incas-built-for-eternity-revolutionary-earthquake-resistant-techniques.htm</a:t>
            </a:r>
          </a:p>
        </p:txBody>
      </p:sp>
      <p:pic>
        <p:nvPicPr>
          <p:cNvPr id="6" name="Picture 5">
            <a:extLst>
              <a:ext uri="{FF2B5EF4-FFF2-40B4-BE49-F238E27FC236}">
                <a16:creationId xmlns:a16="http://schemas.microsoft.com/office/drawing/2014/main" id="{253AC0A1-3D26-FD84-1410-C75B61061074}"/>
              </a:ext>
            </a:extLst>
          </p:cNvPr>
          <p:cNvPicPr>
            <a:picLocks noChangeAspect="1"/>
          </p:cNvPicPr>
          <p:nvPr/>
        </p:nvPicPr>
        <p:blipFill>
          <a:blip r:embed="rId2"/>
          <a:stretch>
            <a:fillRect/>
          </a:stretch>
        </p:blipFill>
        <p:spPr>
          <a:xfrm>
            <a:off x="3937348" y="1491343"/>
            <a:ext cx="8102251" cy="3472996"/>
          </a:xfrm>
          <a:prstGeom prst="rect">
            <a:avLst/>
          </a:prstGeom>
        </p:spPr>
      </p:pic>
    </p:spTree>
    <p:extLst>
      <p:ext uri="{BB962C8B-B14F-4D97-AF65-F5344CB8AC3E}">
        <p14:creationId xmlns:p14="http://schemas.microsoft.com/office/powerpoint/2010/main" val="857176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A0976-DFF7-1F74-4DBE-AC1016F27DEF}"/>
              </a:ext>
            </a:extLst>
          </p:cNvPr>
          <p:cNvSpPr>
            <a:spLocks noGrp="1"/>
          </p:cNvSpPr>
          <p:nvPr>
            <p:ph idx="1"/>
          </p:nvPr>
        </p:nvSpPr>
        <p:spPr>
          <a:xfrm>
            <a:off x="692995" y="1401611"/>
            <a:ext cx="4002936" cy="3637935"/>
          </a:xfrm>
        </p:spPr>
        <p:txBody>
          <a:bodyPr>
            <a:normAutofit/>
          </a:bodyPr>
          <a:lstStyle/>
          <a:p>
            <a:r>
              <a:rPr lang="en-GB" sz="2800" dirty="0"/>
              <a:t>Dougong (China): Utilizes interlocking wooden brackets to support overhanging roofs, distributing weight evenly and providing flexibility. </a:t>
            </a:r>
          </a:p>
          <a:p>
            <a:endParaRPr lang="en-GB" dirty="0"/>
          </a:p>
        </p:txBody>
      </p:sp>
      <p:pic>
        <p:nvPicPr>
          <p:cNvPr id="4" name="Picture 3">
            <a:extLst>
              <a:ext uri="{FF2B5EF4-FFF2-40B4-BE49-F238E27FC236}">
                <a16:creationId xmlns:a16="http://schemas.microsoft.com/office/drawing/2014/main" id="{50F4D8A3-E922-A589-F5EE-1E876CD3997A}"/>
              </a:ext>
            </a:extLst>
          </p:cNvPr>
          <p:cNvPicPr>
            <a:picLocks noChangeAspect="1"/>
          </p:cNvPicPr>
          <p:nvPr/>
        </p:nvPicPr>
        <p:blipFill>
          <a:blip r:embed="rId3"/>
          <a:stretch>
            <a:fillRect/>
          </a:stretch>
        </p:blipFill>
        <p:spPr>
          <a:xfrm>
            <a:off x="5289752" y="924886"/>
            <a:ext cx="6095593" cy="484599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88B3B801-652E-372E-A1A1-B6454D2291FF}"/>
              </a:ext>
            </a:extLst>
          </p:cNvPr>
          <p:cNvSpPr txBox="1"/>
          <p:nvPr/>
        </p:nvSpPr>
        <p:spPr>
          <a:xfrm>
            <a:off x="473529" y="6096399"/>
            <a:ext cx="10820400" cy="369332"/>
          </a:xfrm>
          <a:prstGeom prst="rect">
            <a:avLst/>
          </a:prstGeom>
          <a:noFill/>
        </p:spPr>
        <p:txBody>
          <a:bodyPr wrap="square">
            <a:spAutoFit/>
          </a:bodyPr>
          <a:lstStyle/>
          <a:p>
            <a:r>
              <a:rPr lang="en-GB" dirty="0"/>
              <a:t>https://inhabitat.com/the-2500-year-old-bracket-that-protects-chinas-forbidden-city-against-earthquakes/</a:t>
            </a:r>
          </a:p>
        </p:txBody>
      </p:sp>
    </p:spTree>
    <p:extLst>
      <p:ext uri="{BB962C8B-B14F-4D97-AF65-F5344CB8AC3E}">
        <p14:creationId xmlns:p14="http://schemas.microsoft.com/office/powerpoint/2010/main" val="741614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11046A-5786-5C8F-FF04-9FCF5B84456B}"/>
              </a:ext>
            </a:extLst>
          </p:cNvPr>
          <p:cNvSpPr>
            <a:spLocks noGrp="1"/>
          </p:cNvSpPr>
          <p:nvPr>
            <p:ph idx="1"/>
          </p:nvPr>
        </p:nvSpPr>
        <p:spPr>
          <a:xfrm>
            <a:off x="433688" y="1528916"/>
            <a:ext cx="4602335" cy="3916541"/>
          </a:xfrm>
        </p:spPr>
        <p:txBody>
          <a:bodyPr>
            <a:normAutofit lnSpcReduction="10000"/>
          </a:bodyPr>
          <a:lstStyle/>
          <a:p>
            <a:r>
              <a:rPr lang="en-GB" sz="2800" dirty="0"/>
              <a:t>Base Isolation - Ancient Persia (Modern Day Iran): Structures like the Tomb of Cyrus use layers of talc or loose stones between foundations to allow the upper structure to glide independently of ground movement. </a:t>
            </a:r>
          </a:p>
          <a:p>
            <a:endParaRPr lang="en-GB" dirty="0"/>
          </a:p>
        </p:txBody>
      </p:sp>
      <p:pic>
        <p:nvPicPr>
          <p:cNvPr id="4" name="Picture 3">
            <a:extLst>
              <a:ext uri="{FF2B5EF4-FFF2-40B4-BE49-F238E27FC236}">
                <a16:creationId xmlns:a16="http://schemas.microsoft.com/office/drawing/2014/main" id="{8CB540FA-BB4E-3CA1-DDAD-55F4B5AE7021}"/>
              </a:ext>
            </a:extLst>
          </p:cNvPr>
          <p:cNvPicPr>
            <a:picLocks noChangeAspect="1"/>
          </p:cNvPicPr>
          <p:nvPr/>
        </p:nvPicPr>
        <p:blipFill>
          <a:blip r:embed="rId3"/>
          <a:stretch>
            <a:fillRect/>
          </a:stretch>
        </p:blipFill>
        <p:spPr>
          <a:xfrm>
            <a:off x="5289752" y="1633499"/>
            <a:ext cx="6095593" cy="342877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AE004210-6726-06FE-D4D8-5C23CE491C54}"/>
              </a:ext>
            </a:extLst>
          </p:cNvPr>
          <p:cNvSpPr txBox="1"/>
          <p:nvPr/>
        </p:nvSpPr>
        <p:spPr>
          <a:xfrm>
            <a:off x="321128" y="5934670"/>
            <a:ext cx="11593285" cy="646331"/>
          </a:xfrm>
          <a:prstGeom prst="rect">
            <a:avLst/>
          </a:prstGeom>
          <a:noFill/>
        </p:spPr>
        <p:txBody>
          <a:bodyPr wrap="square">
            <a:spAutoFit/>
          </a:bodyPr>
          <a:lstStyle/>
          <a:p>
            <a:r>
              <a:rPr lang="en-GB" dirty="0"/>
              <a:t>https://timesofindia.indiatimes.com/travel/destinations/do-you-know-tomb-of-cyrus-in-iran-is-the-worlds-oldest-earthquake-resistant-structure/articleshow/71003500.cms</a:t>
            </a:r>
          </a:p>
        </p:txBody>
      </p:sp>
    </p:spTree>
    <p:extLst>
      <p:ext uri="{BB962C8B-B14F-4D97-AF65-F5344CB8AC3E}">
        <p14:creationId xmlns:p14="http://schemas.microsoft.com/office/powerpoint/2010/main" val="2852682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0FCA83-BE07-E0D2-C4E5-1F41B9A3C5C1}"/>
              </a:ext>
            </a:extLst>
          </p:cNvPr>
          <p:cNvSpPr>
            <a:spLocks noGrp="1"/>
          </p:cNvSpPr>
          <p:nvPr>
            <p:ph idx="1"/>
          </p:nvPr>
        </p:nvSpPr>
        <p:spPr>
          <a:xfrm>
            <a:off x="464719" y="1610032"/>
            <a:ext cx="4749537" cy="3637935"/>
          </a:xfrm>
        </p:spPr>
        <p:txBody>
          <a:bodyPr>
            <a:normAutofit/>
          </a:bodyPr>
          <a:lstStyle/>
          <a:p>
            <a:r>
              <a:rPr lang="en-GB" sz="2800" dirty="0"/>
              <a:t>Pombaline Cage (Portugal): Developed after the 1755 Lisbon earthquake, this system embeds a flexible wooden grid within masonry walls to prevent collapse.</a:t>
            </a:r>
          </a:p>
          <a:p>
            <a:endParaRPr lang="en-GB" dirty="0"/>
          </a:p>
        </p:txBody>
      </p:sp>
      <p:pic>
        <p:nvPicPr>
          <p:cNvPr id="4" name="Picture 3" descr="A drawing of a building under construction&#10;&#10;Description automatically generated">
            <a:extLst>
              <a:ext uri="{FF2B5EF4-FFF2-40B4-BE49-F238E27FC236}">
                <a16:creationId xmlns:a16="http://schemas.microsoft.com/office/drawing/2014/main" id="{8309368E-DEC6-1516-881A-5034422DDD50}"/>
              </a:ext>
            </a:extLst>
          </p:cNvPr>
          <p:cNvPicPr>
            <a:picLocks noChangeAspect="1"/>
          </p:cNvPicPr>
          <p:nvPr/>
        </p:nvPicPr>
        <p:blipFill>
          <a:blip r:embed="rId3"/>
          <a:stretch>
            <a:fillRect/>
          </a:stretch>
        </p:blipFill>
        <p:spPr>
          <a:xfrm>
            <a:off x="6181555" y="796413"/>
            <a:ext cx="4311986"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TextBox 7">
            <a:extLst>
              <a:ext uri="{FF2B5EF4-FFF2-40B4-BE49-F238E27FC236}">
                <a16:creationId xmlns:a16="http://schemas.microsoft.com/office/drawing/2014/main" id="{C2AB3668-5192-8273-6C73-E069FBB7427A}"/>
              </a:ext>
            </a:extLst>
          </p:cNvPr>
          <p:cNvSpPr txBox="1"/>
          <p:nvPr/>
        </p:nvSpPr>
        <p:spPr>
          <a:xfrm>
            <a:off x="146958" y="6197377"/>
            <a:ext cx="9998528" cy="369332"/>
          </a:xfrm>
          <a:prstGeom prst="rect">
            <a:avLst/>
          </a:prstGeom>
          <a:noFill/>
        </p:spPr>
        <p:txBody>
          <a:bodyPr wrap="square">
            <a:spAutoFit/>
          </a:bodyPr>
          <a:lstStyle/>
          <a:p>
            <a:r>
              <a:rPr lang="en-GB" dirty="0"/>
              <a:t>https://link.springer.com/chapter/10.1007/978-3-031-39603-8_5</a:t>
            </a:r>
          </a:p>
        </p:txBody>
      </p:sp>
    </p:spTree>
    <p:extLst>
      <p:ext uri="{BB962C8B-B14F-4D97-AF65-F5344CB8AC3E}">
        <p14:creationId xmlns:p14="http://schemas.microsoft.com/office/powerpoint/2010/main" val="28792344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TM03457452[[fn=Celestial]]</Template>
  <TotalTime>0</TotalTime>
  <Words>879</Words>
  <Application>Microsoft Office PowerPoint</Application>
  <PresentationFormat>Widescreen</PresentationFormat>
  <Paragraphs>53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Celestial</vt:lpstr>
      <vt:lpstr>Types of Loads on Structures</vt:lpstr>
      <vt:lpstr>PowerPoint Presentation</vt:lpstr>
      <vt:lpstr>PowerPoint Presentation</vt:lpstr>
      <vt:lpstr>Types of loads acting on a structure are:  </vt:lpstr>
      <vt:lpstr>1. Dead Loads (DL) </vt:lpstr>
      <vt:lpstr>2. Imposed Loads or Live Loads (IL or LL) </vt:lpstr>
      <vt:lpstr>2. Imposed loads continued: Intended use or occupancy of the building</vt:lpstr>
      <vt:lpstr>3. Wind loads </vt:lpstr>
      <vt:lpstr>4. Snow Loads (SL)</vt:lpstr>
      <vt:lpstr>PowerPoint Presentation</vt:lpstr>
      <vt:lpstr>5. Earthquake Loads (EL)</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NPTC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Loads on Structures</dc:title>
  <dc:creator>Thomas, Rhodri</dc:creator>
  <cp:lastModifiedBy>Rhodri Thomas</cp:lastModifiedBy>
  <cp:revision>7</cp:revision>
  <dcterms:created xsi:type="dcterms:W3CDTF">2016-12-13T09:45:38Z</dcterms:created>
  <dcterms:modified xsi:type="dcterms:W3CDTF">2026-10-05T12:08:44Z</dcterms:modified>
</cp:coreProperties>
</file>