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58" r:id="rId3"/>
    <p:sldId id="259" r:id="rId4"/>
    <p:sldId id="452" r:id="rId5"/>
    <p:sldId id="260" r:id="rId6"/>
    <p:sldId id="455" r:id="rId7"/>
    <p:sldId id="354" r:id="rId8"/>
    <p:sldId id="456" r:id="rId9"/>
    <p:sldId id="495" r:id="rId10"/>
    <p:sldId id="475" r:id="rId11"/>
    <p:sldId id="476" r:id="rId12"/>
    <p:sldId id="477" r:id="rId13"/>
    <p:sldId id="478" r:id="rId14"/>
    <p:sldId id="484" r:id="rId15"/>
    <p:sldId id="489" r:id="rId16"/>
    <p:sldId id="490" r:id="rId17"/>
    <p:sldId id="492" r:id="rId18"/>
    <p:sldId id="485" r:id="rId19"/>
    <p:sldId id="486" r:id="rId20"/>
    <p:sldId id="493" r:id="rId21"/>
    <p:sldId id="494" r:id="rId22"/>
    <p:sldId id="479" r:id="rId23"/>
    <p:sldId id="483" r:id="rId24"/>
    <p:sldId id="497" r:id="rId25"/>
    <p:sldId id="499" r:id="rId26"/>
    <p:sldId id="498" r:id="rId27"/>
    <p:sldId id="480" r:id="rId28"/>
    <p:sldId id="500" r:id="rId29"/>
    <p:sldId id="501" r:id="rId30"/>
    <p:sldId id="458" r:id="rId31"/>
    <p:sldId id="496" r:id="rId32"/>
    <p:sldId id="488" r:id="rId33"/>
    <p:sldId id="481" r:id="rId34"/>
    <p:sldId id="48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225" autoAdjust="0"/>
    <p:restoredTop sz="89519" autoAdjust="0"/>
  </p:normalViewPr>
  <p:slideViewPr>
    <p:cSldViewPr snapToGrid="0">
      <p:cViewPr varScale="1">
        <p:scale>
          <a:sx n="55" d="100"/>
          <a:sy n="55" d="100"/>
        </p:scale>
        <p:origin x="54" y="5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513F2-9505-4453-B618-6A1A1FF81F0A}" type="datetimeFigureOut">
              <a:rPr lang="en-GB" smtClean="0"/>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3FC403-C74A-4010-A397-F0DD210A5D7A}" type="slidenum">
              <a:rPr lang="en-GB" smtClean="0"/>
              <a:t>‹#›</a:t>
            </a:fld>
            <a:endParaRPr lang="en-GB"/>
          </a:p>
        </p:txBody>
      </p:sp>
    </p:spTree>
    <p:extLst>
      <p:ext uri="{BB962C8B-B14F-4D97-AF65-F5344CB8AC3E}">
        <p14:creationId xmlns:p14="http://schemas.microsoft.com/office/powerpoint/2010/main" val="1113520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But Hyam’s contribution at least brought to the forefront that sex – especially interracial sex – was crucial to formation of empire.</a:t>
            </a:r>
          </a:p>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8</a:t>
            </a:fld>
            <a:endParaRPr lang="en-GB"/>
          </a:p>
        </p:txBody>
      </p:sp>
    </p:spTree>
    <p:extLst>
      <p:ext uri="{BB962C8B-B14F-4D97-AF65-F5344CB8AC3E}">
        <p14:creationId xmlns:p14="http://schemas.microsoft.com/office/powerpoint/2010/main" val="3504264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D69B4-6B53-F3AF-8CF2-03570FCCAA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E3BA35-D984-DD5D-8AB8-202E5F6950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97C070-4909-696B-AB67-DB64D1EB912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But Hyam’s contribution at least brought to the forefront that sex – especially interracial sex – was crucial to formation of empire.</a:t>
            </a:r>
          </a:p>
          <a:p>
            <a:endParaRPr lang="en-GB" dirty="0"/>
          </a:p>
        </p:txBody>
      </p:sp>
      <p:sp>
        <p:nvSpPr>
          <p:cNvPr id="4" name="Slide Number Placeholder 3">
            <a:extLst>
              <a:ext uri="{FF2B5EF4-FFF2-40B4-BE49-F238E27FC236}">
                <a16:creationId xmlns:a16="http://schemas.microsoft.com/office/drawing/2014/main" id="{9F505BD9-A329-CCC6-C3A2-6B8BCD2A2AF9}"/>
              </a:ext>
            </a:extLst>
          </p:cNvPr>
          <p:cNvSpPr>
            <a:spLocks noGrp="1"/>
          </p:cNvSpPr>
          <p:nvPr>
            <p:ph type="sldNum" sz="quarter" idx="5"/>
          </p:nvPr>
        </p:nvSpPr>
        <p:spPr/>
        <p:txBody>
          <a:bodyPr/>
          <a:lstStyle/>
          <a:p>
            <a:fld id="{F33FC403-C74A-4010-A397-F0DD210A5D7A}" type="slidenum">
              <a:rPr lang="en-GB" smtClean="0"/>
              <a:t>9</a:t>
            </a:fld>
            <a:endParaRPr lang="en-GB"/>
          </a:p>
        </p:txBody>
      </p:sp>
    </p:spTree>
    <p:extLst>
      <p:ext uri="{BB962C8B-B14F-4D97-AF65-F5344CB8AC3E}">
        <p14:creationId xmlns:p14="http://schemas.microsoft.com/office/powerpoint/2010/main" val="3560374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Even in Latin America, where Spanish colonies and settlement quickly established in C16th, emigrant female Spanish population peaked at just below 30% (though increased in  C17th, Spanish men outnumbered women by  substantial margin (Horton, 2001).</a:t>
            </a:r>
          </a:p>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11</a:t>
            </a:fld>
            <a:endParaRPr lang="en-GB"/>
          </a:p>
        </p:txBody>
      </p:sp>
    </p:spTree>
    <p:extLst>
      <p:ext uri="{BB962C8B-B14F-4D97-AF65-F5344CB8AC3E}">
        <p14:creationId xmlns:p14="http://schemas.microsoft.com/office/powerpoint/2010/main" val="2798956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colonies where early history of imperialism dominated by trade rather than outright conquest/colonisation e.g. Africa, Asia, power relations between Europeans and those whom they came into contact not as imbalanced as they would later become. </a:t>
            </a:r>
          </a:p>
          <a:p>
            <a:r>
              <a:rPr lang="en-GB" sz="1200" kern="1200" dirty="0">
                <a:solidFill>
                  <a:schemeClr val="tx1"/>
                </a:solidFill>
                <a:effectLst/>
                <a:latin typeface="+mn-lt"/>
                <a:ea typeface="+mn-ea"/>
                <a:cs typeface="+mn-cs"/>
              </a:rPr>
              <a:t>Interracial sexual relations as a ‘middle ground upon which Europeans and indigenous communities solidified economic, political, and social alliances’ (Ray, 2013).</a:t>
            </a:r>
          </a:p>
          <a:p>
            <a:r>
              <a:rPr lang="en-GB" sz="1200" kern="1200" dirty="0">
                <a:solidFill>
                  <a:schemeClr val="tx1"/>
                </a:solidFill>
                <a:effectLst/>
                <a:latin typeface="+mn-lt"/>
                <a:ea typeface="+mn-ea"/>
                <a:cs typeface="+mn-cs"/>
              </a:rPr>
              <a:t>Early European arrivals often depended on indigenous communities for their survival – European women provided more than just sex and language instruction, but also medical care, domestic services, cultural interpretation and assistance in commercial exchanges (Stoler, 2002).</a:t>
            </a:r>
          </a:p>
          <a:p>
            <a:r>
              <a:rPr lang="en-GB" sz="1200" kern="1200" dirty="0">
                <a:solidFill>
                  <a:schemeClr val="tx1"/>
                </a:solidFill>
                <a:effectLst/>
                <a:latin typeface="+mn-lt"/>
                <a:ea typeface="+mn-ea"/>
                <a:cs typeface="+mn-cs"/>
              </a:rPr>
              <a:t>Earlier interracial relationships – more consensual? At least among men – needed approval of fathers, lineage heads, other patriarchal figures.</a:t>
            </a:r>
          </a:p>
          <a:p>
            <a:r>
              <a:rPr lang="en-GB" sz="1200" kern="1200" dirty="0">
                <a:solidFill>
                  <a:schemeClr val="tx1"/>
                </a:solidFill>
                <a:effectLst/>
                <a:latin typeface="+mn-lt"/>
                <a:ea typeface="+mn-ea"/>
                <a:cs typeface="+mn-cs"/>
              </a:rPr>
              <a:t>E.g. Africa and Asia prior to C19th formal colonialism. </a:t>
            </a:r>
          </a:p>
          <a:p>
            <a:r>
              <a:rPr lang="en-GB" sz="1200" kern="1200" dirty="0">
                <a:solidFill>
                  <a:schemeClr val="tx1"/>
                </a:solidFill>
                <a:effectLst/>
                <a:latin typeface="+mn-lt"/>
                <a:ea typeface="+mn-ea"/>
                <a:cs typeface="+mn-cs"/>
              </a:rPr>
              <a:t>Portuguese West Africa – Upper Guinea Coast during C16th and C17th, Portuguese Crown provided little protection, supervision, food, supplies, shelter – Portuguese traders had to develop relationships with local African communities. Marriages with local women – Portuguese traders absorbed into local communities (Brooks, 1993).</a:t>
            </a:r>
          </a:p>
          <a:p>
            <a:r>
              <a:rPr lang="en-GB" sz="1200" kern="1200" dirty="0">
                <a:solidFill>
                  <a:schemeClr val="tx1"/>
                </a:solidFill>
                <a:effectLst/>
                <a:latin typeface="+mn-lt"/>
                <a:ea typeface="+mn-ea"/>
                <a:cs typeface="+mn-cs"/>
              </a:rPr>
              <a:t>Interracial unions a strategy used by African societies as well as European men – to shore up their interests. Some African women who married or cohabited with European traders accumulated wealth and power (Ray, 2013).</a:t>
            </a:r>
          </a:p>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15</a:t>
            </a:fld>
            <a:endParaRPr lang="en-GB"/>
          </a:p>
        </p:txBody>
      </p:sp>
    </p:spTree>
    <p:extLst>
      <p:ext uri="{BB962C8B-B14F-4D97-AF65-F5344CB8AC3E}">
        <p14:creationId xmlns:p14="http://schemas.microsoft.com/office/powerpoint/2010/main" val="218144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Interracial relationships considered to be threatening to officer’s ability to discharge his duties impartially</a:t>
            </a:r>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21</a:t>
            </a:fld>
            <a:endParaRPr lang="en-GB"/>
          </a:p>
        </p:txBody>
      </p:sp>
    </p:spTree>
    <p:extLst>
      <p:ext uri="{BB962C8B-B14F-4D97-AF65-F5344CB8AC3E}">
        <p14:creationId xmlns:p14="http://schemas.microsoft.com/office/powerpoint/2010/main" val="4197551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151C-243E-73CB-AF61-5BA3E70CF6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5D261A-951A-C0A1-C073-1D6F0D8A9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D629EE-13A5-854E-D157-40E559E72FA5}"/>
              </a:ext>
            </a:extLst>
          </p:cNvPr>
          <p:cNvSpPr>
            <a:spLocks noGrp="1"/>
          </p:cNvSpPr>
          <p:nvPr>
            <p:ph type="dt" sz="half" idx="10"/>
          </p:nvPr>
        </p:nvSpPr>
        <p:spPr/>
        <p:txBody>
          <a:bodyPr/>
          <a:lstStyle/>
          <a:p>
            <a:fld id="{83525D4F-2FCE-4CF5-A65B-0F0932A50173}" type="datetimeFigureOut">
              <a:rPr lang="en-GB" smtClean="0"/>
              <a:t>24/03/2026</a:t>
            </a:fld>
            <a:endParaRPr lang="en-GB"/>
          </a:p>
        </p:txBody>
      </p:sp>
      <p:sp>
        <p:nvSpPr>
          <p:cNvPr id="5" name="Footer Placeholder 4">
            <a:extLst>
              <a:ext uri="{FF2B5EF4-FFF2-40B4-BE49-F238E27FC236}">
                <a16:creationId xmlns:a16="http://schemas.microsoft.com/office/drawing/2014/main" id="{773A5C8A-2049-53BA-14E4-42E7B1F951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715F5A-21AF-3F5E-94E7-8D60A744F22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953282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04BBC-FDBF-F485-B828-ED5C13E5C7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906DF7-F564-C612-BDB5-6176B854CE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88899B-B4D3-6EBB-1E5C-0A41439C0FD8}"/>
              </a:ext>
            </a:extLst>
          </p:cNvPr>
          <p:cNvSpPr>
            <a:spLocks noGrp="1"/>
          </p:cNvSpPr>
          <p:nvPr>
            <p:ph type="dt" sz="half" idx="10"/>
          </p:nvPr>
        </p:nvSpPr>
        <p:spPr/>
        <p:txBody>
          <a:bodyPr/>
          <a:lstStyle/>
          <a:p>
            <a:fld id="{83525D4F-2FCE-4CF5-A65B-0F0932A50173}" type="datetimeFigureOut">
              <a:rPr lang="en-GB" smtClean="0"/>
              <a:t>24/03/2026</a:t>
            </a:fld>
            <a:endParaRPr lang="en-GB"/>
          </a:p>
        </p:txBody>
      </p:sp>
      <p:sp>
        <p:nvSpPr>
          <p:cNvPr id="5" name="Footer Placeholder 4">
            <a:extLst>
              <a:ext uri="{FF2B5EF4-FFF2-40B4-BE49-F238E27FC236}">
                <a16:creationId xmlns:a16="http://schemas.microsoft.com/office/drawing/2014/main" id="{D2A9AC8D-1B1D-15A6-EFB8-704A2D1FE0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1AD3EC-5067-7AFA-B651-5DEFABC32FC2}"/>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089225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06914-8DEB-DBAB-8CB1-A93855BA95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263C71-E86F-C2C8-853F-1B963B3EE4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AF1D14-1B2C-1E34-9044-69AC94CF2D88}"/>
              </a:ext>
            </a:extLst>
          </p:cNvPr>
          <p:cNvSpPr>
            <a:spLocks noGrp="1"/>
          </p:cNvSpPr>
          <p:nvPr>
            <p:ph type="dt" sz="half" idx="10"/>
          </p:nvPr>
        </p:nvSpPr>
        <p:spPr/>
        <p:txBody>
          <a:bodyPr/>
          <a:lstStyle/>
          <a:p>
            <a:fld id="{83525D4F-2FCE-4CF5-A65B-0F0932A50173}" type="datetimeFigureOut">
              <a:rPr lang="en-GB" smtClean="0"/>
              <a:t>24/03/2026</a:t>
            </a:fld>
            <a:endParaRPr lang="en-GB"/>
          </a:p>
        </p:txBody>
      </p:sp>
      <p:sp>
        <p:nvSpPr>
          <p:cNvPr id="5" name="Footer Placeholder 4">
            <a:extLst>
              <a:ext uri="{FF2B5EF4-FFF2-40B4-BE49-F238E27FC236}">
                <a16:creationId xmlns:a16="http://schemas.microsoft.com/office/drawing/2014/main" id="{2FFD2625-200D-F0DD-938A-FA461FFD6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FB745C-7A72-AAA8-960A-DAA8CFD93D59}"/>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230756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70910-5899-A874-DE83-62A0D1E93C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3D1F4-8A2B-A3EB-B0C3-68A370B6F8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504777-2BAF-45A6-8B1A-8A725A922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0B9B51-507A-F0C8-9293-874242C73DFE}"/>
              </a:ext>
            </a:extLst>
          </p:cNvPr>
          <p:cNvSpPr>
            <a:spLocks noGrp="1"/>
          </p:cNvSpPr>
          <p:nvPr>
            <p:ph type="dt" sz="half" idx="10"/>
          </p:nvPr>
        </p:nvSpPr>
        <p:spPr/>
        <p:txBody>
          <a:bodyPr/>
          <a:lstStyle/>
          <a:p>
            <a:fld id="{83525D4F-2FCE-4CF5-A65B-0F0932A50173}" type="datetimeFigureOut">
              <a:rPr lang="en-GB" smtClean="0"/>
              <a:t>24/03/2026</a:t>
            </a:fld>
            <a:endParaRPr lang="en-GB"/>
          </a:p>
        </p:txBody>
      </p:sp>
      <p:sp>
        <p:nvSpPr>
          <p:cNvPr id="6" name="Footer Placeholder 5">
            <a:extLst>
              <a:ext uri="{FF2B5EF4-FFF2-40B4-BE49-F238E27FC236}">
                <a16:creationId xmlns:a16="http://schemas.microsoft.com/office/drawing/2014/main" id="{3E6BC296-7928-0BA1-8919-51A4D51E6B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93854A-D7E3-40B7-DCBE-B33B2BA7AA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720713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3C67F-F388-7560-5F48-90F1EC9F46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C2136B-71A5-8333-7C7B-D8FFA9C990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795D19-4187-538D-91BC-9B14D4CD57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DBB030-A351-4163-7595-72C20CE50B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DD4099-B00F-0CA5-ACB4-A396D698A8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4A4056-2DC3-2253-798E-7E61E3A95B2D}"/>
              </a:ext>
            </a:extLst>
          </p:cNvPr>
          <p:cNvSpPr>
            <a:spLocks noGrp="1"/>
          </p:cNvSpPr>
          <p:nvPr>
            <p:ph type="dt" sz="half" idx="10"/>
          </p:nvPr>
        </p:nvSpPr>
        <p:spPr/>
        <p:txBody>
          <a:bodyPr/>
          <a:lstStyle/>
          <a:p>
            <a:fld id="{83525D4F-2FCE-4CF5-A65B-0F0932A50173}" type="datetimeFigureOut">
              <a:rPr lang="en-GB" smtClean="0"/>
              <a:t>24/03/2026</a:t>
            </a:fld>
            <a:endParaRPr lang="en-GB"/>
          </a:p>
        </p:txBody>
      </p:sp>
      <p:sp>
        <p:nvSpPr>
          <p:cNvPr id="8" name="Footer Placeholder 7">
            <a:extLst>
              <a:ext uri="{FF2B5EF4-FFF2-40B4-BE49-F238E27FC236}">
                <a16:creationId xmlns:a16="http://schemas.microsoft.com/office/drawing/2014/main" id="{CB2818E3-D7D9-C15F-35FC-7B90C62AD5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D46AB7-4A09-9281-CFFB-165CFE29ABE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897154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18BA1-A24E-34B6-4EDC-31347333D0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538DCF-167F-1185-6745-5A487B104B4A}"/>
              </a:ext>
            </a:extLst>
          </p:cNvPr>
          <p:cNvSpPr>
            <a:spLocks noGrp="1"/>
          </p:cNvSpPr>
          <p:nvPr>
            <p:ph type="dt" sz="half" idx="10"/>
          </p:nvPr>
        </p:nvSpPr>
        <p:spPr/>
        <p:txBody>
          <a:bodyPr/>
          <a:lstStyle/>
          <a:p>
            <a:fld id="{83525D4F-2FCE-4CF5-A65B-0F0932A50173}" type="datetimeFigureOut">
              <a:rPr lang="en-GB" smtClean="0"/>
              <a:t>24/03/2026</a:t>
            </a:fld>
            <a:endParaRPr lang="en-GB"/>
          </a:p>
        </p:txBody>
      </p:sp>
      <p:sp>
        <p:nvSpPr>
          <p:cNvPr id="4" name="Footer Placeholder 3">
            <a:extLst>
              <a:ext uri="{FF2B5EF4-FFF2-40B4-BE49-F238E27FC236}">
                <a16:creationId xmlns:a16="http://schemas.microsoft.com/office/drawing/2014/main" id="{9F18F880-404A-1C65-7B8F-10D6632A7B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FE4C6B-2801-ED41-3855-BDC2A70549A7}"/>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81634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19AFE9-5694-9356-6216-752A64621BE3}"/>
              </a:ext>
            </a:extLst>
          </p:cNvPr>
          <p:cNvSpPr>
            <a:spLocks noGrp="1"/>
          </p:cNvSpPr>
          <p:nvPr>
            <p:ph type="dt" sz="half" idx="10"/>
          </p:nvPr>
        </p:nvSpPr>
        <p:spPr/>
        <p:txBody>
          <a:bodyPr/>
          <a:lstStyle/>
          <a:p>
            <a:fld id="{83525D4F-2FCE-4CF5-A65B-0F0932A50173}" type="datetimeFigureOut">
              <a:rPr lang="en-GB" smtClean="0"/>
              <a:t>24/03/2026</a:t>
            </a:fld>
            <a:endParaRPr lang="en-GB"/>
          </a:p>
        </p:txBody>
      </p:sp>
      <p:sp>
        <p:nvSpPr>
          <p:cNvPr id="3" name="Footer Placeholder 2">
            <a:extLst>
              <a:ext uri="{FF2B5EF4-FFF2-40B4-BE49-F238E27FC236}">
                <a16:creationId xmlns:a16="http://schemas.microsoft.com/office/drawing/2014/main" id="{FEAA0EC5-0ADF-3076-DB46-922BEF713B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C93D12-4565-4E36-1BD3-1B0613D7C86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562597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5BB97-2567-8E7A-CEA9-B6D214468C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D5A920-FF5A-7411-0396-2B2DD77B75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163261-5F3C-39CB-2DEB-9CAED9E822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15684C-70DA-7F2B-0744-50901059E1EB}"/>
              </a:ext>
            </a:extLst>
          </p:cNvPr>
          <p:cNvSpPr>
            <a:spLocks noGrp="1"/>
          </p:cNvSpPr>
          <p:nvPr>
            <p:ph type="dt" sz="half" idx="10"/>
          </p:nvPr>
        </p:nvSpPr>
        <p:spPr/>
        <p:txBody>
          <a:bodyPr/>
          <a:lstStyle/>
          <a:p>
            <a:fld id="{83525D4F-2FCE-4CF5-A65B-0F0932A50173}" type="datetimeFigureOut">
              <a:rPr lang="en-GB" smtClean="0"/>
              <a:t>24/03/2026</a:t>
            </a:fld>
            <a:endParaRPr lang="en-GB"/>
          </a:p>
        </p:txBody>
      </p:sp>
      <p:sp>
        <p:nvSpPr>
          <p:cNvPr id="6" name="Footer Placeholder 5">
            <a:extLst>
              <a:ext uri="{FF2B5EF4-FFF2-40B4-BE49-F238E27FC236}">
                <a16:creationId xmlns:a16="http://schemas.microsoft.com/office/drawing/2014/main" id="{C6107C1B-2026-08E1-A678-4B95B558AF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99E8DE-DDBF-A1F3-02D7-C76F454732B4}"/>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925971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4BF21-84E1-18AB-5ECE-A9517D2469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F4A9F2-5EA3-6219-8CE2-81BCF86C42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1943E2-5CCD-BDCE-9D6A-0A0ED49B6B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BC762E-52D8-2EA9-4BC1-22526D32972D}"/>
              </a:ext>
            </a:extLst>
          </p:cNvPr>
          <p:cNvSpPr>
            <a:spLocks noGrp="1"/>
          </p:cNvSpPr>
          <p:nvPr>
            <p:ph type="dt" sz="half" idx="10"/>
          </p:nvPr>
        </p:nvSpPr>
        <p:spPr/>
        <p:txBody>
          <a:bodyPr/>
          <a:lstStyle/>
          <a:p>
            <a:fld id="{83525D4F-2FCE-4CF5-A65B-0F0932A50173}" type="datetimeFigureOut">
              <a:rPr lang="en-GB" smtClean="0"/>
              <a:t>24/03/2026</a:t>
            </a:fld>
            <a:endParaRPr lang="en-GB"/>
          </a:p>
        </p:txBody>
      </p:sp>
      <p:sp>
        <p:nvSpPr>
          <p:cNvPr id="6" name="Footer Placeholder 5">
            <a:extLst>
              <a:ext uri="{FF2B5EF4-FFF2-40B4-BE49-F238E27FC236}">
                <a16:creationId xmlns:a16="http://schemas.microsoft.com/office/drawing/2014/main" id="{F6D2ED04-B427-1E76-8181-4A1A18CB76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005F6-3BE7-5BE0-6EC9-EFC0217801BB}"/>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348554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0B755-CC05-03BF-E83D-CAFDA8BF9D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F31503-140C-DB9A-A5D7-F362EA357A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1D5E17-D441-097E-0563-55C8A5CAEE9F}"/>
              </a:ext>
            </a:extLst>
          </p:cNvPr>
          <p:cNvSpPr>
            <a:spLocks noGrp="1"/>
          </p:cNvSpPr>
          <p:nvPr>
            <p:ph type="dt" sz="half" idx="10"/>
          </p:nvPr>
        </p:nvSpPr>
        <p:spPr/>
        <p:txBody>
          <a:bodyPr/>
          <a:lstStyle/>
          <a:p>
            <a:fld id="{83525D4F-2FCE-4CF5-A65B-0F0932A50173}" type="datetimeFigureOut">
              <a:rPr lang="en-GB" smtClean="0"/>
              <a:t>24/03/2026</a:t>
            </a:fld>
            <a:endParaRPr lang="en-GB"/>
          </a:p>
        </p:txBody>
      </p:sp>
      <p:sp>
        <p:nvSpPr>
          <p:cNvPr id="5" name="Footer Placeholder 4">
            <a:extLst>
              <a:ext uri="{FF2B5EF4-FFF2-40B4-BE49-F238E27FC236}">
                <a16:creationId xmlns:a16="http://schemas.microsoft.com/office/drawing/2014/main" id="{E6727F82-8E87-D407-E413-DD47106D0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414B13-EC16-5159-2334-49215AB0E3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933387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C99E29-3735-99DE-6998-DBD1070C31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4552CF-6F5E-5731-85C0-08640B26D5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810941-ECB6-FEFC-1F97-FC6FB1C92450}"/>
              </a:ext>
            </a:extLst>
          </p:cNvPr>
          <p:cNvSpPr>
            <a:spLocks noGrp="1"/>
          </p:cNvSpPr>
          <p:nvPr>
            <p:ph type="dt" sz="half" idx="10"/>
          </p:nvPr>
        </p:nvSpPr>
        <p:spPr/>
        <p:txBody>
          <a:bodyPr/>
          <a:lstStyle/>
          <a:p>
            <a:fld id="{83525D4F-2FCE-4CF5-A65B-0F0932A50173}" type="datetimeFigureOut">
              <a:rPr lang="en-GB" smtClean="0"/>
              <a:t>24/03/2026</a:t>
            </a:fld>
            <a:endParaRPr lang="en-GB"/>
          </a:p>
        </p:txBody>
      </p:sp>
      <p:sp>
        <p:nvSpPr>
          <p:cNvPr id="5" name="Footer Placeholder 4">
            <a:extLst>
              <a:ext uri="{FF2B5EF4-FFF2-40B4-BE49-F238E27FC236}">
                <a16:creationId xmlns:a16="http://schemas.microsoft.com/office/drawing/2014/main" id="{BAC5D95A-1BC8-B28C-CFF6-B03D0F0449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4B2FB-6C3D-99BF-6802-0D11FAF7971C}"/>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625551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44EB8E-CE2D-10FF-3C9C-DAA130ACC0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B016F2-1623-9238-1219-057CC31738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A1D2B6-855A-72FB-485F-950A985CDF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525D4F-2FCE-4CF5-A65B-0F0932A50173}" type="datetimeFigureOut">
              <a:rPr lang="en-GB" smtClean="0"/>
              <a:t>24/03/2026</a:t>
            </a:fld>
            <a:endParaRPr lang="en-GB"/>
          </a:p>
        </p:txBody>
      </p:sp>
      <p:sp>
        <p:nvSpPr>
          <p:cNvPr id="5" name="Footer Placeholder 4">
            <a:extLst>
              <a:ext uri="{FF2B5EF4-FFF2-40B4-BE49-F238E27FC236}">
                <a16:creationId xmlns:a16="http://schemas.microsoft.com/office/drawing/2014/main" id="{5CAE6DDC-BECE-E8E9-9065-F4D959A392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45C0FB-D97A-80FF-C6B4-39A489B953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CAAB09B-386F-46D3-8C82-E404CA3964A4}" type="slidenum">
              <a:rPr lang="en-GB" smtClean="0"/>
              <a:t>‹#›</a:t>
            </a:fld>
            <a:endParaRPr lang="en-GB"/>
          </a:p>
        </p:txBody>
      </p:sp>
    </p:spTree>
    <p:extLst>
      <p:ext uri="{BB962C8B-B14F-4D97-AF65-F5344CB8AC3E}">
        <p14:creationId xmlns:p14="http://schemas.microsoft.com/office/powerpoint/2010/main" val="1544199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moodle.uwtsd.ac.uk/mod/resource/view.php?id=703200"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A449AC7-4326-52EE-48F7-592D9B0FF5CD}"/>
              </a:ext>
            </a:extLst>
          </p:cNvPr>
          <p:cNvPicPr>
            <a:picLocks noChangeAspect="1"/>
          </p:cNvPicPr>
          <p:nvPr/>
        </p:nvPicPr>
        <p:blipFill>
          <a:blip r:embed="rId2"/>
          <a:srcRect t="8792" r="5159" b="14053"/>
          <a:stretch>
            <a:fillRect/>
          </a:stretch>
        </p:blipFill>
        <p:spPr>
          <a:xfrm>
            <a:off x="3523488" y="10"/>
            <a:ext cx="8668512" cy="6857990"/>
          </a:xfrm>
          <a:prstGeom prst="rect">
            <a:avLst/>
          </a:prstGeom>
        </p:spPr>
      </p:pic>
      <p:sp>
        <p:nvSpPr>
          <p:cNvPr id="1044" name="Rectangle 104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8CB3B9-E78E-438F-F06B-D2C42AC87174}"/>
              </a:ext>
            </a:extLst>
          </p:cNvPr>
          <p:cNvSpPr>
            <a:spLocks noGrp="1"/>
          </p:cNvSpPr>
          <p:nvPr>
            <p:ph type="ctrTitle"/>
          </p:nvPr>
        </p:nvSpPr>
        <p:spPr>
          <a:xfrm>
            <a:off x="477981" y="1122363"/>
            <a:ext cx="4023360" cy="3204134"/>
          </a:xfrm>
        </p:spPr>
        <p:txBody>
          <a:bodyPr anchor="b">
            <a:normAutofit/>
          </a:bodyPr>
          <a:lstStyle/>
          <a:p>
            <a:pPr algn="l"/>
            <a:r>
              <a:rPr lang="en-GB" sz="4800" dirty="0"/>
              <a:t>Gender, Violence, and Empire 1800-2020</a:t>
            </a:r>
          </a:p>
        </p:txBody>
      </p:sp>
      <p:sp>
        <p:nvSpPr>
          <p:cNvPr id="3" name="Subtitle 2">
            <a:extLst>
              <a:ext uri="{FF2B5EF4-FFF2-40B4-BE49-F238E27FC236}">
                <a16:creationId xmlns:a16="http://schemas.microsoft.com/office/drawing/2014/main" id="{7E7ABD00-21D3-7B97-0CF4-877EFEE3D77E}"/>
              </a:ext>
            </a:extLst>
          </p:cNvPr>
          <p:cNvSpPr>
            <a:spLocks noGrp="1"/>
          </p:cNvSpPr>
          <p:nvPr>
            <p:ph type="subTitle" idx="1"/>
          </p:nvPr>
        </p:nvSpPr>
        <p:spPr>
          <a:xfrm>
            <a:off x="477980" y="4872922"/>
            <a:ext cx="4023359" cy="1208141"/>
          </a:xfrm>
        </p:spPr>
        <p:txBody>
          <a:bodyPr>
            <a:normAutofit/>
          </a:bodyPr>
          <a:lstStyle/>
          <a:p>
            <a:pPr algn="l"/>
            <a:r>
              <a:rPr lang="en-GB" sz="1700" dirty="0"/>
              <a:t>Session 7: Sexualities I: Constructing Boundaries</a:t>
            </a:r>
          </a:p>
          <a:p>
            <a:pPr algn="l"/>
            <a:r>
              <a:rPr lang="en-GB" sz="1700" dirty="0"/>
              <a:t>Dr Rhian Elinor Keyse r.keyse@uwtsd.ac.uk</a:t>
            </a:r>
          </a:p>
        </p:txBody>
      </p:sp>
      <p:sp>
        <p:nvSpPr>
          <p:cNvPr id="1046" name="Rectangle 104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8" name="Rectangle 104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3397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112B5-DC67-2DE2-0667-AFC5077327DB}"/>
              </a:ext>
            </a:extLst>
          </p:cNvPr>
          <p:cNvSpPr>
            <a:spLocks noGrp="1"/>
          </p:cNvSpPr>
          <p:nvPr>
            <p:ph type="title"/>
          </p:nvPr>
        </p:nvSpPr>
        <p:spPr>
          <a:xfrm>
            <a:off x="841248" y="548640"/>
            <a:ext cx="3600860" cy="5431536"/>
          </a:xfrm>
        </p:spPr>
        <p:txBody>
          <a:bodyPr>
            <a:normAutofit/>
          </a:bodyPr>
          <a:lstStyle/>
          <a:p>
            <a:r>
              <a:rPr lang="en-GB" sz="5400"/>
              <a:t>Content note</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F18750-2420-E736-4A2B-9F6A6E487139}"/>
              </a:ext>
            </a:extLst>
          </p:cNvPr>
          <p:cNvSpPr>
            <a:spLocks noGrp="1"/>
          </p:cNvSpPr>
          <p:nvPr>
            <p:ph idx="1"/>
          </p:nvPr>
        </p:nvSpPr>
        <p:spPr>
          <a:xfrm>
            <a:off x="5126418" y="552091"/>
            <a:ext cx="6224335" cy="5431536"/>
          </a:xfrm>
        </p:spPr>
        <p:txBody>
          <a:bodyPr anchor="ctr">
            <a:normAutofit/>
          </a:bodyPr>
          <a:lstStyle/>
          <a:p>
            <a:r>
              <a:rPr lang="en-GB" sz="1900"/>
              <a:t>Challenging material</a:t>
            </a:r>
          </a:p>
          <a:p>
            <a:r>
              <a:rPr lang="en-GB" sz="1900"/>
              <a:t>Topics covered will include violence, murder, sexual assault, racism, homophobia, and transphobia.</a:t>
            </a:r>
          </a:p>
          <a:p>
            <a:r>
              <a:rPr lang="en-GB" sz="1900"/>
              <a:t>Please let me know if there is anything that concerns you in the course outline – you don’t have to explain why if you don’t’ wish to engage with particular topics.</a:t>
            </a:r>
          </a:p>
          <a:p>
            <a:r>
              <a:rPr lang="en-GB" sz="1900"/>
              <a:t>Let’s treat each other carefully.</a:t>
            </a:r>
          </a:p>
          <a:p>
            <a:r>
              <a:rPr lang="en-GB" sz="1900"/>
              <a:t>Scheduled breaks – but please feel free to leave the room if you need.</a:t>
            </a:r>
          </a:p>
          <a:p>
            <a:r>
              <a:rPr lang="en-GB" sz="1900"/>
              <a:t>Local and national support resources are available – these are linked in the module handbook:</a:t>
            </a:r>
          </a:p>
          <a:p>
            <a:pPr lvl="1"/>
            <a:r>
              <a:rPr lang="en-GB" sz="1900" u="sng">
                <a:hlinkClick r:id="rId2"/>
              </a:rPr>
              <a:t>Wellbeing Support | University of Wales Trinity Saint David (uwtsd.ac.uk)</a:t>
            </a:r>
            <a:endParaRPr lang="en-GB" sz="1900"/>
          </a:p>
          <a:p>
            <a:pPr lvl="1"/>
            <a:r>
              <a:rPr lang="en-GB" sz="1900" u="sng">
                <a:hlinkClick r:id="rId3"/>
              </a:rPr>
              <a:t>Domestic abuse | GOV.WALES</a:t>
            </a:r>
            <a:endParaRPr lang="en-GB" sz="1900"/>
          </a:p>
          <a:p>
            <a:pPr lvl="1"/>
            <a:r>
              <a:rPr lang="en-GB" sz="1900" u="sng">
                <a:hlinkClick r:id="rId4"/>
              </a:rPr>
              <a:t>New Pathways Rape crisis and sexual abuse support services.</a:t>
            </a:r>
            <a:endParaRPr lang="en-GB" sz="1900"/>
          </a:p>
          <a:p>
            <a:endParaRPr lang="en-GB" sz="1900"/>
          </a:p>
        </p:txBody>
      </p:sp>
    </p:spTree>
    <p:extLst>
      <p:ext uri="{BB962C8B-B14F-4D97-AF65-F5344CB8AC3E}">
        <p14:creationId xmlns:p14="http://schemas.microsoft.com/office/powerpoint/2010/main" val="3565843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6EDD4-900E-4D41-4EED-D977F9219CB2}"/>
              </a:ext>
            </a:extLst>
          </p:cNvPr>
          <p:cNvSpPr>
            <a:spLocks noGrp="1"/>
          </p:cNvSpPr>
          <p:nvPr>
            <p:ph type="title"/>
          </p:nvPr>
        </p:nvSpPr>
        <p:spPr>
          <a:xfrm>
            <a:off x="841248" y="548640"/>
            <a:ext cx="3600860" cy="5431536"/>
          </a:xfrm>
        </p:spPr>
        <p:txBody>
          <a:bodyPr>
            <a:normAutofit/>
          </a:bodyPr>
          <a:lstStyle/>
          <a:p>
            <a:r>
              <a:rPr lang="en-GB" sz="5400"/>
              <a:t>Review</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0A7A70-A726-BCC0-7BC0-B6AE495FBD75}"/>
              </a:ext>
            </a:extLst>
          </p:cNvPr>
          <p:cNvSpPr>
            <a:spLocks noGrp="1"/>
          </p:cNvSpPr>
          <p:nvPr>
            <p:ph idx="1"/>
          </p:nvPr>
        </p:nvSpPr>
        <p:spPr>
          <a:xfrm>
            <a:off x="5126418" y="552091"/>
            <a:ext cx="6224335" cy="5431536"/>
          </a:xfrm>
        </p:spPr>
        <p:txBody>
          <a:bodyPr anchor="ctr">
            <a:normAutofit/>
          </a:bodyPr>
          <a:lstStyle/>
          <a:p>
            <a:r>
              <a:rPr lang="en-GB" sz="4000" dirty="0"/>
              <a:t>Imperial feminism</a:t>
            </a:r>
          </a:p>
        </p:txBody>
      </p:sp>
    </p:spTree>
    <p:extLst>
      <p:ext uri="{BB962C8B-B14F-4D97-AF65-F5344CB8AC3E}">
        <p14:creationId xmlns:p14="http://schemas.microsoft.com/office/powerpoint/2010/main" val="3149814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434CB9-929A-3461-4F8E-E9FD26C31925}"/>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24AA547-8A07-AB71-3C16-FF4A71DF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F6ADE-1788-3EBF-9FBA-C9A866D93105}"/>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Key take-aways</a:t>
            </a:r>
          </a:p>
        </p:txBody>
      </p:sp>
      <p:sp>
        <p:nvSpPr>
          <p:cNvPr id="9" name="sketch line">
            <a:extLst>
              <a:ext uri="{FF2B5EF4-FFF2-40B4-BE49-F238E27FC236}">
                <a16:creationId xmlns:a16="http://schemas.microsoft.com/office/drawing/2014/main" id="{4C010469-0618-5E23-8B0D-2278523F1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0822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5EC22-3455-E025-6C9D-1371E8C21B5F}"/>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CF7D-369E-53D5-8930-0E20576FAEF6}"/>
              </a:ext>
            </a:extLst>
          </p:cNvPr>
          <p:cNvSpPr>
            <a:spLocks noGrp="1"/>
          </p:cNvSpPr>
          <p:nvPr>
            <p:ph type="title"/>
          </p:nvPr>
        </p:nvSpPr>
        <p:spPr>
          <a:xfrm>
            <a:off x="841248" y="548640"/>
            <a:ext cx="3600860" cy="5431536"/>
          </a:xfrm>
        </p:spPr>
        <p:txBody>
          <a:bodyPr>
            <a:normAutofit/>
          </a:bodyPr>
          <a:lstStyle/>
          <a:p>
            <a:r>
              <a:rPr lang="en-GB" sz="5400"/>
              <a:t>Today’s session</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2">
            <a:extLst>
              <a:ext uri="{FF2B5EF4-FFF2-40B4-BE49-F238E27FC236}">
                <a16:creationId xmlns:a16="http://schemas.microsoft.com/office/drawing/2014/main" id="{65191B3D-1760-DADD-C1A8-428B3BB77DD0}"/>
              </a:ext>
            </a:extLst>
          </p:cNvPr>
          <p:cNvSpPr>
            <a:spLocks noGrp="1"/>
          </p:cNvSpPr>
          <p:nvPr>
            <p:ph idx="1"/>
          </p:nvPr>
        </p:nvSpPr>
        <p:spPr>
          <a:xfrm>
            <a:off x="5126418" y="552091"/>
            <a:ext cx="6224335" cy="5431536"/>
          </a:xfrm>
        </p:spPr>
        <p:txBody>
          <a:bodyPr anchor="ctr">
            <a:normAutofit/>
          </a:bodyPr>
          <a:lstStyle/>
          <a:p>
            <a:pPr lvl="0"/>
            <a:r>
              <a:rPr lang="en-GB" dirty="0"/>
              <a:t>How were race and sexuality central to imperial authority?</a:t>
            </a:r>
          </a:p>
          <a:p>
            <a:pPr lvl="0"/>
            <a:r>
              <a:rPr lang="en-GB" dirty="0"/>
              <a:t>What do sexualised panics such as ‘Black Perils’ reveal about the colonial rule?</a:t>
            </a:r>
          </a:p>
        </p:txBody>
      </p:sp>
    </p:spTree>
    <p:extLst>
      <p:ext uri="{BB962C8B-B14F-4D97-AF65-F5344CB8AC3E}">
        <p14:creationId xmlns:p14="http://schemas.microsoft.com/office/powerpoint/2010/main" val="2241341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98DA28-DE71-F65A-2959-EFFAAD97E8B3}"/>
              </a:ext>
            </a:extLst>
          </p:cNvPr>
          <p:cNvSpPr>
            <a:spLocks noGrp="1"/>
          </p:cNvSpPr>
          <p:nvPr>
            <p:ph type="title"/>
          </p:nvPr>
        </p:nvSpPr>
        <p:spPr>
          <a:xfrm>
            <a:off x="838199" y="1093788"/>
            <a:ext cx="10506455" cy="2967208"/>
          </a:xfrm>
        </p:spPr>
        <p:txBody>
          <a:bodyPr vert="horz" lIns="91440" tIns="45720" rIns="91440" bIns="45720" rtlCol="0" anchor="b">
            <a:normAutofit fontScale="90000"/>
          </a:bodyPr>
          <a:lstStyle/>
          <a:p>
            <a:r>
              <a:rPr lang="en-US" sz="8000" kern="1200" dirty="0">
                <a:solidFill>
                  <a:schemeClr val="tx1"/>
                </a:solidFill>
                <a:latin typeface="+mj-lt"/>
                <a:ea typeface="+mj-ea"/>
                <a:cs typeface="+mj-cs"/>
              </a:rPr>
              <a:t>Why do you think race and sexuality were important to colonial authorities?</a:t>
            </a:r>
          </a:p>
        </p:txBody>
      </p:sp>
      <p:sp>
        <p:nvSpPr>
          <p:cNvPr id="9" name="Rectangle 8">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Rectangle 10">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7736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C3E8B-4296-7A4E-7BD6-51827342F219}"/>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Empire and sexuality</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7331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DA8D5-2D62-947D-FE4A-EC62053DD986}"/>
              </a:ext>
            </a:extLst>
          </p:cNvPr>
          <p:cNvSpPr>
            <a:spLocks noGrp="1"/>
          </p:cNvSpPr>
          <p:nvPr>
            <p:ph type="title"/>
          </p:nvPr>
        </p:nvSpPr>
        <p:spPr>
          <a:xfrm>
            <a:off x="630936" y="640080"/>
            <a:ext cx="4818888" cy="1481328"/>
          </a:xfrm>
        </p:spPr>
        <p:txBody>
          <a:bodyPr anchor="b">
            <a:normAutofit/>
          </a:bodyPr>
          <a:lstStyle/>
          <a:p>
            <a:r>
              <a:rPr lang="en-GB" sz="5000"/>
              <a:t>Empire and Sexuality</a:t>
            </a: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668F4F-CC59-0E1A-56CC-292E1794063D}"/>
              </a:ext>
            </a:extLst>
          </p:cNvPr>
          <p:cNvSpPr>
            <a:spLocks noGrp="1"/>
          </p:cNvSpPr>
          <p:nvPr>
            <p:ph idx="1"/>
          </p:nvPr>
        </p:nvSpPr>
        <p:spPr>
          <a:xfrm>
            <a:off x="630935" y="2516789"/>
            <a:ext cx="6362047" cy="3691987"/>
          </a:xfrm>
        </p:spPr>
        <p:txBody>
          <a:bodyPr anchor="t">
            <a:normAutofit fontScale="40000" lnSpcReduction="20000"/>
          </a:bodyPr>
          <a:lstStyle/>
          <a:p>
            <a:pPr>
              <a:lnSpc>
                <a:spcPct val="110000"/>
              </a:lnSpc>
              <a:spcBef>
                <a:spcPts val="0"/>
              </a:spcBef>
            </a:pPr>
            <a:r>
              <a:rPr lang="en-GB" sz="7200" dirty="0"/>
              <a:t>Ronald Hyam’s controversial </a:t>
            </a:r>
            <a:r>
              <a:rPr lang="en-GB" sz="7200" i="1" dirty="0"/>
              <a:t>Empire and Sexuality </a:t>
            </a:r>
            <a:r>
              <a:rPr lang="en-GB" sz="7200" dirty="0"/>
              <a:t>(1990) and earlier essays:</a:t>
            </a:r>
          </a:p>
          <a:p>
            <a:pPr>
              <a:lnSpc>
                <a:spcPct val="110000"/>
              </a:lnSpc>
              <a:spcBef>
                <a:spcPts val="0"/>
              </a:spcBef>
            </a:pPr>
            <a:r>
              <a:rPr lang="en-GB" sz="7200" dirty="0"/>
              <a:t>Sexual opportunities of empire sustained European men – escape from repressive Victorian morality codes at home.</a:t>
            </a:r>
          </a:p>
          <a:p>
            <a:endParaRPr lang="en-GB" sz="1200" dirty="0"/>
          </a:p>
        </p:txBody>
      </p:sp>
      <p:pic>
        <p:nvPicPr>
          <p:cNvPr id="4" name="Picture 3">
            <a:extLst>
              <a:ext uri="{FF2B5EF4-FFF2-40B4-BE49-F238E27FC236}">
                <a16:creationId xmlns:a16="http://schemas.microsoft.com/office/drawing/2014/main" id="{6B2153C0-B121-264D-30C8-C51BC6C35CEF}"/>
              </a:ext>
            </a:extLst>
          </p:cNvPr>
          <p:cNvPicPr>
            <a:picLocks noChangeAspect="1"/>
          </p:cNvPicPr>
          <p:nvPr/>
        </p:nvPicPr>
        <p:blipFill>
          <a:blip r:embed="rId3"/>
          <a:stretch>
            <a:fillRect/>
          </a:stretch>
        </p:blipFill>
        <p:spPr>
          <a:xfrm>
            <a:off x="7078485" y="640080"/>
            <a:ext cx="3500094" cy="5577840"/>
          </a:xfrm>
          <a:prstGeom prst="rect">
            <a:avLst/>
          </a:prstGeom>
        </p:spPr>
      </p:pic>
    </p:spTree>
    <p:extLst>
      <p:ext uri="{BB962C8B-B14F-4D97-AF65-F5344CB8AC3E}">
        <p14:creationId xmlns:p14="http://schemas.microsoft.com/office/powerpoint/2010/main" val="2690185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8386A4-4961-0130-F178-40812717C55B}"/>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2C1E573-AC5C-D883-76B8-8C190360C8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E5CC39-033B-EFB4-B31D-CE515482BB2E}"/>
              </a:ext>
            </a:extLst>
          </p:cNvPr>
          <p:cNvSpPr>
            <a:spLocks noGrp="1"/>
          </p:cNvSpPr>
          <p:nvPr>
            <p:ph type="title"/>
          </p:nvPr>
        </p:nvSpPr>
        <p:spPr>
          <a:xfrm>
            <a:off x="630936" y="640080"/>
            <a:ext cx="4818888" cy="1481328"/>
          </a:xfrm>
        </p:spPr>
        <p:txBody>
          <a:bodyPr anchor="b">
            <a:normAutofit/>
          </a:bodyPr>
          <a:lstStyle/>
          <a:p>
            <a:r>
              <a:rPr lang="en-GB" sz="5000"/>
              <a:t>Empire and Sexuality</a:t>
            </a:r>
          </a:p>
        </p:txBody>
      </p:sp>
      <p:sp>
        <p:nvSpPr>
          <p:cNvPr id="14" name="sketch line">
            <a:extLst>
              <a:ext uri="{FF2B5EF4-FFF2-40B4-BE49-F238E27FC236}">
                <a16:creationId xmlns:a16="http://schemas.microsoft.com/office/drawing/2014/main" id="{26F417AB-936A-FA25-8474-E7D366E689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E20978-7E34-97DB-58DE-C511DF5DD3F7}"/>
              </a:ext>
            </a:extLst>
          </p:cNvPr>
          <p:cNvSpPr>
            <a:spLocks noGrp="1"/>
          </p:cNvSpPr>
          <p:nvPr>
            <p:ph idx="1"/>
          </p:nvPr>
        </p:nvSpPr>
        <p:spPr>
          <a:xfrm>
            <a:off x="630935" y="2516789"/>
            <a:ext cx="6362047" cy="3691987"/>
          </a:xfrm>
        </p:spPr>
        <p:txBody>
          <a:bodyPr anchor="t">
            <a:normAutofit fontScale="25000" lnSpcReduction="20000"/>
          </a:bodyPr>
          <a:lstStyle/>
          <a:p>
            <a:pPr>
              <a:lnSpc>
                <a:spcPct val="110000"/>
              </a:lnSpc>
              <a:spcBef>
                <a:spcPts val="0"/>
              </a:spcBef>
            </a:pPr>
            <a:r>
              <a:rPr lang="en-GB" sz="7200" dirty="0"/>
              <a:t>Heavily critiqued for ‘imperialist-centred approach” – ignores power relations, does not examine experiences of colonised women and girls, or men and boys (Berger, 1988).</a:t>
            </a:r>
          </a:p>
          <a:p>
            <a:pPr>
              <a:lnSpc>
                <a:spcPct val="110000"/>
              </a:lnSpc>
              <a:spcBef>
                <a:spcPts val="0"/>
              </a:spcBef>
            </a:pPr>
            <a:r>
              <a:rPr lang="en-GB" sz="7200" dirty="0"/>
              <a:t>‘Perpetuates the erasure of the colonised found in outdated colonial histories’ which focuses on European experience (Ray, 2013)</a:t>
            </a:r>
          </a:p>
          <a:p>
            <a:pPr>
              <a:lnSpc>
                <a:spcPct val="110000"/>
              </a:lnSpc>
              <a:spcBef>
                <a:spcPts val="0"/>
              </a:spcBef>
            </a:pPr>
            <a:r>
              <a:rPr lang="en-GB" sz="7200" dirty="0"/>
              <a:t>Leaves aside how colonised peoples negotiated such encounters. </a:t>
            </a:r>
          </a:p>
          <a:p>
            <a:pPr>
              <a:lnSpc>
                <a:spcPct val="110000"/>
              </a:lnSpc>
              <a:spcBef>
                <a:spcPts val="0"/>
              </a:spcBef>
            </a:pPr>
            <a:r>
              <a:rPr lang="en-GB" sz="7200" dirty="0"/>
              <a:t>Levine (1994, p. 601) – British officials used sex as a central political mechanism’ in India to ‘subdue its subject population’.</a:t>
            </a:r>
          </a:p>
          <a:p>
            <a:pPr>
              <a:lnSpc>
                <a:spcPct val="110000"/>
              </a:lnSpc>
              <a:spcBef>
                <a:spcPts val="0"/>
              </a:spcBef>
            </a:pPr>
            <a:r>
              <a:rPr lang="en-GB" sz="7200" dirty="0"/>
              <a:t>But Hyam did bring question of history of sexuality to forefront </a:t>
            </a:r>
          </a:p>
          <a:p>
            <a:pPr>
              <a:lnSpc>
                <a:spcPct val="110000"/>
              </a:lnSpc>
              <a:spcBef>
                <a:spcPts val="0"/>
              </a:spcBef>
            </a:pPr>
            <a:r>
              <a:rPr lang="en-GB" sz="7200" dirty="0"/>
              <a:t>‘Sexual dynamics crucially underpinned the whole operation of British Empire’ (Hyam, 1990, p. 1).</a:t>
            </a:r>
          </a:p>
          <a:p>
            <a:endParaRPr lang="en-GB" sz="1200" dirty="0"/>
          </a:p>
        </p:txBody>
      </p:sp>
      <p:pic>
        <p:nvPicPr>
          <p:cNvPr id="4" name="Picture 3">
            <a:extLst>
              <a:ext uri="{FF2B5EF4-FFF2-40B4-BE49-F238E27FC236}">
                <a16:creationId xmlns:a16="http://schemas.microsoft.com/office/drawing/2014/main" id="{5A756032-9B7C-34E9-0B74-090B3D4B799C}"/>
              </a:ext>
            </a:extLst>
          </p:cNvPr>
          <p:cNvPicPr>
            <a:picLocks noChangeAspect="1"/>
          </p:cNvPicPr>
          <p:nvPr/>
        </p:nvPicPr>
        <p:blipFill>
          <a:blip r:embed="rId3"/>
          <a:stretch>
            <a:fillRect/>
          </a:stretch>
        </p:blipFill>
        <p:spPr>
          <a:xfrm>
            <a:off x="7078485" y="640080"/>
            <a:ext cx="3500094" cy="5577840"/>
          </a:xfrm>
          <a:prstGeom prst="rect">
            <a:avLst/>
          </a:prstGeom>
        </p:spPr>
      </p:pic>
    </p:spTree>
    <p:extLst>
      <p:ext uri="{BB962C8B-B14F-4D97-AF65-F5344CB8AC3E}">
        <p14:creationId xmlns:p14="http://schemas.microsoft.com/office/powerpoint/2010/main" val="2710765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64C97-3748-E235-E9DD-DE32FEF87136}"/>
              </a:ext>
            </a:extLst>
          </p:cNvPr>
          <p:cNvSpPr>
            <a:spLocks noGrp="1"/>
          </p:cNvSpPr>
          <p:nvPr>
            <p:ph type="title"/>
          </p:nvPr>
        </p:nvSpPr>
        <p:spPr/>
        <p:txBody>
          <a:bodyPr/>
          <a:lstStyle/>
          <a:p>
            <a:r>
              <a:rPr lang="en-GB" dirty="0"/>
              <a:t>Empire and sexuality</a:t>
            </a:r>
          </a:p>
        </p:txBody>
      </p:sp>
      <p:sp>
        <p:nvSpPr>
          <p:cNvPr id="3" name="Content Placeholder 2">
            <a:extLst>
              <a:ext uri="{FF2B5EF4-FFF2-40B4-BE49-F238E27FC236}">
                <a16:creationId xmlns:a16="http://schemas.microsoft.com/office/drawing/2014/main" id="{0F12947E-2CBA-E647-AA2D-81E2E9E8706F}"/>
              </a:ext>
            </a:extLst>
          </p:cNvPr>
          <p:cNvSpPr>
            <a:spLocks noGrp="1"/>
          </p:cNvSpPr>
          <p:nvPr>
            <p:ph idx="1"/>
          </p:nvPr>
        </p:nvSpPr>
        <p:spPr/>
        <p:txBody>
          <a:bodyPr>
            <a:normAutofit fontScale="92500" lnSpcReduction="20000"/>
          </a:bodyPr>
          <a:lstStyle/>
          <a:p>
            <a:r>
              <a:rPr lang="en-GB" dirty="0"/>
              <a:t>Need attention to specificity – interracial sexual relationships take different forms (marriage, concubinage, prostitution, sexual violence…) at different times and in different spaces, and changed over time.</a:t>
            </a:r>
          </a:p>
          <a:p>
            <a:r>
              <a:rPr lang="en-GB" dirty="0"/>
              <a:t>Different colonies saw different forms of regulation to manage interracial relationships.</a:t>
            </a:r>
          </a:p>
          <a:p>
            <a:r>
              <a:rPr lang="en-GB" dirty="0"/>
              <a:t>Different kinds of relationships/categories of people marked out for regulation.</a:t>
            </a:r>
          </a:p>
          <a:p>
            <a:r>
              <a:rPr lang="en-GB" dirty="0"/>
              <a:t>Differences between e.g. settler colonies, administered colonies, colonies under company rule, slaveholding societies…</a:t>
            </a:r>
          </a:p>
          <a:p>
            <a:r>
              <a:rPr lang="en-GB" dirty="0"/>
              <a:t>Demographics.</a:t>
            </a:r>
          </a:p>
          <a:p>
            <a:r>
              <a:rPr lang="en-GB" dirty="0"/>
              <a:t>Cultural beliefs among indigenous, enslaved, and European communities.</a:t>
            </a:r>
          </a:p>
          <a:p>
            <a:endParaRPr lang="en-GB" dirty="0"/>
          </a:p>
        </p:txBody>
      </p:sp>
    </p:spTree>
    <p:extLst>
      <p:ext uri="{BB962C8B-B14F-4D97-AF65-F5344CB8AC3E}">
        <p14:creationId xmlns:p14="http://schemas.microsoft.com/office/powerpoint/2010/main" val="3714847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72C0F-8AFA-52D9-919C-191E925F0790}"/>
              </a:ext>
            </a:extLst>
          </p:cNvPr>
          <p:cNvSpPr>
            <a:spLocks noGrp="1"/>
          </p:cNvSpPr>
          <p:nvPr>
            <p:ph type="title"/>
          </p:nvPr>
        </p:nvSpPr>
        <p:spPr/>
        <p:txBody>
          <a:bodyPr/>
          <a:lstStyle/>
          <a:p>
            <a:r>
              <a:rPr lang="en-GB" dirty="0"/>
              <a:t>Empire and sexuality</a:t>
            </a:r>
          </a:p>
        </p:txBody>
      </p:sp>
      <p:sp>
        <p:nvSpPr>
          <p:cNvPr id="3" name="Content Placeholder 2">
            <a:extLst>
              <a:ext uri="{FF2B5EF4-FFF2-40B4-BE49-F238E27FC236}">
                <a16:creationId xmlns:a16="http://schemas.microsoft.com/office/drawing/2014/main" id="{65A7672B-FE46-F965-9BF8-68377285A24F}"/>
              </a:ext>
            </a:extLst>
          </p:cNvPr>
          <p:cNvSpPr>
            <a:spLocks noGrp="1"/>
          </p:cNvSpPr>
          <p:nvPr>
            <p:ph idx="1"/>
          </p:nvPr>
        </p:nvSpPr>
        <p:spPr/>
        <p:txBody>
          <a:bodyPr>
            <a:normAutofit fontScale="85000" lnSpcReduction="20000"/>
          </a:bodyPr>
          <a:lstStyle/>
          <a:p>
            <a:r>
              <a:rPr lang="en-GB" dirty="0"/>
              <a:t>Dominant form: colonising man/colonised woman (or non-native enslaved women in Caribbean).</a:t>
            </a:r>
          </a:p>
          <a:p>
            <a:r>
              <a:rPr lang="en-GB" dirty="0"/>
              <a:t>Imbalanced gender ratios among Europeans in colonies</a:t>
            </a:r>
          </a:p>
          <a:p>
            <a:r>
              <a:rPr lang="en-GB" dirty="0"/>
              <a:t>Early exploration in late C15th/16</a:t>
            </a:r>
            <a:r>
              <a:rPr lang="en-GB" baseline="30000" dirty="0"/>
              <a:t>th</a:t>
            </a:r>
            <a:r>
              <a:rPr lang="en-GB" dirty="0"/>
              <a:t> – European women largely absent from colonial enterprise in Africa, Asia, Americas and Caribbean. </a:t>
            </a:r>
          </a:p>
          <a:p>
            <a:r>
              <a:rPr lang="en-GB" dirty="0"/>
              <a:t>Not until early C20th that European women took up residency in African and Asian colonies in sizeable numbers, even then still outnumbered - colonial governments often restricted emigration of European women to colonies, refused employment to lower-ranking married male recruits, restricted privilege of bringing wife to colonies to senior men/those of longstanding service who could demonstrate ability to maintain wives to suitable standard (Stoler, 1989).</a:t>
            </a:r>
          </a:p>
          <a:p>
            <a:r>
              <a:rPr lang="en-GB" dirty="0"/>
              <a:t>Impact: Gold Coast Colony in 1931 only 17% of European male population accompanied by their wives (Ray, 2013).</a:t>
            </a:r>
          </a:p>
          <a:p>
            <a:endParaRPr lang="en-GB" dirty="0"/>
          </a:p>
        </p:txBody>
      </p:sp>
    </p:spTree>
    <p:extLst>
      <p:ext uri="{BB962C8B-B14F-4D97-AF65-F5344CB8AC3E}">
        <p14:creationId xmlns:p14="http://schemas.microsoft.com/office/powerpoint/2010/main" val="2947586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A4159-B21F-7BE4-9456-4F215D9222DE}"/>
              </a:ext>
            </a:extLst>
          </p:cNvPr>
          <p:cNvSpPr>
            <a:spLocks noGrp="1"/>
          </p:cNvSpPr>
          <p:nvPr>
            <p:ph type="title"/>
          </p:nvPr>
        </p:nvSpPr>
        <p:spPr/>
        <p:txBody>
          <a:bodyPr/>
          <a:lstStyle/>
          <a:p>
            <a:r>
              <a:rPr lang="en-GB" dirty="0"/>
              <a:t>Empire and sexuality</a:t>
            </a:r>
          </a:p>
        </p:txBody>
      </p:sp>
      <p:sp>
        <p:nvSpPr>
          <p:cNvPr id="3" name="Content Placeholder 2">
            <a:extLst>
              <a:ext uri="{FF2B5EF4-FFF2-40B4-BE49-F238E27FC236}">
                <a16:creationId xmlns:a16="http://schemas.microsoft.com/office/drawing/2014/main" id="{44181CA6-E970-C176-D7CD-448FBA0BC37E}"/>
              </a:ext>
            </a:extLst>
          </p:cNvPr>
          <p:cNvSpPr>
            <a:spLocks noGrp="1"/>
          </p:cNvSpPr>
          <p:nvPr>
            <p:ph idx="1"/>
          </p:nvPr>
        </p:nvSpPr>
        <p:spPr/>
        <p:txBody>
          <a:bodyPr>
            <a:normAutofit/>
          </a:bodyPr>
          <a:lstStyle/>
          <a:p>
            <a:r>
              <a:rPr lang="en-GB" dirty="0"/>
              <a:t>Stoler (2002) –gender imbalances a result of the management of sexuality, not the other way around:</a:t>
            </a:r>
          </a:p>
          <a:p>
            <a:r>
              <a:rPr lang="en-GB" dirty="0"/>
              <a:t> Few European women in colonies because colonial regimes found it more convenient to meet sexual/domestic needs of European men through relationships with colonised women</a:t>
            </a:r>
          </a:p>
          <a:p>
            <a:r>
              <a:rPr lang="en-GB" dirty="0"/>
              <a:t>When this was no longer expedient, colonial administrators sought to encourage European women’s emigration as part of efforts to end interracial relationships (Stoler, 2002).</a:t>
            </a:r>
          </a:p>
          <a:p>
            <a:r>
              <a:rPr lang="en-GB" dirty="0"/>
              <a:t>Did not end – pushed to margins of colonial society, less visible (Ray, 2013).</a:t>
            </a:r>
          </a:p>
          <a:p>
            <a:endParaRPr lang="en-GB" dirty="0"/>
          </a:p>
        </p:txBody>
      </p:sp>
    </p:spTree>
    <p:extLst>
      <p:ext uri="{BB962C8B-B14F-4D97-AF65-F5344CB8AC3E}">
        <p14:creationId xmlns:p14="http://schemas.microsoft.com/office/powerpoint/2010/main" val="339247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B7A08-5D41-8DC3-703A-4D4897CA0D2F}"/>
              </a:ext>
            </a:extLst>
          </p:cNvPr>
          <p:cNvSpPr>
            <a:spLocks noGrp="1"/>
          </p:cNvSpPr>
          <p:nvPr>
            <p:ph type="title"/>
          </p:nvPr>
        </p:nvSpPr>
        <p:spPr/>
        <p:txBody>
          <a:bodyPr/>
          <a:lstStyle/>
          <a:p>
            <a:r>
              <a:rPr lang="en-GB" dirty="0"/>
              <a:t>Empire and sexuality</a:t>
            </a:r>
          </a:p>
        </p:txBody>
      </p:sp>
      <p:sp>
        <p:nvSpPr>
          <p:cNvPr id="3" name="Content Placeholder 2">
            <a:extLst>
              <a:ext uri="{FF2B5EF4-FFF2-40B4-BE49-F238E27FC236}">
                <a16:creationId xmlns:a16="http://schemas.microsoft.com/office/drawing/2014/main" id="{DD4D8659-A6AB-F3A1-B8CC-768AEDBE57CC}"/>
              </a:ext>
            </a:extLst>
          </p:cNvPr>
          <p:cNvSpPr>
            <a:spLocks noGrp="1"/>
          </p:cNvSpPr>
          <p:nvPr>
            <p:ph idx="1"/>
          </p:nvPr>
        </p:nvSpPr>
        <p:spPr/>
        <p:txBody>
          <a:bodyPr/>
          <a:lstStyle/>
          <a:p>
            <a:r>
              <a:rPr lang="en-GB" dirty="0"/>
              <a:t>C18th – colonial Barbados, white women often marginally outnumbered white men. </a:t>
            </a:r>
          </a:p>
          <a:p>
            <a:r>
              <a:rPr lang="en-GB" dirty="0"/>
              <a:t>Elsewhere in West Indies (except in Jamaica), by second half of C18th, relatively balanced gender ratios – but  didn’t curb frequency of relationships (Beckles, 1993; Burnard, 1991).</a:t>
            </a:r>
          </a:p>
          <a:p>
            <a:r>
              <a:rPr lang="en-GB" dirty="0"/>
              <a:t>Clear that lack of sexual access to white women not the main factor (Ray, 2013).</a:t>
            </a:r>
          </a:p>
          <a:p>
            <a:endParaRPr lang="en-GB" dirty="0"/>
          </a:p>
        </p:txBody>
      </p:sp>
    </p:spTree>
    <p:extLst>
      <p:ext uri="{BB962C8B-B14F-4D97-AF65-F5344CB8AC3E}">
        <p14:creationId xmlns:p14="http://schemas.microsoft.com/office/powerpoint/2010/main" val="576723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F3D72-F798-CD7F-25C1-57CFB80C2699}"/>
              </a:ext>
            </a:extLst>
          </p:cNvPr>
          <p:cNvSpPr>
            <a:spLocks noGrp="1"/>
          </p:cNvSpPr>
          <p:nvPr>
            <p:ph type="title"/>
          </p:nvPr>
        </p:nvSpPr>
        <p:spPr/>
        <p:txBody>
          <a:bodyPr/>
          <a:lstStyle/>
          <a:p>
            <a:r>
              <a:rPr lang="en-GB" dirty="0"/>
              <a:t>Early colonialism</a:t>
            </a:r>
          </a:p>
        </p:txBody>
      </p:sp>
      <p:sp>
        <p:nvSpPr>
          <p:cNvPr id="3" name="Content Placeholder 2">
            <a:extLst>
              <a:ext uri="{FF2B5EF4-FFF2-40B4-BE49-F238E27FC236}">
                <a16:creationId xmlns:a16="http://schemas.microsoft.com/office/drawing/2014/main" id="{3C263BC2-22B2-B42E-1DCB-9B3A7AC3E70F}"/>
              </a:ext>
            </a:extLst>
          </p:cNvPr>
          <p:cNvSpPr>
            <a:spLocks noGrp="1"/>
          </p:cNvSpPr>
          <p:nvPr>
            <p:ph idx="1"/>
          </p:nvPr>
        </p:nvSpPr>
        <p:spPr/>
        <p:txBody>
          <a:bodyPr>
            <a:normAutofit/>
          </a:bodyPr>
          <a:lstStyle/>
          <a:p>
            <a:r>
              <a:rPr lang="en-GB" dirty="0"/>
              <a:t>Scully (2005) – ‘victim/traitor’ narratives in scholarship on indigenous women involved with European men – obscures fuller complexities of women’s lives.</a:t>
            </a:r>
          </a:p>
          <a:p>
            <a:r>
              <a:rPr lang="en-GB" dirty="0"/>
              <a:t>Indigenous communities often shored up their own interests by extending sexual and marriage rights to European men, though we know little about how local women negotiated such relationships.</a:t>
            </a:r>
          </a:p>
          <a:p>
            <a:r>
              <a:rPr lang="en-GB" dirty="0"/>
              <a:t>Early colonisation e.g. Spanish conquest of the New World at end of C15th – handing over native women as a survival strategy for communities facing extinction at hands of Spanish army (Lunenfeld, 1991).</a:t>
            </a:r>
          </a:p>
          <a:p>
            <a:endParaRPr lang="en-GB" dirty="0"/>
          </a:p>
        </p:txBody>
      </p:sp>
    </p:spTree>
    <p:extLst>
      <p:ext uri="{BB962C8B-B14F-4D97-AF65-F5344CB8AC3E}">
        <p14:creationId xmlns:p14="http://schemas.microsoft.com/office/powerpoint/2010/main" val="4101990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B6626-A41B-6C61-A8D1-DDD42D6297F2}"/>
              </a:ext>
            </a:extLst>
          </p:cNvPr>
          <p:cNvSpPr>
            <a:spLocks noGrp="1"/>
          </p:cNvSpPr>
          <p:nvPr>
            <p:ph type="title"/>
          </p:nvPr>
        </p:nvSpPr>
        <p:spPr/>
        <p:txBody>
          <a:bodyPr/>
          <a:lstStyle/>
          <a:p>
            <a:r>
              <a:rPr lang="en-GB" dirty="0"/>
              <a:t>Early colonialism</a:t>
            </a:r>
          </a:p>
        </p:txBody>
      </p:sp>
      <p:sp>
        <p:nvSpPr>
          <p:cNvPr id="3" name="Content Placeholder 2">
            <a:extLst>
              <a:ext uri="{FF2B5EF4-FFF2-40B4-BE49-F238E27FC236}">
                <a16:creationId xmlns:a16="http://schemas.microsoft.com/office/drawing/2014/main" id="{1AFC0905-FAC4-2549-6F43-2795D72E3FE8}"/>
              </a:ext>
            </a:extLst>
          </p:cNvPr>
          <p:cNvSpPr>
            <a:spLocks noGrp="1"/>
          </p:cNvSpPr>
          <p:nvPr>
            <p:ph idx="1"/>
          </p:nvPr>
        </p:nvSpPr>
        <p:spPr/>
        <p:txBody>
          <a:bodyPr>
            <a:normAutofit fontScale="85000" lnSpcReduction="20000"/>
          </a:bodyPr>
          <a:lstStyle/>
          <a:p>
            <a:r>
              <a:rPr lang="en-GB" dirty="0"/>
              <a:t>In colonies where early history of imperialism dominated by trade rather than outright conquest/colonisation e.g. Africa, Asia prior to C19th, power relations less unequal? </a:t>
            </a:r>
          </a:p>
          <a:p>
            <a:r>
              <a:rPr lang="en-GB" dirty="0"/>
              <a:t>Interracial sexual relations as a ‘middle ground upon which Europeans and indigenous communities solidified economic, political, and social alliances’ (Ray, 2013).</a:t>
            </a:r>
          </a:p>
          <a:p>
            <a:r>
              <a:rPr lang="en-GB" dirty="0"/>
              <a:t>Local women provided sexual and domestic services, cultural interpretation, language instruction, medical care, assistance with commercial exchanges  (Stoler, 2002).</a:t>
            </a:r>
          </a:p>
          <a:p>
            <a:r>
              <a:rPr lang="en-GB" dirty="0"/>
              <a:t>E.g. Portuguese West Africa – Upper Guinea Coast during C16th and C17th Portuguese traders had to develop relationships with local African communities (Brooks, 1993).</a:t>
            </a:r>
          </a:p>
          <a:p>
            <a:r>
              <a:rPr lang="en-GB" dirty="0"/>
              <a:t>Interracial unions a strategy used by African societies as well as European men to shore up their interests.</a:t>
            </a:r>
          </a:p>
        </p:txBody>
      </p:sp>
    </p:spTree>
    <p:extLst>
      <p:ext uri="{BB962C8B-B14F-4D97-AF65-F5344CB8AC3E}">
        <p14:creationId xmlns:p14="http://schemas.microsoft.com/office/powerpoint/2010/main" val="3453680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C7E31-D697-C447-9DA5-CF1F089A2CE6}"/>
              </a:ext>
            </a:extLst>
          </p:cNvPr>
          <p:cNvSpPr>
            <a:spLocks noGrp="1"/>
          </p:cNvSpPr>
          <p:nvPr>
            <p:ph type="title"/>
          </p:nvPr>
        </p:nvSpPr>
        <p:spPr/>
        <p:txBody>
          <a:bodyPr/>
          <a:lstStyle/>
          <a:p>
            <a:r>
              <a:rPr lang="en-GB" dirty="0"/>
              <a:t>Early colonialism</a:t>
            </a:r>
          </a:p>
        </p:txBody>
      </p:sp>
      <p:sp>
        <p:nvSpPr>
          <p:cNvPr id="3" name="Content Placeholder 2">
            <a:extLst>
              <a:ext uri="{FF2B5EF4-FFF2-40B4-BE49-F238E27FC236}">
                <a16:creationId xmlns:a16="http://schemas.microsoft.com/office/drawing/2014/main" id="{CC7799C6-5982-BCFD-E00B-91CBAB587DF0}"/>
              </a:ext>
            </a:extLst>
          </p:cNvPr>
          <p:cNvSpPr>
            <a:spLocks noGrp="1"/>
          </p:cNvSpPr>
          <p:nvPr>
            <p:ph idx="1"/>
          </p:nvPr>
        </p:nvSpPr>
        <p:spPr/>
        <p:txBody>
          <a:bodyPr>
            <a:normAutofit fontScale="92500" lnSpcReduction="20000"/>
          </a:bodyPr>
          <a:lstStyle/>
          <a:p>
            <a:r>
              <a:rPr lang="en-GB" dirty="0"/>
              <a:t>Differed over space – even where the colonial power was the same.</a:t>
            </a:r>
          </a:p>
          <a:p>
            <a:r>
              <a:rPr lang="en-GB" dirty="0"/>
              <a:t>E.g. Portuguese at Elmina (in what is now Ghana) – contrast with Upper Guinea Coast.</a:t>
            </a:r>
          </a:p>
          <a:p>
            <a:r>
              <a:rPr lang="en-GB" dirty="0"/>
              <a:t>Portuguese Crown disapproved of marriages between local women and traders (Feinberg, 1989).</a:t>
            </a:r>
          </a:p>
          <a:p>
            <a:r>
              <a:rPr lang="en-GB" dirty="0"/>
              <a:t>Why this difference?</a:t>
            </a:r>
          </a:p>
          <a:p>
            <a:r>
              <a:rPr lang="en-GB" dirty="0"/>
              <a:t>Most Portuguese at Elmina lived within the fortress, not among local community. Concerns that access to local women’s networks would increase opportunities for illicit trade.</a:t>
            </a:r>
          </a:p>
          <a:p>
            <a:r>
              <a:rPr lang="en-GB" dirty="0"/>
              <a:t>At Elmina, Portuguese officers were provided with enslaved women for domestic services, and a system of prostitution with enslaved women housed in the fort specifically for this purpose (Vogt, 1979).</a:t>
            </a:r>
          </a:p>
          <a:p>
            <a:pPr marL="0" indent="0">
              <a:buNone/>
            </a:pPr>
            <a:endParaRPr lang="en-GB" dirty="0"/>
          </a:p>
        </p:txBody>
      </p:sp>
    </p:spTree>
    <p:extLst>
      <p:ext uri="{BB962C8B-B14F-4D97-AF65-F5344CB8AC3E}">
        <p14:creationId xmlns:p14="http://schemas.microsoft.com/office/powerpoint/2010/main" val="3245956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7208E-699D-95A7-5612-3D8D94E7A494}"/>
              </a:ext>
            </a:extLst>
          </p:cNvPr>
          <p:cNvSpPr>
            <a:spLocks noGrp="1"/>
          </p:cNvSpPr>
          <p:nvPr>
            <p:ph type="title"/>
          </p:nvPr>
        </p:nvSpPr>
        <p:spPr/>
        <p:txBody>
          <a:bodyPr/>
          <a:lstStyle/>
          <a:p>
            <a:r>
              <a:rPr lang="en-GB" dirty="0"/>
              <a:t>Early colonialism</a:t>
            </a:r>
          </a:p>
        </p:txBody>
      </p:sp>
      <p:sp>
        <p:nvSpPr>
          <p:cNvPr id="3" name="Content Placeholder 2">
            <a:extLst>
              <a:ext uri="{FF2B5EF4-FFF2-40B4-BE49-F238E27FC236}">
                <a16:creationId xmlns:a16="http://schemas.microsoft.com/office/drawing/2014/main" id="{F977E518-ABD6-699C-02FB-699D66E442A5}"/>
              </a:ext>
            </a:extLst>
          </p:cNvPr>
          <p:cNvSpPr>
            <a:spLocks noGrp="1"/>
          </p:cNvSpPr>
          <p:nvPr>
            <p:ph idx="1"/>
          </p:nvPr>
        </p:nvSpPr>
        <p:spPr/>
        <p:txBody>
          <a:bodyPr>
            <a:normAutofit fontScale="92500" lnSpcReduction="20000"/>
          </a:bodyPr>
          <a:lstStyle/>
          <a:p>
            <a:r>
              <a:rPr lang="en-GB" dirty="0"/>
              <a:t>In what is now Ghana, British, Dutch, Portuguese, Danes, Swedes, all regulated interracial sexual relations to:</a:t>
            </a:r>
          </a:p>
          <a:p>
            <a:r>
              <a:rPr lang="en-GB" dirty="0"/>
              <a:t>Meet the needs of the European male population.</a:t>
            </a:r>
          </a:p>
          <a:p>
            <a:r>
              <a:rPr lang="en-GB" dirty="0"/>
              <a:t>Create and sustain local political and economic alliances</a:t>
            </a:r>
          </a:p>
          <a:p>
            <a:r>
              <a:rPr lang="en-GB" dirty="0"/>
              <a:t>Educate children of interracial relationships for company service (Ray, 2015).</a:t>
            </a:r>
          </a:p>
          <a:p>
            <a:r>
              <a:rPr lang="en-GB" dirty="0"/>
              <a:t>African communities e.g. Fante and Ga peoples drew on precolonial traditions of using marriage alliances to foster integration and strengthen political and economic positions (Ray, 2013).</a:t>
            </a:r>
          </a:p>
          <a:p>
            <a:r>
              <a:rPr lang="en-GB" dirty="0"/>
              <a:t>But – as slave trade became more established, women held in the Elmina and Cape Coast castles subjected to sexual violence (Ray, 2013).</a:t>
            </a:r>
          </a:p>
          <a:p>
            <a:pPr marL="0" indent="0">
              <a:buNone/>
            </a:pPr>
            <a:endParaRPr lang="en-GB" dirty="0"/>
          </a:p>
        </p:txBody>
      </p:sp>
    </p:spTree>
    <p:extLst>
      <p:ext uri="{BB962C8B-B14F-4D97-AF65-F5344CB8AC3E}">
        <p14:creationId xmlns:p14="http://schemas.microsoft.com/office/powerpoint/2010/main" val="10267135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B0D550-FEE7-2E52-340F-7835D6D117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C56583-54C4-ACB8-8057-EDBC2A11B148}"/>
              </a:ext>
            </a:extLst>
          </p:cNvPr>
          <p:cNvSpPr>
            <a:spLocks noGrp="1"/>
          </p:cNvSpPr>
          <p:nvPr>
            <p:ph type="title"/>
          </p:nvPr>
        </p:nvSpPr>
        <p:spPr/>
        <p:txBody>
          <a:bodyPr/>
          <a:lstStyle/>
          <a:p>
            <a:r>
              <a:rPr lang="en-GB" dirty="0"/>
              <a:t>Sexual violence in slaveholding colonies</a:t>
            </a:r>
          </a:p>
        </p:txBody>
      </p:sp>
      <p:sp>
        <p:nvSpPr>
          <p:cNvPr id="3" name="Content Placeholder 2">
            <a:extLst>
              <a:ext uri="{FF2B5EF4-FFF2-40B4-BE49-F238E27FC236}">
                <a16:creationId xmlns:a16="http://schemas.microsoft.com/office/drawing/2014/main" id="{E781065C-380C-3B9E-7C40-6B83A6FD9A0F}"/>
              </a:ext>
            </a:extLst>
          </p:cNvPr>
          <p:cNvSpPr>
            <a:spLocks noGrp="1"/>
          </p:cNvSpPr>
          <p:nvPr>
            <p:ph idx="1"/>
          </p:nvPr>
        </p:nvSpPr>
        <p:spPr/>
        <p:txBody>
          <a:bodyPr>
            <a:normAutofit fontScale="92500" lnSpcReduction="20000"/>
          </a:bodyPr>
          <a:lstStyle/>
          <a:p>
            <a:r>
              <a:rPr lang="en-GB" dirty="0"/>
              <a:t>Slaveholding societies e.g. Caribbean, North American colonies – importation of enslaved African labour.</a:t>
            </a:r>
          </a:p>
          <a:p>
            <a:r>
              <a:rPr lang="en-GB" dirty="0"/>
              <a:t>In slaveholding colonies, sexual relations often characterised by coercion. Frequent sexual violence, carried out with impunity and supported by racist stereotypes of Black women as promiscuous (West, 2004; White, 1999; Beckles, 1989). </a:t>
            </a:r>
          </a:p>
          <a:p>
            <a:r>
              <a:rPr lang="en-GB" dirty="0"/>
              <a:t>Sexual violence as power and domination, but also as means for reproduction of wealth –pregnancy resulting in enslaved children (Ray, 2013). </a:t>
            </a:r>
          </a:p>
          <a:p>
            <a:r>
              <a:rPr lang="en-GB" dirty="0"/>
              <a:t>Question of agency - difficult to speculate on how enslaved women negotiated such experiences – any exercise of choice made in severely restricted circumstances (Brown, 1996; Millward, 2010; Fuentes, 2010). </a:t>
            </a:r>
          </a:p>
        </p:txBody>
      </p:sp>
    </p:spTree>
    <p:extLst>
      <p:ext uri="{BB962C8B-B14F-4D97-AF65-F5344CB8AC3E}">
        <p14:creationId xmlns:p14="http://schemas.microsoft.com/office/powerpoint/2010/main" val="1708173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34A95-8125-D054-D9E2-B606904F08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6056D5-B4AC-4679-9FCF-5D5A8E374CA2}"/>
              </a:ext>
            </a:extLst>
          </p:cNvPr>
          <p:cNvSpPr>
            <a:spLocks noGrp="1"/>
          </p:cNvSpPr>
          <p:nvPr>
            <p:ph type="title"/>
          </p:nvPr>
        </p:nvSpPr>
        <p:spPr/>
        <p:txBody>
          <a:bodyPr/>
          <a:lstStyle/>
          <a:p>
            <a:r>
              <a:rPr lang="en-GB" dirty="0"/>
              <a:t>Sexual violence in colonial contexts</a:t>
            </a:r>
          </a:p>
        </p:txBody>
      </p:sp>
      <p:sp>
        <p:nvSpPr>
          <p:cNvPr id="3" name="Content Placeholder 2">
            <a:extLst>
              <a:ext uri="{FF2B5EF4-FFF2-40B4-BE49-F238E27FC236}">
                <a16:creationId xmlns:a16="http://schemas.microsoft.com/office/drawing/2014/main" id="{89EAD7C2-CFF1-5DED-821E-B72975A7486B}"/>
              </a:ext>
            </a:extLst>
          </p:cNvPr>
          <p:cNvSpPr>
            <a:spLocks noGrp="1"/>
          </p:cNvSpPr>
          <p:nvPr>
            <p:ph idx="1"/>
          </p:nvPr>
        </p:nvSpPr>
        <p:spPr/>
        <p:txBody>
          <a:bodyPr>
            <a:normAutofit/>
          </a:bodyPr>
          <a:lstStyle/>
          <a:p>
            <a:r>
              <a:rPr lang="en-GB" dirty="0"/>
              <a:t>Sexual violence in non-slaveholding colonial societies – rarely prosecuted/came to public attention – why?</a:t>
            </a:r>
          </a:p>
          <a:p>
            <a:r>
              <a:rPr lang="en-GB" dirty="0"/>
              <a:t>Colonised women regarded as sexually available</a:t>
            </a:r>
          </a:p>
          <a:p>
            <a:r>
              <a:rPr lang="en-GB" dirty="0"/>
              <a:t>Colonial India: European men frequently acquitted of rape based on the understanding that native women who lived among Europeans were assumed to be potential conjugal companions and sexually available (Ghosh, 2006).</a:t>
            </a:r>
          </a:p>
          <a:p>
            <a:endParaRPr lang="en-GB" dirty="0"/>
          </a:p>
        </p:txBody>
      </p:sp>
    </p:spTree>
    <p:extLst>
      <p:ext uri="{BB962C8B-B14F-4D97-AF65-F5344CB8AC3E}">
        <p14:creationId xmlns:p14="http://schemas.microsoft.com/office/powerpoint/2010/main" val="2853667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F3EE4-5E96-4866-DE28-B228FC39223D}"/>
              </a:ext>
            </a:extLst>
          </p:cNvPr>
          <p:cNvSpPr>
            <a:spLocks noGrp="1"/>
          </p:cNvSpPr>
          <p:nvPr>
            <p:ph type="title"/>
          </p:nvPr>
        </p:nvSpPr>
        <p:spPr/>
        <p:txBody>
          <a:bodyPr/>
          <a:lstStyle/>
          <a:p>
            <a:r>
              <a:rPr lang="en-GB" dirty="0"/>
              <a:t>Formalising colonialism</a:t>
            </a:r>
          </a:p>
        </p:txBody>
      </p:sp>
      <p:sp>
        <p:nvSpPr>
          <p:cNvPr id="3" name="Content Placeholder 2">
            <a:extLst>
              <a:ext uri="{FF2B5EF4-FFF2-40B4-BE49-F238E27FC236}">
                <a16:creationId xmlns:a16="http://schemas.microsoft.com/office/drawing/2014/main" id="{0B979B5D-38C3-5AF4-7FB5-A03BA9927299}"/>
              </a:ext>
            </a:extLst>
          </p:cNvPr>
          <p:cNvSpPr>
            <a:spLocks noGrp="1"/>
          </p:cNvSpPr>
          <p:nvPr>
            <p:ph idx="1"/>
          </p:nvPr>
        </p:nvSpPr>
        <p:spPr/>
        <p:txBody>
          <a:bodyPr>
            <a:normAutofit/>
          </a:bodyPr>
          <a:lstStyle/>
          <a:p>
            <a:r>
              <a:rPr lang="en-GB" dirty="0"/>
              <a:t>European colonialism increasingly formalised into C19th – though Ghosh (2006) notes that these patterns can be seen earlier in India.</a:t>
            </a:r>
          </a:p>
          <a:p>
            <a:r>
              <a:rPr lang="en-GB" dirty="0"/>
              <a:t>Formalisation and expansion of empire through C19th, often through military conquest rather than cooperation – decreasing reliance on local communities.</a:t>
            </a:r>
          </a:p>
          <a:p>
            <a:r>
              <a:rPr lang="en-GB" dirty="0"/>
              <a:t>Colonial governments came to see interracial relationships as a hindrance.</a:t>
            </a:r>
          </a:p>
          <a:p>
            <a:r>
              <a:rPr lang="en-GB" dirty="0"/>
              <a:t>Preference towards prostitution as the preferred way of meeting the sexual needs of European men.</a:t>
            </a:r>
          </a:p>
        </p:txBody>
      </p:sp>
    </p:spTree>
    <p:extLst>
      <p:ext uri="{BB962C8B-B14F-4D97-AF65-F5344CB8AC3E}">
        <p14:creationId xmlns:p14="http://schemas.microsoft.com/office/powerpoint/2010/main" val="29290218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EF4665-F4B8-63CC-664C-363BB902D3CE}"/>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54BB16-8584-D32A-F18A-1CEC9B8E17A6}"/>
              </a:ext>
            </a:extLst>
          </p:cNvPr>
          <p:cNvSpPr>
            <a:spLocks noGrp="1"/>
          </p:cNvSpPr>
          <p:nvPr>
            <p:ph type="title"/>
          </p:nvPr>
        </p:nvSpPr>
        <p:spPr>
          <a:xfrm>
            <a:off x="761800" y="762001"/>
            <a:ext cx="5334197" cy="1708242"/>
          </a:xfrm>
        </p:spPr>
        <p:txBody>
          <a:bodyPr anchor="ctr">
            <a:normAutofit/>
          </a:bodyPr>
          <a:lstStyle/>
          <a:p>
            <a:r>
              <a:rPr lang="en-GB" sz="4000" dirty="0"/>
              <a:t>Formalising colonialism</a:t>
            </a:r>
          </a:p>
        </p:txBody>
      </p:sp>
      <p:sp>
        <p:nvSpPr>
          <p:cNvPr id="3" name="Content Placeholder 2">
            <a:extLst>
              <a:ext uri="{FF2B5EF4-FFF2-40B4-BE49-F238E27FC236}">
                <a16:creationId xmlns:a16="http://schemas.microsoft.com/office/drawing/2014/main" id="{66A20A5A-47AA-A68B-A4E6-7CB4D1DB36F6}"/>
              </a:ext>
            </a:extLst>
          </p:cNvPr>
          <p:cNvSpPr>
            <a:spLocks noGrp="1"/>
          </p:cNvSpPr>
          <p:nvPr>
            <p:ph idx="1"/>
          </p:nvPr>
        </p:nvSpPr>
        <p:spPr>
          <a:xfrm>
            <a:off x="761800" y="2470244"/>
            <a:ext cx="5334197" cy="3769835"/>
          </a:xfrm>
        </p:spPr>
        <p:txBody>
          <a:bodyPr anchor="ctr">
            <a:normAutofit/>
          </a:bodyPr>
          <a:lstStyle/>
          <a:p>
            <a:r>
              <a:rPr lang="en-GB" sz="1700" dirty="0"/>
              <a:t>1909 Crewe Circular – prohibited concubinage between native women and British officers (Hyam, 1986; Ray, 2015)</a:t>
            </a:r>
          </a:p>
          <a:p>
            <a:r>
              <a:rPr lang="en-GB" sz="1700" dirty="0"/>
              <a:t>Motivated by need to maintain social distance from colonised peoples and underpinned by ideas of racial purity, cultural superiority, eugenics.</a:t>
            </a:r>
          </a:p>
          <a:p>
            <a:r>
              <a:rPr lang="en-GB" sz="1700" dirty="0"/>
              <a:t>Crewe: ‘it is not possible for any member of the administration to countenance such practices without lowering himself in the eyes of the natives, and diminishing his authority to an extent which will seriously impair his capacity for useful work in the Service.’ (quoted in Ray, 2013).</a:t>
            </a:r>
          </a:p>
        </p:txBody>
      </p:sp>
      <p:pic>
        <p:nvPicPr>
          <p:cNvPr id="4" name="Picture 3">
            <a:extLst>
              <a:ext uri="{FF2B5EF4-FFF2-40B4-BE49-F238E27FC236}">
                <a16:creationId xmlns:a16="http://schemas.microsoft.com/office/drawing/2014/main" id="{C8478FC7-A85C-FA77-60B1-C385D988DF74}"/>
              </a:ext>
            </a:extLst>
          </p:cNvPr>
          <p:cNvPicPr>
            <a:picLocks noChangeAspect="1"/>
          </p:cNvPicPr>
          <p:nvPr/>
        </p:nvPicPr>
        <p:blipFill>
          <a:blip r:embed="rId3"/>
          <a:srcRect r="1" b="848"/>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9467236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84EA7-1D88-A5A1-C82A-26B8D6E32DB5}"/>
              </a:ext>
            </a:extLst>
          </p:cNvPr>
          <p:cNvSpPr>
            <a:spLocks noGrp="1"/>
          </p:cNvSpPr>
          <p:nvPr>
            <p:ph type="title"/>
          </p:nvPr>
        </p:nvSpPr>
        <p:spPr/>
        <p:txBody>
          <a:bodyPr/>
          <a:lstStyle/>
          <a:p>
            <a:r>
              <a:rPr lang="en-GB" dirty="0"/>
              <a:t>The question of white women</a:t>
            </a:r>
          </a:p>
        </p:txBody>
      </p:sp>
      <p:sp>
        <p:nvSpPr>
          <p:cNvPr id="3" name="Content Placeholder 2">
            <a:extLst>
              <a:ext uri="{FF2B5EF4-FFF2-40B4-BE49-F238E27FC236}">
                <a16:creationId xmlns:a16="http://schemas.microsoft.com/office/drawing/2014/main" id="{5448E1CA-3AD3-2663-4511-C8B7E46951F9}"/>
              </a:ext>
            </a:extLst>
          </p:cNvPr>
          <p:cNvSpPr>
            <a:spLocks noGrp="1"/>
          </p:cNvSpPr>
          <p:nvPr>
            <p:ph idx="1"/>
          </p:nvPr>
        </p:nvSpPr>
        <p:spPr/>
        <p:txBody>
          <a:bodyPr>
            <a:normAutofit/>
          </a:bodyPr>
          <a:lstStyle/>
          <a:p>
            <a:r>
              <a:rPr lang="en-GB" dirty="0"/>
              <a:t>Sexual relationships between European women and indigenous or enslaved men in the colonies comparatively rare.</a:t>
            </a:r>
          </a:p>
          <a:p>
            <a:r>
              <a:rPr lang="en-GB" dirty="0"/>
              <a:t>Colonised/enslaved men seen as sexual threats to white women (and by extension to racialised basis of colonial authority).</a:t>
            </a:r>
          </a:p>
          <a:p>
            <a:r>
              <a:rPr lang="en-GB" dirty="0"/>
              <a:t>Colonial discourse suggested that only the most degenerate white women would willingly engage in sexual relationships with colonised/enslaved men – rape the primary paradigm for discussion of such relationships. </a:t>
            </a:r>
          </a:p>
          <a:p>
            <a:endParaRPr lang="en-GB" dirty="0"/>
          </a:p>
        </p:txBody>
      </p:sp>
    </p:spTree>
    <p:extLst>
      <p:ext uri="{BB962C8B-B14F-4D97-AF65-F5344CB8AC3E}">
        <p14:creationId xmlns:p14="http://schemas.microsoft.com/office/powerpoint/2010/main" val="33492878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02FDD9-CCDB-5FDA-99E0-5DF5078518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D44A77-D521-1409-FC54-1BC69836A17B}"/>
              </a:ext>
            </a:extLst>
          </p:cNvPr>
          <p:cNvSpPr>
            <a:spLocks noGrp="1"/>
          </p:cNvSpPr>
          <p:nvPr>
            <p:ph type="title"/>
          </p:nvPr>
        </p:nvSpPr>
        <p:spPr/>
        <p:txBody>
          <a:bodyPr/>
          <a:lstStyle/>
          <a:p>
            <a:r>
              <a:rPr lang="en-GB" dirty="0"/>
              <a:t>‘Black Peril’</a:t>
            </a:r>
          </a:p>
        </p:txBody>
      </p:sp>
      <p:sp>
        <p:nvSpPr>
          <p:cNvPr id="3" name="Content Placeholder 2">
            <a:extLst>
              <a:ext uri="{FF2B5EF4-FFF2-40B4-BE49-F238E27FC236}">
                <a16:creationId xmlns:a16="http://schemas.microsoft.com/office/drawing/2014/main" id="{B7B38281-24E9-7490-9B25-D717DC43CC05}"/>
              </a:ext>
            </a:extLst>
          </p:cNvPr>
          <p:cNvSpPr>
            <a:spLocks noGrp="1"/>
          </p:cNvSpPr>
          <p:nvPr>
            <p:ph idx="1"/>
          </p:nvPr>
        </p:nvSpPr>
        <p:spPr/>
        <p:txBody>
          <a:bodyPr>
            <a:normAutofit/>
          </a:bodyPr>
          <a:lstStyle/>
          <a:p>
            <a:r>
              <a:rPr lang="en-GB" dirty="0"/>
              <a:t>‘Black Peril’ panics</a:t>
            </a:r>
          </a:p>
          <a:p>
            <a:r>
              <a:rPr lang="en-GB" dirty="0"/>
              <a:t>South Africa, Rhodesia, Kenya</a:t>
            </a:r>
          </a:p>
          <a:p>
            <a:r>
              <a:rPr lang="en-GB" dirty="0"/>
              <a:t>Early C20th death penalty in e.g. Papua New Guinea, Southern Rhodesia, Kenya, for rape, attempted rape, or suspected rape of white women (Inglis, 1975; McCulloch, 2000).</a:t>
            </a:r>
          </a:p>
        </p:txBody>
      </p:sp>
    </p:spTree>
    <p:extLst>
      <p:ext uri="{BB962C8B-B14F-4D97-AF65-F5344CB8AC3E}">
        <p14:creationId xmlns:p14="http://schemas.microsoft.com/office/powerpoint/2010/main" val="5482841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159070-9F6C-B3C3-95C6-EED37C705C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3CF6D2-AC01-3044-281D-4BCE5E2AE604}"/>
              </a:ext>
            </a:extLst>
          </p:cNvPr>
          <p:cNvSpPr>
            <a:spLocks noGrp="1"/>
          </p:cNvSpPr>
          <p:nvPr>
            <p:ph type="title"/>
          </p:nvPr>
        </p:nvSpPr>
        <p:spPr/>
        <p:txBody>
          <a:bodyPr/>
          <a:lstStyle/>
          <a:p>
            <a:r>
              <a:rPr lang="en-GB" dirty="0"/>
              <a:t>‘Black Peril’</a:t>
            </a:r>
          </a:p>
        </p:txBody>
      </p:sp>
      <p:sp>
        <p:nvSpPr>
          <p:cNvPr id="3" name="Content Placeholder 2">
            <a:extLst>
              <a:ext uri="{FF2B5EF4-FFF2-40B4-BE49-F238E27FC236}">
                <a16:creationId xmlns:a16="http://schemas.microsoft.com/office/drawing/2014/main" id="{0FA9647B-4BB2-5DF1-CD0C-2FFBC9592E5A}"/>
              </a:ext>
            </a:extLst>
          </p:cNvPr>
          <p:cNvSpPr>
            <a:spLocks noGrp="1"/>
          </p:cNvSpPr>
          <p:nvPr>
            <p:ph idx="1"/>
          </p:nvPr>
        </p:nvSpPr>
        <p:spPr/>
        <p:txBody>
          <a:bodyPr>
            <a:normAutofit/>
          </a:bodyPr>
          <a:lstStyle/>
          <a:p>
            <a:r>
              <a:rPr lang="en-GB" dirty="0"/>
              <a:t>Did not correlate to actual incidents of rape – in Natal’s ‘Black Peril’ scare of early 1870s, ‘everyone was scared and practically no one was raped’ (Etherington, 1988).</a:t>
            </a:r>
          </a:p>
          <a:p>
            <a:r>
              <a:rPr lang="en-GB" dirty="0"/>
              <a:t>Cases treated as ‘Black Peril’/ ‘native outrages’ often vagrancy/housebreaking cases – men being found outside a woman’s window, or touching a woman in the street (Etherington, 1988).</a:t>
            </a:r>
          </a:p>
          <a:p>
            <a:r>
              <a:rPr lang="en-GB" dirty="0"/>
              <a:t>Rather, means of shoring up interests and creating racial unity during crises of control – real or perceived (Stoler, 2002).</a:t>
            </a:r>
          </a:p>
          <a:p>
            <a:endParaRPr lang="en-GB" dirty="0"/>
          </a:p>
        </p:txBody>
      </p:sp>
    </p:spTree>
    <p:extLst>
      <p:ext uri="{BB962C8B-B14F-4D97-AF65-F5344CB8AC3E}">
        <p14:creationId xmlns:p14="http://schemas.microsoft.com/office/powerpoint/2010/main" val="4391436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6127CA-4706-02E4-DD55-9FCBD57106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8F3ACA-6DD2-1EDD-B3AE-2B3634F30E41}"/>
              </a:ext>
            </a:extLst>
          </p:cNvPr>
          <p:cNvSpPr>
            <a:spLocks noGrp="1"/>
          </p:cNvSpPr>
          <p:nvPr>
            <p:ph type="title"/>
          </p:nvPr>
        </p:nvSpPr>
        <p:spPr/>
        <p:txBody>
          <a:bodyPr/>
          <a:lstStyle/>
          <a:p>
            <a:r>
              <a:rPr lang="en-GB" dirty="0"/>
              <a:t>‘Black Peril’</a:t>
            </a:r>
          </a:p>
        </p:txBody>
      </p:sp>
      <p:sp>
        <p:nvSpPr>
          <p:cNvPr id="3" name="Content Placeholder 2">
            <a:extLst>
              <a:ext uri="{FF2B5EF4-FFF2-40B4-BE49-F238E27FC236}">
                <a16:creationId xmlns:a16="http://schemas.microsoft.com/office/drawing/2014/main" id="{C5C995B8-A88F-10EC-1105-70D56A654460}"/>
              </a:ext>
            </a:extLst>
          </p:cNvPr>
          <p:cNvSpPr>
            <a:spLocks noGrp="1"/>
          </p:cNvSpPr>
          <p:nvPr>
            <p:ph idx="1"/>
          </p:nvPr>
        </p:nvSpPr>
        <p:spPr/>
        <p:txBody>
          <a:bodyPr>
            <a:normAutofit/>
          </a:bodyPr>
          <a:lstStyle/>
          <a:p>
            <a:r>
              <a:rPr lang="en-GB" dirty="0"/>
              <a:t>Etherington (1988) links increasing anxiety to other issues: </a:t>
            </a:r>
          </a:p>
          <a:p>
            <a:r>
              <a:rPr lang="en-GB" dirty="0"/>
              <a:t>Potentially increases in other crimes in 1860s/70s Natal (though difficult to quantify)</a:t>
            </a:r>
          </a:p>
          <a:p>
            <a:r>
              <a:rPr lang="en-GB" dirty="0"/>
              <a:t>Illicit alcohol consumption</a:t>
            </a:r>
          </a:p>
          <a:p>
            <a:r>
              <a:rPr lang="en-GB" dirty="0"/>
              <a:t>Concerns over European behaviour – anxieties over influence on African population.</a:t>
            </a:r>
          </a:p>
          <a:p>
            <a:r>
              <a:rPr lang="en-GB" dirty="0"/>
              <a:t>Possibly a response to concerns over coercive labour practices.</a:t>
            </a:r>
          </a:p>
          <a:p>
            <a:r>
              <a:rPr lang="en-GB" dirty="0"/>
              <a:t>Concern over migrant labour</a:t>
            </a:r>
          </a:p>
          <a:p>
            <a:r>
              <a:rPr lang="en-GB" dirty="0"/>
              <a:t>Economic competition e.g. in transport and agriculture</a:t>
            </a:r>
          </a:p>
          <a:p>
            <a:endParaRPr lang="en-GB" dirty="0"/>
          </a:p>
        </p:txBody>
      </p:sp>
    </p:spTree>
    <p:extLst>
      <p:ext uri="{BB962C8B-B14F-4D97-AF65-F5344CB8AC3E}">
        <p14:creationId xmlns:p14="http://schemas.microsoft.com/office/powerpoint/2010/main" val="27417001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7C9A87-E813-37E4-B116-48D098351C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3263AC-4F59-DD7E-88AA-4579C9740785}"/>
              </a:ext>
            </a:extLst>
          </p:cNvPr>
          <p:cNvSpPr>
            <a:spLocks noGrp="1"/>
          </p:cNvSpPr>
          <p:nvPr>
            <p:ph type="title"/>
          </p:nvPr>
        </p:nvSpPr>
        <p:spPr/>
        <p:txBody>
          <a:bodyPr/>
          <a:lstStyle/>
          <a:p>
            <a:r>
              <a:rPr lang="en-GB" dirty="0"/>
              <a:t>‘Black Peril’</a:t>
            </a:r>
          </a:p>
        </p:txBody>
      </p:sp>
      <p:sp>
        <p:nvSpPr>
          <p:cNvPr id="3" name="Content Placeholder 2">
            <a:extLst>
              <a:ext uri="{FF2B5EF4-FFF2-40B4-BE49-F238E27FC236}">
                <a16:creationId xmlns:a16="http://schemas.microsoft.com/office/drawing/2014/main" id="{07594EBB-5032-9B97-AC35-1FC000599367}"/>
              </a:ext>
            </a:extLst>
          </p:cNvPr>
          <p:cNvSpPr>
            <a:spLocks noGrp="1"/>
          </p:cNvSpPr>
          <p:nvPr>
            <p:ph idx="1"/>
          </p:nvPr>
        </p:nvSpPr>
        <p:spPr/>
        <p:txBody>
          <a:bodyPr>
            <a:normAutofit/>
          </a:bodyPr>
          <a:lstStyle/>
          <a:p>
            <a:r>
              <a:rPr lang="en-GB" dirty="0"/>
              <a:t>Also means of controlling European women in the colonies e.g. restriction of white women’s independent activities in colonial Uganda through fostering fear of sexual violence (Gartrell, 1984)</a:t>
            </a:r>
          </a:p>
          <a:p>
            <a:r>
              <a:rPr lang="en-GB" dirty="0"/>
              <a:t>White women as property to be defended (Etherington, 1988).</a:t>
            </a:r>
          </a:p>
          <a:p>
            <a:r>
              <a:rPr lang="en-GB" dirty="0"/>
              <a:t>Not just racialised, but also gendered dominance (Callaway, 1987).</a:t>
            </a:r>
          </a:p>
          <a:p>
            <a:endParaRPr lang="en-GB" dirty="0"/>
          </a:p>
        </p:txBody>
      </p:sp>
    </p:spTree>
    <p:extLst>
      <p:ext uri="{BB962C8B-B14F-4D97-AF65-F5344CB8AC3E}">
        <p14:creationId xmlns:p14="http://schemas.microsoft.com/office/powerpoint/2010/main" val="34997370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88214-D29E-F409-3131-CE02A02084CA}"/>
              </a:ext>
            </a:extLst>
          </p:cNvPr>
          <p:cNvSpPr>
            <a:spLocks noGrp="1"/>
          </p:cNvSpPr>
          <p:nvPr>
            <p:ph type="title"/>
          </p:nvPr>
        </p:nvSpPr>
        <p:spPr/>
        <p:txBody>
          <a:bodyPr/>
          <a:lstStyle/>
          <a:p>
            <a:r>
              <a:rPr lang="en-GB" dirty="0"/>
              <a:t>Empire and sexuality</a:t>
            </a:r>
          </a:p>
        </p:txBody>
      </p:sp>
      <p:sp>
        <p:nvSpPr>
          <p:cNvPr id="3" name="Content Placeholder 2">
            <a:extLst>
              <a:ext uri="{FF2B5EF4-FFF2-40B4-BE49-F238E27FC236}">
                <a16:creationId xmlns:a16="http://schemas.microsoft.com/office/drawing/2014/main" id="{79C6944D-E86C-FF09-6B9D-1FAC09F0E43B}"/>
              </a:ext>
            </a:extLst>
          </p:cNvPr>
          <p:cNvSpPr>
            <a:spLocks noGrp="1"/>
          </p:cNvSpPr>
          <p:nvPr>
            <p:ph idx="1"/>
          </p:nvPr>
        </p:nvSpPr>
        <p:spPr/>
        <p:txBody>
          <a:bodyPr>
            <a:normAutofit fontScale="85000" lnSpcReduction="20000"/>
          </a:bodyPr>
          <a:lstStyle/>
          <a:p>
            <a:r>
              <a:rPr lang="en-GB" dirty="0"/>
              <a:t>Relationships between colonised/enslaved men and white women typically hidden, but not always the case especially where both parties had similar class status.</a:t>
            </a:r>
          </a:p>
          <a:p>
            <a:r>
              <a:rPr lang="en-GB" dirty="0"/>
              <a:t>C20th British West Africa, wealthy African men who had married white women in Europe were given permission to return home with their wives, provided they could demonstrate to colonial authorities that they could provide wives with appropriate lifestyle – 6 documented cases of this (Ray, 2009).</a:t>
            </a:r>
          </a:p>
          <a:p>
            <a:r>
              <a:rPr lang="en-GB" dirty="0"/>
              <a:t>South Africa’s Witwatersrand in late C19th/early C20th, sexual relationships between black men and white women developed along class lines – e.g. between Black and white domestic servants (Van Onselen, 1982). </a:t>
            </a:r>
          </a:p>
          <a:p>
            <a:r>
              <a:rPr lang="en-GB" dirty="0"/>
              <a:t>But such relationships increasingly rare as institutionalised racial segregation and domination became entrenched, culminating in formation of apartheid state in 1948.</a:t>
            </a:r>
          </a:p>
          <a:p>
            <a:endParaRPr lang="en-GB" dirty="0"/>
          </a:p>
        </p:txBody>
      </p:sp>
    </p:spTree>
    <p:extLst>
      <p:ext uri="{BB962C8B-B14F-4D97-AF65-F5344CB8AC3E}">
        <p14:creationId xmlns:p14="http://schemas.microsoft.com/office/powerpoint/2010/main" val="1311318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46D17-5659-3F6A-A351-73640143C015}"/>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15061F72-D6DB-08F8-E5BF-88E658B5EDF9}"/>
              </a:ext>
            </a:extLst>
          </p:cNvPr>
          <p:cNvSpPr>
            <a:spLocks noGrp="1"/>
          </p:cNvSpPr>
          <p:nvPr>
            <p:ph idx="1"/>
          </p:nvPr>
        </p:nvSpPr>
        <p:spPr/>
        <p:txBody>
          <a:bodyPr/>
          <a:lstStyle/>
          <a:p>
            <a:r>
              <a:rPr lang="en-GB" dirty="0"/>
              <a:t>Primary source analysis</a:t>
            </a:r>
          </a:p>
          <a:p>
            <a:r>
              <a:rPr lang="en-GB" dirty="0"/>
              <a:t>Analyse a primary source related to a topic covered by the module. You may choose from any of the sources provided on the tiles for each topic, or - with explicit approval of the module tutor - you may choose your own.  A primary source is a document from the period under examination (e.g. political speeches, parliamentary documents, memoirs, legal judgments, etc). Guidance for primary source analysis, including what you must address, is provided in the </a:t>
            </a:r>
            <a:r>
              <a:rPr lang="en-GB" dirty="0">
                <a:hlinkClick r:id="rId2" tooltip="Primary Source Analysis Guidance"/>
              </a:rPr>
              <a:t>Primary Source Analysis Guidance</a:t>
            </a:r>
            <a:r>
              <a:rPr lang="en-GB" dirty="0"/>
              <a:t> document on Moodle.</a:t>
            </a:r>
          </a:p>
        </p:txBody>
      </p:sp>
    </p:spTree>
    <p:extLst>
      <p:ext uri="{BB962C8B-B14F-4D97-AF65-F5344CB8AC3E}">
        <p14:creationId xmlns:p14="http://schemas.microsoft.com/office/powerpoint/2010/main" val="3731177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A85E19-07F2-1E48-ECD2-65252ECC23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7ECEB0-41FF-57A6-917E-C8B04EE29820}"/>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54E03ADA-267F-931B-E442-8DA0C39F0703}"/>
              </a:ext>
            </a:extLst>
          </p:cNvPr>
          <p:cNvSpPr>
            <a:spLocks noGrp="1"/>
          </p:cNvSpPr>
          <p:nvPr>
            <p:ph idx="1"/>
          </p:nvPr>
        </p:nvSpPr>
        <p:spPr/>
        <p:txBody>
          <a:bodyPr>
            <a:normAutofit fontScale="62500" lnSpcReduction="20000"/>
          </a:bodyPr>
          <a:lstStyle/>
          <a:p>
            <a:pPr lvl="0"/>
            <a:r>
              <a:rPr lang="en-GB" dirty="0"/>
              <a:t>Background about the document/photograph/source itself:</a:t>
            </a:r>
          </a:p>
          <a:p>
            <a:pPr lvl="1"/>
            <a:r>
              <a:rPr lang="en-GB" dirty="0"/>
              <a:t>Who was the author/photographer/artist (if known)? What do you know about them?</a:t>
            </a:r>
          </a:p>
          <a:p>
            <a:pPr lvl="1"/>
            <a:r>
              <a:rPr lang="en-GB" dirty="0"/>
              <a:t>Date it was produced</a:t>
            </a:r>
          </a:p>
          <a:p>
            <a:pPr lvl="0"/>
            <a:r>
              <a:rPr lang="en-GB" dirty="0"/>
              <a:t>In what context was it produced?</a:t>
            </a:r>
          </a:p>
          <a:p>
            <a:pPr lvl="0"/>
            <a:r>
              <a:rPr lang="en-GB" dirty="0"/>
              <a:t>Does it belong to a particular genre (diary, memoir, testimony, official report, image, etc)? If so, what are the implications for interpreting it? </a:t>
            </a:r>
          </a:p>
          <a:p>
            <a:pPr lvl="0"/>
            <a:r>
              <a:rPr lang="en-GB" dirty="0"/>
              <a:t>What was the intention of its production?</a:t>
            </a:r>
          </a:p>
          <a:p>
            <a:pPr lvl="0"/>
            <a:r>
              <a:rPr lang="en-GB" dirty="0"/>
              <a:t>Who was it aimed at? Who might have had access to it? What kind of response might its audience have had? Did the author intend to provoke a particular response?  How successful were they in doing so?</a:t>
            </a:r>
          </a:p>
          <a:p>
            <a:pPr lvl="0"/>
            <a:r>
              <a:rPr lang="en-GB" dirty="0"/>
              <a:t>Analysis of the content – what are the key themes or ideas presented in the source? What kind of language is used to put across these ideas (if a written source)? What does it leave out?</a:t>
            </a:r>
          </a:p>
          <a:p>
            <a:pPr lvl="0"/>
            <a:r>
              <a:rPr lang="en-GB" dirty="0"/>
              <a:t>What are the strengths and potential weaknesses of this kind of source material? Are there any problems with using it as a historical source?</a:t>
            </a:r>
          </a:p>
          <a:p>
            <a:pPr lvl="0"/>
            <a:r>
              <a:rPr lang="en-GB" dirty="0"/>
              <a:t>What does it tell us about the subject being studied?</a:t>
            </a:r>
          </a:p>
          <a:p>
            <a:endParaRPr lang="en-GB" dirty="0"/>
          </a:p>
        </p:txBody>
      </p:sp>
    </p:spTree>
    <p:extLst>
      <p:ext uri="{BB962C8B-B14F-4D97-AF65-F5344CB8AC3E}">
        <p14:creationId xmlns:p14="http://schemas.microsoft.com/office/powerpoint/2010/main" val="36533769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0A268-5C60-C215-FD02-5F900453206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BCDF56E-4635-D9A7-0B20-3DF9E89B572A}"/>
              </a:ext>
            </a:extLst>
          </p:cNvPr>
          <p:cNvSpPr>
            <a:spLocks noGrp="1"/>
          </p:cNvSpPr>
          <p:nvPr>
            <p:ph idx="1"/>
          </p:nvPr>
        </p:nvSpPr>
        <p:spPr/>
        <p:txBody>
          <a:bodyPr>
            <a:normAutofit fontScale="92500" lnSpcReduction="20000"/>
          </a:bodyPr>
          <a:lstStyle/>
          <a:p>
            <a:r>
              <a:rPr lang="en-GB" dirty="0"/>
              <a:t>M. Berger, “ Imperialism and sexual exploitation: a response to Ronald Hyam’s ‘Empire and sexual opportunity’” </a:t>
            </a:r>
            <a:r>
              <a:rPr lang="en-GB" i="1" dirty="0"/>
              <a:t>Journal of Imperial and Commonwealth History </a:t>
            </a:r>
            <a:r>
              <a:rPr lang="en-GB" dirty="0"/>
              <a:t>, 17.1 (1988), 83-89.</a:t>
            </a:r>
          </a:p>
          <a:p>
            <a:r>
              <a:rPr lang="en-GB" dirty="0"/>
              <a:t>H. Beckles , “White women and slavery in the Caribbean” </a:t>
            </a:r>
            <a:r>
              <a:rPr lang="en-GB" i="1" dirty="0"/>
              <a:t>History Workshop Journal</a:t>
            </a:r>
            <a:r>
              <a:rPr lang="en-GB" dirty="0"/>
              <a:t>, 36.1 (1993), 66-82. </a:t>
            </a:r>
          </a:p>
          <a:p>
            <a:r>
              <a:rPr lang="en-GB" dirty="0"/>
              <a:t>T. Burnard, “Inheritance and independence: Women’s status in early colonial Jamaica,”,  </a:t>
            </a:r>
            <a:r>
              <a:rPr lang="en-GB" i="1" dirty="0"/>
              <a:t>William and Mary Quarterly</a:t>
            </a:r>
            <a:r>
              <a:rPr lang="en-GB" dirty="0"/>
              <a:t> , 48.1 (1991), 93-114. </a:t>
            </a:r>
          </a:p>
          <a:p>
            <a:r>
              <a:rPr lang="en-GB" dirty="0"/>
              <a:t> K.M. Brown</a:t>
            </a:r>
            <a:r>
              <a:rPr lang="en-GB" i="1" dirty="0"/>
              <a:t>, Good Wives, Nasty Wenches, and Anxious Patriarchs: Gender, Race, and Power in Colonial Virginia </a:t>
            </a:r>
            <a:r>
              <a:rPr lang="en-GB" dirty="0"/>
              <a:t>(Chapel Hill, NC, 1996).</a:t>
            </a:r>
          </a:p>
          <a:p>
            <a:r>
              <a:rPr lang="en-GB" dirty="0"/>
              <a:t>G. E. Brooks, </a:t>
            </a:r>
            <a:r>
              <a:rPr lang="en-GB" i="1" dirty="0"/>
              <a:t>Eurafricans in Western Africa: Commerce, Social Status, Gender, and Religious Observance from the Sixteenth to the Eighteenth Century </a:t>
            </a:r>
            <a:r>
              <a:rPr lang="en-GB" dirty="0"/>
              <a:t>(Athens, GA, 1993).</a:t>
            </a:r>
          </a:p>
        </p:txBody>
      </p:sp>
    </p:spTree>
    <p:extLst>
      <p:ext uri="{BB962C8B-B14F-4D97-AF65-F5344CB8AC3E}">
        <p14:creationId xmlns:p14="http://schemas.microsoft.com/office/powerpoint/2010/main" val="32577603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06C011-16D2-58CF-4CA4-A4BD588F88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FEAFFE-9F6D-3D74-39AA-D832795F953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A7B6B08-F121-3846-08FB-61F29DDEF951}"/>
              </a:ext>
            </a:extLst>
          </p:cNvPr>
          <p:cNvSpPr>
            <a:spLocks noGrp="1"/>
          </p:cNvSpPr>
          <p:nvPr>
            <p:ph idx="1"/>
          </p:nvPr>
        </p:nvSpPr>
        <p:spPr/>
        <p:txBody>
          <a:bodyPr>
            <a:normAutofit fontScale="92500" lnSpcReduction="10000"/>
          </a:bodyPr>
          <a:lstStyle/>
          <a:p>
            <a:r>
              <a:rPr lang="en-GB" dirty="0"/>
              <a:t>Helen Callaway, </a:t>
            </a:r>
            <a:r>
              <a:rPr lang="en-GB" i="1" dirty="0"/>
              <a:t>Gender, Culture and Empire: European Women in Colonial Nigeria </a:t>
            </a:r>
            <a:r>
              <a:rPr lang="en-GB" dirty="0"/>
              <a:t>(London, 1987).</a:t>
            </a:r>
          </a:p>
          <a:p>
            <a:r>
              <a:rPr lang="en-GB" dirty="0"/>
              <a:t>Norman Etherington, ‘Natal’s Black Rape Scare of the 1870s’, </a:t>
            </a:r>
            <a:r>
              <a:rPr lang="en-GB" i="1" dirty="0"/>
              <a:t>Journal of Southern African Studies </a:t>
            </a:r>
            <a:r>
              <a:rPr lang="en-GB" dirty="0"/>
              <a:t>15.1 (1988), 36-53.</a:t>
            </a:r>
          </a:p>
          <a:p>
            <a:r>
              <a:rPr lang="en-GB" dirty="0"/>
              <a:t>H. M. Feinberg, </a:t>
            </a:r>
            <a:r>
              <a:rPr lang="en-GB" i="1" dirty="0"/>
              <a:t>Africans and Europeans in West Africa: </a:t>
            </a:r>
            <a:r>
              <a:rPr lang="en-GB" i="1" dirty="0" err="1"/>
              <a:t>Elminans</a:t>
            </a:r>
            <a:r>
              <a:rPr lang="en-GB" i="1" dirty="0"/>
              <a:t> and Dutchmen on the Gold Coast During the Eighteenth Century </a:t>
            </a:r>
            <a:r>
              <a:rPr lang="en-GB" dirty="0"/>
              <a:t>(Philadelphia, 1989). </a:t>
            </a:r>
          </a:p>
          <a:p>
            <a:r>
              <a:rPr lang="en-GB" dirty="0"/>
              <a:t>Marisa Fuentes, “Power and historical figuring: Rachael Pringle </a:t>
            </a:r>
            <a:r>
              <a:rPr lang="en-GB" dirty="0" err="1"/>
              <a:t>Polgreen’s</a:t>
            </a:r>
            <a:r>
              <a:rPr lang="en-GB" dirty="0"/>
              <a:t> troubled archive” </a:t>
            </a:r>
            <a:r>
              <a:rPr lang="en-GB" i="1" dirty="0"/>
              <a:t>Gender &amp; History</a:t>
            </a:r>
            <a:r>
              <a:rPr lang="en-GB" dirty="0"/>
              <a:t>, 22.3 (2010), 564-584. </a:t>
            </a:r>
          </a:p>
          <a:p>
            <a:r>
              <a:rPr lang="en-GB" dirty="0"/>
              <a:t>B. Gartrell, ‘Colonial Wives: Villains or Victims?’ in H. Callan and S. </a:t>
            </a:r>
            <a:r>
              <a:rPr lang="en-GB" dirty="0" err="1"/>
              <a:t>Ardener</a:t>
            </a:r>
            <a:r>
              <a:rPr lang="en-GB" dirty="0"/>
              <a:t> (eds.), </a:t>
            </a:r>
            <a:r>
              <a:rPr lang="en-GB" i="1" dirty="0"/>
              <a:t>The Incorporated Wife </a:t>
            </a:r>
            <a:r>
              <a:rPr lang="en-GB" dirty="0"/>
              <a:t>(London, 1984).</a:t>
            </a:r>
          </a:p>
        </p:txBody>
      </p:sp>
    </p:spTree>
    <p:extLst>
      <p:ext uri="{BB962C8B-B14F-4D97-AF65-F5344CB8AC3E}">
        <p14:creationId xmlns:p14="http://schemas.microsoft.com/office/powerpoint/2010/main" val="2362921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0BA8E1-1292-BD9B-9E7C-69A850CC3F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5B8164-A412-9ECC-207F-311BD61DD1B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61247D5-5018-A7A3-A3B3-D30754736757}"/>
              </a:ext>
            </a:extLst>
          </p:cNvPr>
          <p:cNvSpPr>
            <a:spLocks noGrp="1"/>
          </p:cNvSpPr>
          <p:nvPr>
            <p:ph idx="1"/>
          </p:nvPr>
        </p:nvSpPr>
        <p:spPr/>
        <p:txBody>
          <a:bodyPr>
            <a:normAutofit fontScale="77500" lnSpcReduction="20000"/>
          </a:bodyPr>
          <a:lstStyle/>
          <a:p>
            <a:r>
              <a:rPr lang="en-GB" dirty="0"/>
              <a:t>Durba Ghosh, </a:t>
            </a:r>
            <a:r>
              <a:rPr lang="en-GB" i="1" dirty="0"/>
              <a:t>Sex and the Family in Colonial India: The Making of Empire, </a:t>
            </a:r>
            <a:r>
              <a:rPr lang="en-GB" dirty="0"/>
              <a:t>(Cambridge, 2006). </a:t>
            </a:r>
            <a:r>
              <a:rPr lang="en-GB" i="1" dirty="0"/>
              <a:t> </a:t>
            </a:r>
            <a:endParaRPr lang="en-GB" dirty="0"/>
          </a:p>
          <a:p>
            <a:r>
              <a:rPr lang="en-GB" dirty="0"/>
              <a:t>Ronald Hyam, </a:t>
            </a:r>
            <a:r>
              <a:rPr lang="en-GB" i="1" dirty="0"/>
              <a:t>Empire and Sexuality: The British Experience </a:t>
            </a:r>
            <a:r>
              <a:rPr lang="en-GB" dirty="0"/>
              <a:t>(Manchester, 1990).</a:t>
            </a:r>
          </a:p>
          <a:p>
            <a:r>
              <a:rPr lang="en-GB" dirty="0"/>
              <a:t>Ronald Hyam, ‘Concubinage and the Colonial Service: The Crewe circular (1909)’, </a:t>
            </a:r>
            <a:r>
              <a:rPr lang="en-GB" i="1" dirty="0"/>
              <a:t> Journal of Imperial and Commonwealth History</a:t>
            </a:r>
            <a:r>
              <a:rPr lang="en-GB" dirty="0"/>
              <a:t>, 14.3 (1986), 170–186. </a:t>
            </a:r>
          </a:p>
          <a:p>
            <a:r>
              <a:rPr lang="en-GB" dirty="0"/>
              <a:t>A. Inglis, </a:t>
            </a:r>
            <a:r>
              <a:rPr lang="en-GB" i="1" dirty="0"/>
              <a:t>The White Women’  Protection Ordinance: Sexual Anxiety and Politics in Papua </a:t>
            </a:r>
            <a:r>
              <a:rPr lang="en-GB" dirty="0"/>
              <a:t>(Chatto &amp; Windus, 1975).</a:t>
            </a:r>
          </a:p>
          <a:p>
            <a:r>
              <a:rPr lang="en-GB" dirty="0"/>
              <a:t>Philippa Levine, ‘Venereal disease, prostitution, and the politics of empire: The case of British India’, </a:t>
            </a:r>
            <a:r>
              <a:rPr lang="en-GB" i="1" dirty="0"/>
              <a:t>Journal of the History of Sexuality </a:t>
            </a:r>
            <a:r>
              <a:rPr lang="en-GB" dirty="0"/>
              <a:t>4 (1994).</a:t>
            </a:r>
          </a:p>
          <a:p>
            <a:r>
              <a:rPr lang="en-GB" dirty="0"/>
              <a:t>M. Lunenfeld, </a:t>
            </a:r>
            <a:r>
              <a:rPr lang="en-GB" i="1" dirty="0"/>
              <a:t>1492 – Discovery, Invasion, Encounter: Sources and Interpretation </a:t>
            </a:r>
            <a:r>
              <a:rPr lang="en-GB" dirty="0"/>
              <a:t>(Lexington, MA, 1991). </a:t>
            </a:r>
          </a:p>
          <a:p>
            <a:r>
              <a:rPr lang="en-GB" dirty="0"/>
              <a:t>Jock McCulloch, </a:t>
            </a:r>
            <a:r>
              <a:rPr lang="en-GB" i="1" dirty="0"/>
              <a:t>Black Peril, White Virtue: Sexual Crime in Southern Rhodesia, 1902–1935</a:t>
            </a:r>
            <a:r>
              <a:rPr lang="en-GB" dirty="0"/>
              <a:t> (Bloomington, IN, 2000). </a:t>
            </a:r>
          </a:p>
        </p:txBody>
      </p:sp>
    </p:spTree>
    <p:extLst>
      <p:ext uri="{BB962C8B-B14F-4D97-AF65-F5344CB8AC3E}">
        <p14:creationId xmlns:p14="http://schemas.microsoft.com/office/powerpoint/2010/main" val="17219638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C4848-3192-B520-06FE-8C99224389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49229B-490A-4D74-8AE1-B0B8BB6E37C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13EA95A-673C-E12C-3B43-36D1B3A5EFDF}"/>
              </a:ext>
            </a:extLst>
          </p:cNvPr>
          <p:cNvSpPr>
            <a:spLocks noGrp="1"/>
          </p:cNvSpPr>
          <p:nvPr>
            <p:ph idx="1"/>
          </p:nvPr>
        </p:nvSpPr>
        <p:spPr/>
        <p:txBody>
          <a:bodyPr>
            <a:normAutofit fontScale="62500" lnSpcReduction="20000"/>
          </a:bodyPr>
          <a:lstStyle/>
          <a:p>
            <a:r>
              <a:rPr lang="en-GB" dirty="0"/>
              <a:t>Jessica </a:t>
            </a:r>
            <a:r>
              <a:rPr lang="en-GB" dirty="0" err="1"/>
              <a:t>Millward,“‘The</a:t>
            </a:r>
            <a:r>
              <a:rPr lang="en-GB" dirty="0"/>
              <a:t> relics of slavery’: Interracial sex and manumission in the American South”, </a:t>
            </a:r>
            <a:r>
              <a:rPr lang="en-GB" i="1" dirty="0"/>
              <a:t>Frontiers: A Journal of Women Studies, </a:t>
            </a:r>
            <a:r>
              <a:rPr lang="en-GB" dirty="0"/>
              <a:t>31.3 (2010), 22-30. </a:t>
            </a:r>
          </a:p>
          <a:p>
            <a:r>
              <a:rPr lang="en-GB" dirty="0"/>
              <a:t>Carina Ray, ‘Interracial Sex and the Making of Empire’ in Ato </a:t>
            </a:r>
            <a:r>
              <a:rPr lang="en-GB" dirty="0" err="1"/>
              <a:t>Quayson</a:t>
            </a:r>
            <a:r>
              <a:rPr lang="en-GB" dirty="0"/>
              <a:t> and Girish Daswani (eds.), </a:t>
            </a:r>
            <a:r>
              <a:rPr lang="en-GB" i="1" dirty="0"/>
              <a:t>A Companion to Diaspora and Transnationalism </a:t>
            </a:r>
            <a:r>
              <a:rPr lang="en-GB" dirty="0"/>
              <a:t>(Blackwell, 2013), pp. 190-211</a:t>
            </a:r>
          </a:p>
          <a:p>
            <a:r>
              <a:rPr lang="en-GB" dirty="0"/>
              <a:t>Carina Ray, “‘The white wife problem’: Sex, race and the contested politics of repatriation to interwar British West Africa.” </a:t>
            </a:r>
            <a:r>
              <a:rPr lang="en-GB" i="1" dirty="0"/>
              <a:t>Gender &amp; History</a:t>
            </a:r>
            <a:r>
              <a:rPr lang="en-GB" dirty="0"/>
              <a:t>, 21.3 (2009), 628-646. </a:t>
            </a:r>
          </a:p>
          <a:p>
            <a:r>
              <a:rPr lang="en-GB" dirty="0"/>
              <a:t>Carina Ray, </a:t>
            </a:r>
            <a:r>
              <a:rPr lang="en-GB" i="1" dirty="0"/>
              <a:t>Crossing the Colour Line: Race, Sex and the Contested Politics of Colonialism in Ghana </a:t>
            </a:r>
            <a:r>
              <a:rPr lang="en-GB" dirty="0"/>
              <a:t>Ohio, 2015).</a:t>
            </a:r>
          </a:p>
          <a:p>
            <a:r>
              <a:rPr lang="en-GB" dirty="0"/>
              <a:t>Pamela Scully, “Indigenous women and colonial cultures: an introduction, ”</a:t>
            </a:r>
            <a:r>
              <a:rPr lang="en-GB" i="1" dirty="0"/>
              <a:t>Journal of Colonialism and Colonial History</a:t>
            </a:r>
            <a:r>
              <a:rPr lang="en-GB" dirty="0"/>
              <a:t> 6.3 (2005). </a:t>
            </a:r>
          </a:p>
          <a:p>
            <a:r>
              <a:rPr lang="en-GB" dirty="0"/>
              <a:t>Ann Laura Stoler, “Making empire respectable: the politics of race and sexual morality in 20th-century colonial cultures”, </a:t>
            </a:r>
            <a:r>
              <a:rPr lang="en-GB" i="1" dirty="0"/>
              <a:t>American Ethnologist </a:t>
            </a:r>
            <a:r>
              <a:rPr lang="en-GB" dirty="0"/>
              <a:t>, 16.4 (1989), 634-660.</a:t>
            </a:r>
          </a:p>
          <a:p>
            <a:r>
              <a:rPr lang="en-GB" dirty="0"/>
              <a:t>Ann Laura Stoler, </a:t>
            </a:r>
            <a:r>
              <a:rPr lang="en-GB" i="1" dirty="0"/>
              <a:t>Carnal Knowledge and Imperial Power: Race and the Intimate in Colonial Rule </a:t>
            </a:r>
            <a:r>
              <a:rPr lang="en-GB" dirty="0"/>
              <a:t>(Berkeley, CA, 2002).</a:t>
            </a:r>
          </a:p>
          <a:p>
            <a:r>
              <a:rPr lang="en-GB" dirty="0"/>
              <a:t>C. Van Onselen</a:t>
            </a:r>
            <a:r>
              <a:rPr lang="en-GB" i="1" dirty="0"/>
              <a:t>, Studies in the Social and Economic History of the Witwatersrand, 1886–1914 </a:t>
            </a:r>
            <a:r>
              <a:rPr lang="en-GB" dirty="0"/>
              <a:t>(Johannesburg, 1982). </a:t>
            </a:r>
          </a:p>
        </p:txBody>
      </p:sp>
    </p:spTree>
    <p:extLst>
      <p:ext uri="{BB962C8B-B14F-4D97-AF65-F5344CB8AC3E}">
        <p14:creationId xmlns:p14="http://schemas.microsoft.com/office/powerpoint/2010/main" val="26196703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3CDF36-D8C3-5C58-DFD1-FC02A20704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084A16-F8E6-A3B4-13D6-9321C39FAA2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347D98B-3009-D626-B21D-6B5515C55C0C}"/>
              </a:ext>
            </a:extLst>
          </p:cNvPr>
          <p:cNvSpPr>
            <a:spLocks noGrp="1"/>
          </p:cNvSpPr>
          <p:nvPr>
            <p:ph idx="1"/>
          </p:nvPr>
        </p:nvSpPr>
        <p:spPr/>
        <p:txBody>
          <a:bodyPr>
            <a:normAutofit/>
          </a:bodyPr>
          <a:lstStyle/>
          <a:p>
            <a:endParaRPr lang="en-GB" dirty="0"/>
          </a:p>
          <a:p>
            <a:r>
              <a:rPr lang="en-GB" dirty="0"/>
              <a:t>J. Vogt, </a:t>
            </a:r>
            <a:r>
              <a:rPr lang="en-GB" i="1" dirty="0"/>
              <a:t>Portuguese Rule on the Gold Coast, 1469–1682 </a:t>
            </a:r>
            <a:r>
              <a:rPr lang="en-GB" dirty="0"/>
              <a:t>(Athens, GA, 1979). </a:t>
            </a:r>
          </a:p>
          <a:p>
            <a:r>
              <a:rPr lang="en-GB" dirty="0"/>
              <a:t>C. M. </a:t>
            </a:r>
            <a:r>
              <a:rPr lang="en-GB" dirty="0" err="1"/>
              <a:t>West,“Black</a:t>
            </a:r>
            <a:r>
              <a:rPr lang="en-GB" dirty="0"/>
              <a:t> women and intimate partner violence,” </a:t>
            </a:r>
            <a:r>
              <a:rPr lang="en-GB" i="1" dirty="0"/>
              <a:t>Journal of Interpersonal Violence </a:t>
            </a:r>
            <a:r>
              <a:rPr lang="en-GB" dirty="0"/>
              <a:t>19.12 (1994), 1487-1493.</a:t>
            </a:r>
          </a:p>
          <a:p>
            <a:r>
              <a:rPr lang="en-GB" dirty="0"/>
              <a:t>D. G. White, </a:t>
            </a:r>
            <a:r>
              <a:rPr lang="en-GB" i="1" dirty="0" err="1"/>
              <a:t>Ar’n’t</a:t>
            </a:r>
            <a:r>
              <a:rPr lang="en-GB" i="1" dirty="0"/>
              <a:t> I a Woman?: Female Slaves in the Plantation South </a:t>
            </a:r>
            <a:r>
              <a:rPr lang="en-GB" dirty="0"/>
              <a:t>(New York, 1999).</a:t>
            </a:r>
          </a:p>
        </p:txBody>
      </p:sp>
    </p:spTree>
    <p:extLst>
      <p:ext uri="{BB962C8B-B14F-4D97-AF65-F5344CB8AC3E}">
        <p14:creationId xmlns:p14="http://schemas.microsoft.com/office/powerpoint/2010/main" val="3775137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3498</Words>
  <Application>Microsoft Office PowerPoint</Application>
  <PresentationFormat>Widescreen</PresentationFormat>
  <Paragraphs>188</Paragraphs>
  <Slides>34</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Aptos</vt:lpstr>
      <vt:lpstr>Aptos Display</vt:lpstr>
      <vt:lpstr>Arial</vt:lpstr>
      <vt:lpstr>Calibri</vt:lpstr>
      <vt:lpstr>Office Theme</vt:lpstr>
      <vt:lpstr>Gender, Violence, and Empire 1800-2020</vt:lpstr>
      <vt:lpstr>Content note</vt:lpstr>
      <vt:lpstr>Review</vt:lpstr>
      <vt:lpstr>Key take-aways</vt:lpstr>
      <vt:lpstr>Today’s session</vt:lpstr>
      <vt:lpstr>Why do you think race and sexuality were important to colonial authorities?</vt:lpstr>
      <vt:lpstr>Empire and sexuality</vt:lpstr>
      <vt:lpstr>Empire and Sexuality</vt:lpstr>
      <vt:lpstr>Empire and Sexuality</vt:lpstr>
      <vt:lpstr>Empire and sexuality</vt:lpstr>
      <vt:lpstr>Empire and sexuality</vt:lpstr>
      <vt:lpstr>Empire and sexuality</vt:lpstr>
      <vt:lpstr>Empire and sexuality</vt:lpstr>
      <vt:lpstr>Early colonialism</vt:lpstr>
      <vt:lpstr>Early colonialism</vt:lpstr>
      <vt:lpstr>Early colonialism</vt:lpstr>
      <vt:lpstr>Early colonialism</vt:lpstr>
      <vt:lpstr>Sexual violence in slaveholding colonies</vt:lpstr>
      <vt:lpstr>Sexual violence in colonial contexts</vt:lpstr>
      <vt:lpstr>Formalising colonialism</vt:lpstr>
      <vt:lpstr>Formalising colonialism</vt:lpstr>
      <vt:lpstr>The question of white women</vt:lpstr>
      <vt:lpstr>‘Black Peril’</vt:lpstr>
      <vt:lpstr>‘Black Peril’</vt:lpstr>
      <vt:lpstr>‘Black Peril’</vt:lpstr>
      <vt:lpstr>‘Black Peril’</vt:lpstr>
      <vt:lpstr>Empire and sexuality</vt:lpstr>
      <vt:lpstr>Assignment 2</vt:lpstr>
      <vt:lpstr>Assignment 2</vt:lpstr>
      <vt:lpstr>References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8</cp:revision>
  <dcterms:created xsi:type="dcterms:W3CDTF">2025-10-27T14:00:18Z</dcterms:created>
  <dcterms:modified xsi:type="dcterms:W3CDTF">2026-03-25T09:58:34Z</dcterms:modified>
</cp:coreProperties>
</file>