
<file path=[Content_Types].xml><?xml version="1.0" encoding="utf-8"?>
<Types xmlns="http://schemas.openxmlformats.org/package/2006/content-types">
  <Override PartName="/ppt/slides/slide47.xml" ContentType="application/vnd.openxmlformats-officedocument.presentationml.slide+xml"/>
  <Override PartName="/ppt/slides/slide58.xml" ContentType="application/vnd.openxmlformats-officedocument.presentationml.slide+xml"/>
  <Override PartName="/ppt/slides/slide94.xml" ContentType="application/vnd.openxmlformats-officedocument.presentationml.slide+xml"/>
  <Override PartName="/ppt/notesSlides/notesSlide2.xml" ContentType="application/vnd.openxmlformats-officedocument.presentationml.notesSlide+xml"/>
  <Override PartName="/ppt/notesSlides/notesSlide105.xml" ContentType="application/vnd.openxmlformats-officedocument.presentationml.notesSlide+xml"/>
  <Override PartName="/ppt/slides/slide36.xml" ContentType="application/vnd.openxmlformats-officedocument.presentationml.slide+xml"/>
  <Override PartName="/ppt/slides/slide83.xml" ContentType="application/vnd.openxmlformats-officedocument.presentationml.slide+xml"/>
  <Override PartName="/ppt/slides/slide120.xml" ContentType="application/vnd.openxmlformats-officedocument.presentationml.slide+xml"/>
  <Override PartName="/ppt/slides/slide131.xml" ContentType="application/vnd.openxmlformats-officedocument.presentationml.slide+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notesSlides/notesSlide85.xml" ContentType="application/vnd.openxmlformats-officedocument.presentationml.notesSlide+xml"/>
  <Override PartName="/ppt/notesSlides/notesSlide96.xml" ContentType="application/vnd.openxmlformats-officedocument.presentationml.notesSlide+xml"/>
  <Override PartName="/ppt/notesSlides/notesSlide130.xml" ContentType="application/vnd.openxmlformats-officedocument.presentationml.notesSlide+xml"/>
  <Override PartName="/ppt/slides/slide25.xml" ContentType="application/vnd.openxmlformats-officedocument.presentationml.slide+xml"/>
  <Override PartName="/ppt/slides/slide72.xml" ContentType="application/vnd.openxmlformats-officedocument.presentationml.slid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74.xml" ContentType="application/vnd.openxmlformats-officedocument.presentationml.notesSlide+xml"/>
  <Default Extension="xml" ContentType="application/xml"/>
  <Override PartName="/ppt/slides/slide14.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63.xml" ContentType="application/vnd.openxmlformats-officedocument.presentationml.notesSlide+xml"/>
  <Override PartName="/ppt/tableStyles.xml" ContentType="application/vnd.openxmlformats-officedocument.presentationml.tableStyles+xml"/>
  <Override PartName="/ppt/notesSlides/notesSlide41.xml" ContentType="application/vnd.openxmlformats-officedocument.presentationml.notesSlide+xml"/>
  <Override PartName="/ppt/notesSlides/notesSlide52.xml" ContentType="application/vnd.openxmlformats-officedocument.presentationml.notesSlide+xml"/>
  <Override PartName="/ppt/notesSlides/notesSlide30.xml" ContentType="application/vnd.openxmlformats-officedocument.presentationml.notesSlide+xml"/>
  <Override PartName="/ppt/slides/slide99.xml" ContentType="application/vnd.openxmlformats-officedocument.presentationml.slide+xml"/>
  <Override PartName="/ppt/slides/slide136.xml" ContentType="application/vnd.openxmlformats-officedocument.presentationml.slide+xml"/>
  <Override PartName="/ppt/notesSlides/notesSlide7.xml" ContentType="application/vnd.openxmlformats-officedocument.presentationml.notesSlide+xml"/>
  <Override PartName="/ppt/drawings/legacyDiagramText4.bin" ContentType="application/vnd.ms-office.legacyDiagramText"/>
  <Override PartName="/ppt/slides/slide77.xml" ContentType="application/vnd.openxmlformats-officedocument.presentationml.slide+xml"/>
  <Override PartName="/ppt/slides/slide88.xml" ContentType="application/vnd.openxmlformats-officedocument.presentationml.slide+xml"/>
  <Override PartName="/ppt/slides/slide125.xml" ContentType="application/vnd.openxmlformats-officedocument.presentationml.slide+xml"/>
  <Override PartName="/ppt/notesSlides/notesSlide13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66.xml" ContentType="application/vnd.openxmlformats-officedocument.presentationml.slide+xml"/>
  <Override PartName="/ppt/slides/slide103.xml" ContentType="application/vnd.openxmlformats-officedocument.presentationml.slide+xml"/>
  <Override PartName="/ppt/slides/slide114.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68.xml" ContentType="application/vnd.openxmlformats-officedocument.presentationml.notesSlide+xml"/>
  <Override PartName="/ppt/notesSlides/notesSlide79.xml" ContentType="application/vnd.openxmlformats-officedocument.presentationml.notesSlide+xml"/>
  <Override PartName="/ppt/notesSlides/notesSlide124.xml" ContentType="application/vnd.openxmlformats-officedocument.presentationml.notesSlide+xml"/>
  <Override PartName="/ppt/slides/slide55.xml" ContentType="application/vnd.openxmlformats-officedocument.presentationml.slide+xml"/>
  <Override PartName="/ppt/slideLayouts/slideLayout18.xml" ContentType="application/vnd.openxmlformats-officedocument.presentationml.slideLayout+xml"/>
  <Override PartName="/ppt/theme/theme2.xml" ContentType="application/vnd.openxmlformats-officedocument.theme+xml"/>
  <Override PartName="/ppt/notesSlides/notesSlide57.xml" ContentType="application/vnd.openxmlformats-officedocument.presentationml.notesSlide+xml"/>
  <Override PartName="/ppt/notesSlides/notesSlide102.xml" ContentType="application/vnd.openxmlformats-officedocument.presentationml.notesSlide+xml"/>
  <Override PartName="/ppt/notesSlides/notesSlide113.xml" ContentType="application/vnd.openxmlformats-officedocument.presentationml.notesSlide+xml"/>
  <Override PartName="/ppt/slides/slide33.xml" ContentType="application/vnd.openxmlformats-officedocument.presentationml.slide+xml"/>
  <Override PartName="/ppt/slides/slide44.xml" ContentType="application/vnd.openxmlformats-officedocument.presentationml.slide+xml"/>
  <Override PartName="/ppt/slides/slide80.xml" ContentType="application/vnd.openxmlformats-officedocument.presentationml.slide+xml"/>
  <Override PartName="/ppt/slides/slide91.xml" ContentType="application/vnd.openxmlformats-officedocument.presentationml.slide+xml"/>
  <Override PartName="/ppt/notesSlides/notesSlide46.xml" ContentType="application/vnd.openxmlformats-officedocument.presentationml.notesSlide+xml"/>
  <Override PartName="/ppt/notesSlides/notesSlide93.xml" ContentType="application/vnd.openxmlformats-officedocument.presentationml.notesSlide+xml"/>
  <Default Extension="emf" ContentType="image/x-emf"/>
  <Override PartName="/ppt/presentation.xml" ContentType="application/vnd.openxmlformats-officedocument.presentationml.presentation.main+xml"/>
  <Override PartName="/ppt/slides/slide22.xml" ContentType="application/vnd.openxmlformats-officedocument.presentationml.slide+xml"/>
  <Override PartName="/ppt/notesSlides/notesSlide24.xml" ContentType="application/vnd.openxmlformats-officedocument.presentationml.notesSlide+xml"/>
  <Override PartName="/ppt/notesSlides/notesSlide35.xml" ContentType="application/vnd.openxmlformats-officedocument.presentationml.notesSlide+xml"/>
  <Override PartName="/ppt/notesSlides/notesSlide71.xml" ContentType="application/vnd.openxmlformats-officedocument.presentationml.notesSlide+xml"/>
  <Override PartName="/ppt/notesSlides/notesSlide82.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notesSlides/notesSlide13.xml" ContentType="application/vnd.openxmlformats-officedocument.presentationml.notesSlide+xml"/>
  <Override PartName="/ppt/notesSlides/notesSlide60.xml" ContentType="application/vnd.openxmlformats-officedocument.presentationml.notesSlide+xml"/>
  <Override PartName="/ppt/slides/slide119.xml" ContentType="application/vnd.openxmlformats-officedocument.presentationml.slide+xml"/>
  <Override PartName="/ppt/slideLayouts/slideLayout10.xml" ContentType="application/vnd.openxmlformats-officedocument.presentationml.slideLayout+xml"/>
  <Override PartName="/ppt/notesSlides/notesSlide129.xml" ContentType="application/vnd.openxmlformats-officedocument.presentationml.notesSlide+xml"/>
  <Override PartName="/ppt/slides/slide108.xml" ContentType="application/vnd.openxmlformats-officedocument.presentationml.slide+xml"/>
  <Override PartName="/ppt/notesSlides/notesSlide118.xml" ContentType="application/vnd.openxmlformats-officedocument.presentationml.notesSlide+xml"/>
  <Override PartName="/ppt/slides/slide49.xml" ContentType="application/vnd.openxmlformats-officedocument.presentationml.slide+xml"/>
  <Override PartName="/ppt/slides/slide96.xml" ContentType="application/vnd.openxmlformats-officedocument.presentationml.slide+xml"/>
  <Override PartName="/ppt/notesSlides/notesSlide4.xml" ContentType="application/vnd.openxmlformats-officedocument.presentationml.notesSlide+xml"/>
  <Override PartName="/ppt/drawings/legacyDiagramText1.bin" ContentType="application/vnd.ms-office.legacyDiagramText"/>
  <Override PartName="/ppt/notesSlides/notesSlide107.xml" ContentType="application/vnd.openxmlformats-officedocument.presentationml.notesSlide+xml"/>
  <Override PartName="/ppt/slides/slide38.xml" ContentType="application/vnd.openxmlformats-officedocument.presentationml.slide+xml"/>
  <Override PartName="/ppt/slides/slide85.xml" ContentType="application/vnd.openxmlformats-officedocument.presentationml.slide+xml"/>
  <Override PartName="/ppt/slides/slide122.xml" ContentType="application/vnd.openxmlformats-officedocument.presentationml.slide+xml"/>
  <Override PartName="/ppt/slides/slide133.xml" ContentType="application/vnd.openxmlformats-officedocument.presentationml.slide+xml"/>
  <Override PartName="/ppt/notesSlides/notesSlide87.xml" ContentType="application/vnd.openxmlformats-officedocument.presentationml.notesSlide+xml"/>
  <Override PartName="/ppt/notesSlides/notesSlide98.xml" ContentType="application/vnd.openxmlformats-officedocument.presentationml.notesSlide+xml"/>
  <Override PartName="/ppt/notesSlides/notesSlide132.xml" ContentType="application/vnd.openxmlformats-officedocument.presentationml.notesSlide+xml"/>
  <Override PartName="/ppt/slides/slide27.xml" ContentType="application/vnd.openxmlformats-officedocument.presentationml.slide+xml"/>
  <Override PartName="/ppt/slides/slide74.xml" ContentType="application/vnd.openxmlformats-officedocument.presentationml.slide+xml"/>
  <Override PartName="/ppt/slides/slide111.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notesSlides/notesSlide76.xml" ContentType="application/vnd.openxmlformats-officedocument.presentationml.notesSlide+xml"/>
  <Override PartName="/ppt/notesSlides/notesSlide121.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100.xml" ContentType="application/vnd.openxmlformats-officedocument.presentationml.slide+xml"/>
  <Override PartName="/ppt/slideLayouts/slideLayout15.xml" ContentType="application/vnd.openxmlformats-officedocument.presentationml.slideLayout+xml"/>
  <Override PartName="/ppt/notesSlides/notesSlide18.xml" ContentType="application/vnd.openxmlformats-officedocument.presentationml.notesSlide+xml"/>
  <Default Extension="wmf" ContentType="image/x-wmf"/>
  <Override PartName="/ppt/notesSlides/notesSlide65.xml" ContentType="application/vnd.openxmlformats-officedocument.presentationml.notesSlide+xml"/>
  <Override PartName="/ppt/notesSlides/notesSlide110.xml" ContentType="application/vnd.openxmlformats-officedocument.presentationml.notesSlide+xml"/>
  <Override PartName="/ppt/slides/slide41.xml" ContentType="application/vnd.openxmlformats-officedocument.presentationml.slide+xml"/>
  <Override PartName="/ppt/notesSlides/notesSlide43.xml" ContentType="application/vnd.openxmlformats-officedocument.presentationml.notesSlide+xml"/>
  <Override PartName="/ppt/notesSlides/notesSlide54.xml" ContentType="application/vnd.openxmlformats-officedocument.presentationml.notesSlide+xml"/>
  <Override PartName="/ppt/notesSlides/notesSlide90.xml" ContentType="application/vnd.openxmlformats-officedocument.presentationml.notesSlide+xml"/>
  <Override PartName="/ppt/slides/slide30.xml" ContentType="application/vnd.openxmlformats-officedocument.presentationml.slide+xml"/>
  <Override PartName="/ppt/notesSlides/notesSlide32.xml" ContentType="application/vnd.openxmlformats-officedocument.presentationml.notesSlide+xml"/>
  <Override PartName="/ppt/slides/slide138.xml" ContentType="application/vnd.openxmlformats-officedocument.presentationml.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slides/slide79.xml" ContentType="application/vnd.openxmlformats-officedocument.presentationml.slide+xml"/>
  <Override PartName="/ppt/slides/slide127.xml" ContentType="application/vnd.openxmlformats-officedocument.presentationml.slide+xml"/>
  <Override PartName="/ppt/notesSlides/notesSlide10.xml" ContentType="application/vnd.openxmlformats-officedocument.presentationml.notesSlide+xml"/>
  <Override PartName="/ppt/notesSlides/notesSlide137.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s/slide97.xml" ContentType="application/vnd.openxmlformats-officedocument.presentationml.slide+xml"/>
  <Override PartName="/ppt/slides/slide116.xml" ContentType="application/vnd.openxmlformats-officedocument.presentationml.slide+xml"/>
  <Override PartName="/ppt/slides/slide134.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drawings/legacyDiagramText2.bin" ContentType="application/vnd.ms-office.legacyDiagramText"/>
  <Override PartName="/ppt/notesSlides/notesSlide99.xml" ContentType="application/vnd.openxmlformats-officedocument.presentationml.notesSlide+xml"/>
  <Override PartName="/ppt/notesSlides/notesSlide126.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s/slide105.xml" ContentType="application/vnd.openxmlformats-officedocument.presentationml.slide+xml"/>
  <Override PartName="/ppt/slides/slide123.xml" ContentType="application/vnd.openxmlformats-officedocument.presentationml.slide+xml"/>
  <Override PartName="/ppt/notesSlides/notesSlide1.xml" ContentType="application/vnd.openxmlformats-officedocument.presentationml.notesSlide+xml"/>
  <Override PartName="/ppt/notesSlides/notesSlide59.xml" ContentType="application/vnd.openxmlformats-officedocument.presentationml.notesSlide+xml"/>
  <Override PartName="/ppt/notesSlides/notesSlide88.xml" ContentType="application/vnd.openxmlformats-officedocument.presentationml.notesSlide+xml"/>
  <Override PartName="/ppt/notesSlides/notesSlide104.xml" ContentType="application/vnd.openxmlformats-officedocument.presentationml.notesSlide+xml"/>
  <Override PartName="/ppt/notesSlides/notesSlide115.xml" ContentType="application/vnd.openxmlformats-officedocument.presentationml.notesSlide+xml"/>
  <Override PartName="/ppt/notesSlides/notesSlide13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s/slide93.xml" ContentType="application/vnd.openxmlformats-officedocument.presentationml.slide+xml"/>
  <Override PartName="/ppt/slides/slide101.xml" ContentType="application/vnd.openxmlformats-officedocument.presentationml.slide+xml"/>
  <Override PartName="/ppt/slides/slide112.xml" ContentType="application/vnd.openxmlformats-officedocument.presentationml.slide+xml"/>
  <Override PartName="/ppt/slides/slide130.xml" ContentType="application/vnd.openxmlformats-officedocument.presentationml.slide+xml"/>
  <Override PartName="/ppt/slideLayouts/slideLayout5.xml" ContentType="application/vnd.openxmlformats-officedocument.presentationml.slideLayout+xml"/>
  <Override PartName="/ppt/notesSlides/notesSlide19.xml" ContentType="application/vnd.openxmlformats-officedocument.presentationml.notesSlide+xml"/>
  <Override PartName="/ppt/notesSlides/notesSlide48.xml" ContentType="application/vnd.openxmlformats-officedocument.presentationml.notesSlide+xml"/>
  <Override PartName="/ppt/notesSlides/notesSlide66.xml" ContentType="application/vnd.openxmlformats-officedocument.presentationml.notesSlide+xml"/>
  <Override PartName="/ppt/notesSlides/notesSlide77.xml" ContentType="application/vnd.openxmlformats-officedocument.presentationml.notesSlide+xml"/>
  <Override PartName="/ppt/notesSlides/notesSlide95.xml" ContentType="application/vnd.openxmlformats-officedocument.presentationml.notesSlide+xml"/>
  <Override PartName="/ppt/notesSlides/notesSlide122.xml" ContentType="application/vnd.openxmlformats-officedocument.presentationml.notesSlide+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Override PartName="/ppt/slideLayouts/slideLayout16.xml" ContentType="application/vnd.openxmlformats-officedocument.presentationml.slideLayout+xml"/>
  <Default Extension="jpeg" ContentType="image/jpeg"/>
  <Override PartName="/ppt/notesSlides/notesSlide37.xml" ContentType="application/vnd.openxmlformats-officedocument.presentationml.notesSlide+xml"/>
  <Override PartName="/ppt/notesSlides/notesSlide55.xml" ContentType="application/vnd.openxmlformats-officedocument.presentationml.notesSlide+xml"/>
  <Override PartName="/ppt/notesSlides/notesSlide84.xml" ContentType="application/vnd.openxmlformats-officedocument.presentationml.notesSlide+xml"/>
  <Override PartName="/ppt/notesSlides/notesSlide100.xml" ContentType="application/vnd.openxmlformats-officedocument.presentationml.notesSlide+xml"/>
  <Override PartName="/ppt/notesSlides/notesSlide111.xml" ContentType="application/vnd.openxmlformats-officedocument.presentationml.notesSlide+xml"/>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6.xml" ContentType="application/vnd.openxmlformats-officedocument.presentationml.notesSlide+xml"/>
  <Override PartName="/ppt/notesSlides/notesSlide44.xml" ContentType="application/vnd.openxmlformats-officedocument.presentationml.notesSlide+xml"/>
  <Override PartName="/ppt/notesSlides/notesSlide62.xml" ContentType="application/vnd.openxmlformats-officedocument.presentationml.notesSlide+xml"/>
  <Override PartName="/ppt/notesSlides/notesSlide73.xml" ContentType="application/vnd.openxmlformats-officedocument.presentationml.notesSlide+xml"/>
  <Override PartName="/ppt/notesSlides/notesSlide91.xml" ContentType="application/vnd.openxmlformats-officedocument.presentationml.notes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51.xml" ContentType="application/vnd.openxmlformats-officedocument.presentationml.notesSlide+xml"/>
  <Override PartName="/ppt/notesSlides/notesSlide80.xml" ContentType="application/vnd.openxmlformats-officedocument.presentationml.notesSlide+xml"/>
  <Override PartName="/ppt/slides/slide139.xml" ContentType="application/vnd.openxmlformats-officedocument.presentationml.slide+xml"/>
  <Override PartName="/ppt/notesSlides/notesSlide11.xml" ContentType="application/vnd.openxmlformats-officedocument.presentationml.notesSlide+xml"/>
  <Override PartName="/ppt/notesSlides/notesSlide40.xml" ContentType="application/vnd.openxmlformats-officedocument.presentationml.notesSlide+xml"/>
  <Override PartName="/ppt/slides/slide98.xml" ContentType="application/vnd.openxmlformats-officedocument.presentationml.slide+xml"/>
  <Override PartName="/ppt/slides/slide117.xml" ContentType="application/vnd.openxmlformats-officedocument.presentationml.slide+xml"/>
  <Override PartName="/ppt/slides/slide128.xml" ContentType="application/vnd.openxmlformats-officedocument.presentationml.slide+xml"/>
  <Override PartName="/ppt/notesSlides/notesSlide6.xml" ContentType="application/vnd.openxmlformats-officedocument.presentationml.notesSlide+xml"/>
  <Override PartName="/ppt/notesSlides/notesSlide109.xml" ContentType="application/vnd.openxmlformats-officedocument.presentationml.notesSlide+xml"/>
  <Override PartName="/ppt/notesSlides/notesSlide127.xml" ContentType="application/vnd.openxmlformats-officedocument.presentationml.notesSlide+xml"/>
  <Override PartName="/ppt/notesSlides/notesSlide138.xml" ContentType="application/vnd.openxmlformats-officedocument.presentationml.notesSlide+xml"/>
  <Override PartName="/ppt/legacyDocTextInfo.bin" ContentType="application/vnd.ms-office.legacyDocTextInfo"/>
  <Override PartName="/ppt/slides/slide8.xml" ContentType="application/vnd.openxmlformats-officedocument.presentationml.slide+xml"/>
  <Override PartName="/ppt/slides/slide69.xml" ContentType="application/vnd.openxmlformats-officedocument.presentationml.slide+xml"/>
  <Override PartName="/ppt/slides/slide87.xml" ContentType="application/vnd.openxmlformats-officedocument.presentationml.slide+xml"/>
  <Override PartName="/ppt/slides/slide106.xml" ContentType="application/vnd.openxmlformats-officedocument.presentationml.slide+xml"/>
  <Override PartName="/ppt/slides/slide124.xml" ContentType="application/vnd.openxmlformats-officedocument.presentationml.slide+xml"/>
  <Override PartName="/ppt/slides/slide135.xml" ContentType="application/vnd.openxmlformats-officedocument.presentationml.slide+xml"/>
  <Override PartName="/ppt/notesSlides/notesSlide89.xml" ContentType="application/vnd.openxmlformats-officedocument.presentationml.notesSlide+xml"/>
  <Override PartName="/ppt/drawings/legacyDiagramText3.bin" ContentType="application/vnd.ms-office.legacyDiagramText"/>
  <Override PartName="/ppt/notesSlides/notesSlide116.xml" ContentType="application/vnd.openxmlformats-officedocument.presentationml.notesSlide+xml"/>
  <Override PartName="/ppt/slides/slide29.xml" ContentType="application/vnd.openxmlformats-officedocument.presentationml.slide+xml"/>
  <Override PartName="/ppt/slides/slide76.xml" ContentType="application/vnd.openxmlformats-officedocument.presentationml.slide+xml"/>
  <Override PartName="/ppt/slides/slide113.xml" ContentType="application/vnd.openxmlformats-officedocument.presentationml.slide+xml"/>
  <Override PartName="/ppt/notesSlides/notesSlide78.xml" ContentType="application/vnd.openxmlformats-officedocument.presentationml.notesSlide+xml"/>
  <Override PartName="/ppt/notesSlides/notesSlide123.xml" ContentType="application/vnd.openxmlformats-officedocument.presentationml.notesSlide+xml"/>
  <Override PartName="/ppt/notesSlides/notesSlide134.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102.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notesSlides/notesSlide67.xml" ContentType="application/vnd.openxmlformats-officedocument.presentationml.notesSlide+xml"/>
  <Override PartName="/ppt/notesSlides/notesSlide112.xml" ContentType="application/vnd.openxmlformats-officedocument.presentationml.notesSlide+xml"/>
  <Override PartName="/ppt/slides/slide43.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notesSlides/notesSlide45.xml" ContentType="application/vnd.openxmlformats-officedocument.presentationml.notesSlide+xml"/>
  <Override PartName="/ppt/notesSlides/notesSlide56.xml" ContentType="application/vnd.openxmlformats-officedocument.presentationml.notesSlide+xml"/>
  <Override PartName="/ppt/notesSlides/notesSlide92.xml" ContentType="application/vnd.openxmlformats-officedocument.presentationml.notesSlide+xml"/>
  <Override PartName="/ppt/notesSlides/notesSlide101.xml" ContentType="application/vnd.openxmlformats-officedocument.presentationml.notesSlide+xml"/>
  <Override PartName="/ppt/slides/slide32.xml" ContentType="application/vnd.openxmlformats-officedocument.presentationml.slide+xml"/>
  <Override PartName="/ppt/notesSlides/notesSlide34.xml" ContentType="application/vnd.openxmlformats-officedocument.presentationml.notesSlide+xml"/>
  <Override PartName="/ppt/notesSlides/notesSlide81.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notesSlides/notesSlide23.xml" ContentType="application/vnd.openxmlformats-officedocument.presentationml.notesSlide+xml"/>
  <Override PartName="/ppt/notesSlides/notesSlide70.xml" ContentType="application/vnd.openxmlformats-officedocument.presentationml.notesSlide+xml"/>
  <Override PartName="/ppt/slides/slide129.xml" ContentType="application/vnd.openxmlformats-officedocument.presentationml.slide+xml"/>
  <Override PartName="/ppt/notesSlides/notesSlide12.xml" ContentType="application/vnd.openxmlformats-officedocument.presentationml.notesSlide+xml"/>
  <Override PartName="/ppt/notesSlides/notesSlide139.xml" ContentType="application/vnd.openxmlformats-officedocument.presentationml.notesSlide+xml"/>
  <Override PartName="/ppt/slides/slide118.xml" ContentType="application/vnd.openxmlformats-officedocument.presentationml.slide+xml"/>
  <Default Extension="doc" ContentType="application/msword"/>
  <Override PartName="/ppt/notesSlides/notesSlide128.xml" ContentType="application/vnd.openxmlformats-officedocument.presentationml.notesSlide+xml"/>
  <Override PartName="/ppt/slides/slide9.xml" ContentType="application/vnd.openxmlformats-officedocument.presentationml.slide+xml"/>
  <Override PartName="/ppt/slides/slide59.xml" ContentType="application/vnd.openxmlformats-officedocument.presentationml.slide+xml"/>
  <Override PartName="/ppt/slides/slide107.xml" ContentType="application/vnd.openxmlformats-officedocument.presentationml.slide+xml"/>
  <Override PartName="/ppt/viewProps.xml" ContentType="application/vnd.openxmlformats-officedocument.presentationml.viewProps+xml"/>
  <Override PartName="/ppt/notesSlides/notesSlide106.xml" ContentType="application/vnd.openxmlformats-officedocument.presentationml.notesSlide+xml"/>
  <Override PartName="/ppt/notesSlides/notesSlide117.xml" ContentType="application/vnd.openxmlformats-officedocument.presentationml.notesSlide+xml"/>
  <Override PartName="/ppt/slides/slide48.xml" ContentType="application/vnd.openxmlformats-officedocument.presentationml.slide+xml"/>
  <Override PartName="/ppt/slides/slide95.xml" ContentType="application/vnd.openxmlformats-officedocument.presentationml.slide+xml"/>
  <Override PartName="/ppt/slides/slide132.xml" ContentType="application/vnd.openxmlformats-officedocument.presentationml.slide+xml"/>
  <Override PartName="/ppt/notesSlides/notesSlide3.xml" ContentType="application/vnd.openxmlformats-officedocument.presentationml.notesSlide+xml"/>
  <Default Extension="bin" ContentType="application/vnd.openxmlformats-officedocument.oleObject"/>
  <Override PartName="/ppt/notesSlides/notesSlide97.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slides/slide121.xml" ContentType="application/vnd.openxmlformats-officedocument.presentationml.slide+xml"/>
  <Override PartName="/ppt/presProps.xml" ContentType="application/vnd.openxmlformats-officedocument.presentationml.presProps+xml"/>
  <Override PartName="/ppt/notesSlides/notesSlide39.xml" ContentType="application/vnd.openxmlformats-officedocument.presentationml.notesSlide+xml"/>
  <Override PartName="/ppt/notesSlides/notesSlide86.xml" ContentType="application/vnd.openxmlformats-officedocument.presentationml.notesSlide+xml"/>
  <Override PartName="/ppt/notesSlides/notesSlide131.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62.xml" ContentType="application/vnd.openxmlformats-officedocument.presentationml.slide+xml"/>
  <Override PartName="/ppt/slides/slide110.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64.xml" ContentType="application/vnd.openxmlformats-officedocument.presentationml.notesSlide+xml"/>
  <Override PartName="/ppt/notesSlides/notesSlide75.xml" ContentType="application/vnd.openxmlformats-officedocument.presentationml.notesSlide+xml"/>
  <Override PartName="/ppt/notesSlides/notesSlide120.xml" ContentType="application/vnd.openxmlformats-officedocument.presentationml.notesSlide+xml"/>
  <Override PartName="/ppt/slides/slide51.xml" ContentType="application/vnd.openxmlformats-officedocument.presentationml.slide+xml"/>
  <Override PartName="/ppt/slideLayouts/slideLayout14.xml" ContentType="application/vnd.openxmlformats-officedocument.presentationml.slideLayout+xml"/>
  <Override PartName="/ppt/notesSlides/notesSlide53.xml" ContentType="application/vnd.openxmlformats-officedocument.presentationml.notesSlide+xml"/>
  <Override PartName="/ppt/slides/slide40.xml" ContentType="application/vnd.openxmlformats-officedocument.presentationml.slide+xml"/>
  <Override PartName="/ppt/notesSlides/notesSlide42.xml" ContentType="application/vnd.openxmlformats-officedocument.presentationml.notesSlide+xml"/>
  <Override PartName="/ppt/notesSlides/notesSlide8.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Default Extension="vml" ContentType="application/vnd.openxmlformats-officedocument.vmlDrawing"/>
  <Override PartName="/ppt/slides/slide89.xml" ContentType="application/vnd.openxmlformats-officedocument.presentationml.slide+xml"/>
  <Override PartName="/ppt/slides/slide126.xml" ContentType="application/vnd.openxmlformats-officedocument.presentationml.slide+xml"/>
  <Override PartName="/ppt/slides/slide137.xml" ContentType="application/vnd.openxmlformats-officedocument.presentationml.slide+xml"/>
  <Override PartName="/ppt/drawings/legacyDiagramText5.bin" ContentType="application/vnd.ms-office.legacyDiagramText"/>
  <Override PartName="/ppt/slides/slide78.xml" ContentType="application/vnd.openxmlformats-officedocument.presentationml.slide+xml"/>
  <Override PartName="/ppt/slides/slide115.xml" ContentType="application/vnd.openxmlformats-officedocument.presentationml.slide+xml"/>
  <Override PartName="/ppt/handoutMasters/handoutMaster1.xml" ContentType="application/vnd.openxmlformats-officedocument.presentationml.handoutMaster+xml"/>
  <Override PartName="/ppt/notesSlides/notesSlide125.xml" ContentType="application/vnd.openxmlformats-officedocument.presentationml.notesSlide+xml"/>
  <Override PartName="/ppt/notesSlides/notesSlide136.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104.xml" ContentType="application/vnd.openxmlformats-officedocument.presentationml.slide+xml"/>
  <Override PartName="/ppt/slideLayouts/slideLayout8.xml" ContentType="application/vnd.openxmlformats-officedocument.presentationml.slideLayout+xml"/>
  <Override PartName="/ppt/notesSlides/notesSlide69.xml" ContentType="application/vnd.openxmlformats-officedocument.presentationml.notesSlide+xml"/>
  <Override PartName="/ppt/notesSlides/notesSlide114.xml" ContentType="application/vnd.openxmlformats-officedocument.presentationml.notesSlide+xml"/>
  <Override PartName="/ppt/slideMasters/slideMaster1.xml" ContentType="application/vnd.openxmlformats-officedocument.presentationml.slideMaster+xml"/>
  <Override PartName="/ppt/slides/slide45.xml" ContentType="application/vnd.openxmlformats-officedocument.presentationml.slide+xml"/>
  <Override PartName="/ppt/slides/slide92.xml" ContentType="application/vnd.openxmlformats-officedocument.presentationml.slide+xml"/>
  <Override PartName="/ppt/slides/slide140.xml" ContentType="application/vnd.openxmlformats-officedocument.presentationml.slide+xml"/>
  <Override PartName="/ppt/theme/theme3.xml" ContentType="application/vnd.openxmlformats-officedocument.theme+xml"/>
  <Override PartName="/ppt/notesSlides/notesSlide47.xml" ContentType="application/vnd.openxmlformats-officedocument.presentationml.notesSlide+xml"/>
  <Override PartName="/ppt/notesSlides/notesSlide58.xml" ContentType="application/vnd.openxmlformats-officedocument.presentationml.notesSlide+xml"/>
  <Override PartName="/ppt/notesSlides/notesSlide94.xml" ContentType="application/vnd.openxmlformats-officedocument.presentationml.notesSlide+xml"/>
  <Override PartName="/ppt/notesSlides/notesSlide103.xml" ContentType="application/vnd.openxmlformats-officedocument.presentationml.notesSlide+xml"/>
  <Override PartName="/ppt/slides/slide34.xml" ContentType="application/vnd.openxmlformats-officedocument.presentationml.slide+xml"/>
  <Override PartName="/ppt/slides/slide81.xml" ContentType="application/vnd.openxmlformats-officedocument.presentationml.slide+xml"/>
  <Override PartName="/ppt/notesSlides/notesSlide36.xml" ContentType="application/vnd.openxmlformats-officedocument.presentationml.notesSlide+xml"/>
  <Override PartName="/ppt/notesSlides/notesSlide83.xml" ContentType="application/vnd.openxmlformats-officedocument.presentationml.notesSlide+xml"/>
  <Default Extension="xls" ContentType="application/vnd.ms-excel"/>
  <Default Extension="rels" ContentType="application/vnd.openxmlformats-package.relationships+xml"/>
  <Override PartName="/ppt/slides/slide23.xml" ContentType="application/vnd.openxmlformats-officedocument.presentationml.slide+xml"/>
  <Override PartName="/ppt/slides/slide70.xml" ContentType="application/vnd.openxmlformats-officedocument.presentationml.slide+xml"/>
  <Override PartName="/ppt/notesSlides/notesSlide25.xml" ContentType="application/vnd.openxmlformats-officedocument.presentationml.notesSlide+xml"/>
  <Override PartName="/ppt/notesSlides/notesSlide72.xml" ContentType="application/vnd.openxmlformats-officedocument.presentationml.notesSlide+xml"/>
  <Override PartName="/ppt/slides/slide12.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61.xml" ContentType="application/vnd.openxmlformats-officedocument.presentationml.notesSlide+xml"/>
  <Override PartName="/ppt/notesSlides/notesSlide50.xml" ContentType="application/vnd.openxmlformats-officedocument.presentationml.notesSlide+xml"/>
  <Override PartName="/ppt/slides/slide109.xml" ContentType="application/vnd.openxmlformats-officedocument.presentationml.slide+xml"/>
  <Override PartName="/ppt/notesSlides/notesSlide108.xml" ContentType="application/vnd.openxmlformats-officedocument.presentationml.notesSlide+xml"/>
  <Override PartName="/ppt/notesSlides/notesSlide119.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42"/>
  </p:notesMasterIdLst>
  <p:handoutMasterIdLst>
    <p:handoutMasterId r:id="rId143"/>
  </p:handoutMasterIdLst>
  <p:sldIdLst>
    <p:sldId id="337" r:id="rId2"/>
    <p:sldId id="256" r:id="rId3"/>
    <p:sldId id="257" r:id="rId4"/>
    <p:sldId id="258" r:id="rId5"/>
    <p:sldId id="259" r:id="rId6"/>
    <p:sldId id="260" r:id="rId7"/>
    <p:sldId id="261" r:id="rId8"/>
    <p:sldId id="339" r:id="rId9"/>
    <p:sldId id="340" r:id="rId10"/>
    <p:sldId id="341" r:id="rId11"/>
    <p:sldId id="342" r:id="rId12"/>
    <p:sldId id="343" r:id="rId13"/>
    <p:sldId id="344" r:id="rId14"/>
    <p:sldId id="345" r:id="rId15"/>
    <p:sldId id="346" r:id="rId16"/>
    <p:sldId id="347" r:id="rId17"/>
    <p:sldId id="348" r:id="rId18"/>
    <p:sldId id="349" r:id="rId19"/>
    <p:sldId id="351" r:id="rId20"/>
    <p:sldId id="262" r:id="rId21"/>
    <p:sldId id="263" r:id="rId22"/>
    <p:sldId id="264" r:id="rId23"/>
    <p:sldId id="265" r:id="rId24"/>
    <p:sldId id="266" r:id="rId25"/>
    <p:sldId id="267" r:id="rId26"/>
    <p:sldId id="268" r:id="rId27"/>
    <p:sldId id="269" r:id="rId28"/>
    <p:sldId id="401" r:id="rId29"/>
    <p:sldId id="338" r:id="rId30"/>
    <p:sldId id="271" r:id="rId31"/>
    <p:sldId id="272" r:id="rId32"/>
    <p:sldId id="273" r:id="rId33"/>
    <p:sldId id="274" r:id="rId34"/>
    <p:sldId id="275" r:id="rId35"/>
    <p:sldId id="276" r:id="rId36"/>
    <p:sldId id="277" r:id="rId37"/>
    <p:sldId id="278" r:id="rId38"/>
    <p:sldId id="279" r:id="rId39"/>
    <p:sldId id="280" r:id="rId40"/>
    <p:sldId id="281" r:id="rId41"/>
    <p:sldId id="282" r:id="rId42"/>
    <p:sldId id="283" r:id="rId43"/>
    <p:sldId id="284" r:id="rId44"/>
    <p:sldId id="285" r:id="rId45"/>
    <p:sldId id="286" r:id="rId46"/>
    <p:sldId id="287" r:id="rId47"/>
    <p:sldId id="288" r:id="rId48"/>
    <p:sldId id="289" r:id="rId49"/>
    <p:sldId id="290" r:id="rId50"/>
    <p:sldId id="291" r:id="rId51"/>
    <p:sldId id="292" r:id="rId52"/>
    <p:sldId id="293" r:id="rId53"/>
    <p:sldId id="294" r:id="rId54"/>
    <p:sldId id="295" r:id="rId55"/>
    <p:sldId id="296" r:id="rId56"/>
    <p:sldId id="297" r:id="rId57"/>
    <p:sldId id="298" r:id="rId58"/>
    <p:sldId id="299" r:id="rId59"/>
    <p:sldId id="300" r:id="rId60"/>
    <p:sldId id="301" r:id="rId61"/>
    <p:sldId id="302" r:id="rId62"/>
    <p:sldId id="305" r:id="rId63"/>
    <p:sldId id="306" r:id="rId64"/>
    <p:sldId id="307" r:id="rId65"/>
    <p:sldId id="308" r:id="rId66"/>
    <p:sldId id="309" r:id="rId67"/>
    <p:sldId id="310" r:id="rId68"/>
    <p:sldId id="311" r:id="rId69"/>
    <p:sldId id="312" r:id="rId70"/>
    <p:sldId id="313" r:id="rId71"/>
    <p:sldId id="314" r:id="rId72"/>
    <p:sldId id="315" r:id="rId73"/>
    <p:sldId id="316" r:id="rId74"/>
    <p:sldId id="317" r:id="rId75"/>
    <p:sldId id="318" r:id="rId76"/>
    <p:sldId id="319" r:id="rId77"/>
    <p:sldId id="320" r:id="rId78"/>
    <p:sldId id="321" r:id="rId79"/>
    <p:sldId id="352" r:id="rId80"/>
    <p:sldId id="354" r:id="rId81"/>
    <p:sldId id="355" r:id="rId82"/>
    <p:sldId id="356" r:id="rId83"/>
    <p:sldId id="357" r:id="rId84"/>
    <p:sldId id="358" r:id="rId85"/>
    <p:sldId id="359" r:id="rId86"/>
    <p:sldId id="360" r:id="rId87"/>
    <p:sldId id="361" r:id="rId88"/>
    <p:sldId id="362" r:id="rId89"/>
    <p:sldId id="363" r:id="rId90"/>
    <p:sldId id="364" r:id="rId91"/>
    <p:sldId id="365" r:id="rId92"/>
    <p:sldId id="366" r:id="rId93"/>
    <p:sldId id="367" r:id="rId94"/>
    <p:sldId id="368" r:id="rId95"/>
    <p:sldId id="369" r:id="rId96"/>
    <p:sldId id="370" r:id="rId97"/>
    <p:sldId id="371" r:id="rId98"/>
    <p:sldId id="372" r:id="rId99"/>
    <p:sldId id="373" r:id="rId100"/>
    <p:sldId id="374" r:id="rId101"/>
    <p:sldId id="375" r:id="rId102"/>
    <p:sldId id="376" r:id="rId103"/>
    <p:sldId id="377" r:id="rId104"/>
    <p:sldId id="378" r:id="rId105"/>
    <p:sldId id="379" r:id="rId106"/>
    <p:sldId id="380" r:id="rId107"/>
    <p:sldId id="381" r:id="rId108"/>
    <p:sldId id="382" r:id="rId109"/>
    <p:sldId id="383" r:id="rId110"/>
    <p:sldId id="384" r:id="rId111"/>
    <p:sldId id="385" r:id="rId112"/>
    <p:sldId id="386" r:id="rId113"/>
    <p:sldId id="387" r:id="rId114"/>
    <p:sldId id="388" r:id="rId115"/>
    <p:sldId id="389" r:id="rId116"/>
    <p:sldId id="390" r:id="rId117"/>
    <p:sldId id="391" r:id="rId118"/>
    <p:sldId id="392" r:id="rId119"/>
    <p:sldId id="393" r:id="rId120"/>
    <p:sldId id="394" r:id="rId121"/>
    <p:sldId id="395" r:id="rId122"/>
    <p:sldId id="396" r:id="rId123"/>
    <p:sldId id="397" r:id="rId124"/>
    <p:sldId id="398" r:id="rId125"/>
    <p:sldId id="399" r:id="rId126"/>
    <p:sldId id="400" r:id="rId127"/>
    <p:sldId id="322" r:id="rId128"/>
    <p:sldId id="323" r:id="rId129"/>
    <p:sldId id="324" r:id="rId130"/>
    <p:sldId id="325" r:id="rId131"/>
    <p:sldId id="326" r:id="rId132"/>
    <p:sldId id="327" r:id="rId133"/>
    <p:sldId id="328" r:id="rId134"/>
    <p:sldId id="329" r:id="rId135"/>
    <p:sldId id="331" r:id="rId136"/>
    <p:sldId id="332" r:id="rId137"/>
    <p:sldId id="333" r:id="rId138"/>
    <p:sldId id="334" r:id="rId139"/>
    <p:sldId id="335" r:id="rId140"/>
    <p:sldId id="336" r:id="rId141"/>
  </p:sldIdLst>
  <p:sldSz cx="9144000" cy="6858000" type="letter"/>
  <p:notesSz cx="6856413" cy="9666288"/>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showPr>
  <p:clrMru>
    <a:srgbClr val="FFFF00"/>
    <a:srgbClr val="FF33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728" autoAdjust="0"/>
  </p:normalViewPr>
  <p:slideViewPr>
    <p:cSldViewPr>
      <p:cViewPr varScale="1">
        <p:scale>
          <a:sx n="110" d="100"/>
          <a:sy n="110" d="100"/>
        </p:scale>
        <p:origin x="-1620" y="-90"/>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2" d="100"/>
          <a:sy n="52" d="100"/>
        </p:scale>
        <p:origin x="-1884" y="-96"/>
      </p:cViewPr>
      <p:guideLst>
        <p:guide orient="horz" pos="3045"/>
        <p:guide pos="2160"/>
      </p:guideLst>
    </p:cSldViewPr>
  </p:notesViewPr>
  <p:gridSpacing cx="73736200" cy="7373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presProps" Target="pres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40" Type="http://schemas.openxmlformats.org/officeDocument/2006/relationships/slide" Target="slides/slide139.xml"/><Relationship Id="rId14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handoutMaster" Target="handoutMasters/handoutMaster1.xml"/><Relationship Id="rId148" Type="http://schemas.microsoft.com/office/2006/relationships/legacyDocTextInfo" Target="legacyDocTextInfo.bin"/><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1" Type="http://schemas.openxmlformats.org/officeDocument/2006/relationships/slide" Target="slides/slide6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4.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5.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7.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8.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9.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20.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21.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22.w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23.w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24.w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25.wmf"/></Relationships>
</file>

<file path=ppt/drawings/_rels/vmlDrawing14.vml.rels><?xml version="1.0" encoding="UTF-8" standalone="yes"?>
<Relationships xmlns="http://schemas.openxmlformats.org/package/2006/relationships"><Relationship Id="rId3" Type="http://schemas.microsoft.com/office/2006/relationships/legacyDiagramText" Target="legacyDiagramText3.bin"/><Relationship Id="rId2" Type="http://schemas.microsoft.com/office/2006/relationships/legacyDiagramText" Target="legacyDiagramText2.bin"/><Relationship Id="rId1" Type="http://schemas.microsoft.com/office/2006/relationships/legacyDiagramText" Target="legacyDiagramText1.bin"/><Relationship Id="rId5" Type="http://schemas.microsoft.com/office/2006/relationships/legacyDiagramText" Target="legacyDiagramText5.bin"/><Relationship Id="rId4" Type="http://schemas.microsoft.com/office/2006/relationships/legacyDiagramText" Target="legacyDiagramText4.bin"/></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27.w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30.e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30.emf"/></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31.wmf"/></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32.png"/></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34.wmf"/></Relationships>
</file>

<file path=ppt/drawings/_rels/vmlDrawing21.vml.rels><?xml version="1.0" encoding="UTF-8" standalone="yes"?>
<Relationships xmlns="http://schemas.openxmlformats.org/package/2006/relationships"><Relationship Id="rId1" Type="http://schemas.openxmlformats.org/officeDocument/2006/relationships/image" Target="../media/image32.png"/></Relationships>
</file>

<file path=ppt/drawings/_rels/vmlDrawing22.vml.rels><?xml version="1.0" encoding="UTF-8" standalone="yes"?>
<Relationships xmlns="http://schemas.openxmlformats.org/package/2006/relationships"><Relationship Id="rId1" Type="http://schemas.openxmlformats.org/officeDocument/2006/relationships/image" Target="../media/image38.wmf"/></Relationships>
</file>

<file path=ppt/drawings/_rels/vmlDrawing23.vml.rels><?xml version="1.0" encoding="UTF-8" standalone="yes"?>
<Relationships xmlns="http://schemas.openxmlformats.org/package/2006/relationships"><Relationship Id="rId1" Type="http://schemas.openxmlformats.org/officeDocument/2006/relationships/image" Target="../media/image39.wmf"/></Relationships>
</file>

<file path=ppt/drawings/_rels/vmlDrawing24.vml.rels><?xml version="1.0" encoding="UTF-8" standalone="yes"?>
<Relationships xmlns="http://schemas.openxmlformats.org/package/2006/relationships"><Relationship Id="rId1" Type="http://schemas.openxmlformats.org/officeDocument/2006/relationships/image" Target="../media/image40.wmf"/></Relationships>
</file>

<file path=ppt/drawings/_rels/vmlDrawing25.vml.rels><?xml version="1.0" encoding="UTF-8" standalone="yes"?>
<Relationships xmlns="http://schemas.openxmlformats.org/package/2006/relationships"><Relationship Id="rId1" Type="http://schemas.openxmlformats.org/officeDocument/2006/relationships/image" Target="../media/image41.wmf"/></Relationships>
</file>

<file path=ppt/drawings/_rels/vmlDrawing26.vml.rels><?xml version="1.0" encoding="UTF-8" standalone="yes"?>
<Relationships xmlns="http://schemas.openxmlformats.org/package/2006/relationships"><Relationship Id="rId1" Type="http://schemas.openxmlformats.org/officeDocument/2006/relationships/image" Target="../media/image42.wmf"/></Relationships>
</file>

<file path=ppt/drawings/_rels/vmlDrawing27.vml.rels><?xml version="1.0" encoding="UTF-8" standalone="yes"?>
<Relationships xmlns="http://schemas.openxmlformats.org/package/2006/relationships"><Relationship Id="rId1" Type="http://schemas.openxmlformats.org/officeDocument/2006/relationships/image" Target="../media/image43.wmf"/></Relationships>
</file>

<file path=ppt/drawings/_rels/vmlDrawing28.vml.rels><?xml version="1.0" encoding="UTF-8" standalone="yes"?>
<Relationships xmlns="http://schemas.openxmlformats.org/package/2006/relationships"><Relationship Id="rId1" Type="http://schemas.openxmlformats.org/officeDocument/2006/relationships/image" Target="../media/image44.wmf"/></Relationships>
</file>

<file path=ppt/drawings/_rels/vmlDrawing29.vml.rels><?xml version="1.0" encoding="UTF-8" standalone="yes"?>
<Relationships xmlns="http://schemas.openxmlformats.org/package/2006/relationships"><Relationship Id="rId1" Type="http://schemas.openxmlformats.org/officeDocument/2006/relationships/image" Target="../media/image45.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2" name="Line 20"/>
          <p:cNvSpPr>
            <a:spLocks noChangeShapeType="1"/>
          </p:cNvSpPr>
          <p:nvPr/>
        </p:nvSpPr>
        <p:spPr bwMode="auto">
          <a:xfrm>
            <a:off x="533400" y="4235450"/>
            <a:ext cx="5942013" cy="0"/>
          </a:xfrm>
          <a:prstGeom prst="line">
            <a:avLst/>
          </a:prstGeom>
          <a:noFill/>
          <a:ln w="12700">
            <a:solidFill>
              <a:schemeClr val="tx1"/>
            </a:solidFill>
            <a:round/>
            <a:headEnd/>
            <a:tailEnd/>
          </a:ln>
          <a:effectLst/>
        </p:spPr>
        <p:txBody>
          <a:bodyPr/>
          <a:lstStyle/>
          <a:p>
            <a:endParaRPr lang="en-GB"/>
          </a:p>
        </p:txBody>
      </p:sp>
      <p:sp>
        <p:nvSpPr>
          <p:cNvPr id="3093" name="Line 21"/>
          <p:cNvSpPr>
            <a:spLocks noChangeShapeType="1"/>
          </p:cNvSpPr>
          <p:nvPr/>
        </p:nvSpPr>
        <p:spPr bwMode="auto">
          <a:xfrm>
            <a:off x="533400" y="4689475"/>
            <a:ext cx="5942013" cy="0"/>
          </a:xfrm>
          <a:prstGeom prst="line">
            <a:avLst/>
          </a:prstGeom>
          <a:noFill/>
          <a:ln w="12700">
            <a:solidFill>
              <a:schemeClr val="tx1"/>
            </a:solidFill>
            <a:round/>
            <a:headEnd/>
            <a:tailEnd/>
          </a:ln>
          <a:effectLst/>
        </p:spPr>
        <p:txBody>
          <a:bodyPr/>
          <a:lstStyle/>
          <a:p>
            <a:endParaRPr lang="en-GB"/>
          </a:p>
        </p:txBody>
      </p:sp>
      <p:sp>
        <p:nvSpPr>
          <p:cNvPr id="3094" name="Line 22"/>
          <p:cNvSpPr>
            <a:spLocks noChangeShapeType="1"/>
          </p:cNvSpPr>
          <p:nvPr/>
        </p:nvSpPr>
        <p:spPr bwMode="auto">
          <a:xfrm>
            <a:off x="533400" y="5143500"/>
            <a:ext cx="5942013" cy="0"/>
          </a:xfrm>
          <a:prstGeom prst="line">
            <a:avLst/>
          </a:prstGeom>
          <a:noFill/>
          <a:ln w="12700">
            <a:solidFill>
              <a:schemeClr val="tx1"/>
            </a:solidFill>
            <a:round/>
            <a:headEnd/>
            <a:tailEnd/>
          </a:ln>
          <a:effectLst/>
        </p:spPr>
        <p:txBody>
          <a:bodyPr/>
          <a:lstStyle/>
          <a:p>
            <a:endParaRPr lang="en-GB"/>
          </a:p>
        </p:txBody>
      </p:sp>
      <p:sp>
        <p:nvSpPr>
          <p:cNvPr id="3095" name="Line 23"/>
          <p:cNvSpPr>
            <a:spLocks noChangeShapeType="1"/>
          </p:cNvSpPr>
          <p:nvPr/>
        </p:nvSpPr>
        <p:spPr bwMode="auto">
          <a:xfrm>
            <a:off x="533400" y="5597525"/>
            <a:ext cx="5942013" cy="0"/>
          </a:xfrm>
          <a:prstGeom prst="line">
            <a:avLst/>
          </a:prstGeom>
          <a:noFill/>
          <a:ln w="12700">
            <a:solidFill>
              <a:schemeClr val="tx1"/>
            </a:solidFill>
            <a:round/>
            <a:headEnd/>
            <a:tailEnd/>
          </a:ln>
          <a:effectLst/>
        </p:spPr>
        <p:txBody>
          <a:bodyPr/>
          <a:lstStyle/>
          <a:p>
            <a:endParaRPr lang="en-GB"/>
          </a:p>
        </p:txBody>
      </p:sp>
      <p:sp>
        <p:nvSpPr>
          <p:cNvPr id="3100" name="Line 28"/>
          <p:cNvSpPr>
            <a:spLocks noChangeShapeType="1"/>
          </p:cNvSpPr>
          <p:nvPr/>
        </p:nvSpPr>
        <p:spPr bwMode="auto">
          <a:xfrm>
            <a:off x="533400" y="530225"/>
            <a:ext cx="5942013" cy="0"/>
          </a:xfrm>
          <a:prstGeom prst="line">
            <a:avLst/>
          </a:prstGeom>
          <a:noFill/>
          <a:ln w="12700">
            <a:solidFill>
              <a:schemeClr val="tx1"/>
            </a:solidFill>
            <a:round/>
            <a:headEnd/>
            <a:tailEnd/>
          </a:ln>
          <a:effectLst/>
        </p:spPr>
        <p:txBody>
          <a:bodyPr/>
          <a:lstStyle/>
          <a:p>
            <a:endParaRPr lang="en-GB"/>
          </a:p>
        </p:txBody>
      </p:sp>
      <p:sp>
        <p:nvSpPr>
          <p:cNvPr id="3101" name="Line 29"/>
          <p:cNvSpPr>
            <a:spLocks noChangeShapeType="1"/>
          </p:cNvSpPr>
          <p:nvPr/>
        </p:nvSpPr>
        <p:spPr bwMode="auto">
          <a:xfrm>
            <a:off x="533400" y="982663"/>
            <a:ext cx="5942013" cy="0"/>
          </a:xfrm>
          <a:prstGeom prst="line">
            <a:avLst/>
          </a:prstGeom>
          <a:noFill/>
          <a:ln w="12700">
            <a:solidFill>
              <a:schemeClr val="tx1"/>
            </a:solidFill>
            <a:round/>
            <a:headEnd/>
            <a:tailEnd/>
          </a:ln>
          <a:effectLst/>
        </p:spPr>
        <p:txBody>
          <a:bodyPr/>
          <a:lstStyle/>
          <a:p>
            <a:endParaRPr lang="en-GB"/>
          </a:p>
        </p:txBody>
      </p:sp>
      <p:sp>
        <p:nvSpPr>
          <p:cNvPr id="3102" name="Line 30"/>
          <p:cNvSpPr>
            <a:spLocks noChangeShapeType="1"/>
          </p:cNvSpPr>
          <p:nvPr/>
        </p:nvSpPr>
        <p:spPr bwMode="auto">
          <a:xfrm>
            <a:off x="533400" y="1436688"/>
            <a:ext cx="5942013" cy="0"/>
          </a:xfrm>
          <a:prstGeom prst="line">
            <a:avLst/>
          </a:prstGeom>
          <a:noFill/>
          <a:ln w="12700">
            <a:solidFill>
              <a:schemeClr val="tx1"/>
            </a:solidFill>
            <a:round/>
            <a:headEnd/>
            <a:tailEnd/>
          </a:ln>
          <a:effectLst/>
        </p:spPr>
        <p:txBody>
          <a:bodyPr/>
          <a:lstStyle/>
          <a:p>
            <a:endParaRPr lang="en-GB"/>
          </a:p>
        </p:txBody>
      </p:sp>
      <p:sp>
        <p:nvSpPr>
          <p:cNvPr id="3103" name="Line 31"/>
          <p:cNvSpPr>
            <a:spLocks noChangeShapeType="1"/>
          </p:cNvSpPr>
          <p:nvPr/>
        </p:nvSpPr>
        <p:spPr bwMode="auto">
          <a:xfrm>
            <a:off x="457200" y="8472488"/>
            <a:ext cx="5942013" cy="0"/>
          </a:xfrm>
          <a:prstGeom prst="line">
            <a:avLst/>
          </a:prstGeom>
          <a:noFill/>
          <a:ln w="12700">
            <a:solidFill>
              <a:schemeClr val="tx1"/>
            </a:solidFill>
            <a:round/>
            <a:headEnd/>
            <a:tailEnd/>
          </a:ln>
          <a:effectLst/>
        </p:spPr>
        <p:txBody>
          <a:bodyPr/>
          <a:lstStyle/>
          <a:p>
            <a:endParaRPr lang="en-GB"/>
          </a:p>
        </p:txBody>
      </p:sp>
      <p:sp>
        <p:nvSpPr>
          <p:cNvPr id="3104" name="Line 32"/>
          <p:cNvSpPr>
            <a:spLocks noChangeShapeType="1"/>
          </p:cNvSpPr>
          <p:nvPr/>
        </p:nvSpPr>
        <p:spPr bwMode="auto">
          <a:xfrm>
            <a:off x="457200" y="8924925"/>
            <a:ext cx="5942013" cy="0"/>
          </a:xfrm>
          <a:prstGeom prst="line">
            <a:avLst/>
          </a:prstGeom>
          <a:noFill/>
          <a:ln w="12700">
            <a:solidFill>
              <a:schemeClr val="tx1"/>
            </a:solidFill>
            <a:round/>
            <a:headEnd/>
            <a:tailEnd/>
          </a:ln>
          <a:effectLst/>
        </p:spPr>
        <p:txBody>
          <a:bodyPr/>
          <a:lstStyle/>
          <a:p>
            <a:endParaRPr lang="en-GB"/>
          </a:p>
        </p:txBody>
      </p:sp>
      <p:sp>
        <p:nvSpPr>
          <p:cNvPr id="3105" name="Line 33"/>
          <p:cNvSpPr>
            <a:spLocks noChangeShapeType="1"/>
          </p:cNvSpPr>
          <p:nvPr/>
        </p:nvSpPr>
        <p:spPr bwMode="auto">
          <a:xfrm>
            <a:off x="457200" y="9378950"/>
            <a:ext cx="5942013" cy="0"/>
          </a:xfrm>
          <a:prstGeom prst="line">
            <a:avLst/>
          </a:prstGeom>
          <a:noFill/>
          <a:ln w="12700">
            <a:solidFill>
              <a:schemeClr val="tx1"/>
            </a:solidFill>
            <a:round/>
            <a:headEnd/>
            <a:tailEnd/>
          </a:ln>
          <a:effectLst/>
        </p:spPr>
        <p:txBody>
          <a:bodyPr/>
          <a:lstStyle/>
          <a:p>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Rot="1" noChangeAspect="1" noChangeArrowheads="1" noTextEdit="1"/>
          </p:cNvSpPr>
          <p:nvPr>
            <p:ph type="sldImg" idx="2"/>
          </p:nvPr>
        </p:nvSpPr>
        <p:spPr bwMode="auto">
          <a:xfrm>
            <a:off x="1169988" y="842963"/>
            <a:ext cx="4516437" cy="3387725"/>
          </a:xfrm>
          <a:prstGeom prst="rect">
            <a:avLst/>
          </a:prstGeom>
          <a:noFill/>
          <a:ln w="12700">
            <a:solidFill>
              <a:schemeClr val="tx1"/>
            </a:solidFill>
            <a:miter lim="800000"/>
            <a:headEnd/>
            <a:tailEnd/>
          </a:ln>
          <a:effectLst/>
        </p:spPr>
      </p:sp>
      <p:sp>
        <p:nvSpPr>
          <p:cNvPr id="2051" name="Rectangle 3"/>
          <p:cNvSpPr>
            <a:spLocks noGrp="1" noChangeArrowheads="1"/>
          </p:cNvSpPr>
          <p:nvPr>
            <p:ph type="body" sz="quarter" idx="3"/>
          </p:nvPr>
        </p:nvSpPr>
        <p:spPr bwMode="auto">
          <a:xfrm>
            <a:off x="914400" y="4594225"/>
            <a:ext cx="5027613" cy="4068763"/>
          </a:xfrm>
          <a:prstGeom prst="rect">
            <a:avLst/>
          </a:prstGeom>
          <a:noFill/>
          <a:ln w="12700">
            <a:noFill/>
            <a:miter lim="800000"/>
            <a:headEnd/>
            <a:tailEnd/>
          </a:ln>
          <a:effectLst/>
        </p:spPr>
        <p:txBody>
          <a:bodyPr vert="horz" wrap="square" lIns="90081" tIns="44250" rIns="90081" bIns="44250" numCol="1" anchor="t" anchorCtr="0" compatLnSpc="1">
            <a:prstTxWarp prst="textNoShape">
              <a:avLst/>
            </a:prstTxWarp>
          </a:bodyPr>
          <a:lstStyle/>
          <a:p>
            <a:pPr lvl="0"/>
            <a:r>
              <a:rPr lang="en-GB" smtClean="0"/>
              <a:t>Click to edit Master notes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Rot="1" noChangeAspect="1" noChangeArrowheads="1" noTextEdit="1"/>
          </p:cNvSpPr>
          <p:nvPr>
            <p:ph type="sldImg"/>
          </p:nvPr>
        </p:nvSpPr>
        <p:spPr>
          <a:ln/>
        </p:spPr>
      </p:sp>
      <p:sp>
        <p:nvSpPr>
          <p:cNvPr id="1730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spect="1" noChangeArrowheads="1" noTextEdit="1"/>
          </p:cNvSpPr>
          <p:nvPr>
            <p:ph type="sldImg"/>
          </p:nvPr>
        </p:nvSpPr>
        <p:spPr>
          <a:ln/>
        </p:spPr>
      </p:sp>
      <p:sp>
        <p:nvSpPr>
          <p:cNvPr id="880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Rot="1" noChangeAspect="1" noChangeArrowheads="1" noTextEdit="1"/>
          </p:cNvSpPr>
          <p:nvPr>
            <p:ph type="sldImg"/>
          </p:nvPr>
        </p:nvSpPr>
        <p:spPr>
          <a:ln/>
        </p:spPr>
      </p:sp>
      <p:sp>
        <p:nvSpPr>
          <p:cNvPr id="1996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Rot="1" noChangeAspect="1" noChangeArrowheads="1" noTextEdit="1"/>
          </p:cNvSpPr>
          <p:nvPr>
            <p:ph type="sldImg"/>
          </p:nvPr>
        </p:nvSpPr>
        <p:spPr>
          <a:ln/>
        </p:spPr>
      </p:sp>
      <p:sp>
        <p:nvSpPr>
          <p:cNvPr id="2007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p:cNvSpPr>
            <a:spLocks noGrp="1" noRot="1" noChangeAspect="1" noChangeArrowheads="1" noTextEdit="1"/>
          </p:cNvSpPr>
          <p:nvPr>
            <p:ph type="sldImg"/>
          </p:nvPr>
        </p:nvSpPr>
        <p:spPr>
          <a:ln/>
        </p:spPr>
      </p:sp>
      <p:sp>
        <p:nvSpPr>
          <p:cNvPr id="2017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Rot="1" noChangeAspect="1" noChangeArrowheads="1" noTextEdit="1"/>
          </p:cNvSpPr>
          <p:nvPr>
            <p:ph type="sldImg"/>
          </p:nvPr>
        </p:nvSpPr>
        <p:spPr>
          <a:ln/>
        </p:spPr>
      </p:sp>
      <p:sp>
        <p:nvSpPr>
          <p:cNvPr id="2037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Rot="1" noChangeAspect="1" noChangeArrowheads="1" noTextEdit="1"/>
          </p:cNvSpPr>
          <p:nvPr>
            <p:ph type="sldImg"/>
          </p:nvPr>
        </p:nvSpPr>
        <p:spPr>
          <a:xfrm>
            <a:off x="1014413" y="727075"/>
            <a:ext cx="4832350" cy="3624263"/>
          </a:xfrm>
          <a:ln/>
        </p:spPr>
      </p:sp>
      <p:sp>
        <p:nvSpPr>
          <p:cNvPr id="187395" name="Rectangle 3"/>
          <p:cNvSpPr>
            <a:spLocks noGrp="1" noChangeArrowheads="1"/>
          </p:cNvSpPr>
          <p:nvPr>
            <p:ph type="body" idx="1"/>
          </p:nvPr>
        </p:nvSpPr>
        <p:spPr>
          <a:xfrm>
            <a:off x="915988" y="4592638"/>
            <a:ext cx="5024437" cy="4346575"/>
          </a:xfrm>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2"/>
          <p:cNvSpPr>
            <a:spLocks noGrp="1" noRot="1" noChangeAspect="1" noChangeArrowheads="1" noTextEdit="1"/>
          </p:cNvSpPr>
          <p:nvPr>
            <p:ph type="sldImg"/>
          </p:nvPr>
        </p:nvSpPr>
        <p:spPr>
          <a:ln/>
        </p:spPr>
      </p:sp>
      <p:sp>
        <p:nvSpPr>
          <p:cNvPr id="2048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Rot="1" noChangeAspect="1" noChangeArrowheads="1" noTextEdit="1"/>
          </p:cNvSpPr>
          <p:nvPr>
            <p:ph type="sldImg"/>
          </p:nvPr>
        </p:nvSpPr>
        <p:spPr>
          <a:xfrm>
            <a:off x="1014413" y="727075"/>
            <a:ext cx="4832350" cy="3624263"/>
          </a:xfrm>
          <a:ln/>
        </p:spPr>
      </p:sp>
      <p:sp>
        <p:nvSpPr>
          <p:cNvPr id="190467" name="Rectangle 3"/>
          <p:cNvSpPr>
            <a:spLocks noGrp="1" noChangeArrowheads="1"/>
          </p:cNvSpPr>
          <p:nvPr>
            <p:ph type="body" idx="1"/>
          </p:nvPr>
        </p:nvSpPr>
        <p:spPr>
          <a:xfrm>
            <a:off x="915988" y="4592638"/>
            <a:ext cx="5024437" cy="4346575"/>
          </a:xfrm>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Rot="1" noChangeAspect="1" noChangeArrowheads="1" noTextEdit="1"/>
          </p:cNvSpPr>
          <p:nvPr>
            <p:ph type="sldImg"/>
          </p:nvPr>
        </p:nvSpPr>
        <p:spPr>
          <a:xfrm>
            <a:off x="1014413" y="727075"/>
            <a:ext cx="4832350" cy="3624263"/>
          </a:xfrm>
          <a:ln/>
        </p:spPr>
      </p:sp>
      <p:sp>
        <p:nvSpPr>
          <p:cNvPr id="192515" name="Rectangle 3"/>
          <p:cNvSpPr>
            <a:spLocks noGrp="1" noChangeArrowheads="1"/>
          </p:cNvSpPr>
          <p:nvPr>
            <p:ph type="body" idx="1"/>
          </p:nvPr>
        </p:nvSpPr>
        <p:spPr>
          <a:xfrm>
            <a:off x="915988" y="4592638"/>
            <a:ext cx="5024437" cy="4346575"/>
          </a:xfrm>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Rot="1" noChangeAspect="1" noChangeArrowheads="1" noTextEdit="1"/>
          </p:cNvSpPr>
          <p:nvPr>
            <p:ph type="sldImg"/>
          </p:nvPr>
        </p:nvSpPr>
        <p:spPr>
          <a:xfrm>
            <a:off x="1014413" y="727075"/>
            <a:ext cx="4832350" cy="3624263"/>
          </a:xfrm>
          <a:ln/>
        </p:spPr>
      </p:sp>
      <p:sp>
        <p:nvSpPr>
          <p:cNvPr id="194563" name="Rectangle 3"/>
          <p:cNvSpPr>
            <a:spLocks noGrp="1" noChangeArrowheads="1"/>
          </p:cNvSpPr>
          <p:nvPr>
            <p:ph type="body" idx="1"/>
          </p:nvPr>
        </p:nvSpPr>
        <p:spPr>
          <a:xfrm>
            <a:off x="915988" y="4592638"/>
            <a:ext cx="5024437" cy="4346575"/>
          </a:xfrm>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ChangeArrowheads="1"/>
          </p:cNvSpPr>
          <p:nvPr/>
        </p:nvSpPr>
        <p:spPr bwMode="auto">
          <a:xfrm>
            <a:off x="3884613" y="-1588"/>
            <a:ext cx="2973387" cy="485776"/>
          </a:xfrm>
          <a:prstGeom prst="rect">
            <a:avLst/>
          </a:prstGeom>
          <a:noFill/>
          <a:ln w="9525">
            <a:noFill/>
            <a:miter lim="800000"/>
            <a:headEnd/>
            <a:tailEnd/>
          </a:ln>
          <a:effectLst/>
        </p:spPr>
        <p:txBody>
          <a:bodyPr wrap="none" anchor="ctr"/>
          <a:lstStyle/>
          <a:p>
            <a:endParaRPr lang="en-GB"/>
          </a:p>
        </p:txBody>
      </p:sp>
      <p:sp>
        <p:nvSpPr>
          <p:cNvPr id="196611" name="Rectangle 3"/>
          <p:cNvSpPr>
            <a:spLocks noChangeArrowheads="1"/>
          </p:cNvSpPr>
          <p:nvPr/>
        </p:nvSpPr>
        <p:spPr bwMode="auto">
          <a:xfrm>
            <a:off x="3884613" y="9180513"/>
            <a:ext cx="2973387" cy="487362"/>
          </a:xfrm>
          <a:prstGeom prst="rect">
            <a:avLst/>
          </a:prstGeom>
          <a:noFill/>
          <a:ln w="9525">
            <a:noFill/>
            <a:miter lim="800000"/>
            <a:headEnd/>
            <a:tailEnd/>
          </a:ln>
          <a:effectLst/>
        </p:spPr>
        <p:txBody>
          <a:bodyPr lIns="18962" tIns="0" rIns="18962" bIns="0" anchor="b"/>
          <a:lstStyle/>
          <a:p>
            <a:pPr algn="r" defTabSz="909638" eaLnBrk="0" hangingPunct="0"/>
            <a:r>
              <a:rPr lang="en-GB" sz="1000" i="1">
                <a:latin typeface="Times New Roman" pitchFamily="18" charset="0"/>
              </a:rPr>
              <a:t>1</a:t>
            </a:r>
          </a:p>
        </p:txBody>
      </p:sp>
      <p:sp>
        <p:nvSpPr>
          <p:cNvPr id="196612" name="Rectangle 4"/>
          <p:cNvSpPr>
            <a:spLocks noChangeArrowheads="1"/>
          </p:cNvSpPr>
          <p:nvPr/>
        </p:nvSpPr>
        <p:spPr bwMode="auto">
          <a:xfrm>
            <a:off x="-1588" y="9180513"/>
            <a:ext cx="2973388" cy="487362"/>
          </a:xfrm>
          <a:prstGeom prst="rect">
            <a:avLst/>
          </a:prstGeom>
          <a:noFill/>
          <a:ln w="9525">
            <a:noFill/>
            <a:miter lim="800000"/>
            <a:headEnd/>
            <a:tailEnd/>
          </a:ln>
          <a:effectLst/>
        </p:spPr>
        <p:txBody>
          <a:bodyPr wrap="none" anchor="ctr"/>
          <a:lstStyle/>
          <a:p>
            <a:endParaRPr lang="en-GB"/>
          </a:p>
        </p:txBody>
      </p:sp>
      <p:sp>
        <p:nvSpPr>
          <p:cNvPr id="196613" name="Rectangle 5"/>
          <p:cNvSpPr>
            <a:spLocks noChangeArrowheads="1"/>
          </p:cNvSpPr>
          <p:nvPr/>
        </p:nvSpPr>
        <p:spPr bwMode="auto">
          <a:xfrm>
            <a:off x="-1588" y="-1588"/>
            <a:ext cx="2973388" cy="485776"/>
          </a:xfrm>
          <a:prstGeom prst="rect">
            <a:avLst/>
          </a:prstGeom>
          <a:noFill/>
          <a:ln w="9525">
            <a:noFill/>
            <a:miter lim="800000"/>
            <a:headEnd/>
            <a:tailEnd/>
          </a:ln>
          <a:effectLst/>
        </p:spPr>
        <p:txBody>
          <a:bodyPr wrap="none" anchor="ctr"/>
          <a:lstStyle/>
          <a:p>
            <a:endParaRPr lang="en-GB"/>
          </a:p>
        </p:txBody>
      </p:sp>
      <p:sp>
        <p:nvSpPr>
          <p:cNvPr id="196614" name="Rectangle 6"/>
          <p:cNvSpPr>
            <a:spLocks noChangeArrowheads="1"/>
          </p:cNvSpPr>
          <p:nvPr/>
        </p:nvSpPr>
        <p:spPr bwMode="auto">
          <a:xfrm>
            <a:off x="3884613" y="-1588"/>
            <a:ext cx="2973387" cy="485776"/>
          </a:xfrm>
          <a:prstGeom prst="rect">
            <a:avLst/>
          </a:prstGeom>
          <a:noFill/>
          <a:ln w="9525">
            <a:noFill/>
            <a:miter lim="800000"/>
            <a:headEnd/>
            <a:tailEnd/>
          </a:ln>
          <a:effectLst/>
        </p:spPr>
        <p:txBody>
          <a:bodyPr wrap="none" anchor="ctr"/>
          <a:lstStyle/>
          <a:p>
            <a:endParaRPr lang="en-GB"/>
          </a:p>
        </p:txBody>
      </p:sp>
      <p:sp>
        <p:nvSpPr>
          <p:cNvPr id="196615" name="Rectangle 7"/>
          <p:cNvSpPr>
            <a:spLocks noChangeArrowheads="1"/>
          </p:cNvSpPr>
          <p:nvPr/>
        </p:nvSpPr>
        <p:spPr bwMode="auto">
          <a:xfrm>
            <a:off x="3884613" y="9180513"/>
            <a:ext cx="2973387" cy="487362"/>
          </a:xfrm>
          <a:prstGeom prst="rect">
            <a:avLst/>
          </a:prstGeom>
          <a:noFill/>
          <a:ln w="9525">
            <a:noFill/>
            <a:miter lim="800000"/>
            <a:headEnd/>
            <a:tailEnd/>
          </a:ln>
          <a:effectLst/>
        </p:spPr>
        <p:txBody>
          <a:bodyPr lIns="18962" tIns="0" rIns="18962" bIns="0" anchor="b"/>
          <a:lstStyle/>
          <a:p>
            <a:pPr algn="r" defTabSz="758825" eaLnBrk="0" hangingPunct="0"/>
            <a:r>
              <a:rPr lang="en-GB" sz="1000" i="1">
                <a:latin typeface="Times New Roman" pitchFamily="18" charset="0"/>
              </a:rPr>
              <a:t>5</a:t>
            </a:r>
          </a:p>
        </p:txBody>
      </p:sp>
      <p:sp>
        <p:nvSpPr>
          <p:cNvPr id="196616" name="Rectangle 8"/>
          <p:cNvSpPr>
            <a:spLocks noChangeArrowheads="1"/>
          </p:cNvSpPr>
          <p:nvPr/>
        </p:nvSpPr>
        <p:spPr bwMode="auto">
          <a:xfrm>
            <a:off x="-1588" y="9180513"/>
            <a:ext cx="2973388" cy="487362"/>
          </a:xfrm>
          <a:prstGeom prst="rect">
            <a:avLst/>
          </a:prstGeom>
          <a:noFill/>
          <a:ln w="9525">
            <a:noFill/>
            <a:miter lim="800000"/>
            <a:headEnd/>
            <a:tailEnd/>
          </a:ln>
          <a:effectLst/>
        </p:spPr>
        <p:txBody>
          <a:bodyPr wrap="none" anchor="ctr"/>
          <a:lstStyle/>
          <a:p>
            <a:endParaRPr lang="en-GB"/>
          </a:p>
        </p:txBody>
      </p:sp>
      <p:sp>
        <p:nvSpPr>
          <p:cNvPr id="196617" name="Rectangle 9"/>
          <p:cNvSpPr>
            <a:spLocks noChangeArrowheads="1"/>
          </p:cNvSpPr>
          <p:nvPr/>
        </p:nvSpPr>
        <p:spPr bwMode="auto">
          <a:xfrm>
            <a:off x="-1588" y="-1588"/>
            <a:ext cx="2973388" cy="485776"/>
          </a:xfrm>
          <a:prstGeom prst="rect">
            <a:avLst/>
          </a:prstGeom>
          <a:noFill/>
          <a:ln w="9525">
            <a:noFill/>
            <a:miter lim="800000"/>
            <a:headEnd/>
            <a:tailEnd/>
          </a:ln>
          <a:effectLst/>
        </p:spPr>
        <p:txBody>
          <a:bodyPr wrap="none" anchor="ctr"/>
          <a:lstStyle/>
          <a:p>
            <a:endParaRPr lang="en-GB"/>
          </a:p>
        </p:txBody>
      </p:sp>
      <p:sp>
        <p:nvSpPr>
          <p:cNvPr id="196618" name="Rectangle 10"/>
          <p:cNvSpPr>
            <a:spLocks noChangeArrowheads="1"/>
          </p:cNvSpPr>
          <p:nvPr/>
        </p:nvSpPr>
        <p:spPr bwMode="auto">
          <a:xfrm>
            <a:off x="3884613" y="-1588"/>
            <a:ext cx="2973387" cy="485776"/>
          </a:xfrm>
          <a:prstGeom prst="rect">
            <a:avLst/>
          </a:prstGeom>
          <a:noFill/>
          <a:ln w="9525">
            <a:noFill/>
            <a:miter lim="800000"/>
            <a:headEnd/>
            <a:tailEnd/>
          </a:ln>
          <a:effectLst/>
        </p:spPr>
        <p:txBody>
          <a:bodyPr wrap="none" anchor="ctr"/>
          <a:lstStyle/>
          <a:p>
            <a:endParaRPr lang="en-GB"/>
          </a:p>
        </p:txBody>
      </p:sp>
      <p:sp>
        <p:nvSpPr>
          <p:cNvPr id="196619" name="Rectangle 11"/>
          <p:cNvSpPr>
            <a:spLocks noChangeArrowheads="1"/>
          </p:cNvSpPr>
          <p:nvPr/>
        </p:nvSpPr>
        <p:spPr bwMode="auto">
          <a:xfrm>
            <a:off x="3884613" y="9180513"/>
            <a:ext cx="2973387" cy="487362"/>
          </a:xfrm>
          <a:prstGeom prst="rect">
            <a:avLst/>
          </a:prstGeom>
          <a:noFill/>
          <a:ln w="9525">
            <a:noFill/>
            <a:miter lim="800000"/>
            <a:headEnd/>
            <a:tailEnd/>
          </a:ln>
          <a:effectLst/>
        </p:spPr>
        <p:txBody>
          <a:bodyPr lIns="18962" tIns="0" rIns="18962" bIns="0" anchor="b"/>
          <a:lstStyle/>
          <a:p>
            <a:pPr algn="r" defTabSz="758825" eaLnBrk="0" hangingPunct="0"/>
            <a:r>
              <a:rPr lang="en-GB" sz="1000" i="1">
                <a:latin typeface="Times New Roman" pitchFamily="18" charset="0"/>
              </a:rPr>
              <a:t>5</a:t>
            </a:r>
          </a:p>
        </p:txBody>
      </p:sp>
      <p:sp>
        <p:nvSpPr>
          <p:cNvPr id="196620" name="Rectangle 12"/>
          <p:cNvSpPr>
            <a:spLocks noChangeArrowheads="1"/>
          </p:cNvSpPr>
          <p:nvPr/>
        </p:nvSpPr>
        <p:spPr bwMode="auto">
          <a:xfrm>
            <a:off x="-1588" y="9180513"/>
            <a:ext cx="2973388" cy="487362"/>
          </a:xfrm>
          <a:prstGeom prst="rect">
            <a:avLst/>
          </a:prstGeom>
          <a:noFill/>
          <a:ln w="9525">
            <a:noFill/>
            <a:miter lim="800000"/>
            <a:headEnd/>
            <a:tailEnd/>
          </a:ln>
          <a:effectLst/>
        </p:spPr>
        <p:txBody>
          <a:bodyPr wrap="none" anchor="ctr"/>
          <a:lstStyle/>
          <a:p>
            <a:endParaRPr lang="en-GB"/>
          </a:p>
        </p:txBody>
      </p:sp>
      <p:sp>
        <p:nvSpPr>
          <p:cNvPr id="196621" name="Rectangle 13"/>
          <p:cNvSpPr>
            <a:spLocks noChangeArrowheads="1"/>
          </p:cNvSpPr>
          <p:nvPr/>
        </p:nvSpPr>
        <p:spPr bwMode="auto">
          <a:xfrm>
            <a:off x="-1588" y="-1588"/>
            <a:ext cx="2973388" cy="485776"/>
          </a:xfrm>
          <a:prstGeom prst="rect">
            <a:avLst/>
          </a:prstGeom>
          <a:noFill/>
          <a:ln w="9525">
            <a:noFill/>
            <a:miter lim="800000"/>
            <a:headEnd/>
            <a:tailEnd/>
          </a:ln>
          <a:effectLst/>
        </p:spPr>
        <p:txBody>
          <a:bodyPr wrap="none" anchor="ctr"/>
          <a:lstStyle/>
          <a:p>
            <a:endParaRPr lang="en-GB"/>
          </a:p>
        </p:txBody>
      </p:sp>
      <p:sp>
        <p:nvSpPr>
          <p:cNvPr id="196622" name="Rectangle 14"/>
          <p:cNvSpPr>
            <a:spLocks noChangeArrowheads="1"/>
          </p:cNvSpPr>
          <p:nvPr/>
        </p:nvSpPr>
        <p:spPr bwMode="auto">
          <a:xfrm>
            <a:off x="3884613" y="-1588"/>
            <a:ext cx="2973387" cy="485776"/>
          </a:xfrm>
          <a:prstGeom prst="rect">
            <a:avLst/>
          </a:prstGeom>
          <a:noFill/>
          <a:ln w="9525">
            <a:noFill/>
            <a:miter lim="800000"/>
            <a:headEnd/>
            <a:tailEnd/>
          </a:ln>
          <a:effectLst/>
        </p:spPr>
        <p:txBody>
          <a:bodyPr wrap="none" anchor="ctr"/>
          <a:lstStyle/>
          <a:p>
            <a:endParaRPr lang="en-GB"/>
          </a:p>
        </p:txBody>
      </p:sp>
      <p:sp>
        <p:nvSpPr>
          <p:cNvPr id="196623" name="Rectangle 15"/>
          <p:cNvSpPr>
            <a:spLocks noChangeArrowheads="1"/>
          </p:cNvSpPr>
          <p:nvPr/>
        </p:nvSpPr>
        <p:spPr bwMode="auto">
          <a:xfrm>
            <a:off x="3884613" y="9180513"/>
            <a:ext cx="2973387" cy="487362"/>
          </a:xfrm>
          <a:prstGeom prst="rect">
            <a:avLst/>
          </a:prstGeom>
          <a:noFill/>
          <a:ln w="9525">
            <a:noFill/>
            <a:miter lim="800000"/>
            <a:headEnd/>
            <a:tailEnd/>
          </a:ln>
          <a:effectLst/>
        </p:spPr>
        <p:txBody>
          <a:bodyPr lIns="18962" tIns="0" rIns="18962" bIns="0" anchor="b"/>
          <a:lstStyle/>
          <a:p>
            <a:pPr algn="r" defTabSz="758825" eaLnBrk="0" hangingPunct="0"/>
            <a:r>
              <a:rPr lang="en-GB" sz="1000" i="1">
                <a:latin typeface="Times New Roman" pitchFamily="18" charset="0"/>
              </a:rPr>
              <a:t>5</a:t>
            </a:r>
          </a:p>
        </p:txBody>
      </p:sp>
      <p:sp>
        <p:nvSpPr>
          <p:cNvPr id="196624" name="Rectangle 16"/>
          <p:cNvSpPr>
            <a:spLocks noChangeArrowheads="1"/>
          </p:cNvSpPr>
          <p:nvPr/>
        </p:nvSpPr>
        <p:spPr bwMode="auto">
          <a:xfrm>
            <a:off x="-1588" y="9180513"/>
            <a:ext cx="2973388" cy="487362"/>
          </a:xfrm>
          <a:prstGeom prst="rect">
            <a:avLst/>
          </a:prstGeom>
          <a:noFill/>
          <a:ln w="9525">
            <a:noFill/>
            <a:miter lim="800000"/>
            <a:headEnd/>
            <a:tailEnd/>
          </a:ln>
          <a:effectLst/>
        </p:spPr>
        <p:txBody>
          <a:bodyPr wrap="none" anchor="ctr"/>
          <a:lstStyle/>
          <a:p>
            <a:endParaRPr lang="en-GB"/>
          </a:p>
        </p:txBody>
      </p:sp>
      <p:sp>
        <p:nvSpPr>
          <p:cNvPr id="196625" name="Rectangle 17"/>
          <p:cNvSpPr>
            <a:spLocks noChangeArrowheads="1"/>
          </p:cNvSpPr>
          <p:nvPr/>
        </p:nvSpPr>
        <p:spPr bwMode="auto">
          <a:xfrm>
            <a:off x="-1588" y="-1588"/>
            <a:ext cx="2973388" cy="485776"/>
          </a:xfrm>
          <a:prstGeom prst="rect">
            <a:avLst/>
          </a:prstGeom>
          <a:noFill/>
          <a:ln w="9525">
            <a:noFill/>
            <a:miter lim="800000"/>
            <a:headEnd/>
            <a:tailEnd/>
          </a:ln>
          <a:effectLst/>
        </p:spPr>
        <p:txBody>
          <a:bodyPr wrap="none" anchor="ctr"/>
          <a:lstStyle/>
          <a:p>
            <a:endParaRPr lang="en-GB"/>
          </a:p>
        </p:txBody>
      </p:sp>
      <p:sp>
        <p:nvSpPr>
          <p:cNvPr id="196626" name="Rectangle 18"/>
          <p:cNvSpPr>
            <a:spLocks noGrp="1" noChangeArrowheads="1"/>
          </p:cNvSpPr>
          <p:nvPr>
            <p:ph type="body" idx="1"/>
          </p:nvPr>
        </p:nvSpPr>
        <p:spPr>
          <a:xfrm>
            <a:off x="914400" y="4595813"/>
            <a:ext cx="5027613" cy="4068762"/>
          </a:xfrm>
          <a:ln/>
        </p:spPr>
        <p:txBody>
          <a:bodyPr lIns="91652" tIns="45827" rIns="91652" bIns="45827"/>
          <a:lstStyle/>
          <a:p>
            <a:endParaRPr lang="en-US"/>
          </a:p>
        </p:txBody>
      </p:sp>
      <p:sp>
        <p:nvSpPr>
          <p:cNvPr id="196627" name="Rectangle 19"/>
          <p:cNvSpPr>
            <a:spLocks noGrp="1" noRot="1" noChangeAspect="1" noChangeArrowheads="1" noTextEdit="1"/>
          </p:cNvSpPr>
          <p:nvPr>
            <p:ph type="sldImg"/>
          </p:nvPr>
        </p:nvSpPr>
        <p:spPr>
          <a:xfrm>
            <a:off x="1177925" y="850900"/>
            <a:ext cx="4498975" cy="3373438"/>
          </a:xfrm>
          <a:ln cap="flat"/>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Rot="1" noChangeAspect="1" noChangeArrowheads="1" noTextEdit="1"/>
          </p:cNvSpPr>
          <p:nvPr>
            <p:ph type="sldImg"/>
          </p:nvPr>
        </p:nvSpPr>
        <p:spPr>
          <a:ln/>
        </p:spPr>
      </p:sp>
      <p:sp>
        <p:nvSpPr>
          <p:cNvPr id="2068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p:cNvSpPr>
            <a:spLocks noGrp="1" noRot="1" noChangeAspect="1" noChangeArrowheads="1" noTextEdit="1"/>
          </p:cNvSpPr>
          <p:nvPr>
            <p:ph type="sldImg"/>
          </p:nvPr>
        </p:nvSpPr>
        <p:spPr>
          <a:ln/>
        </p:spPr>
      </p:sp>
      <p:sp>
        <p:nvSpPr>
          <p:cNvPr id="1771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spect="1" noChangeArrowheads="1" noTextEdit="1"/>
          </p:cNvSpPr>
          <p:nvPr>
            <p:ph type="sldImg"/>
          </p:nvPr>
        </p:nvSpPr>
        <p:spPr>
          <a:ln/>
        </p:spPr>
      </p:sp>
      <p:sp>
        <p:nvSpPr>
          <p:cNvPr id="1054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Rot="1" noChangeAspect="1" noChangeArrowheads="1" noTextEdit="1"/>
          </p:cNvSpPr>
          <p:nvPr>
            <p:ph type="sldImg"/>
          </p:nvPr>
        </p:nvSpPr>
        <p:spPr>
          <a:ln/>
        </p:spPr>
      </p:sp>
      <p:sp>
        <p:nvSpPr>
          <p:cNvPr id="1064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Rot="1" noChangeAspect="1" noChangeArrowheads="1" noTextEdit="1"/>
          </p:cNvSpPr>
          <p:nvPr>
            <p:ph type="sldImg"/>
          </p:nvPr>
        </p:nvSpPr>
        <p:spPr>
          <a:ln/>
        </p:spPr>
      </p:sp>
      <p:sp>
        <p:nvSpPr>
          <p:cNvPr id="1075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spect="1" noChangeArrowheads="1" noTextEdit="1"/>
          </p:cNvSpPr>
          <p:nvPr>
            <p:ph type="sldImg"/>
          </p:nvPr>
        </p:nvSpPr>
        <p:spPr>
          <a:ln/>
        </p:spPr>
      </p:sp>
      <p:sp>
        <p:nvSpPr>
          <p:cNvPr id="1095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spect="1" noChangeArrowheads="1" noTextEdit="1"/>
          </p:cNvSpPr>
          <p:nvPr>
            <p:ph type="sldImg"/>
          </p:nvPr>
        </p:nvSpPr>
        <p:spPr>
          <a:ln/>
        </p:spPr>
      </p:sp>
      <p:sp>
        <p:nvSpPr>
          <p:cNvPr id="1105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Rot="1" noChangeAspect="1" noChangeArrowheads="1" noTextEdit="1"/>
          </p:cNvSpPr>
          <p:nvPr>
            <p:ph type="sldImg"/>
          </p:nvPr>
        </p:nvSpPr>
        <p:spPr>
          <a:ln/>
        </p:spPr>
      </p:sp>
      <p:sp>
        <p:nvSpPr>
          <p:cNvPr id="11161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Rot="1" noChangeAspect="1" noChangeArrowheads="1" noTextEdit="1"/>
          </p:cNvSpPr>
          <p:nvPr>
            <p:ph type="sldImg"/>
          </p:nvPr>
        </p:nvSpPr>
        <p:spPr>
          <a:ln/>
        </p:spPr>
      </p:sp>
      <p:sp>
        <p:nvSpPr>
          <p:cNvPr id="11264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Rot="1" noChangeAspect="1" noChangeArrowheads="1" noTextEdit="1"/>
          </p:cNvSpPr>
          <p:nvPr>
            <p:ph type="sldImg"/>
          </p:nvPr>
        </p:nvSpPr>
        <p:spPr>
          <a:ln/>
        </p:spPr>
      </p:sp>
      <p:sp>
        <p:nvSpPr>
          <p:cNvPr id="1146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Rot="1" noChangeAspect="1" noChangeArrowheads="1" noTextEdit="1"/>
          </p:cNvSpPr>
          <p:nvPr>
            <p:ph type="sldImg"/>
          </p:nvPr>
        </p:nvSpPr>
        <p:spPr>
          <a:ln/>
        </p:spPr>
      </p:sp>
      <p:sp>
        <p:nvSpPr>
          <p:cNvPr id="1157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Rot="1" noChangeAspect="1" noChangeArrowheads="1" noTextEdit="1"/>
          </p:cNvSpPr>
          <p:nvPr>
            <p:ph type="sldImg"/>
          </p:nvPr>
        </p:nvSpPr>
        <p:spPr>
          <a:ln/>
        </p:spPr>
      </p:sp>
      <p:sp>
        <p:nvSpPr>
          <p:cNvPr id="1167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spect="1" noChangeArrowheads="1" noTextEdit="1"/>
          </p:cNvSpPr>
          <p:nvPr>
            <p:ph type="sldImg"/>
          </p:nvPr>
        </p:nvSpPr>
        <p:spPr>
          <a:ln/>
        </p:spPr>
      </p:sp>
      <p:sp>
        <p:nvSpPr>
          <p:cNvPr id="1187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Rot="1" noChangeAspect="1" noChangeArrowheads="1" noTextEdit="1"/>
          </p:cNvSpPr>
          <p:nvPr>
            <p:ph type="sldImg"/>
          </p:nvPr>
        </p:nvSpPr>
        <p:spPr>
          <a:ln/>
        </p:spPr>
      </p:sp>
      <p:sp>
        <p:nvSpPr>
          <p:cNvPr id="1198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Rot="1" noChangeAspect="1" noChangeArrowheads="1" noTextEdit="1"/>
          </p:cNvSpPr>
          <p:nvPr>
            <p:ph type="sldImg"/>
          </p:nvPr>
        </p:nvSpPr>
        <p:spPr>
          <a:ln/>
        </p:spPr>
      </p:sp>
      <p:sp>
        <p:nvSpPr>
          <p:cNvPr id="1218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Rot="1" noChangeAspect="1" noChangeArrowheads="1" noTextEdit="1"/>
          </p:cNvSpPr>
          <p:nvPr>
            <p:ph type="sldImg"/>
          </p:nvPr>
        </p:nvSpPr>
        <p:spPr>
          <a:ln/>
        </p:spPr>
      </p:sp>
      <p:sp>
        <p:nvSpPr>
          <p:cNvPr id="1228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Rot="1" noChangeAspect="1" noChangeArrowheads="1" noTextEdit="1"/>
          </p:cNvSpPr>
          <p:nvPr>
            <p:ph type="sldImg"/>
          </p:nvPr>
        </p:nvSpPr>
        <p:spPr>
          <a:ln/>
        </p:spPr>
      </p:sp>
      <p:sp>
        <p:nvSpPr>
          <p:cNvPr id="1249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Rot="1" noChangeAspect="1" noChangeArrowheads="1" noTextEdit="1"/>
          </p:cNvSpPr>
          <p:nvPr>
            <p:ph type="sldImg"/>
          </p:nvPr>
        </p:nvSpPr>
        <p:spPr>
          <a:ln/>
        </p:spPr>
      </p:sp>
      <p:sp>
        <p:nvSpPr>
          <p:cNvPr id="1259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ln/>
        </p:spPr>
      </p:sp>
      <p:sp>
        <p:nvSpPr>
          <p:cNvPr id="1280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Rot="1" noChangeAspect="1" noChangeArrowheads="1" noTextEdit="1"/>
          </p:cNvSpPr>
          <p:nvPr>
            <p:ph type="sldImg"/>
          </p:nvPr>
        </p:nvSpPr>
        <p:spPr>
          <a:ln/>
        </p:spPr>
      </p:sp>
      <p:sp>
        <p:nvSpPr>
          <p:cNvPr id="1290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Rot="1" noChangeAspect="1" noChangeArrowheads="1" noTextEdit="1"/>
          </p:cNvSpPr>
          <p:nvPr>
            <p:ph type="sldImg"/>
          </p:nvPr>
        </p:nvSpPr>
        <p:spPr>
          <a:ln/>
        </p:spPr>
      </p:sp>
      <p:sp>
        <p:nvSpPr>
          <p:cNvPr id="1300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Rot="1" noChangeAspect="1" noChangeArrowheads="1" noTextEdit="1"/>
          </p:cNvSpPr>
          <p:nvPr>
            <p:ph type="sldImg"/>
          </p:nvPr>
        </p:nvSpPr>
        <p:spPr>
          <a:ln/>
        </p:spPr>
      </p:sp>
      <p:sp>
        <p:nvSpPr>
          <p:cNvPr id="1310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ln/>
        </p:spPr>
      </p:sp>
      <p:sp>
        <p:nvSpPr>
          <p:cNvPr id="1331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Rot="1" noChangeAspect="1" noChangeArrowheads="1" noTextEdit="1"/>
          </p:cNvSpPr>
          <p:nvPr>
            <p:ph type="sldImg"/>
          </p:nvPr>
        </p:nvSpPr>
        <p:spPr>
          <a:ln/>
        </p:spPr>
      </p:sp>
      <p:sp>
        <p:nvSpPr>
          <p:cNvPr id="1351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Rot="1" noChangeAspect="1" noChangeArrowheads="1" noTextEdit="1"/>
          </p:cNvSpPr>
          <p:nvPr>
            <p:ph type="sldImg"/>
          </p:nvPr>
        </p:nvSpPr>
        <p:spPr>
          <a:ln/>
        </p:spPr>
      </p:sp>
      <p:sp>
        <p:nvSpPr>
          <p:cNvPr id="1392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Rot="1" noChangeAspect="1" noChangeArrowheads="1" noTextEdit="1"/>
          </p:cNvSpPr>
          <p:nvPr>
            <p:ph type="sldImg"/>
          </p:nvPr>
        </p:nvSpPr>
        <p:spPr>
          <a:ln/>
        </p:spPr>
      </p:sp>
      <p:sp>
        <p:nvSpPr>
          <p:cNvPr id="1402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Rot="1" noChangeAspect="1" noChangeArrowheads="1" noTextEdit="1"/>
          </p:cNvSpPr>
          <p:nvPr>
            <p:ph type="sldImg"/>
          </p:nvPr>
        </p:nvSpPr>
        <p:spPr>
          <a:ln/>
        </p:spPr>
      </p:sp>
      <p:sp>
        <p:nvSpPr>
          <p:cNvPr id="1413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Rot="1" noChangeAspect="1" noChangeArrowheads="1" noTextEdit="1"/>
          </p:cNvSpPr>
          <p:nvPr>
            <p:ph type="sldImg"/>
          </p:nvPr>
        </p:nvSpPr>
        <p:spPr>
          <a:ln/>
        </p:spPr>
      </p:sp>
      <p:sp>
        <p:nvSpPr>
          <p:cNvPr id="1433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Rot="1" noChangeAspect="1" noChangeArrowheads="1" noTextEdit="1"/>
          </p:cNvSpPr>
          <p:nvPr>
            <p:ph type="sldImg"/>
          </p:nvPr>
        </p:nvSpPr>
        <p:spPr>
          <a:ln/>
        </p:spPr>
      </p:sp>
      <p:sp>
        <p:nvSpPr>
          <p:cNvPr id="1443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Rot="1" noChangeAspect="1" noChangeArrowheads="1" noTextEdit="1"/>
          </p:cNvSpPr>
          <p:nvPr>
            <p:ph type="sldImg"/>
          </p:nvPr>
        </p:nvSpPr>
        <p:spPr>
          <a:ln/>
        </p:spPr>
      </p:sp>
      <p:sp>
        <p:nvSpPr>
          <p:cNvPr id="1454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Rot="1" noChangeAspect="1" noChangeArrowheads="1" noTextEdit="1"/>
          </p:cNvSpPr>
          <p:nvPr>
            <p:ph type="sldImg"/>
          </p:nvPr>
        </p:nvSpPr>
        <p:spPr>
          <a:ln/>
        </p:spPr>
      </p:sp>
      <p:sp>
        <p:nvSpPr>
          <p:cNvPr id="1464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Rot="1" noChangeAspect="1" noChangeArrowheads="1" noTextEdit="1"/>
          </p:cNvSpPr>
          <p:nvPr>
            <p:ph type="sldImg"/>
          </p:nvPr>
        </p:nvSpPr>
        <p:spPr>
          <a:ln/>
        </p:spPr>
      </p:sp>
      <p:sp>
        <p:nvSpPr>
          <p:cNvPr id="1474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Rot="1" noChangeAspect="1" noChangeArrowheads="1" noTextEdit="1"/>
          </p:cNvSpPr>
          <p:nvPr>
            <p:ph type="sldImg"/>
          </p:nvPr>
        </p:nvSpPr>
        <p:spPr>
          <a:ln/>
        </p:spPr>
      </p:sp>
      <p:sp>
        <p:nvSpPr>
          <p:cNvPr id="1484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Rot="1" noChangeAspect="1" noChangeArrowheads="1" noTextEdit="1"/>
          </p:cNvSpPr>
          <p:nvPr>
            <p:ph type="sldImg"/>
          </p:nvPr>
        </p:nvSpPr>
        <p:spPr>
          <a:ln/>
        </p:spPr>
      </p:sp>
      <p:sp>
        <p:nvSpPr>
          <p:cNvPr id="1495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Rot="1" noChangeAspect="1" noChangeArrowheads="1" noTextEdit="1"/>
          </p:cNvSpPr>
          <p:nvPr>
            <p:ph type="sldImg"/>
          </p:nvPr>
        </p:nvSpPr>
        <p:spPr>
          <a:ln/>
        </p:spPr>
      </p:sp>
      <p:sp>
        <p:nvSpPr>
          <p:cNvPr id="1505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Rot="1" noChangeAspect="1" noChangeArrowheads="1" noTextEdit="1"/>
          </p:cNvSpPr>
          <p:nvPr>
            <p:ph type="sldImg"/>
          </p:nvPr>
        </p:nvSpPr>
        <p:spPr>
          <a:ln/>
        </p:spPr>
      </p:sp>
      <p:sp>
        <p:nvSpPr>
          <p:cNvPr id="1515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Rot="1" noChangeAspect="1" noChangeArrowheads="1" noTextEdit="1"/>
          </p:cNvSpPr>
          <p:nvPr>
            <p:ph type="sldImg"/>
          </p:nvPr>
        </p:nvSpPr>
        <p:spPr>
          <a:ln/>
        </p:spPr>
      </p:sp>
      <p:sp>
        <p:nvSpPr>
          <p:cNvPr id="1525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Rot="1" noChangeAspect="1" noChangeArrowheads="1" noTextEdit="1"/>
          </p:cNvSpPr>
          <p:nvPr>
            <p:ph type="sldImg"/>
          </p:nvPr>
        </p:nvSpPr>
        <p:spPr>
          <a:ln/>
        </p:spPr>
      </p:sp>
      <p:sp>
        <p:nvSpPr>
          <p:cNvPr id="1536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Rot="1" noChangeAspect="1" noChangeArrowheads="1" noTextEdit="1"/>
          </p:cNvSpPr>
          <p:nvPr>
            <p:ph type="sldImg"/>
          </p:nvPr>
        </p:nvSpPr>
        <p:spPr>
          <a:ln/>
        </p:spPr>
      </p:sp>
      <p:sp>
        <p:nvSpPr>
          <p:cNvPr id="1546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Rot="1" noChangeAspect="1" noChangeArrowheads="1" noTextEdit="1"/>
          </p:cNvSpPr>
          <p:nvPr>
            <p:ph type="sldImg"/>
          </p:nvPr>
        </p:nvSpPr>
        <p:spPr>
          <a:ln/>
        </p:spPr>
      </p:sp>
      <p:sp>
        <p:nvSpPr>
          <p:cNvPr id="2764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Rot="1" noChangeAspect="1" noChangeArrowheads="1" noTextEdit="1"/>
          </p:cNvSpPr>
          <p:nvPr>
            <p:ph type="sldImg"/>
          </p:nvPr>
        </p:nvSpPr>
        <p:spPr>
          <a:ln/>
        </p:spPr>
      </p:sp>
      <p:sp>
        <p:nvSpPr>
          <p:cNvPr id="2785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1026"/>
          <p:cNvSpPr>
            <a:spLocks noGrp="1" noRot="1" noChangeAspect="1" noChangeArrowheads="1" noTextEdit="1"/>
          </p:cNvSpPr>
          <p:nvPr>
            <p:ph type="sldImg"/>
          </p:nvPr>
        </p:nvSpPr>
        <p:spPr>
          <a:ln/>
        </p:spPr>
      </p:sp>
      <p:sp>
        <p:nvSpPr>
          <p:cNvPr id="279555" name="Rectangle 1027"/>
          <p:cNvSpPr>
            <a:spLocks noGrp="1" noChangeArrowheads="1"/>
          </p:cNvSpPr>
          <p:nvPr>
            <p:ph type="body" idx="1"/>
          </p:nvPr>
        </p:nvSpPr>
        <p:spPr/>
        <p:txBody>
          <a:bodyPr/>
          <a:lstStyle/>
          <a:p>
            <a:endParaRPr lang="en-US"/>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Rot="1" noChangeAspect="1" noChangeArrowheads="1" noTextEdit="1"/>
          </p:cNvSpPr>
          <p:nvPr>
            <p:ph type="sldImg"/>
          </p:nvPr>
        </p:nvSpPr>
        <p:spPr>
          <a:ln/>
        </p:spPr>
      </p:sp>
      <p:sp>
        <p:nvSpPr>
          <p:cNvPr id="2805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Rot="1" noChangeAspect="1" noChangeArrowheads="1" noTextEdit="1"/>
          </p:cNvSpPr>
          <p:nvPr>
            <p:ph type="sldImg"/>
          </p:nvPr>
        </p:nvSpPr>
        <p:spPr>
          <a:ln/>
        </p:spPr>
      </p:sp>
      <p:sp>
        <p:nvSpPr>
          <p:cNvPr id="2816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Rot="1" noChangeAspect="1" noChangeArrowheads="1" noTextEdit="1"/>
          </p:cNvSpPr>
          <p:nvPr>
            <p:ph type="sldImg"/>
          </p:nvPr>
        </p:nvSpPr>
        <p:spPr>
          <a:ln/>
        </p:spPr>
      </p:sp>
      <p:sp>
        <p:nvSpPr>
          <p:cNvPr id="2826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Rot="1" noChangeAspect="1" noChangeArrowheads="1" noTextEdit="1"/>
          </p:cNvSpPr>
          <p:nvPr>
            <p:ph type="sldImg"/>
          </p:nvPr>
        </p:nvSpPr>
        <p:spPr>
          <a:ln/>
        </p:spPr>
      </p:sp>
      <p:sp>
        <p:nvSpPr>
          <p:cNvPr id="2836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Rot="1" noChangeAspect="1" noChangeArrowheads="1" noTextEdit="1"/>
          </p:cNvSpPr>
          <p:nvPr>
            <p:ph type="sldImg"/>
          </p:nvPr>
        </p:nvSpPr>
        <p:spPr>
          <a:ln/>
        </p:spPr>
      </p:sp>
      <p:sp>
        <p:nvSpPr>
          <p:cNvPr id="2846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Rot="1" noChangeAspect="1" noChangeArrowheads="1" noTextEdit="1"/>
          </p:cNvSpPr>
          <p:nvPr>
            <p:ph type="sldImg"/>
          </p:nvPr>
        </p:nvSpPr>
        <p:spPr>
          <a:ln/>
        </p:spPr>
      </p:sp>
      <p:sp>
        <p:nvSpPr>
          <p:cNvPr id="2856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Rot="1" noChangeAspect="1" noChangeArrowheads="1" noTextEdit="1"/>
          </p:cNvSpPr>
          <p:nvPr>
            <p:ph type="sldImg"/>
          </p:nvPr>
        </p:nvSpPr>
        <p:spPr>
          <a:ln/>
        </p:spPr>
      </p:sp>
      <p:sp>
        <p:nvSpPr>
          <p:cNvPr id="2867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Rot="1" noChangeAspect="1" noChangeArrowheads="1" noTextEdit="1"/>
          </p:cNvSpPr>
          <p:nvPr>
            <p:ph type="sldImg"/>
          </p:nvPr>
        </p:nvSpPr>
        <p:spPr>
          <a:ln/>
        </p:spPr>
      </p:sp>
      <p:sp>
        <p:nvSpPr>
          <p:cNvPr id="2877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p:cNvSpPr>
            <a:spLocks noGrp="1" noRot="1" noChangeAspect="1" noChangeArrowheads="1" noTextEdit="1"/>
          </p:cNvSpPr>
          <p:nvPr>
            <p:ph type="sldImg"/>
          </p:nvPr>
        </p:nvSpPr>
        <p:spPr>
          <a:ln/>
        </p:spPr>
      </p:sp>
      <p:sp>
        <p:nvSpPr>
          <p:cNvPr id="2887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
          <p:cNvSpPr>
            <a:spLocks noGrp="1" noRot="1" noChangeAspect="1" noChangeArrowheads="1" noTextEdit="1"/>
          </p:cNvSpPr>
          <p:nvPr>
            <p:ph type="sldImg"/>
          </p:nvPr>
        </p:nvSpPr>
        <p:spPr>
          <a:ln/>
        </p:spPr>
      </p:sp>
      <p:sp>
        <p:nvSpPr>
          <p:cNvPr id="2897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Rot="1" noChangeAspect="1" noChangeArrowheads="1" noTextEdit="1"/>
          </p:cNvSpPr>
          <p:nvPr>
            <p:ph type="sldImg"/>
          </p:nvPr>
        </p:nvSpPr>
        <p:spPr>
          <a:ln/>
        </p:spPr>
      </p:sp>
      <p:sp>
        <p:nvSpPr>
          <p:cNvPr id="29081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Rot="1" noChangeAspect="1" noChangeArrowheads="1" noTextEdit="1"/>
          </p:cNvSpPr>
          <p:nvPr>
            <p:ph type="sldImg"/>
          </p:nvPr>
        </p:nvSpPr>
        <p:spPr>
          <a:ln/>
        </p:spPr>
      </p:sp>
      <p:sp>
        <p:nvSpPr>
          <p:cNvPr id="29184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ln/>
        </p:spPr>
      </p:sp>
      <p:sp>
        <p:nvSpPr>
          <p:cNvPr id="2928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Rot="1" noChangeAspect="1" noChangeArrowheads="1" noTextEdit="1"/>
          </p:cNvSpPr>
          <p:nvPr>
            <p:ph type="sldImg"/>
          </p:nvPr>
        </p:nvSpPr>
        <p:spPr>
          <a:ln/>
        </p:spPr>
      </p:sp>
      <p:sp>
        <p:nvSpPr>
          <p:cNvPr id="2938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Rot="1" noChangeAspect="1" noChangeArrowheads="1" noTextEdit="1"/>
          </p:cNvSpPr>
          <p:nvPr>
            <p:ph type="sldImg"/>
          </p:nvPr>
        </p:nvSpPr>
        <p:spPr>
          <a:ln/>
        </p:spPr>
      </p:sp>
      <p:sp>
        <p:nvSpPr>
          <p:cNvPr id="2949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2"/>
          <p:cNvSpPr>
            <a:spLocks noGrp="1" noRot="1" noChangeAspect="1" noChangeArrowheads="1" noTextEdit="1"/>
          </p:cNvSpPr>
          <p:nvPr>
            <p:ph type="sldImg"/>
          </p:nvPr>
        </p:nvSpPr>
        <p:spPr>
          <a:xfrm>
            <a:off x="1012825" y="725488"/>
            <a:ext cx="4832350" cy="3624262"/>
          </a:xfrm>
          <a:ln/>
        </p:spPr>
      </p:sp>
      <p:sp>
        <p:nvSpPr>
          <p:cNvPr id="228355"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2"/>
          <p:cNvSpPr>
            <a:spLocks noGrp="1" noRot="1" noChangeAspect="1" noChangeArrowheads="1" noTextEdit="1"/>
          </p:cNvSpPr>
          <p:nvPr>
            <p:ph type="sldImg"/>
          </p:nvPr>
        </p:nvSpPr>
        <p:spPr>
          <a:xfrm>
            <a:off x="1012825" y="725488"/>
            <a:ext cx="4832350" cy="3624262"/>
          </a:xfrm>
          <a:ln/>
        </p:spPr>
      </p:sp>
      <p:sp>
        <p:nvSpPr>
          <p:cNvPr id="230403"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2"/>
          <p:cNvSpPr>
            <a:spLocks noGrp="1" noRot="1" noChangeAspect="1" noChangeArrowheads="1" noTextEdit="1"/>
          </p:cNvSpPr>
          <p:nvPr>
            <p:ph type="sldImg"/>
          </p:nvPr>
        </p:nvSpPr>
        <p:spPr>
          <a:xfrm>
            <a:off x="1012825" y="725488"/>
            <a:ext cx="4832350" cy="3624262"/>
          </a:xfrm>
          <a:ln/>
        </p:spPr>
      </p:sp>
      <p:sp>
        <p:nvSpPr>
          <p:cNvPr id="232451"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2"/>
          <p:cNvSpPr>
            <a:spLocks noGrp="1" noRot="1" noChangeAspect="1" noChangeArrowheads="1" noTextEdit="1"/>
          </p:cNvSpPr>
          <p:nvPr>
            <p:ph type="sldImg"/>
          </p:nvPr>
        </p:nvSpPr>
        <p:spPr>
          <a:xfrm>
            <a:off x="1012825" y="725488"/>
            <a:ext cx="4832350" cy="3624262"/>
          </a:xfrm>
          <a:ln/>
        </p:spPr>
      </p:sp>
      <p:sp>
        <p:nvSpPr>
          <p:cNvPr id="234499"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Rot="1" noChangeAspect="1" noChangeArrowheads="1" noTextEdit="1"/>
          </p:cNvSpPr>
          <p:nvPr>
            <p:ph type="sldImg"/>
          </p:nvPr>
        </p:nvSpPr>
        <p:spPr>
          <a:ln/>
        </p:spPr>
      </p:sp>
      <p:sp>
        <p:nvSpPr>
          <p:cNvPr id="2959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62" name="Rectangle 2"/>
          <p:cNvSpPr>
            <a:spLocks noGrp="1" noRot="1" noChangeAspect="1" noChangeArrowheads="1" noTextEdit="1"/>
          </p:cNvSpPr>
          <p:nvPr>
            <p:ph type="sldImg"/>
          </p:nvPr>
        </p:nvSpPr>
        <p:spPr>
          <a:ln/>
        </p:spPr>
      </p:sp>
      <p:sp>
        <p:nvSpPr>
          <p:cNvPr id="2969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xfrm>
            <a:off x="1012825" y="725488"/>
            <a:ext cx="4832350" cy="3624262"/>
          </a:xfrm>
          <a:ln/>
        </p:spPr>
      </p:sp>
      <p:sp>
        <p:nvSpPr>
          <p:cNvPr id="238595" name="Rectangle 3"/>
          <p:cNvSpPr>
            <a:spLocks noGrp="1" noChangeArrowheads="1"/>
          </p:cNvSpPr>
          <p:nvPr>
            <p:ph type="body" idx="1"/>
          </p:nvPr>
        </p:nvSpPr>
        <p:spPr>
          <a:xfrm>
            <a:off x="914400" y="4592638"/>
            <a:ext cx="5027613" cy="4348162"/>
          </a:xfrm>
        </p:spPr>
        <p:txBody>
          <a:bodyPr/>
          <a:lstStyle/>
          <a:p>
            <a:pPr marL="228600" indent="-228600"/>
            <a:endParaRPr lang="en-US"/>
          </a:p>
        </p:txBody>
      </p:sp>
    </p:spTree>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2"/>
          <p:cNvSpPr>
            <a:spLocks noGrp="1" noRot="1" noChangeAspect="1" noChangeArrowheads="1" noTextEdit="1"/>
          </p:cNvSpPr>
          <p:nvPr>
            <p:ph type="sldImg"/>
          </p:nvPr>
        </p:nvSpPr>
        <p:spPr>
          <a:xfrm>
            <a:off x="1012825" y="725488"/>
            <a:ext cx="4832350" cy="3624262"/>
          </a:xfrm>
          <a:ln/>
        </p:spPr>
      </p:sp>
      <p:sp>
        <p:nvSpPr>
          <p:cNvPr id="240643" name="Rectangle 3"/>
          <p:cNvSpPr>
            <a:spLocks noGrp="1" noChangeArrowheads="1"/>
          </p:cNvSpPr>
          <p:nvPr>
            <p:ph type="body" idx="1"/>
          </p:nvPr>
        </p:nvSpPr>
        <p:spPr>
          <a:xfrm>
            <a:off x="914400" y="4592638"/>
            <a:ext cx="5027613" cy="4348162"/>
          </a:xfrm>
        </p:spPr>
        <p:txBody>
          <a:bodyPr/>
          <a:lstStyle/>
          <a:p>
            <a:endParaRPr lang="en-US" sz="1400"/>
          </a:p>
        </p:txBody>
      </p:sp>
    </p:spTree>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Rectangle 2"/>
          <p:cNvSpPr>
            <a:spLocks noGrp="1" noRot="1" noChangeAspect="1" noChangeArrowheads="1" noTextEdit="1"/>
          </p:cNvSpPr>
          <p:nvPr>
            <p:ph type="sldImg"/>
          </p:nvPr>
        </p:nvSpPr>
        <p:spPr>
          <a:xfrm>
            <a:off x="1012825" y="725488"/>
            <a:ext cx="4832350" cy="3624262"/>
          </a:xfrm>
          <a:ln/>
        </p:spPr>
      </p:sp>
      <p:sp>
        <p:nvSpPr>
          <p:cNvPr id="242691" name="Rectangle 3"/>
          <p:cNvSpPr>
            <a:spLocks noGrp="1" noChangeArrowheads="1"/>
          </p:cNvSpPr>
          <p:nvPr>
            <p:ph type="body" idx="1"/>
          </p:nvPr>
        </p:nvSpPr>
        <p:spPr>
          <a:xfrm>
            <a:off x="914400" y="4592638"/>
            <a:ext cx="5027613" cy="4348162"/>
          </a:xfrm>
        </p:spPr>
        <p:txBody>
          <a:bodyPr/>
          <a:lstStyle/>
          <a:p>
            <a:endParaRPr lang="en-US" sz="1400"/>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p:cNvSpPr>
            <a:spLocks noGrp="1" noRot="1" noChangeAspect="1" noChangeArrowheads="1" noTextEdit="1"/>
          </p:cNvSpPr>
          <p:nvPr>
            <p:ph type="sldImg"/>
          </p:nvPr>
        </p:nvSpPr>
        <p:spPr>
          <a:ln/>
        </p:spPr>
      </p:sp>
      <p:sp>
        <p:nvSpPr>
          <p:cNvPr id="2979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2"/>
          <p:cNvSpPr>
            <a:spLocks noGrp="1" noRot="1" noChangeAspect="1" noChangeArrowheads="1" noTextEdit="1"/>
          </p:cNvSpPr>
          <p:nvPr>
            <p:ph type="sldImg"/>
          </p:nvPr>
        </p:nvSpPr>
        <p:spPr>
          <a:xfrm>
            <a:off x="1012825" y="725488"/>
            <a:ext cx="4832350" cy="3624262"/>
          </a:xfrm>
          <a:ln/>
        </p:spPr>
      </p:sp>
      <p:sp>
        <p:nvSpPr>
          <p:cNvPr id="245763" name="Rectangle 3"/>
          <p:cNvSpPr>
            <a:spLocks noGrp="1" noChangeArrowheads="1"/>
          </p:cNvSpPr>
          <p:nvPr>
            <p:ph type="body" idx="1"/>
          </p:nvPr>
        </p:nvSpPr>
        <p:spPr>
          <a:xfrm>
            <a:off x="914400" y="4592638"/>
            <a:ext cx="5027613" cy="4348162"/>
          </a:xfrm>
        </p:spPr>
        <p:txBody>
          <a:bodyPr/>
          <a:lstStyle/>
          <a:p>
            <a:endParaRPr lang="en-US" sz="1400">
              <a:latin typeface="Arial" charset="0"/>
            </a:endParaRPr>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10" name="Rectangle 2"/>
          <p:cNvSpPr>
            <a:spLocks noGrp="1" noRot="1" noChangeAspect="1" noChangeArrowheads="1" noTextEdit="1"/>
          </p:cNvSpPr>
          <p:nvPr>
            <p:ph type="sldImg"/>
          </p:nvPr>
        </p:nvSpPr>
        <p:spPr>
          <a:ln/>
        </p:spPr>
      </p:sp>
      <p:sp>
        <p:nvSpPr>
          <p:cNvPr id="2990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Rectangle 2"/>
          <p:cNvSpPr>
            <a:spLocks noGrp="1" noRot="1" noChangeAspect="1" noChangeArrowheads="1" noTextEdit="1"/>
          </p:cNvSpPr>
          <p:nvPr>
            <p:ph type="sldImg"/>
          </p:nvPr>
        </p:nvSpPr>
        <p:spPr>
          <a:xfrm>
            <a:off x="1012825" y="725488"/>
            <a:ext cx="4832350" cy="3624262"/>
          </a:xfrm>
          <a:ln/>
        </p:spPr>
      </p:sp>
      <p:sp>
        <p:nvSpPr>
          <p:cNvPr id="248835"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2" name="Rectangle 2"/>
          <p:cNvSpPr>
            <a:spLocks noGrp="1" noRot="1" noChangeAspect="1" noChangeArrowheads="1" noTextEdit="1"/>
          </p:cNvSpPr>
          <p:nvPr>
            <p:ph type="sldImg"/>
          </p:nvPr>
        </p:nvSpPr>
        <p:spPr>
          <a:xfrm>
            <a:off x="1012825" y="725488"/>
            <a:ext cx="4832350" cy="3624262"/>
          </a:xfrm>
          <a:ln/>
        </p:spPr>
      </p:sp>
      <p:sp>
        <p:nvSpPr>
          <p:cNvPr id="250883"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930" name="Rectangle 2"/>
          <p:cNvSpPr>
            <a:spLocks noGrp="1" noRot="1" noChangeAspect="1" noChangeArrowheads="1" noTextEdit="1"/>
          </p:cNvSpPr>
          <p:nvPr>
            <p:ph type="sldImg"/>
          </p:nvPr>
        </p:nvSpPr>
        <p:spPr>
          <a:xfrm>
            <a:off x="1012825" y="725488"/>
            <a:ext cx="4832350" cy="3624262"/>
          </a:xfrm>
          <a:ln/>
        </p:spPr>
      </p:sp>
      <p:sp>
        <p:nvSpPr>
          <p:cNvPr id="252931"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2"/>
          <p:cNvSpPr>
            <a:spLocks noGrp="1" noRot="1" noChangeAspect="1" noChangeArrowheads="1" noTextEdit="1"/>
          </p:cNvSpPr>
          <p:nvPr>
            <p:ph type="sldImg"/>
          </p:nvPr>
        </p:nvSpPr>
        <p:spPr>
          <a:xfrm>
            <a:off x="1012825" y="725488"/>
            <a:ext cx="4832350" cy="3624262"/>
          </a:xfrm>
          <a:ln/>
        </p:spPr>
      </p:sp>
      <p:sp>
        <p:nvSpPr>
          <p:cNvPr id="254979" name="Rectangle 3"/>
          <p:cNvSpPr>
            <a:spLocks noGrp="1" noChangeArrowheads="1"/>
          </p:cNvSpPr>
          <p:nvPr>
            <p:ph type="body" idx="1"/>
          </p:nvPr>
        </p:nvSpPr>
        <p:spPr>
          <a:xfrm>
            <a:off x="914400" y="4592638"/>
            <a:ext cx="5027613" cy="4348162"/>
          </a:xfrm>
        </p:spPr>
        <p:txBody>
          <a:bodyPr/>
          <a:lstStyle/>
          <a:p>
            <a:endParaRPr lang="en-US" sz="1400"/>
          </a:p>
        </p:txBody>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034" name="Rectangle 2"/>
          <p:cNvSpPr>
            <a:spLocks noGrp="1" noRot="1" noChangeAspect="1" noChangeArrowheads="1" noTextEdit="1"/>
          </p:cNvSpPr>
          <p:nvPr>
            <p:ph type="sldImg"/>
          </p:nvPr>
        </p:nvSpPr>
        <p:spPr>
          <a:ln/>
        </p:spPr>
      </p:sp>
      <p:sp>
        <p:nvSpPr>
          <p:cNvPr id="3000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Rectangle 2"/>
          <p:cNvSpPr>
            <a:spLocks noGrp="1" noRot="1" noChangeAspect="1" noChangeArrowheads="1" noTextEdit="1"/>
          </p:cNvSpPr>
          <p:nvPr>
            <p:ph type="sldImg"/>
          </p:nvPr>
        </p:nvSpPr>
        <p:spPr>
          <a:ln/>
        </p:spPr>
      </p:sp>
      <p:sp>
        <p:nvSpPr>
          <p:cNvPr id="3010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Rot="1" noChangeAspect="1" noChangeArrowheads="1" noTextEdit="1"/>
          </p:cNvSpPr>
          <p:nvPr>
            <p:ph type="sldImg"/>
          </p:nvPr>
        </p:nvSpPr>
        <p:spPr>
          <a:ln/>
        </p:spPr>
      </p:sp>
      <p:sp>
        <p:nvSpPr>
          <p:cNvPr id="3020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Rot="1" noChangeAspect="1" noChangeArrowheads="1" noTextEdit="1"/>
          </p:cNvSpPr>
          <p:nvPr>
            <p:ph type="sldImg"/>
          </p:nvPr>
        </p:nvSpPr>
        <p:spPr>
          <a:ln/>
        </p:spPr>
      </p:sp>
      <p:sp>
        <p:nvSpPr>
          <p:cNvPr id="3031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30" name="Rectangle 2"/>
          <p:cNvSpPr>
            <a:spLocks noGrp="1" noRot="1" noChangeAspect="1" noChangeArrowheads="1" noTextEdit="1"/>
          </p:cNvSpPr>
          <p:nvPr>
            <p:ph type="sldImg"/>
          </p:nvPr>
        </p:nvSpPr>
        <p:spPr>
          <a:ln/>
        </p:spPr>
      </p:sp>
      <p:sp>
        <p:nvSpPr>
          <p:cNvPr id="3041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Rot="1" noChangeAspect="1" noChangeArrowheads="1" noTextEdit="1"/>
          </p:cNvSpPr>
          <p:nvPr>
            <p:ph type="sldImg"/>
          </p:nvPr>
        </p:nvSpPr>
        <p:spPr>
          <a:ln/>
        </p:spPr>
      </p:sp>
      <p:sp>
        <p:nvSpPr>
          <p:cNvPr id="3051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p:cNvSpPr>
            <a:spLocks noGrp="1" noRot="1" noChangeAspect="1" noChangeArrowheads="1" noTextEdit="1"/>
          </p:cNvSpPr>
          <p:nvPr>
            <p:ph type="sldImg"/>
          </p:nvPr>
        </p:nvSpPr>
        <p:spPr>
          <a:xfrm>
            <a:off x="1012825" y="725488"/>
            <a:ext cx="4832350" cy="3624262"/>
          </a:xfrm>
          <a:ln/>
        </p:spPr>
      </p:sp>
      <p:sp>
        <p:nvSpPr>
          <p:cNvPr id="263171"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p:cNvSpPr>
            <a:spLocks noGrp="1" noRot="1" noChangeAspect="1" noChangeArrowheads="1" noTextEdit="1"/>
          </p:cNvSpPr>
          <p:nvPr>
            <p:ph type="sldImg"/>
          </p:nvPr>
        </p:nvSpPr>
        <p:spPr>
          <a:xfrm>
            <a:off x="1012825" y="725488"/>
            <a:ext cx="4832350" cy="3624262"/>
          </a:xfrm>
          <a:ln/>
        </p:spPr>
      </p:sp>
      <p:sp>
        <p:nvSpPr>
          <p:cNvPr id="265219" name="Rectangle 3"/>
          <p:cNvSpPr>
            <a:spLocks noGrp="1" noChangeArrowheads="1"/>
          </p:cNvSpPr>
          <p:nvPr>
            <p:ph type="body" idx="1"/>
          </p:nvPr>
        </p:nvSpPr>
        <p:spPr>
          <a:xfrm>
            <a:off x="914400" y="4592638"/>
            <a:ext cx="5027613" cy="4348162"/>
          </a:xfrm>
        </p:spPr>
        <p:txBody>
          <a:bodyPr/>
          <a:lstStyle/>
          <a:p>
            <a:r>
              <a:rPr lang="en-US"/>
              <a:t>In theory it is such, but people still use parametric anyway.</a:t>
            </a:r>
          </a:p>
          <a:p>
            <a:r>
              <a:rPr lang="en-US"/>
              <a:t> How many assumptions can you violate?</a:t>
            </a:r>
          </a:p>
          <a:p>
            <a:r>
              <a:rPr lang="en-US"/>
              <a:t>--Not an exact number, but if you violate the important ones.</a:t>
            </a:r>
          </a:p>
          <a:p>
            <a:endParaRPr lang="en-US"/>
          </a:p>
          <a:p>
            <a:r>
              <a:rPr lang="en-US"/>
              <a:t>If your sample size is very small, you can still run t test but choose a more stringent a level.</a:t>
            </a:r>
          </a:p>
          <a:p>
            <a:endParaRPr lang="en-US"/>
          </a:p>
          <a:p>
            <a:r>
              <a:rPr lang="en-US"/>
              <a:t>Theoretically, Ordinal data: like survey data from a Likert Scale needs to analyzed in using nonparametric tests.</a:t>
            </a:r>
          </a:p>
          <a:p>
            <a:endParaRPr lang="en-US"/>
          </a:p>
          <a:p>
            <a:r>
              <a:rPr lang="en-US"/>
              <a:t>Parametric is more for real scores, like a test score.</a:t>
            </a:r>
          </a:p>
          <a:p>
            <a:r>
              <a:rPr lang="en-US"/>
              <a:t>In essence, Non-parametric tests compare the means of the rank.  </a:t>
            </a:r>
          </a:p>
          <a:p>
            <a:endParaRPr lang="en-US"/>
          </a:p>
          <a:p>
            <a:endParaRPr lang="en-US"/>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Rot="1" noChangeAspect="1" noChangeArrowheads="1" noTextEdit="1"/>
          </p:cNvSpPr>
          <p:nvPr>
            <p:ph type="sldImg"/>
          </p:nvPr>
        </p:nvSpPr>
        <p:spPr>
          <a:xfrm>
            <a:off x="1012825" y="725488"/>
            <a:ext cx="4832350" cy="3624262"/>
          </a:xfrm>
          <a:ln/>
        </p:spPr>
      </p:sp>
      <p:sp>
        <p:nvSpPr>
          <p:cNvPr id="267267" name="Rectangle 3"/>
          <p:cNvSpPr>
            <a:spLocks noGrp="1" noChangeArrowheads="1"/>
          </p:cNvSpPr>
          <p:nvPr>
            <p:ph type="body" idx="1"/>
          </p:nvPr>
        </p:nvSpPr>
        <p:spPr>
          <a:xfrm>
            <a:off x="914400" y="4592638"/>
            <a:ext cx="5027613" cy="4348162"/>
          </a:xfrm>
        </p:spPr>
        <p:txBody>
          <a:bodyPr/>
          <a:lstStyle/>
          <a:p>
            <a:r>
              <a:rPr lang="en-US"/>
              <a:t>1. When there is no </a:t>
            </a:r>
          </a:p>
          <a:p>
            <a:endParaRPr lang="en-US"/>
          </a:p>
          <a:p>
            <a:endParaRPr lang="en-US"/>
          </a:p>
          <a:p>
            <a:r>
              <a:rPr lang="en-US"/>
              <a:t>IV and DV are both nominal. Chi Squares determines the association between IV and DV by counting the frequencies of distribution. </a:t>
            </a:r>
          </a:p>
          <a:p>
            <a:pPr lvl="1"/>
            <a:endParaRPr lang="en-US" i="1"/>
          </a:p>
          <a:p>
            <a:endParaRPr lang="en-US"/>
          </a:p>
        </p:txBody>
      </p:sp>
    </p:spTree>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Rot="1" noChangeAspect="1" noChangeArrowheads="1" noTextEdit="1"/>
          </p:cNvSpPr>
          <p:nvPr>
            <p:ph type="sldImg"/>
          </p:nvPr>
        </p:nvSpPr>
        <p:spPr>
          <a:xfrm>
            <a:off x="1012825" y="725488"/>
            <a:ext cx="4832350" cy="3624262"/>
          </a:xfrm>
          <a:ln/>
        </p:spPr>
      </p:sp>
      <p:sp>
        <p:nvSpPr>
          <p:cNvPr id="269315" name="Rectangle 3"/>
          <p:cNvSpPr>
            <a:spLocks noGrp="1" noChangeArrowheads="1"/>
          </p:cNvSpPr>
          <p:nvPr>
            <p:ph type="body" idx="1"/>
          </p:nvPr>
        </p:nvSpPr>
        <p:spPr>
          <a:xfrm>
            <a:off x="914400" y="4592638"/>
            <a:ext cx="5027613" cy="4348162"/>
          </a:xfrm>
        </p:spPr>
        <p:txBody>
          <a:bodyPr/>
          <a:lstStyle/>
          <a:p>
            <a:pPr lvl="1"/>
            <a:r>
              <a:rPr lang="en-US" i="1"/>
              <a:t>Does people with brown eyes are more likely to have brown hair than any other hair color?</a:t>
            </a:r>
          </a:p>
          <a:p>
            <a:pPr lvl="1"/>
            <a:endParaRPr lang="en-US" i="1"/>
          </a:p>
          <a:p>
            <a:r>
              <a:rPr lang="en-US"/>
              <a:t>Allows you to determine if what you observe in a distribution of frequencies would be what you would expect to occur by chance.</a:t>
            </a:r>
          </a:p>
          <a:p>
            <a:endParaRPr lang="en-US"/>
          </a:p>
          <a:p>
            <a:r>
              <a:rPr lang="en-US"/>
              <a:t>The chance distribution is: the total number of occurrences/the no. of classes or categories</a:t>
            </a:r>
          </a:p>
          <a:p>
            <a:pPr lvl="1"/>
            <a:endParaRPr lang="en-US"/>
          </a:p>
          <a:p>
            <a:endParaRPr lang="en-US"/>
          </a:p>
        </p:txBody>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Rot="1" noChangeAspect="1" noChangeArrowheads="1" noTextEdit="1"/>
          </p:cNvSpPr>
          <p:nvPr>
            <p:ph type="sldImg"/>
          </p:nvPr>
        </p:nvSpPr>
        <p:spPr>
          <a:xfrm>
            <a:off x="1012825" y="725488"/>
            <a:ext cx="4832350" cy="3624262"/>
          </a:xfrm>
          <a:ln/>
        </p:spPr>
      </p:sp>
      <p:sp>
        <p:nvSpPr>
          <p:cNvPr id="271363" name="Rectangle 3"/>
          <p:cNvSpPr>
            <a:spLocks noGrp="1" noChangeArrowheads="1"/>
          </p:cNvSpPr>
          <p:nvPr>
            <p:ph type="body" idx="1"/>
          </p:nvPr>
        </p:nvSpPr>
        <p:spPr>
          <a:xfrm>
            <a:off x="914400" y="4592638"/>
            <a:ext cx="5027613" cy="4348162"/>
          </a:xfrm>
        </p:spPr>
        <p:txBody>
          <a:bodyPr/>
          <a:lstStyle/>
          <a:p>
            <a:endParaRPr lang="en-US" sz="1400"/>
          </a:p>
        </p:txBody>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p:cNvSpPr>
            <a:spLocks noGrp="1" noRot="1" noChangeAspect="1" noChangeArrowheads="1" noTextEdit="1"/>
          </p:cNvSpPr>
          <p:nvPr>
            <p:ph type="sldImg"/>
          </p:nvPr>
        </p:nvSpPr>
        <p:spPr>
          <a:ln/>
        </p:spPr>
      </p:sp>
      <p:sp>
        <p:nvSpPr>
          <p:cNvPr id="3061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Rot="1" noChangeAspect="1" noChangeArrowheads="1" noTextEdit="1"/>
          </p:cNvSpPr>
          <p:nvPr>
            <p:ph type="sldImg"/>
          </p:nvPr>
        </p:nvSpPr>
        <p:spPr>
          <a:xfrm>
            <a:off x="1012825" y="725488"/>
            <a:ext cx="4832350" cy="3624262"/>
          </a:xfrm>
          <a:ln/>
        </p:spPr>
      </p:sp>
      <p:sp>
        <p:nvSpPr>
          <p:cNvPr id="274435"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2" name="Rectangle 2"/>
          <p:cNvSpPr>
            <a:spLocks noGrp="1" noRot="1" noChangeAspect="1" noChangeArrowheads="1" noTextEdit="1"/>
          </p:cNvSpPr>
          <p:nvPr>
            <p:ph type="sldImg"/>
          </p:nvPr>
        </p:nvSpPr>
        <p:spPr>
          <a:ln/>
        </p:spPr>
      </p:sp>
      <p:sp>
        <p:nvSpPr>
          <p:cNvPr id="3072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Rot="1" noChangeAspect="1" noChangeArrowheads="1" noTextEdit="1"/>
          </p:cNvSpPr>
          <p:nvPr>
            <p:ph type="sldImg"/>
          </p:nvPr>
        </p:nvSpPr>
        <p:spPr>
          <a:ln/>
        </p:spPr>
      </p:sp>
      <p:sp>
        <p:nvSpPr>
          <p:cNvPr id="1556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Rot="1" noChangeAspect="1" noChangeArrowheads="1" noTextEdit="1"/>
          </p:cNvSpPr>
          <p:nvPr>
            <p:ph type="sldImg"/>
          </p:nvPr>
        </p:nvSpPr>
        <p:spPr>
          <a:ln/>
        </p:spPr>
      </p:sp>
      <p:sp>
        <p:nvSpPr>
          <p:cNvPr id="1566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Rot="1" noChangeAspect="1" noChangeArrowheads="1" noTextEdit="1"/>
          </p:cNvSpPr>
          <p:nvPr>
            <p:ph type="sldImg"/>
          </p:nvPr>
        </p:nvSpPr>
        <p:spPr>
          <a:ln/>
        </p:spPr>
      </p:sp>
      <p:sp>
        <p:nvSpPr>
          <p:cNvPr id="1576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Rot="1" noChangeAspect="1" noChangeArrowheads="1" noTextEdit="1"/>
          </p:cNvSpPr>
          <p:nvPr>
            <p:ph type="sldImg"/>
          </p:nvPr>
        </p:nvSpPr>
        <p:spPr>
          <a:ln/>
        </p:spPr>
      </p:sp>
      <p:sp>
        <p:nvSpPr>
          <p:cNvPr id="1587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Rot="1" noChangeAspect="1" noChangeArrowheads="1" noTextEdit="1"/>
          </p:cNvSpPr>
          <p:nvPr>
            <p:ph type="sldImg"/>
          </p:nvPr>
        </p:nvSpPr>
        <p:spPr>
          <a:ln/>
        </p:spPr>
      </p:sp>
      <p:sp>
        <p:nvSpPr>
          <p:cNvPr id="1607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Rot="1" noChangeAspect="1" noChangeArrowheads="1" noTextEdit="1"/>
          </p:cNvSpPr>
          <p:nvPr>
            <p:ph type="sldImg"/>
          </p:nvPr>
        </p:nvSpPr>
        <p:spPr>
          <a:ln/>
        </p:spPr>
      </p:sp>
      <p:sp>
        <p:nvSpPr>
          <p:cNvPr id="1617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ln/>
        </p:spPr>
      </p:sp>
      <p:sp>
        <p:nvSpPr>
          <p:cNvPr id="16281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Rot="1" noChangeAspect="1" noChangeArrowheads="1" noTextEdit="1"/>
          </p:cNvSpPr>
          <p:nvPr>
            <p:ph type="sldImg"/>
          </p:nvPr>
        </p:nvSpPr>
        <p:spPr>
          <a:ln/>
        </p:spPr>
      </p:sp>
      <p:sp>
        <p:nvSpPr>
          <p:cNvPr id="1648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Rot="1" noChangeAspect="1" noChangeArrowheads="1" noTextEdit="1"/>
          </p:cNvSpPr>
          <p:nvPr>
            <p:ph type="sldImg"/>
          </p:nvPr>
        </p:nvSpPr>
        <p:spPr>
          <a:ln/>
        </p:spPr>
      </p:sp>
      <p:sp>
        <p:nvSpPr>
          <p:cNvPr id="1658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Rot="1" noChangeAspect="1" noChangeArrowheads="1" noTextEdit="1"/>
          </p:cNvSpPr>
          <p:nvPr>
            <p:ph type="sldImg"/>
          </p:nvPr>
        </p:nvSpPr>
        <p:spPr>
          <a:ln/>
        </p:spPr>
      </p:sp>
      <p:sp>
        <p:nvSpPr>
          <p:cNvPr id="1669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Rot="1" noChangeAspect="1" noChangeArrowheads="1" noTextEdit="1"/>
          </p:cNvSpPr>
          <p:nvPr>
            <p:ph type="sldImg"/>
          </p:nvPr>
        </p:nvSpPr>
        <p:spPr>
          <a:ln/>
        </p:spPr>
      </p:sp>
      <p:sp>
        <p:nvSpPr>
          <p:cNvPr id="1689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Rot="1" noChangeAspect="1" noChangeArrowheads="1" noTextEdit="1"/>
          </p:cNvSpPr>
          <p:nvPr>
            <p:ph type="sldImg"/>
          </p:nvPr>
        </p:nvSpPr>
        <p:spPr>
          <a:ln/>
        </p:spPr>
      </p:sp>
      <p:sp>
        <p:nvSpPr>
          <p:cNvPr id="169987"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320514" name="Group 2"/>
          <p:cNvGrpSpPr>
            <a:grpSpLocks/>
          </p:cNvGrpSpPr>
          <p:nvPr/>
        </p:nvGrpSpPr>
        <p:grpSpPr bwMode="auto">
          <a:xfrm>
            <a:off x="-3222625" y="304800"/>
            <a:ext cx="11909425" cy="4724400"/>
            <a:chOff x="-2030" y="192"/>
            <a:chExt cx="7502" cy="2976"/>
          </a:xfrm>
        </p:grpSpPr>
        <p:sp>
          <p:nvSpPr>
            <p:cNvPr id="320515"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endParaRPr lang="en-GB"/>
            </a:p>
          </p:txBody>
        </p:sp>
        <p:sp>
          <p:nvSpPr>
            <p:cNvPr id="320516"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320517"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endParaRPr lang="en-US">
                <a:latin typeface="Arial" charset="0"/>
              </a:endParaRPr>
            </a:p>
          </p:txBody>
        </p:sp>
      </p:grpSp>
      <p:sp>
        <p:nvSpPr>
          <p:cNvPr id="320518"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320519"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320520" name="Rectangle 8"/>
          <p:cNvSpPr>
            <a:spLocks noGrp="1" noChangeArrowheads="1"/>
          </p:cNvSpPr>
          <p:nvPr>
            <p:ph type="dt" sz="half" idx="2"/>
          </p:nvPr>
        </p:nvSpPr>
        <p:spPr/>
        <p:txBody>
          <a:bodyPr/>
          <a:lstStyle>
            <a:lvl1pPr>
              <a:defRPr/>
            </a:lvl1pPr>
          </a:lstStyle>
          <a:p>
            <a:endParaRPr lang="en-GB"/>
          </a:p>
        </p:txBody>
      </p:sp>
      <p:sp>
        <p:nvSpPr>
          <p:cNvPr id="320521" name="Rectangle 9"/>
          <p:cNvSpPr>
            <a:spLocks noGrp="1" noChangeArrowheads="1"/>
          </p:cNvSpPr>
          <p:nvPr>
            <p:ph type="ftr" sz="quarter" idx="3"/>
          </p:nvPr>
        </p:nvSpPr>
        <p:spPr/>
        <p:txBody>
          <a:bodyPr/>
          <a:lstStyle>
            <a:lvl1pPr>
              <a:defRPr/>
            </a:lvl1pPr>
          </a:lstStyle>
          <a:p>
            <a:r>
              <a:rPr lang="en-GB" smtClean="0"/>
              <a:t>2011</a:t>
            </a:r>
            <a:endParaRPr lang="en-GB"/>
          </a:p>
        </p:txBody>
      </p:sp>
      <p:sp>
        <p:nvSpPr>
          <p:cNvPr id="320522" name="Rectangle 10"/>
          <p:cNvSpPr>
            <a:spLocks noGrp="1" noChangeArrowheads="1"/>
          </p:cNvSpPr>
          <p:nvPr>
            <p:ph type="sldNum" sz="quarter" idx="4"/>
          </p:nvPr>
        </p:nvSpPr>
        <p:spPr/>
        <p:txBody>
          <a:bodyPr/>
          <a:lstStyle>
            <a:lvl1pPr>
              <a:defRPr/>
            </a:lvl1pPr>
          </a:lstStyle>
          <a:p>
            <a:fld id="{334ED270-7C0E-45A9-B968-70072ADB5237}"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smtClean="0"/>
              <a:t>2011</a:t>
            </a:r>
            <a:endParaRPr lang="en-GB"/>
          </a:p>
        </p:txBody>
      </p:sp>
      <p:sp>
        <p:nvSpPr>
          <p:cNvPr id="6" name="Slide Number Placeholder 5"/>
          <p:cNvSpPr>
            <a:spLocks noGrp="1"/>
          </p:cNvSpPr>
          <p:nvPr>
            <p:ph type="sldNum" sz="quarter" idx="12"/>
          </p:nvPr>
        </p:nvSpPr>
        <p:spPr/>
        <p:txBody>
          <a:bodyPr/>
          <a:lstStyle>
            <a:lvl1pPr>
              <a:defRPr/>
            </a:lvl1pPr>
          </a:lstStyle>
          <a:p>
            <a:fld id="{AD6BC9C1-2377-42E2-A634-3B5944933DEB}"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smtClean="0"/>
              <a:t>2011</a:t>
            </a:r>
            <a:endParaRPr lang="en-GB"/>
          </a:p>
        </p:txBody>
      </p:sp>
      <p:sp>
        <p:nvSpPr>
          <p:cNvPr id="6" name="Slide Number Placeholder 5"/>
          <p:cNvSpPr>
            <a:spLocks noGrp="1"/>
          </p:cNvSpPr>
          <p:nvPr>
            <p:ph type="sldNum" sz="quarter" idx="12"/>
          </p:nvPr>
        </p:nvSpPr>
        <p:spPr/>
        <p:txBody>
          <a:bodyPr/>
          <a:lstStyle>
            <a:lvl1pPr>
              <a:defRPr/>
            </a:lvl1pPr>
          </a:lstStyle>
          <a:p>
            <a:fld id="{2E4DEB09-5499-4CB1-8060-456920D079D7}"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smtClean="0"/>
              <a:t>2011</a:t>
            </a:r>
            <a:endParaRPr lang="en-GB"/>
          </a:p>
        </p:txBody>
      </p:sp>
      <p:sp>
        <p:nvSpPr>
          <p:cNvPr id="7" name="Slide Number Placeholder 6"/>
          <p:cNvSpPr>
            <a:spLocks noGrp="1"/>
          </p:cNvSpPr>
          <p:nvPr>
            <p:ph type="sldNum" sz="quarter" idx="12"/>
          </p:nvPr>
        </p:nvSpPr>
        <p:spPr/>
        <p:txBody>
          <a:bodyPr/>
          <a:lstStyle>
            <a:lvl1pPr>
              <a:defRPr/>
            </a:lvl1pPr>
          </a:lstStyle>
          <a:p>
            <a:fld id="{7B234AC8-1830-454B-AE90-4D8EEFE49436}"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r>
              <a:rPr lang="en-GB" smtClean="0"/>
              <a:t>2011</a:t>
            </a:r>
            <a:endParaRPr lang="en-GB"/>
          </a:p>
        </p:txBody>
      </p:sp>
      <p:sp>
        <p:nvSpPr>
          <p:cNvPr id="9" name="Slide Number Placeholder 8"/>
          <p:cNvSpPr>
            <a:spLocks noGrp="1"/>
          </p:cNvSpPr>
          <p:nvPr>
            <p:ph type="sldNum" sz="quarter" idx="12"/>
          </p:nvPr>
        </p:nvSpPr>
        <p:spPr/>
        <p:txBody>
          <a:bodyPr/>
          <a:lstStyle>
            <a:lvl1pPr>
              <a:defRPr/>
            </a:lvl1pPr>
          </a:lstStyle>
          <a:p>
            <a:fld id="{BE2ED445-0357-4974-8114-CBAD58E271F9}"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r>
              <a:rPr lang="en-GB" smtClean="0"/>
              <a:t>2011</a:t>
            </a:r>
            <a:endParaRPr lang="en-GB"/>
          </a:p>
        </p:txBody>
      </p:sp>
      <p:sp>
        <p:nvSpPr>
          <p:cNvPr id="5" name="Slide Number Placeholder 4"/>
          <p:cNvSpPr>
            <a:spLocks noGrp="1"/>
          </p:cNvSpPr>
          <p:nvPr>
            <p:ph type="sldNum" sz="quarter" idx="12"/>
          </p:nvPr>
        </p:nvSpPr>
        <p:spPr/>
        <p:txBody>
          <a:bodyPr/>
          <a:lstStyle>
            <a:lvl1pPr>
              <a:defRPr/>
            </a:lvl1pPr>
          </a:lstStyle>
          <a:p>
            <a:fld id="{1F2C837A-AAC3-4155-9BA1-2C67A78A5778}"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r>
              <a:rPr lang="en-GB" smtClean="0"/>
              <a:t>2011</a:t>
            </a:r>
            <a:endParaRPr lang="en-GB"/>
          </a:p>
        </p:txBody>
      </p:sp>
      <p:sp>
        <p:nvSpPr>
          <p:cNvPr id="4" name="Slide Number Placeholder 3"/>
          <p:cNvSpPr>
            <a:spLocks noGrp="1"/>
          </p:cNvSpPr>
          <p:nvPr>
            <p:ph type="sldNum" sz="quarter" idx="12"/>
          </p:nvPr>
        </p:nvSpPr>
        <p:spPr/>
        <p:txBody>
          <a:bodyPr/>
          <a:lstStyle>
            <a:lvl1pPr>
              <a:defRPr/>
            </a:lvl1pPr>
          </a:lstStyle>
          <a:p>
            <a:fld id="{E1840B6A-160E-4A8C-8C39-ECD3CDE1C4E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smtClean="0"/>
              <a:t>2011</a:t>
            </a:r>
            <a:endParaRPr lang="en-GB"/>
          </a:p>
        </p:txBody>
      </p:sp>
      <p:sp>
        <p:nvSpPr>
          <p:cNvPr id="7" name="Slide Number Placeholder 6"/>
          <p:cNvSpPr>
            <a:spLocks noGrp="1"/>
          </p:cNvSpPr>
          <p:nvPr>
            <p:ph type="sldNum" sz="quarter" idx="12"/>
          </p:nvPr>
        </p:nvSpPr>
        <p:spPr/>
        <p:txBody>
          <a:bodyPr/>
          <a:lstStyle>
            <a:lvl1pPr>
              <a:defRPr/>
            </a:lvl1pPr>
          </a:lstStyle>
          <a:p>
            <a:fld id="{D73235BE-F8E6-4F16-9BC2-4E6CB7ABC5AB}"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smtClean="0"/>
              <a:t>2011</a:t>
            </a:r>
            <a:endParaRPr lang="en-GB"/>
          </a:p>
        </p:txBody>
      </p:sp>
      <p:sp>
        <p:nvSpPr>
          <p:cNvPr id="7" name="Slide Number Placeholder 6"/>
          <p:cNvSpPr>
            <a:spLocks noGrp="1"/>
          </p:cNvSpPr>
          <p:nvPr>
            <p:ph type="sldNum" sz="quarter" idx="12"/>
          </p:nvPr>
        </p:nvSpPr>
        <p:spPr/>
        <p:txBody>
          <a:bodyPr/>
          <a:lstStyle>
            <a:lvl1pPr>
              <a:defRPr/>
            </a:lvl1pPr>
          </a:lstStyle>
          <a:p>
            <a:fld id="{5E8E9F8B-56E5-4276-B891-3BEE3DDD79B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smtClean="0"/>
              <a:t>2011</a:t>
            </a:r>
            <a:endParaRPr lang="en-GB"/>
          </a:p>
        </p:txBody>
      </p:sp>
      <p:sp>
        <p:nvSpPr>
          <p:cNvPr id="6" name="Slide Number Placeholder 5"/>
          <p:cNvSpPr>
            <a:spLocks noGrp="1"/>
          </p:cNvSpPr>
          <p:nvPr>
            <p:ph type="sldNum" sz="quarter" idx="12"/>
          </p:nvPr>
        </p:nvSpPr>
        <p:spPr/>
        <p:txBody>
          <a:bodyPr/>
          <a:lstStyle>
            <a:lvl1pPr>
              <a:defRPr/>
            </a:lvl1pPr>
          </a:lstStyle>
          <a:p>
            <a:fld id="{AC5E9A03-5D8F-4FBE-A5B4-F28BBD85D018}"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smtClean="0"/>
              <a:t>2011</a:t>
            </a:r>
            <a:endParaRPr lang="en-GB"/>
          </a:p>
        </p:txBody>
      </p:sp>
      <p:sp>
        <p:nvSpPr>
          <p:cNvPr id="6" name="Slide Number Placeholder 5"/>
          <p:cNvSpPr>
            <a:spLocks noGrp="1"/>
          </p:cNvSpPr>
          <p:nvPr>
            <p:ph type="sldNum" sz="quarter" idx="12"/>
          </p:nvPr>
        </p:nvSpPr>
        <p:spPr/>
        <p:txBody>
          <a:bodyPr/>
          <a:lstStyle>
            <a:lvl1pPr>
              <a:defRPr/>
            </a:lvl1pPr>
          </a:lstStyle>
          <a:p>
            <a:fld id="{52EE6271-C0C5-425F-B589-829A6AE8A67B}"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1370013" y="1827213"/>
            <a:ext cx="7313612" cy="4114800"/>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endParaRPr lang="en-GB"/>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r>
              <a:rPr lang="en-GB" smtClean="0"/>
              <a:t>2011</a:t>
            </a:r>
            <a:endParaRPr lang="en-GB"/>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865C8A7B-C443-4289-8549-BD1B040F452B}"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5102225" y="1827213"/>
            <a:ext cx="3581400" cy="4114800"/>
          </a:xfrm>
        </p:spPr>
        <p:txBody>
          <a:bodyPr/>
          <a:lstStyle/>
          <a:p>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r>
              <a:rPr lang="en-GB" smtClean="0"/>
              <a:t>2011</a:t>
            </a:r>
            <a:endParaRPr lang="en-GB"/>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9FFCA0ED-7407-4909-B26A-E56E949A45B8}"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370013" y="301625"/>
            <a:ext cx="7313612"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1370013" y="1827213"/>
            <a:ext cx="3579812"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5102225" y="1827213"/>
            <a:ext cx="3581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1370013" y="3960813"/>
            <a:ext cx="3579812"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5102225" y="3960813"/>
            <a:ext cx="3581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248400"/>
            <a:ext cx="2133600" cy="457200"/>
          </a:xfrm>
        </p:spPr>
        <p:txBody>
          <a:bodyPr/>
          <a:lstStyle>
            <a:lvl1pPr>
              <a:defRPr/>
            </a:lvl1pPr>
          </a:lstStyle>
          <a:p>
            <a:endParaRPr lang="en-GB"/>
          </a:p>
        </p:txBody>
      </p:sp>
      <p:sp>
        <p:nvSpPr>
          <p:cNvPr id="8" name="Footer Placeholder 7"/>
          <p:cNvSpPr>
            <a:spLocks noGrp="1"/>
          </p:cNvSpPr>
          <p:nvPr>
            <p:ph type="ftr" sz="quarter" idx="11"/>
          </p:nvPr>
        </p:nvSpPr>
        <p:spPr>
          <a:xfrm>
            <a:off x="3124200" y="6248400"/>
            <a:ext cx="2895600" cy="457200"/>
          </a:xfrm>
        </p:spPr>
        <p:txBody>
          <a:bodyPr/>
          <a:lstStyle>
            <a:lvl1pPr>
              <a:defRPr/>
            </a:lvl1pPr>
          </a:lstStyle>
          <a:p>
            <a:r>
              <a:rPr lang="en-GB" smtClean="0"/>
              <a:t>2011</a:t>
            </a:r>
            <a:endParaRPr lang="en-GB"/>
          </a:p>
        </p:txBody>
      </p:sp>
      <p:sp>
        <p:nvSpPr>
          <p:cNvPr id="9" name="Slide Number Placeholder 8"/>
          <p:cNvSpPr>
            <a:spLocks noGrp="1"/>
          </p:cNvSpPr>
          <p:nvPr>
            <p:ph type="sldNum" sz="quarter" idx="12"/>
          </p:nvPr>
        </p:nvSpPr>
        <p:spPr>
          <a:xfrm>
            <a:off x="6553200" y="6248400"/>
            <a:ext cx="2133600" cy="457200"/>
          </a:xfrm>
        </p:spPr>
        <p:txBody>
          <a:bodyPr/>
          <a:lstStyle>
            <a:lvl1pPr>
              <a:defRPr/>
            </a:lvl1pPr>
          </a:lstStyle>
          <a:p>
            <a:fld id="{06424762-D714-4B11-8B87-3CCC5764B638}" type="slidenum">
              <a:rPr lang="en-GB"/>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5102225" y="1827213"/>
            <a:ext cx="35814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r>
              <a:rPr lang="en-GB" smtClean="0"/>
              <a:t>2011</a:t>
            </a:r>
            <a:endParaRPr lang="en-GB"/>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37278DE2-306D-4DA3-8A65-0FDC2E3E9D17}" type="slidenum">
              <a:rPr lang="en-GB"/>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5102225" y="1827213"/>
            <a:ext cx="3581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5102225" y="3960813"/>
            <a:ext cx="3581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8400"/>
            <a:ext cx="2133600" cy="457200"/>
          </a:xfrm>
        </p:spPr>
        <p:txBody>
          <a:bodyPr/>
          <a:lstStyle>
            <a:lvl1pPr>
              <a:defRPr/>
            </a:lvl1pPr>
          </a:lstStyle>
          <a:p>
            <a:endParaRPr lang="en-GB"/>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r>
              <a:rPr lang="en-GB" smtClean="0"/>
              <a:t>2011</a:t>
            </a:r>
            <a:endParaRPr lang="en-GB"/>
          </a:p>
        </p:txBody>
      </p:sp>
      <p:sp>
        <p:nvSpPr>
          <p:cNvPr id="8" name="Slide Number Placeholder 7"/>
          <p:cNvSpPr>
            <a:spLocks noGrp="1"/>
          </p:cNvSpPr>
          <p:nvPr>
            <p:ph type="sldNum" sz="quarter" idx="12"/>
          </p:nvPr>
        </p:nvSpPr>
        <p:spPr>
          <a:xfrm>
            <a:off x="6553200" y="6248400"/>
            <a:ext cx="2133600" cy="457200"/>
          </a:xfrm>
        </p:spPr>
        <p:txBody>
          <a:bodyPr/>
          <a:lstStyle>
            <a:lvl1pPr>
              <a:defRPr/>
            </a:lvl1pPr>
          </a:lstStyle>
          <a:p>
            <a:fld id="{ACE5A806-0176-4149-8220-74ECA437A4F5}" type="slidenum">
              <a:rPr lang="en-GB"/>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1370013" y="1827213"/>
            <a:ext cx="7313612" cy="4114800"/>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endParaRPr lang="en-GB"/>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r>
              <a:rPr lang="en-GB" smtClean="0"/>
              <a:t>2011</a:t>
            </a:r>
            <a:endParaRPr lang="en-GB"/>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9F26ECE6-121B-4544-A002-1797BE1A289B}" type="slidenum">
              <a:rPr lang="en-GB"/>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1370013" y="1827213"/>
            <a:ext cx="3579812" cy="4114800"/>
          </a:xfrm>
        </p:spPr>
        <p:txBody>
          <a:bodyPr/>
          <a:lstStyle/>
          <a:p>
            <a:endParaRPr lang="en-GB"/>
          </a:p>
        </p:txBody>
      </p:sp>
      <p:sp>
        <p:nvSpPr>
          <p:cNvPr id="4" name="Text Placeholder 3"/>
          <p:cNvSpPr>
            <a:spLocks noGrp="1"/>
          </p:cNvSpPr>
          <p:nvPr>
            <p:ph type="body" sz="half" idx="2"/>
          </p:nvPr>
        </p:nvSpPr>
        <p:spPr>
          <a:xfrm>
            <a:off x="5102225" y="1827213"/>
            <a:ext cx="35814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r>
              <a:rPr lang="en-GB" smtClean="0"/>
              <a:t>2011</a:t>
            </a:r>
            <a:endParaRPr lang="en-GB"/>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2B293676-A306-423C-9411-DDC703C0DF61}"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9490" name="Group 2"/>
          <p:cNvGrpSpPr>
            <a:grpSpLocks/>
          </p:cNvGrpSpPr>
          <p:nvPr/>
        </p:nvGrpSpPr>
        <p:grpSpPr bwMode="auto">
          <a:xfrm>
            <a:off x="-3238500" y="0"/>
            <a:ext cx="11925300" cy="3810000"/>
            <a:chOff x="-2040" y="0"/>
            <a:chExt cx="7512" cy="2400"/>
          </a:xfrm>
        </p:grpSpPr>
        <p:sp>
          <p:nvSpPr>
            <p:cNvPr id="319491"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319492"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endParaRPr lang="en-US">
                <a:latin typeface="Arial" charset="0"/>
              </a:endParaRPr>
            </a:p>
          </p:txBody>
        </p:sp>
        <p:sp>
          <p:nvSpPr>
            <p:cNvPr id="319493"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endParaRPr lang="en-GB"/>
            </a:p>
          </p:txBody>
        </p:sp>
      </p:grpSp>
      <p:sp>
        <p:nvSpPr>
          <p:cNvPr id="319494"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319495"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19496"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19497"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r>
              <a:rPr lang="en-GB" smtClean="0"/>
              <a:t>2011</a:t>
            </a:r>
            <a:endParaRPr lang="en-GB"/>
          </a:p>
        </p:txBody>
      </p:sp>
      <p:sp>
        <p:nvSpPr>
          <p:cNvPr id="319498"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E1E7C06-2163-4A92-8A55-075874406FAE}"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hf hdr="0" dt="0"/>
  <p:txStyles>
    <p:titleStyle>
      <a:lvl1pPr algn="l" rtl="0" fontAlgn="base">
        <a:spcBef>
          <a:spcPct val="0"/>
        </a:spcBef>
        <a:spcAft>
          <a:spcPct val="0"/>
        </a:spcAft>
        <a:defRPr sz="3600">
          <a:solidFill>
            <a:schemeClr val="tx2"/>
          </a:solidFill>
          <a:latin typeface="+mj-lt"/>
          <a:ea typeface="+mj-ea"/>
          <a:cs typeface="+mj-cs"/>
        </a:defRPr>
      </a:lvl1pPr>
      <a:lvl2pPr algn="l" rtl="0" fontAlgn="base">
        <a:spcBef>
          <a:spcPct val="0"/>
        </a:spcBef>
        <a:spcAft>
          <a:spcPct val="0"/>
        </a:spcAft>
        <a:defRPr sz="3600">
          <a:solidFill>
            <a:schemeClr val="tx2"/>
          </a:solidFill>
          <a:latin typeface="Arial" charset="0"/>
        </a:defRPr>
      </a:lvl2pPr>
      <a:lvl3pPr algn="l" rtl="0" fontAlgn="base">
        <a:spcBef>
          <a:spcPct val="0"/>
        </a:spcBef>
        <a:spcAft>
          <a:spcPct val="0"/>
        </a:spcAft>
        <a:defRPr sz="3600">
          <a:solidFill>
            <a:schemeClr val="tx2"/>
          </a:solidFill>
          <a:latin typeface="Arial" charset="0"/>
        </a:defRPr>
      </a:lvl3pPr>
      <a:lvl4pPr algn="l" rtl="0" fontAlgn="base">
        <a:spcBef>
          <a:spcPct val="0"/>
        </a:spcBef>
        <a:spcAft>
          <a:spcPct val="0"/>
        </a:spcAft>
        <a:defRPr sz="3600">
          <a:solidFill>
            <a:schemeClr val="tx2"/>
          </a:solidFill>
          <a:latin typeface="Arial" charset="0"/>
        </a:defRPr>
      </a:lvl4pPr>
      <a:lvl5pPr algn="l" rtl="0" fontAlgn="base">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fontAlgn="base">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fontAlgn="base">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fontAlgn="base">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fontAlgn="base">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youtube.com/watch?v=vmulkCjHqqw"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dailypost.co.uk/authors/hywel-trewyn/" TargetMode="External"/><Relationship Id="rId2" Type="http://schemas.openxmlformats.org/officeDocument/2006/relationships/hyperlink" Target="http://www.dailypost.co.uk/news/north-wales-news/2008/11/14/"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4.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4.xml"/><Relationship Id="rId1" Type="http://schemas.openxmlformats.org/officeDocument/2006/relationships/vmlDrawing" Target="../drawings/vmlDrawing2.vml"/><Relationship Id="rId4" Type="http://schemas.openxmlformats.org/officeDocument/2006/relationships/oleObject" Target="../embeddings/oleObject2.bin"/></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13.xml"/><Relationship Id="rId1" Type="http://schemas.openxmlformats.org/officeDocument/2006/relationships/vmlDrawing" Target="../drawings/vmlDrawing3.vml"/><Relationship Id="rId4" Type="http://schemas.openxmlformats.org/officeDocument/2006/relationships/oleObject" Target="../embeddings/oleObject3.bin"/></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13.xml"/><Relationship Id="rId1" Type="http://schemas.openxmlformats.org/officeDocument/2006/relationships/vmlDrawing" Target="../drawings/vmlDrawing4.vml"/><Relationship Id="rId4" Type="http://schemas.openxmlformats.org/officeDocument/2006/relationships/oleObject" Target="../embeddings/oleObject4.bin"/></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4.xml"/><Relationship Id="rId1" Type="http://schemas.openxmlformats.org/officeDocument/2006/relationships/vmlDrawing" Target="../drawings/vmlDrawing5.vml"/><Relationship Id="rId4" Type="http://schemas.openxmlformats.org/officeDocument/2006/relationships/oleObject" Target="../embeddings/oleObject5.bin"/></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13.xml"/><Relationship Id="rId1" Type="http://schemas.openxmlformats.org/officeDocument/2006/relationships/vmlDrawing" Target="../drawings/vmlDrawing6.vml"/><Relationship Id="rId4" Type="http://schemas.openxmlformats.org/officeDocument/2006/relationships/oleObject" Target="../embeddings/oleObject6.bin"/></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13.xml"/><Relationship Id="rId1" Type="http://schemas.openxmlformats.org/officeDocument/2006/relationships/vmlDrawing" Target="../drawings/vmlDrawing7.vml"/><Relationship Id="rId4" Type="http://schemas.openxmlformats.org/officeDocument/2006/relationships/oleObject" Target="../embeddings/oleObject7.bin"/></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4.xml"/><Relationship Id="rId1" Type="http://schemas.openxmlformats.org/officeDocument/2006/relationships/vmlDrawing" Target="../drawings/vmlDrawing8.vml"/><Relationship Id="rId4" Type="http://schemas.openxmlformats.org/officeDocument/2006/relationships/oleObject" Target="../embeddings/oleObject8.bin"/></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13.xml"/><Relationship Id="rId1" Type="http://schemas.openxmlformats.org/officeDocument/2006/relationships/vmlDrawing" Target="../drawings/vmlDrawing9.vml"/><Relationship Id="rId4" Type="http://schemas.openxmlformats.org/officeDocument/2006/relationships/oleObject" Target="../embeddings/oleObject9.bin"/></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15.xml"/><Relationship Id="rId1" Type="http://schemas.openxmlformats.org/officeDocument/2006/relationships/vmlDrawing" Target="../drawings/vmlDrawing10.vml"/><Relationship Id="rId4" Type="http://schemas.openxmlformats.org/officeDocument/2006/relationships/oleObject" Target="../embeddings/oleObject10.bin"/></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4.xml"/><Relationship Id="rId1" Type="http://schemas.openxmlformats.org/officeDocument/2006/relationships/vmlDrawing" Target="../drawings/vmlDrawing11.vml"/><Relationship Id="rId4" Type="http://schemas.openxmlformats.org/officeDocument/2006/relationships/oleObject" Target="../embeddings/oleObject11.bin"/></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16.xml"/><Relationship Id="rId1" Type="http://schemas.openxmlformats.org/officeDocument/2006/relationships/vmlDrawing" Target="../drawings/vmlDrawing12.vml"/><Relationship Id="rId4" Type="http://schemas.openxmlformats.org/officeDocument/2006/relationships/oleObject" Target="../embeddings/oleObject12.bin"/></Relationships>
</file>

<file path=ppt/slides/_rels/slide78.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13.xml"/><Relationship Id="rId1" Type="http://schemas.openxmlformats.org/officeDocument/2006/relationships/vmlDrawing" Target="../drawings/vmlDrawing13.vml"/><Relationship Id="rId4" Type="http://schemas.openxmlformats.org/officeDocument/2006/relationships/oleObject" Target="../embeddings/oleObject13.bin"/></Relationships>
</file>

<file path=ppt/slides/_rels/slide7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8.xml"/><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notesSlide" Target="../notesSlides/notesSlide91.xml"/><Relationship Id="rId2" Type="http://schemas.openxmlformats.org/officeDocument/2006/relationships/slideLayout" Target="../slideLayouts/slideLayout12.xml"/><Relationship Id="rId1" Type="http://schemas.openxmlformats.org/officeDocument/2006/relationships/vmlDrawing" Target="../drawings/vmlDrawing14.v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3" Type="http://schemas.openxmlformats.org/officeDocument/2006/relationships/notesSlide" Target="../notesSlides/notesSlide93.xml"/><Relationship Id="rId2" Type="http://schemas.openxmlformats.org/officeDocument/2006/relationships/slideLayout" Target="../slideLayouts/slideLayout17.xml"/><Relationship Id="rId1" Type="http://schemas.openxmlformats.org/officeDocument/2006/relationships/vmlDrawing" Target="../drawings/vmlDrawing15.vml"/><Relationship Id="rId4" Type="http://schemas.openxmlformats.org/officeDocument/2006/relationships/oleObject" Target="../embeddings/Microsoft_Office_Word_97_-_2003_Document1.doc"/></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6.xml"/><Relationship Id="rId1" Type="http://schemas.openxmlformats.org/officeDocument/2006/relationships/slideLayout" Target="../slideLayouts/slideLayout1.xml"/><Relationship Id="rId4" Type="http://schemas.openxmlformats.org/officeDocument/2006/relationships/image" Target="../media/image29.wmf"/></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3" Type="http://schemas.openxmlformats.org/officeDocument/2006/relationships/notesSlide" Target="../notesSlides/notesSlide104.xml"/><Relationship Id="rId2" Type="http://schemas.openxmlformats.org/officeDocument/2006/relationships/slideLayout" Target="../slideLayouts/slideLayout7.xml"/><Relationship Id="rId1" Type="http://schemas.openxmlformats.org/officeDocument/2006/relationships/vmlDrawing" Target="../drawings/vmlDrawing16.vml"/><Relationship Id="rId4" Type="http://schemas.openxmlformats.org/officeDocument/2006/relationships/oleObject" Target="../embeddings/Microsoft_Office_Excel_97-2003_Worksheet2.xls"/></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1.xml"/></Relationships>
</file>

<file path=ppt/slides/_rels/slide107.xml.rels><?xml version="1.0" encoding="UTF-8" standalone="yes"?>
<Relationships xmlns="http://schemas.openxmlformats.org/package/2006/relationships"><Relationship Id="rId3" Type="http://schemas.openxmlformats.org/officeDocument/2006/relationships/notesSlide" Target="../notesSlides/notesSlide106.xml"/><Relationship Id="rId2" Type="http://schemas.openxmlformats.org/officeDocument/2006/relationships/slideLayout" Target="../slideLayouts/slideLayout7.xml"/><Relationship Id="rId1" Type="http://schemas.openxmlformats.org/officeDocument/2006/relationships/vmlDrawing" Target="../drawings/vmlDrawing17.vml"/><Relationship Id="rId4" Type="http://schemas.openxmlformats.org/officeDocument/2006/relationships/oleObject" Target="../embeddings/Microsoft_Office_Excel_97-2003_Worksheet3.xls"/></Relationships>
</file>

<file path=ppt/slides/_rels/slide108.xml.rels><?xml version="1.0" encoding="UTF-8" standalone="yes"?>
<Relationships xmlns="http://schemas.openxmlformats.org/package/2006/relationships"><Relationship Id="rId3" Type="http://schemas.openxmlformats.org/officeDocument/2006/relationships/notesSlide" Target="../notesSlides/notesSlide107.xml"/><Relationship Id="rId2" Type="http://schemas.openxmlformats.org/officeDocument/2006/relationships/slideLayout" Target="../slideLayouts/slideLayout7.xml"/><Relationship Id="rId1" Type="http://schemas.openxmlformats.org/officeDocument/2006/relationships/vmlDrawing" Target="../drawings/vmlDrawing18.vml"/><Relationship Id="rId4" Type="http://schemas.openxmlformats.org/officeDocument/2006/relationships/oleObject" Target="../embeddings/oleObject14.bin"/></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108.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109.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110.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notesSlide" Target="../notesSlides/notesSlide111.xml"/><Relationship Id="rId2" Type="http://schemas.openxmlformats.org/officeDocument/2006/relationships/slideLayout" Target="../slideLayouts/slideLayout7.xml"/><Relationship Id="rId1" Type="http://schemas.openxmlformats.org/officeDocument/2006/relationships/vmlDrawing" Target="../drawings/vmlDrawing19.vml"/><Relationship Id="rId5" Type="http://schemas.openxmlformats.org/officeDocument/2006/relationships/image" Target="../media/image33.png"/><Relationship Id="rId4" Type="http://schemas.openxmlformats.org/officeDocument/2006/relationships/oleObject" Target="../embeddings/oleObject15.bin"/></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113.xml"/><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3" Type="http://schemas.openxmlformats.org/officeDocument/2006/relationships/notesSlide" Target="../notesSlides/notesSlide114.xml"/><Relationship Id="rId2" Type="http://schemas.openxmlformats.org/officeDocument/2006/relationships/slideLayout" Target="../slideLayouts/slideLayout7.xml"/><Relationship Id="rId1" Type="http://schemas.openxmlformats.org/officeDocument/2006/relationships/vmlDrawing" Target="../drawings/vmlDrawing20.vml"/><Relationship Id="rId4" Type="http://schemas.openxmlformats.org/officeDocument/2006/relationships/oleObject" Target="../embeddings/oleObject16.bin"/></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115.xml"/><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116.xml"/><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hyperlink" Target="http://edweb.sdsu.edu/courses/ED690MJ/Class11/NumberScales.html" TargetMode="External"/><Relationship Id="rId2" Type="http://schemas.openxmlformats.org/officeDocument/2006/relationships/notesSlide" Target="../notesSlides/notesSlide119.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120.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121.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notesSlide" Target="../notesSlides/notesSlide122.xml"/><Relationship Id="rId2" Type="http://schemas.openxmlformats.org/officeDocument/2006/relationships/slideLayout" Target="../slideLayouts/slideLayout7.xml"/><Relationship Id="rId1" Type="http://schemas.openxmlformats.org/officeDocument/2006/relationships/vmlDrawing" Target="../drawings/vmlDrawing21.vml"/><Relationship Id="rId5" Type="http://schemas.openxmlformats.org/officeDocument/2006/relationships/image" Target="../media/image36.png"/><Relationship Id="rId4" Type="http://schemas.openxmlformats.org/officeDocument/2006/relationships/oleObject" Target="../embeddings/oleObject17.bin"/></Relationships>
</file>

<file path=ppt/slides/_rels/slide1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3.xm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124.xml"/><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125.xml"/><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3" Type="http://schemas.openxmlformats.org/officeDocument/2006/relationships/notesSlide" Target="../notesSlides/notesSlide126.xml"/><Relationship Id="rId2" Type="http://schemas.openxmlformats.org/officeDocument/2006/relationships/slideLayout" Target="../slideLayouts/slideLayout1.xml"/><Relationship Id="rId1" Type="http://schemas.openxmlformats.org/officeDocument/2006/relationships/vmlDrawing" Target="../drawings/vmlDrawing22.vml"/><Relationship Id="rId4" Type="http://schemas.openxmlformats.org/officeDocument/2006/relationships/oleObject" Target="../embeddings/oleObject18.bin"/></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127.xml"/><Relationship Id="rId1" Type="http://schemas.openxmlformats.org/officeDocument/2006/relationships/slideLayout" Target="../slideLayouts/slideLayout4.xml"/></Relationships>
</file>

<file path=ppt/slides/_rels/slide129.xml.rels><?xml version="1.0" encoding="UTF-8" standalone="yes"?>
<Relationships xmlns="http://schemas.openxmlformats.org/package/2006/relationships"><Relationship Id="rId3" Type="http://schemas.openxmlformats.org/officeDocument/2006/relationships/notesSlide" Target="../notesSlides/notesSlide128.xml"/><Relationship Id="rId2" Type="http://schemas.openxmlformats.org/officeDocument/2006/relationships/slideLayout" Target="../slideLayouts/slideLayout13.xml"/><Relationship Id="rId1" Type="http://schemas.openxmlformats.org/officeDocument/2006/relationships/vmlDrawing" Target="../drawings/vmlDrawing23.vml"/><Relationship Id="rId4" Type="http://schemas.openxmlformats.org/officeDocument/2006/relationships/oleObject" Target="../embeddings/oleObject19.bin"/></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129.xml"/><Relationship Id="rId1" Type="http://schemas.openxmlformats.org/officeDocument/2006/relationships/slideLayout" Target="../slideLayouts/slideLayout4.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130.xml"/><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31.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132.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notesSlide" Target="../notesSlides/notesSlide133.xml"/><Relationship Id="rId2" Type="http://schemas.openxmlformats.org/officeDocument/2006/relationships/slideLayout" Target="../slideLayouts/slideLayout1.xml"/><Relationship Id="rId1" Type="http://schemas.openxmlformats.org/officeDocument/2006/relationships/vmlDrawing" Target="../drawings/vmlDrawing24.vml"/><Relationship Id="rId4" Type="http://schemas.openxmlformats.org/officeDocument/2006/relationships/oleObject" Target="../embeddings/oleObject20.bin"/></Relationships>
</file>

<file path=ppt/slides/_rels/slide135.xml.rels><?xml version="1.0" encoding="UTF-8" standalone="yes"?>
<Relationships xmlns="http://schemas.openxmlformats.org/package/2006/relationships"><Relationship Id="rId3" Type="http://schemas.openxmlformats.org/officeDocument/2006/relationships/notesSlide" Target="../notesSlides/notesSlide134.xml"/><Relationship Id="rId2" Type="http://schemas.openxmlformats.org/officeDocument/2006/relationships/slideLayout" Target="../slideLayouts/slideLayout1.xml"/><Relationship Id="rId1" Type="http://schemas.openxmlformats.org/officeDocument/2006/relationships/vmlDrawing" Target="../drawings/vmlDrawing25.vml"/><Relationship Id="rId4" Type="http://schemas.openxmlformats.org/officeDocument/2006/relationships/oleObject" Target="../embeddings/oleObject21.bin"/></Relationships>
</file>

<file path=ppt/slides/_rels/slide136.xml.rels><?xml version="1.0" encoding="UTF-8" standalone="yes"?>
<Relationships xmlns="http://schemas.openxmlformats.org/package/2006/relationships"><Relationship Id="rId3" Type="http://schemas.openxmlformats.org/officeDocument/2006/relationships/notesSlide" Target="../notesSlides/notesSlide135.xml"/><Relationship Id="rId2" Type="http://schemas.openxmlformats.org/officeDocument/2006/relationships/slideLayout" Target="../slideLayouts/slideLayout18.xml"/><Relationship Id="rId1" Type="http://schemas.openxmlformats.org/officeDocument/2006/relationships/vmlDrawing" Target="../drawings/vmlDrawing26.vml"/><Relationship Id="rId4" Type="http://schemas.openxmlformats.org/officeDocument/2006/relationships/oleObject" Target="../embeddings/oleObject22.bin"/></Relationships>
</file>

<file path=ppt/slides/_rels/slide137.xml.rels><?xml version="1.0" encoding="UTF-8" standalone="yes"?>
<Relationships xmlns="http://schemas.openxmlformats.org/package/2006/relationships"><Relationship Id="rId3" Type="http://schemas.openxmlformats.org/officeDocument/2006/relationships/notesSlide" Target="../notesSlides/notesSlide136.xml"/><Relationship Id="rId2" Type="http://schemas.openxmlformats.org/officeDocument/2006/relationships/slideLayout" Target="../slideLayouts/slideLayout13.xml"/><Relationship Id="rId1" Type="http://schemas.openxmlformats.org/officeDocument/2006/relationships/vmlDrawing" Target="../drawings/vmlDrawing27.vml"/><Relationship Id="rId4" Type="http://schemas.openxmlformats.org/officeDocument/2006/relationships/oleObject" Target="../embeddings/oleObject23.bin"/></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137.xml"/><Relationship Id="rId1" Type="http://schemas.openxmlformats.org/officeDocument/2006/relationships/slideLayout" Target="../slideLayouts/slideLayout4.xml"/></Relationships>
</file>

<file path=ppt/slides/_rels/slide139.xml.rels><?xml version="1.0" encoding="UTF-8" standalone="yes"?>
<Relationships xmlns="http://schemas.openxmlformats.org/package/2006/relationships"><Relationship Id="rId3" Type="http://schemas.openxmlformats.org/officeDocument/2006/relationships/notesSlide" Target="../notesSlides/notesSlide138.xml"/><Relationship Id="rId2" Type="http://schemas.openxmlformats.org/officeDocument/2006/relationships/slideLayout" Target="../slideLayouts/slideLayout13.xml"/><Relationship Id="rId1" Type="http://schemas.openxmlformats.org/officeDocument/2006/relationships/vmlDrawing" Target="../drawings/vmlDrawing28.vml"/><Relationship Id="rId4" Type="http://schemas.openxmlformats.org/officeDocument/2006/relationships/oleObject" Target="../embeddings/oleObject24.bin"/></Relationships>
</file>

<file path=ppt/slides/_rels/slide140.xml.rels><?xml version="1.0" encoding="UTF-8" standalone="yes"?>
<Relationships xmlns="http://schemas.openxmlformats.org/package/2006/relationships"><Relationship Id="rId3" Type="http://schemas.openxmlformats.org/officeDocument/2006/relationships/notesSlide" Target="../notesSlides/notesSlide139.xml"/><Relationship Id="rId2" Type="http://schemas.openxmlformats.org/officeDocument/2006/relationships/slideLayout" Target="../slideLayouts/slideLayout13.xml"/><Relationship Id="rId1" Type="http://schemas.openxmlformats.org/officeDocument/2006/relationships/vmlDrawing" Target="../drawings/vmlDrawing29.vml"/><Relationship Id="rId4" Type="http://schemas.openxmlformats.org/officeDocument/2006/relationships/oleObject" Target="../embeddings/oleObject25.bin"/></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dirty="0" smtClean="0"/>
              <a:t>2011</a:t>
            </a:r>
            <a:endParaRPr lang="en-GB" dirty="0"/>
          </a:p>
        </p:txBody>
      </p:sp>
      <p:sp>
        <p:nvSpPr>
          <p:cNvPr id="6" name="Slide Number Placeholder 5"/>
          <p:cNvSpPr>
            <a:spLocks noGrp="1"/>
          </p:cNvSpPr>
          <p:nvPr>
            <p:ph type="sldNum" sz="quarter" idx="12"/>
          </p:nvPr>
        </p:nvSpPr>
        <p:spPr/>
        <p:txBody>
          <a:bodyPr/>
          <a:lstStyle/>
          <a:p>
            <a:fld id="{899B332B-7335-4C92-B317-FED4B626B33D}" type="slidenum">
              <a:rPr lang="en-GB"/>
              <a:pPr/>
              <a:t>1</a:t>
            </a:fld>
            <a:endParaRPr lang="en-GB"/>
          </a:p>
        </p:txBody>
      </p:sp>
      <p:sp>
        <p:nvSpPr>
          <p:cNvPr id="172034" name="Rectangle 2"/>
          <p:cNvSpPr>
            <a:spLocks noGrp="1" noChangeArrowheads="1"/>
          </p:cNvSpPr>
          <p:nvPr>
            <p:ph type="title"/>
          </p:nvPr>
        </p:nvSpPr>
        <p:spPr/>
        <p:txBody>
          <a:bodyPr/>
          <a:lstStyle/>
          <a:p>
            <a:r>
              <a:rPr lang="en-US" b="1"/>
              <a:t>Research Methods Module</a:t>
            </a:r>
          </a:p>
        </p:txBody>
      </p:sp>
      <p:sp>
        <p:nvSpPr>
          <p:cNvPr id="172035" name="Rectangle 3"/>
          <p:cNvSpPr>
            <a:spLocks noGrp="1" noChangeArrowheads="1"/>
          </p:cNvSpPr>
          <p:nvPr>
            <p:ph type="body" idx="1"/>
          </p:nvPr>
        </p:nvSpPr>
        <p:spPr>
          <a:xfrm>
            <a:off x="0" y="3284538"/>
            <a:ext cx="3276600" cy="4114800"/>
          </a:xfrm>
        </p:spPr>
        <p:txBody>
          <a:bodyPr/>
          <a:lstStyle/>
          <a:p>
            <a:r>
              <a:rPr lang="en-GB"/>
              <a:t>Introduction</a:t>
            </a:r>
          </a:p>
          <a:p>
            <a:r>
              <a:rPr lang="en-GB"/>
              <a:t>BA/BSc Environmental Conservation </a:t>
            </a:r>
          </a:p>
          <a:p>
            <a:r>
              <a:rPr lang="en-GB"/>
              <a:t>Assessment and module format</a:t>
            </a:r>
          </a:p>
          <a:p>
            <a:pPr>
              <a:buFont typeface="Wingdings" pitchFamily="2" charset="2"/>
              <a:buNone/>
            </a:pPr>
            <a:endParaRPr lang="en-GB"/>
          </a:p>
        </p:txBody>
      </p:sp>
      <p:pic>
        <p:nvPicPr>
          <p:cNvPr id="172038" name="Picture 6" descr="environmentwt"/>
          <p:cNvPicPr>
            <a:picLocks noChangeAspect="1" noChangeArrowheads="1"/>
          </p:cNvPicPr>
          <p:nvPr/>
        </p:nvPicPr>
        <p:blipFill>
          <a:blip r:embed="rId3" cstate="print"/>
          <a:srcRect/>
          <a:stretch>
            <a:fillRect/>
          </a:stretch>
        </p:blipFill>
        <p:spPr bwMode="auto">
          <a:xfrm>
            <a:off x="3203575" y="1773238"/>
            <a:ext cx="5761038" cy="461010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2034"/>
                                        </p:tgtEl>
                                        <p:attrNameLst>
                                          <p:attrName>style.visibility</p:attrName>
                                        </p:attrNameLst>
                                      </p:cBhvr>
                                      <p:to>
                                        <p:strVal val="visible"/>
                                      </p:to>
                                    </p:set>
                                    <p:animEffect transition="in" filter="fade">
                                      <p:cBhvr>
                                        <p:cTn id="7" dur="2000"/>
                                        <p:tgtEl>
                                          <p:spTgt spid="1720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2035"/>
                                        </p:tgtEl>
                                        <p:attrNameLst>
                                          <p:attrName>style.visibility</p:attrName>
                                        </p:attrNameLst>
                                      </p:cBhvr>
                                      <p:to>
                                        <p:strVal val="visible"/>
                                      </p:to>
                                    </p:set>
                                    <p:animEffect transition="in" filter="fade">
                                      <p:cBhvr>
                                        <p:cTn id="10" dur="2000"/>
                                        <p:tgtEl>
                                          <p:spTgt spid="1720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4" grpId="0"/>
      <p:bldP spid="172035" grpId="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9"/>
          <p:cNvSpPr>
            <a:spLocks noGrp="1" noChangeArrowheads="1"/>
          </p:cNvSpPr>
          <p:nvPr>
            <p:ph type="ftr" sz="quarter" idx="3"/>
          </p:nvPr>
        </p:nvSpPr>
        <p:spPr/>
        <p:txBody>
          <a:bodyPr/>
          <a:lstStyle/>
          <a:p>
            <a:r>
              <a:rPr lang="en-GB" smtClean="0"/>
              <a:t>2011</a:t>
            </a:r>
            <a:endParaRPr lang="en-GB"/>
          </a:p>
        </p:txBody>
      </p:sp>
      <p:sp>
        <p:nvSpPr>
          <p:cNvPr id="6" name="Rectangle 10"/>
          <p:cNvSpPr>
            <a:spLocks noGrp="1" noChangeArrowheads="1"/>
          </p:cNvSpPr>
          <p:nvPr>
            <p:ph type="sldNum" sz="quarter" idx="4"/>
          </p:nvPr>
        </p:nvSpPr>
        <p:spPr/>
        <p:txBody>
          <a:bodyPr/>
          <a:lstStyle/>
          <a:p>
            <a:fld id="{B3A0B619-6832-4098-BE7E-31BDD0C17348}" type="slidenum">
              <a:rPr lang="en-GB"/>
              <a:pPr/>
              <a:t>2</a:t>
            </a:fld>
            <a:endParaRPr lang="en-GB"/>
          </a:p>
        </p:txBody>
      </p:sp>
      <p:sp>
        <p:nvSpPr>
          <p:cNvPr id="4098" name="Rectangle 2"/>
          <p:cNvSpPr>
            <a:spLocks noGrp="1" noChangeArrowheads="1"/>
          </p:cNvSpPr>
          <p:nvPr>
            <p:ph type="ctrTitle"/>
          </p:nvPr>
        </p:nvSpPr>
        <p:spPr>
          <a:xfrm>
            <a:off x="1331913" y="692150"/>
            <a:ext cx="8001000" cy="1143000"/>
          </a:xfrm>
          <a:noFill/>
          <a:ln/>
        </p:spPr>
        <p:txBody>
          <a:bodyPr lIns="90488" tIns="44450" rIns="90488" bIns="44450" anchor="ctr"/>
          <a:lstStyle/>
          <a:p>
            <a:r>
              <a:rPr lang="en-GB" sz="3200" b="1"/>
              <a:t>Is there a Dichotomy between Qualitative and Quantitative Research Techniques?</a:t>
            </a:r>
          </a:p>
        </p:txBody>
      </p:sp>
      <p:sp>
        <p:nvSpPr>
          <p:cNvPr id="4099" name="Rectangle 3"/>
          <p:cNvSpPr>
            <a:spLocks noGrp="1" noChangeArrowheads="1"/>
          </p:cNvSpPr>
          <p:nvPr>
            <p:ph type="subTitle" idx="1"/>
          </p:nvPr>
        </p:nvSpPr>
        <p:spPr>
          <a:xfrm>
            <a:off x="1692275" y="2781300"/>
            <a:ext cx="7010400" cy="1752600"/>
          </a:xfrm>
          <a:noFill/>
          <a:ln/>
        </p:spPr>
        <p:txBody>
          <a:bodyPr lIns="90488" tIns="44450" rIns="90488" bIns="44450"/>
          <a:lstStyle/>
          <a:p>
            <a:pPr marL="342900" indent="-342900">
              <a:buFont typeface="Wingdings" pitchFamily="2" charset="2"/>
              <a:buChar char="¡"/>
            </a:pPr>
            <a:r>
              <a:rPr lang="en-GB" sz="2100" b="1"/>
              <a:t>Introduction</a:t>
            </a:r>
          </a:p>
          <a:p>
            <a:pPr marL="342900" indent="-342900"/>
            <a:r>
              <a:rPr lang="en-GB" sz="2100" b="1" i="1"/>
              <a:t>   </a:t>
            </a:r>
            <a:r>
              <a:rPr lang="en-GB" sz="2100" i="1"/>
              <a:t>“The purists assert that qualitative and quantitative methods are based in paradigms that make different assumptions about the social world, about how science should be conducted, and what constitutes legitimate problems, solutions and criteria of ‘proof’ </a:t>
            </a:r>
            <a:r>
              <a:rPr lang="en-GB" sz="2100"/>
              <a:t>(Burns, 2000, p. 388)</a:t>
            </a:r>
          </a:p>
        </p:txBody>
      </p:sp>
      <p:sp>
        <p:nvSpPr>
          <p:cNvPr id="4100" name="Text Box 4"/>
          <p:cNvSpPr txBox="1">
            <a:spLocks noChangeArrowheads="1"/>
          </p:cNvSpPr>
          <p:nvPr/>
        </p:nvSpPr>
        <p:spPr bwMode="auto">
          <a:xfrm>
            <a:off x="179388" y="6237288"/>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1</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2000"/>
                                        <p:tgtEl>
                                          <p:spTgt spid="40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9"/>
                                        </p:tgtEl>
                                        <p:attrNameLst>
                                          <p:attrName>style.visibility</p:attrName>
                                        </p:attrNameLst>
                                      </p:cBhvr>
                                      <p:to>
                                        <p:strVal val="visible"/>
                                      </p:to>
                                    </p:set>
                                    <p:animEffect transition="in" filter="fade">
                                      <p:cBhvr>
                                        <p:cTn id="10" dur="20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smtClean="0"/>
              <a:t>2011</a:t>
            </a:r>
            <a:endParaRPr lang="en-GB"/>
          </a:p>
        </p:txBody>
      </p:sp>
      <p:sp>
        <p:nvSpPr>
          <p:cNvPr id="6" name="Slide Number Placeholder 5"/>
          <p:cNvSpPr>
            <a:spLocks noGrp="1"/>
          </p:cNvSpPr>
          <p:nvPr>
            <p:ph type="sldNum" sz="quarter" idx="12"/>
          </p:nvPr>
        </p:nvSpPr>
        <p:spPr/>
        <p:txBody>
          <a:bodyPr/>
          <a:lstStyle/>
          <a:p>
            <a:fld id="{B77C1382-9F26-438C-8437-666F0664901A}" type="slidenum">
              <a:rPr lang="en-GB"/>
              <a:pPr/>
              <a:t>3</a:t>
            </a:fld>
            <a:endParaRPr lang="en-GB"/>
          </a:p>
        </p:txBody>
      </p:sp>
      <p:sp>
        <p:nvSpPr>
          <p:cNvPr id="5122" name="Rectangle 2"/>
          <p:cNvSpPr>
            <a:spLocks noGrp="1" noChangeArrowheads="1"/>
          </p:cNvSpPr>
          <p:nvPr>
            <p:ph type="body" idx="1"/>
          </p:nvPr>
        </p:nvSpPr>
        <p:spPr>
          <a:xfrm>
            <a:off x="539750" y="1773238"/>
            <a:ext cx="5975350" cy="4114800"/>
          </a:xfrm>
          <a:noFill/>
          <a:ln/>
        </p:spPr>
        <p:txBody>
          <a:bodyPr lIns="90488" tIns="44450" rIns="90488" bIns="44450"/>
          <a:lstStyle/>
          <a:p>
            <a:pPr>
              <a:lnSpc>
                <a:spcPct val="90000"/>
              </a:lnSpc>
            </a:pPr>
            <a:r>
              <a:rPr lang="en-GB"/>
              <a:t>‘truth’ and ‘knowledge’</a:t>
            </a:r>
          </a:p>
          <a:p>
            <a:pPr>
              <a:lnSpc>
                <a:spcPct val="90000"/>
              </a:lnSpc>
            </a:pPr>
            <a:r>
              <a:rPr lang="en-GB"/>
              <a:t>1960s and 70s (humanistic)</a:t>
            </a:r>
          </a:p>
          <a:p>
            <a:pPr>
              <a:lnSpc>
                <a:spcPct val="90000"/>
              </a:lnSpc>
            </a:pPr>
            <a:r>
              <a:rPr lang="en-GB"/>
              <a:t>reflect the multiple realities of society</a:t>
            </a:r>
          </a:p>
          <a:p>
            <a:pPr>
              <a:lnSpc>
                <a:spcPct val="90000"/>
              </a:lnSpc>
            </a:pPr>
            <a:r>
              <a:rPr lang="en-GB"/>
              <a:t>“since humans are conscious of their own behaviour, the thoughts, feelings and perceptions of their informants are vital” (</a:t>
            </a:r>
            <a:r>
              <a:rPr lang="en-GB" i="1"/>
              <a:t>ibid.)</a:t>
            </a:r>
            <a:endParaRPr lang="en-GB"/>
          </a:p>
          <a:p>
            <a:pPr>
              <a:lnSpc>
                <a:spcPct val="90000"/>
              </a:lnSpc>
            </a:pPr>
            <a:r>
              <a:rPr lang="en-GB"/>
              <a:t>behaviour and meaning</a:t>
            </a:r>
          </a:p>
        </p:txBody>
      </p:sp>
      <p:sp>
        <p:nvSpPr>
          <p:cNvPr id="5123" name="Rectangle 3"/>
          <p:cNvSpPr>
            <a:spLocks noGrp="1" noChangeArrowheads="1"/>
          </p:cNvSpPr>
          <p:nvPr>
            <p:ph type="title"/>
          </p:nvPr>
        </p:nvSpPr>
        <p:spPr>
          <a:noFill/>
          <a:ln/>
        </p:spPr>
        <p:txBody>
          <a:bodyPr lIns="90488" tIns="44450" rIns="90488" bIns="44450" anchor="ctr"/>
          <a:lstStyle/>
          <a:p>
            <a:r>
              <a:rPr lang="en-GB" sz="2800" b="1"/>
              <a:t>What is Qualitative Research?</a:t>
            </a:r>
          </a:p>
        </p:txBody>
      </p:sp>
      <p:pic>
        <p:nvPicPr>
          <p:cNvPr id="5125" name="Picture 5" descr="cartoonFeb"/>
          <p:cNvPicPr>
            <a:picLocks noChangeAspect="1" noChangeArrowheads="1"/>
          </p:cNvPicPr>
          <p:nvPr/>
        </p:nvPicPr>
        <p:blipFill>
          <a:blip r:embed="rId3" cstate="print"/>
          <a:srcRect/>
          <a:stretch>
            <a:fillRect/>
          </a:stretch>
        </p:blipFill>
        <p:spPr bwMode="auto">
          <a:xfrm>
            <a:off x="6292850" y="1484313"/>
            <a:ext cx="2851150" cy="316865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3"/>
                                        </p:tgtEl>
                                        <p:attrNameLst>
                                          <p:attrName>style.visibility</p:attrName>
                                        </p:attrNameLst>
                                      </p:cBhvr>
                                      <p:to>
                                        <p:strVal val="visible"/>
                                      </p:to>
                                    </p:set>
                                    <p:animEffect transition="in" filter="fade">
                                      <p:cBhvr>
                                        <p:cTn id="7" dur="2000"/>
                                        <p:tgtEl>
                                          <p:spTgt spid="51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2"/>
                                        </p:tgtEl>
                                        <p:attrNameLst>
                                          <p:attrName>style.visibility</p:attrName>
                                        </p:attrNameLst>
                                      </p:cBhvr>
                                      <p:to>
                                        <p:strVal val="visible"/>
                                      </p:to>
                                    </p:set>
                                    <p:animEffect transition="in" filter="fade">
                                      <p:cBhvr>
                                        <p:cTn id="10" dur="20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CA18CFCA-5813-4C05-B167-1AC92BF37EF6}" type="slidenum">
              <a:rPr lang="en-GB"/>
              <a:pPr/>
              <a:t>4</a:t>
            </a:fld>
            <a:endParaRPr lang="en-GB"/>
          </a:p>
        </p:txBody>
      </p:sp>
      <p:sp>
        <p:nvSpPr>
          <p:cNvPr id="6146" name="Rectangle 2"/>
          <p:cNvSpPr>
            <a:spLocks noGrp="1" noChangeArrowheads="1"/>
          </p:cNvSpPr>
          <p:nvPr>
            <p:ph type="title"/>
          </p:nvPr>
        </p:nvSpPr>
        <p:spPr>
          <a:xfrm>
            <a:off x="1143000" y="333375"/>
            <a:ext cx="8001000" cy="1143000"/>
          </a:xfrm>
          <a:noFill/>
          <a:ln/>
        </p:spPr>
        <p:txBody>
          <a:bodyPr lIns="90488" tIns="44450" rIns="90488" bIns="44450" anchor="ctr"/>
          <a:lstStyle/>
          <a:p>
            <a:r>
              <a:rPr lang="en-GB" sz="2800" b="1"/>
              <a:t>A Comparison of Qualitative and Quantitative Research (Silverman, 2000: 2)</a:t>
            </a:r>
          </a:p>
        </p:txBody>
      </p:sp>
      <p:sp>
        <p:nvSpPr>
          <p:cNvPr id="6147"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b="1"/>
              <a:t>Qualitative</a:t>
            </a:r>
          </a:p>
          <a:p>
            <a:r>
              <a:rPr lang="en-GB" sz="2500"/>
              <a:t>Soft</a:t>
            </a:r>
          </a:p>
          <a:p>
            <a:r>
              <a:rPr lang="en-GB" sz="2500"/>
              <a:t>Flexible</a:t>
            </a:r>
          </a:p>
          <a:p>
            <a:r>
              <a:rPr lang="en-GB" sz="2500"/>
              <a:t>Subjective</a:t>
            </a:r>
          </a:p>
          <a:p>
            <a:r>
              <a:rPr lang="en-GB" sz="2500"/>
              <a:t>Political</a:t>
            </a:r>
          </a:p>
          <a:p>
            <a:r>
              <a:rPr lang="en-GB" sz="2500"/>
              <a:t>Case study</a:t>
            </a:r>
          </a:p>
          <a:p>
            <a:r>
              <a:rPr lang="en-GB" sz="2500"/>
              <a:t>Speculative</a:t>
            </a:r>
          </a:p>
          <a:p>
            <a:r>
              <a:rPr lang="en-GB" sz="2500"/>
              <a:t>Grounded</a:t>
            </a:r>
          </a:p>
        </p:txBody>
      </p:sp>
      <p:sp>
        <p:nvSpPr>
          <p:cNvPr id="6148" name="Rectangle 4"/>
          <p:cNvSpPr>
            <a:spLocks noGrp="1" noChangeArrowheads="1"/>
          </p:cNvSpPr>
          <p:nvPr>
            <p:ph type="body" sz="half" idx="2"/>
          </p:nvPr>
        </p:nvSpPr>
        <p:spPr>
          <a:xfrm>
            <a:off x="5097463" y="1827213"/>
            <a:ext cx="3586162" cy="4114800"/>
          </a:xfrm>
          <a:noFill/>
          <a:ln/>
        </p:spPr>
        <p:txBody>
          <a:bodyPr lIns="90488" tIns="44450" rIns="90488" bIns="44450"/>
          <a:lstStyle/>
          <a:p>
            <a:r>
              <a:rPr lang="en-GB" sz="2500" b="1"/>
              <a:t>Quantitative</a:t>
            </a:r>
          </a:p>
          <a:p>
            <a:r>
              <a:rPr lang="en-GB" sz="2500"/>
              <a:t>Hard</a:t>
            </a:r>
          </a:p>
          <a:p>
            <a:r>
              <a:rPr lang="en-GB" sz="2500"/>
              <a:t>Fixed</a:t>
            </a:r>
          </a:p>
          <a:p>
            <a:r>
              <a:rPr lang="en-GB" sz="2500"/>
              <a:t>Objective</a:t>
            </a:r>
          </a:p>
          <a:p>
            <a:r>
              <a:rPr lang="en-GB" sz="2500"/>
              <a:t>Value-free</a:t>
            </a:r>
          </a:p>
          <a:p>
            <a:r>
              <a:rPr lang="en-GB" sz="2500"/>
              <a:t>Survey</a:t>
            </a:r>
          </a:p>
          <a:p>
            <a:r>
              <a:rPr lang="en-GB" sz="2500"/>
              <a:t>Hypothesis testing</a:t>
            </a:r>
          </a:p>
          <a:p>
            <a:r>
              <a:rPr lang="en-GB" sz="2500"/>
              <a:t>Abstract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147"/>
                                        </p:tgtEl>
                                        <p:attrNameLst>
                                          <p:attrName>style.visibility</p:attrName>
                                        </p:attrNameLst>
                                      </p:cBhvr>
                                      <p:to>
                                        <p:strVal val="visible"/>
                                      </p:to>
                                    </p:set>
                                    <p:animEffect transition="in" filter="fade">
                                      <p:cBhvr>
                                        <p:cTn id="10" dur="2000"/>
                                        <p:tgtEl>
                                          <p:spTgt spid="61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148"/>
                                        </p:tgtEl>
                                        <p:attrNameLst>
                                          <p:attrName>style.visibility</p:attrName>
                                        </p:attrNameLst>
                                      </p:cBhvr>
                                      <p:to>
                                        <p:strVal val="visible"/>
                                      </p:to>
                                    </p:set>
                                    <p:animEffect transition="in" filter="fade">
                                      <p:cBhvr>
                                        <p:cTn id="13" dur="2000"/>
                                        <p:tgtEl>
                                          <p:spTgt spid="6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p:bldP spid="6148"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1E50BF85-01B9-434F-A555-768C6B2F65C9}" type="slidenum">
              <a:rPr lang="en-GB"/>
              <a:pPr/>
              <a:t>5</a:t>
            </a:fld>
            <a:endParaRPr lang="en-GB"/>
          </a:p>
        </p:txBody>
      </p:sp>
      <p:sp>
        <p:nvSpPr>
          <p:cNvPr id="7170" name="Rectangle 2"/>
          <p:cNvSpPr>
            <a:spLocks noGrp="1" noChangeArrowheads="1"/>
          </p:cNvSpPr>
          <p:nvPr>
            <p:ph type="title"/>
          </p:nvPr>
        </p:nvSpPr>
        <p:spPr>
          <a:noFill/>
          <a:ln/>
        </p:spPr>
        <p:txBody>
          <a:bodyPr lIns="90488" tIns="44450" rIns="90488" bIns="44450" anchor="ctr"/>
          <a:lstStyle/>
          <a:p>
            <a:r>
              <a:rPr lang="en-GB" sz="2800" b="1"/>
              <a:t>What type of research method should we be using?</a:t>
            </a:r>
          </a:p>
        </p:txBody>
      </p:sp>
      <p:sp>
        <p:nvSpPr>
          <p:cNvPr id="7171" name="Rectangle 3"/>
          <p:cNvSpPr>
            <a:spLocks noGrp="1" noChangeArrowheads="1"/>
          </p:cNvSpPr>
          <p:nvPr>
            <p:ph type="body" idx="1"/>
          </p:nvPr>
        </p:nvSpPr>
        <p:spPr>
          <a:xfrm>
            <a:off x="971550" y="1844675"/>
            <a:ext cx="7313613" cy="4114800"/>
          </a:xfrm>
          <a:noFill/>
          <a:ln/>
        </p:spPr>
        <p:txBody>
          <a:bodyPr lIns="90488" tIns="44450" rIns="90488" bIns="44450"/>
          <a:lstStyle/>
          <a:p>
            <a:pPr>
              <a:lnSpc>
                <a:spcPct val="90000"/>
              </a:lnSpc>
            </a:pPr>
            <a:r>
              <a:rPr lang="en-GB"/>
              <a:t>Beyond the social sciences Quantitative dominates. </a:t>
            </a:r>
          </a:p>
          <a:p>
            <a:pPr lvl="1">
              <a:lnSpc>
                <a:spcPct val="90000"/>
              </a:lnSpc>
            </a:pPr>
            <a:r>
              <a:rPr lang="en-GB"/>
              <a:t>Journalists bias (Denzin &amp; Lincoln, 1994)</a:t>
            </a:r>
          </a:p>
          <a:p>
            <a:pPr lvl="1">
              <a:lnSpc>
                <a:spcPct val="90000"/>
              </a:lnSpc>
            </a:pPr>
            <a:r>
              <a:rPr lang="en-GB"/>
              <a:t>Public varies &amp; Media</a:t>
            </a:r>
          </a:p>
          <a:p>
            <a:pPr lvl="1">
              <a:lnSpc>
                <a:spcPct val="90000"/>
              </a:lnSpc>
            </a:pPr>
            <a:r>
              <a:rPr lang="en-GB"/>
              <a:t>Government &amp; Business</a:t>
            </a:r>
          </a:p>
          <a:p>
            <a:pPr lvl="1">
              <a:lnSpc>
                <a:spcPct val="90000"/>
              </a:lnSpc>
            </a:pPr>
            <a:r>
              <a:rPr lang="en-GB"/>
              <a:t>1990s reliability</a:t>
            </a:r>
          </a:p>
          <a:p>
            <a:pPr>
              <a:lnSpc>
                <a:spcPct val="90000"/>
              </a:lnSpc>
            </a:pPr>
            <a:r>
              <a:rPr lang="en-GB"/>
              <a:t>Should be based on what you are trying to achieve / understand</a:t>
            </a:r>
          </a:p>
          <a:p>
            <a:pPr lvl="1">
              <a:lnSpc>
                <a:spcPct val="90000"/>
              </a:lnSpc>
            </a:pPr>
            <a:endParaRPr lang="en-GB" sz="29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2000"/>
                                        <p:tgtEl>
                                          <p:spTgt spid="71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71"/>
                                        </p:tgtEl>
                                        <p:attrNameLst>
                                          <p:attrName>style.visibility</p:attrName>
                                        </p:attrNameLst>
                                      </p:cBhvr>
                                      <p:to>
                                        <p:strVal val="visible"/>
                                      </p:to>
                                    </p:set>
                                    <p:animEffect transition="in" filter="fade">
                                      <p:cBhvr>
                                        <p:cTn id="10" dur="20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FB0FD68C-E114-4E9D-9F59-0BB647DDFC1B}" type="slidenum">
              <a:rPr lang="en-GB"/>
              <a:pPr/>
              <a:t>6</a:t>
            </a:fld>
            <a:endParaRPr lang="en-GB"/>
          </a:p>
        </p:txBody>
      </p:sp>
      <p:sp>
        <p:nvSpPr>
          <p:cNvPr id="8194" name="Rectangle 2"/>
          <p:cNvSpPr>
            <a:spLocks noGrp="1" noChangeArrowheads="1"/>
          </p:cNvSpPr>
          <p:nvPr>
            <p:ph type="title"/>
          </p:nvPr>
        </p:nvSpPr>
        <p:spPr>
          <a:noFill/>
          <a:ln/>
        </p:spPr>
        <p:txBody>
          <a:bodyPr lIns="90488" tIns="44450" rIns="90488" bIns="44450" anchor="ctr"/>
          <a:lstStyle/>
          <a:p>
            <a:r>
              <a:rPr lang="en-GB" sz="2800" b="1" dirty="0"/>
              <a:t>Some Methods of Quantitative Research</a:t>
            </a:r>
            <a:br>
              <a:rPr lang="en-GB" sz="2800" b="1" dirty="0"/>
            </a:br>
            <a:r>
              <a:rPr lang="en-GB" sz="2800" b="1" dirty="0"/>
              <a:t>(</a:t>
            </a:r>
            <a:r>
              <a:rPr lang="en-GB" sz="2800" b="1" dirty="0" err="1"/>
              <a:t>Bryman</a:t>
            </a:r>
            <a:r>
              <a:rPr lang="en-GB" sz="2800" b="1" dirty="0"/>
              <a:t>, </a:t>
            </a:r>
            <a:r>
              <a:rPr lang="en-GB" sz="2800" b="1" dirty="0" smtClean="0"/>
              <a:t>2010, </a:t>
            </a:r>
            <a:r>
              <a:rPr lang="en-GB" sz="2800" b="1" dirty="0"/>
              <a:t>p. 11)</a:t>
            </a:r>
          </a:p>
        </p:txBody>
      </p:sp>
      <p:sp>
        <p:nvSpPr>
          <p:cNvPr id="8195" name="Rectangle 3"/>
          <p:cNvSpPr>
            <a:spLocks noGrp="1" noChangeArrowheads="1"/>
          </p:cNvSpPr>
          <p:nvPr>
            <p:ph type="body" sz="half" idx="1"/>
          </p:nvPr>
        </p:nvSpPr>
        <p:spPr>
          <a:xfrm>
            <a:off x="1370013" y="1827213"/>
            <a:ext cx="3586162" cy="4114800"/>
          </a:xfrm>
          <a:noFill/>
          <a:ln/>
        </p:spPr>
        <p:txBody>
          <a:bodyPr lIns="90488" tIns="44450" rIns="90488" bIns="44450"/>
          <a:lstStyle/>
          <a:p>
            <a:pPr>
              <a:lnSpc>
                <a:spcPct val="90000"/>
              </a:lnSpc>
            </a:pPr>
            <a:r>
              <a:rPr lang="en-GB" sz="2500" b="1" dirty="0"/>
              <a:t>Method</a:t>
            </a:r>
          </a:p>
          <a:p>
            <a:pPr>
              <a:lnSpc>
                <a:spcPct val="90000"/>
              </a:lnSpc>
              <a:buFont typeface="Wingdings" pitchFamily="2" charset="2"/>
              <a:buNone/>
            </a:pPr>
            <a:r>
              <a:rPr lang="en-GB" sz="2500" dirty="0"/>
              <a:t>1. Social Survey</a:t>
            </a:r>
          </a:p>
          <a:p>
            <a:pPr>
              <a:lnSpc>
                <a:spcPct val="90000"/>
              </a:lnSpc>
              <a:buFont typeface="Wingdings" pitchFamily="2" charset="2"/>
              <a:buNone/>
            </a:pPr>
            <a:endParaRPr lang="en-GB" sz="2500" dirty="0"/>
          </a:p>
          <a:p>
            <a:pPr>
              <a:lnSpc>
                <a:spcPct val="90000"/>
              </a:lnSpc>
              <a:buFont typeface="Wingdings" pitchFamily="2" charset="2"/>
              <a:buNone/>
            </a:pPr>
            <a:r>
              <a:rPr lang="en-GB" sz="2500" dirty="0"/>
              <a:t>2. Experiment</a:t>
            </a:r>
          </a:p>
          <a:p>
            <a:pPr>
              <a:lnSpc>
                <a:spcPct val="90000"/>
              </a:lnSpc>
              <a:buFont typeface="Wingdings" pitchFamily="2" charset="2"/>
              <a:buNone/>
            </a:pPr>
            <a:endParaRPr lang="en-GB" sz="2500" dirty="0"/>
          </a:p>
          <a:p>
            <a:pPr>
              <a:lnSpc>
                <a:spcPct val="90000"/>
              </a:lnSpc>
              <a:buFont typeface="Wingdings" pitchFamily="2" charset="2"/>
              <a:buNone/>
            </a:pPr>
            <a:r>
              <a:rPr lang="en-GB" sz="2500" dirty="0"/>
              <a:t>3. Official Statistics</a:t>
            </a:r>
          </a:p>
          <a:p>
            <a:pPr>
              <a:lnSpc>
                <a:spcPct val="90000"/>
              </a:lnSpc>
              <a:buFont typeface="Wingdings" pitchFamily="2" charset="2"/>
              <a:buNone/>
            </a:pPr>
            <a:endParaRPr lang="en-GB" sz="2500" dirty="0"/>
          </a:p>
          <a:p>
            <a:pPr>
              <a:lnSpc>
                <a:spcPct val="90000"/>
              </a:lnSpc>
              <a:buFont typeface="Wingdings" pitchFamily="2" charset="2"/>
              <a:buNone/>
            </a:pPr>
            <a:r>
              <a:rPr lang="en-GB" sz="2500" dirty="0"/>
              <a:t>4. Content </a:t>
            </a:r>
            <a:r>
              <a:rPr lang="en-GB" sz="2500" dirty="0" smtClean="0"/>
              <a:t>analysis</a:t>
            </a:r>
          </a:p>
          <a:p>
            <a:pPr>
              <a:lnSpc>
                <a:spcPct val="90000"/>
              </a:lnSpc>
              <a:buFont typeface="Wingdings" pitchFamily="2" charset="2"/>
              <a:buNone/>
            </a:pPr>
            <a:endParaRPr lang="en-GB" sz="2500" dirty="0" smtClean="0"/>
          </a:p>
          <a:p>
            <a:pPr>
              <a:lnSpc>
                <a:spcPct val="90000"/>
              </a:lnSpc>
              <a:buFont typeface="Wingdings" pitchFamily="2" charset="2"/>
              <a:buNone/>
            </a:pPr>
            <a:r>
              <a:rPr lang="en-GB" sz="2500" dirty="0" smtClean="0">
                <a:hlinkClick r:id="rId3"/>
              </a:rPr>
              <a:t>research Heroes</a:t>
            </a:r>
            <a:endParaRPr lang="en-GB" sz="2500" dirty="0"/>
          </a:p>
        </p:txBody>
      </p:sp>
      <p:sp>
        <p:nvSpPr>
          <p:cNvPr id="8196" name="Rectangle 4"/>
          <p:cNvSpPr>
            <a:spLocks noGrp="1" noChangeArrowheads="1"/>
          </p:cNvSpPr>
          <p:nvPr>
            <p:ph type="body" sz="half" idx="2"/>
          </p:nvPr>
        </p:nvSpPr>
        <p:spPr>
          <a:xfrm>
            <a:off x="5097463" y="1827213"/>
            <a:ext cx="3586162" cy="4114800"/>
          </a:xfrm>
          <a:noFill/>
          <a:ln/>
        </p:spPr>
        <p:txBody>
          <a:bodyPr lIns="90488" tIns="44450" rIns="90488" bIns="44450"/>
          <a:lstStyle/>
          <a:p>
            <a:pPr>
              <a:lnSpc>
                <a:spcPct val="90000"/>
              </a:lnSpc>
            </a:pPr>
            <a:r>
              <a:rPr lang="en-GB" sz="2500" b="1"/>
              <a:t>Features</a:t>
            </a:r>
          </a:p>
          <a:p>
            <a:pPr>
              <a:lnSpc>
                <a:spcPct val="90000"/>
              </a:lnSpc>
              <a:buFont typeface="Wingdings" pitchFamily="2" charset="2"/>
              <a:buNone/>
            </a:pPr>
            <a:r>
              <a:rPr lang="en-GB" sz="2500"/>
              <a:t>1.Random/measured variables</a:t>
            </a:r>
          </a:p>
          <a:p>
            <a:pPr>
              <a:lnSpc>
                <a:spcPct val="90000"/>
              </a:lnSpc>
              <a:buFont typeface="Wingdings" pitchFamily="2" charset="2"/>
              <a:buNone/>
            </a:pPr>
            <a:r>
              <a:rPr lang="en-GB" sz="2500"/>
              <a:t>2. ‘control group’</a:t>
            </a:r>
          </a:p>
          <a:p>
            <a:pPr>
              <a:lnSpc>
                <a:spcPct val="90000"/>
              </a:lnSpc>
              <a:buFont typeface="Wingdings" pitchFamily="2" charset="2"/>
              <a:buNone/>
            </a:pPr>
            <a:endParaRPr lang="en-GB" sz="2500"/>
          </a:p>
          <a:p>
            <a:pPr>
              <a:lnSpc>
                <a:spcPct val="90000"/>
              </a:lnSpc>
              <a:buFont typeface="Wingdings" pitchFamily="2" charset="2"/>
              <a:buNone/>
            </a:pPr>
            <a:r>
              <a:rPr lang="en-GB" sz="2500"/>
              <a:t>3. Analysis others data</a:t>
            </a:r>
          </a:p>
          <a:p>
            <a:pPr>
              <a:lnSpc>
                <a:spcPct val="90000"/>
              </a:lnSpc>
              <a:buFont typeface="Wingdings" pitchFamily="2" charset="2"/>
              <a:buNone/>
            </a:pPr>
            <a:endParaRPr lang="en-GB" sz="2500"/>
          </a:p>
          <a:p>
            <a:pPr>
              <a:lnSpc>
                <a:spcPct val="90000"/>
              </a:lnSpc>
              <a:buFont typeface="Wingdings" pitchFamily="2" charset="2"/>
              <a:buNone/>
            </a:pPr>
            <a:r>
              <a:rPr lang="en-GB" sz="2500"/>
              <a:t>4. Categories: count content of text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2000"/>
                                        <p:tgtEl>
                                          <p:spTgt spid="81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5"/>
                                        </p:tgtEl>
                                        <p:attrNameLst>
                                          <p:attrName>style.visibility</p:attrName>
                                        </p:attrNameLst>
                                      </p:cBhvr>
                                      <p:to>
                                        <p:strVal val="visible"/>
                                      </p:to>
                                    </p:set>
                                    <p:animEffect transition="in" filter="fade">
                                      <p:cBhvr>
                                        <p:cTn id="10" dur="2000"/>
                                        <p:tgtEl>
                                          <p:spTgt spid="819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196"/>
                                        </p:tgtEl>
                                        <p:attrNameLst>
                                          <p:attrName>style.visibility</p:attrName>
                                        </p:attrNameLst>
                                      </p:cBhvr>
                                      <p:to>
                                        <p:strVal val="visible"/>
                                      </p:to>
                                    </p:set>
                                    <p:animEffect transition="in" filter="fade">
                                      <p:cBhvr>
                                        <p:cTn id="13" dur="2000"/>
                                        <p:tgtEl>
                                          <p:spTgt spid="81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p:bldP spid="8196"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1A419EDE-C7AD-46D6-9CEF-E8B91398BDD1}" type="slidenum">
              <a:rPr lang="en-GB"/>
              <a:pPr/>
              <a:t>7</a:t>
            </a:fld>
            <a:endParaRPr lang="en-GB"/>
          </a:p>
        </p:txBody>
      </p:sp>
      <p:sp>
        <p:nvSpPr>
          <p:cNvPr id="9218" name="Rectangle 2"/>
          <p:cNvSpPr>
            <a:spLocks noGrp="1" noChangeArrowheads="1"/>
          </p:cNvSpPr>
          <p:nvPr>
            <p:ph type="title"/>
          </p:nvPr>
        </p:nvSpPr>
        <p:spPr>
          <a:noFill/>
          <a:ln/>
        </p:spPr>
        <p:txBody>
          <a:bodyPr lIns="90488" tIns="44450" rIns="90488" bIns="44450" anchor="ctr"/>
          <a:lstStyle/>
          <a:p>
            <a:r>
              <a:rPr lang="en-GB" sz="2800" b="1"/>
              <a:t>Some Other Points</a:t>
            </a:r>
          </a:p>
        </p:txBody>
      </p:sp>
      <p:sp>
        <p:nvSpPr>
          <p:cNvPr id="9219" name="Rectangle 3"/>
          <p:cNvSpPr>
            <a:spLocks noGrp="1" noChangeArrowheads="1"/>
          </p:cNvSpPr>
          <p:nvPr>
            <p:ph type="body" idx="1"/>
          </p:nvPr>
        </p:nvSpPr>
        <p:spPr>
          <a:noFill/>
          <a:ln/>
        </p:spPr>
        <p:txBody>
          <a:bodyPr lIns="90488" tIns="44450" rIns="90488" bIns="44450"/>
          <a:lstStyle/>
          <a:p>
            <a:r>
              <a:rPr lang="en-GB" sz="2500"/>
              <a:t>Independent Vs dependent variables (next session)</a:t>
            </a:r>
          </a:p>
          <a:p>
            <a:r>
              <a:rPr lang="en-GB" sz="2500"/>
              <a:t>Quant. are reluctant to move from correlation to causal relationships</a:t>
            </a:r>
          </a:p>
          <a:p>
            <a:r>
              <a:rPr lang="en-GB" sz="2500"/>
              <a:t>e.g.. Rum Vs Methodist </a:t>
            </a:r>
          </a:p>
          <a:p>
            <a:r>
              <a:rPr lang="en-GB" sz="2500"/>
              <a:t>Uses a special language and conceptual lenses</a:t>
            </a:r>
          </a:p>
          <a:p>
            <a:r>
              <a:rPr lang="en-GB" sz="2500"/>
              <a:t>Not for LAWS but for cumulative generalisations</a:t>
            </a:r>
          </a:p>
          <a:p>
            <a:r>
              <a:rPr lang="en-GB" sz="2500"/>
              <a:t>‘the cart leading the horse’ </a:t>
            </a:r>
          </a:p>
          <a:p>
            <a:r>
              <a:rPr lang="en-GB" sz="2500"/>
              <a:t>Conclusion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219"/>
                                        </p:tgtEl>
                                        <p:attrNameLst>
                                          <p:attrName>style.visibility</p:attrName>
                                        </p:attrNameLst>
                                      </p:cBhvr>
                                      <p:to>
                                        <p:strVal val="visible"/>
                                      </p:to>
                                    </p:set>
                                    <p:animEffect transition="in" filter="fade">
                                      <p:cBhvr>
                                        <p:cTn id="10" dur="2000"/>
                                        <p:tgtEl>
                                          <p:spTgt spid="9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 name="Rectangle 9"/>
          <p:cNvSpPr>
            <a:spLocks noGrp="1" noChangeArrowheads="1"/>
          </p:cNvSpPr>
          <p:nvPr>
            <p:ph type="ftr" sz="quarter" idx="3"/>
          </p:nvPr>
        </p:nvSpPr>
        <p:spPr/>
        <p:txBody>
          <a:bodyPr/>
          <a:lstStyle/>
          <a:p>
            <a:r>
              <a:rPr lang="en-GB" smtClean="0"/>
              <a:t>2011</a:t>
            </a:r>
            <a:endParaRPr lang="en-GB"/>
          </a:p>
        </p:txBody>
      </p:sp>
      <p:sp>
        <p:nvSpPr>
          <p:cNvPr id="9" name="Rectangle 10"/>
          <p:cNvSpPr>
            <a:spLocks noGrp="1" noChangeArrowheads="1"/>
          </p:cNvSpPr>
          <p:nvPr>
            <p:ph type="sldNum" sz="quarter" idx="4"/>
          </p:nvPr>
        </p:nvSpPr>
        <p:spPr/>
        <p:txBody>
          <a:bodyPr/>
          <a:lstStyle/>
          <a:p>
            <a:fld id="{563949A5-08D4-4A20-BC44-431E96C955A7}" type="slidenum">
              <a:rPr lang="en-GB"/>
              <a:pPr/>
              <a:t>8</a:t>
            </a:fld>
            <a:endParaRPr lang="en-GB"/>
          </a:p>
        </p:txBody>
      </p:sp>
      <p:sp>
        <p:nvSpPr>
          <p:cNvPr id="181250" name="Rectangle 2"/>
          <p:cNvSpPr>
            <a:spLocks noGrp="1" noChangeArrowheads="1"/>
          </p:cNvSpPr>
          <p:nvPr>
            <p:ph type="ctrTitle"/>
          </p:nvPr>
        </p:nvSpPr>
        <p:spPr/>
        <p:txBody>
          <a:bodyPr/>
          <a:lstStyle/>
          <a:p>
            <a:r>
              <a:rPr lang="en-GB" sz="3600"/>
              <a:t>Some Fundamental Environmental Research Concepts</a:t>
            </a:r>
          </a:p>
        </p:txBody>
      </p:sp>
      <p:sp>
        <p:nvSpPr>
          <p:cNvPr id="181251" name="Rectangle 3"/>
          <p:cNvSpPr>
            <a:spLocks noGrp="1" noChangeArrowheads="1"/>
          </p:cNvSpPr>
          <p:nvPr>
            <p:ph type="subTitle" idx="1"/>
          </p:nvPr>
        </p:nvSpPr>
        <p:spPr/>
        <p:txBody>
          <a:bodyPr/>
          <a:lstStyle/>
          <a:p>
            <a:endParaRPr lang="en-US"/>
          </a:p>
        </p:txBody>
      </p:sp>
      <p:pic>
        <p:nvPicPr>
          <p:cNvPr id="181253" name="Picture 5" descr="Bark pockets"/>
          <p:cNvPicPr>
            <a:picLocks noChangeAspect="1" noChangeArrowheads="1"/>
          </p:cNvPicPr>
          <p:nvPr/>
        </p:nvPicPr>
        <p:blipFill>
          <a:blip r:embed="rId3" cstate="print"/>
          <a:srcRect/>
          <a:stretch>
            <a:fillRect/>
          </a:stretch>
        </p:blipFill>
        <p:spPr bwMode="auto">
          <a:xfrm>
            <a:off x="2987675" y="2708275"/>
            <a:ext cx="2381250" cy="3438525"/>
          </a:xfrm>
          <a:prstGeom prst="rect">
            <a:avLst/>
          </a:prstGeom>
          <a:noFill/>
        </p:spPr>
      </p:pic>
      <p:sp>
        <p:nvSpPr>
          <p:cNvPr id="181254" name="WordArt 6"/>
          <p:cNvSpPr>
            <a:spLocks noChangeArrowheads="1" noChangeShapeType="1" noTextEdit="1"/>
          </p:cNvSpPr>
          <p:nvPr/>
        </p:nvSpPr>
        <p:spPr bwMode="auto">
          <a:xfrm>
            <a:off x="250825" y="5229225"/>
            <a:ext cx="2352675" cy="1295400"/>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80000"/>
                    </a:srgbClr>
                  </a:outerShdw>
                </a:effectLst>
                <a:latin typeface="Arial Black"/>
              </a:rPr>
              <a:t>Variables</a:t>
            </a:r>
          </a:p>
        </p:txBody>
      </p:sp>
      <p:sp>
        <p:nvSpPr>
          <p:cNvPr id="181255" name="WordArt 7"/>
          <p:cNvSpPr>
            <a:spLocks noChangeArrowheads="1" noChangeShapeType="1" noTextEdit="1"/>
          </p:cNvSpPr>
          <p:nvPr/>
        </p:nvSpPr>
        <p:spPr bwMode="auto">
          <a:xfrm>
            <a:off x="5508625" y="2708275"/>
            <a:ext cx="2933700" cy="647700"/>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80000"/>
                    </a:srgbClr>
                  </a:outerShdw>
                </a:effectLst>
                <a:latin typeface="Arial Black"/>
              </a:rPr>
              <a:t>Hypotheses</a:t>
            </a:r>
          </a:p>
        </p:txBody>
      </p:sp>
      <p:sp>
        <p:nvSpPr>
          <p:cNvPr id="181256" name="WordArt 8"/>
          <p:cNvSpPr>
            <a:spLocks noChangeArrowheads="1" noChangeShapeType="1" noTextEdit="1"/>
          </p:cNvSpPr>
          <p:nvPr/>
        </p:nvSpPr>
        <p:spPr bwMode="auto">
          <a:xfrm>
            <a:off x="5148263" y="5013325"/>
            <a:ext cx="3817937" cy="792163"/>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80000"/>
                    </a:srgbClr>
                  </a:outerShdw>
                </a:effectLst>
                <a:latin typeface="Arial Black"/>
              </a:rPr>
              <a:t>Reliability &amp; </a:t>
            </a:r>
          </a:p>
          <a:p>
            <a:pPr algn="ctr"/>
            <a:r>
              <a:rPr lang="en-GB" sz="3600" kern="10">
                <a:ln w="12700">
                  <a:solidFill>
                    <a:srgbClr val="EAEAEA"/>
                  </a:solidFill>
                  <a:round/>
                  <a:headEnd/>
                  <a:tailEnd/>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80000"/>
                    </a:srgbClr>
                  </a:outerShdw>
                </a:effectLst>
                <a:latin typeface="Arial Black"/>
              </a:rPr>
              <a:t>Validity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1250"/>
                                        </p:tgtEl>
                                        <p:attrNameLst>
                                          <p:attrName>style.visibility</p:attrName>
                                        </p:attrNameLst>
                                      </p:cBhvr>
                                      <p:to>
                                        <p:strVal val="visible"/>
                                      </p:to>
                                    </p:set>
                                    <p:animEffect transition="in" filter="fade">
                                      <p:cBhvr>
                                        <p:cTn id="7" dur="2000"/>
                                        <p:tgtEl>
                                          <p:spTgt spid="181250"/>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181251"/>
                                        </p:tgtEl>
                                        <p:attrNameLst>
                                          <p:attrName>style.visibility</p:attrName>
                                        </p:attrNameLst>
                                      </p:cBhvr>
                                      <p:to>
                                        <p:strVal val="visible"/>
                                      </p:to>
                                    </p:set>
                                    <p:animEffect transition="in" filter="fade">
                                      <p:cBhvr>
                                        <p:cTn id="10" dur="2000"/>
                                        <p:tgtEl>
                                          <p:spTgt spid="1812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1250" grpId="0"/>
      <p:bldP spid="181251"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 name="Footer Placeholder 4"/>
          <p:cNvSpPr>
            <a:spLocks noGrp="1"/>
          </p:cNvSpPr>
          <p:nvPr>
            <p:ph type="ftr" sz="quarter" idx="11"/>
          </p:nvPr>
        </p:nvSpPr>
        <p:spPr/>
        <p:txBody>
          <a:bodyPr/>
          <a:lstStyle/>
          <a:p>
            <a:r>
              <a:rPr lang="en-GB" smtClean="0"/>
              <a:t>2011</a:t>
            </a:r>
            <a:endParaRPr lang="en-GB" dirty="0"/>
          </a:p>
        </p:txBody>
      </p:sp>
      <p:sp>
        <p:nvSpPr>
          <p:cNvPr id="11" name="Slide Number Placeholder 5"/>
          <p:cNvSpPr>
            <a:spLocks noGrp="1"/>
          </p:cNvSpPr>
          <p:nvPr>
            <p:ph type="sldNum" sz="quarter" idx="12"/>
          </p:nvPr>
        </p:nvSpPr>
        <p:spPr/>
        <p:txBody>
          <a:bodyPr/>
          <a:lstStyle/>
          <a:p>
            <a:fld id="{13ECCE31-165B-4A8B-B2FA-7C4B82BC50ED}" type="slidenum">
              <a:rPr lang="en-GB"/>
              <a:pPr/>
              <a:t>9</a:t>
            </a:fld>
            <a:endParaRPr lang="en-GB"/>
          </a:p>
        </p:txBody>
      </p:sp>
      <p:sp>
        <p:nvSpPr>
          <p:cNvPr id="182274" name="Rectangle 2"/>
          <p:cNvSpPr>
            <a:spLocks noGrp="1" noChangeArrowheads="1"/>
          </p:cNvSpPr>
          <p:nvPr>
            <p:ph type="title"/>
          </p:nvPr>
        </p:nvSpPr>
        <p:spPr/>
        <p:txBody>
          <a:bodyPr/>
          <a:lstStyle/>
          <a:p>
            <a:r>
              <a:rPr lang="en-GB" sz="2800" b="1"/>
              <a:t>Independent and dependent variables</a:t>
            </a:r>
          </a:p>
        </p:txBody>
      </p:sp>
      <p:sp>
        <p:nvSpPr>
          <p:cNvPr id="182275" name="Rectangle 3"/>
          <p:cNvSpPr>
            <a:spLocks noChangeArrowheads="1"/>
          </p:cNvSpPr>
          <p:nvPr/>
        </p:nvSpPr>
        <p:spPr bwMode="auto">
          <a:xfrm>
            <a:off x="1042988" y="1557338"/>
            <a:ext cx="7921625" cy="1463675"/>
          </a:xfrm>
          <a:prstGeom prst="rect">
            <a:avLst/>
          </a:prstGeom>
          <a:noFill/>
          <a:ln w="9525">
            <a:noFill/>
            <a:miter lim="800000"/>
            <a:headEnd/>
            <a:tailEnd/>
          </a:ln>
          <a:effectLst/>
        </p:spPr>
        <p:txBody>
          <a:bodyPr>
            <a:spAutoFit/>
          </a:bodyPr>
          <a:lstStyle/>
          <a:p>
            <a:pPr>
              <a:spcBef>
                <a:spcPct val="50000"/>
              </a:spcBef>
            </a:pPr>
            <a:r>
              <a:rPr lang="en-GB" sz="2000" b="1">
                <a:latin typeface="Arial" charset="0"/>
              </a:rPr>
              <a:t>Independent variable:</a:t>
            </a:r>
            <a:r>
              <a:rPr lang="en-GB" sz="2000">
                <a:latin typeface="Arial" charset="0"/>
              </a:rPr>
              <a:t> the variable that the experimenter manipulates to see whether it has an effect on the other variable.</a:t>
            </a:r>
          </a:p>
          <a:p>
            <a:pPr>
              <a:spcBef>
                <a:spcPct val="50000"/>
              </a:spcBef>
            </a:pPr>
            <a:r>
              <a:rPr lang="en-GB" sz="2000" b="1">
                <a:latin typeface="Arial" charset="0"/>
              </a:rPr>
              <a:t>Dependent variable:</a:t>
            </a:r>
            <a:r>
              <a:rPr lang="en-GB" sz="2000">
                <a:latin typeface="Arial" charset="0"/>
              </a:rPr>
              <a:t> the variable which is dependent on the way in which the experimenter manipulates the independent variable.</a:t>
            </a:r>
          </a:p>
        </p:txBody>
      </p:sp>
      <p:sp>
        <p:nvSpPr>
          <p:cNvPr id="182328" name="AutoShape 56"/>
          <p:cNvSpPr>
            <a:spLocks noChangeArrowheads="1"/>
          </p:cNvSpPr>
          <p:nvPr/>
        </p:nvSpPr>
        <p:spPr bwMode="auto">
          <a:xfrm>
            <a:off x="0" y="3500438"/>
            <a:ext cx="1296988" cy="1439862"/>
          </a:xfrm>
          <a:prstGeom prst="rightArrowCallout">
            <a:avLst>
              <a:gd name="adj1" fmla="val 27754"/>
              <a:gd name="adj2" fmla="val 27754"/>
              <a:gd name="adj3" fmla="val 16667"/>
              <a:gd name="adj4" fmla="val 66667"/>
            </a:avLst>
          </a:prstGeom>
          <a:solidFill>
            <a:schemeClr val="accent1"/>
          </a:solidFill>
          <a:ln w="12700">
            <a:solidFill>
              <a:schemeClr val="tx1"/>
            </a:solidFill>
            <a:miter lim="800000"/>
            <a:headEnd/>
            <a:tailEnd/>
          </a:ln>
          <a:effectLst/>
        </p:spPr>
        <p:txBody>
          <a:bodyPr wrap="none" anchor="ctr"/>
          <a:lstStyle/>
          <a:p>
            <a:endParaRPr lang="en-GB"/>
          </a:p>
        </p:txBody>
      </p:sp>
      <p:sp>
        <p:nvSpPr>
          <p:cNvPr id="182329" name="Text Box 57"/>
          <p:cNvSpPr txBox="1">
            <a:spLocks noChangeArrowheads="1"/>
          </p:cNvSpPr>
          <p:nvPr/>
        </p:nvSpPr>
        <p:spPr bwMode="auto">
          <a:xfrm>
            <a:off x="0" y="3860800"/>
            <a:ext cx="1441450" cy="779463"/>
          </a:xfrm>
          <a:prstGeom prst="rect">
            <a:avLst/>
          </a:prstGeom>
          <a:noFill/>
          <a:ln w="12700">
            <a:noFill/>
            <a:miter lim="800000"/>
            <a:headEnd/>
            <a:tailEnd/>
          </a:ln>
          <a:effectLst/>
        </p:spPr>
        <p:txBody>
          <a:bodyPr>
            <a:spAutoFit/>
          </a:bodyPr>
          <a:lstStyle/>
          <a:p>
            <a:pPr>
              <a:spcBef>
                <a:spcPct val="50000"/>
              </a:spcBef>
            </a:pPr>
            <a:r>
              <a:rPr lang="en-GB"/>
              <a:t>Cause</a:t>
            </a:r>
          </a:p>
          <a:p>
            <a:pPr>
              <a:spcBef>
                <a:spcPct val="50000"/>
              </a:spcBef>
            </a:pPr>
            <a:r>
              <a:rPr lang="en-GB"/>
              <a:t>IV</a:t>
            </a:r>
          </a:p>
        </p:txBody>
      </p:sp>
      <p:sp>
        <p:nvSpPr>
          <p:cNvPr id="182330" name="AutoShape 58"/>
          <p:cNvSpPr>
            <a:spLocks noChangeArrowheads="1"/>
          </p:cNvSpPr>
          <p:nvPr/>
        </p:nvSpPr>
        <p:spPr bwMode="auto">
          <a:xfrm>
            <a:off x="2916238" y="5229225"/>
            <a:ext cx="1296987" cy="1081088"/>
          </a:xfrm>
          <a:prstGeom prst="rightArrowCallout">
            <a:avLst>
              <a:gd name="adj1" fmla="val 25000"/>
              <a:gd name="adj2" fmla="val 25000"/>
              <a:gd name="adj3" fmla="val 19995"/>
              <a:gd name="adj4" fmla="val 66667"/>
            </a:avLst>
          </a:prstGeom>
          <a:solidFill>
            <a:schemeClr val="accent1"/>
          </a:solidFill>
          <a:ln w="12700">
            <a:solidFill>
              <a:schemeClr val="tx1"/>
            </a:solidFill>
            <a:miter lim="800000"/>
            <a:headEnd/>
            <a:tailEnd/>
          </a:ln>
          <a:effectLst/>
        </p:spPr>
        <p:txBody>
          <a:bodyPr wrap="none" anchor="ctr"/>
          <a:lstStyle/>
          <a:p>
            <a:endParaRPr lang="en-GB"/>
          </a:p>
        </p:txBody>
      </p:sp>
      <p:sp>
        <p:nvSpPr>
          <p:cNvPr id="182332" name="Text Box 60"/>
          <p:cNvSpPr txBox="1">
            <a:spLocks noChangeArrowheads="1"/>
          </p:cNvSpPr>
          <p:nvPr/>
        </p:nvSpPr>
        <p:spPr bwMode="auto">
          <a:xfrm>
            <a:off x="2916238" y="5373688"/>
            <a:ext cx="1296987" cy="779462"/>
          </a:xfrm>
          <a:prstGeom prst="rect">
            <a:avLst/>
          </a:prstGeom>
          <a:noFill/>
          <a:ln w="12700">
            <a:noFill/>
            <a:miter lim="800000"/>
            <a:headEnd/>
            <a:tailEnd/>
          </a:ln>
          <a:effectLst/>
        </p:spPr>
        <p:txBody>
          <a:bodyPr>
            <a:spAutoFit/>
          </a:bodyPr>
          <a:lstStyle/>
          <a:p>
            <a:pPr>
              <a:spcBef>
                <a:spcPct val="50000"/>
              </a:spcBef>
            </a:pPr>
            <a:r>
              <a:rPr lang="en-GB"/>
              <a:t>Effect</a:t>
            </a:r>
          </a:p>
          <a:p>
            <a:pPr>
              <a:spcBef>
                <a:spcPct val="50000"/>
              </a:spcBef>
            </a:pPr>
            <a:r>
              <a:rPr lang="en-GB"/>
              <a:t>DV</a:t>
            </a:r>
          </a:p>
        </p:txBody>
      </p:sp>
      <p:pic>
        <p:nvPicPr>
          <p:cNvPr id="182334" name="Picture 62" descr="MapleTrees"/>
          <p:cNvPicPr>
            <a:picLocks noChangeAspect="1" noChangeArrowheads="1"/>
          </p:cNvPicPr>
          <p:nvPr/>
        </p:nvPicPr>
        <p:blipFill>
          <a:blip r:embed="rId3" cstate="print"/>
          <a:srcRect/>
          <a:stretch>
            <a:fillRect/>
          </a:stretch>
        </p:blipFill>
        <p:spPr bwMode="auto">
          <a:xfrm>
            <a:off x="4284663" y="3357563"/>
            <a:ext cx="3990975" cy="2994025"/>
          </a:xfrm>
          <a:prstGeom prst="rect">
            <a:avLst/>
          </a:prstGeom>
          <a:noFill/>
        </p:spPr>
      </p:pic>
      <p:pic>
        <p:nvPicPr>
          <p:cNvPr id="182336" name="Picture 64" descr="10randp"/>
          <p:cNvPicPr>
            <a:picLocks noChangeAspect="1" noChangeArrowheads="1"/>
          </p:cNvPicPr>
          <p:nvPr/>
        </p:nvPicPr>
        <p:blipFill>
          <a:blip r:embed="rId4" cstate="print"/>
          <a:srcRect/>
          <a:stretch>
            <a:fillRect/>
          </a:stretch>
        </p:blipFill>
        <p:spPr bwMode="auto">
          <a:xfrm>
            <a:off x="1258888" y="3357563"/>
            <a:ext cx="2819400" cy="180975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2274"/>
                                        </p:tgtEl>
                                        <p:attrNameLst>
                                          <p:attrName>style.visibility</p:attrName>
                                        </p:attrNameLst>
                                      </p:cBhvr>
                                      <p:to>
                                        <p:strVal val="visible"/>
                                      </p:to>
                                    </p:set>
                                    <p:animEffect transition="in" filter="fade">
                                      <p:cBhvr>
                                        <p:cTn id="7" dur="2000"/>
                                        <p:tgtEl>
                                          <p:spTgt spid="182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2274"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3"/>
          <p:cNvSpPr>
            <a:spLocks noGrp="1"/>
          </p:cNvSpPr>
          <p:nvPr>
            <p:ph type="ftr" sz="quarter" idx="11"/>
          </p:nvPr>
        </p:nvSpPr>
        <p:spPr/>
        <p:txBody>
          <a:bodyPr/>
          <a:lstStyle/>
          <a:p>
            <a:r>
              <a:rPr lang="en-GB" smtClean="0"/>
              <a:t>2011</a:t>
            </a:r>
            <a:endParaRPr lang="en-GB"/>
          </a:p>
        </p:txBody>
      </p:sp>
      <p:sp>
        <p:nvSpPr>
          <p:cNvPr id="6" name="Slide Number Placeholder 4"/>
          <p:cNvSpPr>
            <a:spLocks noGrp="1"/>
          </p:cNvSpPr>
          <p:nvPr>
            <p:ph type="sldNum" sz="quarter" idx="12"/>
          </p:nvPr>
        </p:nvSpPr>
        <p:spPr/>
        <p:txBody>
          <a:bodyPr/>
          <a:lstStyle/>
          <a:p>
            <a:fld id="{E05028ED-1038-478D-85B9-E2230D1A4CE3}" type="slidenum">
              <a:rPr lang="en-GB"/>
              <a:pPr/>
              <a:t>10</a:t>
            </a:fld>
            <a:endParaRPr lang="en-GB"/>
          </a:p>
        </p:txBody>
      </p:sp>
      <p:sp>
        <p:nvSpPr>
          <p:cNvPr id="183298" name="Rectangle 2"/>
          <p:cNvSpPr>
            <a:spLocks noGrp="1" noChangeArrowheads="1"/>
          </p:cNvSpPr>
          <p:nvPr>
            <p:ph type="title"/>
          </p:nvPr>
        </p:nvSpPr>
        <p:spPr/>
        <p:txBody>
          <a:bodyPr/>
          <a:lstStyle/>
          <a:p>
            <a:r>
              <a:rPr lang="en-GB" sz="2400" b="1"/>
              <a:t>Null hypothesis</a:t>
            </a:r>
          </a:p>
        </p:txBody>
      </p:sp>
      <p:sp>
        <p:nvSpPr>
          <p:cNvPr id="183299" name="Rectangle 3"/>
          <p:cNvSpPr>
            <a:spLocks noChangeArrowheads="1"/>
          </p:cNvSpPr>
          <p:nvPr/>
        </p:nvSpPr>
        <p:spPr bwMode="auto">
          <a:xfrm>
            <a:off x="900113" y="1700213"/>
            <a:ext cx="8534400" cy="3597275"/>
          </a:xfrm>
          <a:prstGeom prst="rect">
            <a:avLst/>
          </a:prstGeom>
          <a:noFill/>
          <a:ln w="9525">
            <a:noFill/>
            <a:miter lim="800000"/>
            <a:headEnd/>
            <a:tailEnd/>
          </a:ln>
          <a:effectLst/>
        </p:spPr>
        <p:txBody>
          <a:bodyPr>
            <a:spAutoFit/>
          </a:bodyPr>
          <a:lstStyle/>
          <a:p>
            <a:pPr>
              <a:spcBef>
                <a:spcPct val="50000"/>
              </a:spcBef>
              <a:buFontTx/>
              <a:buChar char="•"/>
            </a:pPr>
            <a:r>
              <a:rPr lang="en-GB" sz="2000">
                <a:latin typeface="Arial" charset="0"/>
              </a:rPr>
              <a:t>It must be possible for the predicted effects to occur or not to occur</a:t>
            </a:r>
          </a:p>
          <a:p>
            <a:pPr>
              <a:spcBef>
                <a:spcPct val="50000"/>
              </a:spcBef>
              <a:buFontTx/>
              <a:buChar char="•"/>
            </a:pPr>
            <a:r>
              <a:rPr lang="en-GB" sz="2000">
                <a:latin typeface="Arial" charset="0"/>
              </a:rPr>
              <a:t>Null hypothesis: predicts that there is no relationship between the two variables</a:t>
            </a:r>
          </a:p>
          <a:p>
            <a:pPr>
              <a:spcBef>
                <a:spcPct val="50000"/>
              </a:spcBef>
              <a:buFontTx/>
              <a:buChar char="•"/>
            </a:pPr>
            <a:r>
              <a:rPr lang="en-GB" sz="2000">
                <a:latin typeface="Arial" charset="0"/>
              </a:rPr>
              <a:t>It is only after a statistical test has been performed, and if the difference between the scores is big enough, can we reject the null hypothesis and accept the alternative (experimental) hypothesis.</a:t>
            </a:r>
          </a:p>
          <a:p>
            <a:pPr>
              <a:spcBef>
                <a:spcPct val="50000"/>
              </a:spcBef>
            </a:pPr>
            <a:endParaRPr lang="en-GB" sz="2000">
              <a:latin typeface="Arial" charset="0"/>
            </a:endParaRPr>
          </a:p>
          <a:p>
            <a:pPr>
              <a:spcBef>
                <a:spcPct val="50000"/>
              </a:spcBef>
            </a:pPr>
            <a:endParaRPr lang="en-GB" sz="2000">
              <a:latin typeface="Arial" charset="0"/>
            </a:endParaRPr>
          </a:p>
          <a:p>
            <a:pPr>
              <a:spcBef>
                <a:spcPct val="50000"/>
              </a:spcBef>
            </a:pPr>
            <a:endParaRPr lang="en-GB" sz="2000">
              <a:latin typeface="Arial" charset="0"/>
            </a:endParaRPr>
          </a:p>
        </p:txBody>
      </p:sp>
      <p:pic>
        <p:nvPicPr>
          <p:cNvPr id="183301" name="Picture 5" descr="image006"/>
          <p:cNvPicPr>
            <a:picLocks noChangeAspect="1" noChangeArrowheads="1"/>
          </p:cNvPicPr>
          <p:nvPr/>
        </p:nvPicPr>
        <p:blipFill>
          <a:blip r:embed="rId3" cstate="print"/>
          <a:srcRect/>
          <a:stretch>
            <a:fillRect/>
          </a:stretch>
        </p:blipFill>
        <p:spPr bwMode="auto">
          <a:xfrm>
            <a:off x="2411413" y="4149725"/>
            <a:ext cx="4186237" cy="2551113"/>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3298"/>
                                        </p:tgtEl>
                                        <p:attrNameLst>
                                          <p:attrName>style.visibility</p:attrName>
                                        </p:attrNameLst>
                                      </p:cBhvr>
                                      <p:to>
                                        <p:strVal val="visible"/>
                                      </p:to>
                                    </p:set>
                                    <p:animEffect transition="in" filter="fade">
                                      <p:cBhvr>
                                        <p:cTn id="7" dur="2000"/>
                                        <p:tgtEl>
                                          <p:spTgt spid="1832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298"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70AB82BC-7917-4262-B989-E82D455B7C84}" type="slidenum">
              <a:rPr lang="en-GB"/>
              <a:pPr/>
              <a:t>11</a:t>
            </a:fld>
            <a:endParaRPr lang="en-GB"/>
          </a:p>
        </p:txBody>
      </p:sp>
      <p:sp>
        <p:nvSpPr>
          <p:cNvPr id="184322" name="Rectangle 2"/>
          <p:cNvSpPr>
            <a:spLocks noGrp="1" noChangeArrowheads="1"/>
          </p:cNvSpPr>
          <p:nvPr>
            <p:ph type="title"/>
          </p:nvPr>
        </p:nvSpPr>
        <p:spPr/>
        <p:txBody>
          <a:bodyPr/>
          <a:lstStyle/>
          <a:p>
            <a:r>
              <a:rPr lang="en-GB"/>
              <a:t>Nature of the Hypothesis</a:t>
            </a:r>
          </a:p>
        </p:txBody>
      </p:sp>
      <p:sp>
        <p:nvSpPr>
          <p:cNvPr id="184323" name="Rectangle 3"/>
          <p:cNvSpPr>
            <a:spLocks noGrp="1" noChangeArrowheads="1"/>
          </p:cNvSpPr>
          <p:nvPr>
            <p:ph type="body" idx="1"/>
          </p:nvPr>
        </p:nvSpPr>
        <p:spPr/>
        <p:txBody>
          <a:bodyPr/>
          <a:lstStyle/>
          <a:p>
            <a:pPr>
              <a:lnSpc>
                <a:spcPct val="90000"/>
              </a:lnSpc>
            </a:pPr>
            <a:r>
              <a:rPr lang="en-GB">
                <a:cs typeface="Times New Roman" pitchFamily="18" charset="0"/>
              </a:rPr>
              <a:t>An hypothesis is a specific statement of prediction. It describes in concrete (rather than theoretical) terms what you expect will happen in your study. </a:t>
            </a:r>
          </a:p>
          <a:p>
            <a:pPr>
              <a:lnSpc>
                <a:spcPct val="90000"/>
              </a:lnSpc>
            </a:pPr>
            <a:r>
              <a:rPr lang="en-GB">
                <a:cs typeface="Times New Roman" pitchFamily="18" charset="0"/>
              </a:rPr>
              <a:t>There is a null hypothesis ( H</a:t>
            </a:r>
            <a:r>
              <a:rPr lang="en-GB" baseline="-25000">
                <a:cs typeface="Times New Roman" pitchFamily="18" charset="0"/>
              </a:rPr>
              <a:t>0</a:t>
            </a:r>
            <a:r>
              <a:rPr lang="en-GB">
                <a:cs typeface="Times New Roman" pitchFamily="18" charset="0"/>
              </a:rPr>
              <a:t>)</a:t>
            </a:r>
            <a:r>
              <a:rPr lang="en-GB" baseline="-25000">
                <a:cs typeface="Times New Roman" pitchFamily="18" charset="0"/>
              </a:rPr>
              <a:t> </a:t>
            </a:r>
            <a:r>
              <a:rPr lang="en-GB">
                <a:cs typeface="Times New Roman" pitchFamily="18" charset="0"/>
              </a:rPr>
              <a:t>and and experimental or alternative(H</a:t>
            </a:r>
            <a:r>
              <a:rPr lang="en-GB" baseline="-25000">
                <a:cs typeface="Times New Roman" pitchFamily="18" charset="0"/>
              </a:rPr>
              <a:t>1</a:t>
            </a:r>
            <a:r>
              <a:rPr lang="en-GB">
                <a:cs typeface="Times New Roman" pitchFamily="18" charset="0"/>
              </a:rPr>
              <a:t>)</a:t>
            </a:r>
          </a:p>
          <a:p>
            <a:pPr>
              <a:lnSpc>
                <a:spcPct val="90000"/>
              </a:lnSpc>
            </a:pPr>
            <a:r>
              <a:rPr lang="en-GB">
                <a:cs typeface="Times New Roman" pitchFamily="18" charset="0"/>
              </a:rPr>
              <a:t>Hypotheses can be one-tailed or two tailed – difference or direction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4322"/>
                                        </p:tgtEl>
                                        <p:attrNameLst>
                                          <p:attrName>style.visibility</p:attrName>
                                        </p:attrNameLst>
                                      </p:cBhvr>
                                      <p:to>
                                        <p:strVal val="visible"/>
                                      </p:to>
                                    </p:set>
                                    <p:animEffect transition="in" filter="fade">
                                      <p:cBhvr>
                                        <p:cTn id="7" dur="2000"/>
                                        <p:tgtEl>
                                          <p:spTgt spid="184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23"/>
                                        </p:tgtEl>
                                        <p:attrNameLst>
                                          <p:attrName>style.visibility</p:attrName>
                                        </p:attrNameLst>
                                      </p:cBhvr>
                                      <p:to>
                                        <p:strVal val="visible"/>
                                      </p:to>
                                    </p:set>
                                    <p:animEffect transition="in" filter="fade">
                                      <p:cBhvr>
                                        <p:cTn id="10" dur="2000"/>
                                        <p:tgtEl>
                                          <p:spTgt spid="184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2" grpId="0"/>
      <p:bldP spid="184323"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GB" smtClean="0"/>
              <a:t>2011</a:t>
            </a:r>
            <a:endParaRPr lang="en-GB"/>
          </a:p>
        </p:txBody>
      </p:sp>
      <p:sp>
        <p:nvSpPr>
          <p:cNvPr id="5" name="Slide Number Placeholder 4"/>
          <p:cNvSpPr>
            <a:spLocks noGrp="1"/>
          </p:cNvSpPr>
          <p:nvPr>
            <p:ph type="sldNum" sz="quarter" idx="12"/>
          </p:nvPr>
        </p:nvSpPr>
        <p:spPr/>
        <p:txBody>
          <a:bodyPr/>
          <a:lstStyle/>
          <a:p>
            <a:fld id="{D9401E6C-BC29-4807-8D85-613DC4EA1B55}" type="slidenum">
              <a:rPr lang="en-GB"/>
              <a:pPr/>
              <a:t>12</a:t>
            </a:fld>
            <a:endParaRPr lang="en-GB"/>
          </a:p>
        </p:txBody>
      </p:sp>
      <p:sp>
        <p:nvSpPr>
          <p:cNvPr id="185346" name="Rectangle 2"/>
          <p:cNvSpPr>
            <a:spLocks noGrp="1" noChangeArrowheads="1"/>
          </p:cNvSpPr>
          <p:nvPr>
            <p:ph type="title"/>
          </p:nvPr>
        </p:nvSpPr>
        <p:spPr/>
        <p:txBody>
          <a:bodyPr/>
          <a:lstStyle/>
          <a:p>
            <a:r>
              <a:rPr lang="en-GB" sz="2800" b="1"/>
              <a:t>One tailed/ two tailed hypotheses</a:t>
            </a:r>
          </a:p>
        </p:txBody>
      </p:sp>
      <p:sp>
        <p:nvSpPr>
          <p:cNvPr id="185347" name="Rectangle 3"/>
          <p:cNvSpPr>
            <a:spLocks noChangeArrowheads="1"/>
          </p:cNvSpPr>
          <p:nvPr/>
        </p:nvSpPr>
        <p:spPr bwMode="auto">
          <a:xfrm>
            <a:off x="1116013" y="1771650"/>
            <a:ext cx="7848600" cy="5273675"/>
          </a:xfrm>
          <a:prstGeom prst="rect">
            <a:avLst/>
          </a:prstGeom>
          <a:noFill/>
          <a:ln w="9525">
            <a:noFill/>
            <a:miter lim="800000"/>
            <a:headEnd/>
            <a:tailEnd/>
          </a:ln>
          <a:effectLst/>
        </p:spPr>
        <p:txBody>
          <a:bodyPr>
            <a:spAutoFit/>
          </a:bodyPr>
          <a:lstStyle/>
          <a:p>
            <a:pPr>
              <a:spcBef>
                <a:spcPct val="50000"/>
              </a:spcBef>
            </a:pPr>
            <a:r>
              <a:rPr lang="en-GB" sz="2000" b="1">
                <a:latin typeface="Arial" charset="0"/>
              </a:rPr>
              <a:t>One tailed hypothesis:</a:t>
            </a:r>
            <a:r>
              <a:rPr lang="en-GB" sz="2000">
                <a:latin typeface="Arial" charset="0"/>
              </a:rPr>
              <a:t> states the direction of the difference </a:t>
            </a:r>
          </a:p>
          <a:p>
            <a:pPr>
              <a:spcBef>
                <a:spcPct val="50000"/>
              </a:spcBef>
            </a:pPr>
            <a:r>
              <a:rPr lang="en-GB" sz="2000">
                <a:latin typeface="Arial" charset="0"/>
              </a:rPr>
              <a:t>One tailed tend to use words like ‘reduce’, ‘increase’, ‘lower’, ‘raise’.</a:t>
            </a:r>
          </a:p>
          <a:p>
            <a:pPr>
              <a:spcBef>
                <a:spcPct val="50000"/>
              </a:spcBef>
            </a:pPr>
            <a:r>
              <a:rPr lang="en-GB" sz="2000" i="1">
                <a:latin typeface="Arial" charset="0"/>
              </a:rPr>
              <a:t>e.g.  increasing the number of hours studying will improve exam results (even in energy and the environment)</a:t>
            </a:r>
          </a:p>
          <a:p>
            <a:pPr>
              <a:spcBef>
                <a:spcPct val="50000"/>
              </a:spcBef>
            </a:pPr>
            <a:endParaRPr lang="en-GB" sz="2000" i="1">
              <a:latin typeface="Arial" charset="0"/>
            </a:endParaRPr>
          </a:p>
          <a:p>
            <a:pPr>
              <a:spcBef>
                <a:spcPct val="50000"/>
              </a:spcBef>
            </a:pPr>
            <a:r>
              <a:rPr lang="en-GB" sz="2000" b="1">
                <a:latin typeface="Arial" charset="0"/>
              </a:rPr>
              <a:t>Two tailed hypothesis:</a:t>
            </a:r>
            <a:r>
              <a:rPr lang="en-GB" sz="2000">
                <a:latin typeface="Arial" charset="0"/>
              </a:rPr>
              <a:t> states there will be a difference, but does not state the direction</a:t>
            </a:r>
          </a:p>
          <a:p>
            <a:pPr>
              <a:spcBef>
                <a:spcPct val="50000"/>
              </a:spcBef>
            </a:pPr>
            <a:r>
              <a:rPr lang="en-GB" sz="2000">
                <a:latin typeface="Arial" charset="0"/>
              </a:rPr>
              <a:t>Two tailed tend to be vaguer and involve words like ‘influence’, ‘affect’, ‘change’</a:t>
            </a:r>
          </a:p>
          <a:p>
            <a:pPr>
              <a:spcBef>
                <a:spcPct val="50000"/>
              </a:spcBef>
            </a:pPr>
            <a:r>
              <a:rPr lang="en-GB" sz="2000" i="1">
                <a:latin typeface="Arial" charset="0"/>
              </a:rPr>
              <a:t>e.g.   there are gender differences in terms of perceptions of conservation</a:t>
            </a:r>
          </a:p>
          <a:p>
            <a:pPr>
              <a:spcBef>
                <a:spcPct val="50000"/>
              </a:spcBef>
            </a:pPr>
            <a:endParaRPr lang="en-GB" sz="2000">
              <a:latin typeface="Arial" charset="0"/>
            </a:endParaRPr>
          </a:p>
          <a:p>
            <a:pPr>
              <a:spcBef>
                <a:spcPct val="50000"/>
              </a:spcBef>
            </a:pPr>
            <a:r>
              <a:rPr lang="en-GB" sz="2000">
                <a:latin typeface="Arial" charset="0"/>
              </a:rPr>
              <a: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5346"/>
                                        </p:tgtEl>
                                        <p:attrNameLst>
                                          <p:attrName>style.visibility</p:attrName>
                                        </p:attrNameLst>
                                      </p:cBhvr>
                                      <p:to>
                                        <p:strVal val="visible"/>
                                      </p:to>
                                    </p:set>
                                    <p:animEffect transition="in" filter="fade">
                                      <p:cBhvr>
                                        <p:cTn id="7" dur="2000"/>
                                        <p:tgtEl>
                                          <p:spTgt spid="1853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34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GB" smtClean="0"/>
              <a:t>2011</a:t>
            </a:r>
            <a:endParaRPr lang="en-GB"/>
          </a:p>
        </p:txBody>
      </p:sp>
      <p:sp>
        <p:nvSpPr>
          <p:cNvPr id="5" name="Slide Number Placeholder 4"/>
          <p:cNvSpPr>
            <a:spLocks noGrp="1"/>
          </p:cNvSpPr>
          <p:nvPr>
            <p:ph type="sldNum" sz="quarter" idx="12"/>
          </p:nvPr>
        </p:nvSpPr>
        <p:spPr/>
        <p:txBody>
          <a:bodyPr/>
          <a:lstStyle/>
          <a:p>
            <a:fld id="{4419F941-2985-48E6-B6FD-B48497BBE46C}" type="slidenum">
              <a:rPr lang="en-GB"/>
              <a:pPr/>
              <a:t>13</a:t>
            </a:fld>
            <a:endParaRPr lang="en-GB"/>
          </a:p>
        </p:txBody>
      </p:sp>
      <p:sp>
        <p:nvSpPr>
          <p:cNvPr id="186370" name="Rectangle 2"/>
          <p:cNvSpPr>
            <a:spLocks noGrp="1" noChangeArrowheads="1"/>
          </p:cNvSpPr>
          <p:nvPr>
            <p:ph type="title"/>
          </p:nvPr>
        </p:nvSpPr>
        <p:spPr>
          <a:xfrm>
            <a:off x="1370013" y="301625"/>
            <a:ext cx="7313612" cy="603250"/>
          </a:xfrm>
        </p:spPr>
        <p:txBody>
          <a:bodyPr/>
          <a:lstStyle/>
          <a:p>
            <a:r>
              <a:rPr lang="en-GB" sz="2800" b="1"/>
              <a:t>Simple Example</a:t>
            </a:r>
          </a:p>
        </p:txBody>
      </p:sp>
      <p:sp>
        <p:nvSpPr>
          <p:cNvPr id="186371" name="Text Box 3"/>
          <p:cNvSpPr txBox="1">
            <a:spLocks noChangeArrowheads="1"/>
          </p:cNvSpPr>
          <p:nvPr/>
        </p:nvSpPr>
        <p:spPr bwMode="auto">
          <a:xfrm>
            <a:off x="827088" y="1524000"/>
            <a:ext cx="8316912" cy="4327525"/>
          </a:xfrm>
          <a:prstGeom prst="rect">
            <a:avLst/>
          </a:prstGeom>
          <a:noFill/>
          <a:ln w="9525">
            <a:noFill/>
            <a:miter lim="800000"/>
            <a:headEnd/>
            <a:tailEnd/>
          </a:ln>
          <a:effectLst/>
        </p:spPr>
        <p:txBody>
          <a:bodyPr>
            <a:spAutoFit/>
          </a:bodyPr>
          <a:lstStyle/>
          <a:p>
            <a:pPr>
              <a:spcBef>
                <a:spcPct val="50000"/>
              </a:spcBef>
            </a:pPr>
            <a:r>
              <a:rPr lang="en-GB" sz="2400">
                <a:solidFill>
                  <a:schemeClr val="accent2"/>
                </a:solidFill>
                <a:latin typeface="Arial" charset="0"/>
              </a:rPr>
              <a:t>The effect of taking tranquillisers on the exam performance of students</a:t>
            </a:r>
            <a:r>
              <a:rPr lang="en-GB" sz="2000">
                <a:latin typeface="Arial" charset="0"/>
              </a:rPr>
              <a:t>.</a:t>
            </a:r>
          </a:p>
          <a:p>
            <a:pPr>
              <a:spcBef>
                <a:spcPct val="50000"/>
              </a:spcBef>
            </a:pPr>
            <a:endParaRPr lang="en-GB" sz="2000">
              <a:latin typeface="Arial" charset="0"/>
            </a:endParaRPr>
          </a:p>
          <a:p>
            <a:pPr>
              <a:spcBef>
                <a:spcPct val="50000"/>
              </a:spcBef>
              <a:buFontTx/>
              <a:buChar char="•"/>
            </a:pPr>
            <a:r>
              <a:rPr lang="en-GB" sz="2000">
                <a:latin typeface="Arial" charset="0"/>
              </a:rPr>
              <a:t>Hypothesis: students will benefit from them</a:t>
            </a:r>
          </a:p>
          <a:p>
            <a:pPr>
              <a:spcBef>
                <a:spcPct val="50000"/>
              </a:spcBef>
              <a:buFontTx/>
              <a:buChar char="•"/>
            </a:pPr>
            <a:r>
              <a:rPr lang="en-GB" sz="2000" u="sng">
                <a:latin typeface="Arial" charset="0"/>
              </a:rPr>
              <a:t>Methods</a:t>
            </a:r>
          </a:p>
          <a:p>
            <a:pPr>
              <a:spcBef>
                <a:spcPct val="50000"/>
              </a:spcBef>
            </a:pPr>
            <a:r>
              <a:rPr lang="en-GB" sz="2000">
                <a:latin typeface="Arial" charset="0"/>
              </a:rPr>
              <a:t>Before the exam, students who had requested tranquillisers were identified and formed the experimental group.</a:t>
            </a:r>
          </a:p>
          <a:p>
            <a:pPr>
              <a:spcBef>
                <a:spcPct val="50000"/>
              </a:spcBef>
            </a:pPr>
            <a:r>
              <a:rPr lang="en-GB" sz="2000">
                <a:latin typeface="Arial" charset="0"/>
              </a:rPr>
              <a:t>Students from the same class were also selected and matched with students in the experimental group on such variables as previous exam results, IQ, gender and medical records. These formed the control group.</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6370"/>
                                        </p:tgtEl>
                                        <p:attrNameLst>
                                          <p:attrName>style.visibility</p:attrName>
                                        </p:attrNameLst>
                                      </p:cBhvr>
                                      <p:to>
                                        <p:strVal val="visible"/>
                                      </p:to>
                                    </p:set>
                                    <p:animEffect transition="in" filter="fade">
                                      <p:cBhvr>
                                        <p:cTn id="7" dur="2000"/>
                                        <p:tgtEl>
                                          <p:spTgt spid="1863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0"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3"/>
          <p:cNvSpPr>
            <a:spLocks noGrp="1"/>
          </p:cNvSpPr>
          <p:nvPr>
            <p:ph type="ftr" sz="quarter" idx="11"/>
          </p:nvPr>
        </p:nvSpPr>
        <p:spPr/>
        <p:txBody>
          <a:bodyPr/>
          <a:lstStyle/>
          <a:p>
            <a:r>
              <a:rPr lang="en-GB" smtClean="0"/>
              <a:t>2011</a:t>
            </a:r>
            <a:endParaRPr lang="en-GB"/>
          </a:p>
        </p:txBody>
      </p:sp>
      <p:sp>
        <p:nvSpPr>
          <p:cNvPr id="6" name="Slide Number Placeholder 4"/>
          <p:cNvSpPr>
            <a:spLocks noGrp="1"/>
          </p:cNvSpPr>
          <p:nvPr>
            <p:ph type="sldNum" sz="quarter" idx="12"/>
          </p:nvPr>
        </p:nvSpPr>
        <p:spPr/>
        <p:txBody>
          <a:bodyPr/>
          <a:lstStyle/>
          <a:p>
            <a:fld id="{414EB686-1518-494B-BB18-6B0B5FAC07AA}" type="slidenum">
              <a:rPr lang="en-GB"/>
              <a:pPr/>
              <a:t>14</a:t>
            </a:fld>
            <a:endParaRPr lang="en-GB"/>
          </a:p>
        </p:txBody>
      </p:sp>
      <p:sp>
        <p:nvSpPr>
          <p:cNvPr id="188418" name="Rectangle 2"/>
          <p:cNvSpPr>
            <a:spLocks noGrp="1" noChangeArrowheads="1"/>
          </p:cNvSpPr>
          <p:nvPr>
            <p:ph type="title"/>
          </p:nvPr>
        </p:nvSpPr>
        <p:spPr/>
        <p:txBody>
          <a:bodyPr/>
          <a:lstStyle/>
          <a:p>
            <a:r>
              <a:rPr lang="en-GB" sz="2800" b="1"/>
              <a:t>Think about it…</a:t>
            </a:r>
          </a:p>
        </p:txBody>
      </p:sp>
      <p:sp>
        <p:nvSpPr>
          <p:cNvPr id="188419" name="Text Box 3"/>
          <p:cNvSpPr txBox="1">
            <a:spLocks noChangeArrowheads="1"/>
          </p:cNvSpPr>
          <p:nvPr/>
        </p:nvSpPr>
        <p:spPr bwMode="auto">
          <a:xfrm>
            <a:off x="971550" y="1412875"/>
            <a:ext cx="8839200" cy="3597275"/>
          </a:xfrm>
          <a:prstGeom prst="rect">
            <a:avLst/>
          </a:prstGeom>
          <a:noFill/>
          <a:ln w="9525">
            <a:noFill/>
            <a:miter lim="800000"/>
            <a:headEnd/>
            <a:tailEnd/>
          </a:ln>
          <a:effectLst/>
        </p:spPr>
        <p:txBody>
          <a:bodyPr>
            <a:spAutoFit/>
          </a:bodyPr>
          <a:lstStyle/>
          <a:p>
            <a:pPr marL="457200" indent="-457200">
              <a:spcBef>
                <a:spcPct val="50000"/>
              </a:spcBef>
            </a:pPr>
            <a:endParaRPr lang="en-GB" sz="2000">
              <a:latin typeface="Arial" charset="0"/>
            </a:endParaRPr>
          </a:p>
          <a:p>
            <a:pPr marL="457200" indent="-457200">
              <a:spcBef>
                <a:spcPct val="50000"/>
              </a:spcBef>
            </a:pPr>
            <a:endParaRPr lang="en-GB" sz="2000">
              <a:latin typeface="Arial" charset="0"/>
            </a:endParaRPr>
          </a:p>
          <a:p>
            <a:pPr marL="457200" indent="-457200">
              <a:spcBef>
                <a:spcPct val="50000"/>
              </a:spcBef>
              <a:buFontTx/>
              <a:buAutoNum type="arabicPeriod"/>
            </a:pPr>
            <a:r>
              <a:rPr lang="en-GB" sz="2000">
                <a:latin typeface="Arial" charset="0"/>
              </a:rPr>
              <a:t>What are the IV and DV?</a:t>
            </a:r>
          </a:p>
          <a:p>
            <a:pPr marL="457200" indent="-457200">
              <a:spcBef>
                <a:spcPct val="50000"/>
              </a:spcBef>
              <a:buFontTx/>
              <a:buAutoNum type="arabicPeriod"/>
            </a:pPr>
            <a:r>
              <a:rPr lang="en-GB" sz="2000">
                <a:latin typeface="Arial" charset="0"/>
              </a:rPr>
              <a:t>What is the null hypothesis?</a:t>
            </a:r>
          </a:p>
          <a:p>
            <a:pPr marL="457200" indent="-457200">
              <a:spcBef>
                <a:spcPct val="50000"/>
              </a:spcBef>
              <a:buFontTx/>
              <a:buAutoNum type="arabicPeriod"/>
            </a:pPr>
            <a:r>
              <a:rPr lang="en-GB" sz="2000">
                <a:latin typeface="Arial" charset="0"/>
              </a:rPr>
              <a:t>Is the experimental hypothesis one-tailed or two-tailed?</a:t>
            </a:r>
          </a:p>
          <a:p>
            <a:pPr marL="457200" indent="-457200">
              <a:spcBef>
                <a:spcPct val="50000"/>
              </a:spcBef>
              <a:buFontTx/>
              <a:buAutoNum type="arabicPeriod"/>
            </a:pPr>
            <a:r>
              <a:rPr lang="en-GB" sz="2000">
                <a:latin typeface="Arial" charset="0"/>
              </a:rPr>
              <a:t>Which variables have been controlled?</a:t>
            </a:r>
          </a:p>
          <a:p>
            <a:pPr marL="457200" indent="-457200">
              <a:spcBef>
                <a:spcPct val="50000"/>
              </a:spcBef>
              <a:buFontTx/>
              <a:buAutoNum type="arabicPeriod"/>
            </a:pPr>
            <a:r>
              <a:rPr lang="en-GB" sz="2000">
                <a:latin typeface="Arial" charset="0"/>
              </a:rPr>
              <a:t>Which relevant variables have not been controlled?</a:t>
            </a:r>
          </a:p>
          <a:p>
            <a:pPr marL="457200" indent="-457200">
              <a:spcBef>
                <a:spcPct val="50000"/>
              </a:spcBef>
              <a:buFontTx/>
              <a:buAutoNum type="arabicPeriod"/>
            </a:pPr>
            <a:r>
              <a:rPr lang="en-GB" sz="2000">
                <a:latin typeface="Arial" charset="0"/>
              </a:rPr>
              <a:t>What criticisms of the experiment could you make?</a:t>
            </a:r>
          </a:p>
        </p:txBody>
      </p:sp>
      <p:pic>
        <p:nvPicPr>
          <p:cNvPr id="188421" name="Picture 5" descr="aida"/>
          <p:cNvPicPr>
            <a:picLocks noChangeAspect="1" noChangeArrowheads="1"/>
          </p:cNvPicPr>
          <p:nvPr/>
        </p:nvPicPr>
        <p:blipFill>
          <a:blip r:embed="rId3" cstate="print"/>
          <a:srcRect/>
          <a:stretch>
            <a:fillRect/>
          </a:stretch>
        </p:blipFill>
        <p:spPr bwMode="auto">
          <a:xfrm>
            <a:off x="5795963" y="188913"/>
            <a:ext cx="3121025" cy="2687637"/>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8418"/>
                                        </p:tgtEl>
                                        <p:attrNameLst>
                                          <p:attrName>style.visibility</p:attrName>
                                        </p:attrNameLst>
                                      </p:cBhvr>
                                      <p:to>
                                        <p:strVal val="visible"/>
                                      </p:to>
                                    </p:set>
                                    <p:animEffect transition="in" filter="fade">
                                      <p:cBhvr>
                                        <p:cTn id="7" dur="2000"/>
                                        <p:tgtEl>
                                          <p:spTgt spid="1884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18"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3"/>
          <p:cNvSpPr>
            <a:spLocks noGrp="1"/>
          </p:cNvSpPr>
          <p:nvPr>
            <p:ph type="ftr" sz="quarter" idx="11"/>
          </p:nvPr>
        </p:nvSpPr>
        <p:spPr/>
        <p:txBody>
          <a:bodyPr/>
          <a:lstStyle/>
          <a:p>
            <a:r>
              <a:rPr lang="en-GB" smtClean="0"/>
              <a:t>2011</a:t>
            </a:r>
            <a:endParaRPr lang="en-GB"/>
          </a:p>
        </p:txBody>
      </p:sp>
      <p:sp>
        <p:nvSpPr>
          <p:cNvPr id="6" name="Slide Number Placeholder 4"/>
          <p:cNvSpPr>
            <a:spLocks noGrp="1"/>
          </p:cNvSpPr>
          <p:nvPr>
            <p:ph type="sldNum" sz="quarter" idx="12"/>
          </p:nvPr>
        </p:nvSpPr>
        <p:spPr/>
        <p:txBody>
          <a:bodyPr/>
          <a:lstStyle/>
          <a:p>
            <a:fld id="{547A7CE7-A2DF-4EF1-8644-79E2450C0AA7}" type="slidenum">
              <a:rPr lang="en-GB"/>
              <a:pPr/>
              <a:t>15</a:t>
            </a:fld>
            <a:endParaRPr lang="en-GB"/>
          </a:p>
        </p:txBody>
      </p:sp>
      <p:sp>
        <p:nvSpPr>
          <p:cNvPr id="189442" name="Rectangle 2"/>
          <p:cNvSpPr>
            <a:spLocks noGrp="1" noChangeArrowheads="1"/>
          </p:cNvSpPr>
          <p:nvPr>
            <p:ph type="title"/>
          </p:nvPr>
        </p:nvSpPr>
        <p:spPr>
          <a:xfrm>
            <a:off x="971550" y="404813"/>
            <a:ext cx="7772400" cy="762000"/>
          </a:xfrm>
        </p:spPr>
        <p:txBody>
          <a:bodyPr/>
          <a:lstStyle/>
          <a:p>
            <a:r>
              <a:rPr lang="en-GB" sz="2800" b="1"/>
              <a:t>Answers</a:t>
            </a:r>
          </a:p>
        </p:txBody>
      </p:sp>
      <p:sp>
        <p:nvSpPr>
          <p:cNvPr id="189443" name="Text Box 3"/>
          <p:cNvSpPr txBox="1">
            <a:spLocks noChangeArrowheads="1"/>
          </p:cNvSpPr>
          <p:nvPr/>
        </p:nvSpPr>
        <p:spPr bwMode="auto">
          <a:xfrm>
            <a:off x="900113" y="1484313"/>
            <a:ext cx="8064500" cy="5594350"/>
          </a:xfrm>
          <a:prstGeom prst="rect">
            <a:avLst/>
          </a:prstGeom>
          <a:noFill/>
          <a:ln w="9525">
            <a:noFill/>
            <a:miter lim="800000"/>
            <a:headEnd/>
            <a:tailEnd/>
          </a:ln>
          <a:effectLst/>
        </p:spPr>
        <p:txBody>
          <a:bodyPr>
            <a:spAutoFit/>
          </a:bodyPr>
          <a:lstStyle/>
          <a:p>
            <a:pPr>
              <a:spcBef>
                <a:spcPct val="50000"/>
              </a:spcBef>
            </a:pPr>
            <a:r>
              <a:rPr lang="en-GB" b="1">
                <a:latin typeface="Arial" charset="0"/>
              </a:rPr>
              <a:t>What are the IV and DV?</a:t>
            </a:r>
          </a:p>
          <a:p>
            <a:pPr>
              <a:spcBef>
                <a:spcPct val="50000"/>
              </a:spcBef>
            </a:pPr>
            <a:r>
              <a:rPr lang="en-GB">
                <a:latin typeface="Arial" charset="0"/>
              </a:rPr>
              <a:t>IV: use of tranquillisers	DV: exam marks</a:t>
            </a:r>
          </a:p>
          <a:p>
            <a:pPr>
              <a:spcBef>
                <a:spcPct val="50000"/>
              </a:spcBef>
            </a:pPr>
            <a:r>
              <a:rPr lang="en-GB" b="1">
                <a:latin typeface="Arial" charset="0"/>
              </a:rPr>
              <a:t>What is the null hypothesis?</a:t>
            </a:r>
          </a:p>
          <a:p>
            <a:pPr>
              <a:spcBef>
                <a:spcPct val="50000"/>
              </a:spcBef>
            </a:pPr>
            <a:r>
              <a:rPr lang="en-GB">
                <a:latin typeface="Arial" charset="0"/>
              </a:rPr>
              <a:t>There will be no effect of tranquillisers on exam marks</a:t>
            </a:r>
          </a:p>
          <a:p>
            <a:pPr>
              <a:spcBef>
                <a:spcPct val="50000"/>
              </a:spcBef>
            </a:pPr>
            <a:r>
              <a:rPr lang="en-GB" b="1">
                <a:latin typeface="Arial" charset="0"/>
              </a:rPr>
              <a:t> Is the experimental hypothesis one-tailed or two-tailed?</a:t>
            </a:r>
          </a:p>
          <a:p>
            <a:pPr>
              <a:spcBef>
                <a:spcPct val="50000"/>
              </a:spcBef>
            </a:pPr>
            <a:r>
              <a:rPr lang="en-GB">
                <a:latin typeface="Arial" charset="0"/>
              </a:rPr>
              <a:t>One tailed</a:t>
            </a:r>
            <a:endParaRPr lang="en-GB" b="1">
              <a:latin typeface="Arial" charset="0"/>
            </a:endParaRPr>
          </a:p>
          <a:p>
            <a:pPr>
              <a:spcBef>
                <a:spcPct val="50000"/>
              </a:spcBef>
            </a:pPr>
            <a:r>
              <a:rPr lang="en-GB" b="1">
                <a:latin typeface="Arial" charset="0"/>
              </a:rPr>
              <a:t>Which variables have been controlled?</a:t>
            </a:r>
          </a:p>
          <a:p>
            <a:pPr>
              <a:spcBef>
                <a:spcPct val="50000"/>
              </a:spcBef>
            </a:pPr>
            <a:r>
              <a:rPr lang="en-GB">
                <a:latin typeface="Arial" charset="0"/>
              </a:rPr>
              <a:t>All variables that have been matched eg previous exam results, IQ, gender and medical records</a:t>
            </a:r>
          </a:p>
          <a:p>
            <a:pPr>
              <a:spcBef>
                <a:spcPct val="50000"/>
              </a:spcBef>
            </a:pPr>
            <a:r>
              <a:rPr lang="en-GB" b="1">
                <a:latin typeface="Arial" charset="0"/>
              </a:rPr>
              <a:t>Which relevant variables have not been controlled?</a:t>
            </a:r>
          </a:p>
          <a:p>
            <a:pPr>
              <a:spcBef>
                <a:spcPct val="50000"/>
              </a:spcBef>
            </a:pPr>
            <a:r>
              <a:rPr lang="en-GB">
                <a:latin typeface="Arial" charset="0"/>
              </a:rPr>
              <a:t>Anxiety, fatigue, meals eaten before exam</a:t>
            </a:r>
          </a:p>
          <a:p>
            <a:pPr>
              <a:spcBef>
                <a:spcPct val="50000"/>
              </a:spcBef>
            </a:pPr>
            <a:r>
              <a:rPr lang="en-GB" b="1">
                <a:latin typeface="Arial" charset="0"/>
              </a:rPr>
              <a:t>What criticisms of the experiment could you make?</a:t>
            </a:r>
          </a:p>
          <a:p>
            <a:pPr>
              <a:spcBef>
                <a:spcPct val="50000"/>
              </a:spcBef>
            </a:pPr>
            <a:r>
              <a:rPr lang="en-GB">
                <a:latin typeface="Arial" charset="0"/>
              </a:rPr>
              <a:t>Experimental group came forward – bias group</a:t>
            </a:r>
          </a:p>
          <a:p>
            <a:pPr>
              <a:spcBef>
                <a:spcPct val="50000"/>
              </a:spcBef>
            </a:pPr>
            <a:endParaRPr lang="en-GB">
              <a:latin typeface="Arial" charset="0"/>
            </a:endParaRPr>
          </a:p>
        </p:txBody>
      </p:sp>
      <p:pic>
        <p:nvPicPr>
          <p:cNvPr id="189445" name="Picture 5" descr="cart111"/>
          <p:cNvPicPr>
            <a:picLocks noChangeAspect="1" noChangeArrowheads="1"/>
          </p:cNvPicPr>
          <p:nvPr/>
        </p:nvPicPr>
        <p:blipFill>
          <a:blip r:embed="rId3" cstate="print"/>
          <a:srcRect/>
          <a:stretch>
            <a:fillRect/>
          </a:stretch>
        </p:blipFill>
        <p:spPr bwMode="auto">
          <a:xfrm>
            <a:off x="6370638" y="0"/>
            <a:ext cx="2773362" cy="278130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9442"/>
                                        </p:tgtEl>
                                        <p:attrNameLst>
                                          <p:attrName>style.visibility</p:attrName>
                                        </p:attrNameLst>
                                      </p:cBhvr>
                                      <p:to>
                                        <p:strVal val="visible"/>
                                      </p:to>
                                    </p:set>
                                    <p:animEffect transition="in" filter="fade">
                                      <p:cBhvr>
                                        <p:cTn id="7" dur="2000"/>
                                        <p:tgtEl>
                                          <p:spTgt spid="1894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42"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3"/>
          <p:cNvSpPr>
            <a:spLocks noGrp="1"/>
          </p:cNvSpPr>
          <p:nvPr>
            <p:ph type="ftr" sz="quarter" idx="11"/>
          </p:nvPr>
        </p:nvSpPr>
        <p:spPr/>
        <p:txBody>
          <a:bodyPr/>
          <a:lstStyle/>
          <a:p>
            <a:r>
              <a:rPr lang="en-GB" smtClean="0"/>
              <a:t>2011</a:t>
            </a:r>
            <a:endParaRPr lang="en-GB"/>
          </a:p>
        </p:txBody>
      </p:sp>
      <p:sp>
        <p:nvSpPr>
          <p:cNvPr id="6" name="Slide Number Placeholder 4"/>
          <p:cNvSpPr>
            <a:spLocks noGrp="1"/>
          </p:cNvSpPr>
          <p:nvPr>
            <p:ph type="sldNum" sz="quarter" idx="12"/>
          </p:nvPr>
        </p:nvSpPr>
        <p:spPr/>
        <p:txBody>
          <a:bodyPr/>
          <a:lstStyle/>
          <a:p>
            <a:fld id="{C94D2862-2EBD-4194-AFC9-D27026E4091F}" type="slidenum">
              <a:rPr lang="en-GB"/>
              <a:pPr/>
              <a:t>16</a:t>
            </a:fld>
            <a:endParaRPr lang="en-GB"/>
          </a:p>
        </p:txBody>
      </p:sp>
      <p:sp>
        <p:nvSpPr>
          <p:cNvPr id="191490" name="Rectangle 2"/>
          <p:cNvSpPr>
            <a:spLocks noGrp="1" noChangeArrowheads="1"/>
          </p:cNvSpPr>
          <p:nvPr>
            <p:ph type="title"/>
          </p:nvPr>
        </p:nvSpPr>
        <p:spPr>
          <a:xfrm>
            <a:off x="1370013" y="331788"/>
            <a:ext cx="7313612" cy="762000"/>
          </a:xfrm>
        </p:spPr>
        <p:txBody>
          <a:bodyPr/>
          <a:lstStyle/>
          <a:p>
            <a:r>
              <a:rPr lang="en-GB" sz="2800" b="1"/>
              <a:t>Reliability</a:t>
            </a:r>
          </a:p>
        </p:txBody>
      </p:sp>
      <p:sp>
        <p:nvSpPr>
          <p:cNvPr id="191491" name="Text Box 3"/>
          <p:cNvSpPr txBox="1">
            <a:spLocks noChangeArrowheads="1"/>
          </p:cNvSpPr>
          <p:nvPr/>
        </p:nvSpPr>
        <p:spPr bwMode="auto">
          <a:xfrm>
            <a:off x="971550" y="1989138"/>
            <a:ext cx="4464050" cy="3597275"/>
          </a:xfrm>
          <a:prstGeom prst="rect">
            <a:avLst/>
          </a:prstGeom>
          <a:noFill/>
          <a:ln w="9525">
            <a:noFill/>
            <a:miter lim="800000"/>
            <a:headEnd/>
            <a:tailEnd/>
          </a:ln>
          <a:effectLst/>
        </p:spPr>
        <p:txBody>
          <a:bodyPr>
            <a:spAutoFit/>
          </a:bodyPr>
          <a:lstStyle/>
          <a:p>
            <a:pPr>
              <a:spcBef>
                <a:spcPct val="50000"/>
              </a:spcBef>
              <a:buFontTx/>
              <a:buChar char="•"/>
            </a:pPr>
            <a:r>
              <a:rPr lang="en-GB" sz="2000">
                <a:latin typeface="Arial" charset="0"/>
              </a:rPr>
              <a:t>Results should be consistent</a:t>
            </a:r>
          </a:p>
          <a:p>
            <a:pPr>
              <a:spcBef>
                <a:spcPct val="50000"/>
              </a:spcBef>
              <a:buFontTx/>
              <a:buChar char="•"/>
            </a:pPr>
            <a:r>
              <a:rPr lang="en-GB" sz="2000">
                <a:latin typeface="Arial" charset="0"/>
              </a:rPr>
              <a:t>The results of an experiment should be the same when re-tested on the  same people at different times.</a:t>
            </a:r>
          </a:p>
          <a:p>
            <a:pPr>
              <a:spcBef>
                <a:spcPct val="50000"/>
              </a:spcBef>
              <a:buFontTx/>
              <a:buChar char="•"/>
            </a:pPr>
            <a:r>
              <a:rPr lang="en-GB" sz="2000">
                <a:latin typeface="Arial" charset="0"/>
              </a:rPr>
              <a:t>If they are not consistent it indicates random error</a:t>
            </a:r>
          </a:p>
          <a:p>
            <a:pPr>
              <a:spcBef>
                <a:spcPct val="50000"/>
              </a:spcBef>
            </a:pPr>
            <a:endParaRPr lang="en-GB" sz="2000">
              <a:latin typeface="Arial" charset="0"/>
            </a:endParaRPr>
          </a:p>
          <a:p>
            <a:pPr>
              <a:spcBef>
                <a:spcPct val="50000"/>
              </a:spcBef>
            </a:pPr>
            <a:endParaRPr lang="en-GB" sz="2000">
              <a:latin typeface="Arial" charset="0"/>
            </a:endParaRPr>
          </a:p>
          <a:p>
            <a:pPr>
              <a:spcBef>
                <a:spcPct val="50000"/>
              </a:spcBef>
            </a:pPr>
            <a:endParaRPr lang="en-GB" sz="2000">
              <a:latin typeface="Arial" charset="0"/>
            </a:endParaRPr>
          </a:p>
        </p:txBody>
      </p:sp>
      <p:pic>
        <p:nvPicPr>
          <p:cNvPr id="191493" name="Picture 5" descr="reliability_l"/>
          <p:cNvPicPr>
            <a:picLocks noChangeAspect="1" noChangeArrowheads="1"/>
          </p:cNvPicPr>
          <p:nvPr/>
        </p:nvPicPr>
        <p:blipFill>
          <a:blip r:embed="rId3" cstate="print"/>
          <a:srcRect/>
          <a:stretch>
            <a:fillRect/>
          </a:stretch>
        </p:blipFill>
        <p:spPr bwMode="auto">
          <a:xfrm>
            <a:off x="5364163" y="1628775"/>
            <a:ext cx="3427412" cy="476885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1490"/>
                                        </p:tgtEl>
                                        <p:attrNameLst>
                                          <p:attrName>style.visibility</p:attrName>
                                        </p:attrNameLst>
                                      </p:cBhvr>
                                      <p:to>
                                        <p:strVal val="visible"/>
                                      </p:to>
                                    </p:set>
                                    <p:animEffect transition="in" filter="fade">
                                      <p:cBhvr>
                                        <p:cTn id="7" dur="2000"/>
                                        <p:tgtEl>
                                          <p:spTgt spid="1914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490"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Footer Placeholder 3"/>
          <p:cNvSpPr>
            <a:spLocks noGrp="1"/>
          </p:cNvSpPr>
          <p:nvPr>
            <p:ph type="ftr" sz="quarter" idx="11"/>
          </p:nvPr>
        </p:nvSpPr>
        <p:spPr/>
        <p:txBody>
          <a:bodyPr/>
          <a:lstStyle/>
          <a:p>
            <a:r>
              <a:rPr lang="en-GB" smtClean="0"/>
              <a:t>2011</a:t>
            </a:r>
            <a:endParaRPr lang="en-GB"/>
          </a:p>
        </p:txBody>
      </p:sp>
      <p:sp>
        <p:nvSpPr>
          <p:cNvPr id="7" name="Slide Number Placeholder 4"/>
          <p:cNvSpPr>
            <a:spLocks noGrp="1"/>
          </p:cNvSpPr>
          <p:nvPr>
            <p:ph type="sldNum" sz="quarter" idx="12"/>
          </p:nvPr>
        </p:nvSpPr>
        <p:spPr/>
        <p:txBody>
          <a:bodyPr/>
          <a:lstStyle/>
          <a:p>
            <a:fld id="{77784435-8118-430B-9E80-C9D24ABEDA8D}" type="slidenum">
              <a:rPr lang="en-GB"/>
              <a:pPr/>
              <a:t>17</a:t>
            </a:fld>
            <a:endParaRPr lang="en-GB"/>
          </a:p>
        </p:txBody>
      </p:sp>
      <p:sp>
        <p:nvSpPr>
          <p:cNvPr id="193538" name="Rectangle 2"/>
          <p:cNvSpPr>
            <a:spLocks noGrp="1" noChangeArrowheads="1"/>
          </p:cNvSpPr>
          <p:nvPr>
            <p:ph type="title"/>
          </p:nvPr>
        </p:nvSpPr>
        <p:spPr>
          <a:xfrm>
            <a:off x="1403350" y="620713"/>
            <a:ext cx="7313613" cy="527050"/>
          </a:xfrm>
        </p:spPr>
        <p:txBody>
          <a:bodyPr/>
          <a:lstStyle/>
          <a:p>
            <a:r>
              <a:rPr lang="en-GB" sz="2800" b="1"/>
              <a:t>Validity</a:t>
            </a:r>
          </a:p>
        </p:txBody>
      </p:sp>
      <p:sp>
        <p:nvSpPr>
          <p:cNvPr id="193539" name="Text Box 3"/>
          <p:cNvSpPr txBox="1">
            <a:spLocks noChangeArrowheads="1"/>
          </p:cNvSpPr>
          <p:nvPr/>
        </p:nvSpPr>
        <p:spPr bwMode="auto">
          <a:xfrm>
            <a:off x="5076825" y="1557338"/>
            <a:ext cx="3606800" cy="4862870"/>
          </a:xfrm>
          <a:prstGeom prst="rect">
            <a:avLst/>
          </a:prstGeom>
          <a:noFill/>
          <a:ln w="9525">
            <a:noFill/>
            <a:miter lim="800000"/>
            <a:headEnd/>
            <a:tailEnd/>
          </a:ln>
          <a:effectLst/>
        </p:spPr>
        <p:txBody>
          <a:bodyPr>
            <a:spAutoFit/>
          </a:bodyPr>
          <a:lstStyle/>
          <a:p>
            <a:pPr>
              <a:spcBef>
                <a:spcPct val="50000"/>
              </a:spcBef>
            </a:pPr>
            <a:r>
              <a:rPr lang="en-GB" sz="2000" b="1" dirty="0">
                <a:latin typeface="Arial" charset="0"/>
              </a:rPr>
              <a:t>Internal validity</a:t>
            </a:r>
          </a:p>
          <a:p>
            <a:pPr>
              <a:spcBef>
                <a:spcPct val="50000"/>
              </a:spcBef>
            </a:pPr>
            <a:r>
              <a:rPr lang="en-GB" sz="2000" dirty="0">
                <a:latin typeface="Arial" charset="0"/>
              </a:rPr>
              <a:t>The extent to which the observed relationship reflects the actual relationship between the variables in a study.</a:t>
            </a:r>
          </a:p>
          <a:p>
            <a:pPr>
              <a:spcBef>
                <a:spcPct val="50000"/>
              </a:spcBef>
            </a:pPr>
            <a:endParaRPr lang="en-GB" sz="2000" b="1" dirty="0">
              <a:latin typeface="Arial" charset="0"/>
            </a:endParaRPr>
          </a:p>
          <a:p>
            <a:pPr>
              <a:spcBef>
                <a:spcPct val="50000"/>
              </a:spcBef>
            </a:pPr>
            <a:r>
              <a:rPr lang="en-GB" sz="2000" b="1" dirty="0">
                <a:latin typeface="Arial" charset="0"/>
              </a:rPr>
              <a:t>External validity</a:t>
            </a:r>
          </a:p>
          <a:p>
            <a:pPr>
              <a:spcBef>
                <a:spcPct val="50000"/>
              </a:spcBef>
            </a:pPr>
            <a:r>
              <a:rPr lang="en-GB" sz="2000" dirty="0">
                <a:latin typeface="Arial" charset="0"/>
              </a:rPr>
              <a:t>The extent to which the results generalise to other participants and other </a:t>
            </a:r>
            <a:r>
              <a:rPr lang="en-GB" sz="2000" dirty="0" smtClean="0">
                <a:latin typeface="Arial" charset="0"/>
              </a:rPr>
              <a:t>situations</a:t>
            </a:r>
          </a:p>
          <a:p>
            <a:pPr>
              <a:spcBef>
                <a:spcPct val="50000"/>
              </a:spcBef>
            </a:pPr>
            <a:r>
              <a:rPr lang="en-GB" sz="2000" b="1" dirty="0" smtClean="0">
                <a:latin typeface="Arial" charset="0"/>
              </a:rPr>
              <a:t>Seminar</a:t>
            </a:r>
            <a:endParaRPr lang="en-GB" sz="2000" b="1" dirty="0">
              <a:latin typeface="Arial" charset="0"/>
            </a:endParaRPr>
          </a:p>
        </p:txBody>
      </p:sp>
      <p:pic>
        <p:nvPicPr>
          <p:cNvPr id="193541" name="Picture 5" descr="wwe0125l"/>
          <p:cNvPicPr>
            <a:picLocks noChangeAspect="1" noChangeArrowheads="1"/>
          </p:cNvPicPr>
          <p:nvPr/>
        </p:nvPicPr>
        <p:blipFill>
          <a:blip r:embed="rId3" cstate="print"/>
          <a:srcRect/>
          <a:stretch>
            <a:fillRect/>
          </a:stretch>
        </p:blipFill>
        <p:spPr bwMode="auto">
          <a:xfrm>
            <a:off x="179388" y="3429000"/>
            <a:ext cx="4105275" cy="3181350"/>
          </a:xfrm>
          <a:prstGeom prst="rect">
            <a:avLst/>
          </a:prstGeom>
          <a:noFill/>
        </p:spPr>
      </p:pic>
      <p:sp>
        <p:nvSpPr>
          <p:cNvPr id="193542" name="Text Box 6"/>
          <p:cNvSpPr txBox="1">
            <a:spLocks noChangeArrowheads="1"/>
          </p:cNvSpPr>
          <p:nvPr/>
        </p:nvSpPr>
        <p:spPr bwMode="auto">
          <a:xfrm>
            <a:off x="1042988" y="1773238"/>
            <a:ext cx="3457575" cy="1328737"/>
          </a:xfrm>
          <a:prstGeom prst="rect">
            <a:avLst/>
          </a:prstGeom>
          <a:noFill/>
          <a:ln w="12700">
            <a:noFill/>
            <a:miter lim="800000"/>
            <a:headEnd/>
            <a:tailEnd/>
          </a:ln>
          <a:effectLst/>
        </p:spPr>
        <p:txBody>
          <a:bodyPr>
            <a:spAutoFit/>
          </a:bodyPr>
          <a:lstStyle/>
          <a:p>
            <a:pPr>
              <a:spcBef>
                <a:spcPct val="50000"/>
              </a:spcBef>
            </a:pPr>
            <a:r>
              <a:rPr lang="en-GB"/>
              <a:t>The measuring device must measure what it’s supposed to measure.</a:t>
            </a:r>
          </a:p>
          <a:p>
            <a:pPr>
              <a:spcBef>
                <a:spcPct val="50000"/>
              </a:spcBef>
            </a:pPr>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3538"/>
                                        </p:tgtEl>
                                        <p:attrNameLst>
                                          <p:attrName>style.visibility</p:attrName>
                                        </p:attrNameLst>
                                      </p:cBhvr>
                                      <p:to>
                                        <p:strVal val="visible"/>
                                      </p:to>
                                    </p:set>
                                    <p:animEffect transition="in" filter="fade">
                                      <p:cBhvr>
                                        <p:cTn id="7" dur="2000"/>
                                        <p:tgtEl>
                                          <p:spTgt spid="1935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538"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 name="Footer Placeholder 4"/>
          <p:cNvSpPr>
            <a:spLocks noGrp="1"/>
          </p:cNvSpPr>
          <p:nvPr>
            <p:ph type="ftr" sz="quarter" idx="11"/>
          </p:nvPr>
        </p:nvSpPr>
        <p:spPr/>
        <p:txBody>
          <a:bodyPr/>
          <a:lstStyle/>
          <a:p>
            <a:r>
              <a:rPr lang="en-GB" smtClean="0"/>
              <a:t>2011</a:t>
            </a:r>
            <a:endParaRPr lang="en-GB"/>
          </a:p>
        </p:txBody>
      </p:sp>
      <p:sp>
        <p:nvSpPr>
          <p:cNvPr id="24" name="Slide Number Placeholder 5"/>
          <p:cNvSpPr>
            <a:spLocks noGrp="1"/>
          </p:cNvSpPr>
          <p:nvPr>
            <p:ph type="sldNum" sz="quarter" idx="12"/>
          </p:nvPr>
        </p:nvSpPr>
        <p:spPr/>
        <p:txBody>
          <a:bodyPr/>
          <a:lstStyle/>
          <a:p>
            <a:fld id="{6D1D9600-2E2E-4B2A-B798-6E5274C30C00}" type="slidenum">
              <a:rPr lang="en-GB"/>
              <a:pPr/>
              <a:t>18</a:t>
            </a:fld>
            <a:endParaRPr lang="en-GB"/>
          </a:p>
        </p:txBody>
      </p:sp>
      <p:sp>
        <p:nvSpPr>
          <p:cNvPr id="195586" name="Rectangle 2"/>
          <p:cNvSpPr>
            <a:spLocks noChangeArrowheads="1"/>
          </p:cNvSpPr>
          <p:nvPr/>
        </p:nvSpPr>
        <p:spPr bwMode="auto">
          <a:xfrm>
            <a:off x="685800" y="6248400"/>
            <a:ext cx="1905000" cy="457200"/>
          </a:xfrm>
          <a:prstGeom prst="rect">
            <a:avLst/>
          </a:prstGeom>
          <a:noFill/>
          <a:ln w="9525">
            <a:noFill/>
            <a:miter lim="800000"/>
            <a:headEnd/>
            <a:tailEnd/>
          </a:ln>
          <a:effectLst/>
        </p:spPr>
        <p:txBody>
          <a:bodyPr wrap="none" anchor="ctr"/>
          <a:lstStyle/>
          <a:p>
            <a:endParaRPr lang="en-GB"/>
          </a:p>
        </p:txBody>
      </p:sp>
      <p:sp>
        <p:nvSpPr>
          <p:cNvPr id="195587" name="Rectangle 3"/>
          <p:cNvSpPr>
            <a:spLocks noChangeArrowheads="1"/>
          </p:cNvSpPr>
          <p:nvPr/>
        </p:nvSpPr>
        <p:spPr bwMode="auto">
          <a:xfrm>
            <a:off x="3124200" y="6248400"/>
            <a:ext cx="2895600" cy="457200"/>
          </a:xfrm>
          <a:prstGeom prst="rect">
            <a:avLst/>
          </a:prstGeom>
          <a:noFill/>
          <a:ln w="9525">
            <a:noFill/>
            <a:miter lim="800000"/>
            <a:headEnd/>
            <a:tailEnd/>
          </a:ln>
          <a:effectLst/>
        </p:spPr>
        <p:txBody>
          <a:bodyPr wrap="none" anchor="ctr"/>
          <a:lstStyle/>
          <a:p>
            <a:endParaRPr lang="en-GB"/>
          </a:p>
        </p:txBody>
      </p:sp>
      <p:sp>
        <p:nvSpPr>
          <p:cNvPr id="195588" name="Rectangle 4"/>
          <p:cNvSpPr>
            <a:spLocks noChangeArrowheads="1"/>
          </p:cNvSpPr>
          <p:nvPr/>
        </p:nvSpPr>
        <p:spPr bwMode="auto">
          <a:xfrm>
            <a:off x="685800" y="6248400"/>
            <a:ext cx="1905000" cy="457200"/>
          </a:xfrm>
          <a:prstGeom prst="rect">
            <a:avLst/>
          </a:prstGeom>
          <a:noFill/>
          <a:ln w="9525">
            <a:noFill/>
            <a:miter lim="800000"/>
            <a:headEnd/>
            <a:tailEnd/>
          </a:ln>
          <a:effectLst/>
        </p:spPr>
        <p:txBody>
          <a:bodyPr wrap="none" anchor="ctr"/>
          <a:lstStyle/>
          <a:p>
            <a:endParaRPr lang="en-GB"/>
          </a:p>
        </p:txBody>
      </p:sp>
      <p:sp>
        <p:nvSpPr>
          <p:cNvPr id="195589" name="Rectangle 5"/>
          <p:cNvSpPr>
            <a:spLocks noChangeArrowheads="1"/>
          </p:cNvSpPr>
          <p:nvPr/>
        </p:nvSpPr>
        <p:spPr bwMode="auto">
          <a:xfrm>
            <a:off x="3124200" y="6248400"/>
            <a:ext cx="2895600" cy="457200"/>
          </a:xfrm>
          <a:prstGeom prst="rect">
            <a:avLst/>
          </a:prstGeom>
          <a:noFill/>
          <a:ln w="9525">
            <a:noFill/>
            <a:miter lim="800000"/>
            <a:headEnd/>
            <a:tailEnd/>
          </a:ln>
          <a:effectLst/>
        </p:spPr>
        <p:txBody>
          <a:bodyPr wrap="none" anchor="ctr"/>
          <a:lstStyle/>
          <a:p>
            <a:endParaRPr lang="en-GB"/>
          </a:p>
        </p:txBody>
      </p:sp>
      <p:sp>
        <p:nvSpPr>
          <p:cNvPr id="195590" name="Rectangle 6"/>
          <p:cNvSpPr>
            <a:spLocks noChangeArrowheads="1"/>
          </p:cNvSpPr>
          <p:nvPr/>
        </p:nvSpPr>
        <p:spPr bwMode="auto">
          <a:xfrm>
            <a:off x="685800" y="6248400"/>
            <a:ext cx="1905000" cy="457200"/>
          </a:xfrm>
          <a:prstGeom prst="rect">
            <a:avLst/>
          </a:prstGeom>
          <a:noFill/>
          <a:ln w="9525">
            <a:noFill/>
            <a:miter lim="800000"/>
            <a:headEnd/>
            <a:tailEnd/>
          </a:ln>
          <a:effectLst/>
        </p:spPr>
        <p:txBody>
          <a:bodyPr wrap="none" anchor="ctr"/>
          <a:lstStyle/>
          <a:p>
            <a:endParaRPr lang="en-GB"/>
          </a:p>
        </p:txBody>
      </p:sp>
      <p:sp>
        <p:nvSpPr>
          <p:cNvPr id="195591" name="Rectangle 7"/>
          <p:cNvSpPr>
            <a:spLocks noChangeArrowheads="1"/>
          </p:cNvSpPr>
          <p:nvPr/>
        </p:nvSpPr>
        <p:spPr bwMode="auto">
          <a:xfrm>
            <a:off x="3124200" y="6248400"/>
            <a:ext cx="2895600" cy="457200"/>
          </a:xfrm>
          <a:prstGeom prst="rect">
            <a:avLst/>
          </a:prstGeom>
          <a:noFill/>
          <a:ln w="9525">
            <a:noFill/>
            <a:miter lim="800000"/>
            <a:headEnd/>
            <a:tailEnd/>
          </a:ln>
          <a:effectLst/>
        </p:spPr>
        <p:txBody>
          <a:bodyPr wrap="none" anchor="ctr"/>
          <a:lstStyle/>
          <a:p>
            <a:endParaRPr lang="en-GB"/>
          </a:p>
        </p:txBody>
      </p:sp>
      <p:sp>
        <p:nvSpPr>
          <p:cNvPr id="195592" name="Rectangle 8"/>
          <p:cNvSpPr>
            <a:spLocks noChangeArrowheads="1"/>
          </p:cNvSpPr>
          <p:nvPr/>
        </p:nvSpPr>
        <p:spPr bwMode="auto">
          <a:xfrm>
            <a:off x="685800" y="6248400"/>
            <a:ext cx="1905000" cy="457200"/>
          </a:xfrm>
          <a:prstGeom prst="rect">
            <a:avLst/>
          </a:prstGeom>
          <a:noFill/>
          <a:ln w="9525">
            <a:noFill/>
            <a:miter lim="800000"/>
            <a:headEnd/>
            <a:tailEnd/>
          </a:ln>
          <a:effectLst/>
        </p:spPr>
        <p:txBody>
          <a:bodyPr wrap="none" anchor="ctr"/>
          <a:lstStyle/>
          <a:p>
            <a:endParaRPr lang="en-GB"/>
          </a:p>
        </p:txBody>
      </p:sp>
      <p:sp>
        <p:nvSpPr>
          <p:cNvPr id="195593" name="Rectangle 9"/>
          <p:cNvSpPr>
            <a:spLocks noChangeArrowheads="1"/>
          </p:cNvSpPr>
          <p:nvPr/>
        </p:nvSpPr>
        <p:spPr bwMode="auto">
          <a:xfrm>
            <a:off x="3124200" y="6248400"/>
            <a:ext cx="2895600" cy="457200"/>
          </a:xfrm>
          <a:prstGeom prst="rect">
            <a:avLst/>
          </a:prstGeom>
          <a:noFill/>
          <a:ln w="9525">
            <a:noFill/>
            <a:miter lim="800000"/>
            <a:headEnd/>
            <a:tailEnd/>
          </a:ln>
          <a:effectLst/>
        </p:spPr>
        <p:txBody>
          <a:bodyPr wrap="none" anchor="ctr"/>
          <a:lstStyle/>
          <a:p>
            <a:endParaRPr lang="en-GB"/>
          </a:p>
        </p:txBody>
      </p:sp>
      <p:sp>
        <p:nvSpPr>
          <p:cNvPr id="195594" name="Rectangle 10"/>
          <p:cNvSpPr>
            <a:spLocks noChangeArrowheads="1"/>
          </p:cNvSpPr>
          <p:nvPr/>
        </p:nvSpPr>
        <p:spPr bwMode="auto">
          <a:xfrm>
            <a:off x="685800" y="6248400"/>
            <a:ext cx="1905000" cy="457200"/>
          </a:xfrm>
          <a:prstGeom prst="rect">
            <a:avLst/>
          </a:prstGeom>
          <a:noFill/>
          <a:ln w="9525">
            <a:noFill/>
            <a:miter lim="800000"/>
            <a:headEnd/>
            <a:tailEnd/>
          </a:ln>
          <a:effectLst/>
        </p:spPr>
        <p:txBody>
          <a:bodyPr wrap="none" anchor="ctr"/>
          <a:lstStyle/>
          <a:p>
            <a:endParaRPr lang="en-GB"/>
          </a:p>
        </p:txBody>
      </p:sp>
      <p:sp>
        <p:nvSpPr>
          <p:cNvPr id="195595" name="Rectangle 11"/>
          <p:cNvSpPr>
            <a:spLocks noChangeArrowheads="1"/>
          </p:cNvSpPr>
          <p:nvPr/>
        </p:nvSpPr>
        <p:spPr bwMode="auto">
          <a:xfrm>
            <a:off x="3124200" y="6248400"/>
            <a:ext cx="2895600" cy="457200"/>
          </a:xfrm>
          <a:prstGeom prst="rect">
            <a:avLst/>
          </a:prstGeom>
          <a:noFill/>
          <a:ln w="9525">
            <a:noFill/>
            <a:miter lim="800000"/>
            <a:headEnd/>
            <a:tailEnd/>
          </a:ln>
          <a:effectLst/>
        </p:spPr>
        <p:txBody>
          <a:bodyPr wrap="none" anchor="ctr"/>
          <a:lstStyle/>
          <a:p>
            <a:endParaRPr lang="en-GB"/>
          </a:p>
        </p:txBody>
      </p:sp>
      <p:sp>
        <p:nvSpPr>
          <p:cNvPr id="195596" name="Rectangle 12"/>
          <p:cNvSpPr>
            <a:spLocks noGrp="1" noChangeArrowheads="1"/>
          </p:cNvSpPr>
          <p:nvPr>
            <p:ph type="title"/>
          </p:nvPr>
        </p:nvSpPr>
        <p:spPr>
          <a:xfrm>
            <a:off x="1571625" y="573088"/>
            <a:ext cx="7102475" cy="841375"/>
          </a:xfrm>
          <a:noFill/>
          <a:ln/>
        </p:spPr>
        <p:txBody>
          <a:bodyPr lIns="92075" tIns="46038" rIns="92075" bIns="46038" anchor="ctr"/>
          <a:lstStyle/>
          <a:p>
            <a:r>
              <a:rPr lang="en-GB" sz="4400"/>
              <a:t>Hierarchy of study design</a:t>
            </a:r>
          </a:p>
        </p:txBody>
      </p:sp>
      <p:sp>
        <p:nvSpPr>
          <p:cNvPr id="195597" name="Rectangle 13"/>
          <p:cNvSpPr>
            <a:spLocks noGrp="1" noChangeArrowheads="1"/>
          </p:cNvSpPr>
          <p:nvPr>
            <p:ph type="body" idx="1"/>
          </p:nvPr>
        </p:nvSpPr>
        <p:spPr>
          <a:xfrm>
            <a:off x="228600" y="2057400"/>
            <a:ext cx="7772400" cy="4114800"/>
          </a:xfrm>
          <a:noFill/>
          <a:ln/>
        </p:spPr>
        <p:txBody>
          <a:bodyPr lIns="92075" tIns="46038" rIns="92075" bIns="46038"/>
          <a:lstStyle/>
          <a:p>
            <a:pPr>
              <a:lnSpc>
                <a:spcPct val="80000"/>
              </a:lnSpc>
            </a:pPr>
            <a:r>
              <a:rPr lang="en-GB" sz="2500" b="1"/>
              <a:t>Randomised controlled trial</a:t>
            </a:r>
          </a:p>
          <a:p>
            <a:pPr>
              <a:lnSpc>
                <a:spcPct val="80000"/>
              </a:lnSpc>
            </a:pPr>
            <a:r>
              <a:rPr lang="en-GB" sz="2500" b="1"/>
              <a:t>Non-randomised trial</a:t>
            </a:r>
          </a:p>
          <a:p>
            <a:pPr lvl="1">
              <a:lnSpc>
                <a:spcPct val="80000"/>
              </a:lnSpc>
            </a:pPr>
            <a:r>
              <a:rPr lang="en-GB" sz="2100" b="1"/>
              <a:t>Controlled trial</a:t>
            </a:r>
          </a:p>
          <a:p>
            <a:pPr lvl="1">
              <a:lnSpc>
                <a:spcPct val="80000"/>
              </a:lnSpc>
            </a:pPr>
            <a:r>
              <a:rPr lang="en-GB" sz="2100" b="1"/>
              <a:t>natural experiment</a:t>
            </a:r>
          </a:p>
          <a:p>
            <a:pPr lvl="1">
              <a:lnSpc>
                <a:spcPct val="80000"/>
              </a:lnSpc>
            </a:pPr>
            <a:r>
              <a:rPr lang="en-GB" sz="2100" b="1"/>
              <a:t>before and after study etc</a:t>
            </a:r>
          </a:p>
          <a:p>
            <a:pPr>
              <a:lnSpc>
                <a:spcPct val="80000"/>
              </a:lnSpc>
            </a:pPr>
            <a:r>
              <a:rPr lang="en-GB" sz="2500" b="1">
                <a:solidFill>
                  <a:srgbClr val="FFCC99"/>
                </a:solidFill>
              </a:rPr>
              <a:t>Cohort study</a:t>
            </a:r>
          </a:p>
          <a:p>
            <a:pPr>
              <a:lnSpc>
                <a:spcPct val="80000"/>
              </a:lnSpc>
            </a:pPr>
            <a:r>
              <a:rPr lang="en-GB" sz="2500" b="1">
                <a:solidFill>
                  <a:srgbClr val="FFCC99"/>
                </a:solidFill>
              </a:rPr>
              <a:t>Case control study</a:t>
            </a:r>
          </a:p>
          <a:p>
            <a:pPr>
              <a:lnSpc>
                <a:spcPct val="80000"/>
              </a:lnSpc>
            </a:pPr>
            <a:r>
              <a:rPr lang="en-GB" sz="2500" b="1">
                <a:solidFill>
                  <a:srgbClr val="FFCC99"/>
                </a:solidFill>
              </a:rPr>
              <a:t>Cross sectional study</a:t>
            </a:r>
          </a:p>
          <a:p>
            <a:pPr>
              <a:lnSpc>
                <a:spcPct val="80000"/>
              </a:lnSpc>
            </a:pPr>
            <a:r>
              <a:rPr lang="en-GB" sz="2500" b="1">
                <a:solidFill>
                  <a:srgbClr val="FFCC99"/>
                </a:solidFill>
              </a:rPr>
              <a:t>Ecological study</a:t>
            </a:r>
          </a:p>
          <a:p>
            <a:pPr>
              <a:lnSpc>
                <a:spcPct val="80000"/>
              </a:lnSpc>
            </a:pPr>
            <a:r>
              <a:rPr lang="en-GB" sz="2500" b="1">
                <a:solidFill>
                  <a:srgbClr val="FFCC99"/>
                </a:solidFill>
              </a:rPr>
              <a:t>Case series</a:t>
            </a:r>
          </a:p>
          <a:p>
            <a:pPr>
              <a:lnSpc>
                <a:spcPct val="80000"/>
              </a:lnSpc>
            </a:pPr>
            <a:r>
              <a:rPr lang="en-GB" sz="2500" b="1">
                <a:solidFill>
                  <a:srgbClr val="FFCC99"/>
                </a:solidFill>
              </a:rPr>
              <a:t>Case study/report</a:t>
            </a:r>
          </a:p>
        </p:txBody>
      </p:sp>
      <p:sp>
        <p:nvSpPr>
          <p:cNvPr id="195598" name="Line 14"/>
          <p:cNvSpPr>
            <a:spLocks noChangeShapeType="1"/>
          </p:cNvSpPr>
          <p:nvPr/>
        </p:nvSpPr>
        <p:spPr bwMode="auto">
          <a:xfrm>
            <a:off x="6934200" y="2133600"/>
            <a:ext cx="0" cy="1752600"/>
          </a:xfrm>
          <a:prstGeom prst="line">
            <a:avLst/>
          </a:prstGeom>
          <a:noFill/>
          <a:ln w="50800">
            <a:solidFill>
              <a:srgbClr val="00FFFF"/>
            </a:solidFill>
            <a:round/>
            <a:headEnd type="stealth" w="med" len="lg"/>
            <a:tailEnd type="stealth" w="med" len="lg"/>
          </a:ln>
          <a:effectLst/>
        </p:spPr>
        <p:txBody>
          <a:bodyPr/>
          <a:lstStyle/>
          <a:p>
            <a:endParaRPr lang="en-GB"/>
          </a:p>
        </p:txBody>
      </p:sp>
      <p:sp>
        <p:nvSpPr>
          <p:cNvPr id="195599" name="Rectangle 15"/>
          <p:cNvSpPr>
            <a:spLocks noChangeArrowheads="1"/>
          </p:cNvSpPr>
          <p:nvPr/>
        </p:nvSpPr>
        <p:spPr bwMode="auto">
          <a:xfrm>
            <a:off x="7181850" y="2590800"/>
            <a:ext cx="1962150" cy="457200"/>
          </a:xfrm>
          <a:prstGeom prst="rect">
            <a:avLst/>
          </a:prstGeom>
          <a:noFill/>
          <a:ln w="9525">
            <a:noFill/>
            <a:miter lim="800000"/>
            <a:headEnd/>
            <a:tailEnd/>
          </a:ln>
          <a:effectLst/>
        </p:spPr>
        <p:txBody>
          <a:bodyPr wrap="none" lIns="92075" tIns="46038" rIns="92075" bIns="46038">
            <a:spAutoFit/>
          </a:bodyPr>
          <a:lstStyle/>
          <a:p>
            <a:pPr defTabSz="762000" eaLnBrk="0" hangingPunct="0"/>
            <a:r>
              <a:rPr lang="en-GB" sz="2400" b="1">
                <a:latin typeface="Times New Roman" pitchFamily="18" charset="0"/>
              </a:rPr>
              <a:t>Experimental</a:t>
            </a:r>
          </a:p>
        </p:txBody>
      </p:sp>
      <p:sp>
        <p:nvSpPr>
          <p:cNvPr id="195600" name="Line 16"/>
          <p:cNvSpPr>
            <a:spLocks noChangeShapeType="1"/>
          </p:cNvSpPr>
          <p:nvPr/>
        </p:nvSpPr>
        <p:spPr bwMode="auto">
          <a:xfrm>
            <a:off x="4724400" y="3810000"/>
            <a:ext cx="0" cy="2819400"/>
          </a:xfrm>
          <a:prstGeom prst="line">
            <a:avLst/>
          </a:prstGeom>
          <a:noFill/>
          <a:ln w="50800">
            <a:solidFill>
              <a:srgbClr val="00FF00"/>
            </a:solidFill>
            <a:round/>
            <a:headEnd type="stealth" w="med" len="lg"/>
            <a:tailEnd type="stealth" w="med" len="lg"/>
          </a:ln>
          <a:effectLst/>
        </p:spPr>
        <p:txBody>
          <a:bodyPr/>
          <a:lstStyle/>
          <a:p>
            <a:endParaRPr lang="en-GB"/>
          </a:p>
        </p:txBody>
      </p:sp>
      <p:sp>
        <p:nvSpPr>
          <p:cNvPr id="195601" name="Rectangle 17"/>
          <p:cNvSpPr>
            <a:spLocks noChangeArrowheads="1"/>
          </p:cNvSpPr>
          <p:nvPr/>
        </p:nvSpPr>
        <p:spPr bwMode="auto">
          <a:xfrm>
            <a:off x="4724400" y="4953000"/>
            <a:ext cx="2030413" cy="457200"/>
          </a:xfrm>
          <a:prstGeom prst="rect">
            <a:avLst/>
          </a:prstGeom>
          <a:noFill/>
          <a:ln w="9525">
            <a:noFill/>
            <a:miter lim="800000"/>
            <a:headEnd/>
            <a:tailEnd/>
          </a:ln>
          <a:effectLst/>
        </p:spPr>
        <p:txBody>
          <a:bodyPr wrap="none" lIns="92075" tIns="46038" rIns="92075" bIns="46038">
            <a:spAutoFit/>
          </a:bodyPr>
          <a:lstStyle/>
          <a:p>
            <a:pPr defTabSz="762000" eaLnBrk="0" hangingPunct="0"/>
            <a:r>
              <a:rPr lang="en-GB" sz="2400" b="1">
                <a:solidFill>
                  <a:srgbClr val="FFCC99"/>
                </a:solidFill>
                <a:latin typeface="Times New Roman" pitchFamily="18" charset="0"/>
              </a:rPr>
              <a:t>Observational</a:t>
            </a:r>
          </a:p>
        </p:txBody>
      </p:sp>
      <p:sp>
        <p:nvSpPr>
          <p:cNvPr id="195602" name="Line 18"/>
          <p:cNvSpPr>
            <a:spLocks noChangeShapeType="1"/>
          </p:cNvSpPr>
          <p:nvPr/>
        </p:nvSpPr>
        <p:spPr bwMode="auto">
          <a:xfrm>
            <a:off x="6934200" y="3886200"/>
            <a:ext cx="0" cy="914400"/>
          </a:xfrm>
          <a:prstGeom prst="line">
            <a:avLst/>
          </a:prstGeom>
          <a:noFill/>
          <a:ln w="50800">
            <a:solidFill>
              <a:srgbClr val="00FF00"/>
            </a:solidFill>
            <a:round/>
            <a:headEnd type="stealth" w="med" len="lg"/>
            <a:tailEnd type="stealth" w="med" len="lg"/>
          </a:ln>
          <a:effectLst/>
        </p:spPr>
        <p:txBody>
          <a:bodyPr/>
          <a:lstStyle/>
          <a:p>
            <a:endParaRPr lang="en-GB"/>
          </a:p>
        </p:txBody>
      </p:sp>
      <p:sp>
        <p:nvSpPr>
          <p:cNvPr id="195603" name="Rectangle 19"/>
          <p:cNvSpPr>
            <a:spLocks noChangeArrowheads="1"/>
          </p:cNvSpPr>
          <p:nvPr/>
        </p:nvSpPr>
        <p:spPr bwMode="auto">
          <a:xfrm>
            <a:off x="7391400" y="4038600"/>
            <a:ext cx="1452563" cy="396875"/>
          </a:xfrm>
          <a:prstGeom prst="rect">
            <a:avLst/>
          </a:prstGeom>
          <a:noFill/>
          <a:ln w="9525">
            <a:noFill/>
            <a:miter lim="800000"/>
            <a:headEnd/>
            <a:tailEnd/>
          </a:ln>
          <a:effectLst/>
        </p:spPr>
        <p:txBody>
          <a:bodyPr lIns="92075" tIns="46038" rIns="92075" bIns="46038">
            <a:spAutoFit/>
          </a:bodyPr>
          <a:lstStyle/>
          <a:p>
            <a:pPr defTabSz="762000" eaLnBrk="0" hangingPunct="0"/>
            <a:r>
              <a:rPr lang="en-GB" sz="2000" b="1">
                <a:solidFill>
                  <a:schemeClr val="tx2"/>
                </a:solidFill>
                <a:latin typeface="Times New Roman" pitchFamily="18" charset="0"/>
              </a:rPr>
              <a:t>Analytical</a:t>
            </a:r>
          </a:p>
        </p:txBody>
      </p:sp>
      <p:sp>
        <p:nvSpPr>
          <p:cNvPr id="195604" name="Line 20"/>
          <p:cNvSpPr>
            <a:spLocks noChangeShapeType="1"/>
          </p:cNvSpPr>
          <p:nvPr/>
        </p:nvSpPr>
        <p:spPr bwMode="auto">
          <a:xfrm>
            <a:off x="6934200" y="5943600"/>
            <a:ext cx="0" cy="685800"/>
          </a:xfrm>
          <a:prstGeom prst="line">
            <a:avLst/>
          </a:prstGeom>
          <a:noFill/>
          <a:ln w="50800">
            <a:solidFill>
              <a:srgbClr val="00FF00"/>
            </a:solidFill>
            <a:round/>
            <a:headEnd type="stealth" w="med" len="lg"/>
            <a:tailEnd type="stealth" w="med" len="lg"/>
          </a:ln>
          <a:effectLst/>
        </p:spPr>
        <p:txBody>
          <a:bodyPr/>
          <a:lstStyle/>
          <a:p>
            <a:endParaRPr lang="en-GB"/>
          </a:p>
        </p:txBody>
      </p:sp>
      <p:sp>
        <p:nvSpPr>
          <p:cNvPr id="195605" name="Rectangle 21"/>
          <p:cNvSpPr>
            <a:spLocks noChangeArrowheads="1"/>
          </p:cNvSpPr>
          <p:nvPr/>
        </p:nvSpPr>
        <p:spPr bwMode="auto">
          <a:xfrm>
            <a:off x="7391400" y="5715000"/>
            <a:ext cx="1411288" cy="396875"/>
          </a:xfrm>
          <a:prstGeom prst="rect">
            <a:avLst/>
          </a:prstGeom>
          <a:noFill/>
          <a:ln w="9525">
            <a:noFill/>
            <a:miter lim="800000"/>
            <a:headEnd/>
            <a:tailEnd/>
          </a:ln>
          <a:effectLst/>
        </p:spPr>
        <p:txBody>
          <a:bodyPr lIns="92075" tIns="46038" rIns="92075" bIns="46038">
            <a:spAutoFit/>
          </a:bodyPr>
          <a:lstStyle/>
          <a:p>
            <a:pPr defTabSz="762000" eaLnBrk="0" hangingPunct="0"/>
            <a:r>
              <a:rPr lang="en-GB" sz="2000" b="1">
                <a:solidFill>
                  <a:srgbClr val="FFCC99"/>
                </a:solidFill>
                <a:latin typeface="Times New Roman" pitchFamily="18" charset="0"/>
              </a:rPr>
              <a:t>Descriptive</a:t>
            </a:r>
          </a:p>
        </p:txBody>
      </p:sp>
      <p:sp>
        <p:nvSpPr>
          <p:cNvPr id="195606" name="Line 22"/>
          <p:cNvSpPr>
            <a:spLocks noChangeShapeType="1"/>
          </p:cNvSpPr>
          <p:nvPr/>
        </p:nvSpPr>
        <p:spPr bwMode="auto">
          <a:xfrm>
            <a:off x="6934200" y="4953000"/>
            <a:ext cx="0" cy="838200"/>
          </a:xfrm>
          <a:prstGeom prst="line">
            <a:avLst/>
          </a:prstGeom>
          <a:noFill/>
          <a:ln w="50800">
            <a:solidFill>
              <a:srgbClr val="00FF00"/>
            </a:solidFill>
            <a:prstDash val="sysDot"/>
            <a:round/>
            <a:headEnd type="none" w="sm" len="sm"/>
            <a:tailEnd type="none" w="sm" len="sm"/>
          </a:ln>
          <a:effectLst/>
        </p:spPr>
        <p:txBody>
          <a:bodyPr/>
          <a:lstStyle/>
          <a:p>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5596"/>
                                        </p:tgtEl>
                                        <p:attrNameLst>
                                          <p:attrName>style.visibility</p:attrName>
                                        </p:attrNameLst>
                                      </p:cBhvr>
                                      <p:to>
                                        <p:strVal val="visible"/>
                                      </p:to>
                                    </p:set>
                                    <p:animEffect transition="in" filter="fade">
                                      <p:cBhvr>
                                        <p:cTn id="7" dur="2000"/>
                                        <p:tgtEl>
                                          <p:spTgt spid="19559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5597"/>
                                        </p:tgtEl>
                                        <p:attrNameLst>
                                          <p:attrName>style.visibility</p:attrName>
                                        </p:attrNameLst>
                                      </p:cBhvr>
                                      <p:to>
                                        <p:strVal val="visible"/>
                                      </p:to>
                                    </p:set>
                                    <p:animEffect transition="in" filter="fade">
                                      <p:cBhvr>
                                        <p:cTn id="10" dur="2000"/>
                                        <p:tgtEl>
                                          <p:spTgt spid="1955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5596" grpId="0"/>
      <p:bldP spid="195597"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399D3086-275A-46FB-8500-18CBC5127440}" type="slidenum">
              <a:rPr lang="en-GB"/>
              <a:pPr/>
              <a:t>19</a:t>
            </a:fld>
            <a:endParaRPr lang="en-GB"/>
          </a:p>
        </p:txBody>
      </p:sp>
      <p:sp>
        <p:nvSpPr>
          <p:cNvPr id="198658" name="Rectangle 2"/>
          <p:cNvSpPr>
            <a:spLocks noGrp="1" noChangeArrowheads="1"/>
          </p:cNvSpPr>
          <p:nvPr>
            <p:ph type="title"/>
          </p:nvPr>
        </p:nvSpPr>
        <p:spPr>
          <a:xfrm>
            <a:off x="533400" y="0"/>
            <a:ext cx="7772400" cy="1143000"/>
          </a:xfrm>
        </p:spPr>
        <p:txBody>
          <a:bodyPr/>
          <a:lstStyle/>
          <a:p>
            <a:r>
              <a:rPr lang="en-US" sz="3200"/>
              <a:t>What is a longitudinal study?</a:t>
            </a:r>
          </a:p>
        </p:txBody>
      </p:sp>
      <p:sp>
        <p:nvSpPr>
          <p:cNvPr id="198659" name="Rectangle 3"/>
          <p:cNvSpPr>
            <a:spLocks noGrp="1" noChangeArrowheads="1"/>
          </p:cNvSpPr>
          <p:nvPr>
            <p:ph type="body" idx="1"/>
          </p:nvPr>
        </p:nvSpPr>
        <p:spPr>
          <a:xfrm>
            <a:off x="755650" y="1484313"/>
            <a:ext cx="8712200" cy="5715000"/>
          </a:xfrm>
          <a:noFill/>
        </p:spPr>
        <p:txBody>
          <a:bodyPr/>
          <a:lstStyle/>
          <a:p>
            <a:r>
              <a:rPr lang="en-US"/>
              <a:t>Researchers in different fields use longitudinal studies to study changes in individual or group behaviour over an extended period of time by repeatedly monitoring the same subjects. </a:t>
            </a:r>
          </a:p>
          <a:p>
            <a:r>
              <a:rPr lang="en-US"/>
              <a:t>In longitudinal research, results are in general recorded for the same group of subjects, referred to as a cohort, throughout the course of the study.</a:t>
            </a:r>
          </a:p>
          <a:p>
            <a:endParaRPr lang="en-US"/>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8658"/>
                                        </p:tgtEl>
                                        <p:attrNameLst>
                                          <p:attrName>style.visibility</p:attrName>
                                        </p:attrNameLst>
                                      </p:cBhvr>
                                      <p:to>
                                        <p:strVal val="visible"/>
                                      </p:to>
                                    </p:set>
                                    <p:animEffect transition="in" filter="fade">
                                      <p:cBhvr>
                                        <p:cTn id="7" dur="2000"/>
                                        <p:tgtEl>
                                          <p:spTgt spid="1986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8659"/>
                                        </p:tgtEl>
                                        <p:attrNameLst>
                                          <p:attrName>style.visibility</p:attrName>
                                        </p:attrNameLst>
                                      </p:cBhvr>
                                      <p:to>
                                        <p:strVal val="visible"/>
                                      </p:to>
                                    </p:set>
                                    <p:animEffect transition="in" filter="fade">
                                      <p:cBhvr>
                                        <p:cTn id="10" dur="2000"/>
                                        <p:tgtEl>
                                          <p:spTgt spid="1986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8658" grpId="0"/>
      <p:bldP spid="198659"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9"/>
          <p:cNvSpPr>
            <a:spLocks noGrp="1" noChangeArrowheads="1"/>
          </p:cNvSpPr>
          <p:nvPr>
            <p:ph type="ftr" sz="quarter" idx="3"/>
          </p:nvPr>
        </p:nvSpPr>
        <p:spPr/>
        <p:txBody>
          <a:bodyPr/>
          <a:lstStyle/>
          <a:p>
            <a:r>
              <a:rPr lang="en-GB" smtClean="0"/>
              <a:t>2011</a:t>
            </a:r>
            <a:endParaRPr lang="en-GB"/>
          </a:p>
        </p:txBody>
      </p:sp>
      <p:sp>
        <p:nvSpPr>
          <p:cNvPr id="8" name="Rectangle 10"/>
          <p:cNvSpPr>
            <a:spLocks noGrp="1" noChangeArrowheads="1"/>
          </p:cNvSpPr>
          <p:nvPr>
            <p:ph type="sldNum" sz="quarter" idx="4"/>
          </p:nvPr>
        </p:nvSpPr>
        <p:spPr/>
        <p:txBody>
          <a:bodyPr/>
          <a:lstStyle/>
          <a:p>
            <a:fld id="{1800F80B-C6AA-4FC7-A244-787C20205D0E}" type="slidenum">
              <a:rPr lang="en-GB"/>
              <a:pPr/>
              <a:t>20</a:t>
            </a:fld>
            <a:endParaRPr lang="en-GB"/>
          </a:p>
        </p:txBody>
      </p:sp>
      <p:sp>
        <p:nvSpPr>
          <p:cNvPr id="11266" name="Rectangle 2"/>
          <p:cNvSpPr>
            <a:spLocks noGrp="1" noChangeArrowheads="1"/>
          </p:cNvSpPr>
          <p:nvPr>
            <p:ph type="ctrTitle"/>
          </p:nvPr>
        </p:nvSpPr>
        <p:spPr>
          <a:xfrm>
            <a:off x="1371600" y="476250"/>
            <a:ext cx="7772400" cy="1371600"/>
          </a:xfrm>
          <a:noFill/>
          <a:ln/>
        </p:spPr>
        <p:txBody>
          <a:bodyPr lIns="90488" tIns="44450" rIns="90488" bIns="44450" anchor="ctr"/>
          <a:lstStyle/>
          <a:p>
            <a:r>
              <a:rPr lang="en-GB" sz="3200" b="1"/>
              <a:t>Don’t Reinvent the Wheel</a:t>
            </a:r>
            <a:br>
              <a:rPr lang="en-GB" sz="3200" b="1"/>
            </a:br>
            <a:r>
              <a:rPr lang="en-GB" sz="3200" b="1"/>
              <a:t/>
            </a:r>
            <a:br>
              <a:rPr lang="en-GB" sz="3200" b="1"/>
            </a:br>
            <a:r>
              <a:rPr lang="en-GB" sz="3200" b="1"/>
              <a:t>The importance of topic choice in graduate research projects</a:t>
            </a:r>
          </a:p>
        </p:txBody>
      </p:sp>
      <p:sp>
        <p:nvSpPr>
          <p:cNvPr id="11267" name="Rectangle 3"/>
          <p:cNvSpPr>
            <a:spLocks noGrp="1" noChangeArrowheads="1"/>
          </p:cNvSpPr>
          <p:nvPr>
            <p:ph type="subTitle" idx="1"/>
          </p:nvPr>
        </p:nvSpPr>
        <p:spPr>
          <a:xfrm>
            <a:off x="3995738" y="2565400"/>
            <a:ext cx="5040312" cy="1800225"/>
          </a:xfrm>
          <a:noFill/>
          <a:ln/>
        </p:spPr>
        <p:txBody>
          <a:bodyPr lIns="90488" tIns="44450" rIns="90488" bIns="44450"/>
          <a:lstStyle/>
          <a:p>
            <a:pPr marL="342900" indent="-342900">
              <a:buFont typeface="Wingdings" pitchFamily="2" charset="2"/>
              <a:buChar char="¡"/>
            </a:pPr>
            <a:r>
              <a:rPr lang="en-GB" sz="2100" b="1"/>
              <a:t>Introduction</a:t>
            </a:r>
          </a:p>
          <a:p>
            <a:pPr marL="342900" indent="-342900">
              <a:buFont typeface="Wingdings" pitchFamily="2" charset="2"/>
              <a:buChar char="¡"/>
            </a:pPr>
            <a:r>
              <a:rPr lang="en-GB" sz="2100" b="1"/>
              <a:t>Originality - ‘Crave to be original</a:t>
            </a:r>
          </a:p>
          <a:p>
            <a:pPr marL="342900" indent="-342900">
              <a:buFont typeface="Wingdings" pitchFamily="2" charset="2"/>
              <a:buChar char="¡"/>
            </a:pPr>
            <a:r>
              <a:rPr lang="en-GB" sz="2100" b="1"/>
              <a:t>Definition:</a:t>
            </a:r>
          </a:p>
          <a:p>
            <a:pPr marL="342900" indent="-342900"/>
            <a:r>
              <a:rPr lang="en-GB" sz="2100" b="1"/>
              <a:t>	“not derived, copied, imitated or translated from anything else . . . novel, creative, independent in invention”  (Chambers Dictionary, 1990, p. 345)</a:t>
            </a:r>
          </a:p>
          <a:p>
            <a:pPr marL="342900" indent="-342900"/>
            <a:r>
              <a:rPr lang="en-GB" sz="2100" b="1" i="1">
                <a:solidFill>
                  <a:srgbClr val="FFFF00"/>
                </a:solidFill>
              </a:rPr>
              <a:t>	</a:t>
            </a:r>
            <a:endParaRPr lang="en-GB" sz="2100" b="1" i="1"/>
          </a:p>
        </p:txBody>
      </p:sp>
      <p:sp>
        <p:nvSpPr>
          <p:cNvPr id="11268" name="Text Box 4"/>
          <p:cNvSpPr txBox="1">
            <a:spLocks noChangeArrowheads="1"/>
          </p:cNvSpPr>
          <p:nvPr/>
        </p:nvSpPr>
        <p:spPr bwMode="auto">
          <a:xfrm>
            <a:off x="179388" y="6237288"/>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2</a:t>
            </a:r>
          </a:p>
        </p:txBody>
      </p:sp>
      <p:pic>
        <p:nvPicPr>
          <p:cNvPr id="11270" name="Picture 6" descr="widow-wheel"/>
          <p:cNvPicPr>
            <a:picLocks noChangeAspect="1" noChangeArrowheads="1"/>
          </p:cNvPicPr>
          <p:nvPr/>
        </p:nvPicPr>
        <p:blipFill>
          <a:blip r:embed="rId3" cstate="print"/>
          <a:srcRect/>
          <a:stretch>
            <a:fillRect/>
          </a:stretch>
        </p:blipFill>
        <p:spPr bwMode="auto">
          <a:xfrm>
            <a:off x="1042988" y="2781300"/>
            <a:ext cx="3017837" cy="2851150"/>
          </a:xfrm>
          <a:prstGeom prst="rect">
            <a:avLst/>
          </a:prstGeom>
          <a:noFill/>
        </p:spPr>
      </p:pic>
      <p:sp>
        <p:nvSpPr>
          <p:cNvPr id="11271" name="Rectangle 7"/>
          <p:cNvSpPr>
            <a:spLocks noChangeArrowheads="1"/>
          </p:cNvSpPr>
          <p:nvPr/>
        </p:nvSpPr>
        <p:spPr bwMode="auto">
          <a:xfrm>
            <a:off x="1403350" y="2133600"/>
            <a:ext cx="4932363" cy="366713"/>
          </a:xfrm>
          <a:prstGeom prst="rect">
            <a:avLst/>
          </a:prstGeom>
          <a:noFill/>
          <a:ln w="12700">
            <a:noFill/>
            <a:miter lim="800000"/>
            <a:headEnd/>
            <a:tailEnd/>
          </a:ln>
          <a:effectLst/>
        </p:spPr>
        <p:txBody>
          <a:bodyPr wrap="none">
            <a:spAutoFit/>
          </a:bodyPr>
          <a:lstStyle/>
          <a:p>
            <a:pPr>
              <a:spcBef>
                <a:spcPct val="20000"/>
              </a:spcBef>
              <a:buClr>
                <a:schemeClr val="tx2"/>
              </a:buClr>
              <a:buSzPct val="70000"/>
              <a:buFont typeface="Wingdings" pitchFamily="2" charset="2"/>
              <a:buNone/>
            </a:pPr>
            <a:r>
              <a:rPr lang="en-GB" b="1" i="1">
                <a:solidFill>
                  <a:srgbClr val="FFFF00"/>
                </a:solidFill>
              </a:rPr>
              <a:t>Seminar: Originality and topic choice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2000"/>
                                        <p:tgtEl>
                                          <p:spTgt spid="112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267"/>
                                        </p:tgtEl>
                                        <p:attrNameLst>
                                          <p:attrName>style.visibility</p:attrName>
                                        </p:attrNameLst>
                                      </p:cBhvr>
                                      <p:to>
                                        <p:strVal val="visible"/>
                                      </p:to>
                                    </p:set>
                                    <p:animEffect transition="in" filter="fade">
                                      <p:cBhvr>
                                        <p:cTn id="10" dur="2000"/>
                                        <p:tgtEl>
                                          <p:spTgt spid="11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2E9FA8DC-F130-4B22-9131-8CE834C5AD65}" type="slidenum">
              <a:rPr lang="en-GB"/>
              <a:pPr/>
              <a:t>21</a:t>
            </a:fld>
            <a:endParaRPr lang="en-GB"/>
          </a:p>
        </p:txBody>
      </p:sp>
      <p:sp>
        <p:nvSpPr>
          <p:cNvPr id="12290" name="Rectangle 2"/>
          <p:cNvSpPr>
            <a:spLocks noGrp="1" noChangeArrowheads="1"/>
          </p:cNvSpPr>
          <p:nvPr>
            <p:ph type="body" idx="1"/>
          </p:nvPr>
        </p:nvSpPr>
        <p:spPr>
          <a:noFill/>
          <a:ln/>
        </p:spPr>
        <p:txBody>
          <a:bodyPr lIns="90488" tIns="44450" rIns="90488" bIns="44450"/>
          <a:lstStyle/>
          <a:p>
            <a:r>
              <a:rPr lang="en-GB" sz="2500"/>
              <a:t>Imaginative</a:t>
            </a:r>
          </a:p>
          <a:p>
            <a:r>
              <a:rPr lang="en-GB" sz="2500"/>
              <a:t>Underestimate / overestimate</a:t>
            </a:r>
          </a:p>
          <a:p>
            <a:r>
              <a:rPr lang="en-GB" sz="2500"/>
              <a:t>‘workmanlike’</a:t>
            </a:r>
          </a:p>
          <a:p>
            <a:r>
              <a:rPr lang="en-GB" sz="2500"/>
              <a:t>‘Genius is 1% inspiration and 99% perspiration’ Henry Ford</a:t>
            </a:r>
          </a:p>
          <a:p>
            <a:r>
              <a:rPr lang="en-GB" sz="2500"/>
              <a:t>Demonstrate: understanding of the wider academic debate within your ‘field’ and contribute to that ‘field’</a:t>
            </a:r>
          </a:p>
          <a:p>
            <a:r>
              <a:rPr lang="en-GB" sz="2500"/>
              <a:t>Apprenticeship</a:t>
            </a:r>
          </a:p>
        </p:txBody>
      </p:sp>
      <p:sp>
        <p:nvSpPr>
          <p:cNvPr id="12291" name="Rectangle 3"/>
          <p:cNvSpPr>
            <a:spLocks noGrp="1" noChangeArrowheads="1"/>
          </p:cNvSpPr>
          <p:nvPr>
            <p:ph type="title"/>
          </p:nvPr>
        </p:nvSpPr>
        <p:spPr>
          <a:noFill/>
          <a:ln/>
        </p:spPr>
        <p:txBody>
          <a:bodyPr lIns="90488" tIns="44450" rIns="90488" bIns="44450" anchor="ctr"/>
          <a:lstStyle/>
          <a:p>
            <a:r>
              <a:rPr lang="en-GB" sz="2800" b="1"/>
              <a:t>A grasp of how research is done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291"/>
                                        </p:tgtEl>
                                        <p:attrNameLst>
                                          <p:attrName>style.visibility</p:attrName>
                                        </p:attrNameLst>
                                      </p:cBhvr>
                                      <p:to>
                                        <p:strVal val="visible"/>
                                      </p:to>
                                    </p:set>
                                    <p:animEffect transition="in" filter="fade">
                                      <p:cBhvr>
                                        <p:cTn id="7" dur="2000"/>
                                        <p:tgtEl>
                                          <p:spTgt spid="1229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290"/>
                                        </p:tgtEl>
                                        <p:attrNameLst>
                                          <p:attrName>style.visibility</p:attrName>
                                        </p:attrNameLst>
                                      </p:cBhvr>
                                      <p:to>
                                        <p:strVal val="visible"/>
                                      </p:to>
                                    </p:set>
                                    <p:animEffect transition="in" filter="fade">
                                      <p:cBhvr>
                                        <p:cTn id="10" dur="2000"/>
                                        <p:tgtEl>
                                          <p:spTgt spid="122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1"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5"/>
          <p:cNvSpPr>
            <a:spLocks noGrp="1"/>
          </p:cNvSpPr>
          <p:nvPr>
            <p:ph type="ftr" sz="quarter" idx="11"/>
          </p:nvPr>
        </p:nvSpPr>
        <p:spPr/>
        <p:txBody>
          <a:bodyPr/>
          <a:lstStyle/>
          <a:p>
            <a:r>
              <a:rPr lang="en-GB" smtClean="0"/>
              <a:t>2011</a:t>
            </a:r>
            <a:endParaRPr lang="en-GB"/>
          </a:p>
        </p:txBody>
      </p:sp>
      <p:sp>
        <p:nvSpPr>
          <p:cNvPr id="5" name="Slide Number Placeholder 6"/>
          <p:cNvSpPr>
            <a:spLocks noGrp="1"/>
          </p:cNvSpPr>
          <p:nvPr>
            <p:ph type="sldNum" sz="quarter" idx="12"/>
          </p:nvPr>
        </p:nvSpPr>
        <p:spPr/>
        <p:txBody>
          <a:bodyPr/>
          <a:lstStyle/>
          <a:p>
            <a:fld id="{22B0EFC7-3B97-495A-9071-09BD0D6D0C2E}" type="slidenum">
              <a:rPr lang="en-GB"/>
              <a:pPr/>
              <a:t>22</a:t>
            </a:fld>
            <a:endParaRPr lang="en-GB"/>
          </a:p>
        </p:txBody>
      </p:sp>
      <p:sp>
        <p:nvSpPr>
          <p:cNvPr id="13314" name="Rectangle 2"/>
          <p:cNvSpPr>
            <a:spLocks noGrp="1" noChangeArrowheads="1"/>
          </p:cNvSpPr>
          <p:nvPr>
            <p:ph type="title"/>
          </p:nvPr>
        </p:nvSpPr>
        <p:spPr>
          <a:xfrm>
            <a:off x="1143000" y="404813"/>
            <a:ext cx="8001000" cy="1143000"/>
          </a:xfrm>
          <a:noFill/>
          <a:ln/>
        </p:spPr>
        <p:txBody>
          <a:bodyPr lIns="90488" tIns="44450" rIns="90488" bIns="44450" anchor="ctr"/>
          <a:lstStyle/>
          <a:p>
            <a:r>
              <a:rPr lang="en-GB" sz="2400" b="1"/>
              <a:t>Other considerations</a:t>
            </a:r>
          </a:p>
        </p:txBody>
      </p:sp>
      <p:sp>
        <p:nvSpPr>
          <p:cNvPr id="13315" name="Rectangle 3"/>
          <p:cNvSpPr>
            <a:spLocks noGrp="1" noChangeArrowheads="1"/>
          </p:cNvSpPr>
          <p:nvPr>
            <p:ph type="body" sz="half" idx="1"/>
          </p:nvPr>
        </p:nvSpPr>
        <p:spPr>
          <a:xfrm>
            <a:off x="1370013" y="1827213"/>
            <a:ext cx="6669087" cy="4114800"/>
          </a:xfrm>
          <a:noFill/>
          <a:ln/>
        </p:spPr>
        <p:txBody>
          <a:bodyPr lIns="90488" tIns="44450" rIns="90488" bIns="44450"/>
          <a:lstStyle/>
          <a:p>
            <a:r>
              <a:rPr lang="en-GB" sz="2500" b="1"/>
              <a:t>Professional</a:t>
            </a:r>
          </a:p>
          <a:p>
            <a:r>
              <a:rPr lang="en-GB" sz="2500" b="1"/>
              <a:t>Independent critical thought is vital</a:t>
            </a:r>
          </a:p>
          <a:p>
            <a:pPr lvl="1"/>
            <a:r>
              <a:rPr lang="en-GB" sz="2100"/>
              <a:t>Developing a concept/method (need for a conceptual framework)</a:t>
            </a:r>
          </a:p>
          <a:p>
            <a:pPr lvl="1"/>
            <a:r>
              <a:rPr lang="en-GB" sz="2100"/>
              <a:t>Think critically about your research</a:t>
            </a:r>
          </a:p>
          <a:p>
            <a:pPr lvl="1"/>
            <a:r>
              <a:rPr lang="en-GB" sz="2100"/>
              <a:t>develop existing research</a:t>
            </a:r>
          </a:p>
          <a:p>
            <a:r>
              <a:rPr lang="en-GB" sz="2500" b="1"/>
              <a:t>Does not require genius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2000"/>
                                        <p:tgtEl>
                                          <p:spTgt spid="133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315"/>
                                        </p:tgtEl>
                                        <p:attrNameLst>
                                          <p:attrName>style.visibility</p:attrName>
                                        </p:attrNameLst>
                                      </p:cBhvr>
                                      <p:to>
                                        <p:strVal val="visible"/>
                                      </p:to>
                                    </p:set>
                                    <p:animEffect transition="in" filter="fade">
                                      <p:cBhvr>
                                        <p:cTn id="10" dur="2000"/>
                                        <p:tgtEl>
                                          <p:spTgt spid="133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E0D76BD8-7259-4D69-8E4B-FFB2DFC0A31A}" type="slidenum">
              <a:rPr lang="en-GB"/>
              <a:pPr/>
              <a:t>23</a:t>
            </a:fld>
            <a:endParaRPr lang="en-GB"/>
          </a:p>
        </p:txBody>
      </p:sp>
      <p:sp>
        <p:nvSpPr>
          <p:cNvPr id="14338" name="Rectangle 2"/>
          <p:cNvSpPr>
            <a:spLocks noGrp="1" noChangeArrowheads="1"/>
          </p:cNvSpPr>
          <p:nvPr>
            <p:ph type="title"/>
          </p:nvPr>
        </p:nvSpPr>
        <p:spPr>
          <a:noFill/>
          <a:ln/>
        </p:spPr>
        <p:txBody>
          <a:bodyPr lIns="90488" tIns="44450" rIns="90488" bIns="44450" anchor="ctr"/>
          <a:lstStyle/>
          <a:p>
            <a:r>
              <a:rPr lang="en-GB" sz="2400" b="1"/>
              <a:t>Types of topic chosen 1.</a:t>
            </a:r>
          </a:p>
        </p:txBody>
      </p:sp>
      <p:sp>
        <p:nvSpPr>
          <p:cNvPr id="14339" name="Rectangle 3"/>
          <p:cNvSpPr>
            <a:spLocks noGrp="1" noChangeArrowheads="1"/>
          </p:cNvSpPr>
          <p:nvPr>
            <p:ph type="body" idx="1"/>
          </p:nvPr>
        </p:nvSpPr>
        <p:spPr>
          <a:noFill/>
          <a:ln/>
        </p:spPr>
        <p:txBody>
          <a:bodyPr lIns="90488" tIns="44450" rIns="90488" bIns="44450"/>
          <a:lstStyle/>
          <a:p>
            <a:pPr>
              <a:lnSpc>
                <a:spcPct val="90000"/>
              </a:lnSpc>
            </a:pPr>
            <a:r>
              <a:rPr lang="en-GB"/>
              <a:t>Simplistic inductivism</a:t>
            </a:r>
          </a:p>
          <a:p>
            <a:pPr lvl="1">
              <a:lnSpc>
                <a:spcPct val="90000"/>
              </a:lnSpc>
            </a:pPr>
            <a:r>
              <a:rPr lang="en-GB"/>
              <a:t>traditional anthropologists</a:t>
            </a:r>
          </a:p>
          <a:p>
            <a:pPr lvl="1">
              <a:lnSpc>
                <a:spcPct val="90000"/>
              </a:lnSpc>
            </a:pPr>
            <a:r>
              <a:rPr lang="en-GB"/>
              <a:t>meaning would emerge</a:t>
            </a:r>
          </a:p>
          <a:p>
            <a:pPr lvl="1">
              <a:lnSpc>
                <a:spcPct val="90000"/>
              </a:lnSpc>
            </a:pPr>
            <a:r>
              <a:rPr lang="en-GB"/>
              <a:t>unstructured exposure</a:t>
            </a:r>
          </a:p>
          <a:p>
            <a:pPr lvl="1">
              <a:lnSpc>
                <a:spcPct val="90000"/>
              </a:lnSpc>
            </a:pPr>
            <a:r>
              <a:rPr lang="en-GB"/>
              <a:t>reality is not one object awaiting observation</a:t>
            </a:r>
          </a:p>
          <a:p>
            <a:pPr lvl="1">
              <a:lnSpc>
                <a:spcPct val="90000"/>
              </a:lnSpc>
            </a:pPr>
            <a:r>
              <a:rPr lang="en-GB"/>
              <a:t>1. theoretical framework</a:t>
            </a:r>
          </a:p>
          <a:p>
            <a:pPr lvl="1">
              <a:lnSpc>
                <a:spcPct val="90000"/>
              </a:lnSpc>
            </a:pPr>
            <a:r>
              <a:rPr lang="en-GB"/>
              <a:t>2. excuse for sloppy research</a:t>
            </a:r>
          </a:p>
          <a:p>
            <a:pPr lvl="1">
              <a:lnSpc>
                <a:spcPct val="90000"/>
              </a:lnSpc>
            </a:pPr>
            <a:r>
              <a:rPr lang="en-GB"/>
              <a:t>need to build cumulative bodies of knowledge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339"/>
                                        </p:tgtEl>
                                        <p:attrNameLst>
                                          <p:attrName>style.visibility</p:attrName>
                                        </p:attrNameLst>
                                      </p:cBhvr>
                                      <p:to>
                                        <p:strVal val="visible"/>
                                      </p:to>
                                    </p:set>
                                    <p:animEffect transition="in" filter="fade">
                                      <p:cBhvr>
                                        <p:cTn id="10" dur="2000"/>
                                        <p:tgtEl>
                                          <p:spTgt spid="143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4339"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5"/>
          <p:cNvSpPr>
            <a:spLocks noGrp="1"/>
          </p:cNvSpPr>
          <p:nvPr>
            <p:ph type="ftr" sz="quarter" idx="11"/>
          </p:nvPr>
        </p:nvSpPr>
        <p:spPr/>
        <p:txBody>
          <a:bodyPr/>
          <a:lstStyle/>
          <a:p>
            <a:r>
              <a:rPr lang="en-GB" smtClean="0"/>
              <a:t>2011</a:t>
            </a:r>
            <a:endParaRPr lang="en-GB"/>
          </a:p>
        </p:txBody>
      </p:sp>
      <p:sp>
        <p:nvSpPr>
          <p:cNvPr id="5" name="Slide Number Placeholder 6"/>
          <p:cNvSpPr>
            <a:spLocks noGrp="1"/>
          </p:cNvSpPr>
          <p:nvPr>
            <p:ph type="sldNum" sz="quarter" idx="12"/>
          </p:nvPr>
        </p:nvSpPr>
        <p:spPr/>
        <p:txBody>
          <a:bodyPr/>
          <a:lstStyle/>
          <a:p>
            <a:fld id="{C95AAABD-F9D6-4522-BB6A-26284CAD7C67}" type="slidenum">
              <a:rPr lang="en-GB"/>
              <a:pPr/>
              <a:t>24</a:t>
            </a:fld>
            <a:endParaRPr lang="en-GB"/>
          </a:p>
        </p:txBody>
      </p:sp>
      <p:sp>
        <p:nvSpPr>
          <p:cNvPr id="15362" name="Rectangle 2"/>
          <p:cNvSpPr>
            <a:spLocks noGrp="1" noChangeArrowheads="1"/>
          </p:cNvSpPr>
          <p:nvPr>
            <p:ph type="title"/>
          </p:nvPr>
        </p:nvSpPr>
        <p:spPr>
          <a:noFill/>
          <a:ln/>
        </p:spPr>
        <p:txBody>
          <a:bodyPr lIns="90488" tIns="44450" rIns="90488" bIns="44450" anchor="ctr"/>
          <a:lstStyle/>
          <a:p>
            <a:r>
              <a:rPr lang="en-GB" sz="2400" b="1"/>
              <a:t>Types of topic chosen 2. &amp;  3.</a:t>
            </a:r>
          </a:p>
        </p:txBody>
      </p:sp>
      <p:sp>
        <p:nvSpPr>
          <p:cNvPr id="15363" name="Rectangle 3"/>
          <p:cNvSpPr>
            <a:spLocks noGrp="1" noChangeArrowheads="1"/>
          </p:cNvSpPr>
          <p:nvPr>
            <p:ph type="body" sz="half" idx="1"/>
          </p:nvPr>
        </p:nvSpPr>
        <p:spPr>
          <a:xfrm>
            <a:off x="1370013" y="1827213"/>
            <a:ext cx="7242175" cy="4114800"/>
          </a:xfrm>
          <a:noFill/>
          <a:ln/>
        </p:spPr>
        <p:txBody>
          <a:bodyPr lIns="90488" tIns="44450" rIns="90488" bIns="44450"/>
          <a:lstStyle/>
          <a:p>
            <a:r>
              <a:rPr lang="en-GB" sz="2500" b="1"/>
              <a:t>The ‘Kitchen sink’</a:t>
            </a:r>
          </a:p>
          <a:p>
            <a:pPr lvl="1"/>
            <a:r>
              <a:rPr lang="en-GB" sz="2100"/>
              <a:t>broad topic</a:t>
            </a:r>
          </a:p>
          <a:p>
            <a:pPr lvl="1"/>
            <a:r>
              <a:rPr lang="en-GB" sz="2100"/>
              <a:t>need for 'alot about a little’</a:t>
            </a:r>
          </a:p>
          <a:p>
            <a:r>
              <a:rPr lang="en-GB" sz="2500"/>
              <a:t>Grand theory</a:t>
            </a:r>
          </a:p>
          <a:p>
            <a:pPr lvl="1"/>
            <a:r>
              <a:rPr lang="en-GB" sz="2100"/>
              <a:t>theoretical empires</a:t>
            </a:r>
          </a:p>
          <a:p>
            <a:pPr lvl="1"/>
            <a:r>
              <a:rPr lang="en-GB" sz="2100"/>
              <a:t>“cobweb of verbiage”</a:t>
            </a:r>
          </a:p>
          <a:p>
            <a:pPr lvl="1"/>
            <a:r>
              <a:rPr lang="en-GB" sz="2100"/>
              <a:t>stop reading (difficult)</a:t>
            </a:r>
          </a:p>
          <a:p>
            <a:pPr lvl="1"/>
            <a:r>
              <a:rPr lang="en-GB" sz="2100"/>
              <a:t>theoretical fashions change</a:t>
            </a:r>
          </a:p>
          <a:p>
            <a:pPr lvl="1"/>
            <a:r>
              <a:rPr lang="en-GB" sz="2100"/>
              <a:t>need to apply to the ‘real world’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2000"/>
                                        <p:tgtEl>
                                          <p:spTgt spid="153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363"/>
                                        </p:tgtEl>
                                        <p:attrNameLst>
                                          <p:attrName>style.visibility</p:attrName>
                                        </p:attrNameLst>
                                      </p:cBhvr>
                                      <p:to>
                                        <p:strVal val="visible"/>
                                      </p:to>
                                    </p:set>
                                    <p:animEffect transition="in" filter="fade">
                                      <p:cBhvr>
                                        <p:cTn id="10" dur="2000"/>
                                        <p:tgtEl>
                                          <p:spTgt spid="153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P spid="15363"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E05FE354-63AB-4F7C-8FA4-C00B43314238}" type="slidenum">
              <a:rPr lang="en-GB"/>
              <a:pPr/>
              <a:t>25</a:t>
            </a:fld>
            <a:endParaRPr lang="en-GB"/>
          </a:p>
        </p:txBody>
      </p:sp>
      <p:sp>
        <p:nvSpPr>
          <p:cNvPr id="16386" name="Rectangle 2"/>
          <p:cNvSpPr>
            <a:spLocks noGrp="1" noChangeArrowheads="1"/>
          </p:cNvSpPr>
          <p:nvPr>
            <p:ph type="title"/>
          </p:nvPr>
        </p:nvSpPr>
        <p:spPr>
          <a:noFill/>
          <a:ln/>
        </p:spPr>
        <p:txBody>
          <a:bodyPr lIns="90488" tIns="44450" rIns="90488" bIns="44450" anchor="ctr"/>
          <a:lstStyle/>
          <a:p>
            <a:r>
              <a:rPr lang="en-GB" sz="2400" b="1"/>
              <a:t>1. Solutions for simplistic inductivists</a:t>
            </a:r>
          </a:p>
        </p:txBody>
      </p:sp>
      <p:sp>
        <p:nvSpPr>
          <p:cNvPr id="16387" name="Rectangle 3"/>
          <p:cNvSpPr>
            <a:spLocks noGrp="1" noChangeArrowheads="1"/>
          </p:cNvSpPr>
          <p:nvPr>
            <p:ph type="body" idx="1"/>
          </p:nvPr>
        </p:nvSpPr>
        <p:spPr>
          <a:noFill/>
          <a:ln/>
        </p:spPr>
        <p:txBody>
          <a:bodyPr lIns="90488" tIns="44450" rIns="90488" bIns="44450"/>
          <a:lstStyle/>
          <a:p>
            <a:r>
              <a:rPr lang="en-GB" sz="2500"/>
              <a:t>Using sensitivities</a:t>
            </a:r>
          </a:p>
          <a:p>
            <a:pPr lvl="1"/>
            <a:r>
              <a:rPr lang="en-GB"/>
              <a:t>your knowledge</a:t>
            </a:r>
          </a:p>
          <a:p>
            <a:pPr lvl="1"/>
            <a:r>
              <a:rPr lang="en-GB"/>
              <a:t>history, culture, politics, context</a:t>
            </a:r>
          </a:p>
          <a:p>
            <a:r>
              <a:rPr lang="en-GB"/>
              <a:t>Using other researchers conclusions/theories/ classic research to generate research problem.</a:t>
            </a:r>
          </a:p>
          <a:p>
            <a:r>
              <a:rPr lang="en-GB"/>
              <a:t>Third variable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386"/>
                                        </p:tgtEl>
                                        <p:attrNameLst>
                                          <p:attrName>style.visibility</p:attrName>
                                        </p:attrNameLst>
                                      </p:cBhvr>
                                      <p:to>
                                        <p:strVal val="visible"/>
                                      </p:to>
                                    </p:set>
                                    <p:animEffect transition="in" filter="fade">
                                      <p:cBhvr>
                                        <p:cTn id="7" dur="2000"/>
                                        <p:tgtEl>
                                          <p:spTgt spid="163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387"/>
                                        </p:tgtEl>
                                        <p:attrNameLst>
                                          <p:attrName>style.visibility</p:attrName>
                                        </p:attrNameLst>
                                      </p:cBhvr>
                                      <p:to>
                                        <p:strVal val="visible"/>
                                      </p:to>
                                    </p:set>
                                    <p:animEffect transition="in" filter="fade">
                                      <p:cBhvr>
                                        <p:cTn id="10" dur="2000"/>
                                        <p:tgtEl>
                                          <p:spTgt spid="16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P spid="16387"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01CC897A-93E8-4B85-B407-0938CFB5B853}" type="slidenum">
              <a:rPr lang="en-GB"/>
              <a:pPr/>
              <a:t>26</a:t>
            </a:fld>
            <a:endParaRPr lang="en-GB"/>
          </a:p>
        </p:txBody>
      </p:sp>
      <p:sp>
        <p:nvSpPr>
          <p:cNvPr id="17410" name="Rectangle 2"/>
          <p:cNvSpPr>
            <a:spLocks noGrp="1" noChangeArrowheads="1"/>
          </p:cNvSpPr>
          <p:nvPr>
            <p:ph type="title"/>
          </p:nvPr>
        </p:nvSpPr>
        <p:spPr>
          <a:noFill/>
          <a:ln/>
        </p:spPr>
        <p:txBody>
          <a:bodyPr lIns="90488" tIns="44450" rIns="90488" bIns="44450" anchor="ctr"/>
          <a:lstStyle/>
          <a:p>
            <a:r>
              <a:rPr lang="en-GB" sz="2400" b="1"/>
              <a:t>2. Solutions for ‘kitchen sinkers’</a:t>
            </a:r>
          </a:p>
        </p:txBody>
      </p:sp>
      <p:sp>
        <p:nvSpPr>
          <p:cNvPr id="17411" name="Rectangle 3"/>
          <p:cNvSpPr>
            <a:spLocks noGrp="1" noChangeArrowheads="1"/>
          </p:cNvSpPr>
          <p:nvPr>
            <p:ph type="body" idx="1"/>
          </p:nvPr>
        </p:nvSpPr>
        <p:spPr>
          <a:noFill/>
          <a:ln/>
        </p:spPr>
        <p:txBody>
          <a:bodyPr lIns="90488" tIns="44450" rIns="90488" bIns="44450"/>
          <a:lstStyle/>
          <a:p>
            <a:pPr>
              <a:lnSpc>
                <a:spcPct val="90000"/>
              </a:lnSpc>
            </a:pPr>
            <a:r>
              <a:rPr lang="en-GB"/>
              <a:t>“Do less, more thoroughly”</a:t>
            </a:r>
          </a:p>
          <a:p>
            <a:pPr>
              <a:lnSpc>
                <a:spcPct val="90000"/>
              </a:lnSpc>
              <a:buFont typeface="Wingdings" pitchFamily="2" charset="2"/>
              <a:buNone/>
            </a:pPr>
            <a:r>
              <a:rPr lang="en-GB"/>
              <a:t> (Wolcott, 1990, p. 62)</a:t>
            </a:r>
          </a:p>
          <a:p>
            <a:pPr>
              <a:lnSpc>
                <a:spcPct val="90000"/>
              </a:lnSpc>
            </a:pPr>
            <a:r>
              <a:rPr lang="en-GB"/>
              <a:t>flow chart - conceptual frameworks</a:t>
            </a:r>
          </a:p>
          <a:p>
            <a:pPr>
              <a:lnSpc>
                <a:spcPct val="90000"/>
              </a:lnSpc>
            </a:pPr>
            <a:r>
              <a:rPr lang="en-GB"/>
              <a:t>puzzle</a:t>
            </a:r>
          </a:p>
          <a:p>
            <a:pPr lvl="1">
              <a:lnSpc>
                <a:spcPct val="90000"/>
              </a:lnSpc>
            </a:pPr>
            <a:r>
              <a:rPr lang="en-GB"/>
              <a:t>How or why did X develop (Developmental)</a:t>
            </a:r>
          </a:p>
          <a:p>
            <a:pPr lvl="1">
              <a:lnSpc>
                <a:spcPct val="90000"/>
              </a:lnSpc>
            </a:pPr>
            <a:r>
              <a:rPr lang="en-GB"/>
              <a:t>How does X work (Mechanical)</a:t>
            </a:r>
          </a:p>
          <a:p>
            <a:pPr lvl="1">
              <a:lnSpc>
                <a:spcPct val="90000"/>
              </a:lnSpc>
            </a:pPr>
            <a:r>
              <a:rPr lang="en-GB"/>
              <a:t>What causes X or what does X have on Y (Causal)</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fade">
                                      <p:cBhvr>
                                        <p:cTn id="7" dur="2000"/>
                                        <p:tgtEl>
                                          <p:spTgt spid="174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411"/>
                                        </p:tgtEl>
                                        <p:attrNameLst>
                                          <p:attrName>style.visibility</p:attrName>
                                        </p:attrNameLst>
                                      </p:cBhvr>
                                      <p:to>
                                        <p:strVal val="visible"/>
                                      </p:to>
                                    </p:set>
                                    <p:animEffect transition="in" filter="fade">
                                      <p:cBhvr>
                                        <p:cTn id="10" dur="2000"/>
                                        <p:tgtEl>
                                          <p:spTgt spid="174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P spid="17411"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CC025ECA-1304-49C3-BAA5-F9F8FD7CE769}" type="slidenum">
              <a:rPr lang="en-GB"/>
              <a:pPr/>
              <a:t>27</a:t>
            </a:fld>
            <a:endParaRPr lang="en-GB"/>
          </a:p>
        </p:txBody>
      </p:sp>
      <p:sp>
        <p:nvSpPr>
          <p:cNvPr id="18434" name="Rectangle 2"/>
          <p:cNvSpPr>
            <a:spLocks noGrp="1" noChangeArrowheads="1"/>
          </p:cNvSpPr>
          <p:nvPr>
            <p:ph type="title"/>
          </p:nvPr>
        </p:nvSpPr>
        <p:spPr>
          <a:noFill/>
          <a:ln/>
        </p:spPr>
        <p:txBody>
          <a:bodyPr lIns="90488" tIns="44450" rIns="90488" bIns="44450" anchor="ctr"/>
          <a:lstStyle/>
          <a:p>
            <a:r>
              <a:rPr lang="en-GB" sz="2400" b="1"/>
              <a:t>Continued</a:t>
            </a:r>
          </a:p>
        </p:txBody>
      </p:sp>
      <p:sp>
        <p:nvSpPr>
          <p:cNvPr id="18435" name="Rectangle 3"/>
          <p:cNvSpPr>
            <a:spLocks noGrp="1" noChangeArrowheads="1"/>
          </p:cNvSpPr>
          <p:nvPr>
            <p:ph type="body" idx="1"/>
          </p:nvPr>
        </p:nvSpPr>
        <p:spPr>
          <a:noFill/>
          <a:ln/>
        </p:spPr>
        <p:txBody>
          <a:bodyPr lIns="90488" tIns="44450" rIns="90488" bIns="44450"/>
          <a:lstStyle/>
          <a:p>
            <a:r>
              <a:rPr lang="en-GB"/>
              <a:t>The zoom lense</a:t>
            </a:r>
          </a:p>
          <a:p>
            <a:r>
              <a:rPr lang="en-GB"/>
              <a:t>Reductionism</a:t>
            </a:r>
          </a:p>
          <a:p>
            <a:endParaRPr lang="en-GB"/>
          </a:p>
          <a:p>
            <a:pPr>
              <a:buFont typeface="Wingdings" pitchFamily="2" charset="2"/>
              <a:buNone/>
            </a:pPr>
            <a:r>
              <a:rPr lang="en-GB" sz="2500" b="1"/>
              <a:t>3. Solutions for grand theorists</a:t>
            </a:r>
          </a:p>
          <a:p>
            <a:r>
              <a:rPr lang="en-GB"/>
              <a:t>Ignore fashions</a:t>
            </a:r>
          </a:p>
          <a:p>
            <a:r>
              <a:rPr lang="en-GB"/>
              <a:t>Find some data</a:t>
            </a:r>
          </a:p>
          <a:p>
            <a:pPr>
              <a:buFont typeface="Wingdings" pitchFamily="2" charset="2"/>
              <a:buNone/>
            </a:pPr>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fade">
                                      <p:cBhvr>
                                        <p:cTn id="7" dur="2000"/>
                                        <p:tgtEl>
                                          <p:spTgt spid="184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5"/>
                                        </p:tgtEl>
                                        <p:attrNameLst>
                                          <p:attrName>style.visibility</p:attrName>
                                        </p:attrNameLst>
                                      </p:cBhvr>
                                      <p:to>
                                        <p:strVal val="visible"/>
                                      </p:to>
                                    </p:set>
                                    <p:animEffect transition="in" filter="fade">
                                      <p:cBhvr>
                                        <p:cTn id="10" dur="2000"/>
                                        <p:tgtEl>
                                          <p:spTgt spid="184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P spid="1843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Great </a:t>
            </a:r>
            <a:r>
              <a:rPr lang="en-GB" dirty="0" err="1" smtClean="0"/>
              <a:t>Resear</a:t>
            </a:r>
            <a:r>
              <a:rPr lang="en-GB" smtClean="0"/>
              <a:t>                                                       ch</a:t>
            </a:r>
            <a:r>
              <a:rPr lang="en-GB" dirty="0" smtClean="0"/>
              <a:t> Idea</a:t>
            </a:r>
            <a:endParaRPr lang="en-GB" dirty="0"/>
          </a:p>
        </p:txBody>
      </p:sp>
      <p:sp>
        <p:nvSpPr>
          <p:cNvPr id="3" name="Content Placeholder 2"/>
          <p:cNvSpPr>
            <a:spLocks noGrp="1"/>
          </p:cNvSpPr>
          <p:nvPr>
            <p:ph idx="1"/>
          </p:nvPr>
        </p:nvSpPr>
        <p:spPr>
          <a:xfrm>
            <a:off x="285720" y="1571612"/>
            <a:ext cx="8397905" cy="4370401"/>
          </a:xfrm>
        </p:spPr>
        <p:txBody>
          <a:bodyPr/>
          <a:lstStyle/>
          <a:p>
            <a:r>
              <a:rPr lang="en-GB" sz="1400" b="1" dirty="0" smtClean="0"/>
              <a:t>School children science produces botany breakthrough at Aberystwyth</a:t>
            </a:r>
          </a:p>
          <a:p>
            <a:r>
              <a:rPr lang="en-GB" sz="1400" dirty="0" smtClean="0">
                <a:hlinkClick r:id="rId2" tooltip="Find all articles published on Nov 14 2008 to the North Wales News section"/>
              </a:rPr>
              <a:t>Nov 14 2008</a:t>
            </a:r>
            <a:r>
              <a:rPr lang="en-GB" sz="1400" dirty="0" smtClean="0"/>
              <a:t> by </a:t>
            </a:r>
            <a:r>
              <a:rPr lang="en-GB" sz="1400" dirty="0" err="1" smtClean="0">
                <a:hlinkClick r:id="rId3"/>
              </a:rPr>
              <a:t>Hywel</a:t>
            </a:r>
            <a:r>
              <a:rPr lang="en-GB" sz="1400" dirty="0" smtClean="0">
                <a:hlinkClick r:id="rId3"/>
              </a:rPr>
              <a:t> </a:t>
            </a:r>
            <a:r>
              <a:rPr lang="en-GB" sz="1400" dirty="0" err="1" smtClean="0">
                <a:hlinkClick r:id="rId3"/>
              </a:rPr>
              <a:t>Trewyn</a:t>
            </a:r>
            <a:r>
              <a:rPr lang="en-GB" sz="1400" dirty="0" smtClean="0"/>
              <a:t>, Daily Post </a:t>
            </a:r>
          </a:p>
          <a:p>
            <a:pPr algn="just"/>
            <a:r>
              <a:rPr lang="en-GB" sz="1600" dirty="0" smtClean="0"/>
              <a:t>AN EXPERIMENT with yoghurt pots and flowers conducted by schoolchildren was named among the “most important” published worldwide.</a:t>
            </a:r>
          </a:p>
          <a:p>
            <a:pPr algn="just"/>
            <a:r>
              <a:rPr lang="en-GB" sz="1600" dirty="0" smtClean="0"/>
              <a:t>Aberystwyth University scientist Dr John Warren noticed exposed coastal flowers had long stalks that could easily be damaged by the wind, while their related Alpine species tended to flower in cushions on the ground.</a:t>
            </a:r>
          </a:p>
          <a:p>
            <a:pPr algn="just"/>
            <a:r>
              <a:rPr lang="en-GB" sz="1600" dirty="0" smtClean="0"/>
              <a:t>He made the observation while on a beach for his 15-year-old daughter Eleanor’s birthday party at </a:t>
            </a:r>
            <a:r>
              <a:rPr lang="en-GB" sz="1600" dirty="0" err="1" smtClean="0"/>
              <a:t>Ynyslas</a:t>
            </a:r>
            <a:r>
              <a:rPr lang="en-GB" sz="1600" dirty="0" smtClean="0"/>
              <a:t>, near </a:t>
            </a:r>
            <a:r>
              <a:rPr lang="en-GB" sz="1600" dirty="0" err="1" smtClean="0"/>
              <a:t>Borth</a:t>
            </a:r>
            <a:r>
              <a:rPr lang="en-GB" sz="1600" dirty="0" smtClean="0"/>
              <a:t>.</a:t>
            </a:r>
          </a:p>
          <a:p>
            <a:pPr algn="just"/>
            <a:r>
              <a:rPr lang="en-GB" sz="1600" dirty="0" smtClean="0"/>
              <a:t>His research into the differences has been called a “</a:t>
            </a:r>
            <a:r>
              <a:rPr lang="en-GB" sz="1600" dirty="0" err="1" smtClean="0"/>
              <a:t>plantlife</a:t>
            </a:r>
            <a:r>
              <a:rPr lang="en-GB" sz="1600" dirty="0" smtClean="0"/>
              <a:t> evolutionary breakthrough” after he discovered the waviness of the coastal stalks is a factor in attracting pollinating insects.</a:t>
            </a:r>
          </a:p>
          <a:p>
            <a:pPr algn="just"/>
            <a:r>
              <a:rPr lang="en-GB" sz="1600" dirty="0" smtClean="0"/>
              <a:t>With the help of his children’s friends and two sixth-formers, Helen </a:t>
            </a:r>
            <a:r>
              <a:rPr lang="en-GB" sz="1600" dirty="0" err="1" smtClean="0"/>
              <a:t>Cadwallader</a:t>
            </a:r>
            <a:r>
              <a:rPr lang="en-GB" sz="1600" dirty="0" smtClean="0"/>
              <a:t> and Megan Hewitt of Newtown, Dr Warren conducted research on a shoestring by growing and comparing plants with stalks of various lengths, in his backyard in yoghurt pots from Rachel’s dairy in Aberystwyth.</a:t>
            </a:r>
          </a:p>
          <a:p>
            <a:pPr algn="just"/>
            <a:r>
              <a:rPr lang="en-GB" sz="1600" dirty="0" smtClean="0"/>
              <a:t>His paper, Do Flowers Wave to Attract Pollinators? appeared in the Journal of Evolutionary Biology and has attracted acclaim from the Smithsonian Magazine to local papers as far afield as St Helena, South Atlantic.</a:t>
            </a:r>
          </a:p>
          <a:p>
            <a:endParaRPr lang="en-GB" dirty="0"/>
          </a:p>
        </p:txBody>
      </p:sp>
      <p:sp>
        <p:nvSpPr>
          <p:cNvPr id="4" name="Footer Placeholder 3"/>
          <p:cNvSpPr>
            <a:spLocks noGrp="1"/>
          </p:cNvSpPr>
          <p:nvPr>
            <p:ph type="ftr" sz="quarter" idx="11"/>
          </p:nvPr>
        </p:nvSpPr>
        <p:spPr/>
        <p:txBody>
          <a:bodyPr/>
          <a:lstStyle/>
          <a:p>
            <a:r>
              <a:rPr lang="en-GB" smtClean="0"/>
              <a:t>2011</a:t>
            </a:r>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28</a:t>
            </a:fld>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A3215868-F5DC-4AA0-AFB9-95F293890204}" type="slidenum">
              <a:rPr lang="en-GB"/>
              <a:pPr/>
              <a:t>29</a:t>
            </a:fld>
            <a:endParaRPr lang="en-GB"/>
          </a:p>
        </p:txBody>
      </p:sp>
      <p:sp>
        <p:nvSpPr>
          <p:cNvPr id="174082" name="Rectangle 2"/>
          <p:cNvSpPr>
            <a:spLocks noGrp="1" noChangeArrowheads="1"/>
          </p:cNvSpPr>
          <p:nvPr>
            <p:ph type="title"/>
          </p:nvPr>
        </p:nvSpPr>
        <p:spPr>
          <a:xfrm>
            <a:off x="609600" y="0"/>
            <a:ext cx="7772400" cy="1143000"/>
          </a:xfrm>
        </p:spPr>
        <p:txBody>
          <a:bodyPr/>
          <a:lstStyle/>
          <a:p>
            <a:r>
              <a:rPr lang="en-GB" sz="2400" b="1"/>
              <a:t>Exercise</a:t>
            </a:r>
          </a:p>
        </p:txBody>
      </p:sp>
      <p:sp>
        <p:nvSpPr>
          <p:cNvPr id="174083" name="Rectangle 3"/>
          <p:cNvSpPr>
            <a:spLocks noGrp="1" noChangeArrowheads="1"/>
          </p:cNvSpPr>
          <p:nvPr>
            <p:ph type="body" idx="1"/>
          </p:nvPr>
        </p:nvSpPr>
        <p:spPr>
          <a:xfrm>
            <a:off x="381000" y="1066800"/>
            <a:ext cx="8458200" cy="4114800"/>
          </a:xfrm>
        </p:spPr>
        <p:txBody>
          <a:bodyPr/>
          <a:lstStyle/>
          <a:p>
            <a:pPr marL="552450" indent="-552450">
              <a:lnSpc>
                <a:spcPct val="90000"/>
              </a:lnSpc>
              <a:buFont typeface="Wingdings" pitchFamily="2" charset="2"/>
              <a:buNone/>
            </a:pPr>
            <a:r>
              <a:rPr lang="en-GB" sz="2500" b="1">
                <a:cs typeface="Times New Roman" pitchFamily="18" charset="0"/>
              </a:rPr>
              <a:t> </a:t>
            </a:r>
            <a:r>
              <a:rPr lang="en-GB" sz="1900" b="1">
                <a:cs typeface="Times New Roman" pitchFamily="18" charset="0"/>
              </a:rPr>
              <a:t>1.   	</a:t>
            </a:r>
            <a:r>
              <a:rPr lang="en-GB" sz="1900">
                <a:cs typeface="Times New Roman" pitchFamily="18" charset="0"/>
              </a:rPr>
              <a:t>Produce a spider diagram of your research interests.  Compare and contrast your diagram with a colleague.  Refine your diagram in response to your discussion.</a:t>
            </a:r>
          </a:p>
          <a:p>
            <a:pPr marL="552450" indent="-552450">
              <a:lnSpc>
                <a:spcPct val="90000"/>
              </a:lnSpc>
              <a:buFont typeface="Wingdings" pitchFamily="2" charset="2"/>
              <a:buNone/>
            </a:pPr>
            <a:r>
              <a:rPr lang="en-GB" sz="1900">
                <a:cs typeface="Times New Roman" pitchFamily="18" charset="0"/>
              </a:rPr>
              <a:t> </a:t>
            </a:r>
          </a:p>
          <a:p>
            <a:pPr marL="552450" indent="-552450">
              <a:lnSpc>
                <a:spcPct val="90000"/>
              </a:lnSpc>
              <a:buFont typeface="Wingdings" pitchFamily="2" charset="2"/>
              <a:buNone/>
            </a:pPr>
            <a:r>
              <a:rPr lang="en-GB" sz="1900">
                <a:cs typeface="Times New Roman" pitchFamily="18" charset="0"/>
              </a:rPr>
              <a:t> 2.	From this diagram formulate four research questions that your study aims to address.  Begin each question with ‘how’, ‘who’, ‘what’, ‘when’ or ‘why’?</a:t>
            </a:r>
          </a:p>
          <a:p>
            <a:pPr marL="552450" indent="-552450">
              <a:lnSpc>
                <a:spcPct val="90000"/>
              </a:lnSpc>
              <a:buFont typeface="Wingdings" pitchFamily="2" charset="2"/>
              <a:buNone/>
            </a:pPr>
            <a:r>
              <a:rPr lang="en-GB" sz="1900">
                <a:cs typeface="Times New Roman" pitchFamily="18" charset="0"/>
              </a:rPr>
              <a:t> </a:t>
            </a:r>
          </a:p>
          <a:p>
            <a:pPr marL="552450" indent="-552450">
              <a:lnSpc>
                <a:spcPct val="90000"/>
              </a:lnSpc>
              <a:buFont typeface="Wingdings" pitchFamily="2" charset="2"/>
              <a:buNone/>
            </a:pPr>
            <a:r>
              <a:rPr lang="en-GB" sz="1900">
                <a:cs typeface="Times New Roman" pitchFamily="18" charset="0"/>
              </a:rPr>
              <a:t>3.	Discuss the questions with a colleague and put them into a hierarchy of importance.</a:t>
            </a:r>
          </a:p>
          <a:p>
            <a:pPr marL="552450" indent="-552450">
              <a:lnSpc>
                <a:spcPct val="90000"/>
              </a:lnSpc>
              <a:buFont typeface="Wingdings" pitchFamily="2" charset="2"/>
              <a:buNone/>
            </a:pPr>
            <a:r>
              <a:rPr lang="en-GB" sz="1900">
                <a:cs typeface="Times New Roman" pitchFamily="18" charset="0"/>
              </a:rPr>
              <a:t> </a:t>
            </a:r>
          </a:p>
          <a:p>
            <a:pPr marL="552450" indent="-552450">
              <a:lnSpc>
                <a:spcPct val="90000"/>
              </a:lnSpc>
              <a:buFont typeface="Wingdings" pitchFamily="2" charset="2"/>
              <a:buNone/>
            </a:pPr>
            <a:r>
              <a:rPr lang="en-GB" sz="1900">
                <a:cs typeface="Times New Roman" pitchFamily="18" charset="0"/>
              </a:rPr>
              <a:t>4.	From this material, define an aim and specific objectives for your BA/BSc research.</a:t>
            </a:r>
          </a:p>
          <a:p>
            <a:pPr marL="552450" indent="-552450">
              <a:lnSpc>
                <a:spcPct val="90000"/>
              </a:lnSpc>
              <a:buFont typeface="Wingdings" pitchFamily="2" charset="2"/>
              <a:buNone/>
            </a:pPr>
            <a:r>
              <a:rPr lang="en-GB" sz="1900">
                <a:cs typeface="Times New Roman" pitchFamily="18" charset="0"/>
              </a:rPr>
              <a:t> </a:t>
            </a:r>
          </a:p>
          <a:p>
            <a:pPr marL="552450" indent="-552450">
              <a:lnSpc>
                <a:spcPct val="90000"/>
              </a:lnSpc>
              <a:buFont typeface="Wingdings" pitchFamily="2" charset="2"/>
              <a:buNone/>
            </a:pPr>
            <a:r>
              <a:rPr lang="en-GB" sz="1900">
                <a:cs typeface="Times New Roman" pitchFamily="18" charset="0"/>
              </a:rPr>
              <a:t>5.	If time permits, discuss ways in which these objectives may be achieved.</a:t>
            </a:r>
          </a:p>
          <a:p>
            <a:pPr marL="552450" indent="-552450" algn="ctr">
              <a:lnSpc>
                <a:spcPct val="90000"/>
              </a:lnSpc>
              <a:buFont typeface="Wingdings" pitchFamily="2" charset="2"/>
              <a:buNone/>
            </a:pPr>
            <a:r>
              <a:rPr lang="en-GB" sz="2100" b="1">
                <a:solidFill>
                  <a:srgbClr val="FFFF00"/>
                </a:solidFill>
                <a:cs typeface="Times New Roman" pitchFamily="18" charset="0"/>
              </a:rPr>
              <a:t>Conclusion</a:t>
            </a:r>
          </a:p>
          <a:p>
            <a:pPr marL="552450" indent="-552450">
              <a:lnSpc>
                <a:spcPct val="90000"/>
              </a:lnSpc>
            </a:pPr>
            <a:endParaRPr lang="en-GB" sz="2100" b="1">
              <a:solidFill>
                <a:srgbClr val="FFFF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4082"/>
                                        </p:tgtEl>
                                        <p:attrNameLst>
                                          <p:attrName>style.visibility</p:attrName>
                                        </p:attrNameLst>
                                      </p:cBhvr>
                                      <p:to>
                                        <p:strVal val="visible"/>
                                      </p:to>
                                    </p:set>
                                    <p:animEffect transition="in" filter="fade">
                                      <p:cBhvr>
                                        <p:cTn id="7" dur="2000"/>
                                        <p:tgtEl>
                                          <p:spTgt spid="174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4083"/>
                                        </p:tgtEl>
                                        <p:attrNameLst>
                                          <p:attrName>style.visibility</p:attrName>
                                        </p:attrNameLst>
                                      </p:cBhvr>
                                      <p:to>
                                        <p:strVal val="visible"/>
                                      </p:to>
                                    </p:set>
                                    <p:animEffect transition="in" filter="fade">
                                      <p:cBhvr>
                                        <p:cTn id="10" dur="2000"/>
                                        <p:tgtEl>
                                          <p:spTgt spid="174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82" grpId="0"/>
      <p:bldP spid="174083"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9"/>
          <p:cNvSpPr>
            <a:spLocks noGrp="1" noChangeArrowheads="1"/>
          </p:cNvSpPr>
          <p:nvPr>
            <p:ph type="ftr" sz="quarter" idx="3"/>
          </p:nvPr>
        </p:nvSpPr>
        <p:spPr/>
        <p:txBody>
          <a:bodyPr/>
          <a:lstStyle/>
          <a:p>
            <a:r>
              <a:rPr lang="en-GB" smtClean="0"/>
              <a:t>2011</a:t>
            </a:r>
            <a:endParaRPr lang="en-GB"/>
          </a:p>
        </p:txBody>
      </p:sp>
      <p:sp>
        <p:nvSpPr>
          <p:cNvPr id="8" name="Rectangle 10"/>
          <p:cNvSpPr>
            <a:spLocks noGrp="1" noChangeArrowheads="1"/>
          </p:cNvSpPr>
          <p:nvPr>
            <p:ph type="sldNum" sz="quarter" idx="4"/>
          </p:nvPr>
        </p:nvSpPr>
        <p:spPr/>
        <p:txBody>
          <a:bodyPr/>
          <a:lstStyle/>
          <a:p>
            <a:fld id="{FFB1C793-DF1A-4478-A826-41737A73B37F}" type="slidenum">
              <a:rPr lang="en-GB"/>
              <a:pPr/>
              <a:t>30</a:t>
            </a:fld>
            <a:endParaRPr lang="en-GB"/>
          </a:p>
        </p:txBody>
      </p:sp>
      <p:sp>
        <p:nvSpPr>
          <p:cNvPr id="20483" name="Rectangle 3"/>
          <p:cNvSpPr>
            <a:spLocks noGrp="1" noChangeArrowheads="1"/>
          </p:cNvSpPr>
          <p:nvPr>
            <p:ph type="ctrTitle"/>
          </p:nvPr>
        </p:nvSpPr>
        <p:spPr>
          <a:xfrm>
            <a:off x="914400" y="762000"/>
            <a:ext cx="7772400" cy="1143000"/>
          </a:xfrm>
          <a:noFill/>
          <a:ln/>
        </p:spPr>
        <p:txBody>
          <a:bodyPr lIns="90488" tIns="44450" rIns="90488" bIns="44450" anchor="ctr"/>
          <a:lstStyle/>
          <a:p>
            <a:r>
              <a:rPr lang="en-GB" sz="3200" b="1"/>
              <a:t>The Review of Literature</a:t>
            </a:r>
            <a:br>
              <a:rPr lang="en-GB" sz="3200" b="1"/>
            </a:br>
            <a:r>
              <a:rPr lang="en-GB" sz="3200" b="1"/>
              <a:t>Setting your work within an academic arena</a:t>
            </a:r>
          </a:p>
        </p:txBody>
      </p:sp>
      <p:sp>
        <p:nvSpPr>
          <p:cNvPr id="20482" name="Rectangle 2"/>
          <p:cNvSpPr>
            <a:spLocks noGrp="1" noChangeArrowheads="1"/>
          </p:cNvSpPr>
          <p:nvPr>
            <p:ph type="subTitle" idx="1"/>
          </p:nvPr>
        </p:nvSpPr>
        <p:spPr>
          <a:xfrm>
            <a:off x="1476375" y="2636838"/>
            <a:ext cx="5256213" cy="1752600"/>
          </a:xfrm>
          <a:noFill/>
          <a:ln/>
        </p:spPr>
        <p:txBody>
          <a:bodyPr lIns="90488" tIns="44450" rIns="90488" bIns="44450"/>
          <a:lstStyle/>
          <a:p>
            <a:pPr>
              <a:lnSpc>
                <a:spcPct val="90000"/>
              </a:lnSpc>
            </a:pPr>
            <a:r>
              <a:rPr lang="en-GB" sz="2100" b="1"/>
              <a:t>Purpose</a:t>
            </a:r>
          </a:p>
          <a:p>
            <a:pPr>
              <a:lnSpc>
                <a:spcPct val="90000"/>
              </a:lnSpc>
              <a:buFont typeface="Wingdings" pitchFamily="2" charset="2"/>
              <a:buChar char="¡"/>
            </a:pPr>
            <a:r>
              <a:rPr lang="en-GB" sz="2100" b="1"/>
              <a:t>Where do you begin?</a:t>
            </a:r>
          </a:p>
          <a:p>
            <a:pPr marL="457200" lvl="1" indent="0">
              <a:lnSpc>
                <a:spcPct val="90000"/>
              </a:lnSpc>
              <a:buFont typeface="Wingdings" pitchFamily="2" charset="2"/>
              <a:buNone/>
            </a:pPr>
            <a:r>
              <a:rPr lang="en-GB" sz="2100"/>
              <a:t>Stages	</a:t>
            </a:r>
            <a:r>
              <a:rPr lang="en-GB" sz="1900"/>
              <a:t>- Secondary</a:t>
            </a:r>
          </a:p>
          <a:p>
            <a:pPr marL="914400" lvl="2" indent="0">
              <a:lnSpc>
                <a:spcPct val="90000"/>
              </a:lnSpc>
              <a:buFont typeface="Wingdings" pitchFamily="2" charset="2"/>
              <a:buNone/>
            </a:pPr>
            <a:r>
              <a:rPr lang="en-GB" sz="2000"/>
              <a:t>	- Primary</a:t>
            </a:r>
          </a:p>
        </p:txBody>
      </p:sp>
      <p:sp>
        <p:nvSpPr>
          <p:cNvPr id="20485" name="Text Box 5"/>
          <p:cNvSpPr txBox="1">
            <a:spLocks noChangeArrowheads="1"/>
          </p:cNvSpPr>
          <p:nvPr/>
        </p:nvSpPr>
        <p:spPr bwMode="auto">
          <a:xfrm>
            <a:off x="179388" y="6165850"/>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3</a:t>
            </a:r>
          </a:p>
        </p:txBody>
      </p:sp>
      <p:sp>
        <p:nvSpPr>
          <p:cNvPr id="20486" name="Text Box 6"/>
          <p:cNvSpPr txBox="1">
            <a:spLocks noChangeArrowheads="1"/>
          </p:cNvSpPr>
          <p:nvPr/>
        </p:nvSpPr>
        <p:spPr bwMode="auto">
          <a:xfrm>
            <a:off x="1619250" y="4221163"/>
            <a:ext cx="3505200" cy="2173287"/>
          </a:xfrm>
          <a:prstGeom prst="rect">
            <a:avLst/>
          </a:prstGeom>
          <a:noFill/>
          <a:ln w="12700">
            <a:noFill/>
            <a:miter lim="800000"/>
            <a:headEnd/>
            <a:tailEnd/>
          </a:ln>
          <a:effectLst/>
        </p:spPr>
        <p:txBody>
          <a:bodyPr>
            <a:spAutoFit/>
          </a:bodyPr>
          <a:lstStyle/>
          <a:p>
            <a:pPr>
              <a:lnSpc>
                <a:spcPct val="90000"/>
              </a:lnSpc>
              <a:spcBef>
                <a:spcPct val="20000"/>
              </a:spcBef>
              <a:buClr>
                <a:schemeClr val="tx2"/>
              </a:buClr>
              <a:buSzPct val="115000"/>
              <a:buFontTx/>
              <a:buChar char="•"/>
            </a:pPr>
            <a:r>
              <a:rPr lang="en-GB" sz="2400" b="1">
                <a:latin typeface="Arial" charset="0"/>
              </a:rPr>
              <a:t>Process</a:t>
            </a:r>
          </a:p>
          <a:p>
            <a:pPr lvl="1">
              <a:lnSpc>
                <a:spcPct val="90000"/>
              </a:lnSpc>
              <a:spcBef>
                <a:spcPct val="20000"/>
              </a:spcBef>
              <a:buClr>
                <a:schemeClr val="tx2"/>
              </a:buClr>
              <a:buFontTx/>
              <a:buChar char="•"/>
            </a:pPr>
            <a:r>
              <a:rPr lang="en-GB" sz="2400">
                <a:latin typeface="Arial" charset="0"/>
              </a:rPr>
              <a:t>Locating sources</a:t>
            </a:r>
          </a:p>
          <a:p>
            <a:pPr lvl="1">
              <a:lnSpc>
                <a:spcPct val="90000"/>
              </a:lnSpc>
              <a:spcBef>
                <a:spcPct val="20000"/>
              </a:spcBef>
              <a:buClr>
                <a:schemeClr val="tx2"/>
              </a:buClr>
              <a:buFontTx/>
              <a:buChar char="•"/>
            </a:pPr>
            <a:r>
              <a:rPr lang="en-GB" sz="2400">
                <a:latin typeface="Arial" charset="0"/>
              </a:rPr>
              <a:t>Critiquing literature</a:t>
            </a:r>
          </a:p>
          <a:p>
            <a:pPr lvl="1">
              <a:lnSpc>
                <a:spcPct val="90000"/>
              </a:lnSpc>
              <a:spcBef>
                <a:spcPct val="20000"/>
              </a:spcBef>
              <a:buClr>
                <a:schemeClr val="tx2"/>
              </a:buClr>
              <a:buFontTx/>
              <a:buChar char="•"/>
            </a:pPr>
            <a:r>
              <a:rPr lang="en-GB" sz="2400">
                <a:latin typeface="Arial" charset="0"/>
              </a:rPr>
              <a:t>Writing up</a:t>
            </a:r>
          </a:p>
          <a:p>
            <a:pPr>
              <a:spcBef>
                <a:spcPct val="50000"/>
              </a:spcBef>
            </a:pPr>
            <a:endParaRPr lang="en-GB" sz="2400">
              <a:latin typeface="Arial" charset="0"/>
            </a:endParaRPr>
          </a:p>
        </p:txBody>
      </p:sp>
      <p:pic>
        <p:nvPicPr>
          <p:cNvPr id="20488" name="Picture 8" descr="vc008368"/>
          <p:cNvPicPr>
            <a:picLocks noChangeAspect="1" noChangeArrowheads="1"/>
          </p:cNvPicPr>
          <p:nvPr/>
        </p:nvPicPr>
        <p:blipFill>
          <a:blip r:embed="rId3" cstate="print"/>
          <a:srcRect/>
          <a:stretch>
            <a:fillRect/>
          </a:stretch>
        </p:blipFill>
        <p:spPr bwMode="auto">
          <a:xfrm>
            <a:off x="6300788" y="2565400"/>
            <a:ext cx="2544762" cy="4176713"/>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483"/>
                                        </p:tgtEl>
                                        <p:attrNameLst>
                                          <p:attrName>style.visibility</p:attrName>
                                        </p:attrNameLst>
                                      </p:cBhvr>
                                      <p:to>
                                        <p:strVal val="visible"/>
                                      </p:to>
                                    </p:set>
                                    <p:animEffect transition="in" filter="fade">
                                      <p:cBhvr>
                                        <p:cTn id="7" dur="2000"/>
                                        <p:tgtEl>
                                          <p:spTgt spid="2048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482"/>
                                        </p:tgtEl>
                                        <p:attrNameLst>
                                          <p:attrName>style.visibility</p:attrName>
                                        </p:attrNameLst>
                                      </p:cBhvr>
                                      <p:to>
                                        <p:strVal val="visible"/>
                                      </p:to>
                                    </p:set>
                                    <p:animEffect transition="in" filter="fade">
                                      <p:cBhvr>
                                        <p:cTn id="10" dur="2000"/>
                                        <p:tgtEl>
                                          <p:spTgt spid="20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p:bldP spid="20482" grpId="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5"/>
          <p:cNvSpPr>
            <a:spLocks noGrp="1"/>
          </p:cNvSpPr>
          <p:nvPr>
            <p:ph type="ftr" sz="quarter" idx="11"/>
          </p:nvPr>
        </p:nvSpPr>
        <p:spPr/>
        <p:txBody>
          <a:bodyPr/>
          <a:lstStyle/>
          <a:p>
            <a:r>
              <a:rPr lang="en-GB" smtClean="0"/>
              <a:t>2011</a:t>
            </a:r>
            <a:endParaRPr lang="en-GB"/>
          </a:p>
        </p:txBody>
      </p:sp>
      <p:sp>
        <p:nvSpPr>
          <p:cNvPr id="5" name="Slide Number Placeholder 6"/>
          <p:cNvSpPr>
            <a:spLocks noGrp="1"/>
          </p:cNvSpPr>
          <p:nvPr>
            <p:ph type="sldNum" sz="quarter" idx="12"/>
          </p:nvPr>
        </p:nvSpPr>
        <p:spPr/>
        <p:txBody>
          <a:bodyPr/>
          <a:lstStyle/>
          <a:p>
            <a:fld id="{E676DDD8-87EB-4E8A-B3EC-54657B381128}" type="slidenum">
              <a:rPr lang="en-GB"/>
              <a:pPr/>
              <a:t>31</a:t>
            </a:fld>
            <a:endParaRPr lang="en-GB"/>
          </a:p>
        </p:txBody>
      </p:sp>
      <p:sp>
        <p:nvSpPr>
          <p:cNvPr id="21506" name="Rectangle 2"/>
          <p:cNvSpPr>
            <a:spLocks noGrp="1" noChangeArrowheads="1"/>
          </p:cNvSpPr>
          <p:nvPr>
            <p:ph type="title"/>
          </p:nvPr>
        </p:nvSpPr>
        <p:spPr>
          <a:xfrm>
            <a:off x="1331913" y="333375"/>
            <a:ext cx="8001000" cy="1143000"/>
          </a:xfrm>
          <a:noFill/>
          <a:ln/>
        </p:spPr>
        <p:txBody>
          <a:bodyPr lIns="90488" tIns="44450" rIns="90488" bIns="44450" anchor="ctr"/>
          <a:lstStyle/>
          <a:p>
            <a:r>
              <a:rPr lang="en-GB" sz="2400" b="1"/>
              <a:t>The general aim and scope</a:t>
            </a:r>
          </a:p>
        </p:txBody>
      </p:sp>
      <p:sp>
        <p:nvSpPr>
          <p:cNvPr id="21507" name="Rectangle 3"/>
          <p:cNvSpPr>
            <a:spLocks noGrp="1" noChangeArrowheads="1"/>
          </p:cNvSpPr>
          <p:nvPr>
            <p:ph type="body" sz="half" idx="1"/>
          </p:nvPr>
        </p:nvSpPr>
        <p:spPr>
          <a:xfrm>
            <a:off x="971550" y="1700213"/>
            <a:ext cx="7086600" cy="4495800"/>
          </a:xfrm>
          <a:noFill/>
          <a:ln/>
        </p:spPr>
        <p:txBody>
          <a:bodyPr lIns="90488" tIns="44450" rIns="90488" bIns="44450"/>
          <a:lstStyle/>
          <a:p>
            <a:r>
              <a:rPr lang="en-GB" sz="2500" b="1"/>
              <a:t>Aim</a:t>
            </a:r>
          </a:p>
          <a:p>
            <a:pPr lvl="1"/>
            <a:r>
              <a:rPr lang="en-GB" sz="2100"/>
              <a:t>Broad understanding</a:t>
            </a:r>
          </a:p>
          <a:p>
            <a:pPr lvl="1"/>
            <a:r>
              <a:rPr lang="en-GB" sz="2100"/>
              <a:t>Help identify research questions</a:t>
            </a:r>
          </a:p>
          <a:p>
            <a:pPr lvl="1"/>
            <a:r>
              <a:rPr lang="en-GB" sz="2100"/>
              <a:t>Help develop methodology</a:t>
            </a:r>
          </a:p>
          <a:p>
            <a:pPr lvl="1"/>
            <a:r>
              <a:rPr lang="en-GB" sz="2100"/>
              <a:t>Varies between Qual. &amp; Quant.</a:t>
            </a:r>
          </a:p>
          <a:p>
            <a:r>
              <a:rPr lang="en-GB" sz="2500" b="1"/>
              <a:t>Scope</a:t>
            </a:r>
          </a:p>
          <a:p>
            <a:pPr lvl="1"/>
            <a:r>
              <a:rPr lang="en-GB" sz="2100"/>
              <a:t>No formula</a:t>
            </a:r>
          </a:p>
          <a:p>
            <a:pPr lvl="1"/>
            <a:r>
              <a:rPr lang="en-GB" sz="2100"/>
              <a:t>New areas of research</a:t>
            </a:r>
          </a:p>
          <a:p>
            <a:pPr lvl="1"/>
            <a:r>
              <a:rPr lang="en-GB" sz="2100"/>
              <a:t>Traditional areas of research</a:t>
            </a:r>
          </a:p>
          <a:p>
            <a:pPr>
              <a:buFont typeface="Wingdings" pitchFamily="2" charset="2"/>
              <a:buNone/>
            </a:pPr>
            <a:endParaRPr lang="en-GB" sz="21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fade">
                                      <p:cBhvr>
                                        <p:cTn id="7" dur="2000"/>
                                        <p:tgtEl>
                                          <p:spTgt spid="215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507"/>
                                        </p:tgtEl>
                                        <p:attrNameLst>
                                          <p:attrName>style.visibility</p:attrName>
                                        </p:attrNameLst>
                                      </p:cBhvr>
                                      <p:to>
                                        <p:strVal val="visible"/>
                                      </p:to>
                                    </p:set>
                                    <p:animEffect transition="in" filter="fade">
                                      <p:cBhvr>
                                        <p:cTn id="10" dur="2000"/>
                                        <p:tgtEl>
                                          <p:spTgt spid="215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1507"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19483A5F-0054-4A5A-BE38-D81A1FB09DA0}" type="slidenum">
              <a:rPr lang="en-GB"/>
              <a:pPr/>
              <a:t>32</a:t>
            </a:fld>
            <a:endParaRPr lang="en-GB"/>
          </a:p>
        </p:txBody>
      </p:sp>
      <p:sp>
        <p:nvSpPr>
          <p:cNvPr id="22530" name="Rectangle 2"/>
          <p:cNvSpPr>
            <a:spLocks noGrp="1" noChangeArrowheads="1"/>
          </p:cNvSpPr>
          <p:nvPr>
            <p:ph type="title"/>
          </p:nvPr>
        </p:nvSpPr>
        <p:spPr>
          <a:noFill/>
          <a:ln/>
        </p:spPr>
        <p:txBody>
          <a:bodyPr lIns="90488" tIns="44450" rIns="90488" bIns="44450" anchor="ctr"/>
          <a:lstStyle/>
          <a:p>
            <a:r>
              <a:rPr lang="en-GB" sz="2400" b="1"/>
              <a:t>Be logical and systematic</a:t>
            </a:r>
          </a:p>
        </p:txBody>
      </p:sp>
      <p:sp>
        <p:nvSpPr>
          <p:cNvPr id="22531" name="Rectangle 3"/>
          <p:cNvSpPr>
            <a:spLocks noGrp="1" noChangeArrowheads="1"/>
          </p:cNvSpPr>
          <p:nvPr>
            <p:ph type="body" idx="1"/>
          </p:nvPr>
        </p:nvSpPr>
        <p:spPr>
          <a:noFill/>
          <a:ln/>
        </p:spPr>
        <p:txBody>
          <a:bodyPr lIns="90488" tIns="44450" rIns="90488" bIns="44450"/>
          <a:lstStyle/>
          <a:p>
            <a:pPr>
              <a:lnSpc>
                <a:spcPct val="90000"/>
              </a:lnSpc>
            </a:pPr>
            <a:r>
              <a:rPr lang="en-GB"/>
              <a:t>Start with recent articles (work backwards)</a:t>
            </a:r>
          </a:p>
          <a:p>
            <a:pPr>
              <a:lnSpc>
                <a:spcPct val="90000"/>
              </a:lnSpc>
            </a:pPr>
            <a:r>
              <a:rPr lang="en-GB"/>
              <a:t>Check abstract/summary</a:t>
            </a:r>
          </a:p>
          <a:p>
            <a:pPr>
              <a:lnSpc>
                <a:spcPct val="90000"/>
              </a:lnSpc>
            </a:pPr>
            <a:r>
              <a:rPr lang="en-GB"/>
              <a:t>Record (VITAL)</a:t>
            </a:r>
          </a:p>
          <a:p>
            <a:pPr lvl="1">
              <a:lnSpc>
                <a:spcPct val="90000"/>
              </a:lnSpc>
            </a:pPr>
            <a:r>
              <a:rPr lang="en-GB"/>
              <a:t>Index cards</a:t>
            </a:r>
          </a:p>
          <a:p>
            <a:pPr lvl="2">
              <a:lnSpc>
                <a:spcPct val="90000"/>
              </a:lnSpc>
            </a:pPr>
            <a:r>
              <a:rPr lang="en-GB"/>
              <a:t>referencing details</a:t>
            </a:r>
          </a:p>
          <a:p>
            <a:pPr lvl="2">
              <a:lnSpc>
                <a:spcPct val="90000"/>
              </a:lnSpc>
            </a:pPr>
            <a:r>
              <a:rPr lang="en-GB"/>
              <a:t>main points / results / methods</a:t>
            </a:r>
          </a:p>
          <a:p>
            <a:pPr lvl="2">
              <a:lnSpc>
                <a:spcPct val="90000"/>
              </a:lnSpc>
            </a:pPr>
            <a:r>
              <a:rPr lang="en-GB"/>
              <a:t>additional refs</a:t>
            </a:r>
          </a:p>
          <a:p>
            <a:pPr lvl="2">
              <a:lnSpc>
                <a:spcPct val="90000"/>
              </a:lnSpc>
            </a:pPr>
            <a:r>
              <a:rPr lang="en-GB"/>
              <a:t>colour coding</a:t>
            </a:r>
          </a:p>
          <a:p>
            <a:pPr lvl="2">
              <a:lnSpc>
                <a:spcPct val="90000"/>
              </a:lnSpc>
            </a:pPr>
            <a:r>
              <a:rPr lang="en-GB"/>
              <a:t>location (classmark)</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fade">
                                      <p:cBhvr>
                                        <p:cTn id="7" dur="2000"/>
                                        <p:tgtEl>
                                          <p:spTgt spid="225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31"/>
                                        </p:tgtEl>
                                        <p:attrNameLst>
                                          <p:attrName>style.visibility</p:attrName>
                                        </p:attrNameLst>
                                      </p:cBhvr>
                                      <p:to>
                                        <p:strVal val="visible"/>
                                      </p:to>
                                    </p:set>
                                    <p:animEffect transition="in" filter="fade">
                                      <p:cBhvr>
                                        <p:cTn id="10" dur="2000"/>
                                        <p:tgtEl>
                                          <p:spTgt spid="225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22531"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5"/>
          <p:cNvSpPr>
            <a:spLocks noGrp="1"/>
          </p:cNvSpPr>
          <p:nvPr>
            <p:ph type="ftr" sz="quarter" idx="11"/>
          </p:nvPr>
        </p:nvSpPr>
        <p:spPr/>
        <p:txBody>
          <a:bodyPr/>
          <a:lstStyle/>
          <a:p>
            <a:r>
              <a:rPr lang="en-GB" smtClean="0"/>
              <a:t>2011</a:t>
            </a:r>
            <a:endParaRPr lang="en-GB"/>
          </a:p>
        </p:txBody>
      </p:sp>
      <p:sp>
        <p:nvSpPr>
          <p:cNvPr id="5" name="Slide Number Placeholder 6"/>
          <p:cNvSpPr>
            <a:spLocks noGrp="1"/>
          </p:cNvSpPr>
          <p:nvPr>
            <p:ph type="sldNum" sz="quarter" idx="12"/>
          </p:nvPr>
        </p:nvSpPr>
        <p:spPr/>
        <p:txBody>
          <a:bodyPr/>
          <a:lstStyle/>
          <a:p>
            <a:fld id="{03234FF7-5688-4D07-A43E-93C2C57BC8F1}" type="slidenum">
              <a:rPr lang="en-GB"/>
              <a:pPr/>
              <a:t>33</a:t>
            </a:fld>
            <a:endParaRPr lang="en-GB"/>
          </a:p>
        </p:txBody>
      </p:sp>
      <p:sp>
        <p:nvSpPr>
          <p:cNvPr id="23554" name="Rectangle 2"/>
          <p:cNvSpPr>
            <a:spLocks noGrp="1" noChangeArrowheads="1"/>
          </p:cNvSpPr>
          <p:nvPr>
            <p:ph type="title"/>
          </p:nvPr>
        </p:nvSpPr>
        <p:spPr>
          <a:noFill/>
          <a:ln/>
        </p:spPr>
        <p:txBody>
          <a:bodyPr lIns="90488" tIns="44450" rIns="90488" bIns="44450" anchor="ctr"/>
          <a:lstStyle/>
          <a:p>
            <a:r>
              <a:rPr lang="en-GB" sz="2400" b="1"/>
              <a:t>Finding the literature</a:t>
            </a:r>
          </a:p>
        </p:txBody>
      </p:sp>
      <p:sp>
        <p:nvSpPr>
          <p:cNvPr id="23555" name="Rectangle 3"/>
          <p:cNvSpPr>
            <a:spLocks noGrp="1" noChangeArrowheads="1"/>
          </p:cNvSpPr>
          <p:nvPr>
            <p:ph type="body" sz="half" idx="1"/>
          </p:nvPr>
        </p:nvSpPr>
        <p:spPr>
          <a:xfrm>
            <a:off x="1370013" y="1827213"/>
            <a:ext cx="7242175" cy="4114800"/>
          </a:xfrm>
          <a:noFill/>
          <a:ln/>
        </p:spPr>
        <p:txBody>
          <a:bodyPr lIns="90488" tIns="44450" rIns="90488" bIns="44450"/>
          <a:lstStyle/>
          <a:p>
            <a:pPr>
              <a:lnSpc>
                <a:spcPct val="90000"/>
              </a:lnSpc>
            </a:pPr>
            <a:r>
              <a:rPr lang="en-GB" sz="2500"/>
              <a:t>Check your time frame</a:t>
            </a:r>
          </a:p>
          <a:p>
            <a:pPr>
              <a:lnSpc>
                <a:spcPct val="90000"/>
              </a:lnSpc>
            </a:pPr>
            <a:r>
              <a:rPr lang="en-GB" sz="2500"/>
              <a:t>College library </a:t>
            </a:r>
          </a:p>
          <a:p>
            <a:pPr lvl="1">
              <a:lnSpc>
                <a:spcPct val="90000"/>
              </a:lnSpc>
            </a:pPr>
            <a:r>
              <a:rPr lang="en-GB" sz="2100"/>
              <a:t>ILL</a:t>
            </a:r>
          </a:p>
          <a:p>
            <a:pPr lvl="1">
              <a:lnSpc>
                <a:spcPct val="90000"/>
              </a:lnSpc>
            </a:pPr>
            <a:r>
              <a:rPr lang="en-GB" sz="2100"/>
              <a:t>Science Direct</a:t>
            </a:r>
          </a:p>
          <a:p>
            <a:pPr>
              <a:lnSpc>
                <a:spcPct val="90000"/>
              </a:lnSpc>
            </a:pPr>
            <a:r>
              <a:rPr lang="en-GB" sz="2500"/>
              <a:t>Using Social studies abstracts/indexes</a:t>
            </a:r>
          </a:p>
          <a:p>
            <a:pPr>
              <a:lnSpc>
                <a:spcPct val="90000"/>
              </a:lnSpc>
            </a:pPr>
            <a:r>
              <a:rPr lang="en-GB" sz="2500"/>
              <a:t>Checklist / key words</a:t>
            </a:r>
          </a:p>
          <a:p>
            <a:pPr>
              <a:lnSpc>
                <a:spcPct val="90000"/>
              </a:lnSpc>
            </a:pPr>
            <a:r>
              <a:rPr lang="en-GB" sz="2500"/>
              <a:t>Computer search </a:t>
            </a:r>
          </a:p>
          <a:p>
            <a:pPr lvl="1">
              <a:lnSpc>
                <a:spcPct val="90000"/>
              </a:lnSpc>
            </a:pPr>
            <a:r>
              <a:rPr lang="en-GB" sz="2100"/>
              <a:t>BIDDS</a:t>
            </a:r>
          </a:p>
          <a:p>
            <a:pPr>
              <a:lnSpc>
                <a:spcPct val="90000"/>
              </a:lnSpc>
            </a:pPr>
            <a:r>
              <a:rPr lang="en-GB" sz="2500"/>
              <a:t>Check for theoretical and empirical sources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554"/>
                                        </p:tgtEl>
                                        <p:attrNameLst>
                                          <p:attrName>style.visibility</p:attrName>
                                        </p:attrNameLst>
                                      </p:cBhvr>
                                      <p:to>
                                        <p:strVal val="visible"/>
                                      </p:to>
                                    </p:set>
                                    <p:animEffect transition="in" filter="fade">
                                      <p:cBhvr>
                                        <p:cTn id="7" dur="2000"/>
                                        <p:tgtEl>
                                          <p:spTgt spid="235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555"/>
                                        </p:tgtEl>
                                        <p:attrNameLst>
                                          <p:attrName>style.visibility</p:attrName>
                                        </p:attrNameLst>
                                      </p:cBhvr>
                                      <p:to>
                                        <p:strVal val="visible"/>
                                      </p:to>
                                    </p:set>
                                    <p:animEffect transition="in" filter="fade">
                                      <p:cBhvr>
                                        <p:cTn id="10" dur="2000"/>
                                        <p:tgtEl>
                                          <p:spTgt spid="235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23555"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A11C7491-EE5F-40DE-BC06-A5D3281E3A7A}" type="slidenum">
              <a:rPr lang="en-GB"/>
              <a:pPr/>
              <a:t>34</a:t>
            </a:fld>
            <a:endParaRPr lang="en-GB"/>
          </a:p>
        </p:txBody>
      </p:sp>
      <p:sp>
        <p:nvSpPr>
          <p:cNvPr id="24578" name="Rectangle 2"/>
          <p:cNvSpPr>
            <a:spLocks noGrp="1" noChangeArrowheads="1"/>
          </p:cNvSpPr>
          <p:nvPr>
            <p:ph type="title"/>
          </p:nvPr>
        </p:nvSpPr>
        <p:spPr>
          <a:noFill/>
          <a:ln/>
        </p:spPr>
        <p:txBody>
          <a:bodyPr lIns="90488" tIns="44450" rIns="90488" bIns="44450" anchor="ctr"/>
          <a:lstStyle/>
          <a:p>
            <a:r>
              <a:rPr lang="en-GB" sz="2400" b="1"/>
              <a:t>Doing the literature review</a:t>
            </a:r>
          </a:p>
        </p:txBody>
      </p:sp>
      <p:sp>
        <p:nvSpPr>
          <p:cNvPr id="24579" name="Rectangle 3"/>
          <p:cNvSpPr>
            <a:spLocks noGrp="1" noChangeArrowheads="1"/>
          </p:cNvSpPr>
          <p:nvPr>
            <p:ph type="body" idx="1"/>
          </p:nvPr>
        </p:nvSpPr>
        <p:spPr>
          <a:noFill/>
          <a:ln/>
        </p:spPr>
        <p:txBody>
          <a:bodyPr lIns="90488" tIns="44450" rIns="90488" bIns="44450"/>
          <a:lstStyle/>
          <a:p>
            <a:r>
              <a:rPr lang="en-GB" sz="2500" b="1"/>
              <a:t>Reading</a:t>
            </a:r>
          </a:p>
          <a:p>
            <a:pPr lvl="1"/>
            <a:r>
              <a:rPr lang="en-GB"/>
              <a:t>Skimming</a:t>
            </a:r>
          </a:p>
          <a:p>
            <a:pPr lvl="1"/>
            <a:r>
              <a:rPr lang="en-GB"/>
              <a:t>Comprehending sources</a:t>
            </a:r>
          </a:p>
          <a:p>
            <a:pPr lvl="1"/>
            <a:r>
              <a:rPr lang="en-GB"/>
              <a:t>Analysing sources</a:t>
            </a:r>
          </a:p>
          <a:p>
            <a:pPr lvl="1"/>
            <a:r>
              <a:rPr lang="en-GB"/>
              <a:t>Synthesis (to produce main themes, directions and contradictions)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578"/>
                                        </p:tgtEl>
                                        <p:attrNameLst>
                                          <p:attrName>style.visibility</p:attrName>
                                        </p:attrNameLst>
                                      </p:cBhvr>
                                      <p:to>
                                        <p:strVal val="visible"/>
                                      </p:to>
                                    </p:set>
                                    <p:animEffect transition="in" filter="fade">
                                      <p:cBhvr>
                                        <p:cTn id="7" dur="2000"/>
                                        <p:tgtEl>
                                          <p:spTgt spid="245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579"/>
                                        </p:tgtEl>
                                        <p:attrNameLst>
                                          <p:attrName>style.visibility</p:attrName>
                                        </p:attrNameLst>
                                      </p:cBhvr>
                                      <p:to>
                                        <p:strVal val="visible"/>
                                      </p:to>
                                    </p:set>
                                    <p:animEffect transition="in" filter="fade">
                                      <p:cBhvr>
                                        <p:cTn id="10" dur="2000"/>
                                        <p:tgtEl>
                                          <p:spTgt spid="245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P spid="24579"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DD2C0B36-BA5A-4A7E-9A71-E1E445769E03}" type="slidenum">
              <a:rPr lang="en-GB"/>
              <a:pPr/>
              <a:t>35</a:t>
            </a:fld>
            <a:endParaRPr lang="en-GB"/>
          </a:p>
        </p:txBody>
      </p:sp>
      <p:sp>
        <p:nvSpPr>
          <p:cNvPr id="25602" name="Rectangle 2"/>
          <p:cNvSpPr>
            <a:spLocks noGrp="1" noChangeArrowheads="1"/>
          </p:cNvSpPr>
          <p:nvPr>
            <p:ph type="title"/>
          </p:nvPr>
        </p:nvSpPr>
        <p:spPr>
          <a:xfrm>
            <a:off x="1370013" y="484188"/>
            <a:ext cx="7313612" cy="914400"/>
          </a:xfrm>
          <a:noFill/>
          <a:ln/>
        </p:spPr>
        <p:txBody>
          <a:bodyPr lIns="90488" tIns="44450" rIns="90488" bIns="44450" anchor="ctr"/>
          <a:lstStyle/>
          <a:p>
            <a:r>
              <a:rPr lang="en-GB" sz="2400" b="1"/>
              <a:t>Writing up</a:t>
            </a:r>
          </a:p>
        </p:txBody>
      </p:sp>
      <p:sp>
        <p:nvSpPr>
          <p:cNvPr id="25603" name="Rectangle 3"/>
          <p:cNvSpPr>
            <a:spLocks noGrp="1" noChangeArrowheads="1"/>
          </p:cNvSpPr>
          <p:nvPr>
            <p:ph type="body" idx="1"/>
          </p:nvPr>
        </p:nvSpPr>
        <p:spPr>
          <a:xfrm>
            <a:off x="685800" y="1524000"/>
            <a:ext cx="7772400" cy="4572000"/>
          </a:xfrm>
          <a:noFill/>
          <a:ln/>
        </p:spPr>
        <p:txBody>
          <a:bodyPr lIns="90488" tIns="44450" rIns="90488" bIns="44450"/>
          <a:lstStyle/>
          <a:p>
            <a:r>
              <a:rPr lang="en-GB" sz="2500"/>
              <a:t>Outline the topic- e.g.. Hist., subject area</a:t>
            </a:r>
          </a:p>
          <a:p>
            <a:r>
              <a:rPr lang="en-GB" sz="2500"/>
              <a:t>Briefly explain how the material was selected</a:t>
            </a:r>
          </a:p>
          <a:p>
            <a:r>
              <a:rPr lang="en-GB" sz="2500"/>
              <a:t>Describe the work that has been done </a:t>
            </a:r>
          </a:p>
          <a:p>
            <a:pPr lvl="1"/>
            <a:r>
              <a:rPr lang="en-GB" sz="2100"/>
              <a:t>Critical (where appropriate)</a:t>
            </a:r>
          </a:p>
          <a:p>
            <a:pPr lvl="1"/>
            <a:r>
              <a:rPr lang="en-GB" sz="2100"/>
              <a:t>Summarise and synthesise the main directions / contradictions</a:t>
            </a:r>
          </a:p>
          <a:p>
            <a:pPr lvl="1"/>
            <a:r>
              <a:rPr lang="en-GB" sz="2100"/>
              <a:t>Balanced </a:t>
            </a:r>
          </a:p>
          <a:p>
            <a:pPr lvl="1"/>
            <a:r>
              <a:rPr lang="en-GB" sz="2100"/>
              <a:t>Note methods and results used</a:t>
            </a:r>
          </a:p>
          <a:p>
            <a:pPr lvl="1"/>
            <a:r>
              <a:rPr lang="en-GB" sz="2100"/>
              <a:t>Note areas not adequately covered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fade">
                                      <p:cBhvr>
                                        <p:cTn id="7" dur="2000"/>
                                        <p:tgtEl>
                                          <p:spTgt spid="256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3"/>
                                        </p:tgtEl>
                                        <p:attrNameLst>
                                          <p:attrName>style.visibility</p:attrName>
                                        </p:attrNameLst>
                                      </p:cBhvr>
                                      <p:to>
                                        <p:strVal val="visible"/>
                                      </p:to>
                                    </p:set>
                                    <p:animEffect transition="in" filter="fade">
                                      <p:cBhvr>
                                        <p:cTn id="10" dur="2000"/>
                                        <p:tgtEl>
                                          <p:spTgt spid="256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5603" grpId="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2804E97E-EABB-4F95-8E8B-AC61F162864B}" type="slidenum">
              <a:rPr lang="en-GB"/>
              <a:pPr/>
              <a:t>36</a:t>
            </a:fld>
            <a:endParaRPr lang="en-GB"/>
          </a:p>
        </p:txBody>
      </p:sp>
      <p:sp>
        <p:nvSpPr>
          <p:cNvPr id="26626" name="Rectangle 2"/>
          <p:cNvSpPr>
            <a:spLocks noGrp="1" noChangeArrowheads="1"/>
          </p:cNvSpPr>
          <p:nvPr>
            <p:ph type="title"/>
          </p:nvPr>
        </p:nvSpPr>
        <p:spPr>
          <a:xfrm>
            <a:off x="914400" y="333375"/>
            <a:ext cx="8229600" cy="1143000"/>
          </a:xfrm>
          <a:noFill/>
          <a:ln/>
        </p:spPr>
        <p:txBody>
          <a:bodyPr lIns="90488" tIns="44450" rIns="90488" bIns="44450" anchor="ctr"/>
          <a:lstStyle/>
          <a:p>
            <a:r>
              <a:rPr lang="en-GB" sz="2400" b="1"/>
              <a:t>A good literature review should be characterised by:</a:t>
            </a:r>
            <a:br>
              <a:rPr lang="en-GB" sz="2400" b="1"/>
            </a:br>
            <a:r>
              <a:rPr lang="en-GB" sz="2400" b="1"/>
              <a:t>(Wood, 1994)</a:t>
            </a:r>
          </a:p>
        </p:txBody>
      </p:sp>
      <p:sp>
        <p:nvSpPr>
          <p:cNvPr id="26627" name="Rectangle 3"/>
          <p:cNvSpPr>
            <a:spLocks noGrp="1" noChangeArrowheads="1"/>
          </p:cNvSpPr>
          <p:nvPr>
            <p:ph type="body" idx="1"/>
          </p:nvPr>
        </p:nvSpPr>
        <p:spPr>
          <a:xfrm>
            <a:off x="1573213" y="2173288"/>
            <a:ext cx="6907212" cy="3736975"/>
          </a:xfrm>
          <a:noFill/>
          <a:ln/>
        </p:spPr>
        <p:txBody>
          <a:bodyPr lIns="90488" tIns="44450" rIns="90488" bIns="44450"/>
          <a:lstStyle/>
          <a:p>
            <a:r>
              <a:rPr lang="en-GB"/>
              <a:t>Purposes of a review being accomplished</a:t>
            </a:r>
          </a:p>
          <a:p>
            <a:r>
              <a:rPr lang="en-GB"/>
              <a:t>Evidence of a critique (analysis and synthesis)</a:t>
            </a:r>
          </a:p>
          <a:p>
            <a:r>
              <a:rPr lang="en-GB"/>
              <a:t>Primary sources</a:t>
            </a:r>
          </a:p>
          <a:p>
            <a:r>
              <a:rPr lang="en-GB"/>
              <a:t>Number of references used</a:t>
            </a:r>
          </a:p>
          <a:p>
            <a:r>
              <a:rPr lang="en-GB"/>
              <a:t>Paraphrase rather than quote</a:t>
            </a:r>
          </a:p>
          <a:p>
            <a:r>
              <a:rPr lang="en-GB"/>
              <a:t>Logical</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2000"/>
                                        <p:tgtEl>
                                          <p:spTgt spid="266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7"/>
                                        </p:tgtEl>
                                        <p:attrNameLst>
                                          <p:attrName>style.visibility</p:attrName>
                                        </p:attrNameLst>
                                      </p:cBhvr>
                                      <p:to>
                                        <p:strVal val="visible"/>
                                      </p:to>
                                    </p:set>
                                    <p:animEffect transition="in" filter="fade">
                                      <p:cBhvr>
                                        <p:cTn id="10" dur="2000"/>
                                        <p:tgtEl>
                                          <p:spTgt spid="266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26627"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5018A464-3C11-4E74-BDD4-E00094DA5779}" type="slidenum">
              <a:rPr lang="en-GB"/>
              <a:pPr/>
              <a:t>37</a:t>
            </a:fld>
            <a:endParaRPr lang="en-GB"/>
          </a:p>
        </p:txBody>
      </p:sp>
      <p:sp>
        <p:nvSpPr>
          <p:cNvPr id="27650" name="Rectangle 2"/>
          <p:cNvSpPr>
            <a:spLocks noGrp="1" noChangeArrowheads="1"/>
          </p:cNvSpPr>
          <p:nvPr>
            <p:ph type="title"/>
          </p:nvPr>
        </p:nvSpPr>
        <p:spPr>
          <a:noFill/>
          <a:ln/>
        </p:spPr>
        <p:txBody>
          <a:bodyPr lIns="90488" tIns="44450" rIns="90488" bIns="44450" anchor="ctr"/>
          <a:lstStyle/>
          <a:p>
            <a:r>
              <a:rPr lang="en-GB" sz="2400" b="1"/>
              <a:t>Conclusion</a:t>
            </a:r>
          </a:p>
        </p:txBody>
      </p:sp>
      <p:sp>
        <p:nvSpPr>
          <p:cNvPr id="27651" name="Rectangle 3"/>
          <p:cNvSpPr>
            <a:spLocks noGrp="1" noChangeArrowheads="1"/>
          </p:cNvSpPr>
          <p:nvPr>
            <p:ph type="body" idx="1"/>
          </p:nvPr>
        </p:nvSpPr>
        <p:spPr>
          <a:noFill/>
          <a:ln/>
        </p:spPr>
        <p:txBody>
          <a:bodyPr lIns="90488" tIns="44450" rIns="90488" bIns="44450"/>
          <a:lstStyle/>
          <a:p>
            <a:r>
              <a:rPr lang="en-GB"/>
              <a:t>A literature review is a piece of evaluative and interpretive prose, not a list describing or summarising one piece of literature after another (Gammon, 2000)</a:t>
            </a:r>
          </a:p>
          <a:p>
            <a:r>
              <a:rPr lang="en-GB"/>
              <a:t>Synthesise and evaluate in relation to your conceptual framework.</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fade">
                                      <p:cBhvr>
                                        <p:cTn id="7" dur="2000"/>
                                        <p:tgtEl>
                                          <p:spTgt spid="276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651"/>
                                        </p:tgtEl>
                                        <p:attrNameLst>
                                          <p:attrName>style.visibility</p:attrName>
                                        </p:attrNameLst>
                                      </p:cBhvr>
                                      <p:to>
                                        <p:strVal val="visible"/>
                                      </p:to>
                                    </p:set>
                                    <p:animEffect transition="in" filter="fade">
                                      <p:cBhvr>
                                        <p:cTn id="10" dur="2000"/>
                                        <p:tgtEl>
                                          <p:spTgt spid="27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27651"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9"/>
          <p:cNvSpPr>
            <a:spLocks noGrp="1" noChangeArrowheads="1"/>
          </p:cNvSpPr>
          <p:nvPr>
            <p:ph type="ftr" sz="quarter" idx="3"/>
          </p:nvPr>
        </p:nvSpPr>
        <p:spPr/>
        <p:txBody>
          <a:bodyPr/>
          <a:lstStyle/>
          <a:p>
            <a:r>
              <a:rPr lang="en-GB" smtClean="0"/>
              <a:t>2011</a:t>
            </a:r>
            <a:endParaRPr lang="en-GB"/>
          </a:p>
        </p:txBody>
      </p:sp>
      <p:sp>
        <p:nvSpPr>
          <p:cNvPr id="7" name="Rectangle 10"/>
          <p:cNvSpPr>
            <a:spLocks noGrp="1" noChangeArrowheads="1"/>
          </p:cNvSpPr>
          <p:nvPr>
            <p:ph type="sldNum" sz="quarter" idx="4"/>
          </p:nvPr>
        </p:nvSpPr>
        <p:spPr/>
        <p:txBody>
          <a:bodyPr/>
          <a:lstStyle/>
          <a:p>
            <a:fld id="{3C3D7EFC-0FBC-4C4E-872F-A7006DB2EB89}" type="slidenum">
              <a:rPr lang="en-GB"/>
              <a:pPr/>
              <a:t>38</a:t>
            </a:fld>
            <a:endParaRPr lang="en-GB"/>
          </a:p>
        </p:txBody>
      </p:sp>
      <p:sp>
        <p:nvSpPr>
          <p:cNvPr id="28674" name="Rectangle 2"/>
          <p:cNvSpPr>
            <a:spLocks noGrp="1" noChangeArrowheads="1"/>
          </p:cNvSpPr>
          <p:nvPr>
            <p:ph type="ctrTitle"/>
          </p:nvPr>
        </p:nvSpPr>
        <p:spPr>
          <a:xfrm>
            <a:off x="762000" y="457200"/>
            <a:ext cx="7772400" cy="1143000"/>
          </a:xfrm>
          <a:noFill/>
          <a:ln/>
        </p:spPr>
        <p:txBody>
          <a:bodyPr lIns="90488" tIns="44450" rIns="90488" bIns="44450" anchor="ctr"/>
          <a:lstStyle/>
          <a:p>
            <a:r>
              <a:rPr lang="en-GB" sz="3200" b="1"/>
              <a:t>How to Choose a Suitable Methodology</a:t>
            </a:r>
          </a:p>
        </p:txBody>
      </p:sp>
      <p:sp>
        <p:nvSpPr>
          <p:cNvPr id="28675" name="Rectangle 3"/>
          <p:cNvSpPr>
            <a:spLocks noGrp="1" noChangeArrowheads="1"/>
          </p:cNvSpPr>
          <p:nvPr>
            <p:ph type="subTitle" idx="1"/>
          </p:nvPr>
        </p:nvSpPr>
        <p:spPr>
          <a:xfrm>
            <a:off x="827088" y="4365625"/>
            <a:ext cx="8153400" cy="1752600"/>
          </a:xfrm>
          <a:noFill/>
          <a:ln/>
        </p:spPr>
        <p:txBody>
          <a:bodyPr lIns="90488" tIns="44450" rIns="90488" bIns="44450"/>
          <a:lstStyle/>
          <a:p>
            <a:pPr>
              <a:buFont typeface="Wingdings" pitchFamily="2" charset="2"/>
              <a:buChar char="¡"/>
            </a:pPr>
            <a:r>
              <a:rPr lang="en-GB" sz="2500"/>
              <a:t>Reflect overall research strategy (Mason, 1996)</a:t>
            </a:r>
          </a:p>
          <a:p>
            <a:pPr>
              <a:buFont typeface="Wingdings" pitchFamily="2" charset="2"/>
              <a:buChar char="¡"/>
            </a:pPr>
            <a:r>
              <a:rPr lang="en-GB" sz="2500"/>
              <a:t>What is a research strategy?</a:t>
            </a:r>
          </a:p>
          <a:p>
            <a:pPr>
              <a:buFont typeface="Wingdings" pitchFamily="2" charset="2"/>
              <a:buChar char="¡"/>
            </a:pPr>
            <a:r>
              <a:rPr lang="en-GB" sz="2500"/>
              <a:t>Action research, case studies, experiments, surveys (Robson, 1993)</a:t>
            </a:r>
          </a:p>
        </p:txBody>
      </p:sp>
      <p:sp>
        <p:nvSpPr>
          <p:cNvPr id="28676" name="Text Box 4"/>
          <p:cNvSpPr txBox="1">
            <a:spLocks noChangeArrowheads="1"/>
          </p:cNvSpPr>
          <p:nvPr/>
        </p:nvSpPr>
        <p:spPr bwMode="auto">
          <a:xfrm>
            <a:off x="6934200" y="6172200"/>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4</a:t>
            </a:r>
          </a:p>
        </p:txBody>
      </p:sp>
      <p:sp>
        <p:nvSpPr>
          <p:cNvPr id="28677" name="Text Box 5"/>
          <p:cNvSpPr txBox="1">
            <a:spLocks noChangeArrowheads="1"/>
          </p:cNvSpPr>
          <p:nvPr/>
        </p:nvSpPr>
        <p:spPr bwMode="auto">
          <a:xfrm>
            <a:off x="971550" y="2492375"/>
            <a:ext cx="7696200" cy="1920875"/>
          </a:xfrm>
          <a:prstGeom prst="rect">
            <a:avLst/>
          </a:prstGeom>
          <a:noFill/>
          <a:ln w="12700">
            <a:noFill/>
            <a:miter lim="800000"/>
            <a:headEnd/>
            <a:tailEnd/>
          </a:ln>
          <a:effectLst/>
        </p:spPr>
        <p:txBody>
          <a:bodyPr>
            <a:spAutoFit/>
          </a:bodyPr>
          <a:lstStyle/>
          <a:p>
            <a:pPr algn="ctr">
              <a:spcBef>
                <a:spcPct val="20000"/>
              </a:spcBef>
              <a:buClr>
                <a:schemeClr val="tx2"/>
              </a:buClr>
              <a:buSzPct val="115000"/>
            </a:pPr>
            <a:r>
              <a:rPr lang="en-GB" sz="2800">
                <a:latin typeface="Times New Roman" pitchFamily="18" charset="0"/>
              </a:rPr>
              <a:t>“</a:t>
            </a:r>
            <a:r>
              <a:rPr lang="en-GB" sz="2800" i="1">
                <a:latin typeface="Times New Roman" pitchFamily="18" charset="0"/>
              </a:rPr>
              <a:t>Knowing what you want to find out leads inexorably to the question of how you will get the information.”  (Miles &amp; Huberman, 1984, p. 42)</a:t>
            </a:r>
          </a:p>
          <a:p>
            <a:pPr>
              <a:spcBef>
                <a:spcPct val="50000"/>
              </a:spcBef>
            </a:pPr>
            <a:endParaRPr lang="en-GB" sz="2400">
              <a:latin typeface="Times New Roman" pitchFamily="18"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8674"/>
                                        </p:tgtEl>
                                        <p:attrNameLst>
                                          <p:attrName>style.visibility</p:attrName>
                                        </p:attrNameLst>
                                      </p:cBhvr>
                                      <p:to>
                                        <p:strVal val="visible"/>
                                      </p:to>
                                    </p:set>
                                    <p:animEffect transition="in" filter="fade">
                                      <p:cBhvr>
                                        <p:cTn id="7" dur="2000"/>
                                        <p:tgtEl>
                                          <p:spTgt spid="286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8675"/>
                                        </p:tgtEl>
                                        <p:attrNameLst>
                                          <p:attrName>style.visibility</p:attrName>
                                        </p:attrNameLst>
                                      </p:cBhvr>
                                      <p:to>
                                        <p:strVal val="visible"/>
                                      </p:to>
                                    </p:set>
                                    <p:animEffect transition="in" filter="fade">
                                      <p:cBhvr>
                                        <p:cTn id="10" dur="2000"/>
                                        <p:tgtEl>
                                          <p:spTgt spid="286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8675" grpId="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59B2DD03-D179-4087-AC23-79383847CA1D}" type="slidenum">
              <a:rPr lang="en-GB"/>
              <a:pPr/>
              <a:t>39</a:t>
            </a:fld>
            <a:endParaRPr lang="en-GB"/>
          </a:p>
        </p:txBody>
      </p:sp>
      <p:sp>
        <p:nvSpPr>
          <p:cNvPr id="29698" name="Rectangle 2"/>
          <p:cNvSpPr>
            <a:spLocks noGrp="1" noChangeArrowheads="1"/>
          </p:cNvSpPr>
          <p:nvPr>
            <p:ph type="title"/>
          </p:nvPr>
        </p:nvSpPr>
        <p:spPr>
          <a:noFill/>
          <a:ln/>
        </p:spPr>
        <p:txBody>
          <a:bodyPr lIns="90488" tIns="44450" rIns="90488" bIns="44450" anchor="ctr"/>
          <a:lstStyle/>
          <a:p>
            <a:r>
              <a:rPr lang="en-GB" sz="2400" b="1"/>
              <a:t>Wide variety of methods available.  How to decide? Blaxter et. al. (1997)</a:t>
            </a:r>
            <a:r>
              <a:rPr lang="en-GB" sz="2800"/>
              <a:t> </a:t>
            </a:r>
          </a:p>
        </p:txBody>
      </p:sp>
      <p:sp>
        <p:nvSpPr>
          <p:cNvPr id="29699"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a:t>Research Families</a:t>
            </a:r>
          </a:p>
          <a:p>
            <a:pPr>
              <a:buFont typeface="Wingdings" pitchFamily="2" charset="2"/>
              <a:buNone/>
            </a:pPr>
            <a:endParaRPr lang="en-GB" sz="2500"/>
          </a:p>
          <a:p>
            <a:r>
              <a:rPr lang="en-GB" sz="2500"/>
              <a:t>Research Strategies</a:t>
            </a:r>
          </a:p>
          <a:p>
            <a:pPr>
              <a:buFont typeface="Wingdings" pitchFamily="2" charset="2"/>
              <a:buNone/>
            </a:pPr>
            <a:endParaRPr lang="en-GB" sz="2500"/>
          </a:p>
          <a:p>
            <a:r>
              <a:rPr lang="en-GB" sz="2500"/>
              <a:t>Research techniques</a:t>
            </a:r>
          </a:p>
        </p:txBody>
      </p:sp>
      <p:graphicFrame>
        <p:nvGraphicFramePr>
          <p:cNvPr id="29700" name="Object 4">
            <a:hlinkClick r:id="" action="ppaction://ole?verb=0"/>
          </p:cNvPr>
          <p:cNvGraphicFramePr>
            <a:graphicFrameLocks/>
          </p:cNvGraphicFramePr>
          <p:nvPr/>
        </p:nvGraphicFramePr>
        <p:xfrm>
          <a:off x="5221288" y="2195513"/>
          <a:ext cx="3265487" cy="3448050"/>
        </p:xfrm>
        <a:graphic>
          <a:graphicData uri="http://schemas.openxmlformats.org/presentationml/2006/ole">
            <p:oleObj spid="_x0000_s29700" name="Microsoft ClipArt Gallery" r:id="rId4" imgW="3274920" imgH="345744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2000"/>
                                        <p:tgtEl>
                                          <p:spTgt spid="296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699"/>
                                        </p:tgtEl>
                                        <p:attrNameLst>
                                          <p:attrName>style.visibility</p:attrName>
                                        </p:attrNameLst>
                                      </p:cBhvr>
                                      <p:to>
                                        <p:strVal val="visible"/>
                                      </p:to>
                                    </p:set>
                                    <p:animEffect transition="in" filter="fade">
                                      <p:cBhvr>
                                        <p:cTn id="10" dur="2000"/>
                                        <p:tgtEl>
                                          <p:spTgt spid="296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903E0818-7335-4E9E-8052-855D99A1AEB2}" type="slidenum">
              <a:rPr lang="en-GB"/>
              <a:pPr/>
              <a:t>40</a:t>
            </a:fld>
            <a:endParaRPr lang="en-GB"/>
          </a:p>
        </p:txBody>
      </p:sp>
      <p:sp>
        <p:nvSpPr>
          <p:cNvPr id="30722" name="Rectangle 2"/>
          <p:cNvSpPr>
            <a:spLocks noGrp="1" noChangeArrowheads="1"/>
          </p:cNvSpPr>
          <p:nvPr>
            <p:ph type="title"/>
          </p:nvPr>
        </p:nvSpPr>
        <p:spPr>
          <a:noFill/>
          <a:ln/>
        </p:spPr>
        <p:txBody>
          <a:bodyPr lIns="90488" tIns="44450" rIns="90488" bIns="44450" anchor="ctr"/>
          <a:lstStyle/>
          <a:p>
            <a:r>
              <a:rPr lang="en-GB" sz="2800"/>
              <a:t>Research Families</a:t>
            </a:r>
          </a:p>
        </p:txBody>
      </p:sp>
      <p:sp>
        <p:nvSpPr>
          <p:cNvPr id="30723" name="Rectangle 3"/>
          <p:cNvSpPr>
            <a:spLocks noGrp="1" noChangeArrowheads="1"/>
          </p:cNvSpPr>
          <p:nvPr>
            <p:ph type="body" idx="1"/>
          </p:nvPr>
        </p:nvSpPr>
        <p:spPr>
          <a:xfrm>
            <a:off x="1370013" y="1827213"/>
            <a:ext cx="3443287" cy="4114800"/>
          </a:xfrm>
          <a:noFill/>
          <a:ln/>
        </p:spPr>
        <p:txBody>
          <a:bodyPr lIns="90488" tIns="44450" rIns="90488" bIns="44450"/>
          <a:lstStyle/>
          <a:p>
            <a:r>
              <a:rPr lang="en-GB"/>
              <a:t>Quantitative OR</a:t>
            </a:r>
          </a:p>
          <a:p>
            <a:r>
              <a:rPr lang="en-GB"/>
              <a:t>Qualitative</a:t>
            </a:r>
          </a:p>
          <a:p>
            <a:pPr>
              <a:buFont typeface="Wingdings" pitchFamily="2" charset="2"/>
              <a:buNone/>
            </a:pPr>
            <a:endParaRPr lang="en-GB"/>
          </a:p>
          <a:p>
            <a:r>
              <a:rPr lang="en-GB"/>
              <a:t>Office based  OR</a:t>
            </a:r>
          </a:p>
          <a:p>
            <a:r>
              <a:rPr lang="en-GB"/>
              <a:t>Fieldwork</a:t>
            </a:r>
          </a:p>
          <a:p>
            <a:pPr>
              <a:buFont typeface="Wingdings" pitchFamily="2" charset="2"/>
              <a:buNone/>
            </a:pPr>
            <a:endParaRPr lang="en-GB"/>
          </a:p>
          <a:p>
            <a:r>
              <a:rPr lang="en-GB"/>
              <a:t>Combination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0722"/>
                                        </p:tgtEl>
                                        <p:attrNameLst>
                                          <p:attrName>style.visibility</p:attrName>
                                        </p:attrNameLst>
                                      </p:cBhvr>
                                      <p:to>
                                        <p:strVal val="visible"/>
                                      </p:to>
                                    </p:set>
                                    <p:animEffect transition="in" filter="fade">
                                      <p:cBhvr>
                                        <p:cTn id="7" dur="2000"/>
                                        <p:tgtEl>
                                          <p:spTgt spid="307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0723"/>
                                        </p:tgtEl>
                                        <p:attrNameLst>
                                          <p:attrName>style.visibility</p:attrName>
                                        </p:attrNameLst>
                                      </p:cBhvr>
                                      <p:to>
                                        <p:strVal val="visible"/>
                                      </p:to>
                                    </p:set>
                                    <p:animEffect transition="in" filter="fade">
                                      <p:cBhvr>
                                        <p:cTn id="10" dur="2000"/>
                                        <p:tgtEl>
                                          <p:spTgt spid="307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B93333E1-01C3-4C22-8889-E2F1CA9AD6FB}" type="slidenum">
              <a:rPr lang="en-GB"/>
              <a:pPr/>
              <a:t>41</a:t>
            </a:fld>
            <a:endParaRPr lang="en-GB"/>
          </a:p>
        </p:txBody>
      </p:sp>
      <p:sp>
        <p:nvSpPr>
          <p:cNvPr id="31746" name="Rectangle 2"/>
          <p:cNvSpPr>
            <a:spLocks noGrp="1" noChangeArrowheads="1"/>
          </p:cNvSpPr>
          <p:nvPr>
            <p:ph type="title"/>
          </p:nvPr>
        </p:nvSpPr>
        <p:spPr>
          <a:noFill/>
          <a:ln/>
        </p:spPr>
        <p:txBody>
          <a:bodyPr lIns="90488" tIns="44450" rIns="90488" bIns="44450" anchor="ctr"/>
          <a:lstStyle/>
          <a:p>
            <a:r>
              <a:rPr lang="en-GB" sz="2800"/>
              <a:t>Research Strategies and Techniques</a:t>
            </a:r>
          </a:p>
        </p:txBody>
      </p:sp>
      <p:sp>
        <p:nvSpPr>
          <p:cNvPr id="31747" name="Rectangle 3"/>
          <p:cNvSpPr>
            <a:spLocks noGrp="1" noChangeArrowheads="1"/>
          </p:cNvSpPr>
          <p:nvPr>
            <p:ph type="body" sz="half" idx="1"/>
          </p:nvPr>
        </p:nvSpPr>
        <p:spPr>
          <a:xfrm>
            <a:off x="1370013" y="1827213"/>
            <a:ext cx="3586162" cy="4114800"/>
          </a:xfrm>
          <a:noFill/>
          <a:ln/>
        </p:spPr>
        <p:txBody>
          <a:bodyPr lIns="90488" tIns="44450" rIns="90488" bIns="44450"/>
          <a:lstStyle/>
          <a:p>
            <a:pPr algn="ctr">
              <a:buFont typeface="Wingdings" pitchFamily="2" charset="2"/>
              <a:buNone/>
            </a:pPr>
            <a:r>
              <a:rPr lang="en-GB" sz="2900" b="1"/>
              <a:t>Strategies	</a:t>
            </a:r>
            <a:r>
              <a:rPr lang="en-GB" sz="2500"/>
              <a:t>			</a:t>
            </a:r>
          </a:p>
          <a:p>
            <a:r>
              <a:rPr lang="en-GB" sz="2500"/>
              <a:t>Action research	</a:t>
            </a:r>
          </a:p>
          <a:p>
            <a:r>
              <a:rPr lang="en-GB" sz="2500"/>
              <a:t>Case study</a:t>
            </a:r>
          </a:p>
          <a:p>
            <a:r>
              <a:rPr lang="en-GB" sz="2500"/>
              <a:t>Experimentation</a:t>
            </a:r>
          </a:p>
          <a:p>
            <a:r>
              <a:rPr lang="en-GB" sz="2500"/>
              <a:t>Surveys</a:t>
            </a:r>
          </a:p>
        </p:txBody>
      </p:sp>
      <p:sp>
        <p:nvSpPr>
          <p:cNvPr id="31748" name="Rectangle 4"/>
          <p:cNvSpPr>
            <a:spLocks noGrp="1" noChangeArrowheads="1"/>
          </p:cNvSpPr>
          <p:nvPr>
            <p:ph type="body" sz="half" idx="2"/>
          </p:nvPr>
        </p:nvSpPr>
        <p:spPr>
          <a:xfrm>
            <a:off x="5097463" y="1827213"/>
            <a:ext cx="3586162" cy="4114800"/>
          </a:xfrm>
          <a:noFill/>
          <a:ln/>
        </p:spPr>
        <p:txBody>
          <a:bodyPr lIns="90488" tIns="44450" rIns="90488" bIns="44450"/>
          <a:lstStyle/>
          <a:p>
            <a:pPr algn="ctr">
              <a:buFont typeface="Wingdings" pitchFamily="2" charset="2"/>
              <a:buNone/>
            </a:pPr>
            <a:r>
              <a:rPr lang="en-GB" sz="2500" b="1"/>
              <a:t>Techniques</a:t>
            </a:r>
          </a:p>
          <a:p>
            <a:pPr algn="ctr">
              <a:buFont typeface="Wingdings" pitchFamily="2" charset="2"/>
              <a:buNone/>
            </a:pPr>
            <a:endParaRPr lang="en-GB" sz="2500" b="1"/>
          </a:p>
          <a:p>
            <a:r>
              <a:rPr lang="en-GB" sz="2500"/>
              <a:t>Documentation /</a:t>
            </a:r>
          </a:p>
          <a:p>
            <a:pPr>
              <a:buFont typeface="Wingdings" pitchFamily="2" charset="2"/>
              <a:buNone/>
            </a:pPr>
            <a:r>
              <a:rPr lang="en-GB" sz="2500"/>
              <a:t>	Archive</a:t>
            </a:r>
          </a:p>
          <a:p>
            <a:r>
              <a:rPr lang="en-GB" sz="2500"/>
              <a:t>Interviews</a:t>
            </a:r>
          </a:p>
          <a:p>
            <a:r>
              <a:rPr lang="en-GB" sz="2500"/>
              <a:t>Observation</a:t>
            </a:r>
          </a:p>
          <a:p>
            <a:r>
              <a:rPr lang="en-GB" sz="2500"/>
              <a:t>Questionnaires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fade">
                                      <p:cBhvr>
                                        <p:cTn id="7" dur="2000"/>
                                        <p:tgtEl>
                                          <p:spTgt spid="317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1747"/>
                                        </p:tgtEl>
                                        <p:attrNameLst>
                                          <p:attrName>style.visibility</p:attrName>
                                        </p:attrNameLst>
                                      </p:cBhvr>
                                      <p:to>
                                        <p:strVal val="visible"/>
                                      </p:to>
                                    </p:set>
                                    <p:animEffect transition="in" filter="fade">
                                      <p:cBhvr>
                                        <p:cTn id="10" dur="2000"/>
                                        <p:tgtEl>
                                          <p:spTgt spid="317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1748"/>
                                        </p:tgtEl>
                                        <p:attrNameLst>
                                          <p:attrName>style.visibility</p:attrName>
                                        </p:attrNameLst>
                                      </p:cBhvr>
                                      <p:to>
                                        <p:strVal val="visible"/>
                                      </p:to>
                                    </p:set>
                                    <p:animEffect transition="in" filter="fade">
                                      <p:cBhvr>
                                        <p:cTn id="13" dur="2000"/>
                                        <p:tgtEl>
                                          <p:spTgt spid="317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7" grpId="0"/>
      <p:bldP spid="31748" grpId="0"/>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ED7BFD95-C058-458F-8E59-47DB6A788257}" type="slidenum">
              <a:rPr lang="en-GB"/>
              <a:pPr/>
              <a:t>42</a:t>
            </a:fld>
            <a:endParaRPr lang="en-GB"/>
          </a:p>
        </p:txBody>
      </p:sp>
      <p:sp>
        <p:nvSpPr>
          <p:cNvPr id="32770" name="Rectangle 2"/>
          <p:cNvSpPr>
            <a:spLocks noGrp="1" noChangeArrowheads="1"/>
          </p:cNvSpPr>
          <p:nvPr>
            <p:ph type="title"/>
          </p:nvPr>
        </p:nvSpPr>
        <p:spPr>
          <a:noFill/>
          <a:ln/>
        </p:spPr>
        <p:txBody>
          <a:bodyPr lIns="90488" tIns="44450" rIns="90488" bIns="44450" anchor="ctr"/>
          <a:lstStyle/>
          <a:p>
            <a:r>
              <a:rPr lang="en-GB" sz="2800" b="1"/>
              <a:t>Purposes of Research (Robson, 1995)</a:t>
            </a:r>
          </a:p>
        </p:txBody>
      </p:sp>
      <p:sp>
        <p:nvSpPr>
          <p:cNvPr id="32771" name="Rectangle 3"/>
          <p:cNvSpPr>
            <a:spLocks noGrp="1" noChangeArrowheads="1"/>
          </p:cNvSpPr>
          <p:nvPr>
            <p:ph type="body" idx="1"/>
          </p:nvPr>
        </p:nvSpPr>
        <p:spPr>
          <a:noFill/>
          <a:ln/>
        </p:spPr>
        <p:txBody>
          <a:bodyPr lIns="90488" tIns="44450" rIns="90488" bIns="44450"/>
          <a:lstStyle/>
          <a:p>
            <a:r>
              <a:rPr lang="en-GB" sz="2500" b="1"/>
              <a:t>Exploratory</a:t>
            </a:r>
          </a:p>
          <a:p>
            <a:pPr lvl="1"/>
            <a:r>
              <a:rPr lang="en-GB"/>
              <a:t>To find out what is happening</a:t>
            </a:r>
          </a:p>
          <a:p>
            <a:pPr lvl="1"/>
            <a:r>
              <a:rPr lang="en-GB"/>
              <a:t>To seek new insights</a:t>
            </a:r>
          </a:p>
          <a:p>
            <a:pPr lvl="1"/>
            <a:r>
              <a:rPr lang="en-GB"/>
              <a:t>To ask questions</a:t>
            </a:r>
          </a:p>
          <a:p>
            <a:pPr lvl="1"/>
            <a:r>
              <a:rPr lang="en-GB"/>
              <a:t>To assess phenomena in an original way</a:t>
            </a:r>
          </a:p>
          <a:p>
            <a:pPr lvl="1"/>
            <a:r>
              <a:rPr lang="en-GB"/>
              <a:t>Usually, but not necessarily, qualitative</a:t>
            </a:r>
          </a:p>
          <a:p>
            <a:pPr>
              <a:buFont typeface="Wingdings" pitchFamily="2" charset="2"/>
              <a:buNone/>
            </a:pPr>
            <a:endParaRPr lang="en-GB" sz="25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2000"/>
                                        <p:tgtEl>
                                          <p:spTgt spid="327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771"/>
                                        </p:tgtEl>
                                        <p:attrNameLst>
                                          <p:attrName>style.visibility</p:attrName>
                                        </p:attrNameLst>
                                      </p:cBhvr>
                                      <p:to>
                                        <p:strVal val="visible"/>
                                      </p:to>
                                    </p:set>
                                    <p:animEffect transition="in" filter="fade">
                                      <p:cBhvr>
                                        <p:cTn id="10" dur="2000"/>
                                        <p:tgtEl>
                                          <p:spTgt spid="327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p:bldP spid="32771" grpId="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F26A9D5E-D012-48D8-B356-218CD10AEA55}" type="slidenum">
              <a:rPr lang="en-GB"/>
              <a:pPr/>
              <a:t>43</a:t>
            </a:fld>
            <a:endParaRPr lang="en-GB"/>
          </a:p>
        </p:txBody>
      </p:sp>
      <p:sp>
        <p:nvSpPr>
          <p:cNvPr id="33794" name="Rectangle 2"/>
          <p:cNvSpPr>
            <a:spLocks noGrp="1" noChangeArrowheads="1"/>
          </p:cNvSpPr>
          <p:nvPr>
            <p:ph type="title"/>
          </p:nvPr>
        </p:nvSpPr>
        <p:spPr>
          <a:xfrm>
            <a:off x="1370013" y="301625"/>
            <a:ext cx="7313612" cy="838200"/>
          </a:xfrm>
          <a:noFill/>
          <a:ln/>
        </p:spPr>
        <p:txBody>
          <a:bodyPr lIns="90488" tIns="44450" rIns="90488" bIns="44450" anchor="ctr"/>
          <a:lstStyle/>
          <a:p>
            <a:r>
              <a:rPr lang="en-GB" sz="2400" b="1"/>
              <a:t>Purposes Continued</a:t>
            </a:r>
          </a:p>
        </p:txBody>
      </p:sp>
      <p:sp>
        <p:nvSpPr>
          <p:cNvPr id="33795" name="Rectangle 3"/>
          <p:cNvSpPr>
            <a:spLocks noGrp="1" noChangeArrowheads="1"/>
          </p:cNvSpPr>
          <p:nvPr>
            <p:ph type="body" idx="1"/>
          </p:nvPr>
        </p:nvSpPr>
        <p:spPr>
          <a:xfrm>
            <a:off x="685800" y="1524000"/>
            <a:ext cx="7772400" cy="4572000"/>
          </a:xfrm>
          <a:noFill/>
          <a:ln/>
        </p:spPr>
        <p:txBody>
          <a:bodyPr lIns="90488" tIns="44450" rIns="90488" bIns="44450"/>
          <a:lstStyle/>
          <a:p>
            <a:pPr>
              <a:lnSpc>
                <a:spcPct val="90000"/>
              </a:lnSpc>
            </a:pPr>
            <a:r>
              <a:rPr lang="en-GB" sz="2500" b="1"/>
              <a:t>Descriptive</a:t>
            </a:r>
          </a:p>
          <a:p>
            <a:pPr lvl="1">
              <a:lnSpc>
                <a:spcPct val="90000"/>
              </a:lnSpc>
            </a:pPr>
            <a:r>
              <a:rPr lang="en-GB"/>
              <a:t>To produce an accurate profile of persons, events or situations</a:t>
            </a:r>
          </a:p>
          <a:p>
            <a:pPr lvl="1">
              <a:lnSpc>
                <a:spcPct val="90000"/>
              </a:lnSpc>
            </a:pPr>
            <a:r>
              <a:rPr lang="en-GB"/>
              <a:t>Requires extensive knowledge of the situation so that appropriate information can be collected</a:t>
            </a:r>
          </a:p>
          <a:p>
            <a:pPr lvl="1">
              <a:lnSpc>
                <a:spcPct val="90000"/>
              </a:lnSpc>
            </a:pPr>
            <a:r>
              <a:rPr lang="en-GB"/>
              <a:t>Qualitative and / or quantitative</a:t>
            </a:r>
          </a:p>
          <a:p>
            <a:pPr>
              <a:lnSpc>
                <a:spcPct val="90000"/>
              </a:lnSpc>
            </a:pPr>
            <a:r>
              <a:rPr lang="en-GB" sz="2500" b="1"/>
              <a:t>Explanatory</a:t>
            </a:r>
          </a:p>
          <a:p>
            <a:pPr lvl="1">
              <a:lnSpc>
                <a:spcPct val="90000"/>
              </a:lnSpc>
            </a:pPr>
            <a:r>
              <a:rPr lang="en-GB"/>
              <a:t>Seeks an explanation of problem or situation (causal relationships)</a:t>
            </a:r>
          </a:p>
          <a:p>
            <a:pPr lvl="1">
              <a:lnSpc>
                <a:spcPct val="90000"/>
              </a:lnSpc>
            </a:pPr>
            <a:r>
              <a:rPr lang="en-GB"/>
              <a:t>Qualitative and / or quantitative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fade">
                                      <p:cBhvr>
                                        <p:cTn id="7" dur="2000"/>
                                        <p:tgtEl>
                                          <p:spTgt spid="337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3795"/>
                                        </p:tgtEl>
                                        <p:attrNameLst>
                                          <p:attrName>style.visibility</p:attrName>
                                        </p:attrNameLst>
                                      </p:cBhvr>
                                      <p:to>
                                        <p:strVal val="visible"/>
                                      </p:to>
                                    </p:set>
                                    <p:animEffect transition="in" filter="fade">
                                      <p:cBhvr>
                                        <p:cTn id="10" dur="2000"/>
                                        <p:tgtEl>
                                          <p:spTgt spid="337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P spid="33795" grpId="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A9E0E436-CD54-4CA1-9AC1-26751CF66F23}" type="slidenum">
              <a:rPr lang="en-GB"/>
              <a:pPr/>
              <a:t>44</a:t>
            </a:fld>
            <a:endParaRPr lang="en-GB"/>
          </a:p>
        </p:txBody>
      </p:sp>
      <p:sp>
        <p:nvSpPr>
          <p:cNvPr id="34818" name="Rectangle 2"/>
          <p:cNvSpPr>
            <a:spLocks noGrp="1" noChangeArrowheads="1"/>
          </p:cNvSpPr>
          <p:nvPr>
            <p:ph type="title"/>
          </p:nvPr>
        </p:nvSpPr>
        <p:spPr>
          <a:noFill/>
          <a:ln/>
        </p:spPr>
        <p:txBody>
          <a:bodyPr lIns="90488" tIns="44450" rIns="90488" bIns="44450" anchor="ctr"/>
          <a:lstStyle/>
          <a:p>
            <a:r>
              <a:rPr lang="en-GB" sz="2800"/>
              <a:t>Purposes Assist in Strategy Choice</a:t>
            </a:r>
          </a:p>
        </p:txBody>
      </p:sp>
      <p:sp>
        <p:nvSpPr>
          <p:cNvPr id="34819" name="Rectangle 3"/>
          <p:cNvSpPr>
            <a:spLocks noGrp="1" noChangeArrowheads="1"/>
          </p:cNvSpPr>
          <p:nvPr>
            <p:ph type="body" idx="1"/>
          </p:nvPr>
        </p:nvSpPr>
        <p:spPr>
          <a:noFill/>
          <a:ln/>
        </p:spPr>
        <p:txBody>
          <a:bodyPr lIns="90488" tIns="44450" rIns="90488" bIns="44450"/>
          <a:lstStyle/>
          <a:p>
            <a:r>
              <a:rPr lang="en-GB" sz="2500"/>
              <a:t>Case studies 	- exploratory</a:t>
            </a:r>
          </a:p>
          <a:p>
            <a:pPr>
              <a:buFont typeface="Wingdings" pitchFamily="2" charset="2"/>
              <a:buNone/>
            </a:pPr>
            <a:endParaRPr lang="en-GB" sz="2500"/>
          </a:p>
          <a:p>
            <a:r>
              <a:rPr lang="en-GB" sz="2500"/>
              <a:t>Surveys 		- descriptive</a:t>
            </a:r>
          </a:p>
          <a:p>
            <a:pPr>
              <a:buFont typeface="Wingdings" pitchFamily="2" charset="2"/>
              <a:buNone/>
            </a:pPr>
            <a:endParaRPr lang="en-GB" sz="2500"/>
          </a:p>
          <a:p>
            <a:r>
              <a:rPr lang="en-GB" sz="2500"/>
              <a:t>Experiments 	- explanatory</a:t>
            </a:r>
          </a:p>
          <a:p>
            <a:pPr>
              <a:buFont typeface="Wingdings" pitchFamily="2" charset="2"/>
              <a:buNone/>
            </a:pPr>
            <a:endParaRPr lang="en-GB" sz="2500"/>
          </a:p>
          <a:p>
            <a:r>
              <a:rPr lang="en-GB" sz="2500"/>
              <a:t>EACH strategy can be used for any of the noted purposes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4818"/>
                                        </p:tgtEl>
                                        <p:attrNameLst>
                                          <p:attrName>style.visibility</p:attrName>
                                        </p:attrNameLst>
                                      </p:cBhvr>
                                      <p:to>
                                        <p:strVal val="visible"/>
                                      </p:to>
                                    </p:set>
                                    <p:animEffect transition="in" filter="fade">
                                      <p:cBhvr>
                                        <p:cTn id="7" dur="2000"/>
                                        <p:tgtEl>
                                          <p:spTgt spid="348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4819"/>
                                        </p:tgtEl>
                                        <p:attrNameLst>
                                          <p:attrName>style.visibility</p:attrName>
                                        </p:attrNameLst>
                                      </p:cBhvr>
                                      <p:to>
                                        <p:strVal val="visible"/>
                                      </p:to>
                                    </p:set>
                                    <p:animEffect transition="in" filter="fade">
                                      <p:cBhvr>
                                        <p:cTn id="10" dur="2000"/>
                                        <p:tgtEl>
                                          <p:spTgt spid="348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P spid="34819" grpId="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8C6AE5ED-A27F-49D9-9A07-2C13FC16F012}" type="slidenum">
              <a:rPr lang="en-GB"/>
              <a:pPr/>
              <a:t>45</a:t>
            </a:fld>
            <a:endParaRPr lang="en-GB"/>
          </a:p>
        </p:txBody>
      </p:sp>
      <p:sp>
        <p:nvSpPr>
          <p:cNvPr id="35842" name="Rectangle 2"/>
          <p:cNvSpPr>
            <a:spLocks noGrp="1" noChangeArrowheads="1"/>
          </p:cNvSpPr>
          <p:nvPr>
            <p:ph type="title"/>
          </p:nvPr>
        </p:nvSpPr>
        <p:spPr>
          <a:noFill/>
          <a:ln/>
        </p:spPr>
        <p:txBody>
          <a:bodyPr lIns="90488" tIns="44450" rIns="90488" bIns="44450" anchor="ctr"/>
          <a:lstStyle/>
          <a:p>
            <a:r>
              <a:rPr lang="en-GB" sz="2800"/>
              <a:t>Considerations</a:t>
            </a:r>
          </a:p>
        </p:txBody>
      </p:sp>
      <p:sp>
        <p:nvSpPr>
          <p:cNvPr id="35843" name="Rectangle 3"/>
          <p:cNvSpPr>
            <a:spLocks noGrp="1" noChangeArrowheads="1"/>
          </p:cNvSpPr>
          <p:nvPr>
            <p:ph type="body" idx="1"/>
          </p:nvPr>
        </p:nvSpPr>
        <p:spPr>
          <a:noFill/>
          <a:ln/>
        </p:spPr>
        <p:txBody>
          <a:bodyPr lIns="90488" tIns="44450" rIns="90488" bIns="44450"/>
          <a:lstStyle/>
          <a:p>
            <a:r>
              <a:rPr lang="en-GB" sz="2500"/>
              <a:t>Validity and Reliability</a:t>
            </a:r>
          </a:p>
          <a:p>
            <a:r>
              <a:rPr lang="en-GB" sz="2500"/>
              <a:t>Objectivity and Truth</a:t>
            </a:r>
          </a:p>
          <a:p>
            <a:r>
              <a:rPr lang="en-GB" sz="2500"/>
              <a:t>Sampling</a:t>
            </a:r>
          </a:p>
          <a:p>
            <a:r>
              <a:rPr lang="en-GB" sz="2500"/>
              <a:t>Ask yourself</a:t>
            </a:r>
          </a:p>
          <a:p>
            <a:pPr lvl="1"/>
            <a:r>
              <a:rPr lang="en-GB" sz="2100"/>
              <a:t>What methods are available?</a:t>
            </a:r>
          </a:p>
          <a:p>
            <a:pPr lvl="1"/>
            <a:r>
              <a:rPr lang="en-GB" sz="2100"/>
              <a:t>What can they tell me?</a:t>
            </a:r>
          </a:p>
          <a:p>
            <a:pPr lvl="1"/>
            <a:r>
              <a:rPr lang="en-GB" sz="2100"/>
              <a:t>Which is appropriate / practical</a:t>
            </a:r>
          </a:p>
          <a:p>
            <a:r>
              <a:rPr lang="en-GB" sz="2500">
                <a:solidFill>
                  <a:srgbClr val="FFFF00"/>
                </a:solidFill>
              </a:rPr>
              <a:t>Conclusion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fade">
                                      <p:cBhvr>
                                        <p:cTn id="7" dur="2000"/>
                                        <p:tgtEl>
                                          <p:spTgt spid="358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5843"/>
                                        </p:tgtEl>
                                        <p:attrNameLst>
                                          <p:attrName>style.visibility</p:attrName>
                                        </p:attrNameLst>
                                      </p:cBhvr>
                                      <p:to>
                                        <p:strVal val="visible"/>
                                      </p:to>
                                    </p:set>
                                    <p:animEffect transition="in" filter="fade">
                                      <p:cBhvr>
                                        <p:cTn id="10" dur="2000"/>
                                        <p:tgtEl>
                                          <p:spTgt spid="358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P spid="35843" grpId="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9"/>
          <p:cNvSpPr>
            <a:spLocks noGrp="1" noChangeArrowheads="1"/>
          </p:cNvSpPr>
          <p:nvPr>
            <p:ph type="ftr" sz="quarter" idx="3"/>
          </p:nvPr>
        </p:nvSpPr>
        <p:spPr/>
        <p:txBody>
          <a:bodyPr/>
          <a:lstStyle/>
          <a:p>
            <a:r>
              <a:rPr lang="en-GB" smtClean="0"/>
              <a:t>2011</a:t>
            </a:r>
            <a:endParaRPr lang="en-GB"/>
          </a:p>
        </p:txBody>
      </p:sp>
      <p:sp>
        <p:nvSpPr>
          <p:cNvPr id="7" name="Rectangle 10"/>
          <p:cNvSpPr>
            <a:spLocks noGrp="1" noChangeArrowheads="1"/>
          </p:cNvSpPr>
          <p:nvPr>
            <p:ph type="sldNum" sz="quarter" idx="4"/>
          </p:nvPr>
        </p:nvSpPr>
        <p:spPr/>
        <p:txBody>
          <a:bodyPr/>
          <a:lstStyle/>
          <a:p>
            <a:fld id="{C156C46F-E0F4-4E27-AA51-BE7A741ED6CE}" type="slidenum">
              <a:rPr lang="en-GB"/>
              <a:pPr/>
              <a:t>46</a:t>
            </a:fld>
            <a:endParaRPr lang="en-GB"/>
          </a:p>
        </p:txBody>
      </p:sp>
      <p:sp>
        <p:nvSpPr>
          <p:cNvPr id="36866" name="Rectangle 2"/>
          <p:cNvSpPr>
            <a:spLocks noGrp="1" noChangeArrowheads="1"/>
          </p:cNvSpPr>
          <p:nvPr>
            <p:ph type="ctrTitle"/>
          </p:nvPr>
        </p:nvSpPr>
        <p:spPr>
          <a:xfrm>
            <a:off x="685800" y="609600"/>
            <a:ext cx="7772400" cy="1143000"/>
          </a:xfrm>
          <a:noFill/>
          <a:ln/>
        </p:spPr>
        <p:txBody>
          <a:bodyPr lIns="90488" tIns="44450" rIns="90488" bIns="44450" anchor="ctr"/>
          <a:lstStyle/>
          <a:p>
            <a:r>
              <a:rPr lang="en-GB" sz="3600"/>
              <a:t>Questionnaire Design: </a:t>
            </a:r>
            <a:br>
              <a:rPr lang="en-GB" sz="3600"/>
            </a:br>
            <a:r>
              <a:rPr lang="en-GB" sz="3600"/>
              <a:t>Is there a need for careful consideration?</a:t>
            </a:r>
          </a:p>
        </p:txBody>
      </p:sp>
      <p:sp>
        <p:nvSpPr>
          <p:cNvPr id="36867" name="Rectangle 3"/>
          <p:cNvSpPr>
            <a:spLocks noGrp="1" noChangeArrowheads="1"/>
          </p:cNvSpPr>
          <p:nvPr>
            <p:ph type="subTitle" idx="1"/>
          </p:nvPr>
        </p:nvSpPr>
        <p:spPr>
          <a:xfrm>
            <a:off x="1403350" y="2708275"/>
            <a:ext cx="6400800" cy="1752600"/>
          </a:xfrm>
          <a:noFill/>
          <a:ln/>
        </p:spPr>
        <p:txBody>
          <a:bodyPr lIns="90488" tIns="44450" rIns="90488" bIns="44450"/>
          <a:lstStyle/>
          <a:p>
            <a:r>
              <a:rPr lang="en-GB" sz="2500" b="1"/>
              <a:t>Introduction</a:t>
            </a:r>
          </a:p>
          <a:p>
            <a:pPr marL="457200" lvl="1" indent="0">
              <a:buClr>
                <a:schemeClr val="tx2"/>
              </a:buClr>
              <a:buFontTx/>
              <a:buChar char="•"/>
            </a:pPr>
            <a:r>
              <a:rPr lang="en-GB" sz="2100"/>
              <a:t>Extensive</a:t>
            </a:r>
          </a:p>
          <a:p>
            <a:pPr marL="457200" lvl="1" indent="0">
              <a:buClr>
                <a:schemeClr val="tx2"/>
              </a:buClr>
              <a:buFontTx/>
              <a:buChar char="•"/>
            </a:pPr>
            <a:r>
              <a:rPr lang="en-GB" sz="2100"/>
              <a:t>Obvious strategy</a:t>
            </a:r>
          </a:p>
          <a:p>
            <a:pPr marL="457200" lvl="1" indent="0">
              <a:buClr>
                <a:schemeClr val="tx2"/>
              </a:buClr>
              <a:buFontTx/>
              <a:buChar char="•"/>
            </a:pPr>
            <a:r>
              <a:rPr lang="en-GB" sz="2100"/>
              <a:t>Not simple</a:t>
            </a:r>
          </a:p>
        </p:txBody>
      </p:sp>
      <p:sp>
        <p:nvSpPr>
          <p:cNvPr id="36868" name="Text Box 4"/>
          <p:cNvSpPr txBox="1">
            <a:spLocks noChangeArrowheads="1"/>
          </p:cNvSpPr>
          <p:nvPr/>
        </p:nvSpPr>
        <p:spPr bwMode="auto">
          <a:xfrm>
            <a:off x="6934200" y="6172200"/>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5</a:t>
            </a:r>
          </a:p>
        </p:txBody>
      </p:sp>
      <p:sp>
        <p:nvSpPr>
          <p:cNvPr id="36869" name="Text Box 5"/>
          <p:cNvSpPr txBox="1">
            <a:spLocks noChangeArrowheads="1"/>
          </p:cNvSpPr>
          <p:nvPr/>
        </p:nvSpPr>
        <p:spPr bwMode="auto">
          <a:xfrm>
            <a:off x="1403350" y="4292600"/>
            <a:ext cx="3597275" cy="2282825"/>
          </a:xfrm>
          <a:prstGeom prst="rect">
            <a:avLst/>
          </a:prstGeom>
          <a:noFill/>
          <a:ln w="12700">
            <a:noFill/>
            <a:miter lim="800000"/>
            <a:headEnd/>
            <a:tailEnd/>
          </a:ln>
          <a:effectLst/>
        </p:spPr>
        <p:txBody>
          <a:bodyPr>
            <a:spAutoFit/>
          </a:bodyPr>
          <a:lstStyle/>
          <a:p>
            <a:pPr lvl="1">
              <a:spcBef>
                <a:spcPct val="20000"/>
              </a:spcBef>
              <a:buClr>
                <a:schemeClr val="tx2"/>
              </a:buClr>
              <a:buFontTx/>
              <a:buChar char="•"/>
            </a:pPr>
            <a:r>
              <a:rPr lang="en-GB" sz="2400">
                <a:latin typeface="Arial" charset="0"/>
              </a:rPr>
              <a:t>Consider</a:t>
            </a:r>
          </a:p>
          <a:p>
            <a:pPr lvl="2">
              <a:spcBef>
                <a:spcPct val="20000"/>
              </a:spcBef>
              <a:buClr>
                <a:schemeClr val="tx2"/>
              </a:buClr>
              <a:buSzPct val="115000"/>
              <a:buFontTx/>
              <a:buChar char="•"/>
            </a:pPr>
            <a:r>
              <a:rPr lang="en-GB" sz="2000">
                <a:latin typeface="Arial" charset="0"/>
              </a:rPr>
              <a:t>Formulation</a:t>
            </a:r>
          </a:p>
          <a:p>
            <a:pPr lvl="2">
              <a:spcBef>
                <a:spcPct val="20000"/>
              </a:spcBef>
              <a:buClr>
                <a:schemeClr val="tx2"/>
              </a:buClr>
              <a:buSzPct val="115000"/>
              <a:buFontTx/>
              <a:buChar char="•"/>
            </a:pPr>
            <a:r>
              <a:rPr lang="en-GB" sz="2000">
                <a:latin typeface="Arial" charset="0"/>
              </a:rPr>
              <a:t>Implementation</a:t>
            </a:r>
          </a:p>
          <a:p>
            <a:pPr lvl="2">
              <a:spcBef>
                <a:spcPct val="20000"/>
              </a:spcBef>
              <a:buClr>
                <a:schemeClr val="tx2"/>
              </a:buClr>
              <a:buSzPct val="115000"/>
              <a:buFontTx/>
              <a:buChar char="•"/>
            </a:pPr>
            <a:r>
              <a:rPr lang="en-GB" sz="2000">
                <a:latin typeface="Arial" charset="0"/>
              </a:rPr>
              <a:t>Administration</a:t>
            </a:r>
          </a:p>
          <a:p>
            <a:pPr lvl="2">
              <a:spcBef>
                <a:spcPct val="20000"/>
              </a:spcBef>
              <a:buClr>
                <a:schemeClr val="tx2"/>
              </a:buClr>
              <a:buSzPct val="115000"/>
              <a:buFontTx/>
              <a:buChar char="•"/>
            </a:pPr>
            <a:r>
              <a:rPr lang="en-GB" sz="2000">
                <a:latin typeface="Arial" charset="0"/>
              </a:rPr>
              <a:t>Analysis</a:t>
            </a:r>
          </a:p>
          <a:p>
            <a:endParaRPr lang="en-GB" sz="2400">
              <a:latin typeface="Arial"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fade">
                                      <p:cBhvr>
                                        <p:cTn id="7" dur="2000"/>
                                        <p:tgtEl>
                                          <p:spTgt spid="368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6867"/>
                                        </p:tgtEl>
                                        <p:attrNameLst>
                                          <p:attrName>style.visibility</p:attrName>
                                        </p:attrNameLst>
                                      </p:cBhvr>
                                      <p:to>
                                        <p:strVal val="visible"/>
                                      </p:to>
                                    </p:set>
                                    <p:animEffect transition="in" filter="fade">
                                      <p:cBhvr>
                                        <p:cTn id="10" dur="2000"/>
                                        <p:tgtEl>
                                          <p:spTgt spid="368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266D5836-D838-4EB4-BCD7-7266A3B0DC39}" type="slidenum">
              <a:rPr lang="en-GB"/>
              <a:pPr/>
              <a:t>47</a:t>
            </a:fld>
            <a:endParaRPr lang="en-GB"/>
          </a:p>
        </p:txBody>
      </p:sp>
      <p:sp>
        <p:nvSpPr>
          <p:cNvPr id="37890" name="Rectangle 2"/>
          <p:cNvSpPr>
            <a:spLocks noGrp="1" noChangeArrowheads="1"/>
          </p:cNvSpPr>
          <p:nvPr>
            <p:ph type="title"/>
          </p:nvPr>
        </p:nvSpPr>
        <p:spPr>
          <a:noFill/>
          <a:ln/>
        </p:spPr>
        <p:txBody>
          <a:bodyPr lIns="90488" tIns="44450" rIns="90488" bIns="44450" anchor="ctr"/>
          <a:lstStyle/>
          <a:p>
            <a:r>
              <a:rPr lang="en-GB" sz="2800" b="1"/>
              <a:t>Which to Choose?</a:t>
            </a:r>
          </a:p>
        </p:txBody>
      </p:sp>
      <p:sp>
        <p:nvSpPr>
          <p:cNvPr id="37891" name="Rectangle 3"/>
          <p:cNvSpPr>
            <a:spLocks noGrp="1" noChangeArrowheads="1"/>
          </p:cNvSpPr>
          <p:nvPr>
            <p:ph type="body" sz="half" idx="1"/>
          </p:nvPr>
        </p:nvSpPr>
        <p:spPr>
          <a:xfrm>
            <a:off x="1370013" y="1827213"/>
            <a:ext cx="3586162" cy="4114800"/>
          </a:xfrm>
          <a:noFill/>
          <a:ln/>
        </p:spPr>
        <p:txBody>
          <a:bodyPr lIns="90488" tIns="44450" rIns="90488" bIns="44450"/>
          <a:lstStyle/>
          <a:p>
            <a:pPr>
              <a:lnSpc>
                <a:spcPct val="90000"/>
              </a:lnSpc>
            </a:pPr>
            <a:r>
              <a:rPr lang="en-GB" sz="2500"/>
              <a:t>Telephone </a:t>
            </a:r>
          </a:p>
          <a:p>
            <a:pPr>
              <a:lnSpc>
                <a:spcPct val="90000"/>
              </a:lnSpc>
            </a:pPr>
            <a:r>
              <a:rPr lang="en-GB" sz="2500"/>
              <a:t>Face to face</a:t>
            </a:r>
          </a:p>
          <a:p>
            <a:pPr>
              <a:lnSpc>
                <a:spcPct val="90000"/>
              </a:lnSpc>
            </a:pPr>
            <a:r>
              <a:rPr lang="en-GB" sz="2500"/>
              <a:t>Posted</a:t>
            </a:r>
          </a:p>
          <a:p>
            <a:pPr>
              <a:lnSpc>
                <a:spcPct val="90000"/>
              </a:lnSpc>
            </a:pPr>
            <a:r>
              <a:rPr lang="en-GB" sz="2500"/>
              <a:t>E Mail</a:t>
            </a:r>
          </a:p>
          <a:p>
            <a:pPr>
              <a:lnSpc>
                <a:spcPct val="90000"/>
              </a:lnSpc>
            </a:pPr>
            <a:r>
              <a:rPr lang="en-GB" sz="2500"/>
              <a:t>Video Conferencing etc..</a:t>
            </a:r>
          </a:p>
          <a:p>
            <a:pPr>
              <a:lnSpc>
                <a:spcPct val="90000"/>
              </a:lnSpc>
            </a:pPr>
            <a:r>
              <a:rPr lang="en-GB" sz="2500"/>
              <a:t>All have:</a:t>
            </a:r>
          </a:p>
          <a:p>
            <a:pPr lvl="1">
              <a:lnSpc>
                <a:spcPct val="90000"/>
              </a:lnSpc>
            </a:pPr>
            <a:r>
              <a:rPr lang="en-GB" sz="2100"/>
              <a:t>advantages</a:t>
            </a:r>
          </a:p>
          <a:p>
            <a:pPr lvl="1">
              <a:lnSpc>
                <a:spcPct val="90000"/>
              </a:lnSpc>
            </a:pPr>
            <a:r>
              <a:rPr lang="en-GB" sz="2100"/>
              <a:t>disadvantages </a:t>
            </a:r>
          </a:p>
        </p:txBody>
      </p:sp>
      <p:graphicFrame>
        <p:nvGraphicFramePr>
          <p:cNvPr id="37892" name="Object 4">
            <a:hlinkClick r:id="" action="ppaction://ole?verb=0"/>
          </p:cNvPr>
          <p:cNvGraphicFramePr>
            <a:graphicFrameLocks/>
          </p:cNvGraphicFramePr>
          <p:nvPr/>
        </p:nvGraphicFramePr>
        <p:xfrm>
          <a:off x="4935538" y="1795463"/>
          <a:ext cx="3836987" cy="4605337"/>
        </p:xfrm>
        <a:graphic>
          <a:graphicData uri="http://schemas.openxmlformats.org/presentationml/2006/ole">
            <p:oleObj spid="_x0000_s37892" name="Microsoft ClipArt Gallery" r:id="rId4" imgW="3846240" imgH="547668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7890"/>
                                        </p:tgtEl>
                                        <p:attrNameLst>
                                          <p:attrName>style.visibility</p:attrName>
                                        </p:attrNameLst>
                                      </p:cBhvr>
                                      <p:to>
                                        <p:strVal val="visible"/>
                                      </p:to>
                                    </p:set>
                                    <p:animEffect transition="in" filter="fade">
                                      <p:cBhvr>
                                        <p:cTn id="7" dur="2000"/>
                                        <p:tgtEl>
                                          <p:spTgt spid="378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7891"/>
                                        </p:tgtEl>
                                        <p:attrNameLst>
                                          <p:attrName>style.visibility</p:attrName>
                                        </p:attrNameLst>
                                      </p:cBhvr>
                                      <p:to>
                                        <p:strVal val="visible"/>
                                      </p:to>
                                    </p:set>
                                    <p:animEffect transition="in" filter="fade">
                                      <p:cBhvr>
                                        <p:cTn id="10" dur="2000"/>
                                        <p:tgtEl>
                                          <p:spTgt spid="378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p:bldP spid="37891" grpId="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D6854935-EC27-49B4-A405-E78092E3A38C}" type="slidenum">
              <a:rPr lang="en-GB"/>
              <a:pPr/>
              <a:t>48</a:t>
            </a:fld>
            <a:endParaRPr lang="en-GB"/>
          </a:p>
        </p:txBody>
      </p:sp>
      <p:sp>
        <p:nvSpPr>
          <p:cNvPr id="38914" name="Rectangle 2"/>
          <p:cNvSpPr>
            <a:spLocks noGrp="1" noChangeArrowheads="1"/>
          </p:cNvSpPr>
          <p:nvPr>
            <p:ph type="title"/>
          </p:nvPr>
        </p:nvSpPr>
        <p:spPr>
          <a:noFill/>
          <a:ln/>
        </p:spPr>
        <p:txBody>
          <a:bodyPr lIns="90488" tIns="44450" rIns="90488" bIns="44450" anchor="ctr"/>
          <a:lstStyle/>
          <a:p>
            <a:r>
              <a:rPr lang="en-GB" sz="2800" b="1"/>
              <a:t>Which Type of Question?</a:t>
            </a:r>
          </a:p>
        </p:txBody>
      </p:sp>
      <p:sp>
        <p:nvSpPr>
          <p:cNvPr id="38915" name="Rectangle 3"/>
          <p:cNvSpPr>
            <a:spLocks noGrp="1" noChangeArrowheads="1"/>
          </p:cNvSpPr>
          <p:nvPr>
            <p:ph type="body" sz="half" idx="1"/>
          </p:nvPr>
        </p:nvSpPr>
        <p:spPr>
          <a:xfrm>
            <a:off x="1370013" y="1827213"/>
            <a:ext cx="4232275" cy="4114800"/>
          </a:xfrm>
          <a:noFill/>
          <a:ln/>
        </p:spPr>
        <p:txBody>
          <a:bodyPr lIns="90488" tIns="44450" rIns="90488" bIns="44450"/>
          <a:lstStyle/>
          <a:p>
            <a:r>
              <a:rPr lang="en-GB" sz="2500" b="1"/>
              <a:t>Blaxter et. al. 1996, p. 161</a:t>
            </a:r>
            <a:r>
              <a:rPr lang="en-GB" sz="2500"/>
              <a:t> </a:t>
            </a:r>
          </a:p>
          <a:p>
            <a:pPr lvl="1"/>
            <a:r>
              <a:rPr lang="en-GB" sz="2100"/>
              <a:t>Quantity or Information</a:t>
            </a:r>
          </a:p>
          <a:p>
            <a:pPr lvl="1"/>
            <a:r>
              <a:rPr lang="en-GB" sz="2100"/>
              <a:t>Category</a:t>
            </a:r>
          </a:p>
          <a:p>
            <a:pPr lvl="1"/>
            <a:r>
              <a:rPr lang="en-GB" sz="2100"/>
              <a:t>List / Multiple choice</a:t>
            </a:r>
          </a:p>
          <a:p>
            <a:pPr lvl="1"/>
            <a:r>
              <a:rPr lang="en-GB" sz="2100"/>
              <a:t>Scale</a:t>
            </a:r>
          </a:p>
          <a:p>
            <a:pPr lvl="1"/>
            <a:r>
              <a:rPr lang="en-GB" sz="2100"/>
              <a:t>Ranking</a:t>
            </a:r>
          </a:p>
          <a:p>
            <a:pPr lvl="1"/>
            <a:r>
              <a:rPr lang="en-GB" sz="2100"/>
              <a:t>Table</a:t>
            </a:r>
          </a:p>
          <a:p>
            <a:pPr lvl="1"/>
            <a:r>
              <a:rPr lang="en-GB" sz="2100"/>
              <a:t>Open ended</a:t>
            </a:r>
          </a:p>
        </p:txBody>
      </p:sp>
      <p:graphicFrame>
        <p:nvGraphicFramePr>
          <p:cNvPr id="38916" name="Object 4">
            <a:hlinkClick r:id="" action="ppaction://ole?verb=0"/>
          </p:cNvPr>
          <p:cNvGraphicFramePr>
            <a:graphicFrameLocks/>
          </p:cNvGraphicFramePr>
          <p:nvPr>
            <p:ph type="clipArt" sz="half" idx="2"/>
          </p:nvPr>
        </p:nvGraphicFramePr>
        <p:xfrm>
          <a:off x="5602288" y="2101850"/>
          <a:ext cx="3076575" cy="3565525"/>
        </p:xfrm>
        <a:graphic>
          <a:graphicData uri="http://schemas.openxmlformats.org/presentationml/2006/ole">
            <p:oleObj spid="_x0000_s38916" name="Microsoft ClipArt Gallery" r:id="rId4" imgW="2977920" imgH="279396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8914"/>
                                        </p:tgtEl>
                                        <p:attrNameLst>
                                          <p:attrName>style.visibility</p:attrName>
                                        </p:attrNameLst>
                                      </p:cBhvr>
                                      <p:to>
                                        <p:strVal val="visible"/>
                                      </p:to>
                                    </p:set>
                                    <p:animEffect transition="in" filter="fade">
                                      <p:cBhvr>
                                        <p:cTn id="7" dur="2000"/>
                                        <p:tgtEl>
                                          <p:spTgt spid="389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8915"/>
                                        </p:tgtEl>
                                        <p:attrNameLst>
                                          <p:attrName>style.visibility</p:attrName>
                                        </p:attrNameLst>
                                      </p:cBhvr>
                                      <p:to>
                                        <p:strVal val="visible"/>
                                      </p:to>
                                    </p:set>
                                    <p:animEffect transition="in" filter="fade">
                                      <p:cBhvr>
                                        <p:cTn id="10" dur="2000"/>
                                        <p:tgtEl>
                                          <p:spTgt spid="389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p:bldP spid="38915" grpId="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99820FB8-9EB1-4891-A1B5-14715999CE3F}" type="slidenum">
              <a:rPr lang="en-GB"/>
              <a:pPr/>
              <a:t>49</a:t>
            </a:fld>
            <a:endParaRPr lang="en-GB"/>
          </a:p>
        </p:txBody>
      </p:sp>
      <p:sp>
        <p:nvSpPr>
          <p:cNvPr id="39938" name="Rectangle 2"/>
          <p:cNvSpPr>
            <a:spLocks noGrp="1" noChangeArrowheads="1"/>
          </p:cNvSpPr>
          <p:nvPr>
            <p:ph type="title"/>
          </p:nvPr>
        </p:nvSpPr>
        <p:spPr>
          <a:noFill/>
          <a:ln/>
        </p:spPr>
        <p:txBody>
          <a:bodyPr lIns="90488" tIns="44450" rIns="90488" bIns="44450" anchor="ctr"/>
          <a:lstStyle/>
          <a:p>
            <a:r>
              <a:rPr lang="en-GB" sz="2800" b="1"/>
              <a:t>Self Completed</a:t>
            </a:r>
          </a:p>
        </p:txBody>
      </p:sp>
      <p:sp>
        <p:nvSpPr>
          <p:cNvPr id="39939"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b="1"/>
              <a:t>Why chosen</a:t>
            </a:r>
            <a:r>
              <a:rPr lang="en-GB" sz="2500"/>
              <a:t>?</a:t>
            </a:r>
          </a:p>
          <a:p>
            <a:pPr lvl="1"/>
            <a:r>
              <a:rPr lang="en-GB" sz="2100"/>
              <a:t>Interviews (Next week)</a:t>
            </a:r>
          </a:p>
          <a:p>
            <a:pPr lvl="1"/>
            <a:r>
              <a:rPr lang="en-GB" sz="2100"/>
              <a:t>Efficient</a:t>
            </a:r>
          </a:p>
          <a:p>
            <a:pPr lvl="1"/>
            <a:r>
              <a:rPr lang="en-GB" sz="2100"/>
              <a:t>Coding (Computer)</a:t>
            </a:r>
          </a:p>
          <a:p>
            <a:pPr lvl="1"/>
            <a:r>
              <a:rPr lang="en-GB" sz="2100"/>
              <a:t>Widely used (Govt.)</a:t>
            </a:r>
          </a:p>
        </p:txBody>
      </p:sp>
      <p:sp>
        <p:nvSpPr>
          <p:cNvPr id="39940" name="Rectangle 4"/>
          <p:cNvSpPr>
            <a:spLocks noGrp="1" noChangeArrowheads="1"/>
          </p:cNvSpPr>
          <p:nvPr>
            <p:ph type="body" sz="half" idx="2"/>
          </p:nvPr>
        </p:nvSpPr>
        <p:spPr>
          <a:xfrm>
            <a:off x="5097463" y="1827213"/>
            <a:ext cx="3586162" cy="4114800"/>
          </a:xfrm>
          <a:noFill/>
          <a:ln/>
        </p:spPr>
        <p:txBody>
          <a:bodyPr lIns="90488" tIns="44450" rIns="90488" bIns="44450"/>
          <a:lstStyle/>
          <a:p>
            <a:r>
              <a:rPr lang="en-GB" sz="2500" b="1"/>
              <a:t>Problems</a:t>
            </a:r>
          </a:p>
          <a:p>
            <a:pPr lvl="1"/>
            <a:r>
              <a:rPr lang="en-GB" sz="2100"/>
              <a:t>Superficial</a:t>
            </a:r>
          </a:p>
          <a:p>
            <a:pPr lvl="1"/>
            <a:r>
              <a:rPr lang="en-GB" sz="2100"/>
              <a:t>Honesty / checks</a:t>
            </a:r>
          </a:p>
          <a:p>
            <a:pPr lvl="1"/>
            <a:r>
              <a:rPr lang="en-GB" sz="2100"/>
              <a:t>Predetermined definitions</a:t>
            </a:r>
          </a:p>
          <a:p>
            <a:pPr lvl="1"/>
            <a:r>
              <a:rPr lang="en-GB" sz="2100"/>
              <a:t>Cost</a:t>
            </a:r>
          </a:p>
          <a:p>
            <a:pPr lvl="1"/>
            <a:r>
              <a:rPr lang="en-GB" sz="2100"/>
              <a:t>Wording</a:t>
            </a:r>
          </a:p>
          <a:p>
            <a:pPr lvl="1"/>
            <a:r>
              <a:rPr lang="en-GB" sz="2100"/>
              <a:t>Interpretation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fade">
                                      <p:cBhvr>
                                        <p:cTn id="7" dur="2000"/>
                                        <p:tgtEl>
                                          <p:spTgt spid="399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9939"/>
                                        </p:tgtEl>
                                        <p:attrNameLst>
                                          <p:attrName>style.visibility</p:attrName>
                                        </p:attrNameLst>
                                      </p:cBhvr>
                                      <p:to>
                                        <p:strVal val="visible"/>
                                      </p:to>
                                    </p:set>
                                    <p:animEffect transition="in" filter="fade">
                                      <p:cBhvr>
                                        <p:cTn id="10" dur="2000"/>
                                        <p:tgtEl>
                                          <p:spTgt spid="3993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9940"/>
                                        </p:tgtEl>
                                        <p:attrNameLst>
                                          <p:attrName>style.visibility</p:attrName>
                                        </p:attrNameLst>
                                      </p:cBhvr>
                                      <p:to>
                                        <p:strVal val="visible"/>
                                      </p:to>
                                    </p:set>
                                    <p:animEffect transition="in" filter="fade">
                                      <p:cBhvr>
                                        <p:cTn id="13" dur="2000"/>
                                        <p:tgtEl>
                                          <p:spTgt spid="399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P spid="39939" grpId="0"/>
      <p:bldP spid="39940" grpId="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3C5B3FD2-001F-4B3B-88AF-21DFF93E240C}" type="slidenum">
              <a:rPr lang="en-GB"/>
              <a:pPr/>
              <a:t>50</a:t>
            </a:fld>
            <a:endParaRPr lang="en-GB"/>
          </a:p>
        </p:txBody>
      </p:sp>
      <p:sp>
        <p:nvSpPr>
          <p:cNvPr id="40962" name="Rectangle 2"/>
          <p:cNvSpPr>
            <a:spLocks noGrp="1" noChangeArrowheads="1"/>
          </p:cNvSpPr>
          <p:nvPr>
            <p:ph type="title"/>
          </p:nvPr>
        </p:nvSpPr>
        <p:spPr>
          <a:noFill/>
          <a:ln/>
        </p:spPr>
        <p:txBody>
          <a:bodyPr lIns="90488" tIns="44450" rIns="90488" bIns="44450" anchor="ctr"/>
          <a:lstStyle/>
          <a:p>
            <a:r>
              <a:rPr lang="en-GB" sz="2800" b="1"/>
              <a:t>Designing Self-completed</a:t>
            </a:r>
          </a:p>
        </p:txBody>
      </p:sp>
      <p:sp>
        <p:nvSpPr>
          <p:cNvPr id="40963" name="Rectangle 3"/>
          <p:cNvSpPr>
            <a:spLocks noGrp="1" noChangeArrowheads="1"/>
          </p:cNvSpPr>
          <p:nvPr>
            <p:ph type="body" idx="1"/>
          </p:nvPr>
        </p:nvSpPr>
        <p:spPr>
          <a:noFill/>
          <a:ln/>
        </p:spPr>
        <p:txBody>
          <a:bodyPr lIns="90488" tIns="44450" rIns="90488" bIns="44450"/>
          <a:lstStyle/>
          <a:p>
            <a:r>
              <a:rPr lang="en-GB" sz="2500" b="1"/>
              <a:t>Specific Q’s are more useful than general:</a:t>
            </a:r>
          </a:p>
          <a:p>
            <a:pPr lvl="1"/>
            <a:r>
              <a:rPr lang="en-GB"/>
              <a:t>List the TV programmes you watched yesterday? </a:t>
            </a:r>
            <a:r>
              <a:rPr lang="en-GB" i="1"/>
              <a:t>(General)</a:t>
            </a:r>
            <a:endParaRPr lang="en-GB"/>
          </a:p>
          <a:p>
            <a:pPr lvl="1"/>
            <a:r>
              <a:rPr lang="en-GB"/>
              <a:t>Which of these programmes did you watch (list) </a:t>
            </a:r>
            <a:r>
              <a:rPr lang="en-GB" i="1"/>
              <a:t>(Specific)</a:t>
            </a:r>
          </a:p>
          <a:p>
            <a:r>
              <a:rPr lang="en-GB" b="1"/>
              <a:t>Closed Q’s should dominate</a:t>
            </a:r>
          </a:p>
          <a:p>
            <a:pPr lvl="1"/>
            <a:r>
              <a:rPr lang="en-GB"/>
              <a:t>Coding</a:t>
            </a:r>
          </a:p>
          <a:p>
            <a:pPr lvl="1"/>
            <a:r>
              <a:rPr lang="en-GB"/>
              <a:t>But not sensitive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62"/>
                                        </p:tgtEl>
                                        <p:attrNameLst>
                                          <p:attrName>style.visibility</p:attrName>
                                        </p:attrNameLst>
                                      </p:cBhvr>
                                      <p:to>
                                        <p:strVal val="visible"/>
                                      </p:to>
                                    </p:set>
                                    <p:animEffect transition="in" filter="fade">
                                      <p:cBhvr>
                                        <p:cTn id="7" dur="2000"/>
                                        <p:tgtEl>
                                          <p:spTgt spid="409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63"/>
                                        </p:tgtEl>
                                        <p:attrNameLst>
                                          <p:attrName>style.visibility</p:attrName>
                                        </p:attrNameLst>
                                      </p:cBhvr>
                                      <p:to>
                                        <p:strVal val="visible"/>
                                      </p:to>
                                    </p:set>
                                    <p:animEffect transition="in" filter="fade">
                                      <p:cBhvr>
                                        <p:cTn id="10" dur="2000"/>
                                        <p:tgtEl>
                                          <p:spTgt spid="409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P spid="40963" grpId="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8C5188F6-AE27-4A8D-814D-F44838D0CE0A}" type="slidenum">
              <a:rPr lang="en-GB"/>
              <a:pPr/>
              <a:t>51</a:t>
            </a:fld>
            <a:endParaRPr lang="en-GB"/>
          </a:p>
        </p:txBody>
      </p:sp>
      <p:sp>
        <p:nvSpPr>
          <p:cNvPr id="41986" name="Rectangle 2"/>
          <p:cNvSpPr>
            <a:spLocks noGrp="1" noChangeArrowheads="1"/>
          </p:cNvSpPr>
          <p:nvPr>
            <p:ph type="title"/>
          </p:nvPr>
        </p:nvSpPr>
        <p:spPr>
          <a:xfrm>
            <a:off x="1370013" y="301625"/>
            <a:ext cx="7313612" cy="838200"/>
          </a:xfrm>
          <a:noFill/>
          <a:ln/>
        </p:spPr>
        <p:txBody>
          <a:bodyPr lIns="90488" tIns="44450" rIns="90488" bIns="44450" anchor="ctr"/>
          <a:lstStyle/>
          <a:p>
            <a:r>
              <a:rPr lang="en-GB" sz="2800" b="1"/>
              <a:t>Designing Self-completed Cont’d</a:t>
            </a:r>
          </a:p>
        </p:txBody>
      </p:sp>
      <p:sp>
        <p:nvSpPr>
          <p:cNvPr id="41987" name="Rectangle 3"/>
          <p:cNvSpPr>
            <a:spLocks noGrp="1" noChangeArrowheads="1"/>
          </p:cNvSpPr>
          <p:nvPr>
            <p:ph type="body" idx="1"/>
          </p:nvPr>
        </p:nvSpPr>
        <p:spPr>
          <a:xfrm>
            <a:off x="685800" y="1524000"/>
            <a:ext cx="7772400" cy="4572000"/>
          </a:xfrm>
          <a:noFill/>
          <a:ln/>
        </p:spPr>
        <p:txBody>
          <a:bodyPr lIns="90488" tIns="44450" rIns="90488" bIns="44450"/>
          <a:lstStyle/>
          <a:p>
            <a:r>
              <a:rPr lang="en-GB" b="1"/>
              <a:t>Offer a no opinion option</a:t>
            </a:r>
          </a:p>
          <a:p>
            <a:r>
              <a:rPr lang="en-GB" b="1"/>
              <a:t>Measurement of intensity</a:t>
            </a:r>
          </a:p>
          <a:p>
            <a:pPr lvl="1"/>
            <a:r>
              <a:rPr lang="en-GB"/>
              <a:t>Strongly etc..</a:t>
            </a:r>
          </a:p>
          <a:p>
            <a:pPr lvl="1"/>
            <a:r>
              <a:rPr lang="en-GB"/>
              <a:t>OR  Extremely Strongly 12. . . 567 Not at all</a:t>
            </a:r>
          </a:p>
          <a:p>
            <a:r>
              <a:rPr lang="en-GB" b="1"/>
              <a:t>Use forced choice rather than agree/disagree</a:t>
            </a:r>
          </a:p>
          <a:p>
            <a:r>
              <a:rPr lang="en-GB" b="1"/>
              <a:t>Question choice</a:t>
            </a:r>
          </a:p>
          <a:p>
            <a:r>
              <a:rPr lang="en-GB" b="1"/>
              <a:t>Wording</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1986"/>
                                        </p:tgtEl>
                                        <p:attrNameLst>
                                          <p:attrName>style.visibility</p:attrName>
                                        </p:attrNameLst>
                                      </p:cBhvr>
                                      <p:to>
                                        <p:strVal val="visible"/>
                                      </p:to>
                                    </p:set>
                                    <p:animEffect transition="in" filter="fade">
                                      <p:cBhvr>
                                        <p:cTn id="7" dur="2000"/>
                                        <p:tgtEl>
                                          <p:spTgt spid="419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1987"/>
                                        </p:tgtEl>
                                        <p:attrNameLst>
                                          <p:attrName>style.visibility</p:attrName>
                                        </p:attrNameLst>
                                      </p:cBhvr>
                                      <p:to>
                                        <p:strVal val="visible"/>
                                      </p:to>
                                    </p:set>
                                    <p:animEffect transition="in" filter="fade">
                                      <p:cBhvr>
                                        <p:cTn id="10" dur="2000"/>
                                        <p:tgtEl>
                                          <p:spTgt spid="419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P spid="41987" grpId="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441AF74C-656B-4CDD-AE6A-9BC33F0C5EA4}" type="slidenum">
              <a:rPr lang="en-GB"/>
              <a:pPr/>
              <a:t>52</a:t>
            </a:fld>
            <a:endParaRPr lang="en-GB"/>
          </a:p>
        </p:txBody>
      </p:sp>
      <p:sp>
        <p:nvSpPr>
          <p:cNvPr id="43010" name="Rectangle 2"/>
          <p:cNvSpPr>
            <a:spLocks noGrp="1" noChangeArrowheads="1"/>
          </p:cNvSpPr>
          <p:nvPr>
            <p:ph type="title"/>
          </p:nvPr>
        </p:nvSpPr>
        <p:spPr>
          <a:noFill/>
          <a:ln/>
        </p:spPr>
        <p:txBody>
          <a:bodyPr lIns="90488" tIns="44450" rIns="90488" bIns="44450" anchor="ctr"/>
          <a:lstStyle/>
          <a:p>
            <a:r>
              <a:rPr lang="en-GB" sz="2800" b="1"/>
              <a:t>The Need for a Good Response</a:t>
            </a:r>
          </a:p>
        </p:txBody>
      </p:sp>
      <p:sp>
        <p:nvSpPr>
          <p:cNvPr id="43011" name="Rectangle 3"/>
          <p:cNvSpPr>
            <a:spLocks noGrp="1" noChangeArrowheads="1"/>
          </p:cNvSpPr>
          <p:nvPr>
            <p:ph type="body" idx="1"/>
          </p:nvPr>
        </p:nvSpPr>
        <p:spPr>
          <a:noFill/>
          <a:ln/>
        </p:spPr>
        <p:txBody>
          <a:bodyPr lIns="90488" tIns="44450" rIns="90488" bIns="44450"/>
          <a:lstStyle/>
          <a:p>
            <a:pPr>
              <a:lnSpc>
                <a:spcPct val="90000"/>
              </a:lnSpc>
            </a:pPr>
            <a:r>
              <a:rPr lang="en-GB" b="1"/>
              <a:t>Appearance</a:t>
            </a:r>
          </a:p>
          <a:p>
            <a:pPr lvl="1">
              <a:lnSpc>
                <a:spcPct val="90000"/>
              </a:lnSpc>
            </a:pPr>
            <a:r>
              <a:rPr lang="en-GB"/>
              <a:t>Easy to complete</a:t>
            </a:r>
          </a:p>
          <a:p>
            <a:pPr lvl="1">
              <a:lnSpc>
                <a:spcPct val="90000"/>
              </a:lnSpc>
            </a:pPr>
            <a:r>
              <a:rPr lang="en-GB"/>
              <a:t>Space for Q’s &amp; Ans..</a:t>
            </a:r>
          </a:p>
          <a:p>
            <a:pPr>
              <a:lnSpc>
                <a:spcPct val="90000"/>
              </a:lnSpc>
            </a:pPr>
            <a:r>
              <a:rPr lang="en-GB" b="1"/>
              <a:t>Clarity</a:t>
            </a:r>
          </a:p>
          <a:p>
            <a:pPr lvl="1">
              <a:lnSpc>
                <a:spcPct val="90000"/>
              </a:lnSpc>
            </a:pPr>
            <a:r>
              <a:rPr lang="en-GB"/>
              <a:t>Wording / Simplicity</a:t>
            </a:r>
          </a:p>
          <a:p>
            <a:pPr lvl="1">
              <a:lnSpc>
                <a:spcPct val="90000"/>
              </a:lnSpc>
            </a:pPr>
            <a:r>
              <a:rPr lang="en-GB"/>
              <a:t>Instructions</a:t>
            </a:r>
          </a:p>
          <a:p>
            <a:pPr>
              <a:lnSpc>
                <a:spcPct val="90000"/>
              </a:lnSpc>
            </a:pPr>
            <a:r>
              <a:rPr lang="en-GB" b="1"/>
              <a:t>Co-operation</a:t>
            </a:r>
          </a:p>
          <a:p>
            <a:pPr lvl="1">
              <a:lnSpc>
                <a:spcPct val="90000"/>
              </a:lnSpc>
            </a:pPr>
            <a:r>
              <a:rPr lang="en-GB"/>
              <a:t>Interpose attitude Q’s / vary response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2000"/>
                                        <p:tgtEl>
                                          <p:spTgt spid="430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3011"/>
                                        </p:tgtEl>
                                        <p:attrNameLst>
                                          <p:attrName>style.visibility</p:attrName>
                                        </p:attrNameLst>
                                      </p:cBhvr>
                                      <p:to>
                                        <p:strVal val="visible"/>
                                      </p:to>
                                    </p:set>
                                    <p:animEffect transition="in" filter="fade">
                                      <p:cBhvr>
                                        <p:cTn id="10" dur="2000"/>
                                        <p:tgtEl>
                                          <p:spTgt spid="430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p:bldP spid="43011" grpId="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Footer Placeholder 7"/>
          <p:cNvSpPr>
            <a:spLocks noGrp="1"/>
          </p:cNvSpPr>
          <p:nvPr>
            <p:ph type="ftr" sz="quarter" idx="11"/>
          </p:nvPr>
        </p:nvSpPr>
        <p:spPr/>
        <p:txBody>
          <a:bodyPr/>
          <a:lstStyle/>
          <a:p>
            <a:r>
              <a:rPr lang="en-GB" smtClean="0"/>
              <a:t>2011</a:t>
            </a:r>
            <a:endParaRPr lang="en-GB"/>
          </a:p>
        </p:txBody>
      </p:sp>
      <p:sp>
        <p:nvSpPr>
          <p:cNvPr id="8" name="Slide Number Placeholder 8"/>
          <p:cNvSpPr>
            <a:spLocks noGrp="1"/>
          </p:cNvSpPr>
          <p:nvPr>
            <p:ph type="sldNum" sz="quarter" idx="12"/>
          </p:nvPr>
        </p:nvSpPr>
        <p:spPr/>
        <p:txBody>
          <a:bodyPr/>
          <a:lstStyle/>
          <a:p>
            <a:fld id="{4A39DA6D-267B-471E-B088-930740A7C74C}" type="slidenum">
              <a:rPr lang="en-GB"/>
              <a:pPr/>
              <a:t>53</a:t>
            </a:fld>
            <a:endParaRPr lang="en-GB"/>
          </a:p>
        </p:txBody>
      </p:sp>
      <p:sp>
        <p:nvSpPr>
          <p:cNvPr id="44034" name="Rectangle 2"/>
          <p:cNvSpPr>
            <a:spLocks noGrp="1" noChangeArrowheads="1"/>
          </p:cNvSpPr>
          <p:nvPr>
            <p:ph type="title" sz="quarter"/>
          </p:nvPr>
        </p:nvSpPr>
        <p:spPr>
          <a:noFill/>
          <a:ln/>
        </p:spPr>
        <p:txBody>
          <a:bodyPr lIns="90488" tIns="44450" rIns="90488" bIns="44450" anchor="ctr"/>
          <a:lstStyle/>
          <a:p>
            <a:r>
              <a:rPr lang="en-GB" sz="2400" b="1"/>
              <a:t>The Importance of Organisation</a:t>
            </a:r>
          </a:p>
        </p:txBody>
      </p:sp>
      <p:sp>
        <p:nvSpPr>
          <p:cNvPr id="44035" name="Rectangle 3"/>
          <p:cNvSpPr>
            <a:spLocks noGrp="1" noChangeArrowheads="1"/>
          </p:cNvSpPr>
          <p:nvPr>
            <p:ph sz="quarter" idx="1"/>
          </p:nvPr>
        </p:nvSpPr>
        <p:spPr>
          <a:xfrm>
            <a:off x="1370013" y="1827213"/>
            <a:ext cx="3586162" cy="1981200"/>
          </a:xfrm>
          <a:noFill/>
          <a:ln/>
        </p:spPr>
        <p:txBody>
          <a:bodyPr lIns="90488" tIns="44450" rIns="90488" bIns="44450"/>
          <a:lstStyle/>
          <a:p>
            <a:r>
              <a:rPr lang="en-GB" sz="2100" b="1"/>
              <a:t>Design</a:t>
            </a:r>
          </a:p>
          <a:p>
            <a:pPr lvl="1"/>
            <a:r>
              <a:rPr lang="en-GB" sz="1900"/>
              <a:t>Colored pages</a:t>
            </a:r>
          </a:p>
          <a:p>
            <a:pPr lvl="1"/>
            <a:r>
              <a:rPr lang="en-GB" sz="1900"/>
              <a:t>Ticks</a:t>
            </a:r>
          </a:p>
          <a:p>
            <a:pPr lvl="1"/>
            <a:r>
              <a:rPr lang="en-GB" sz="1900"/>
              <a:t>Sub - lettering</a:t>
            </a:r>
          </a:p>
          <a:p>
            <a:pPr lvl="1"/>
            <a:r>
              <a:rPr lang="en-GB" sz="1900"/>
              <a:t>Start easy / End interesting</a:t>
            </a:r>
          </a:p>
          <a:p>
            <a:pPr lvl="1"/>
            <a:r>
              <a:rPr lang="en-GB" sz="1900"/>
              <a:t>Pilot / wording</a:t>
            </a:r>
          </a:p>
          <a:p>
            <a:pPr lvl="1"/>
            <a:r>
              <a:rPr lang="en-GB" sz="1900"/>
              <a:t>Final Thank you / return</a:t>
            </a:r>
          </a:p>
        </p:txBody>
      </p:sp>
      <p:sp>
        <p:nvSpPr>
          <p:cNvPr id="44036" name="Rectangle 4"/>
          <p:cNvSpPr>
            <a:spLocks noGrp="1" noChangeArrowheads="1"/>
          </p:cNvSpPr>
          <p:nvPr>
            <p:ph sz="quarter" idx="2"/>
          </p:nvPr>
        </p:nvSpPr>
        <p:spPr>
          <a:xfrm>
            <a:off x="1370013" y="4722813"/>
            <a:ext cx="3586162" cy="1219200"/>
          </a:xfrm>
          <a:noFill/>
          <a:ln/>
        </p:spPr>
        <p:txBody>
          <a:bodyPr lIns="90488" tIns="44450" rIns="90488" bIns="44450"/>
          <a:lstStyle/>
          <a:p>
            <a:r>
              <a:rPr lang="en-GB" sz="2100" b="1"/>
              <a:t>Cover letter</a:t>
            </a:r>
          </a:p>
          <a:p>
            <a:pPr lvl="1"/>
            <a:r>
              <a:rPr lang="en-GB" sz="1900"/>
              <a:t>Aim  / significance</a:t>
            </a:r>
          </a:p>
          <a:p>
            <a:pPr lvl="1"/>
            <a:r>
              <a:rPr lang="en-GB" sz="1900"/>
              <a:t>Confidential</a:t>
            </a:r>
          </a:p>
          <a:p>
            <a:pPr lvl="1"/>
            <a:r>
              <a:rPr lang="en-GB" sz="1900"/>
              <a:t>Reply / organisation</a:t>
            </a:r>
          </a:p>
        </p:txBody>
      </p:sp>
      <p:sp>
        <p:nvSpPr>
          <p:cNvPr id="44037" name="Rectangle 5"/>
          <p:cNvSpPr>
            <a:spLocks noGrp="1" noChangeArrowheads="1"/>
          </p:cNvSpPr>
          <p:nvPr>
            <p:ph sz="quarter" idx="3"/>
          </p:nvPr>
        </p:nvSpPr>
        <p:spPr>
          <a:xfrm>
            <a:off x="5097463" y="1827213"/>
            <a:ext cx="3586162" cy="1981200"/>
          </a:xfrm>
          <a:noFill/>
          <a:ln/>
        </p:spPr>
        <p:txBody>
          <a:bodyPr lIns="90488" tIns="44450" rIns="90488" bIns="44450"/>
          <a:lstStyle/>
          <a:p>
            <a:r>
              <a:rPr lang="en-GB" sz="2100" b="1"/>
              <a:t>Mailing</a:t>
            </a:r>
          </a:p>
          <a:p>
            <a:pPr lvl="1"/>
            <a:r>
              <a:rPr lang="en-GB" sz="1900"/>
              <a:t>Typed and addressed (Name)</a:t>
            </a:r>
          </a:p>
          <a:p>
            <a:pPr lvl="1"/>
            <a:r>
              <a:rPr lang="en-GB" sz="1900"/>
              <a:t>Stamped addressed env.</a:t>
            </a:r>
          </a:p>
          <a:p>
            <a:pPr lvl="1"/>
            <a:r>
              <a:rPr lang="en-GB" sz="1900"/>
              <a:t>Thurs: Home, Mon: Work</a:t>
            </a:r>
          </a:p>
          <a:p>
            <a:pPr lvl="1"/>
            <a:r>
              <a:rPr lang="en-GB" sz="1900"/>
              <a:t>Seasonality</a:t>
            </a:r>
          </a:p>
        </p:txBody>
      </p:sp>
      <p:sp>
        <p:nvSpPr>
          <p:cNvPr id="44038" name="Rectangle 6"/>
          <p:cNvSpPr>
            <a:spLocks noGrp="1" noChangeArrowheads="1"/>
          </p:cNvSpPr>
          <p:nvPr>
            <p:ph sz="quarter" idx="4"/>
          </p:nvPr>
        </p:nvSpPr>
        <p:spPr>
          <a:xfrm>
            <a:off x="4648200" y="4724400"/>
            <a:ext cx="3810000" cy="1752600"/>
          </a:xfrm>
          <a:noFill/>
          <a:ln/>
        </p:spPr>
        <p:txBody>
          <a:bodyPr lIns="90488" tIns="44450" rIns="90488" bIns="44450"/>
          <a:lstStyle/>
          <a:p>
            <a:r>
              <a:rPr lang="en-GB" sz="2100" b="1"/>
              <a:t>Follow-up / Incentive</a:t>
            </a:r>
          </a:p>
          <a:p>
            <a:pPr lvl="1"/>
            <a:r>
              <a:rPr lang="en-GB" sz="1900"/>
              <a:t>Reminders</a:t>
            </a:r>
          </a:p>
          <a:p>
            <a:pPr lvl="1"/>
            <a:r>
              <a:rPr lang="en-GB" sz="1900"/>
              <a:t>Prize draw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fade">
                                      <p:cBhvr>
                                        <p:cTn id="7" dur="2000"/>
                                        <p:tgtEl>
                                          <p:spTgt spid="44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309470E8-B060-41CE-9DE8-9317B47085C0}" type="slidenum">
              <a:rPr lang="en-GB"/>
              <a:pPr/>
              <a:t>54</a:t>
            </a:fld>
            <a:endParaRPr lang="en-GB"/>
          </a:p>
        </p:txBody>
      </p:sp>
      <p:sp>
        <p:nvSpPr>
          <p:cNvPr id="45058" name="Rectangle 2"/>
          <p:cNvSpPr>
            <a:spLocks noGrp="1" noChangeArrowheads="1"/>
          </p:cNvSpPr>
          <p:nvPr>
            <p:ph type="title"/>
          </p:nvPr>
        </p:nvSpPr>
        <p:spPr>
          <a:noFill/>
          <a:ln/>
        </p:spPr>
        <p:txBody>
          <a:bodyPr lIns="90488" tIns="44450" rIns="90488" bIns="44450" anchor="ctr"/>
          <a:lstStyle/>
          <a:p>
            <a:r>
              <a:rPr lang="en-GB" sz="2800" b="1"/>
              <a:t>Coding and Analysis</a:t>
            </a:r>
          </a:p>
        </p:txBody>
      </p:sp>
      <p:sp>
        <p:nvSpPr>
          <p:cNvPr id="45059"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b="1"/>
              <a:t>Coding</a:t>
            </a:r>
          </a:p>
          <a:p>
            <a:r>
              <a:rPr lang="en-GB" sz="2500" b="1"/>
              <a:t>Identify responses</a:t>
            </a:r>
          </a:p>
          <a:p>
            <a:pPr lvl="1"/>
            <a:r>
              <a:rPr lang="en-GB" sz="2100"/>
              <a:t>Closed</a:t>
            </a:r>
          </a:p>
          <a:p>
            <a:pPr lvl="1"/>
            <a:r>
              <a:rPr lang="en-GB" sz="2100"/>
              <a:t>Open</a:t>
            </a:r>
          </a:p>
          <a:p>
            <a:r>
              <a:rPr lang="en-GB" sz="2500" b="1"/>
              <a:t>Analysis</a:t>
            </a:r>
          </a:p>
          <a:p>
            <a:pPr>
              <a:buFont typeface="Wingdings" pitchFamily="2" charset="2"/>
              <a:buNone/>
            </a:pPr>
            <a:endParaRPr lang="en-GB" sz="2500" b="1"/>
          </a:p>
          <a:p>
            <a:r>
              <a:rPr lang="en-GB" sz="2500" b="1"/>
              <a:t>Conclusion</a:t>
            </a:r>
          </a:p>
        </p:txBody>
      </p:sp>
      <p:graphicFrame>
        <p:nvGraphicFramePr>
          <p:cNvPr id="45060" name="Object 4">
            <a:hlinkClick r:id="" action="ppaction://ole?verb=0"/>
          </p:cNvPr>
          <p:cNvGraphicFramePr>
            <a:graphicFrameLocks/>
          </p:cNvGraphicFramePr>
          <p:nvPr>
            <p:ph type="clipArt" sz="half" idx="2"/>
          </p:nvPr>
        </p:nvGraphicFramePr>
        <p:xfrm>
          <a:off x="5100638" y="2459038"/>
          <a:ext cx="3578225" cy="2852737"/>
        </p:xfrm>
        <a:graphic>
          <a:graphicData uri="http://schemas.openxmlformats.org/presentationml/2006/ole">
            <p:oleObj spid="_x0000_s45060" name="Microsoft ClipArt Gallery" r:id="rId4" imgW="4714560" imgH="354168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fade">
                                      <p:cBhvr>
                                        <p:cTn id="7" dur="2000"/>
                                        <p:tgtEl>
                                          <p:spTgt spid="450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059"/>
                                        </p:tgtEl>
                                        <p:attrNameLst>
                                          <p:attrName>style.visibility</p:attrName>
                                        </p:attrNameLst>
                                      </p:cBhvr>
                                      <p:to>
                                        <p:strVal val="visible"/>
                                      </p:to>
                                    </p:set>
                                    <p:animEffect transition="in" filter="fade">
                                      <p:cBhvr>
                                        <p:cTn id="10" dur="2000"/>
                                        <p:tgtEl>
                                          <p:spTgt spid="450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p:bldP spid="45059" grpId="0"/>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9"/>
          <p:cNvSpPr>
            <a:spLocks noGrp="1" noChangeArrowheads="1"/>
          </p:cNvSpPr>
          <p:nvPr>
            <p:ph type="ftr" sz="quarter" idx="3"/>
          </p:nvPr>
        </p:nvSpPr>
        <p:spPr/>
        <p:txBody>
          <a:bodyPr/>
          <a:lstStyle/>
          <a:p>
            <a:r>
              <a:rPr lang="en-GB" smtClean="0"/>
              <a:t>2011</a:t>
            </a:r>
            <a:endParaRPr lang="en-GB"/>
          </a:p>
        </p:txBody>
      </p:sp>
      <p:sp>
        <p:nvSpPr>
          <p:cNvPr id="6" name="Rectangle 10"/>
          <p:cNvSpPr>
            <a:spLocks noGrp="1" noChangeArrowheads="1"/>
          </p:cNvSpPr>
          <p:nvPr>
            <p:ph type="sldNum" sz="quarter" idx="4"/>
          </p:nvPr>
        </p:nvSpPr>
        <p:spPr/>
        <p:txBody>
          <a:bodyPr/>
          <a:lstStyle/>
          <a:p>
            <a:fld id="{3A1626A9-7609-427F-A79B-87561E291252}" type="slidenum">
              <a:rPr lang="en-GB"/>
              <a:pPr/>
              <a:t>55</a:t>
            </a:fld>
            <a:endParaRPr lang="en-GB"/>
          </a:p>
        </p:txBody>
      </p:sp>
      <p:sp>
        <p:nvSpPr>
          <p:cNvPr id="46082" name="Rectangle 2"/>
          <p:cNvSpPr>
            <a:spLocks noGrp="1" noChangeArrowheads="1"/>
          </p:cNvSpPr>
          <p:nvPr>
            <p:ph type="ctrTitle"/>
          </p:nvPr>
        </p:nvSpPr>
        <p:spPr>
          <a:xfrm>
            <a:off x="838200" y="838200"/>
            <a:ext cx="7772400" cy="1143000"/>
          </a:xfrm>
          <a:noFill/>
          <a:ln/>
        </p:spPr>
        <p:txBody>
          <a:bodyPr lIns="90488" tIns="44450" rIns="90488" bIns="44450" anchor="ctr"/>
          <a:lstStyle/>
          <a:p>
            <a:r>
              <a:rPr lang="en-GB" sz="3200" b="1"/>
              <a:t>Interview Design</a:t>
            </a:r>
            <a:br>
              <a:rPr lang="en-GB" sz="3200" b="1"/>
            </a:br>
            <a:r>
              <a:rPr lang="en-GB" sz="3200" b="1"/>
              <a:t>The only way to find ‘true’ social data?</a:t>
            </a:r>
          </a:p>
        </p:txBody>
      </p:sp>
      <p:sp>
        <p:nvSpPr>
          <p:cNvPr id="46083" name="Rectangle 3"/>
          <p:cNvSpPr>
            <a:spLocks noGrp="1" noChangeArrowheads="1"/>
          </p:cNvSpPr>
          <p:nvPr>
            <p:ph type="subTitle" idx="1"/>
          </p:nvPr>
        </p:nvSpPr>
        <p:spPr>
          <a:xfrm>
            <a:off x="914400" y="2852738"/>
            <a:ext cx="8229600" cy="1752600"/>
          </a:xfrm>
          <a:noFill/>
          <a:ln/>
        </p:spPr>
        <p:txBody>
          <a:bodyPr lIns="90488" tIns="44450" rIns="90488" bIns="44450"/>
          <a:lstStyle/>
          <a:p>
            <a:r>
              <a:rPr lang="en-GB" sz="2500"/>
              <a:t>“Interviews are encounters between a researcher and a respondent in which the latter is asked a series of q’s relevant to the subject of the research.   The respondent’s answers constitute the raw data analysed at a later point in time by the researcher.” </a:t>
            </a:r>
          </a:p>
          <a:p>
            <a:r>
              <a:rPr lang="en-GB" sz="2500"/>
              <a:t>(Ackroyd &amp; Hughes, 1983, p.66)</a:t>
            </a:r>
          </a:p>
        </p:txBody>
      </p:sp>
      <p:sp>
        <p:nvSpPr>
          <p:cNvPr id="46084" name="Text Box 4"/>
          <p:cNvSpPr txBox="1">
            <a:spLocks noChangeArrowheads="1"/>
          </p:cNvSpPr>
          <p:nvPr/>
        </p:nvSpPr>
        <p:spPr bwMode="auto">
          <a:xfrm>
            <a:off x="179388" y="6165850"/>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6</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2000"/>
                                        <p:tgtEl>
                                          <p:spTgt spid="46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6083"/>
                                        </p:tgtEl>
                                        <p:attrNameLst>
                                          <p:attrName>style.visibility</p:attrName>
                                        </p:attrNameLst>
                                      </p:cBhvr>
                                      <p:to>
                                        <p:strVal val="visible"/>
                                      </p:to>
                                    </p:set>
                                    <p:animEffect transition="in" filter="fade">
                                      <p:cBhvr>
                                        <p:cTn id="10" dur="2000"/>
                                        <p:tgtEl>
                                          <p:spTgt spid="46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3" grpId="0"/>
    </p:bld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2E8C70B6-CDF5-4845-8FB8-836CE7FF2A3F}" type="slidenum">
              <a:rPr lang="en-GB"/>
              <a:pPr/>
              <a:t>56</a:t>
            </a:fld>
            <a:endParaRPr lang="en-GB"/>
          </a:p>
        </p:txBody>
      </p:sp>
      <p:sp>
        <p:nvSpPr>
          <p:cNvPr id="47106" name="Rectangle 2"/>
          <p:cNvSpPr>
            <a:spLocks noGrp="1" noChangeArrowheads="1"/>
          </p:cNvSpPr>
          <p:nvPr>
            <p:ph type="title"/>
          </p:nvPr>
        </p:nvSpPr>
        <p:spPr>
          <a:noFill/>
          <a:ln/>
        </p:spPr>
        <p:txBody>
          <a:bodyPr lIns="90488" tIns="44450" rIns="90488" bIns="44450" anchor="ctr"/>
          <a:lstStyle/>
          <a:p>
            <a:r>
              <a:rPr lang="en-GB" sz="2800" b="1"/>
              <a:t>Types of Interview</a:t>
            </a:r>
          </a:p>
        </p:txBody>
      </p:sp>
      <p:sp>
        <p:nvSpPr>
          <p:cNvPr id="47107"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b="1"/>
              <a:t>Structured</a:t>
            </a:r>
          </a:p>
          <a:p>
            <a:pPr lvl="1"/>
            <a:r>
              <a:rPr lang="en-GB" sz="2100"/>
              <a:t>comparability</a:t>
            </a:r>
          </a:p>
          <a:p>
            <a:pPr lvl="1"/>
            <a:r>
              <a:rPr lang="en-GB" sz="2100"/>
              <a:t>representative</a:t>
            </a:r>
          </a:p>
          <a:p>
            <a:pPr lvl="1"/>
            <a:r>
              <a:rPr lang="en-GB" sz="2100"/>
              <a:t>non-directive q’s</a:t>
            </a:r>
          </a:p>
          <a:p>
            <a:pPr lvl="1"/>
            <a:r>
              <a:rPr lang="en-GB" sz="2100"/>
              <a:t>need to be from similar culture</a:t>
            </a:r>
          </a:p>
          <a:p>
            <a:pPr lvl="1"/>
            <a:r>
              <a:rPr lang="en-GB" sz="2100"/>
              <a:t>pilot /preparation</a:t>
            </a:r>
          </a:p>
          <a:p>
            <a:pPr lvl="1"/>
            <a:r>
              <a:rPr lang="en-GB" sz="2100"/>
              <a:t>appearance / approach</a:t>
            </a:r>
          </a:p>
          <a:p>
            <a:pPr lvl="1"/>
            <a:r>
              <a:rPr lang="en-GB" sz="2100"/>
              <a:t>q’s &amp; answer recording</a:t>
            </a:r>
          </a:p>
        </p:txBody>
      </p:sp>
      <p:graphicFrame>
        <p:nvGraphicFramePr>
          <p:cNvPr id="47108" name="Object 4">
            <a:hlinkClick r:id="" action="ppaction://ole?verb=0"/>
          </p:cNvPr>
          <p:cNvGraphicFramePr>
            <a:graphicFrameLocks/>
          </p:cNvGraphicFramePr>
          <p:nvPr/>
        </p:nvGraphicFramePr>
        <p:xfrm>
          <a:off x="5105400" y="2373313"/>
          <a:ext cx="3535363" cy="3467100"/>
        </p:xfrm>
        <a:graphic>
          <a:graphicData uri="http://schemas.openxmlformats.org/presentationml/2006/ole">
            <p:oleObj spid="_x0000_s47108" name="Microsoft ClipArt Gallery" r:id="rId4" imgW="5613120" imgH="274932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fade">
                                      <p:cBhvr>
                                        <p:cTn id="7" dur="2000"/>
                                        <p:tgtEl>
                                          <p:spTgt spid="471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7107"/>
                                        </p:tgtEl>
                                        <p:attrNameLst>
                                          <p:attrName>style.visibility</p:attrName>
                                        </p:attrNameLst>
                                      </p:cBhvr>
                                      <p:to>
                                        <p:strVal val="visible"/>
                                      </p:to>
                                    </p:set>
                                    <p:animEffect transition="in" filter="fade">
                                      <p:cBhvr>
                                        <p:cTn id="10" dur="2000"/>
                                        <p:tgtEl>
                                          <p:spTgt spid="47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0ABD8063-D1D5-4CC9-A8C4-3011F2A119D8}" type="slidenum">
              <a:rPr lang="en-GB"/>
              <a:pPr/>
              <a:t>57</a:t>
            </a:fld>
            <a:endParaRPr lang="en-GB"/>
          </a:p>
        </p:txBody>
      </p:sp>
      <p:sp>
        <p:nvSpPr>
          <p:cNvPr id="48130" name="Rectangle 2"/>
          <p:cNvSpPr>
            <a:spLocks noGrp="1" noChangeArrowheads="1"/>
          </p:cNvSpPr>
          <p:nvPr>
            <p:ph type="title"/>
          </p:nvPr>
        </p:nvSpPr>
        <p:spPr>
          <a:xfrm>
            <a:off x="1370013" y="301625"/>
            <a:ext cx="7313612" cy="685800"/>
          </a:xfrm>
          <a:noFill/>
          <a:ln/>
        </p:spPr>
        <p:txBody>
          <a:bodyPr lIns="90488" tIns="44450" rIns="90488" bIns="44450" anchor="ctr"/>
          <a:lstStyle/>
          <a:p>
            <a:r>
              <a:rPr lang="en-GB" sz="2800" b="1"/>
              <a:t>Types cont’d</a:t>
            </a:r>
          </a:p>
        </p:txBody>
      </p:sp>
      <p:sp>
        <p:nvSpPr>
          <p:cNvPr id="48131" name="Rectangle 3"/>
          <p:cNvSpPr>
            <a:spLocks noGrp="1" noChangeArrowheads="1"/>
          </p:cNvSpPr>
          <p:nvPr>
            <p:ph type="body" sz="half" idx="1"/>
          </p:nvPr>
        </p:nvSpPr>
        <p:spPr>
          <a:xfrm>
            <a:off x="685800" y="1447800"/>
            <a:ext cx="4495800" cy="4648200"/>
          </a:xfrm>
          <a:noFill/>
          <a:ln/>
        </p:spPr>
        <p:txBody>
          <a:bodyPr lIns="90488" tIns="44450" rIns="90488" bIns="44450"/>
          <a:lstStyle/>
          <a:p>
            <a:pPr>
              <a:lnSpc>
                <a:spcPct val="90000"/>
              </a:lnSpc>
            </a:pPr>
            <a:r>
              <a:rPr lang="en-GB" sz="2500" b="1"/>
              <a:t>Semi-structured</a:t>
            </a:r>
          </a:p>
          <a:p>
            <a:pPr lvl="1">
              <a:lnSpc>
                <a:spcPct val="90000"/>
              </a:lnSpc>
            </a:pPr>
            <a:r>
              <a:rPr lang="en-GB" sz="2100"/>
              <a:t>specific q’s</a:t>
            </a:r>
          </a:p>
          <a:p>
            <a:pPr lvl="1">
              <a:lnSpc>
                <a:spcPct val="90000"/>
              </a:lnSpc>
            </a:pPr>
            <a:r>
              <a:rPr lang="en-GB" sz="2100"/>
              <a:t>elaboration/clarification</a:t>
            </a:r>
          </a:p>
          <a:p>
            <a:pPr lvl="1">
              <a:lnSpc>
                <a:spcPct val="90000"/>
              </a:lnSpc>
            </a:pPr>
            <a:r>
              <a:rPr lang="en-GB" sz="2100"/>
              <a:t>answer ‘own terms’</a:t>
            </a:r>
          </a:p>
          <a:p>
            <a:pPr lvl="1">
              <a:lnSpc>
                <a:spcPct val="90000"/>
              </a:lnSpc>
            </a:pPr>
            <a:r>
              <a:rPr lang="en-GB" sz="2100"/>
              <a:t>check interviewers influence</a:t>
            </a:r>
          </a:p>
          <a:p>
            <a:pPr>
              <a:lnSpc>
                <a:spcPct val="90000"/>
              </a:lnSpc>
            </a:pPr>
            <a:r>
              <a:rPr lang="en-GB" sz="2500" b="1"/>
              <a:t>Focused or informal</a:t>
            </a:r>
          </a:p>
          <a:p>
            <a:pPr lvl="1">
              <a:lnSpc>
                <a:spcPct val="90000"/>
              </a:lnSpc>
            </a:pPr>
            <a:r>
              <a:rPr lang="en-GB" sz="2100"/>
              <a:t>open ended</a:t>
            </a:r>
          </a:p>
          <a:p>
            <a:pPr lvl="1">
              <a:lnSpc>
                <a:spcPct val="90000"/>
              </a:lnSpc>
            </a:pPr>
            <a:r>
              <a:rPr lang="en-GB" sz="2100"/>
              <a:t>challenge researchers pre conceptions</a:t>
            </a:r>
          </a:p>
          <a:p>
            <a:pPr lvl="1">
              <a:lnSpc>
                <a:spcPct val="90000"/>
              </a:lnSpc>
            </a:pPr>
            <a:r>
              <a:rPr lang="en-GB" sz="2100"/>
              <a:t>‘own frames of reference’</a:t>
            </a:r>
          </a:p>
          <a:p>
            <a:pPr lvl="1">
              <a:lnSpc>
                <a:spcPct val="90000"/>
              </a:lnSpc>
            </a:pPr>
            <a:r>
              <a:rPr lang="en-GB" sz="2100"/>
              <a:t>flexibility &amp; ‘meaning’</a:t>
            </a:r>
          </a:p>
        </p:txBody>
      </p:sp>
      <p:graphicFrame>
        <p:nvGraphicFramePr>
          <p:cNvPr id="48132" name="Object 4">
            <a:hlinkClick r:id="" action="ppaction://ole?verb=0"/>
          </p:cNvPr>
          <p:cNvGraphicFramePr>
            <a:graphicFrameLocks/>
          </p:cNvGraphicFramePr>
          <p:nvPr>
            <p:ph type="clipArt" sz="half" idx="2"/>
          </p:nvPr>
        </p:nvGraphicFramePr>
        <p:xfrm>
          <a:off x="6102350" y="1827213"/>
          <a:ext cx="2559050" cy="3271837"/>
        </p:xfrm>
        <a:graphic>
          <a:graphicData uri="http://schemas.openxmlformats.org/presentationml/2006/ole">
            <p:oleObj spid="_x0000_s48132" name="Microsoft ClipArt Gallery" r:id="rId4" imgW="5155920" imgH="562284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8130"/>
                                        </p:tgtEl>
                                        <p:attrNameLst>
                                          <p:attrName>style.visibility</p:attrName>
                                        </p:attrNameLst>
                                      </p:cBhvr>
                                      <p:to>
                                        <p:strVal val="visible"/>
                                      </p:to>
                                    </p:set>
                                    <p:animEffect transition="in" filter="fade">
                                      <p:cBhvr>
                                        <p:cTn id="7" dur="2000"/>
                                        <p:tgtEl>
                                          <p:spTgt spid="481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8131"/>
                                        </p:tgtEl>
                                        <p:attrNameLst>
                                          <p:attrName>style.visibility</p:attrName>
                                        </p:attrNameLst>
                                      </p:cBhvr>
                                      <p:to>
                                        <p:strVal val="visible"/>
                                      </p:to>
                                    </p:set>
                                    <p:animEffect transition="in" filter="fade">
                                      <p:cBhvr>
                                        <p:cTn id="10" dur="2000"/>
                                        <p:tgtEl>
                                          <p:spTgt spid="48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p:bldP spid="48131" grpId="0"/>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B48ECA04-AAF3-47D8-9486-2C4F0C0B50AA}" type="slidenum">
              <a:rPr lang="en-GB"/>
              <a:pPr/>
              <a:t>58</a:t>
            </a:fld>
            <a:endParaRPr lang="en-GB"/>
          </a:p>
        </p:txBody>
      </p:sp>
      <p:sp>
        <p:nvSpPr>
          <p:cNvPr id="49154" name="Rectangle 2"/>
          <p:cNvSpPr>
            <a:spLocks noGrp="1" noChangeArrowheads="1"/>
          </p:cNvSpPr>
          <p:nvPr>
            <p:ph type="title"/>
          </p:nvPr>
        </p:nvSpPr>
        <p:spPr>
          <a:noFill/>
          <a:ln/>
        </p:spPr>
        <p:txBody>
          <a:bodyPr lIns="90488" tIns="44450" rIns="90488" bIns="44450" anchor="ctr"/>
          <a:lstStyle/>
          <a:p>
            <a:r>
              <a:rPr lang="en-GB" sz="2800" b="1"/>
              <a:t>Types cont’d</a:t>
            </a:r>
          </a:p>
        </p:txBody>
      </p:sp>
      <p:sp>
        <p:nvSpPr>
          <p:cNvPr id="49155"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b="1"/>
              <a:t>Group </a:t>
            </a:r>
          </a:p>
          <a:p>
            <a:pPr lvl="1"/>
            <a:r>
              <a:rPr lang="en-GB" sz="2100"/>
              <a:t>norms and dynamics</a:t>
            </a:r>
          </a:p>
          <a:p>
            <a:pPr lvl="1"/>
            <a:r>
              <a:rPr lang="en-GB" sz="2100"/>
              <a:t>chair / organiser</a:t>
            </a:r>
          </a:p>
          <a:p>
            <a:pPr lvl="1"/>
            <a:r>
              <a:rPr lang="en-GB" sz="2100"/>
              <a:t>balance</a:t>
            </a:r>
          </a:p>
          <a:p>
            <a:pPr lvl="1"/>
            <a:r>
              <a:rPr lang="en-GB" sz="2100"/>
              <a:t>&gt; &amp; &lt; expression of feelings</a:t>
            </a:r>
          </a:p>
          <a:p>
            <a:pPr lvl="1"/>
            <a:r>
              <a:rPr lang="en-GB" sz="2100"/>
              <a:t>modified responses</a:t>
            </a:r>
          </a:p>
          <a:p>
            <a:r>
              <a:rPr lang="en-GB" sz="2500" b="1"/>
              <a:t>Telephone</a:t>
            </a:r>
          </a:p>
          <a:p>
            <a:r>
              <a:rPr lang="en-GB" sz="2500" b="1"/>
              <a:t>Ethnographic</a:t>
            </a:r>
          </a:p>
        </p:txBody>
      </p:sp>
      <p:graphicFrame>
        <p:nvGraphicFramePr>
          <p:cNvPr id="49156" name="Object 4">
            <a:hlinkClick r:id="" action="ppaction://ole?verb=0"/>
          </p:cNvPr>
          <p:cNvGraphicFramePr>
            <a:graphicFrameLocks/>
          </p:cNvGraphicFramePr>
          <p:nvPr>
            <p:ph type="clipArt" sz="half" idx="2"/>
          </p:nvPr>
        </p:nvGraphicFramePr>
        <p:xfrm>
          <a:off x="5100638" y="2278063"/>
          <a:ext cx="3578225" cy="3213100"/>
        </p:xfrm>
        <a:graphic>
          <a:graphicData uri="http://schemas.openxmlformats.org/presentationml/2006/ole">
            <p:oleObj spid="_x0000_s49156" name="Microsoft ClipArt Gallery" r:id="rId4" imgW="11795040" imgH="997560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fade">
                                      <p:cBhvr>
                                        <p:cTn id="7" dur="2000"/>
                                        <p:tgtEl>
                                          <p:spTgt spid="491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9155"/>
                                        </p:tgtEl>
                                        <p:attrNameLst>
                                          <p:attrName>style.visibility</p:attrName>
                                        </p:attrNameLst>
                                      </p:cBhvr>
                                      <p:to>
                                        <p:strVal val="visible"/>
                                      </p:to>
                                    </p:set>
                                    <p:animEffect transition="in" filter="fade">
                                      <p:cBhvr>
                                        <p:cTn id="10" dur="2000"/>
                                        <p:tgtEl>
                                          <p:spTgt spid="491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22A319CD-3D40-4206-8DEA-CB236B560E01}" type="slidenum">
              <a:rPr lang="en-GB"/>
              <a:pPr/>
              <a:t>59</a:t>
            </a:fld>
            <a:endParaRPr lang="en-GB"/>
          </a:p>
        </p:txBody>
      </p:sp>
      <p:sp>
        <p:nvSpPr>
          <p:cNvPr id="50178" name="Rectangle 2"/>
          <p:cNvSpPr>
            <a:spLocks noGrp="1" noChangeArrowheads="1"/>
          </p:cNvSpPr>
          <p:nvPr>
            <p:ph type="title"/>
          </p:nvPr>
        </p:nvSpPr>
        <p:spPr>
          <a:noFill/>
          <a:ln/>
        </p:spPr>
        <p:txBody>
          <a:bodyPr lIns="90488" tIns="44450" rIns="90488" bIns="44450" anchor="ctr"/>
          <a:lstStyle/>
          <a:p>
            <a:r>
              <a:rPr lang="en-GB" sz="2800" b="1"/>
              <a:t>Advantages &amp; Disadvantages </a:t>
            </a:r>
          </a:p>
        </p:txBody>
      </p:sp>
      <p:sp>
        <p:nvSpPr>
          <p:cNvPr id="50179" name="Rectangle 3"/>
          <p:cNvSpPr>
            <a:spLocks noGrp="1" noChangeArrowheads="1"/>
          </p:cNvSpPr>
          <p:nvPr>
            <p:ph type="body" idx="1"/>
          </p:nvPr>
        </p:nvSpPr>
        <p:spPr>
          <a:xfrm>
            <a:off x="685800" y="1981200"/>
            <a:ext cx="8077200" cy="4114800"/>
          </a:xfrm>
          <a:noFill/>
          <a:ln/>
        </p:spPr>
        <p:txBody>
          <a:bodyPr lIns="90488" tIns="44450" rIns="90488" bIns="44450"/>
          <a:lstStyle/>
          <a:p>
            <a:r>
              <a:rPr lang="en-GB"/>
              <a:t>Flexible and adaptable</a:t>
            </a:r>
          </a:p>
          <a:p>
            <a:r>
              <a:rPr lang="en-GB"/>
              <a:t>Reliability</a:t>
            </a:r>
          </a:p>
          <a:p>
            <a:r>
              <a:rPr lang="en-GB"/>
              <a:t>Professionalism</a:t>
            </a:r>
          </a:p>
          <a:p>
            <a:r>
              <a:rPr lang="en-GB"/>
              <a:t>Help understand complex social interactions</a:t>
            </a:r>
          </a:p>
          <a:p>
            <a:r>
              <a:rPr lang="en-GB"/>
              <a:t>Time / permission / arrangements / travel etc..</a:t>
            </a:r>
          </a:p>
          <a:p>
            <a:r>
              <a:rPr lang="en-GB"/>
              <a:t>Practicalities of obtaining interviewees</a:t>
            </a:r>
          </a:p>
          <a:p>
            <a:r>
              <a:rPr lang="en-GB"/>
              <a:t>Acceptance in the ‘community’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fade">
                                      <p:cBhvr>
                                        <p:cTn id="7" dur="2000"/>
                                        <p:tgtEl>
                                          <p:spTgt spid="501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0179"/>
                                        </p:tgtEl>
                                        <p:attrNameLst>
                                          <p:attrName>style.visibility</p:attrName>
                                        </p:attrNameLst>
                                      </p:cBhvr>
                                      <p:to>
                                        <p:strVal val="visible"/>
                                      </p:to>
                                    </p:set>
                                    <p:animEffect transition="in" filter="fade">
                                      <p:cBhvr>
                                        <p:cTn id="10" dur="2000"/>
                                        <p:tgtEl>
                                          <p:spTgt spid="501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p:bldP spid="50179" grpId="0"/>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830405D2-D93A-4476-BFF7-CF10C2AF2D07}" type="slidenum">
              <a:rPr lang="en-GB"/>
              <a:pPr/>
              <a:t>60</a:t>
            </a:fld>
            <a:endParaRPr lang="en-GB"/>
          </a:p>
        </p:txBody>
      </p:sp>
      <p:sp>
        <p:nvSpPr>
          <p:cNvPr id="51202" name="Rectangle 2"/>
          <p:cNvSpPr>
            <a:spLocks noGrp="1" noChangeArrowheads="1"/>
          </p:cNvSpPr>
          <p:nvPr>
            <p:ph type="title"/>
          </p:nvPr>
        </p:nvSpPr>
        <p:spPr>
          <a:noFill/>
          <a:ln/>
        </p:spPr>
        <p:txBody>
          <a:bodyPr lIns="90488" tIns="44450" rIns="90488" bIns="44450" anchor="ctr"/>
          <a:lstStyle/>
          <a:p>
            <a:r>
              <a:rPr lang="en-GB" sz="2800" b="1"/>
              <a:t>Some Considerations</a:t>
            </a:r>
          </a:p>
        </p:txBody>
      </p:sp>
      <p:sp>
        <p:nvSpPr>
          <p:cNvPr id="51203" name="Rectangle 3"/>
          <p:cNvSpPr>
            <a:spLocks noGrp="1" noChangeArrowheads="1"/>
          </p:cNvSpPr>
          <p:nvPr>
            <p:ph type="body" idx="1"/>
          </p:nvPr>
        </p:nvSpPr>
        <p:spPr>
          <a:noFill/>
          <a:ln/>
        </p:spPr>
        <p:txBody>
          <a:bodyPr lIns="90488" tIns="44450" rIns="90488" bIns="44450"/>
          <a:lstStyle/>
          <a:p>
            <a:pPr>
              <a:lnSpc>
                <a:spcPct val="90000"/>
              </a:lnSpc>
            </a:pPr>
            <a:r>
              <a:rPr lang="en-GB" b="1"/>
              <a:t>Closed / open / scale</a:t>
            </a:r>
          </a:p>
          <a:p>
            <a:pPr>
              <a:lnSpc>
                <a:spcPct val="90000"/>
              </a:lnSpc>
            </a:pPr>
            <a:r>
              <a:rPr lang="en-GB" b="1"/>
              <a:t>Probes</a:t>
            </a:r>
          </a:p>
          <a:p>
            <a:pPr lvl="1">
              <a:lnSpc>
                <a:spcPct val="90000"/>
              </a:lnSpc>
            </a:pPr>
            <a:r>
              <a:rPr lang="en-GB"/>
              <a:t>silence, enquiring glance, your personal view</a:t>
            </a:r>
          </a:p>
          <a:p>
            <a:pPr>
              <a:lnSpc>
                <a:spcPct val="90000"/>
              </a:lnSpc>
            </a:pPr>
            <a:r>
              <a:rPr lang="en-GB" b="1"/>
              <a:t>Prompts</a:t>
            </a:r>
          </a:p>
          <a:p>
            <a:pPr lvl="1">
              <a:lnSpc>
                <a:spcPct val="90000"/>
              </a:lnSpc>
            </a:pPr>
            <a:r>
              <a:rPr lang="en-GB"/>
              <a:t>e.g.. pictures, names</a:t>
            </a:r>
          </a:p>
          <a:p>
            <a:pPr>
              <a:lnSpc>
                <a:spcPct val="90000"/>
              </a:lnSpc>
            </a:pPr>
            <a:r>
              <a:rPr lang="en-GB" b="1"/>
              <a:t>Order</a:t>
            </a:r>
          </a:p>
          <a:p>
            <a:pPr lvl="1">
              <a:lnSpc>
                <a:spcPct val="90000"/>
              </a:lnSpc>
            </a:pPr>
            <a:r>
              <a:rPr lang="en-GB" i="1"/>
              <a:t>1. </a:t>
            </a:r>
            <a:r>
              <a:rPr lang="en-GB"/>
              <a:t>Intro.</a:t>
            </a:r>
            <a:r>
              <a:rPr lang="en-GB" i="1"/>
              <a:t>, 	2. </a:t>
            </a:r>
            <a:r>
              <a:rPr lang="en-GB"/>
              <a:t>‘warm - up' non threatening, </a:t>
            </a:r>
          </a:p>
          <a:p>
            <a:pPr lvl="1">
              <a:lnSpc>
                <a:spcPct val="90000"/>
              </a:lnSpc>
            </a:pPr>
            <a:r>
              <a:rPr lang="en-GB" i="1"/>
              <a:t>3. </a:t>
            </a:r>
            <a:r>
              <a:rPr lang="en-GB"/>
              <a:t>‘real’, 	</a:t>
            </a:r>
            <a:r>
              <a:rPr lang="en-GB" i="1"/>
              <a:t>4. </a:t>
            </a:r>
            <a:r>
              <a:rPr lang="en-GB"/>
              <a:t>‘cool - off’, 	</a:t>
            </a:r>
            <a:r>
              <a:rPr lang="en-GB" i="1"/>
              <a:t>5. </a:t>
            </a:r>
            <a:r>
              <a:rPr lang="en-GB"/>
              <a:t>end.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02"/>
                                        </p:tgtEl>
                                        <p:attrNameLst>
                                          <p:attrName>style.visibility</p:attrName>
                                        </p:attrNameLst>
                                      </p:cBhvr>
                                      <p:to>
                                        <p:strVal val="visible"/>
                                      </p:to>
                                    </p:set>
                                    <p:animEffect transition="in" filter="fade">
                                      <p:cBhvr>
                                        <p:cTn id="7" dur="2000"/>
                                        <p:tgtEl>
                                          <p:spTgt spid="512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03"/>
                                        </p:tgtEl>
                                        <p:attrNameLst>
                                          <p:attrName>style.visibility</p:attrName>
                                        </p:attrNameLst>
                                      </p:cBhvr>
                                      <p:to>
                                        <p:strVal val="visible"/>
                                      </p:to>
                                    </p:set>
                                    <p:animEffect transition="in" filter="fade">
                                      <p:cBhvr>
                                        <p:cTn id="10" dur="2000"/>
                                        <p:tgtEl>
                                          <p:spTgt spid="512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p:bldP spid="51203" grpId="0"/>
    </p:bld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152D21B1-D9FF-4A32-B0F7-F650CCAC8105}" type="slidenum">
              <a:rPr lang="en-GB"/>
              <a:pPr/>
              <a:t>61</a:t>
            </a:fld>
            <a:endParaRPr lang="en-GB"/>
          </a:p>
        </p:txBody>
      </p:sp>
      <p:sp>
        <p:nvSpPr>
          <p:cNvPr id="52226" name="Rectangle 2"/>
          <p:cNvSpPr>
            <a:spLocks noGrp="1" noChangeArrowheads="1"/>
          </p:cNvSpPr>
          <p:nvPr>
            <p:ph type="title"/>
          </p:nvPr>
        </p:nvSpPr>
        <p:spPr>
          <a:noFill/>
          <a:ln/>
        </p:spPr>
        <p:txBody>
          <a:bodyPr lIns="90488" tIns="44450" rIns="90488" bIns="44450" anchor="ctr"/>
          <a:lstStyle/>
          <a:p>
            <a:r>
              <a:rPr lang="en-GB" sz="2800" b="1"/>
              <a:t>Analysis, Validity, Ethics</a:t>
            </a:r>
          </a:p>
        </p:txBody>
      </p:sp>
      <p:sp>
        <p:nvSpPr>
          <p:cNvPr id="52227" name="Rectangle 3"/>
          <p:cNvSpPr>
            <a:spLocks noGrp="1" noChangeArrowheads="1"/>
          </p:cNvSpPr>
          <p:nvPr>
            <p:ph type="body" idx="1"/>
          </p:nvPr>
        </p:nvSpPr>
        <p:spPr>
          <a:noFill/>
          <a:ln/>
        </p:spPr>
        <p:txBody>
          <a:bodyPr lIns="90488" tIns="44450" rIns="90488" bIns="44450"/>
          <a:lstStyle/>
          <a:p>
            <a:pPr>
              <a:lnSpc>
                <a:spcPct val="90000"/>
              </a:lnSpc>
            </a:pPr>
            <a:r>
              <a:rPr lang="en-GB" sz="2500"/>
              <a:t>What status do you attach to your data?</a:t>
            </a:r>
          </a:p>
          <a:p>
            <a:pPr>
              <a:lnSpc>
                <a:spcPct val="90000"/>
              </a:lnSpc>
            </a:pPr>
            <a:r>
              <a:rPr lang="en-GB" sz="2500"/>
              <a:t>Is your analytical position appropriate to your practical concern?</a:t>
            </a:r>
          </a:p>
          <a:p>
            <a:pPr>
              <a:lnSpc>
                <a:spcPct val="90000"/>
              </a:lnSpc>
            </a:pPr>
            <a:r>
              <a:rPr lang="en-GB" sz="2500"/>
              <a:t>Does the data address your research topic?</a:t>
            </a:r>
          </a:p>
          <a:p>
            <a:pPr>
              <a:lnSpc>
                <a:spcPct val="90000"/>
              </a:lnSpc>
            </a:pPr>
            <a:r>
              <a:rPr lang="en-GB" sz="2500"/>
              <a:t>Are you proposing extensive claims of your findings?</a:t>
            </a:r>
          </a:p>
          <a:p>
            <a:pPr>
              <a:lnSpc>
                <a:spcPct val="90000"/>
              </a:lnSpc>
            </a:pPr>
            <a:r>
              <a:rPr lang="en-GB" sz="2500"/>
              <a:t>You need to go beyond a list.</a:t>
            </a:r>
          </a:p>
          <a:p>
            <a:pPr algn="ctr">
              <a:lnSpc>
                <a:spcPct val="90000"/>
              </a:lnSpc>
              <a:buFont typeface="Wingdings" pitchFamily="2" charset="2"/>
              <a:buNone/>
            </a:pPr>
            <a:endParaRPr lang="en-GB" sz="2500" b="1">
              <a:solidFill>
                <a:srgbClr val="FFFF00"/>
              </a:solidFill>
            </a:endParaRPr>
          </a:p>
          <a:p>
            <a:pPr algn="ctr">
              <a:lnSpc>
                <a:spcPct val="90000"/>
              </a:lnSpc>
              <a:buFont typeface="Wingdings" pitchFamily="2" charset="2"/>
              <a:buNone/>
            </a:pPr>
            <a:r>
              <a:rPr lang="en-GB" sz="2500" b="1">
                <a:solidFill>
                  <a:srgbClr val="FFFF00"/>
                </a:solidFill>
              </a:rPr>
              <a:t>Conclusion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2226"/>
                                        </p:tgtEl>
                                        <p:attrNameLst>
                                          <p:attrName>style.visibility</p:attrName>
                                        </p:attrNameLst>
                                      </p:cBhvr>
                                      <p:to>
                                        <p:strVal val="visible"/>
                                      </p:to>
                                    </p:set>
                                    <p:animEffect transition="in" filter="fade">
                                      <p:cBhvr>
                                        <p:cTn id="7" dur="2000"/>
                                        <p:tgtEl>
                                          <p:spTgt spid="522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2227"/>
                                        </p:tgtEl>
                                        <p:attrNameLst>
                                          <p:attrName>style.visibility</p:attrName>
                                        </p:attrNameLst>
                                      </p:cBhvr>
                                      <p:to>
                                        <p:strVal val="visible"/>
                                      </p:to>
                                    </p:set>
                                    <p:animEffect transition="in" filter="fade">
                                      <p:cBhvr>
                                        <p:cTn id="10" dur="2000"/>
                                        <p:tgtEl>
                                          <p:spTgt spid="522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p:bldP spid="52227" grpId="0"/>
    </p:bldLst>
  </p:timing>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9"/>
          <p:cNvSpPr>
            <a:spLocks noGrp="1" noChangeArrowheads="1"/>
          </p:cNvSpPr>
          <p:nvPr>
            <p:ph type="ftr" sz="quarter" idx="3"/>
          </p:nvPr>
        </p:nvSpPr>
        <p:spPr/>
        <p:txBody>
          <a:bodyPr/>
          <a:lstStyle/>
          <a:p>
            <a:r>
              <a:rPr lang="en-GB" smtClean="0"/>
              <a:t>2011</a:t>
            </a:r>
            <a:endParaRPr lang="en-GB"/>
          </a:p>
        </p:txBody>
      </p:sp>
      <p:sp>
        <p:nvSpPr>
          <p:cNvPr id="6" name="Rectangle 10"/>
          <p:cNvSpPr>
            <a:spLocks noGrp="1" noChangeArrowheads="1"/>
          </p:cNvSpPr>
          <p:nvPr>
            <p:ph type="sldNum" sz="quarter" idx="4"/>
          </p:nvPr>
        </p:nvSpPr>
        <p:spPr/>
        <p:txBody>
          <a:bodyPr/>
          <a:lstStyle/>
          <a:p>
            <a:fld id="{7E484ADD-B306-4020-B6B7-25E0702F78D0}" type="slidenum">
              <a:rPr lang="en-GB"/>
              <a:pPr/>
              <a:t>62</a:t>
            </a:fld>
            <a:endParaRPr lang="en-GB"/>
          </a:p>
        </p:txBody>
      </p:sp>
      <p:sp>
        <p:nvSpPr>
          <p:cNvPr id="55298" name="Rectangle 2"/>
          <p:cNvSpPr>
            <a:spLocks noGrp="1" noChangeArrowheads="1"/>
          </p:cNvSpPr>
          <p:nvPr>
            <p:ph type="ctrTitle"/>
          </p:nvPr>
        </p:nvSpPr>
        <p:spPr>
          <a:xfrm>
            <a:off x="762000" y="1066800"/>
            <a:ext cx="7772400" cy="1143000"/>
          </a:xfrm>
          <a:noFill/>
          <a:ln/>
        </p:spPr>
        <p:txBody>
          <a:bodyPr lIns="90488" tIns="44450" rIns="90488" bIns="44450" anchor="ctr"/>
          <a:lstStyle/>
          <a:p>
            <a:r>
              <a:rPr lang="en-GB" sz="3200" b="1"/>
              <a:t>Other Forms of Data</a:t>
            </a:r>
            <a:br>
              <a:rPr lang="en-GB" sz="3200" b="1"/>
            </a:br>
            <a:r>
              <a:rPr lang="en-GB" sz="3200" b="1"/>
              <a:t>‘Is there method in the madness?’</a:t>
            </a:r>
          </a:p>
        </p:txBody>
      </p:sp>
      <p:sp>
        <p:nvSpPr>
          <p:cNvPr id="55299" name="Rectangle 3"/>
          <p:cNvSpPr>
            <a:spLocks noGrp="1" noChangeArrowheads="1"/>
          </p:cNvSpPr>
          <p:nvPr>
            <p:ph type="subTitle" idx="1"/>
          </p:nvPr>
        </p:nvSpPr>
        <p:spPr>
          <a:noFill/>
          <a:ln/>
        </p:spPr>
        <p:txBody>
          <a:bodyPr lIns="90488" tIns="44450" rIns="90488" bIns="44450"/>
          <a:lstStyle/>
          <a:p>
            <a:pPr>
              <a:buFont typeface="Wingdings" pitchFamily="2" charset="2"/>
              <a:buChar char="¡"/>
            </a:pPr>
            <a:r>
              <a:rPr lang="en-GB"/>
              <a:t>Variety avail.</a:t>
            </a:r>
          </a:p>
          <a:p>
            <a:pPr marL="457200" lvl="1" indent="0">
              <a:buFont typeface="Wingdings" pitchFamily="2" charset="2"/>
              <a:buNone/>
            </a:pPr>
            <a:r>
              <a:rPr lang="en-GB"/>
              <a:t>- 	</a:t>
            </a:r>
            <a:r>
              <a:rPr lang="en-GB">
                <a:solidFill>
                  <a:schemeClr val="tx2"/>
                </a:solidFill>
              </a:rPr>
              <a:t>Additional Methods</a:t>
            </a:r>
          </a:p>
          <a:p>
            <a:pPr marL="914400" lvl="2" indent="0">
              <a:buFont typeface="Wingdings" pitchFamily="2" charset="2"/>
              <a:buNone/>
            </a:pPr>
            <a:r>
              <a:rPr lang="en-GB"/>
              <a:t>Official Statistics	Documentary</a:t>
            </a:r>
          </a:p>
          <a:p>
            <a:pPr marL="914400" lvl="2" indent="0">
              <a:buFont typeface="Wingdings" pitchFamily="2" charset="2"/>
              <a:buNone/>
            </a:pPr>
            <a:r>
              <a:rPr lang="en-GB"/>
              <a:t>Observation		Other</a:t>
            </a:r>
          </a:p>
          <a:p>
            <a:pPr marL="914400" lvl="2" indent="0">
              <a:buFont typeface="Wingdings" pitchFamily="2" charset="2"/>
              <a:buNone/>
            </a:pPr>
            <a:r>
              <a:rPr lang="en-GB"/>
              <a:t>Mixed Method</a:t>
            </a:r>
          </a:p>
        </p:txBody>
      </p:sp>
      <p:sp>
        <p:nvSpPr>
          <p:cNvPr id="55300" name="Text Box 4"/>
          <p:cNvSpPr txBox="1">
            <a:spLocks noChangeArrowheads="1"/>
          </p:cNvSpPr>
          <p:nvPr/>
        </p:nvSpPr>
        <p:spPr bwMode="auto">
          <a:xfrm>
            <a:off x="6934200" y="6172200"/>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7</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5298"/>
                                        </p:tgtEl>
                                        <p:attrNameLst>
                                          <p:attrName>style.visibility</p:attrName>
                                        </p:attrNameLst>
                                      </p:cBhvr>
                                      <p:to>
                                        <p:strVal val="visible"/>
                                      </p:to>
                                    </p:set>
                                    <p:animEffect transition="in" filter="fade">
                                      <p:cBhvr>
                                        <p:cTn id="7" dur="2000"/>
                                        <p:tgtEl>
                                          <p:spTgt spid="552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5299"/>
                                        </p:tgtEl>
                                        <p:attrNameLst>
                                          <p:attrName>style.visibility</p:attrName>
                                        </p:attrNameLst>
                                      </p:cBhvr>
                                      <p:to>
                                        <p:strVal val="visible"/>
                                      </p:to>
                                    </p:set>
                                    <p:animEffect transition="in" filter="fade">
                                      <p:cBhvr>
                                        <p:cTn id="10" dur="2000"/>
                                        <p:tgtEl>
                                          <p:spTgt spid="55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p:bldP spid="55299" grpId="0"/>
    </p:bld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2F7B8570-A01F-4D1B-B130-70682F081D90}" type="slidenum">
              <a:rPr lang="en-GB"/>
              <a:pPr/>
              <a:t>63</a:t>
            </a:fld>
            <a:endParaRPr lang="en-GB"/>
          </a:p>
        </p:txBody>
      </p:sp>
      <p:sp>
        <p:nvSpPr>
          <p:cNvPr id="56322" name="Rectangle 2"/>
          <p:cNvSpPr>
            <a:spLocks noGrp="1" noChangeArrowheads="1"/>
          </p:cNvSpPr>
          <p:nvPr>
            <p:ph type="title"/>
          </p:nvPr>
        </p:nvSpPr>
        <p:spPr>
          <a:noFill/>
          <a:ln/>
        </p:spPr>
        <p:txBody>
          <a:bodyPr lIns="90488" tIns="44450" rIns="90488" bIns="44450" anchor="ctr"/>
          <a:lstStyle/>
          <a:p>
            <a:r>
              <a:rPr lang="en-GB" sz="2800" b="1"/>
              <a:t>Official Statistics</a:t>
            </a:r>
          </a:p>
        </p:txBody>
      </p:sp>
      <p:sp>
        <p:nvSpPr>
          <p:cNvPr id="56323" name="Rectangle 3"/>
          <p:cNvSpPr>
            <a:spLocks noGrp="1" noChangeArrowheads="1"/>
          </p:cNvSpPr>
          <p:nvPr>
            <p:ph type="body" sz="half" idx="1"/>
          </p:nvPr>
        </p:nvSpPr>
        <p:spPr>
          <a:xfrm>
            <a:off x="1370013" y="1827213"/>
            <a:ext cx="4875212" cy="4114800"/>
          </a:xfrm>
          <a:noFill/>
          <a:ln/>
        </p:spPr>
        <p:txBody>
          <a:bodyPr lIns="90488" tIns="44450" rIns="90488" bIns="44450"/>
          <a:lstStyle/>
          <a:p>
            <a:pPr>
              <a:lnSpc>
                <a:spcPct val="90000"/>
              </a:lnSpc>
            </a:pPr>
            <a:r>
              <a:rPr lang="en-GB" sz="2500"/>
              <a:t>Demographic Characteristics</a:t>
            </a:r>
          </a:p>
          <a:p>
            <a:pPr>
              <a:lnSpc>
                <a:spcPct val="90000"/>
              </a:lnSpc>
            </a:pPr>
            <a:r>
              <a:rPr lang="en-GB" sz="2500"/>
              <a:t>Huge Volume</a:t>
            </a:r>
          </a:p>
          <a:p>
            <a:pPr>
              <a:lnSpc>
                <a:spcPct val="90000"/>
              </a:lnSpc>
            </a:pPr>
            <a:r>
              <a:rPr lang="en-GB" sz="2500"/>
              <a:t>Limitations</a:t>
            </a:r>
          </a:p>
          <a:p>
            <a:pPr lvl="1">
              <a:lnSpc>
                <a:spcPct val="90000"/>
              </a:lnSpc>
            </a:pPr>
            <a:r>
              <a:rPr lang="en-GB" sz="2100"/>
              <a:t>Unexpected assumptions</a:t>
            </a:r>
          </a:p>
          <a:p>
            <a:pPr lvl="1">
              <a:lnSpc>
                <a:spcPct val="90000"/>
              </a:lnSpc>
            </a:pPr>
            <a:r>
              <a:rPr lang="en-GB" sz="2100"/>
              <a:t>Interests</a:t>
            </a:r>
          </a:p>
          <a:p>
            <a:pPr lvl="1">
              <a:lnSpc>
                <a:spcPct val="90000"/>
              </a:lnSpc>
            </a:pPr>
            <a:r>
              <a:rPr lang="en-GB" sz="2100"/>
              <a:t>How constructed</a:t>
            </a:r>
          </a:p>
          <a:p>
            <a:pPr>
              <a:lnSpc>
                <a:spcPct val="90000"/>
              </a:lnSpc>
            </a:pPr>
            <a:r>
              <a:rPr lang="en-GB" sz="2500"/>
              <a:t>Sources</a:t>
            </a:r>
          </a:p>
          <a:p>
            <a:pPr lvl="1">
              <a:lnSpc>
                <a:spcPct val="90000"/>
              </a:lnSpc>
            </a:pPr>
            <a:r>
              <a:rPr lang="en-GB" sz="2100"/>
              <a:t>Regular</a:t>
            </a:r>
          </a:p>
          <a:p>
            <a:pPr lvl="1">
              <a:lnSpc>
                <a:spcPct val="90000"/>
              </a:lnSpc>
            </a:pPr>
            <a:r>
              <a:rPr lang="en-GB" sz="2100"/>
              <a:t>One off</a:t>
            </a:r>
          </a:p>
        </p:txBody>
      </p:sp>
      <p:graphicFrame>
        <p:nvGraphicFramePr>
          <p:cNvPr id="56324" name="Object 4">
            <a:hlinkClick r:id="" action="ppaction://ole?verb=0"/>
          </p:cNvPr>
          <p:cNvGraphicFramePr>
            <a:graphicFrameLocks/>
          </p:cNvGraphicFramePr>
          <p:nvPr/>
        </p:nvGraphicFramePr>
        <p:xfrm>
          <a:off x="5891213" y="3113088"/>
          <a:ext cx="2392362" cy="2830512"/>
        </p:xfrm>
        <a:graphic>
          <a:graphicData uri="http://schemas.openxmlformats.org/presentationml/2006/ole">
            <p:oleObj spid="_x0000_s56324" name="Microsoft ClipArt Gallery" r:id="rId4" imgW="3876480" imgH="301464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6322"/>
                                        </p:tgtEl>
                                        <p:attrNameLst>
                                          <p:attrName>style.visibility</p:attrName>
                                        </p:attrNameLst>
                                      </p:cBhvr>
                                      <p:to>
                                        <p:strVal val="visible"/>
                                      </p:to>
                                    </p:set>
                                    <p:animEffect transition="in" filter="fade">
                                      <p:cBhvr>
                                        <p:cTn id="7" dur="2000"/>
                                        <p:tgtEl>
                                          <p:spTgt spid="56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6323"/>
                                        </p:tgtEl>
                                        <p:attrNameLst>
                                          <p:attrName>style.visibility</p:attrName>
                                        </p:attrNameLst>
                                      </p:cBhvr>
                                      <p:to>
                                        <p:strVal val="visible"/>
                                      </p:to>
                                    </p:set>
                                    <p:animEffect transition="in" filter="fade">
                                      <p:cBhvr>
                                        <p:cTn id="10" dur="2000"/>
                                        <p:tgtEl>
                                          <p:spTgt spid="56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p:bldP spid="56323" grpId="0"/>
    </p:bldLst>
  </p:timing>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3755E92D-9D37-4D1A-A4D2-3B8396481B67}" type="slidenum">
              <a:rPr lang="en-GB"/>
              <a:pPr/>
              <a:t>64</a:t>
            </a:fld>
            <a:endParaRPr lang="en-GB"/>
          </a:p>
        </p:txBody>
      </p:sp>
      <p:sp>
        <p:nvSpPr>
          <p:cNvPr id="57346" name="Rectangle 2"/>
          <p:cNvSpPr>
            <a:spLocks noGrp="1" noChangeArrowheads="1"/>
          </p:cNvSpPr>
          <p:nvPr>
            <p:ph type="title"/>
          </p:nvPr>
        </p:nvSpPr>
        <p:spPr>
          <a:noFill/>
          <a:ln/>
        </p:spPr>
        <p:txBody>
          <a:bodyPr lIns="90488" tIns="44450" rIns="90488" bIns="44450" anchor="ctr"/>
          <a:lstStyle/>
          <a:p>
            <a:r>
              <a:rPr lang="en-GB" sz="2800" b="1"/>
              <a:t>Some Official Stat. Considerations</a:t>
            </a:r>
          </a:p>
        </p:txBody>
      </p:sp>
      <p:sp>
        <p:nvSpPr>
          <p:cNvPr id="57347" name="Rectangle 3"/>
          <p:cNvSpPr>
            <a:spLocks noGrp="1" noChangeArrowheads="1"/>
          </p:cNvSpPr>
          <p:nvPr>
            <p:ph type="body" sz="half" idx="1"/>
          </p:nvPr>
        </p:nvSpPr>
        <p:spPr>
          <a:xfrm>
            <a:off x="1370013" y="1827213"/>
            <a:ext cx="5019675" cy="4114800"/>
          </a:xfrm>
          <a:noFill/>
          <a:ln/>
        </p:spPr>
        <p:txBody>
          <a:bodyPr lIns="90488" tIns="44450" rIns="90488" bIns="44450"/>
          <a:lstStyle/>
          <a:p>
            <a:r>
              <a:rPr lang="en-GB" sz="2500"/>
              <a:t>Understand the dynamics and trends in society</a:t>
            </a:r>
          </a:p>
          <a:p>
            <a:r>
              <a:rPr lang="en-GB" sz="2500"/>
              <a:t>Schools of thought on usefulness</a:t>
            </a:r>
          </a:p>
          <a:p>
            <a:r>
              <a:rPr lang="en-GB" sz="2500"/>
              <a:t>Note</a:t>
            </a:r>
          </a:p>
          <a:p>
            <a:pPr lvl="1"/>
            <a:r>
              <a:rPr lang="en-GB" sz="2100"/>
              <a:t>Type of Off. Stat.</a:t>
            </a:r>
          </a:p>
          <a:p>
            <a:pPr lvl="1"/>
            <a:r>
              <a:rPr lang="en-GB" sz="2100"/>
              <a:t>Aim of the Off. Stat.</a:t>
            </a:r>
          </a:p>
          <a:p>
            <a:r>
              <a:rPr lang="en-GB" sz="2500"/>
              <a:t>Process ----- Product</a:t>
            </a:r>
          </a:p>
          <a:p>
            <a:pPr>
              <a:buFont typeface="Wingdings" pitchFamily="2" charset="2"/>
              <a:buNone/>
            </a:pPr>
            <a:r>
              <a:rPr lang="en-GB" sz="2500"/>
              <a:t>	Interlinked</a:t>
            </a:r>
          </a:p>
        </p:txBody>
      </p:sp>
      <p:graphicFrame>
        <p:nvGraphicFramePr>
          <p:cNvPr id="57348" name="Object 4">
            <a:hlinkClick r:id="" action="ppaction://ole?verb=0"/>
          </p:cNvPr>
          <p:cNvGraphicFramePr>
            <a:graphicFrameLocks/>
          </p:cNvGraphicFramePr>
          <p:nvPr>
            <p:ph type="clipArt" sz="half" idx="2"/>
          </p:nvPr>
        </p:nvGraphicFramePr>
        <p:xfrm>
          <a:off x="6032500" y="2284413"/>
          <a:ext cx="2646363" cy="3582987"/>
        </p:xfrm>
        <a:graphic>
          <a:graphicData uri="http://schemas.openxmlformats.org/presentationml/2006/ole">
            <p:oleObj spid="_x0000_s57348" name="Microsoft ClipArt Gallery" r:id="rId4" imgW="4752720" imgH="495900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7346"/>
                                        </p:tgtEl>
                                        <p:attrNameLst>
                                          <p:attrName>style.visibility</p:attrName>
                                        </p:attrNameLst>
                                      </p:cBhvr>
                                      <p:to>
                                        <p:strVal val="visible"/>
                                      </p:to>
                                    </p:set>
                                    <p:animEffect transition="in" filter="fade">
                                      <p:cBhvr>
                                        <p:cTn id="7" dur="2000"/>
                                        <p:tgtEl>
                                          <p:spTgt spid="573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7347"/>
                                        </p:tgtEl>
                                        <p:attrNameLst>
                                          <p:attrName>style.visibility</p:attrName>
                                        </p:attrNameLst>
                                      </p:cBhvr>
                                      <p:to>
                                        <p:strVal val="visible"/>
                                      </p:to>
                                    </p:set>
                                    <p:animEffect transition="in" filter="fade">
                                      <p:cBhvr>
                                        <p:cTn id="10" dur="2000"/>
                                        <p:tgtEl>
                                          <p:spTgt spid="573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6" grpId="0"/>
      <p:bldP spid="57347" grpId="0"/>
    </p:bldLst>
  </p:timing>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5"/>
          <p:cNvSpPr>
            <a:spLocks noGrp="1"/>
          </p:cNvSpPr>
          <p:nvPr>
            <p:ph type="ftr" sz="quarter" idx="11"/>
          </p:nvPr>
        </p:nvSpPr>
        <p:spPr/>
        <p:txBody>
          <a:bodyPr/>
          <a:lstStyle/>
          <a:p>
            <a:r>
              <a:rPr lang="en-GB" smtClean="0"/>
              <a:t>2011</a:t>
            </a:r>
            <a:endParaRPr lang="en-GB"/>
          </a:p>
        </p:txBody>
      </p:sp>
      <p:sp>
        <p:nvSpPr>
          <p:cNvPr id="5" name="Slide Number Placeholder 6"/>
          <p:cNvSpPr>
            <a:spLocks noGrp="1"/>
          </p:cNvSpPr>
          <p:nvPr>
            <p:ph type="sldNum" sz="quarter" idx="12"/>
          </p:nvPr>
        </p:nvSpPr>
        <p:spPr/>
        <p:txBody>
          <a:bodyPr/>
          <a:lstStyle/>
          <a:p>
            <a:fld id="{4A473590-4D4D-4519-8E09-DC878D66BE01}" type="slidenum">
              <a:rPr lang="en-GB"/>
              <a:pPr/>
              <a:t>65</a:t>
            </a:fld>
            <a:endParaRPr lang="en-GB"/>
          </a:p>
        </p:txBody>
      </p:sp>
      <p:sp>
        <p:nvSpPr>
          <p:cNvPr id="58370" name="Rectangle 2"/>
          <p:cNvSpPr>
            <a:spLocks noGrp="1" noChangeArrowheads="1"/>
          </p:cNvSpPr>
          <p:nvPr>
            <p:ph type="title"/>
          </p:nvPr>
        </p:nvSpPr>
        <p:spPr>
          <a:noFill/>
          <a:ln/>
        </p:spPr>
        <p:txBody>
          <a:bodyPr lIns="90488" tIns="44450" rIns="90488" bIns="44450" anchor="ctr"/>
          <a:lstStyle/>
          <a:p>
            <a:r>
              <a:rPr lang="en-GB" sz="2800" b="1"/>
              <a:t>Documentary Evidence</a:t>
            </a:r>
          </a:p>
        </p:txBody>
      </p:sp>
      <p:sp>
        <p:nvSpPr>
          <p:cNvPr id="58371" name="Rectangle 3"/>
          <p:cNvSpPr>
            <a:spLocks noGrp="1" noChangeArrowheads="1"/>
          </p:cNvSpPr>
          <p:nvPr>
            <p:ph type="body" sz="half" idx="1"/>
          </p:nvPr>
        </p:nvSpPr>
        <p:spPr>
          <a:xfrm>
            <a:off x="1042988" y="2173288"/>
            <a:ext cx="7850187" cy="3736975"/>
          </a:xfrm>
          <a:noFill/>
          <a:ln/>
        </p:spPr>
        <p:txBody>
          <a:bodyPr lIns="90488" tIns="44450" rIns="90488" bIns="44450"/>
          <a:lstStyle/>
          <a:p>
            <a:r>
              <a:rPr lang="en-GB" sz="2500"/>
              <a:t>Tells us the practical &amp; political of the period (Hakim, 1987)</a:t>
            </a:r>
          </a:p>
          <a:p>
            <a:r>
              <a:rPr lang="en-GB" sz="2500"/>
              <a:t>‘Impressionistic</a:t>
            </a:r>
          </a:p>
          <a:p>
            <a:r>
              <a:rPr lang="en-GB" sz="2500"/>
              <a:t>Sources</a:t>
            </a:r>
          </a:p>
          <a:p>
            <a:pPr>
              <a:buFont typeface="Wingdings" pitchFamily="2" charset="2"/>
              <a:buNone/>
            </a:pPr>
            <a:r>
              <a:rPr lang="en-GB" sz="2500">
                <a:solidFill>
                  <a:schemeClr val="tx2"/>
                </a:solidFill>
              </a:rPr>
              <a:t>Hist. Archives	Laws			Biographies</a:t>
            </a:r>
          </a:p>
          <a:p>
            <a:pPr>
              <a:buFont typeface="Wingdings" pitchFamily="2" charset="2"/>
              <a:buNone/>
            </a:pPr>
            <a:r>
              <a:rPr lang="en-GB" sz="2500">
                <a:solidFill>
                  <a:schemeClr val="tx2"/>
                </a:solidFill>
              </a:rPr>
              <a:t>Reports		Hansard		Media</a:t>
            </a:r>
          </a:p>
          <a:p>
            <a:pPr>
              <a:buFont typeface="Wingdings" pitchFamily="2" charset="2"/>
              <a:buNone/>
            </a:pPr>
            <a:r>
              <a:rPr lang="en-GB" sz="2500">
                <a:solidFill>
                  <a:schemeClr val="tx2"/>
                </a:solidFill>
              </a:rPr>
              <a:t>Maps			Drawings 		etc..</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8370"/>
                                        </p:tgtEl>
                                        <p:attrNameLst>
                                          <p:attrName>style.visibility</p:attrName>
                                        </p:attrNameLst>
                                      </p:cBhvr>
                                      <p:to>
                                        <p:strVal val="visible"/>
                                      </p:to>
                                    </p:set>
                                    <p:animEffect transition="in" filter="fade">
                                      <p:cBhvr>
                                        <p:cTn id="7" dur="2000"/>
                                        <p:tgtEl>
                                          <p:spTgt spid="583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8371"/>
                                        </p:tgtEl>
                                        <p:attrNameLst>
                                          <p:attrName>style.visibility</p:attrName>
                                        </p:attrNameLst>
                                      </p:cBhvr>
                                      <p:to>
                                        <p:strVal val="visible"/>
                                      </p:to>
                                    </p:set>
                                    <p:animEffect transition="in" filter="fade">
                                      <p:cBhvr>
                                        <p:cTn id="10" dur="2000"/>
                                        <p:tgtEl>
                                          <p:spTgt spid="583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p:bldP spid="58371" grpId="0"/>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4BE69CCD-AA5B-4CAA-B790-BB659853F820}" type="slidenum">
              <a:rPr lang="en-GB"/>
              <a:pPr/>
              <a:t>66</a:t>
            </a:fld>
            <a:endParaRPr lang="en-GB"/>
          </a:p>
        </p:txBody>
      </p:sp>
      <p:sp>
        <p:nvSpPr>
          <p:cNvPr id="59394" name="Rectangle 2"/>
          <p:cNvSpPr>
            <a:spLocks noGrp="1" noChangeArrowheads="1"/>
          </p:cNvSpPr>
          <p:nvPr>
            <p:ph type="title"/>
          </p:nvPr>
        </p:nvSpPr>
        <p:spPr>
          <a:noFill/>
          <a:ln/>
        </p:spPr>
        <p:txBody>
          <a:bodyPr lIns="90488" tIns="44450" rIns="90488" bIns="44450" anchor="ctr"/>
          <a:lstStyle/>
          <a:p>
            <a:r>
              <a:rPr lang="en-GB" sz="2800" b="1"/>
              <a:t>Documentary Cont’d</a:t>
            </a:r>
          </a:p>
        </p:txBody>
      </p:sp>
      <p:sp>
        <p:nvSpPr>
          <p:cNvPr id="59395" name="Rectangle 3"/>
          <p:cNvSpPr>
            <a:spLocks noGrp="1" noChangeArrowheads="1"/>
          </p:cNvSpPr>
          <p:nvPr>
            <p:ph type="body" idx="1"/>
          </p:nvPr>
        </p:nvSpPr>
        <p:spPr>
          <a:noFill/>
          <a:ln/>
        </p:spPr>
        <p:txBody>
          <a:bodyPr lIns="90488" tIns="44450" rIns="90488" bIns="44450"/>
          <a:lstStyle/>
          <a:p>
            <a:r>
              <a:rPr lang="en-GB" sz="2500"/>
              <a:t>Unobtrusive Methods</a:t>
            </a:r>
          </a:p>
          <a:p>
            <a:pPr lvl="1"/>
            <a:r>
              <a:rPr lang="en-GB" sz="2100"/>
              <a:t>Physical Traces (</a:t>
            </a:r>
            <a:r>
              <a:rPr lang="en-GB" sz="2100" i="1"/>
              <a:t>Sherlock)</a:t>
            </a:r>
            <a:endParaRPr lang="en-GB" sz="2100"/>
          </a:p>
          <a:p>
            <a:pPr lvl="2"/>
            <a:r>
              <a:rPr lang="en-GB" sz="2000"/>
              <a:t>Erosion (floor tiles)</a:t>
            </a:r>
          </a:p>
          <a:p>
            <a:pPr lvl="2"/>
            <a:r>
              <a:rPr lang="en-GB" sz="2000"/>
              <a:t>Accretion (Deposits)</a:t>
            </a:r>
          </a:p>
          <a:p>
            <a:r>
              <a:rPr lang="en-GB" sz="2500"/>
              <a:t>Authenticity, representative, credibility, meaning</a:t>
            </a:r>
          </a:p>
          <a:p>
            <a:r>
              <a:rPr lang="en-GB" sz="2500"/>
              <a:t>Analysis</a:t>
            </a:r>
          </a:p>
          <a:p>
            <a:pPr lvl="1"/>
            <a:r>
              <a:rPr lang="en-GB" sz="2100"/>
              <a:t>Content Analysis</a:t>
            </a:r>
          </a:p>
          <a:p>
            <a:pPr lvl="2"/>
            <a:r>
              <a:rPr lang="en-GB" sz="2000"/>
              <a:t>Quantitative or Qualitative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9394"/>
                                        </p:tgtEl>
                                        <p:attrNameLst>
                                          <p:attrName>style.visibility</p:attrName>
                                        </p:attrNameLst>
                                      </p:cBhvr>
                                      <p:to>
                                        <p:strVal val="visible"/>
                                      </p:to>
                                    </p:set>
                                    <p:animEffect transition="in" filter="fade">
                                      <p:cBhvr>
                                        <p:cTn id="7" dur="2000"/>
                                        <p:tgtEl>
                                          <p:spTgt spid="593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9395"/>
                                        </p:tgtEl>
                                        <p:attrNameLst>
                                          <p:attrName>style.visibility</p:attrName>
                                        </p:attrNameLst>
                                      </p:cBhvr>
                                      <p:to>
                                        <p:strVal val="visible"/>
                                      </p:to>
                                    </p:set>
                                    <p:animEffect transition="in" filter="fade">
                                      <p:cBhvr>
                                        <p:cTn id="10" dur="2000"/>
                                        <p:tgtEl>
                                          <p:spTgt spid="593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4" grpId="0"/>
      <p:bldP spid="59395" grpId="0"/>
    </p:bld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84EF0859-0E57-4003-ACE8-79DFAC22CB42}" type="slidenum">
              <a:rPr lang="en-GB"/>
              <a:pPr/>
              <a:t>67</a:t>
            </a:fld>
            <a:endParaRPr lang="en-GB"/>
          </a:p>
        </p:txBody>
      </p:sp>
      <p:sp>
        <p:nvSpPr>
          <p:cNvPr id="60418" name="Rectangle 2"/>
          <p:cNvSpPr>
            <a:spLocks noGrp="1" noChangeArrowheads="1"/>
          </p:cNvSpPr>
          <p:nvPr>
            <p:ph type="title"/>
          </p:nvPr>
        </p:nvSpPr>
        <p:spPr>
          <a:noFill/>
          <a:ln/>
        </p:spPr>
        <p:txBody>
          <a:bodyPr lIns="90488" tIns="44450" rIns="90488" bIns="44450" anchor="ctr"/>
          <a:lstStyle/>
          <a:p>
            <a:r>
              <a:rPr lang="en-GB" sz="2800" b="1"/>
              <a:t>Observation</a:t>
            </a:r>
          </a:p>
        </p:txBody>
      </p:sp>
      <p:sp>
        <p:nvSpPr>
          <p:cNvPr id="60419" name="Rectangle 3"/>
          <p:cNvSpPr>
            <a:spLocks noGrp="1" noChangeArrowheads="1"/>
          </p:cNvSpPr>
          <p:nvPr>
            <p:ph type="body" idx="1"/>
          </p:nvPr>
        </p:nvSpPr>
        <p:spPr>
          <a:noFill/>
          <a:ln/>
        </p:spPr>
        <p:txBody>
          <a:bodyPr lIns="90488" tIns="44450" rIns="90488" bIns="44450"/>
          <a:lstStyle/>
          <a:p>
            <a:r>
              <a:rPr lang="en-GB"/>
              <a:t>Participant and Structured</a:t>
            </a:r>
          </a:p>
          <a:p>
            <a:r>
              <a:rPr lang="en-GB"/>
              <a:t>Advantages</a:t>
            </a:r>
          </a:p>
          <a:p>
            <a:r>
              <a:rPr lang="en-GB"/>
              <a:t>Disadvantage</a:t>
            </a:r>
          </a:p>
          <a:p>
            <a:r>
              <a:rPr lang="en-GB"/>
              <a:t>Approaches</a:t>
            </a:r>
          </a:p>
          <a:p>
            <a:pPr lvl="1"/>
            <a:r>
              <a:rPr lang="en-GB"/>
              <a:t>Narrative (classic anthropological)</a:t>
            </a:r>
          </a:p>
          <a:p>
            <a:pPr lvl="1"/>
            <a:r>
              <a:rPr lang="en-GB"/>
              <a:t>Coded</a:t>
            </a:r>
          </a:p>
          <a:p>
            <a:r>
              <a:rPr lang="en-GB"/>
              <a:t>Observational bias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fade">
                                      <p:cBhvr>
                                        <p:cTn id="7" dur="2000"/>
                                        <p:tgtEl>
                                          <p:spTgt spid="604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419"/>
                                        </p:tgtEl>
                                        <p:attrNameLst>
                                          <p:attrName>style.visibility</p:attrName>
                                        </p:attrNameLst>
                                      </p:cBhvr>
                                      <p:to>
                                        <p:strVal val="visible"/>
                                      </p:to>
                                    </p:set>
                                    <p:animEffect transition="in" filter="fade">
                                      <p:cBhvr>
                                        <p:cTn id="10" dur="2000"/>
                                        <p:tgtEl>
                                          <p:spTgt spid="604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p:bldP spid="60419" grpId="0"/>
    </p:bld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7FE1892E-4D39-4969-B876-F76C13618474}" type="slidenum">
              <a:rPr lang="en-GB"/>
              <a:pPr/>
              <a:t>68</a:t>
            </a:fld>
            <a:endParaRPr lang="en-GB"/>
          </a:p>
        </p:txBody>
      </p:sp>
      <p:sp>
        <p:nvSpPr>
          <p:cNvPr id="61442" name="Rectangle 2"/>
          <p:cNvSpPr>
            <a:spLocks noGrp="1" noChangeArrowheads="1"/>
          </p:cNvSpPr>
          <p:nvPr>
            <p:ph type="title"/>
          </p:nvPr>
        </p:nvSpPr>
        <p:spPr>
          <a:noFill/>
          <a:ln/>
        </p:spPr>
        <p:txBody>
          <a:bodyPr lIns="90488" tIns="44450" rIns="90488" bIns="44450" anchor="ctr"/>
          <a:lstStyle/>
          <a:p>
            <a:r>
              <a:rPr lang="en-GB" sz="2800" b="1"/>
              <a:t>Other Methods</a:t>
            </a:r>
          </a:p>
        </p:txBody>
      </p:sp>
      <p:sp>
        <p:nvSpPr>
          <p:cNvPr id="61443" name="Rectangle 3"/>
          <p:cNvSpPr>
            <a:spLocks noGrp="1" noChangeArrowheads="1"/>
          </p:cNvSpPr>
          <p:nvPr>
            <p:ph type="body" idx="1"/>
          </p:nvPr>
        </p:nvSpPr>
        <p:spPr>
          <a:noFill/>
          <a:ln/>
        </p:spPr>
        <p:txBody>
          <a:bodyPr lIns="90488" tIns="44450" rIns="90488" bIns="44450"/>
          <a:lstStyle/>
          <a:p>
            <a:r>
              <a:rPr lang="en-GB"/>
              <a:t>Role play (Cohen)</a:t>
            </a:r>
          </a:p>
          <a:p>
            <a:r>
              <a:rPr lang="en-GB"/>
              <a:t>Meta analysis</a:t>
            </a:r>
          </a:p>
          <a:p>
            <a:r>
              <a:rPr lang="en-GB"/>
              <a:t>Feminist</a:t>
            </a:r>
          </a:p>
          <a:p>
            <a:r>
              <a:rPr lang="en-GB"/>
              <a:t>Psychometric</a:t>
            </a:r>
          </a:p>
          <a:p>
            <a:pPr lvl="1"/>
            <a:r>
              <a:rPr lang="en-GB"/>
              <a:t>‘Off the shelf’</a:t>
            </a:r>
          </a:p>
          <a:p>
            <a:r>
              <a:rPr lang="en-GB"/>
              <a:t>Mixed methods (Robson + Silverman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42"/>
                                        </p:tgtEl>
                                        <p:attrNameLst>
                                          <p:attrName>style.visibility</p:attrName>
                                        </p:attrNameLst>
                                      </p:cBhvr>
                                      <p:to>
                                        <p:strVal val="visible"/>
                                      </p:to>
                                    </p:set>
                                    <p:animEffect transition="in" filter="fade">
                                      <p:cBhvr>
                                        <p:cTn id="7" dur="2000"/>
                                        <p:tgtEl>
                                          <p:spTgt spid="614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1443"/>
                                        </p:tgtEl>
                                        <p:attrNameLst>
                                          <p:attrName>style.visibility</p:attrName>
                                        </p:attrNameLst>
                                      </p:cBhvr>
                                      <p:to>
                                        <p:strVal val="visible"/>
                                      </p:to>
                                    </p:set>
                                    <p:animEffect transition="in" filter="fade">
                                      <p:cBhvr>
                                        <p:cTn id="10" dur="2000"/>
                                        <p:tgtEl>
                                          <p:spTgt spid="614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2" grpId="0"/>
      <p:bldP spid="61443" grpId="0"/>
    </p:bldLst>
  </p:timing>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DF9A7B9E-0B8E-4000-A717-74C0B4799EA1}" type="slidenum">
              <a:rPr lang="en-GB"/>
              <a:pPr/>
              <a:t>69</a:t>
            </a:fld>
            <a:endParaRPr lang="en-GB"/>
          </a:p>
        </p:txBody>
      </p:sp>
      <p:sp>
        <p:nvSpPr>
          <p:cNvPr id="62466" name="Rectangle 2"/>
          <p:cNvSpPr>
            <a:spLocks noGrp="1" noChangeArrowheads="1"/>
          </p:cNvSpPr>
          <p:nvPr>
            <p:ph type="title"/>
          </p:nvPr>
        </p:nvSpPr>
        <p:spPr>
          <a:noFill/>
          <a:ln/>
        </p:spPr>
        <p:txBody>
          <a:bodyPr lIns="90488" tIns="44450" rIns="90488" bIns="44450" anchor="ctr"/>
          <a:lstStyle/>
          <a:p>
            <a:r>
              <a:rPr lang="en-GB" sz="2800" b="1"/>
              <a:t>Some Practical Issues</a:t>
            </a:r>
          </a:p>
        </p:txBody>
      </p:sp>
      <p:graphicFrame>
        <p:nvGraphicFramePr>
          <p:cNvPr id="62467" name="Object 3">
            <a:hlinkClick r:id="" action="ppaction://ole?verb=0"/>
          </p:cNvPr>
          <p:cNvGraphicFramePr>
            <a:graphicFrameLocks/>
          </p:cNvGraphicFramePr>
          <p:nvPr>
            <p:ph sz="half" idx="1"/>
          </p:nvPr>
        </p:nvGraphicFramePr>
        <p:xfrm>
          <a:off x="1776413" y="2132013"/>
          <a:ext cx="2571750" cy="3805237"/>
        </p:xfrm>
        <a:graphic>
          <a:graphicData uri="http://schemas.openxmlformats.org/presentationml/2006/ole">
            <p:oleObj spid="_x0000_s62467" name="Microsoft ClipArt Gallery" r:id="rId4" imgW="3098520" imgH="4311360" progId="">
              <p:embed/>
            </p:oleObj>
          </a:graphicData>
        </a:graphic>
      </p:graphicFrame>
      <p:sp>
        <p:nvSpPr>
          <p:cNvPr id="62468" name="Rectangle 4"/>
          <p:cNvSpPr>
            <a:spLocks noGrp="1" noChangeArrowheads="1"/>
          </p:cNvSpPr>
          <p:nvPr>
            <p:ph type="body" sz="half" idx="2"/>
          </p:nvPr>
        </p:nvSpPr>
        <p:spPr>
          <a:xfrm>
            <a:off x="5097463" y="1827213"/>
            <a:ext cx="3586162" cy="4114800"/>
          </a:xfrm>
          <a:noFill/>
          <a:ln/>
        </p:spPr>
        <p:txBody>
          <a:bodyPr lIns="90488" tIns="44450" rIns="90488" bIns="44450"/>
          <a:lstStyle/>
          <a:p>
            <a:r>
              <a:rPr lang="en-GB" sz="2500" b="1"/>
              <a:t>Loneliness</a:t>
            </a:r>
          </a:p>
          <a:p>
            <a:r>
              <a:rPr lang="en-GB" sz="2500" b="1"/>
              <a:t>Obsessiveness</a:t>
            </a:r>
          </a:p>
          <a:p>
            <a:r>
              <a:rPr lang="en-GB" sz="2500" b="1"/>
              <a:t>Enjoy</a:t>
            </a:r>
          </a:p>
          <a:p>
            <a:r>
              <a:rPr lang="en-GB" sz="2500" b="1"/>
              <a:t>When to stop.</a:t>
            </a:r>
          </a:p>
          <a:p>
            <a:r>
              <a:rPr lang="en-GB" sz="2500" b="1"/>
              <a:t>Ethics</a:t>
            </a:r>
          </a:p>
          <a:p>
            <a:pPr>
              <a:buFont typeface="Wingdings" pitchFamily="2" charset="2"/>
              <a:buNone/>
            </a:pPr>
            <a:endParaRPr lang="en-GB" sz="2500" b="1">
              <a:solidFill>
                <a:srgbClr val="FFFF00"/>
              </a:solidFill>
            </a:endParaRPr>
          </a:p>
          <a:p>
            <a:pPr>
              <a:buFont typeface="Wingdings" pitchFamily="2" charset="2"/>
              <a:buNone/>
            </a:pPr>
            <a:r>
              <a:rPr lang="en-GB" sz="2500" b="1">
                <a:solidFill>
                  <a:srgbClr val="FFFF00"/>
                </a:solidFill>
              </a:rPr>
              <a:t>Conclusion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2466"/>
                                        </p:tgtEl>
                                        <p:attrNameLst>
                                          <p:attrName>style.visibility</p:attrName>
                                        </p:attrNameLst>
                                      </p:cBhvr>
                                      <p:to>
                                        <p:strVal val="visible"/>
                                      </p:to>
                                    </p:set>
                                    <p:animEffect transition="in" filter="fade">
                                      <p:cBhvr>
                                        <p:cTn id="7" dur="2000"/>
                                        <p:tgtEl>
                                          <p:spTgt spid="624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2468"/>
                                        </p:tgtEl>
                                        <p:attrNameLst>
                                          <p:attrName>style.visibility</p:attrName>
                                        </p:attrNameLst>
                                      </p:cBhvr>
                                      <p:to>
                                        <p:strVal val="visible"/>
                                      </p:to>
                                    </p:set>
                                    <p:animEffect transition="in" filter="fade">
                                      <p:cBhvr>
                                        <p:cTn id="10" dur="2000"/>
                                        <p:tgtEl>
                                          <p:spTgt spid="624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p:bldP spid="62468" grpId="0"/>
    </p:bldLst>
  </p:timing>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9"/>
          <p:cNvSpPr>
            <a:spLocks noGrp="1" noChangeArrowheads="1"/>
          </p:cNvSpPr>
          <p:nvPr>
            <p:ph type="ftr" sz="quarter" idx="3"/>
          </p:nvPr>
        </p:nvSpPr>
        <p:spPr/>
        <p:txBody>
          <a:bodyPr/>
          <a:lstStyle/>
          <a:p>
            <a:r>
              <a:rPr lang="en-GB" smtClean="0"/>
              <a:t>2011</a:t>
            </a:r>
            <a:endParaRPr lang="en-GB"/>
          </a:p>
        </p:txBody>
      </p:sp>
      <p:sp>
        <p:nvSpPr>
          <p:cNvPr id="7" name="Rectangle 10"/>
          <p:cNvSpPr>
            <a:spLocks noGrp="1" noChangeArrowheads="1"/>
          </p:cNvSpPr>
          <p:nvPr>
            <p:ph type="sldNum" sz="quarter" idx="4"/>
          </p:nvPr>
        </p:nvSpPr>
        <p:spPr/>
        <p:txBody>
          <a:bodyPr/>
          <a:lstStyle/>
          <a:p>
            <a:fld id="{EB031D60-46FC-49DE-9B5E-EA361987685C}" type="slidenum">
              <a:rPr lang="en-GB"/>
              <a:pPr/>
              <a:t>70</a:t>
            </a:fld>
            <a:endParaRPr lang="en-GB"/>
          </a:p>
        </p:txBody>
      </p:sp>
      <p:sp>
        <p:nvSpPr>
          <p:cNvPr id="63490" name="Rectangle 2"/>
          <p:cNvSpPr>
            <a:spLocks noGrp="1" noChangeArrowheads="1"/>
          </p:cNvSpPr>
          <p:nvPr>
            <p:ph type="ctrTitle"/>
          </p:nvPr>
        </p:nvSpPr>
        <p:spPr>
          <a:xfrm>
            <a:off x="762000" y="304800"/>
            <a:ext cx="7772400" cy="1143000"/>
          </a:xfrm>
          <a:noFill/>
          <a:ln/>
        </p:spPr>
        <p:txBody>
          <a:bodyPr lIns="90488" tIns="44450" rIns="90488" bIns="44450" anchor="ctr"/>
          <a:lstStyle/>
          <a:p>
            <a:r>
              <a:rPr lang="en-GB" sz="3200" b="1"/>
              <a:t>Research Analysis / Evaluation: </a:t>
            </a:r>
            <a:br>
              <a:rPr lang="en-GB" sz="3200" b="1"/>
            </a:br>
            <a:r>
              <a:rPr lang="en-GB" sz="3200" b="1"/>
              <a:t>The tip of the iceberg</a:t>
            </a:r>
          </a:p>
        </p:txBody>
      </p:sp>
      <p:sp>
        <p:nvSpPr>
          <p:cNvPr id="63491" name="Rectangle 3"/>
          <p:cNvSpPr>
            <a:spLocks noGrp="1" noChangeArrowheads="1"/>
          </p:cNvSpPr>
          <p:nvPr>
            <p:ph type="subTitle" idx="1"/>
          </p:nvPr>
        </p:nvSpPr>
        <p:spPr>
          <a:xfrm>
            <a:off x="827088" y="4365625"/>
            <a:ext cx="8027987" cy="1752600"/>
          </a:xfrm>
          <a:noFill/>
          <a:ln/>
        </p:spPr>
        <p:txBody>
          <a:bodyPr lIns="90488" tIns="44450" rIns="90488" bIns="44450"/>
          <a:lstStyle/>
          <a:p>
            <a:pPr>
              <a:lnSpc>
                <a:spcPct val="90000"/>
              </a:lnSpc>
              <a:buFont typeface="Wingdings" pitchFamily="2" charset="2"/>
              <a:buChar char="¡"/>
            </a:pPr>
            <a:r>
              <a:rPr lang="en-GB"/>
              <a:t>Data Management	coding &amp; summarising</a:t>
            </a:r>
          </a:p>
          <a:p>
            <a:pPr>
              <a:lnSpc>
                <a:spcPct val="90000"/>
              </a:lnSpc>
              <a:buFont typeface="Wingdings" pitchFamily="2" charset="2"/>
              <a:buChar char="¡"/>
            </a:pPr>
            <a:r>
              <a:rPr lang="en-GB"/>
              <a:t>Analysis- Qual. &amp; Quant.</a:t>
            </a:r>
          </a:p>
          <a:p>
            <a:pPr>
              <a:lnSpc>
                <a:spcPct val="90000"/>
              </a:lnSpc>
              <a:buFont typeface="Wingdings" pitchFamily="2" charset="2"/>
              <a:buChar char="¡"/>
            </a:pPr>
            <a:r>
              <a:rPr lang="en-GB"/>
              <a:t>Interpretation- contextualise</a:t>
            </a:r>
          </a:p>
        </p:txBody>
      </p:sp>
      <p:sp>
        <p:nvSpPr>
          <p:cNvPr id="63492" name="Text Box 4"/>
          <p:cNvSpPr txBox="1">
            <a:spLocks noChangeArrowheads="1"/>
          </p:cNvSpPr>
          <p:nvPr/>
        </p:nvSpPr>
        <p:spPr bwMode="auto">
          <a:xfrm>
            <a:off x="179388" y="6284913"/>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8</a:t>
            </a:r>
          </a:p>
        </p:txBody>
      </p:sp>
      <p:sp>
        <p:nvSpPr>
          <p:cNvPr id="63493" name="Text Box 5"/>
          <p:cNvSpPr txBox="1">
            <a:spLocks noChangeArrowheads="1"/>
          </p:cNvSpPr>
          <p:nvPr/>
        </p:nvSpPr>
        <p:spPr bwMode="auto">
          <a:xfrm>
            <a:off x="395288" y="2565400"/>
            <a:ext cx="8382000" cy="2085975"/>
          </a:xfrm>
          <a:prstGeom prst="rect">
            <a:avLst/>
          </a:prstGeom>
          <a:noFill/>
          <a:ln w="12700">
            <a:noFill/>
            <a:miter lim="800000"/>
            <a:headEnd/>
            <a:tailEnd/>
          </a:ln>
          <a:effectLst/>
        </p:spPr>
        <p:txBody>
          <a:bodyPr>
            <a:spAutoFit/>
          </a:bodyPr>
          <a:lstStyle/>
          <a:p>
            <a:pPr algn="ctr">
              <a:lnSpc>
                <a:spcPct val="90000"/>
              </a:lnSpc>
              <a:spcBef>
                <a:spcPct val="20000"/>
              </a:spcBef>
              <a:buClr>
                <a:schemeClr val="tx2"/>
              </a:buClr>
              <a:buSzPct val="115000"/>
            </a:pPr>
            <a:r>
              <a:rPr lang="en-GB" sz="2800">
                <a:latin typeface="Times New Roman" pitchFamily="18" charset="0"/>
              </a:rPr>
              <a:t>“Analysis is about the search for explanation and understanding, in the course of which concepts and theories are likely to be advanced, considered and developed.”  (Blaxter </a:t>
            </a:r>
            <a:r>
              <a:rPr lang="en-GB" sz="2800" i="1">
                <a:latin typeface="Times New Roman" pitchFamily="18" charset="0"/>
              </a:rPr>
              <a:t>et. al.</a:t>
            </a:r>
            <a:r>
              <a:rPr lang="en-GB" sz="2800">
                <a:latin typeface="Times New Roman" pitchFamily="18" charset="0"/>
              </a:rPr>
              <a:t>, 1997, p. 185)</a:t>
            </a:r>
          </a:p>
          <a:p>
            <a:pPr>
              <a:spcBef>
                <a:spcPct val="50000"/>
              </a:spcBef>
            </a:pPr>
            <a:endParaRPr lang="en-GB" sz="2000">
              <a:latin typeface="Times New Roman" pitchFamily="18"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fade">
                                      <p:cBhvr>
                                        <p:cTn id="7" dur="2000"/>
                                        <p:tgtEl>
                                          <p:spTgt spid="634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3491"/>
                                        </p:tgtEl>
                                        <p:attrNameLst>
                                          <p:attrName>style.visibility</p:attrName>
                                        </p:attrNameLst>
                                      </p:cBhvr>
                                      <p:to>
                                        <p:strVal val="visible"/>
                                      </p:to>
                                    </p:set>
                                    <p:animEffect transition="in" filter="fade">
                                      <p:cBhvr>
                                        <p:cTn id="10" dur="2000"/>
                                        <p:tgtEl>
                                          <p:spTgt spid="634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p:bldP spid="63491" grpId="0"/>
    </p:bldLst>
  </p:timing>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6594501C-D2D8-48C5-8CBC-0F7A10EA9DD8}" type="slidenum">
              <a:rPr lang="en-GB"/>
              <a:pPr/>
              <a:t>71</a:t>
            </a:fld>
            <a:endParaRPr lang="en-GB"/>
          </a:p>
        </p:txBody>
      </p:sp>
      <p:sp>
        <p:nvSpPr>
          <p:cNvPr id="64514" name="Rectangle 2"/>
          <p:cNvSpPr>
            <a:spLocks noGrp="1" noChangeArrowheads="1"/>
          </p:cNvSpPr>
          <p:nvPr>
            <p:ph type="title"/>
          </p:nvPr>
        </p:nvSpPr>
        <p:spPr>
          <a:noFill/>
          <a:ln/>
        </p:spPr>
        <p:txBody>
          <a:bodyPr lIns="90488" tIns="44450" rIns="90488" bIns="44450" anchor="ctr"/>
          <a:lstStyle/>
          <a:p>
            <a:r>
              <a:rPr lang="en-GB" sz="2800" b="1"/>
              <a:t>How, where, when and type?</a:t>
            </a:r>
          </a:p>
        </p:txBody>
      </p:sp>
      <p:sp>
        <p:nvSpPr>
          <p:cNvPr id="64515"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i="1"/>
              <a:t>Cook</a:t>
            </a:r>
            <a:r>
              <a:rPr lang="en-GB" sz="2500"/>
              <a:t> Your data</a:t>
            </a:r>
          </a:p>
          <a:p>
            <a:r>
              <a:rPr lang="en-GB" sz="2500"/>
              <a:t>Organised vs. unorganised</a:t>
            </a:r>
          </a:p>
          <a:p>
            <a:r>
              <a:rPr lang="en-GB" sz="2500"/>
              <a:t>Perceptions</a:t>
            </a:r>
          </a:p>
          <a:p>
            <a:r>
              <a:rPr lang="en-GB" sz="2500"/>
              <a:t>Resources available</a:t>
            </a:r>
          </a:p>
          <a:p>
            <a:r>
              <a:rPr lang="en-GB" sz="2500"/>
              <a:t>Data varies</a:t>
            </a:r>
          </a:p>
        </p:txBody>
      </p:sp>
      <p:graphicFrame>
        <p:nvGraphicFramePr>
          <p:cNvPr id="64516" name="Object 4">
            <a:hlinkClick r:id="" action="ppaction://ole?verb=0"/>
          </p:cNvPr>
          <p:cNvGraphicFramePr>
            <a:graphicFrameLocks/>
          </p:cNvGraphicFramePr>
          <p:nvPr/>
        </p:nvGraphicFramePr>
        <p:xfrm>
          <a:off x="4348163" y="2236788"/>
          <a:ext cx="3943350" cy="2755900"/>
        </p:xfrm>
        <a:graphic>
          <a:graphicData uri="http://schemas.openxmlformats.org/presentationml/2006/ole">
            <p:oleObj spid="_x0000_s64516" name="Microsoft ClipArt Gallery" r:id="rId4" imgW="3952800" imgH="276516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fade">
                                      <p:cBhvr>
                                        <p:cTn id="7" dur="2000"/>
                                        <p:tgtEl>
                                          <p:spTgt spid="645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4515"/>
                                        </p:tgtEl>
                                        <p:attrNameLst>
                                          <p:attrName>style.visibility</p:attrName>
                                        </p:attrNameLst>
                                      </p:cBhvr>
                                      <p:to>
                                        <p:strVal val="visible"/>
                                      </p:to>
                                    </p:set>
                                    <p:animEffect transition="in" filter="fade">
                                      <p:cBhvr>
                                        <p:cTn id="10" dur="2000"/>
                                        <p:tgtEl>
                                          <p:spTgt spid="645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P spid="64515" grpId="0"/>
    </p:bldLst>
  </p:timing>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7A22E9EC-035A-4045-9C4E-A3DC53F5F76D}" type="slidenum">
              <a:rPr lang="en-GB"/>
              <a:pPr/>
              <a:t>72</a:t>
            </a:fld>
            <a:endParaRPr lang="en-GB"/>
          </a:p>
        </p:txBody>
      </p:sp>
      <p:sp>
        <p:nvSpPr>
          <p:cNvPr id="65538" name="Rectangle 2"/>
          <p:cNvSpPr>
            <a:spLocks noGrp="1" noChangeArrowheads="1"/>
          </p:cNvSpPr>
          <p:nvPr>
            <p:ph type="title"/>
          </p:nvPr>
        </p:nvSpPr>
        <p:spPr>
          <a:noFill/>
          <a:ln/>
        </p:spPr>
        <p:txBody>
          <a:bodyPr lIns="90488" tIns="44450" rIns="90488" bIns="44450" anchor="ctr"/>
          <a:lstStyle/>
          <a:p>
            <a:r>
              <a:rPr lang="en-GB" sz="2800" b="1"/>
              <a:t>Qualitative and Quantitative</a:t>
            </a:r>
          </a:p>
        </p:txBody>
      </p:sp>
      <p:sp>
        <p:nvSpPr>
          <p:cNvPr id="65539" name="Rectangle 3"/>
          <p:cNvSpPr>
            <a:spLocks noGrp="1" noChangeArrowheads="1"/>
          </p:cNvSpPr>
          <p:nvPr>
            <p:ph type="body" idx="1"/>
          </p:nvPr>
        </p:nvSpPr>
        <p:spPr>
          <a:noFill/>
          <a:ln/>
        </p:spPr>
        <p:txBody>
          <a:bodyPr lIns="90488" tIns="44450" rIns="90488" bIns="44450"/>
          <a:lstStyle/>
          <a:p>
            <a:pPr>
              <a:lnSpc>
                <a:spcPct val="90000"/>
              </a:lnSpc>
            </a:pPr>
            <a:r>
              <a:rPr lang="en-GB"/>
              <a:t>Major consideration for analysis</a:t>
            </a:r>
          </a:p>
          <a:p>
            <a:pPr>
              <a:lnSpc>
                <a:spcPct val="90000"/>
              </a:lnSpc>
            </a:pPr>
            <a:r>
              <a:rPr lang="en-GB"/>
              <a:t>“Neither are ‘facts’ in anything but a very subjective sense” (</a:t>
            </a:r>
            <a:r>
              <a:rPr lang="en-GB" i="1"/>
              <a:t>ibid.,</a:t>
            </a:r>
            <a:r>
              <a:rPr lang="en-GB"/>
              <a:t> p. 177)</a:t>
            </a:r>
          </a:p>
          <a:p>
            <a:pPr>
              <a:lnSpc>
                <a:spcPct val="90000"/>
              </a:lnSpc>
            </a:pPr>
            <a:r>
              <a:rPr lang="en-GB"/>
              <a:t>Qual can be Quantified and vice versa</a:t>
            </a:r>
          </a:p>
          <a:p>
            <a:pPr>
              <a:lnSpc>
                <a:spcPct val="90000"/>
              </a:lnSpc>
            </a:pPr>
            <a:r>
              <a:rPr lang="en-GB"/>
              <a:t>ALL data needs to be representative, reliable and accurate.  KNOW YOUR SOURCES</a:t>
            </a:r>
          </a:p>
          <a:p>
            <a:pPr>
              <a:lnSpc>
                <a:spcPct val="90000"/>
              </a:lnSpc>
            </a:pPr>
            <a:r>
              <a:rPr lang="en-GB"/>
              <a:t>Trace your data to their origins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fade">
                                      <p:cBhvr>
                                        <p:cTn id="7" dur="2000"/>
                                        <p:tgtEl>
                                          <p:spTgt spid="655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5539"/>
                                        </p:tgtEl>
                                        <p:attrNameLst>
                                          <p:attrName>style.visibility</p:attrName>
                                        </p:attrNameLst>
                                      </p:cBhvr>
                                      <p:to>
                                        <p:strVal val="visible"/>
                                      </p:to>
                                    </p:set>
                                    <p:animEffect transition="in" filter="fade">
                                      <p:cBhvr>
                                        <p:cTn id="10" dur="2000"/>
                                        <p:tgtEl>
                                          <p:spTgt spid="655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P spid="65539" grpId="0"/>
    </p:bldLst>
  </p:timing>
</p:sld>
</file>

<file path=ppt/slides/slide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108897B1-AFF2-4263-8CBE-663D7F6D34CA}" type="slidenum">
              <a:rPr lang="en-GB"/>
              <a:pPr/>
              <a:t>73</a:t>
            </a:fld>
            <a:endParaRPr lang="en-GB"/>
          </a:p>
        </p:txBody>
      </p:sp>
      <p:sp>
        <p:nvSpPr>
          <p:cNvPr id="66562" name="Rectangle 2"/>
          <p:cNvSpPr>
            <a:spLocks noGrp="1" noChangeArrowheads="1"/>
          </p:cNvSpPr>
          <p:nvPr>
            <p:ph type="title"/>
          </p:nvPr>
        </p:nvSpPr>
        <p:spPr>
          <a:noFill/>
          <a:ln/>
        </p:spPr>
        <p:txBody>
          <a:bodyPr lIns="90488" tIns="44450" rIns="90488" bIns="44450" anchor="ctr"/>
          <a:lstStyle/>
          <a:p>
            <a:r>
              <a:rPr lang="en-GB" sz="2800" b="1"/>
              <a:t>Data Management</a:t>
            </a:r>
          </a:p>
        </p:txBody>
      </p:sp>
      <p:sp>
        <p:nvSpPr>
          <p:cNvPr id="66563"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a:t>Reduce the quantity and scope </a:t>
            </a:r>
          </a:p>
          <a:p>
            <a:r>
              <a:rPr lang="en-GB" sz="2500"/>
              <a:t>Abstract from the data the relevant points.</a:t>
            </a:r>
          </a:p>
          <a:p>
            <a:r>
              <a:rPr lang="en-GB" sz="2500"/>
              <a:t>Loss of info. </a:t>
            </a:r>
          </a:p>
          <a:p>
            <a:r>
              <a:rPr lang="en-GB" sz="2500"/>
              <a:t>Subjective</a:t>
            </a:r>
          </a:p>
        </p:txBody>
      </p:sp>
      <p:sp>
        <p:nvSpPr>
          <p:cNvPr id="66564" name="Rectangle 4"/>
          <p:cNvSpPr>
            <a:spLocks noGrp="1" noChangeArrowheads="1"/>
          </p:cNvSpPr>
          <p:nvPr>
            <p:ph type="body" sz="half" idx="2"/>
          </p:nvPr>
        </p:nvSpPr>
        <p:spPr>
          <a:xfrm>
            <a:off x="5097463" y="1827213"/>
            <a:ext cx="3586162" cy="4114800"/>
          </a:xfrm>
          <a:noFill/>
          <a:ln/>
        </p:spPr>
        <p:txBody>
          <a:bodyPr lIns="90488" tIns="44450" rIns="90488" bIns="44450"/>
          <a:lstStyle/>
          <a:p>
            <a:r>
              <a:rPr lang="en-GB" sz="2500" b="1"/>
              <a:t>Techniques</a:t>
            </a:r>
            <a:endParaRPr lang="en-GB" sz="2500"/>
          </a:p>
          <a:p>
            <a:pPr lvl="1"/>
            <a:r>
              <a:rPr lang="en-GB" sz="2100"/>
              <a:t>Coding</a:t>
            </a:r>
          </a:p>
          <a:p>
            <a:pPr lvl="2"/>
            <a:r>
              <a:rPr lang="en-GB"/>
              <a:t>coding instructions</a:t>
            </a:r>
          </a:p>
          <a:p>
            <a:pPr lvl="2"/>
            <a:r>
              <a:rPr lang="en-GB"/>
              <a:t>computer</a:t>
            </a:r>
          </a:p>
          <a:p>
            <a:pPr lvl="2"/>
            <a:r>
              <a:rPr lang="en-GB"/>
              <a:t>cleaning data</a:t>
            </a:r>
          </a:p>
          <a:p>
            <a:pPr lvl="1"/>
            <a:r>
              <a:rPr lang="en-GB" sz="2100"/>
              <a:t>Annotation</a:t>
            </a:r>
          </a:p>
          <a:p>
            <a:pPr lvl="1"/>
            <a:r>
              <a:rPr lang="en-GB" sz="2100"/>
              <a:t>Labelling</a:t>
            </a:r>
          </a:p>
          <a:p>
            <a:pPr lvl="1"/>
            <a:r>
              <a:rPr lang="en-GB" sz="2100"/>
              <a:t>Selection</a:t>
            </a:r>
          </a:p>
          <a:p>
            <a:pPr lvl="1"/>
            <a:r>
              <a:rPr lang="en-GB" sz="2100"/>
              <a:t>Summary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6562"/>
                                        </p:tgtEl>
                                        <p:attrNameLst>
                                          <p:attrName>style.visibility</p:attrName>
                                        </p:attrNameLst>
                                      </p:cBhvr>
                                      <p:to>
                                        <p:strVal val="visible"/>
                                      </p:to>
                                    </p:set>
                                    <p:animEffect transition="in" filter="fade">
                                      <p:cBhvr>
                                        <p:cTn id="7" dur="2000"/>
                                        <p:tgtEl>
                                          <p:spTgt spid="665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6563"/>
                                        </p:tgtEl>
                                        <p:attrNameLst>
                                          <p:attrName>style.visibility</p:attrName>
                                        </p:attrNameLst>
                                      </p:cBhvr>
                                      <p:to>
                                        <p:strVal val="visible"/>
                                      </p:to>
                                    </p:set>
                                    <p:animEffect transition="in" filter="fade">
                                      <p:cBhvr>
                                        <p:cTn id="10" dur="2000"/>
                                        <p:tgtEl>
                                          <p:spTgt spid="6656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6564"/>
                                        </p:tgtEl>
                                        <p:attrNameLst>
                                          <p:attrName>style.visibility</p:attrName>
                                        </p:attrNameLst>
                                      </p:cBhvr>
                                      <p:to>
                                        <p:strVal val="visible"/>
                                      </p:to>
                                    </p:set>
                                    <p:animEffect transition="in" filter="fade">
                                      <p:cBhvr>
                                        <p:cTn id="13" dur="2000"/>
                                        <p:tgtEl>
                                          <p:spTgt spid="665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p:bldP spid="66563" grpId="0"/>
      <p:bldP spid="66564" grpId="0"/>
    </p:bldLst>
  </p:timing>
</p:sld>
</file>

<file path=ppt/slides/slide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EABA139A-43D0-4BD5-911C-E2529694EF66}" type="slidenum">
              <a:rPr lang="en-GB"/>
              <a:pPr/>
              <a:t>74</a:t>
            </a:fld>
            <a:endParaRPr lang="en-GB"/>
          </a:p>
        </p:txBody>
      </p:sp>
      <p:sp>
        <p:nvSpPr>
          <p:cNvPr id="67586" name="Rectangle 2"/>
          <p:cNvSpPr>
            <a:spLocks noGrp="1" noChangeArrowheads="1"/>
          </p:cNvSpPr>
          <p:nvPr>
            <p:ph type="title"/>
          </p:nvPr>
        </p:nvSpPr>
        <p:spPr>
          <a:noFill/>
          <a:ln/>
        </p:spPr>
        <p:txBody>
          <a:bodyPr lIns="90488" tIns="44450" rIns="90488" bIns="44450" anchor="ctr"/>
          <a:lstStyle/>
          <a:p>
            <a:r>
              <a:rPr lang="en-GB" sz="2800" b="1"/>
              <a:t>Analysing different forms of data</a:t>
            </a:r>
          </a:p>
        </p:txBody>
      </p:sp>
      <p:sp>
        <p:nvSpPr>
          <p:cNvPr id="67587" name="Rectangle 3"/>
          <p:cNvSpPr>
            <a:spLocks noGrp="1" noChangeArrowheads="1"/>
          </p:cNvSpPr>
          <p:nvPr>
            <p:ph type="body" idx="1"/>
          </p:nvPr>
        </p:nvSpPr>
        <p:spPr>
          <a:noFill/>
          <a:ln/>
        </p:spPr>
        <p:txBody>
          <a:bodyPr lIns="90488" tIns="44450" rIns="90488" bIns="44450"/>
          <a:lstStyle/>
          <a:p>
            <a:pPr>
              <a:lnSpc>
                <a:spcPct val="90000"/>
              </a:lnSpc>
            </a:pPr>
            <a:r>
              <a:rPr lang="en-GB" sz="2500"/>
              <a:t>RIGOROUS PROCESS</a:t>
            </a:r>
          </a:p>
          <a:p>
            <a:pPr>
              <a:lnSpc>
                <a:spcPct val="90000"/>
              </a:lnSpc>
            </a:pPr>
            <a:r>
              <a:rPr lang="en-GB" sz="2500" b="1"/>
              <a:t>Documents</a:t>
            </a:r>
          </a:p>
          <a:p>
            <a:pPr lvl="1">
              <a:lnSpc>
                <a:spcPct val="90000"/>
              </a:lnSpc>
            </a:pPr>
            <a:r>
              <a:rPr lang="en-GB" sz="2100"/>
              <a:t>need to be critically assessed (Not face value)</a:t>
            </a:r>
          </a:p>
          <a:p>
            <a:pPr lvl="1">
              <a:lnSpc>
                <a:spcPct val="90000"/>
              </a:lnSpc>
            </a:pPr>
            <a:r>
              <a:rPr lang="en-GB" sz="2100"/>
              <a:t>Relate to other documents (Comparative)</a:t>
            </a:r>
          </a:p>
          <a:p>
            <a:pPr lvl="1">
              <a:lnSpc>
                <a:spcPct val="90000"/>
              </a:lnSpc>
            </a:pPr>
            <a:r>
              <a:rPr lang="en-GB" sz="2100"/>
              <a:t>Abstract relevance to your research</a:t>
            </a:r>
          </a:p>
          <a:p>
            <a:pPr>
              <a:lnSpc>
                <a:spcPct val="90000"/>
              </a:lnSpc>
            </a:pPr>
            <a:r>
              <a:rPr lang="en-GB" sz="2500" b="1"/>
              <a:t>Interviews</a:t>
            </a:r>
          </a:p>
          <a:p>
            <a:pPr lvl="1">
              <a:lnSpc>
                <a:spcPct val="90000"/>
              </a:lnSpc>
            </a:pPr>
            <a:r>
              <a:rPr lang="en-GB" sz="2100"/>
              <a:t>Context</a:t>
            </a:r>
          </a:p>
          <a:p>
            <a:pPr lvl="1">
              <a:lnSpc>
                <a:spcPct val="90000"/>
              </a:lnSpc>
            </a:pPr>
            <a:r>
              <a:rPr lang="en-GB" sz="2100"/>
              <a:t>Important statements / filter</a:t>
            </a:r>
          </a:p>
          <a:p>
            <a:pPr lvl="1">
              <a:lnSpc>
                <a:spcPct val="90000"/>
              </a:lnSpc>
            </a:pPr>
            <a:r>
              <a:rPr lang="en-GB" sz="2100"/>
              <a:t>Computer analysis codes/word search</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7586"/>
                                        </p:tgtEl>
                                        <p:attrNameLst>
                                          <p:attrName>style.visibility</p:attrName>
                                        </p:attrNameLst>
                                      </p:cBhvr>
                                      <p:to>
                                        <p:strVal val="visible"/>
                                      </p:to>
                                    </p:set>
                                    <p:animEffect transition="in" filter="fade">
                                      <p:cBhvr>
                                        <p:cTn id="7" dur="2000"/>
                                        <p:tgtEl>
                                          <p:spTgt spid="675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7587"/>
                                        </p:tgtEl>
                                        <p:attrNameLst>
                                          <p:attrName>style.visibility</p:attrName>
                                        </p:attrNameLst>
                                      </p:cBhvr>
                                      <p:to>
                                        <p:strVal val="visible"/>
                                      </p:to>
                                    </p:set>
                                    <p:animEffect transition="in" filter="fade">
                                      <p:cBhvr>
                                        <p:cTn id="10" dur="2000"/>
                                        <p:tgtEl>
                                          <p:spTgt spid="675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p:bldP spid="67587" grpId="0"/>
    </p:bldLst>
  </p:timing>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A04CA323-F7F7-47CA-8900-D3922A6C3EA3}" type="slidenum">
              <a:rPr lang="en-GB"/>
              <a:pPr/>
              <a:t>75</a:t>
            </a:fld>
            <a:endParaRPr lang="en-GB"/>
          </a:p>
        </p:txBody>
      </p:sp>
      <p:sp>
        <p:nvSpPr>
          <p:cNvPr id="68610" name="Rectangle 2"/>
          <p:cNvSpPr>
            <a:spLocks noGrp="1" noChangeArrowheads="1"/>
          </p:cNvSpPr>
          <p:nvPr>
            <p:ph type="title"/>
          </p:nvPr>
        </p:nvSpPr>
        <p:spPr>
          <a:noFill/>
          <a:ln/>
        </p:spPr>
        <p:txBody>
          <a:bodyPr lIns="90488" tIns="44450" rIns="90488" bIns="44450" anchor="ctr"/>
          <a:lstStyle/>
          <a:p>
            <a:r>
              <a:rPr lang="en-GB" sz="2800" b="1"/>
              <a:t>Cont’d</a:t>
            </a:r>
          </a:p>
        </p:txBody>
      </p:sp>
      <p:sp>
        <p:nvSpPr>
          <p:cNvPr id="68611" name="Rectangle 3"/>
          <p:cNvSpPr>
            <a:spLocks noGrp="1" noChangeArrowheads="1"/>
          </p:cNvSpPr>
          <p:nvPr>
            <p:ph type="body" idx="1"/>
          </p:nvPr>
        </p:nvSpPr>
        <p:spPr>
          <a:noFill/>
          <a:ln/>
        </p:spPr>
        <p:txBody>
          <a:bodyPr lIns="90488" tIns="44450" rIns="90488" bIns="44450"/>
          <a:lstStyle/>
          <a:p>
            <a:pPr lvl="1">
              <a:buFont typeface="Wingdings" pitchFamily="2" charset="2"/>
              <a:buNone/>
            </a:pPr>
            <a:r>
              <a:rPr lang="en-GB" b="1"/>
              <a:t>Observation</a:t>
            </a:r>
          </a:p>
          <a:p>
            <a:pPr lvl="1"/>
            <a:r>
              <a:rPr lang="en-GB"/>
              <a:t>Shoes</a:t>
            </a:r>
          </a:p>
          <a:p>
            <a:pPr lvl="1"/>
            <a:r>
              <a:rPr lang="en-GB"/>
              <a:t>Different interpretations</a:t>
            </a:r>
          </a:p>
          <a:p>
            <a:r>
              <a:rPr lang="en-GB" b="1"/>
              <a:t>Questionnaires</a:t>
            </a:r>
          </a:p>
          <a:p>
            <a:pPr lvl="1"/>
            <a:r>
              <a:rPr lang="en-GB"/>
              <a:t>More Quant.</a:t>
            </a:r>
          </a:p>
          <a:p>
            <a:pPr lvl="1"/>
            <a:r>
              <a:rPr lang="en-GB"/>
              <a:t>Codes -Mutually exclusive &amp; Consistent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610"/>
                                        </p:tgtEl>
                                        <p:attrNameLst>
                                          <p:attrName>style.visibility</p:attrName>
                                        </p:attrNameLst>
                                      </p:cBhvr>
                                      <p:to>
                                        <p:strVal val="visible"/>
                                      </p:to>
                                    </p:set>
                                    <p:animEffect transition="in" filter="fade">
                                      <p:cBhvr>
                                        <p:cTn id="7" dur="2000"/>
                                        <p:tgtEl>
                                          <p:spTgt spid="686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8611"/>
                                        </p:tgtEl>
                                        <p:attrNameLst>
                                          <p:attrName>style.visibility</p:attrName>
                                        </p:attrNameLst>
                                      </p:cBhvr>
                                      <p:to>
                                        <p:strVal val="visible"/>
                                      </p:to>
                                    </p:set>
                                    <p:animEffect transition="in" filter="fade">
                                      <p:cBhvr>
                                        <p:cTn id="10" dur="2000"/>
                                        <p:tgtEl>
                                          <p:spTgt spid="686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0" grpId="0"/>
      <p:bldP spid="68611" grpId="0"/>
    </p:bldLst>
  </p:timing>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72B52DD8-FBCA-4269-A418-741519C1DE06}" type="slidenum">
              <a:rPr lang="en-GB"/>
              <a:pPr/>
              <a:t>76</a:t>
            </a:fld>
            <a:endParaRPr lang="en-GB"/>
          </a:p>
        </p:txBody>
      </p:sp>
      <p:sp>
        <p:nvSpPr>
          <p:cNvPr id="69634" name="Rectangle 2"/>
          <p:cNvSpPr>
            <a:spLocks noGrp="1" noChangeArrowheads="1"/>
          </p:cNvSpPr>
          <p:nvPr>
            <p:ph type="title"/>
          </p:nvPr>
        </p:nvSpPr>
        <p:spPr>
          <a:noFill/>
          <a:ln/>
        </p:spPr>
        <p:txBody>
          <a:bodyPr lIns="90488" tIns="44450" rIns="90488" bIns="44450" anchor="ctr"/>
          <a:lstStyle/>
          <a:p>
            <a:r>
              <a:rPr lang="en-GB" sz="2800" b="1"/>
              <a:t>Statistical Analysis</a:t>
            </a:r>
          </a:p>
        </p:txBody>
      </p:sp>
      <p:sp>
        <p:nvSpPr>
          <p:cNvPr id="69635" name="Rectangle 3"/>
          <p:cNvSpPr>
            <a:spLocks noGrp="1" noChangeArrowheads="1"/>
          </p:cNvSpPr>
          <p:nvPr>
            <p:ph type="body" idx="1"/>
          </p:nvPr>
        </p:nvSpPr>
        <p:spPr>
          <a:noFill/>
          <a:ln/>
        </p:spPr>
        <p:txBody>
          <a:bodyPr lIns="90488" tIns="44450" rIns="90488" bIns="44450"/>
          <a:lstStyle/>
          <a:p>
            <a:pPr>
              <a:lnSpc>
                <a:spcPct val="90000"/>
              </a:lnSpc>
            </a:pPr>
            <a:r>
              <a:rPr lang="en-GB" b="1"/>
              <a:t>Types </a:t>
            </a:r>
            <a:endParaRPr lang="en-GB"/>
          </a:p>
          <a:p>
            <a:pPr>
              <a:lnSpc>
                <a:spcPct val="90000"/>
              </a:lnSpc>
            </a:pPr>
            <a:r>
              <a:rPr lang="en-GB" b="1"/>
              <a:t>Descriptive Statistics</a:t>
            </a:r>
          </a:p>
          <a:p>
            <a:pPr lvl="1">
              <a:lnSpc>
                <a:spcPct val="90000"/>
              </a:lnSpc>
            </a:pPr>
            <a:r>
              <a:rPr lang="en-GB"/>
              <a:t>Variables, frequencies, ranges</a:t>
            </a:r>
          </a:p>
          <a:p>
            <a:pPr lvl="1">
              <a:lnSpc>
                <a:spcPct val="90000"/>
              </a:lnSpc>
            </a:pPr>
            <a:r>
              <a:rPr lang="en-GB"/>
              <a:t>Simple</a:t>
            </a:r>
          </a:p>
          <a:p>
            <a:pPr>
              <a:lnSpc>
                <a:spcPct val="90000"/>
              </a:lnSpc>
            </a:pPr>
            <a:r>
              <a:rPr lang="en-GB" b="1"/>
              <a:t>Inferential </a:t>
            </a:r>
          </a:p>
          <a:p>
            <a:pPr lvl="1">
              <a:lnSpc>
                <a:spcPct val="90000"/>
              </a:lnSpc>
            </a:pPr>
            <a:r>
              <a:rPr lang="en-GB"/>
              <a:t>Similarity e.g. Chi Square (Assumptions)</a:t>
            </a:r>
          </a:p>
          <a:p>
            <a:pPr lvl="1">
              <a:lnSpc>
                <a:spcPct val="90000"/>
              </a:lnSpc>
            </a:pPr>
            <a:r>
              <a:rPr lang="en-GB"/>
              <a:t>more variables e.g Multiple regression</a:t>
            </a:r>
          </a:p>
          <a:p>
            <a:pPr>
              <a:lnSpc>
                <a:spcPct val="90000"/>
              </a:lnSpc>
            </a:pPr>
            <a:r>
              <a:rPr lang="en-GB" b="1"/>
              <a:t>Check Causality </a:t>
            </a:r>
            <a:r>
              <a:rPr lang="en-GB"/>
              <a:t>- Find the relationship</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9635"/>
                                        </p:tgtEl>
                                        <p:attrNameLst>
                                          <p:attrName>style.visibility</p:attrName>
                                        </p:attrNameLst>
                                      </p:cBhvr>
                                      <p:to>
                                        <p:strVal val="visible"/>
                                      </p:to>
                                    </p:set>
                                    <p:animEffect transition="in" filter="fade">
                                      <p:cBhvr>
                                        <p:cTn id="10" dur="2000"/>
                                        <p:tgtEl>
                                          <p:spTgt spid="696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p:bldP spid="69635" grpId="0"/>
    </p:bldLst>
  </p:timing>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6"/>
          <p:cNvSpPr>
            <a:spLocks noGrp="1"/>
          </p:cNvSpPr>
          <p:nvPr>
            <p:ph type="ftr" sz="quarter" idx="11"/>
          </p:nvPr>
        </p:nvSpPr>
        <p:spPr/>
        <p:txBody>
          <a:bodyPr/>
          <a:lstStyle/>
          <a:p>
            <a:r>
              <a:rPr lang="en-GB" smtClean="0"/>
              <a:t>2011</a:t>
            </a:r>
            <a:endParaRPr lang="en-GB"/>
          </a:p>
        </p:txBody>
      </p:sp>
      <p:sp>
        <p:nvSpPr>
          <p:cNvPr id="6" name="Slide Number Placeholder 7"/>
          <p:cNvSpPr>
            <a:spLocks noGrp="1"/>
          </p:cNvSpPr>
          <p:nvPr>
            <p:ph type="sldNum" sz="quarter" idx="12"/>
          </p:nvPr>
        </p:nvSpPr>
        <p:spPr/>
        <p:txBody>
          <a:bodyPr/>
          <a:lstStyle/>
          <a:p>
            <a:fld id="{F7C2B667-DA14-4ECE-9CBA-25EEEA20BA48}" type="slidenum">
              <a:rPr lang="en-GB"/>
              <a:pPr/>
              <a:t>77</a:t>
            </a:fld>
            <a:endParaRPr lang="en-GB"/>
          </a:p>
        </p:txBody>
      </p:sp>
      <p:sp>
        <p:nvSpPr>
          <p:cNvPr id="70658" name="Rectangle 2"/>
          <p:cNvSpPr>
            <a:spLocks noGrp="1" noChangeArrowheads="1"/>
          </p:cNvSpPr>
          <p:nvPr>
            <p:ph type="title"/>
          </p:nvPr>
        </p:nvSpPr>
        <p:spPr>
          <a:noFill/>
          <a:ln/>
        </p:spPr>
        <p:txBody>
          <a:bodyPr lIns="90488" tIns="44450" rIns="90488" bIns="44450" anchor="ctr"/>
          <a:lstStyle/>
          <a:p>
            <a:r>
              <a:rPr lang="en-GB" sz="2400" b="1"/>
              <a:t>Interpretation</a:t>
            </a:r>
          </a:p>
        </p:txBody>
      </p:sp>
      <p:sp>
        <p:nvSpPr>
          <p:cNvPr id="70659" name="Rectangle 3"/>
          <p:cNvSpPr>
            <a:spLocks noGrp="1" noChangeArrowheads="1"/>
          </p:cNvSpPr>
          <p:nvPr>
            <p:ph type="body" sz="half" idx="1"/>
          </p:nvPr>
        </p:nvSpPr>
        <p:spPr>
          <a:xfrm>
            <a:off x="1370013" y="1827213"/>
            <a:ext cx="4589462" cy="4114800"/>
          </a:xfrm>
          <a:noFill/>
          <a:ln/>
        </p:spPr>
        <p:txBody>
          <a:bodyPr lIns="90488" tIns="44450" rIns="90488" bIns="44450"/>
          <a:lstStyle/>
          <a:p>
            <a:pPr>
              <a:lnSpc>
                <a:spcPct val="90000"/>
              </a:lnSpc>
            </a:pPr>
            <a:r>
              <a:rPr lang="en-GB" sz="2500"/>
              <a:t>Meaning to data</a:t>
            </a:r>
          </a:p>
          <a:p>
            <a:pPr>
              <a:lnSpc>
                <a:spcPct val="90000"/>
              </a:lnSpc>
            </a:pPr>
            <a:r>
              <a:rPr lang="en-GB" sz="2500"/>
              <a:t>Need to recognise the limitations of your interpretation</a:t>
            </a:r>
          </a:p>
          <a:p>
            <a:pPr>
              <a:lnSpc>
                <a:spcPct val="90000"/>
              </a:lnSpc>
            </a:pPr>
            <a:r>
              <a:rPr lang="en-GB" sz="2500"/>
              <a:t>Relate to the wider academic debate.  Agree or not</a:t>
            </a:r>
          </a:p>
          <a:p>
            <a:pPr>
              <a:lnSpc>
                <a:spcPct val="90000"/>
              </a:lnSpc>
            </a:pPr>
            <a:r>
              <a:rPr lang="en-GB" sz="2500"/>
              <a:t>Different to Lit. Why?</a:t>
            </a:r>
          </a:p>
          <a:p>
            <a:pPr>
              <a:lnSpc>
                <a:spcPct val="90000"/>
              </a:lnSpc>
            </a:pPr>
            <a:r>
              <a:rPr lang="en-GB" sz="2500"/>
              <a:t>How can it be developed further?</a:t>
            </a:r>
          </a:p>
        </p:txBody>
      </p:sp>
      <p:graphicFrame>
        <p:nvGraphicFramePr>
          <p:cNvPr id="70660" name="Object 4">
            <a:hlinkClick r:id="" action="ppaction://ole?verb=0"/>
          </p:cNvPr>
          <p:cNvGraphicFramePr>
            <a:graphicFrameLocks/>
          </p:cNvGraphicFramePr>
          <p:nvPr>
            <p:ph sz="quarter" idx="2"/>
          </p:nvPr>
        </p:nvGraphicFramePr>
        <p:xfrm>
          <a:off x="6475413" y="2670175"/>
          <a:ext cx="2120900" cy="1971675"/>
        </p:xfrm>
        <a:graphic>
          <a:graphicData uri="http://schemas.openxmlformats.org/presentationml/2006/ole">
            <p:oleObj spid="_x0000_s70660" name="Microsoft ClipArt Gallery" r:id="rId4" imgW="4052880" imgH="354780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fade">
                                      <p:cBhvr>
                                        <p:cTn id="7" dur="2000"/>
                                        <p:tgtEl>
                                          <p:spTgt spid="706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0659"/>
                                        </p:tgtEl>
                                        <p:attrNameLst>
                                          <p:attrName>style.visibility</p:attrName>
                                        </p:attrNameLst>
                                      </p:cBhvr>
                                      <p:to>
                                        <p:strVal val="visible"/>
                                      </p:to>
                                    </p:set>
                                    <p:animEffect transition="in" filter="fade">
                                      <p:cBhvr>
                                        <p:cTn id="10" dur="2000"/>
                                        <p:tgtEl>
                                          <p:spTgt spid="706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p:bldP spid="70659" grpId="0"/>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3A32CCC1-5ABA-46EB-9726-670881C85FE8}" type="slidenum">
              <a:rPr lang="en-GB"/>
              <a:pPr/>
              <a:t>78</a:t>
            </a:fld>
            <a:endParaRPr lang="en-GB"/>
          </a:p>
        </p:txBody>
      </p:sp>
      <p:sp>
        <p:nvSpPr>
          <p:cNvPr id="71682" name="Rectangle 2"/>
          <p:cNvSpPr>
            <a:spLocks noGrp="1" noChangeArrowheads="1"/>
          </p:cNvSpPr>
          <p:nvPr>
            <p:ph type="title"/>
          </p:nvPr>
        </p:nvSpPr>
        <p:spPr>
          <a:noFill/>
          <a:ln/>
        </p:spPr>
        <p:txBody>
          <a:bodyPr lIns="90488" tIns="44450" rIns="90488" bIns="44450" anchor="ctr"/>
          <a:lstStyle/>
          <a:p>
            <a:r>
              <a:rPr lang="en-GB" sz="2800" b="1"/>
              <a:t>Conclusion</a:t>
            </a:r>
          </a:p>
        </p:txBody>
      </p:sp>
      <p:sp>
        <p:nvSpPr>
          <p:cNvPr id="71683" name="Rectangle 3"/>
          <p:cNvSpPr>
            <a:spLocks noGrp="1" noChangeArrowheads="1"/>
          </p:cNvSpPr>
          <p:nvPr>
            <p:ph type="body" sz="half" idx="1"/>
          </p:nvPr>
        </p:nvSpPr>
        <p:spPr>
          <a:xfrm>
            <a:off x="1370013" y="1827213"/>
            <a:ext cx="5222875" cy="4114800"/>
          </a:xfrm>
          <a:noFill/>
          <a:ln/>
        </p:spPr>
        <p:txBody>
          <a:bodyPr lIns="90488" tIns="44450" rIns="90488" bIns="44450"/>
          <a:lstStyle/>
          <a:p>
            <a:r>
              <a:rPr lang="en-GB" sz="2500"/>
              <a:t>Validity 	(Silverman, 2000)</a:t>
            </a:r>
          </a:p>
          <a:p>
            <a:r>
              <a:rPr lang="en-GB" sz="2500"/>
              <a:t>Reliability</a:t>
            </a:r>
          </a:p>
          <a:p>
            <a:r>
              <a:rPr lang="en-GB" sz="2500"/>
              <a:t>Significance</a:t>
            </a:r>
          </a:p>
          <a:p>
            <a:r>
              <a:rPr lang="en-GB" sz="2500"/>
              <a:t>Representative</a:t>
            </a:r>
          </a:p>
        </p:txBody>
      </p:sp>
      <p:graphicFrame>
        <p:nvGraphicFramePr>
          <p:cNvPr id="71684" name="Object 4">
            <a:hlinkClick r:id="" action="ppaction://ole?verb=0"/>
          </p:cNvPr>
          <p:cNvGraphicFramePr>
            <a:graphicFrameLocks/>
          </p:cNvGraphicFramePr>
          <p:nvPr>
            <p:ph type="clipArt" sz="half" idx="2"/>
          </p:nvPr>
        </p:nvGraphicFramePr>
        <p:xfrm>
          <a:off x="5100638" y="1979613"/>
          <a:ext cx="3578225" cy="3811587"/>
        </p:xfrm>
        <a:graphic>
          <a:graphicData uri="http://schemas.openxmlformats.org/presentationml/2006/ole">
            <p:oleObj spid="_x0000_s71684" name="Microsoft ClipArt Gallery" r:id="rId4" imgW="4822560" imgH="483696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682"/>
                                        </p:tgtEl>
                                        <p:attrNameLst>
                                          <p:attrName>style.visibility</p:attrName>
                                        </p:attrNameLst>
                                      </p:cBhvr>
                                      <p:to>
                                        <p:strVal val="visible"/>
                                      </p:to>
                                    </p:set>
                                    <p:animEffect transition="in" filter="fade">
                                      <p:cBhvr>
                                        <p:cTn id="7" dur="2000"/>
                                        <p:tgtEl>
                                          <p:spTgt spid="716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683"/>
                                        </p:tgtEl>
                                        <p:attrNameLst>
                                          <p:attrName>style.visibility</p:attrName>
                                        </p:attrNameLst>
                                      </p:cBhvr>
                                      <p:to>
                                        <p:strVal val="visible"/>
                                      </p:to>
                                    </p:set>
                                    <p:animEffect transition="in" filter="fade">
                                      <p:cBhvr>
                                        <p:cTn id="10" dur="2000"/>
                                        <p:tgtEl>
                                          <p:spTgt spid="71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p:bldP spid="71683" grpId="0"/>
    </p:bld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9"/>
          <p:cNvSpPr>
            <a:spLocks noGrp="1" noChangeArrowheads="1"/>
          </p:cNvSpPr>
          <p:nvPr>
            <p:ph type="ftr" sz="quarter" idx="3"/>
          </p:nvPr>
        </p:nvSpPr>
        <p:spPr/>
        <p:txBody>
          <a:bodyPr/>
          <a:lstStyle/>
          <a:p>
            <a:r>
              <a:rPr lang="en-GB" smtClean="0"/>
              <a:t>2011</a:t>
            </a:r>
            <a:endParaRPr lang="en-GB"/>
          </a:p>
        </p:txBody>
      </p:sp>
      <p:sp>
        <p:nvSpPr>
          <p:cNvPr id="6" name="Rectangle 10"/>
          <p:cNvSpPr>
            <a:spLocks noGrp="1" noChangeArrowheads="1"/>
          </p:cNvSpPr>
          <p:nvPr>
            <p:ph type="sldNum" sz="quarter" idx="4"/>
          </p:nvPr>
        </p:nvSpPr>
        <p:spPr/>
        <p:txBody>
          <a:bodyPr/>
          <a:lstStyle/>
          <a:p>
            <a:fld id="{C07585A4-801A-433C-9FC5-3EB45C487812}" type="slidenum">
              <a:rPr lang="en-GB"/>
              <a:pPr/>
              <a:t>79</a:t>
            </a:fld>
            <a:endParaRPr lang="en-GB"/>
          </a:p>
        </p:txBody>
      </p:sp>
      <p:sp>
        <p:nvSpPr>
          <p:cNvPr id="207874" name="Rectangle 2"/>
          <p:cNvSpPr>
            <a:spLocks noGrp="1" noChangeArrowheads="1"/>
          </p:cNvSpPr>
          <p:nvPr>
            <p:ph type="ctrTitle"/>
          </p:nvPr>
        </p:nvSpPr>
        <p:spPr>
          <a:xfrm>
            <a:off x="684213" y="981075"/>
            <a:ext cx="8459787" cy="1143000"/>
          </a:xfrm>
        </p:spPr>
        <p:txBody>
          <a:bodyPr/>
          <a:lstStyle/>
          <a:p>
            <a:pPr algn="ctr"/>
            <a:r>
              <a:rPr lang="en-GB"/>
              <a:t/>
            </a:r>
            <a:br>
              <a:rPr lang="en-GB"/>
            </a:br>
            <a:r>
              <a:rPr lang="en-GB"/>
              <a:t>It’s More Than Just Reading A Book</a:t>
            </a:r>
            <a:br>
              <a:rPr lang="en-GB"/>
            </a:br>
            <a:r>
              <a:rPr lang="en-GB"/>
              <a:t/>
            </a:r>
            <a:br>
              <a:rPr lang="en-GB"/>
            </a:br>
            <a:r>
              <a:rPr lang="en-GB"/>
              <a:t>Analysis Of Qualitative Data</a:t>
            </a:r>
          </a:p>
        </p:txBody>
      </p:sp>
      <p:sp>
        <p:nvSpPr>
          <p:cNvPr id="207875" name="Rectangle 3"/>
          <p:cNvSpPr>
            <a:spLocks noGrp="1" noChangeArrowheads="1"/>
          </p:cNvSpPr>
          <p:nvPr>
            <p:ph type="subTitle" idx="1"/>
          </p:nvPr>
        </p:nvSpPr>
        <p:spPr/>
        <p:txBody>
          <a:bodyPr/>
          <a:lstStyle/>
          <a:p>
            <a:endParaRPr lang="en-US"/>
          </a:p>
        </p:txBody>
      </p:sp>
      <p:pic>
        <p:nvPicPr>
          <p:cNvPr id="207877" name="Picture 5" descr="qualitative_analysis"/>
          <p:cNvPicPr>
            <a:picLocks noChangeAspect="1" noChangeArrowheads="1"/>
          </p:cNvPicPr>
          <p:nvPr/>
        </p:nvPicPr>
        <p:blipFill>
          <a:blip r:embed="rId3" cstate="print"/>
          <a:srcRect/>
          <a:stretch>
            <a:fillRect/>
          </a:stretch>
        </p:blipFill>
        <p:spPr bwMode="auto">
          <a:xfrm>
            <a:off x="3348038" y="2492375"/>
            <a:ext cx="2247900" cy="370522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7874"/>
                                        </p:tgtEl>
                                        <p:attrNameLst>
                                          <p:attrName>style.visibility</p:attrName>
                                        </p:attrNameLst>
                                      </p:cBhvr>
                                      <p:to>
                                        <p:strVal val="visible"/>
                                      </p:to>
                                    </p:set>
                                    <p:animEffect transition="in" filter="fade">
                                      <p:cBhvr>
                                        <p:cTn id="7" dur="2000"/>
                                        <p:tgtEl>
                                          <p:spTgt spid="207874"/>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07875"/>
                                        </p:tgtEl>
                                        <p:attrNameLst>
                                          <p:attrName>style.visibility</p:attrName>
                                        </p:attrNameLst>
                                      </p:cBhvr>
                                      <p:to>
                                        <p:strVal val="visible"/>
                                      </p:to>
                                    </p:set>
                                    <p:animEffect transition="in" filter="fade">
                                      <p:cBhvr>
                                        <p:cTn id="10" dur="2000"/>
                                        <p:tgtEl>
                                          <p:spTgt spid="207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4" grpId="0"/>
      <p:bldP spid="207875" grpId="0"/>
    </p:bldLst>
  </p:timing>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DF1408DC-1701-40FB-AC4B-357013BF63FF}" type="slidenum">
              <a:rPr lang="en-GB"/>
              <a:pPr/>
              <a:t>80</a:t>
            </a:fld>
            <a:endParaRPr lang="en-GB"/>
          </a:p>
        </p:txBody>
      </p:sp>
      <p:sp>
        <p:nvSpPr>
          <p:cNvPr id="209922" name="Rectangle 2"/>
          <p:cNvSpPr>
            <a:spLocks noGrp="1" noChangeArrowheads="1"/>
          </p:cNvSpPr>
          <p:nvPr>
            <p:ph type="title"/>
          </p:nvPr>
        </p:nvSpPr>
        <p:spPr/>
        <p:txBody>
          <a:bodyPr/>
          <a:lstStyle/>
          <a:p>
            <a:r>
              <a:rPr lang="en-GB"/>
              <a:t>What Is Qualitative Research?  Why Do It?!</a:t>
            </a:r>
          </a:p>
        </p:txBody>
      </p:sp>
      <p:sp>
        <p:nvSpPr>
          <p:cNvPr id="209923" name="Rectangle 3"/>
          <p:cNvSpPr>
            <a:spLocks noGrp="1" noChangeArrowheads="1"/>
          </p:cNvSpPr>
          <p:nvPr>
            <p:ph type="body" idx="1"/>
          </p:nvPr>
        </p:nvSpPr>
        <p:spPr/>
        <p:txBody>
          <a:bodyPr/>
          <a:lstStyle/>
          <a:p>
            <a:pPr>
              <a:lnSpc>
                <a:spcPct val="90000"/>
              </a:lnSpc>
            </a:pPr>
            <a:r>
              <a:rPr lang="en-GB"/>
              <a:t>Generation of data which aim to explore, describe and contextualise experience (Henwood and Pidgeon 1992)</a:t>
            </a:r>
          </a:p>
          <a:p>
            <a:pPr>
              <a:lnSpc>
                <a:spcPct val="90000"/>
              </a:lnSpc>
            </a:pPr>
            <a:r>
              <a:rPr lang="en-GB"/>
              <a:t>Good at answering ‘How?’ and ‘What?’ questions</a:t>
            </a:r>
          </a:p>
          <a:p>
            <a:pPr>
              <a:lnSpc>
                <a:spcPct val="90000"/>
              </a:lnSpc>
            </a:pPr>
            <a:r>
              <a:rPr lang="en-GB"/>
              <a:t>Based on methods which involve appreciation of complexity and detail (Mason 1996)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9922"/>
                                        </p:tgtEl>
                                        <p:attrNameLst>
                                          <p:attrName>style.visibility</p:attrName>
                                        </p:attrNameLst>
                                      </p:cBhvr>
                                      <p:to>
                                        <p:strVal val="visible"/>
                                      </p:to>
                                    </p:set>
                                    <p:animEffect transition="in" filter="fade">
                                      <p:cBhvr>
                                        <p:cTn id="7" dur="2000"/>
                                        <p:tgtEl>
                                          <p:spTgt spid="209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9923"/>
                                        </p:tgtEl>
                                        <p:attrNameLst>
                                          <p:attrName>style.visibility</p:attrName>
                                        </p:attrNameLst>
                                      </p:cBhvr>
                                      <p:to>
                                        <p:strVal val="visible"/>
                                      </p:to>
                                    </p:set>
                                    <p:animEffect transition="in" filter="fade">
                                      <p:cBhvr>
                                        <p:cTn id="10" dur="2000"/>
                                        <p:tgtEl>
                                          <p:spTgt spid="209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922" grpId="0"/>
      <p:bldP spid="209923" grpId="0"/>
    </p:bldLst>
  </p:timing>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7CBFD53B-42A0-473E-B5CF-4F68A72B1FB6}" type="slidenum">
              <a:rPr lang="en-GB"/>
              <a:pPr/>
              <a:t>81</a:t>
            </a:fld>
            <a:endParaRPr lang="en-GB"/>
          </a:p>
        </p:txBody>
      </p:sp>
      <p:sp>
        <p:nvSpPr>
          <p:cNvPr id="210946" name="Rectangle 2"/>
          <p:cNvSpPr>
            <a:spLocks noGrp="1" noChangeArrowheads="1"/>
          </p:cNvSpPr>
          <p:nvPr>
            <p:ph type="title"/>
          </p:nvPr>
        </p:nvSpPr>
        <p:spPr>
          <a:xfrm>
            <a:off x="1143000" y="228600"/>
            <a:ext cx="7772400" cy="1143000"/>
          </a:xfrm>
        </p:spPr>
        <p:txBody>
          <a:bodyPr/>
          <a:lstStyle/>
          <a:p>
            <a:r>
              <a:rPr lang="en-GB"/>
              <a:t>Stage 1. Make Your Data ‘Analysis Friendly’</a:t>
            </a:r>
          </a:p>
        </p:txBody>
      </p:sp>
      <p:sp>
        <p:nvSpPr>
          <p:cNvPr id="210947" name="Rectangle 3"/>
          <p:cNvSpPr>
            <a:spLocks noGrp="1" noChangeArrowheads="1"/>
          </p:cNvSpPr>
          <p:nvPr>
            <p:ph type="body" idx="1"/>
          </p:nvPr>
        </p:nvSpPr>
        <p:spPr>
          <a:xfrm>
            <a:off x="1143000" y="1447800"/>
            <a:ext cx="7772400" cy="5029200"/>
          </a:xfrm>
        </p:spPr>
        <p:txBody>
          <a:bodyPr/>
          <a:lstStyle/>
          <a:p>
            <a:r>
              <a:rPr lang="en-GB" sz="2800"/>
              <a:t>Turn data into text using word processing package eg transcripts, fieldnotes/memos/research diary, documents </a:t>
            </a:r>
          </a:p>
          <a:p>
            <a:r>
              <a:rPr lang="en-GB" sz="2800"/>
              <a:t>Ensure you can trace where excerpts of text are from (eg carefully labelled with identifier for participant/focus group, dated, backed up)</a:t>
            </a:r>
          </a:p>
          <a:p>
            <a:r>
              <a:rPr lang="en-GB" sz="2800"/>
              <a:t>Ensure text is easy to read and code (font size, spacing, margins, single sided sheets)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0946"/>
                                        </p:tgtEl>
                                        <p:attrNameLst>
                                          <p:attrName>style.visibility</p:attrName>
                                        </p:attrNameLst>
                                      </p:cBhvr>
                                      <p:to>
                                        <p:strVal val="visible"/>
                                      </p:to>
                                    </p:set>
                                    <p:animEffect transition="in" filter="fade">
                                      <p:cBhvr>
                                        <p:cTn id="7" dur="2000"/>
                                        <p:tgtEl>
                                          <p:spTgt spid="210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0947"/>
                                        </p:tgtEl>
                                        <p:attrNameLst>
                                          <p:attrName>style.visibility</p:attrName>
                                        </p:attrNameLst>
                                      </p:cBhvr>
                                      <p:to>
                                        <p:strVal val="visible"/>
                                      </p:to>
                                    </p:set>
                                    <p:animEffect transition="in" filter="fade">
                                      <p:cBhvr>
                                        <p:cTn id="10" dur="2000"/>
                                        <p:tgtEl>
                                          <p:spTgt spid="2109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46" grpId="0"/>
      <p:bldP spid="210947" grpId="0"/>
    </p:bldLst>
  </p:timing>
</p:sld>
</file>

<file path=ppt/slides/slide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CDCB1A15-3801-4BDB-84CF-0B5031560FF1}" type="slidenum">
              <a:rPr lang="en-GB"/>
              <a:pPr/>
              <a:t>82</a:t>
            </a:fld>
            <a:endParaRPr lang="en-GB"/>
          </a:p>
        </p:txBody>
      </p:sp>
      <p:sp>
        <p:nvSpPr>
          <p:cNvPr id="211970" name="Rectangle 2"/>
          <p:cNvSpPr>
            <a:spLocks noGrp="1" noChangeArrowheads="1"/>
          </p:cNvSpPr>
          <p:nvPr>
            <p:ph type="title"/>
          </p:nvPr>
        </p:nvSpPr>
        <p:spPr>
          <a:xfrm>
            <a:off x="1143000" y="533400"/>
            <a:ext cx="7772400" cy="1143000"/>
          </a:xfrm>
        </p:spPr>
        <p:txBody>
          <a:bodyPr/>
          <a:lstStyle/>
          <a:p>
            <a:r>
              <a:rPr lang="en-GB"/>
              <a:t>Stage 2. Decide On Tools To Help You With Analysis</a:t>
            </a:r>
          </a:p>
        </p:txBody>
      </p:sp>
      <p:sp>
        <p:nvSpPr>
          <p:cNvPr id="211971" name="Rectangle 3"/>
          <p:cNvSpPr>
            <a:spLocks noGrp="1" noChangeArrowheads="1"/>
          </p:cNvSpPr>
          <p:nvPr>
            <p:ph type="body" idx="1"/>
          </p:nvPr>
        </p:nvSpPr>
        <p:spPr>
          <a:xfrm>
            <a:off x="1143000" y="2286000"/>
            <a:ext cx="7772400" cy="4114800"/>
          </a:xfrm>
        </p:spPr>
        <p:txBody>
          <a:bodyPr/>
          <a:lstStyle/>
          <a:p>
            <a:r>
              <a:rPr lang="en-GB"/>
              <a:t>By hand</a:t>
            </a:r>
          </a:p>
          <a:p>
            <a:pPr>
              <a:buFont typeface="Wingdings" pitchFamily="2" charset="2"/>
              <a:buNone/>
            </a:pPr>
            <a:r>
              <a:rPr lang="en-GB"/>
              <a:t>		eg pencil and paper</a:t>
            </a:r>
          </a:p>
          <a:p>
            <a:pPr>
              <a:buFont typeface="Wingdings" pitchFamily="2" charset="2"/>
              <a:buNone/>
            </a:pPr>
            <a:r>
              <a:rPr lang="en-GB"/>
              <a:t>		eg scissors and folders</a:t>
            </a:r>
          </a:p>
          <a:p>
            <a:r>
              <a:rPr lang="en-GB"/>
              <a:t>By computer</a:t>
            </a:r>
          </a:p>
          <a:p>
            <a:pPr>
              <a:buFont typeface="Wingdings" pitchFamily="2" charset="2"/>
              <a:buNone/>
            </a:pPr>
            <a:r>
              <a:rPr lang="en-GB"/>
              <a:t>		eg word processing package</a:t>
            </a:r>
          </a:p>
          <a:p>
            <a:pPr>
              <a:buFont typeface="Wingdings" pitchFamily="2" charset="2"/>
              <a:buNone/>
            </a:pPr>
            <a:r>
              <a:rPr lang="en-GB"/>
              <a:t>		eg Ethnograph</a:t>
            </a:r>
          </a:p>
          <a:p>
            <a:pPr>
              <a:buFont typeface="Wingdings" pitchFamily="2" charset="2"/>
              <a:buNone/>
            </a:pPr>
            <a:r>
              <a:rPr lang="en-GB"/>
              <a:t>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1970"/>
                                        </p:tgtEl>
                                        <p:attrNameLst>
                                          <p:attrName>style.visibility</p:attrName>
                                        </p:attrNameLst>
                                      </p:cBhvr>
                                      <p:to>
                                        <p:strVal val="visible"/>
                                      </p:to>
                                    </p:set>
                                    <p:animEffect transition="in" filter="fade">
                                      <p:cBhvr>
                                        <p:cTn id="7" dur="2000"/>
                                        <p:tgtEl>
                                          <p:spTgt spid="211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1971"/>
                                        </p:tgtEl>
                                        <p:attrNameLst>
                                          <p:attrName>style.visibility</p:attrName>
                                        </p:attrNameLst>
                                      </p:cBhvr>
                                      <p:to>
                                        <p:strVal val="visible"/>
                                      </p:to>
                                    </p:set>
                                    <p:animEffect transition="in" filter="fade">
                                      <p:cBhvr>
                                        <p:cTn id="10" dur="2000"/>
                                        <p:tgtEl>
                                          <p:spTgt spid="211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0" grpId="0"/>
      <p:bldP spid="211971" grpId="0"/>
    </p:bldLst>
  </p:timing>
</p:sld>
</file>

<file path=ppt/slides/slide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C9756FEF-254A-4529-A8A7-887D56493787}" type="slidenum">
              <a:rPr lang="en-GB"/>
              <a:pPr/>
              <a:t>83</a:t>
            </a:fld>
            <a:endParaRPr lang="en-GB"/>
          </a:p>
        </p:txBody>
      </p:sp>
      <p:sp>
        <p:nvSpPr>
          <p:cNvPr id="212994" name="Rectangle 1026"/>
          <p:cNvSpPr>
            <a:spLocks noGrp="1" noChangeArrowheads="1"/>
          </p:cNvSpPr>
          <p:nvPr>
            <p:ph type="title"/>
          </p:nvPr>
        </p:nvSpPr>
        <p:spPr/>
        <p:txBody>
          <a:bodyPr/>
          <a:lstStyle/>
          <a:p>
            <a:r>
              <a:rPr lang="en-GB"/>
              <a:t>Stage 3. Deal With Demographic Data</a:t>
            </a:r>
          </a:p>
        </p:txBody>
      </p:sp>
      <p:sp>
        <p:nvSpPr>
          <p:cNvPr id="212995" name="Rectangle 1027"/>
          <p:cNvSpPr>
            <a:spLocks noGrp="1" noChangeArrowheads="1"/>
          </p:cNvSpPr>
          <p:nvPr>
            <p:ph type="body" idx="1"/>
          </p:nvPr>
        </p:nvSpPr>
        <p:spPr>
          <a:xfrm>
            <a:off x="1143000" y="1752600"/>
            <a:ext cx="7772400" cy="4114800"/>
          </a:xfrm>
        </p:spPr>
        <p:txBody>
          <a:bodyPr/>
          <a:lstStyle/>
          <a:p>
            <a:pPr>
              <a:lnSpc>
                <a:spcPct val="90000"/>
              </a:lnSpc>
            </a:pPr>
            <a:r>
              <a:rPr lang="en-GB"/>
              <a:t>Most qualitative studies include some quantitative data (eg age, gender)</a:t>
            </a:r>
          </a:p>
          <a:p>
            <a:pPr>
              <a:lnSpc>
                <a:spcPct val="90000"/>
              </a:lnSpc>
            </a:pPr>
            <a:r>
              <a:rPr lang="en-GB"/>
              <a:t>Interval/ratio data (eg age): mean/median, range, standard deviation</a:t>
            </a:r>
          </a:p>
          <a:p>
            <a:pPr>
              <a:lnSpc>
                <a:spcPct val="90000"/>
              </a:lnSpc>
            </a:pPr>
            <a:r>
              <a:rPr lang="en-GB"/>
              <a:t>Nominal data (eg gender, grade,): mode, frequencies</a:t>
            </a:r>
          </a:p>
          <a:p>
            <a:pPr>
              <a:lnSpc>
                <a:spcPct val="90000"/>
              </a:lnSpc>
            </a:pPr>
            <a:r>
              <a:rPr lang="en-GB"/>
              <a:t>Think about how best to display this data (eg table, bar chart, pie chart)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2994"/>
                                        </p:tgtEl>
                                        <p:attrNameLst>
                                          <p:attrName>style.visibility</p:attrName>
                                        </p:attrNameLst>
                                      </p:cBhvr>
                                      <p:to>
                                        <p:strVal val="visible"/>
                                      </p:to>
                                    </p:set>
                                    <p:animEffect transition="in" filter="fade">
                                      <p:cBhvr>
                                        <p:cTn id="7" dur="2000"/>
                                        <p:tgtEl>
                                          <p:spTgt spid="212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2995"/>
                                        </p:tgtEl>
                                        <p:attrNameLst>
                                          <p:attrName>style.visibility</p:attrName>
                                        </p:attrNameLst>
                                      </p:cBhvr>
                                      <p:to>
                                        <p:strVal val="visible"/>
                                      </p:to>
                                    </p:set>
                                    <p:animEffect transition="in" filter="fade">
                                      <p:cBhvr>
                                        <p:cTn id="10" dur="2000"/>
                                        <p:tgtEl>
                                          <p:spTgt spid="2129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94" grpId="0"/>
      <p:bldP spid="212995" grpId="0"/>
    </p:bldLst>
  </p:timing>
</p:sld>
</file>

<file path=ppt/slides/slide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F2FD1B6D-82B1-44DC-84F6-7A514FAD94EC}" type="slidenum">
              <a:rPr lang="en-GB"/>
              <a:pPr/>
              <a:t>84</a:t>
            </a:fld>
            <a:endParaRPr lang="en-GB"/>
          </a:p>
        </p:txBody>
      </p:sp>
      <p:sp>
        <p:nvSpPr>
          <p:cNvPr id="214018" name="Rectangle 2"/>
          <p:cNvSpPr>
            <a:spLocks noGrp="1" noChangeArrowheads="1"/>
          </p:cNvSpPr>
          <p:nvPr>
            <p:ph type="title"/>
          </p:nvPr>
        </p:nvSpPr>
        <p:spPr/>
        <p:txBody>
          <a:bodyPr/>
          <a:lstStyle/>
          <a:p>
            <a:r>
              <a:rPr lang="en-GB"/>
              <a:t>Stage 4. Carry Out Your Qualitative Analysis</a:t>
            </a:r>
          </a:p>
        </p:txBody>
      </p:sp>
      <p:sp>
        <p:nvSpPr>
          <p:cNvPr id="214019" name="Rectangle 3"/>
          <p:cNvSpPr>
            <a:spLocks noGrp="1" noChangeArrowheads="1"/>
          </p:cNvSpPr>
          <p:nvPr>
            <p:ph type="body" idx="1"/>
          </p:nvPr>
        </p:nvSpPr>
        <p:spPr/>
        <p:txBody>
          <a:bodyPr/>
          <a:lstStyle/>
          <a:p>
            <a:r>
              <a:rPr lang="en-GB"/>
              <a:t>Content analysis</a:t>
            </a:r>
          </a:p>
          <a:p>
            <a:r>
              <a:rPr lang="en-GB"/>
              <a:t>Thematic analysis</a:t>
            </a:r>
          </a:p>
          <a:p>
            <a:r>
              <a:rPr lang="en-GB"/>
              <a:t>(Analysis of focus group data)</a:t>
            </a:r>
          </a:p>
          <a:p>
            <a:r>
              <a:rPr lang="en-GB"/>
              <a:t>‘Methodology specific analyses’ eg discourse analysis, grounded theory, narrative analysis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4018"/>
                                        </p:tgtEl>
                                        <p:attrNameLst>
                                          <p:attrName>style.visibility</p:attrName>
                                        </p:attrNameLst>
                                      </p:cBhvr>
                                      <p:to>
                                        <p:strVal val="visible"/>
                                      </p:to>
                                    </p:set>
                                    <p:animEffect transition="in" filter="fade">
                                      <p:cBhvr>
                                        <p:cTn id="7" dur="2000"/>
                                        <p:tgtEl>
                                          <p:spTgt spid="214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4019"/>
                                        </p:tgtEl>
                                        <p:attrNameLst>
                                          <p:attrName>style.visibility</p:attrName>
                                        </p:attrNameLst>
                                      </p:cBhvr>
                                      <p:to>
                                        <p:strVal val="visible"/>
                                      </p:to>
                                    </p:set>
                                    <p:animEffect transition="in" filter="fade">
                                      <p:cBhvr>
                                        <p:cTn id="10" dur="2000"/>
                                        <p:tgtEl>
                                          <p:spTgt spid="2140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018" grpId="0"/>
      <p:bldP spid="214019" grpId="0"/>
    </p:bldLst>
  </p:timing>
</p:sld>
</file>

<file path=ppt/slides/slide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D5202615-A11B-48EB-94F5-B9FD86E37160}" type="slidenum">
              <a:rPr lang="en-GB"/>
              <a:pPr/>
              <a:t>85</a:t>
            </a:fld>
            <a:endParaRPr lang="en-GB"/>
          </a:p>
        </p:txBody>
      </p:sp>
      <p:sp>
        <p:nvSpPr>
          <p:cNvPr id="215042" name="Rectangle 2"/>
          <p:cNvSpPr>
            <a:spLocks noGrp="1" noChangeArrowheads="1"/>
          </p:cNvSpPr>
          <p:nvPr>
            <p:ph type="title"/>
          </p:nvPr>
        </p:nvSpPr>
        <p:spPr>
          <a:xfrm>
            <a:off x="1143000" y="228600"/>
            <a:ext cx="7772400" cy="1143000"/>
          </a:xfrm>
        </p:spPr>
        <p:txBody>
          <a:bodyPr/>
          <a:lstStyle/>
          <a:p>
            <a:r>
              <a:rPr lang="en-GB"/>
              <a:t>A. Content Analysis</a:t>
            </a:r>
          </a:p>
        </p:txBody>
      </p:sp>
      <p:sp>
        <p:nvSpPr>
          <p:cNvPr id="215043" name="Rectangle 3"/>
          <p:cNvSpPr>
            <a:spLocks noGrp="1" noChangeArrowheads="1"/>
          </p:cNvSpPr>
          <p:nvPr>
            <p:ph type="body" idx="1"/>
          </p:nvPr>
        </p:nvSpPr>
        <p:spPr>
          <a:xfrm>
            <a:off x="1187450" y="1906588"/>
            <a:ext cx="7772400" cy="4114800"/>
          </a:xfrm>
        </p:spPr>
        <p:txBody>
          <a:bodyPr/>
          <a:lstStyle/>
          <a:p>
            <a:pPr>
              <a:buFont typeface="Wingdings" pitchFamily="2" charset="2"/>
              <a:buNone/>
            </a:pPr>
            <a:r>
              <a:rPr lang="en-GB" sz="2500"/>
              <a:t>WHAT IS IT?</a:t>
            </a:r>
          </a:p>
          <a:p>
            <a:r>
              <a:rPr lang="en-GB" sz="2500"/>
              <a:t>Sections of text classified into a number of content categories</a:t>
            </a:r>
          </a:p>
          <a:p>
            <a:r>
              <a:rPr lang="en-GB" sz="2500"/>
              <a:t>Summarises data</a:t>
            </a:r>
          </a:p>
          <a:p>
            <a:r>
              <a:rPr lang="en-GB" sz="2500"/>
              <a:t>Can be done through counting OR textual analysis</a:t>
            </a:r>
          </a:p>
          <a:p>
            <a:r>
              <a:rPr lang="en-GB" sz="2500"/>
              <a:t>Usually seen as realist/positivist type of research (so not good/useful in some circumstances eg unique experience/perspective/context)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5042"/>
                                        </p:tgtEl>
                                        <p:attrNameLst>
                                          <p:attrName>style.visibility</p:attrName>
                                        </p:attrNameLst>
                                      </p:cBhvr>
                                      <p:to>
                                        <p:strVal val="visible"/>
                                      </p:to>
                                    </p:set>
                                    <p:animEffect transition="in" filter="fade">
                                      <p:cBhvr>
                                        <p:cTn id="7" dur="2000"/>
                                        <p:tgtEl>
                                          <p:spTgt spid="2150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5043"/>
                                        </p:tgtEl>
                                        <p:attrNameLst>
                                          <p:attrName>style.visibility</p:attrName>
                                        </p:attrNameLst>
                                      </p:cBhvr>
                                      <p:to>
                                        <p:strVal val="visible"/>
                                      </p:to>
                                    </p:set>
                                    <p:animEffect transition="in" filter="fade">
                                      <p:cBhvr>
                                        <p:cTn id="10" dur="2000"/>
                                        <p:tgtEl>
                                          <p:spTgt spid="215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42" grpId="0"/>
      <p:bldP spid="215043" grpId="0"/>
    </p:bldLst>
  </p:timing>
</p:sld>
</file>

<file path=ppt/slides/slide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F6A31680-6A9B-426C-94D5-356221B89E42}" type="slidenum">
              <a:rPr lang="en-GB"/>
              <a:pPr/>
              <a:t>86</a:t>
            </a:fld>
            <a:endParaRPr lang="en-GB"/>
          </a:p>
        </p:txBody>
      </p:sp>
      <p:sp>
        <p:nvSpPr>
          <p:cNvPr id="216066" name="Rectangle 2"/>
          <p:cNvSpPr>
            <a:spLocks noGrp="1" noChangeArrowheads="1"/>
          </p:cNvSpPr>
          <p:nvPr>
            <p:ph type="title"/>
          </p:nvPr>
        </p:nvSpPr>
        <p:spPr>
          <a:xfrm>
            <a:off x="1143000" y="228600"/>
            <a:ext cx="7772400" cy="1143000"/>
          </a:xfrm>
        </p:spPr>
        <p:txBody>
          <a:bodyPr/>
          <a:lstStyle/>
          <a:p>
            <a:r>
              <a:rPr lang="en-GB"/>
              <a:t>A. Content Analysis</a:t>
            </a:r>
          </a:p>
        </p:txBody>
      </p:sp>
      <p:sp>
        <p:nvSpPr>
          <p:cNvPr id="216067" name="Rectangle 3"/>
          <p:cNvSpPr>
            <a:spLocks noGrp="1" noChangeArrowheads="1"/>
          </p:cNvSpPr>
          <p:nvPr>
            <p:ph type="body" idx="1"/>
          </p:nvPr>
        </p:nvSpPr>
        <p:spPr>
          <a:xfrm>
            <a:off x="1042988" y="1676400"/>
            <a:ext cx="7772400" cy="5181600"/>
          </a:xfrm>
        </p:spPr>
        <p:txBody>
          <a:bodyPr/>
          <a:lstStyle/>
          <a:p>
            <a:pPr>
              <a:lnSpc>
                <a:spcPct val="80000"/>
              </a:lnSpc>
              <a:buFont typeface="Wingdings" pitchFamily="2" charset="2"/>
              <a:buNone/>
            </a:pPr>
            <a:r>
              <a:rPr lang="en-GB" sz="2800"/>
              <a:t>HOW DO YOU DO IT? (after Robson 1993)</a:t>
            </a:r>
          </a:p>
          <a:p>
            <a:pPr>
              <a:lnSpc>
                <a:spcPct val="80000"/>
              </a:lnSpc>
            </a:pPr>
            <a:r>
              <a:rPr lang="en-GB" sz="2800"/>
              <a:t>Generate data (usually observation, analysis of documentation or questionnaires)</a:t>
            </a:r>
          </a:p>
          <a:p>
            <a:pPr>
              <a:lnSpc>
                <a:spcPct val="80000"/>
              </a:lnSpc>
            </a:pPr>
            <a:r>
              <a:rPr lang="en-GB" sz="2800"/>
              <a:t>Choose recording unit of analysis (ie use of individual word or phrase, or semantic [‘meaning’] category)</a:t>
            </a:r>
          </a:p>
          <a:p>
            <a:pPr>
              <a:lnSpc>
                <a:spcPct val="80000"/>
              </a:lnSpc>
            </a:pPr>
            <a:r>
              <a:rPr lang="en-GB" sz="2800"/>
              <a:t>Select categories for analysis (usually subject matter).  </a:t>
            </a:r>
          </a:p>
          <a:p>
            <a:pPr>
              <a:lnSpc>
                <a:spcPct val="80000"/>
              </a:lnSpc>
            </a:pPr>
            <a:r>
              <a:rPr lang="en-GB" sz="2800"/>
              <a:t>State explicitly what you are looking for in making categorisations (ie define categories)</a:t>
            </a:r>
          </a:p>
          <a:p>
            <a:pPr>
              <a:lnSpc>
                <a:spcPct val="80000"/>
              </a:lnSpc>
            </a:pPr>
            <a:r>
              <a:rPr lang="en-GB" sz="2800"/>
              <a:t>Read through one or two documents.  Note in margin where categories occur</a:t>
            </a:r>
          </a:p>
          <a:p>
            <a:pPr>
              <a:lnSpc>
                <a:spcPct val="80000"/>
              </a:lnSpc>
            </a:pPr>
            <a:endParaRPr lang="en-GB" sz="28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6066"/>
                                        </p:tgtEl>
                                        <p:attrNameLst>
                                          <p:attrName>style.visibility</p:attrName>
                                        </p:attrNameLst>
                                      </p:cBhvr>
                                      <p:to>
                                        <p:strVal val="visible"/>
                                      </p:to>
                                    </p:set>
                                    <p:animEffect transition="in" filter="fade">
                                      <p:cBhvr>
                                        <p:cTn id="7" dur="2000"/>
                                        <p:tgtEl>
                                          <p:spTgt spid="2160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6067"/>
                                        </p:tgtEl>
                                        <p:attrNameLst>
                                          <p:attrName>style.visibility</p:attrName>
                                        </p:attrNameLst>
                                      </p:cBhvr>
                                      <p:to>
                                        <p:strVal val="visible"/>
                                      </p:to>
                                    </p:set>
                                    <p:animEffect transition="in" filter="fade">
                                      <p:cBhvr>
                                        <p:cTn id="10" dur="2000"/>
                                        <p:tgtEl>
                                          <p:spTgt spid="2160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066" grpId="0"/>
      <p:bldP spid="216067" grpId="0"/>
    </p:bldLst>
  </p:timing>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0F765682-48C3-4B39-8FDF-1319539EB4B5}" type="slidenum">
              <a:rPr lang="en-GB"/>
              <a:pPr/>
              <a:t>87</a:t>
            </a:fld>
            <a:endParaRPr lang="en-GB"/>
          </a:p>
        </p:txBody>
      </p:sp>
      <p:sp>
        <p:nvSpPr>
          <p:cNvPr id="217090" name="Rectangle 2"/>
          <p:cNvSpPr>
            <a:spLocks noGrp="1" noChangeArrowheads="1"/>
          </p:cNvSpPr>
          <p:nvPr>
            <p:ph type="title"/>
          </p:nvPr>
        </p:nvSpPr>
        <p:spPr>
          <a:xfrm>
            <a:off x="1143000" y="0"/>
            <a:ext cx="7772400" cy="990600"/>
          </a:xfrm>
        </p:spPr>
        <p:txBody>
          <a:bodyPr/>
          <a:lstStyle/>
          <a:p>
            <a:r>
              <a:rPr lang="en-GB"/>
              <a:t>Content Analysis  </a:t>
            </a:r>
            <a:r>
              <a:rPr lang="en-GB" sz="1200"/>
              <a:t>(Cont.) </a:t>
            </a:r>
          </a:p>
        </p:txBody>
      </p:sp>
      <p:sp>
        <p:nvSpPr>
          <p:cNvPr id="217091" name="Rectangle 3"/>
          <p:cNvSpPr>
            <a:spLocks noGrp="1" noChangeArrowheads="1"/>
          </p:cNvSpPr>
          <p:nvPr>
            <p:ph type="body" idx="1"/>
          </p:nvPr>
        </p:nvSpPr>
        <p:spPr>
          <a:xfrm>
            <a:off x="1042988" y="1628775"/>
            <a:ext cx="7772400" cy="5715000"/>
          </a:xfrm>
        </p:spPr>
        <p:txBody>
          <a:bodyPr/>
          <a:lstStyle/>
          <a:p>
            <a:pPr>
              <a:lnSpc>
                <a:spcPct val="80000"/>
              </a:lnSpc>
              <a:buFont typeface="Wingdings" pitchFamily="2" charset="2"/>
              <a:buNone/>
            </a:pPr>
            <a:r>
              <a:rPr lang="en-GB" sz="2200"/>
              <a:t>HOW DO YOU DO IT? (after Robson 1993)</a:t>
            </a:r>
          </a:p>
          <a:p>
            <a:pPr>
              <a:lnSpc>
                <a:spcPct val="80000"/>
              </a:lnSpc>
            </a:pPr>
            <a:r>
              <a:rPr lang="en-GB" sz="2200"/>
              <a:t>Read a few more documents.  Review choice of categories.  Think about: similar, irrelevant and important categories</a:t>
            </a:r>
          </a:p>
          <a:p>
            <a:pPr>
              <a:lnSpc>
                <a:spcPct val="80000"/>
              </a:lnSpc>
            </a:pPr>
            <a:r>
              <a:rPr lang="en-GB" sz="2200"/>
              <a:t>Think about how to demonstrate rigour in your choice of categories and coding (eg reliability)</a:t>
            </a:r>
          </a:p>
          <a:p>
            <a:pPr>
              <a:lnSpc>
                <a:spcPct val="80000"/>
              </a:lnSpc>
            </a:pPr>
            <a:r>
              <a:rPr lang="en-GB" sz="2200"/>
              <a:t>Produce ‘master’ list of categories</a:t>
            </a:r>
          </a:p>
          <a:p>
            <a:pPr>
              <a:lnSpc>
                <a:spcPct val="80000"/>
              </a:lnSpc>
            </a:pPr>
            <a:r>
              <a:rPr lang="en-GB" sz="2200"/>
              <a:t>Look for and mark all occurrences of categories in your data</a:t>
            </a:r>
          </a:p>
          <a:p>
            <a:pPr>
              <a:lnSpc>
                <a:spcPct val="80000"/>
              </a:lnSpc>
            </a:pPr>
            <a:r>
              <a:rPr lang="en-GB" sz="2200"/>
              <a:t>Collect together in different files all incidences of your codes, either using photocopies and scissors, or word processing files.</a:t>
            </a:r>
          </a:p>
          <a:p>
            <a:pPr>
              <a:lnSpc>
                <a:spcPct val="80000"/>
              </a:lnSpc>
            </a:pPr>
            <a:r>
              <a:rPr lang="en-GB" sz="2200"/>
              <a:t>Either I) count (if interested in occurrence or number of people using it) or II) look at range/type of examples (if interested in breadth, illustrative examples)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7090"/>
                                        </p:tgtEl>
                                        <p:attrNameLst>
                                          <p:attrName>style.visibility</p:attrName>
                                        </p:attrNameLst>
                                      </p:cBhvr>
                                      <p:to>
                                        <p:strVal val="visible"/>
                                      </p:to>
                                    </p:set>
                                    <p:animEffect transition="in" filter="fade">
                                      <p:cBhvr>
                                        <p:cTn id="7" dur="2000"/>
                                        <p:tgtEl>
                                          <p:spTgt spid="2170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7091"/>
                                        </p:tgtEl>
                                        <p:attrNameLst>
                                          <p:attrName>style.visibility</p:attrName>
                                        </p:attrNameLst>
                                      </p:cBhvr>
                                      <p:to>
                                        <p:strVal val="visible"/>
                                      </p:to>
                                    </p:set>
                                    <p:animEffect transition="in" filter="fade">
                                      <p:cBhvr>
                                        <p:cTn id="10" dur="2000"/>
                                        <p:tgtEl>
                                          <p:spTgt spid="2170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7090" grpId="0"/>
      <p:bldP spid="217091" grpId="0"/>
    </p:bldLst>
  </p:timing>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CA6687E6-2ED2-4354-83D4-8B016C10F75A}" type="slidenum">
              <a:rPr lang="en-GB"/>
              <a:pPr/>
              <a:t>88</a:t>
            </a:fld>
            <a:endParaRPr lang="en-GB"/>
          </a:p>
        </p:txBody>
      </p:sp>
      <p:sp>
        <p:nvSpPr>
          <p:cNvPr id="218114" name="Rectangle 2"/>
          <p:cNvSpPr>
            <a:spLocks noGrp="1" noChangeArrowheads="1"/>
          </p:cNvSpPr>
          <p:nvPr>
            <p:ph type="title"/>
          </p:nvPr>
        </p:nvSpPr>
        <p:spPr/>
        <p:txBody>
          <a:bodyPr/>
          <a:lstStyle/>
          <a:p>
            <a:r>
              <a:rPr lang="en-GB"/>
              <a:t>A. Content Analysis: Pros And Cons</a:t>
            </a:r>
          </a:p>
        </p:txBody>
      </p:sp>
      <p:sp>
        <p:nvSpPr>
          <p:cNvPr id="218115" name="Rectangle 3"/>
          <p:cNvSpPr>
            <a:spLocks noGrp="1" noChangeArrowheads="1"/>
          </p:cNvSpPr>
          <p:nvPr>
            <p:ph type="body" sz="half" idx="1"/>
          </p:nvPr>
        </p:nvSpPr>
        <p:spPr>
          <a:xfrm>
            <a:off x="1370013" y="1827213"/>
            <a:ext cx="3586162" cy="4114800"/>
          </a:xfrm>
        </p:spPr>
        <p:txBody>
          <a:bodyPr/>
          <a:lstStyle/>
          <a:p>
            <a:pPr>
              <a:buFont typeface="Wingdings" pitchFamily="2" charset="2"/>
              <a:buNone/>
            </a:pPr>
            <a:r>
              <a:rPr lang="en-GB" sz="2500"/>
              <a:t>PROS</a:t>
            </a:r>
          </a:p>
          <a:p>
            <a:r>
              <a:rPr lang="en-GB" sz="2500"/>
              <a:t>Quick</a:t>
            </a:r>
          </a:p>
          <a:p>
            <a:r>
              <a:rPr lang="en-GB" sz="2500"/>
              <a:t>Relatively easy</a:t>
            </a:r>
          </a:p>
          <a:p>
            <a:r>
              <a:rPr lang="en-GB" sz="2500"/>
              <a:t>Obvious and easy to follow</a:t>
            </a:r>
          </a:p>
        </p:txBody>
      </p:sp>
      <p:sp>
        <p:nvSpPr>
          <p:cNvPr id="218116" name="Rectangle 4"/>
          <p:cNvSpPr>
            <a:spLocks noGrp="1" noChangeArrowheads="1"/>
          </p:cNvSpPr>
          <p:nvPr>
            <p:ph type="body" sz="half" idx="2"/>
          </p:nvPr>
        </p:nvSpPr>
        <p:spPr>
          <a:xfrm>
            <a:off x="5097463" y="1827213"/>
            <a:ext cx="3586162" cy="4114800"/>
          </a:xfrm>
        </p:spPr>
        <p:txBody>
          <a:bodyPr/>
          <a:lstStyle/>
          <a:p>
            <a:pPr>
              <a:buFont typeface="Wingdings" pitchFamily="2" charset="2"/>
              <a:buNone/>
            </a:pPr>
            <a:r>
              <a:rPr lang="en-GB" sz="2400"/>
              <a:t>CONS</a:t>
            </a:r>
          </a:p>
          <a:p>
            <a:r>
              <a:rPr lang="en-GB" sz="2400"/>
              <a:t>Superficial and uninteresting</a:t>
            </a:r>
          </a:p>
          <a:p>
            <a:r>
              <a:rPr lang="en-GB" sz="2400"/>
              <a:t>Doesn’t relate to/use theory</a:t>
            </a:r>
          </a:p>
          <a:p>
            <a:r>
              <a:rPr lang="en-GB" sz="2400"/>
              <a:t>‘Codified common sense’ (Robson 1993: 275) (so doesn’t permit multiple perspectives)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8114"/>
                                        </p:tgtEl>
                                        <p:attrNameLst>
                                          <p:attrName>style.visibility</p:attrName>
                                        </p:attrNameLst>
                                      </p:cBhvr>
                                      <p:to>
                                        <p:strVal val="visible"/>
                                      </p:to>
                                    </p:set>
                                    <p:animEffect transition="in" filter="fade">
                                      <p:cBhvr>
                                        <p:cTn id="7" dur="2000"/>
                                        <p:tgtEl>
                                          <p:spTgt spid="2181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8115"/>
                                        </p:tgtEl>
                                        <p:attrNameLst>
                                          <p:attrName>style.visibility</p:attrName>
                                        </p:attrNameLst>
                                      </p:cBhvr>
                                      <p:to>
                                        <p:strVal val="visible"/>
                                      </p:to>
                                    </p:set>
                                    <p:animEffect transition="in" filter="fade">
                                      <p:cBhvr>
                                        <p:cTn id="10" dur="2000"/>
                                        <p:tgtEl>
                                          <p:spTgt spid="21811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18116"/>
                                        </p:tgtEl>
                                        <p:attrNameLst>
                                          <p:attrName>style.visibility</p:attrName>
                                        </p:attrNameLst>
                                      </p:cBhvr>
                                      <p:to>
                                        <p:strVal val="visible"/>
                                      </p:to>
                                    </p:set>
                                    <p:animEffect transition="in" filter="fade">
                                      <p:cBhvr>
                                        <p:cTn id="13" dur="2000"/>
                                        <p:tgtEl>
                                          <p:spTgt spid="2181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8114" grpId="0"/>
      <p:bldP spid="218115" grpId="0"/>
      <p:bldP spid="218116" grpId="0"/>
    </p:bldLst>
  </p:timing>
</p:sld>
</file>

<file path=ppt/slides/slide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163A5FC7-CFC7-4700-B718-F6C374AA943C}" type="slidenum">
              <a:rPr lang="en-GB"/>
              <a:pPr/>
              <a:t>89</a:t>
            </a:fld>
            <a:endParaRPr lang="en-GB"/>
          </a:p>
        </p:txBody>
      </p:sp>
      <p:sp>
        <p:nvSpPr>
          <p:cNvPr id="219138" name="Rectangle 2"/>
          <p:cNvSpPr>
            <a:spLocks noGrp="1" noChangeArrowheads="1"/>
          </p:cNvSpPr>
          <p:nvPr>
            <p:ph type="title"/>
          </p:nvPr>
        </p:nvSpPr>
        <p:spPr/>
        <p:txBody>
          <a:bodyPr/>
          <a:lstStyle/>
          <a:p>
            <a:r>
              <a:rPr lang="en-GB"/>
              <a:t>B. Thematic Analysis</a:t>
            </a:r>
          </a:p>
        </p:txBody>
      </p:sp>
      <p:sp>
        <p:nvSpPr>
          <p:cNvPr id="219139" name="Rectangle 3"/>
          <p:cNvSpPr>
            <a:spLocks noGrp="1" noChangeArrowheads="1"/>
          </p:cNvSpPr>
          <p:nvPr>
            <p:ph type="body" idx="1"/>
          </p:nvPr>
        </p:nvSpPr>
        <p:spPr/>
        <p:txBody>
          <a:bodyPr/>
          <a:lstStyle/>
          <a:p>
            <a:pPr>
              <a:lnSpc>
                <a:spcPct val="90000"/>
              </a:lnSpc>
              <a:buFont typeface="Wingdings" pitchFamily="2" charset="2"/>
              <a:buNone/>
            </a:pPr>
            <a:r>
              <a:rPr lang="en-GB"/>
              <a:t>WHAT IS IT?</a:t>
            </a:r>
          </a:p>
          <a:p>
            <a:pPr>
              <a:lnSpc>
                <a:spcPct val="90000"/>
              </a:lnSpc>
            </a:pPr>
            <a:r>
              <a:rPr lang="en-GB"/>
              <a:t>Describes and organises data</a:t>
            </a:r>
          </a:p>
          <a:p>
            <a:pPr>
              <a:lnSpc>
                <a:spcPct val="90000"/>
              </a:lnSpc>
            </a:pPr>
            <a:r>
              <a:rPr lang="en-GB"/>
              <a:t>Driven by theory (deductive) or data (inductive)</a:t>
            </a:r>
          </a:p>
          <a:p>
            <a:pPr>
              <a:lnSpc>
                <a:spcPct val="90000"/>
              </a:lnSpc>
            </a:pPr>
            <a:r>
              <a:rPr lang="en-GB"/>
              <a:t>Generic term used within many different types of qualitative analytic approaches</a:t>
            </a:r>
          </a:p>
          <a:p>
            <a:pPr>
              <a:lnSpc>
                <a:spcPct val="90000"/>
              </a:lnSpc>
            </a:pPr>
            <a:r>
              <a:rPr lang="en-GB"/>
              <a:t>Can sit anywhere along the ‘positivist/relativist’ continuum</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9138"/>
                                        </p:tgtEl>
                                        <p:attrNameLst>
                                          <p:attrName>style.visibility</p:attrName>
                                        </p:attrNameLst>
                                      </p:cBhvr>
                                      <p:to>
                                        <p:strVal val="visible"/>
                                      </p:to>
                                    </p:set>
                                    <p:animEffect transition="in" filter="fade">
                                      <p:cBhvr>
                                        <p:cTn id="7" dur="2000"/>
                                        <p:tgtEl>
                                          <p:spTgt spid="2191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9139"/>
                                        </p:tgtEl>
                                        <p:attrNameLst>
                                          <p:attrName>style.visibility</p:attrName>
                                        </p:attrNameLst>
                                      </p:cBhvr>
                                      <p:to>
                                        <p:strVal val="visible"/>
                                      </p:to>
                                    </p:set>
                                    <p:animEffect transition="in" filter="fade">
                                      <p:cBhvr>
                                        <p:cTn id="10" dur="2000"/>
                                        <p:tgtEl>
                                          <p:spTgt spid="219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138" grpId="0"/>
      <p:bldP spid="219139" grpId="0"/>
    </p:bldLst>
  </p:timing>
</p:sld>
</file>

<file path=ppt/slides/slide9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70F3DDBE-104B-4EEE-96AC-13DB43E2DBB9}" type="slidenum">
              <a:rPr lang="en-GB"/>
              <a:pPr/>
              <a:t>90</a:t>
            </a:fld>
            <a:endParaRPr lang="en-GB"/>
          </a:p>
        </p:txBody>
      </p:sp>
      <p:sp>
        <p:nvSpPr>
          <p:cNvPr id="220162" name="Rectangle 2"/>
          <p:cNvSpPr>
            <a:spLocks noGrp="1" noChangeArrowheads="1"/>
          </p:cNvSpPr>
          <p:nvPr>
            <p:ph type="title"/>
          </p:nvPr>
        </p:nvSpPr>
        <p:spPr>
          <a:xfrm>
            <a:off x="1143000" y="0"/>
            <a:ext cx="7772400" cy="609600"/>
          </a:xfrm>
        </p:spPr>
        <p:txBody>
          <a:bodyPr/>
          <a:lstStyle/>
          <a:p>
            <a:r>
              <a:rPr lang="en-GB" sz="2800"/>
              <a:t>B. Thematic Analysis</a:t>
            </a:r>
            <a:endParaRPr lang="en-GB"/>
          </a:p>
        </p:txBody>
      </p:sp>
      <p:sp>
        <p:nvSpPr>
          <p:cNvPr id="220163" name="Rectangle 3"/>
          <p:cNvSpPr>
            <a:spLocks noGrp="1" noChangeArrowheads="1"/>
          </p:cNvSpPr>
          <p:nvPr>
            <p:ph type="body" idx="1"/>
          </p:nvPr>
        </p:nvSpPr>
        <p:spPr>
          <a:xfrm>
            <a:off x="900113" y="1557338"/>
            <a:ext cx="7772400" cy="5791200"/>
          </a:xfrm>
        </p:spPr>
        <p:txBody>
          <a:bodyPr/>
          <a:lstStyle/>
          <a:p>
            <a:pPr>
              <a:lnSpc>
                <a:spcPct val="90000"/>
              </a:lnSpc>
              <a:buFont typeface="Wingdings" pitchFamily="2" charset="2"/>
              <a:buNone/>
            </a:pPr>
            <a:r>
              <a:rPr lang="en-GB" sz="2100"/>
              <a:t>HOW DO YOU DO IT? (after Smith 1995)</a:t>
            </a:r>
          </a:p>
          <a:p>
            <a:pPr>
              <a:lnSpc>
                <a:spcPct val="90000"/>
              </a:lnSpc>
            </a:pPr>
            <a:r>
              <a:rPr lang="en-GB" sz="2100"/>
              <a:t>Generate data (typically ssi, focus group)</a:t>
            </a:r>
          </a:p>
          <a:p>
            <a:pPr>
              <a:lnSpc>
                <a:spcPct val="90000"/>
              </a:lnSpc>
            </a:pPr>
            <a:r>
              <a:rPr lang="en-GB" sz="2100"/>
              <a:t>Read one transcript a number of times.  In right margin, note: interesting things, significant things, associations, summaries</a:t>
            </a:r>
          </a:p>
          <a:p>
            <a:pPr>
              <a:lnSpc>
                <a:spcPct val="90000"/>
              </a:lnSpc>
            </a:pPr>
            <a:r>
              <a:rPr lang="en-GB" sz="2100"/>
              <a:t>Note (in left margin) key words, emerging code titles</a:t>
            </a:r>
          </a:p>
          <a:p>
            <a:pPr>
              <a:lnSpc>
                <a:spcPct val="90000"/>
              </a:lnSpc>
            </a:pPr>
            <a:r>
              <a:rPr lang="en-GB" sz="2100"/>
              <a:t>Look at emerging codes and think about: similarities and connections, master or subordinate codes, irrelevancies, new or more important ideas emerging from existing codes</a:t>
            </a:r>
          </a:p>
          <a:p>
            <a:pPr>
              <a:lnSpc>
                <a:spcPct val="90000"/>
              </a:lnSpc>
            </a:pPr>
            <a:r>
              <a:rPr lang="en-GB" sz="2100"/>
              <a:t>Produce master list of codes</a:t>
            </a:r>
          </a:p>
          <a:p>
            <a:pPr>
              <a:lnSpc>
                <a:spcPct val="90000"/>
              </a:lnSpc>
            </a:pPr>
            <a:r>
              <a:rPr lang="en-GB" sz="2100"/>
              <a:t>Move to next transcript.  Either a) continue working with master list, adding to and generating new codes or b) produce new master list, read together with previous list and produce consolidated list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0162"/>
                                        </p:tgtEl>
                                        <p:attrNameLst>
                                          <p:attrName>style.visibility</p:attrName>
                                        </p:attrNameLst>
                                      </p:cBhvr>
                                      <p:to>
                                        <p:strVal val="visible"/>
                                      </p:to>
                                    </p:set>
                                    <p:animEffect transition="in" filter="fade">
                                      <p:cBhvr>
                                        <p:cTn id="7" dur="2000"/>
                                        <p:tgtEl>
                                          <p:spTgt spid="2201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0163"/>
                                        </p:tgtEl>
                                        <p:attrNameLst>
                                          <p:attrName>style.visibility</p:attrName>
                                        </p:attrNameLst>
                                      </p:cBhvr>
                                      <p:to>
                                        <p:strVal val="visible"/>
                                      </p:to>
                                    </p:set>
                                    <p:animEffect transition="in" filter="fade">
                                      <p:cBhvr>
                                        <p:cTn id="10" dur="2000"/>
                                        <p:tgtEl>
                                          <p:spTgt spid="2201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0162" grpId="0"/>
      <p:bldP spid="220163" grpId="0"/>
    </p:bldLst>
  </p:timing>
</p:sld>
</file>

<file path=ppt/slides/slide9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563AF255-C9B2-4FC0-8E84-0BDAA622E8A6}" type="slidenum">
              <a:rPr lang="en-GB"/>
              <a:pPr/>
              <a:t>91</a:t>
            </a:fld>
            <a:endParaRPr lang="en-GB"/>
          </a:p>
        </p:txBody>
      </p:sp>
      <p:sp>
        <p:nvSpPr>
          <p:cNvPr id="221186" name="Rectangle 2"/>
          <p:cNvSpPr>
            <a:spLocks noGrp="1" noChangeArrowheads="1"/>
          </p:cNvSpPr>
          <p:nvPr>
            <p:ph type="title"/>
          </p:nvPr>
        </p:nvSpPr>
        <p:spPr>
          <a:xfrm>
            <a:off x="1143000" y="304800"/>
            <a:ext cx="7772400" cy="685800"/>
          </a:xfrm>
        </p:spPr>
        <p:txBody>
          <a:bodyPr/>
          <a:lstStyle/>
          <a:p>
            <a:r>
              <a:rPr lang="en-GB"/>
              <a:t>B. Thematic Analysis </a:t>
            </a:r>
            <a:r>
              <a:rPr lang="en-GB" sz="1200"/>
              <a:t>(Cont.) </a:t>
            </a:r>
          </a:p>
        </p:txBody>
      </p:sp>
      <p:sp>
        <p:nvSpPr>
          <p:cNvPr id="221187" name="Rectangle 3"/>
          <p:cNvSpPr>
            <a:spLocks noGrp="1" noChangeArrowheads="1"/>
          </p:cNvSpPr>
          <p:nvPr>
            <p:ph type="body" idx="1"/>
          </p:nvPr>
        </p:nvSpPr>
        <p:spPr>
          <a:xfrm>
            <a:off x="1116013" y="1557338"/>
            <a:ext cx="7772400" cy="5867400"/>
          </a:xfrm>
        </p:spPr>
        <p:txBody>
          <a:bodyPr/>
          <a:lstStyle/>
          <a:p>
            <a:pPr>
              <a:buFont typeface="Wingdings" pitchFamily="2" charset="2"/>
              <a:buNone/>
            </a:pPr>
            <a:r>
              <a:rPr lang="en-GB" sz="2100"/>
              <a:t>HOW DO YOU DO IT? (after Smith 1995)</a:t>
            </a:r>
          </a:p>
          <a:p>
            <a:r>
              <a:rPr lang="en-GB" sz="2100"/>
              <a:t>After five or six transcripts: identify themes (more abstract/theoretical), revise previous transcripts and analyse additional transcripts</a:t>
            </a:r>
          </a:p>
          <a:p>
            <a:r>
              <a:rPr lang="en-GB" sz="2100"/>
              <a:t>Collect together in difference files all occurrences of your (codes?)/themes</a:t>
            </a:r>
          </a:p>
          <a:p>
            <a:r>
              <a:rPr lang="en-GB" sz="2100"/>
              <a:t>Re-read data by theme, compare and refine themes. Produce definitive list of themes (as previously)</a:t>
            </a:r>
          </a:p>
          <a:p>
            <a:r>
              <a:rPr lang="en-GB" sz="2100"/>
              <a:t>Carefully define and note down what you mean by each theme</a:t>
            </a:r>
          </a:p>
          <a:p>
            <a:r>
              <a:rPr lang="en-GB" sz="2100"/>
              <a:t>Think about how you will demonstrate rigour in your analysis (eg reliability, dependability, plausibility, reflexivity)</a:t>
            </a:r>
          </a:p>
          <a:p>
            <a:endParaRPr lang="en-GB" sz="2100"/>
          </a:p>
          <a:p>
            <a:pPr>
              <a:buFont typeface="Wingdings" pitchFamily="2" charset="2"/>
              <a:buNone/>
            </a:pPr>
            <a:endParaRPr lang="en-GB" sz="22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1186"/>
                                        </p:tgtEl>
                                        <p:attrNameLst>
                                          <p:attrName>style.visibility</p:attrName>
                                        </p:attrNameLst>
                                      </p:cBhvr>
                                      <p:to>
                                        <p:strVal val="visible"/>
                                      </p:to>
                                    </p:set>
                                    <p:animEffect transition="in" filter="fade">
                                      <p:cBhvr>
                                        <p:cTn id="7" dur="2000"/>
                                        <p:tgtEl>
                                          <p:spTgt spid="2211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1187"/>
                                        </p:tgtEl>
                                        <p:attrNameLst>
                                          <p:attrName>style.visibility</p:attrName>
                                        </p:attrNameLst>
                                      </p:cBhvr>
                                      <p:to>
                                        <p:strVal val="visible"/>
                                      </p:to>
                                    </p:set>
                                    <p:animEffect transition="in" filter="fade">
                                      <p:cBhvr>
                                        <p:cTn id="10" dur="2000"/>
                                        <p:tgtEl>
                                          <p:spTgt spid="2211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186" grpId="0"/>
      <p:bldP spid="221187" grpId="0"/>
    </p:bldLst>
  </p:timing>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BEEB1925-141E-4D4B-9597-E1C8AC7473A3}" type="slidenum">
              <a:rPr lang="en-GB"/>
              <a:pPr/>
              <a:t>92</a:t>
            </a:fld>
            <a:endParaRPr lang="en-GB"/>
          </a:p>
        </p:txBody>
      </p:sp>
      <p:sp>
        <p:nvSpPr>
          <p:cNvPr id="222210" name="Rectangle 2"/>
          <p:cNvSpPr>
            <a:spLocks noGrp="1" noChangeArrowheads="1"/>
          </p:cNvSpPr>
          <p:nvPr>
            <p:ph type="title"/>
          </p:nvPr>
        </p:nvSpPr>
        <p:spPr>
          <a:xfrm>
            <a:off x="1116013" y="908050"/>
            <a:ext cx="7772400" cy="1143000"/>
          </a:xfrm>
        </p:spPr>
        <p:txBody>
          <a:bodyPr/>
          <a:lstStyle/>
          <a:p>
            <a:r>
              <a:rPr lang="en-GB" sz="3200"/>
              <a:t>Example Of Codes (Categories) Combining To Form Theme</a:t>
            </a:r>
          </a:p>
        </p:txBody>
      </p:sp>
      <p:graphicFrame>
        <p:nvGraphicFramePr>
          <p:cNvPr id="222211" name="Organization Chart 3"/>
          <p:cNvGraphicFramePr>
            <a:graphicFrameLocks/>
          </p:cNvGraphicFramePr>
          <p:nvPr>
            <p:ph type="dgm" idx="1"/>
          </p:nvPr>
        </p:nvGraphicFramePr>
        <p:xfrm>
          <a:off x="1219200" y="2754313"/>
          <a:ext cx="7704138" cy="4103687"/>
        </p:xfrm>
        <a:graphic>
          <a:graphicData uri="http://schemas.openxmlformats.org/drawingml/2006/compatibility">
            <com:legacyDrawing xmlns:com="http://schemas.openxmlformats.org/drawingml/2006/compatibility" spid="_x0000_s222211"/>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2210"/>
                                        </p:tgtEl>
                                        <p:attrNameLst>
                                          <p:attrName>style.visibility</p:attrName>
                                        </p:attrNameLst>
                                      </p:cBhvr>
                                      <p:to>
                                        <p:strVal val="visible"/>
                                      </p:to>
                                    </p:set>
                                    <p:animEffect transition="in" filter="fade">
                                      <p:cBhvr>
                                        <p:cTn id="7" dur="2000"/>
                                        <p:tgtEl>
                                          <p:spTgt spid="2222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2210" grpId="0"/>
    </p:bldLst>
  </p:timing>
</p:sld>
</file>

<file path=ppt/slides/slide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D130A961-38BE-42E2-B2F8-C5937C952DAF}" type="slidenum">
              <a:rPr lang="en-GB"/>
              <a:pPr/>
              <a:t>93</a:t>
            </a:fld>
            <a:endParaRPr lang="en-GB"/>
          </a:p>
        </p:txBody>
      </p:sp>
      <p:sp>
        <p:nvSpPr>
          <p:cNvPr id="223234" name="Rectangle 2"/>
          <p:cNvSpPr>
            <a:spLocks noGrp="1" noChangeArrowheads="1"/>
          </p:cNvSpPr>
          <p:nvPr>
            <p:ph type="title"/>
          </p:nvPr>
        </p:nvSpPr>
        <p:spPr>
          <a:xfrm>
            <a:off x="1143000" y="228600"/>
            <a:ext cx="7772400" cy="1143000"/>
          </a:xfrm>
        </p:spPr>
        <p:txBody>
          <a:bodyPr/>
          <a:lstStyle/>
          <a:p>
            <a:r>
              <a:rPr lang="en-GB"/>
              <a:t>B. Thematic Analysis:</a:t>
            </a:r>
            <a:br>
              <a:rPr lang="en-GB"/>
            </a:br>
            <a:r>
              <a:rPr lang="en-GB"/>
              <a:t>Pros And Cons</a:t>
            </a:r>
          </a:p>
        </p:txBody>
      </p:sp>
      <p:sp>
        <p:nvSpPr>
          <p:cNvPr id="223235" name="Rectangle 3"/>
          <p:cNvSpPr>
            <a:spLocks noGrp="1" noChangeArrowheads="1"/>
          </p:cNvSpPr>
          <p:nvPr>
            <p:ph type="body" sz="half" idx="1"/>
          </p:nvPr>
        </p:nvSpPr>
        <p:spPr>
          <a:xfrm>
            <a:off x="2006600" y="1827213"/>
            <a:ext cx="3386138" cy="4083050"/>
          </a:xfrm>
        </p:spPr>
        <p:txBody>
          <a:bodyPr/>
          <a:lstStyle/>
          <a:p>
            <a:pPr>
              <a:lnSpc>
                <a:spcPct val="80000"/>
              </a:lnSpc>
              <a:buFont typeface="Wingdings" pitchFamily="2" charset="2"/>
              <a:buNone/>
            </a:pPr>
            <a:r>
              <a:rPr lang="en-GB" sz="2400">
                <a:solidFill>
                  <a:schemeClr val="accent2"/>
                </a:solidFill>
              </a:rPr>
              <a:t>PROS</a:t>
            </a:r>
          </a:p>
          <a:p>
            <a:pPr>
              <a:lnSpc>
                <a:spcPct val="80000"/>
              </a:lnSpc>
            </a:pPr>
            <a:r>
              <a:rPr lang="en-GB" sz="2400"/>
              <a:t>Provides meaning and organisational structure</a:t>
            </a:r>
          </a:p>
          <a:p>
            <a:pPr>
              <a:lnSpc>
                <a:spcPct val="80000"/>
              </a:lnSpc>
            </a:pPr>
            <a:r>
              <a:rPr lang="en-GB" sz="2400"/>
              <a:t>Rich, insightful, interesting, complex</a:t>
            </a:r>
          </a:p>
          <a:p>
            <a:pPr>
              <a:lnSpc>
                <a:spcPct val="80000"/>
              </a:lnSpc>
            </a:pPr>
            <a:r>
              <a:rPr lang="en-GB" sz="2400"/>
              <a:t>Based in theoretical approach</a:t>
            </a:r>
          </a:p>
          <a:p>
            <a:pPr>
              <a:lnSpc>
                <a:spcPct val="80000"/>
              </a:lnSpc>
            </a:pPr>
            <a:r>
              <a:rPr lang="en-GB" sz="2400"/>
              <a:t>Basis of theory generation</a:t>
            </a:r>
          </a:p>
          <a:p>
            <a:pPr>
              <a:lnSpc>
                <a:spcPct val="80000"/>
              </a:lnSpc>
              <a:buFont typeface="Wingdings" pitchFamily="2" charset="2"/>
              <a:buNone/>
            </a:pPr>
            <a:endParaRPr lang="en-GB" sz="2400"/>
          </a:p>
        </p:txBody>
      </p:sp>
      <p:sp>
        <p:nvSpPr>
          <p:cNvPr id="223236" name="Rectangle 4"/>
          <p:cNvSpPr>
            <a:spLocks noGrp="1" noChangeArrowheads="1"/>
          </p:cNvSpPr>
          <p:nvPr>
            <p:ph type="body" sz="half" idx="2"/>
          </p:nvPr>
        </p:nvSpPr>
        <p:spPr>
          <a:xfrm>
            <a:off x="5334000" y="1773238"/>
            <a:ext cx="3810000" cy="4572000"/>
          </a:xfrm>
        </p:spPr>
        <p:txBody>
          <a:bodyPr/>
          <a:lstStyle/>
          <a:p>
            <a:pPr>
              <a:lnSpc>
                <a:spcPct val="80000"/>
              </a:lnSpc>
              <a:buFont typeface="Wingdings" pitchFamily="2" charset="2"/>
              <a:buNone/>
            </a:pPr>
            <a:r>
              <a:rPr lang="en-GB" sz="2400">
                <a:solidFill>
                  <a:schemeClr val="accent2"/>
                </a:solidFill>
              </a:rPr>
              <a:t>CONS</a:t>
            </a:r>
          </a:p>
          <a:p>
            <a:pPr>
              <a:lnSpc>
                <a:spcPct val="80000"/>
              </a:lnSpc>
            </a:pPr>
            <a:r>
              <a:rPr lang="en-GB" sz="2400"/>
              <a:t>Time consuming</a:t>
            </a:r>
          </a:p>
          <a:p>
            <a:pPr>
              <a:lnSpc>
                <a:spcPct val="80000"/>
              </a:lnSpc>
            </a:pPr>
            <a:r>
              <a:rPr lang="en-GB" sz="2400"/>
              <a:t>Reliability/    dependability/ plausibility may be difficult to demonstrate</a:t>
            </a:r>
          </a:p>
          <a:p>
            <a:pPr>
              <a:lnSpc>
                <a:spcPct val="80000"/>
              </a:lnSpc>
            </a:pPr>
            <a:r>
              <a:rPr lang="en-GB" sz="2400"/>
              <a:t>Data may be too brief/superficial to support it</a:t>
            </a:r>
          </a:p>
          <a:p>
            <a:pPr>
              <a:lnSpc>
                <a:spcPct val="80000"/>
              </a:lnSpc>
            </a:pPr>
            <a:endParaRPr lang="en-GB" sz="24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3234"/>
                                        </p:tgtEl>
                                        <p:attrNameLst>
                                          <p:attrName>style.visibility</p:attrName>
                                        </p:attrNameLst>
                                      </p:cBhvr>
                                      <p:to>
                                        <p:strVal val="visible"/>
                                      </p:to>
                                    </p:set>
                                    <p:animEffect transition="in" filter="fade">
                                      <p:cBhvr>
                                        <p:cTn id="7" dur="2000"/>
                                        <p:tgtEl>
                                          <p:spTgt spid="2232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3235"/>
                                        </p:tgtEl>
                                        <p:attrNameLst>
                                          <p:attrName>style.visibility</p:attrName>
                                        </p:attrNameLst>
                                      </p:cBhvr>
                                      <p:to>
                                        <p:strVal val="visible"/>
                                      </p:to>
                                    </p:set>
                                    <p:animEffect transition="in" filter="fade">
                                      <p:cBhvr>
                                        <p:cTn id="10" dur="2000"/>
                                        <p:tgtEl>
                                          <p:spTgt spid="22323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23236"/>
                                        </p:tgtEl>
                                        <p:attrNameLst>
                                          <p:attrName>style.visibility</p:attrName>
                                        </p:attrNameLst>
                                      </p:cBhvr>
                                      <p:to>
                                        <p:strVal val="visible"/>
                                      </p:to>
                                    </p:set>
                                    <p:animEffect transition="in" filter="fade">
                                      <p:cBhvr>
                                        <p:cTn id="13" dur="2000"/>
                                        <p:tgtEl>
                                          <p:spTgt spid="2232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234" grpId="0"/>
      <p:bldP spid="223235" grpId="0"/>
      <p:bldP spid="223236" grpId="0"/>
    </p:bldLst>
  </p:timing>
</p:sld>
</file>

<file path=ppt/slides/slide9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64503FC4-9268-4BDB-B101-4E1970853C72}" type="slidenum">
              <a:rPr lang="en-GB"/>
              <a:pPr/>
              <a:t>94</a:t>
            </a:fld>
            <a:endParaRPr lang="en-GB"/>
          </a:p>
        </p:txBody>
      </p:sp>
      <p:sp>
        <p:nvSpPr>
          <p:cNvPr id="224258" name="Rectangle 2"/>
          <p:cNvSpPr>
            <a:spLocks noGrp="1" noChangeArrowheads="1"/>
          </p:cNvSpPr>
          <p:nvPr>
            <p:ph type="title"/>
          </p:nvPr>
        </p:nvSpPr>
        <p:spPr/>
        <p:txBody>
          <a:bodyPr/>
          <a:lstStyle/>
          <a:p>
            <a:r>
              <a:rPr lang="en-GB" sz="2400"/>
              <a:t>Criteria For Demonstrating Rigour In Qualitative Research</a:t>
            </a:r>
          </a:p>
        </p:txBody>
      </p:sp>
      <p:graphicFrame>
        <p:nvGraphicFramePr>
          <p:cNvPr id="224259" name="Object 3"/>
          <p:cNvGraphicFramePr>
            <a:graphicFrameLocks noChangeAspect="1"/>
          </p:cNvGraphicFramePr>
          <p:nvPr>
            <p:ph type="tbl" idx="1"/>
          </p:nvPr>
        </p:nvGraphicFramePr>
        <p:xfrm>
          <a:off x="1143000" y="1828800"/>
          <a:ext cx="7620000" cy="5105400"/>
        </p:xfrm>
        <a:graphic>
          <a:graphicData uri="http://schemas.openxmlformats.org/presentationml/2006/ole">
            <p:oleObj spid="_x0000_s224259" name="Document" r:id="rId4" imgW="7563600" imgH="5105520" progId="Word.Document.8">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4258"/>
                                        </p:tgtEl>
                                        <p:attrNameLst>
                                          <p:attrName>style.visibility</p:attrName>
                                        </p:attrNameLst>
                                      </p:cBhvr>
                                      <p:to>
                                        <p:strVal val="visible"/>
                                      </p:to>
                                    </p:set>
                                    <p:animEffect transition="in" filter="fade">
                                      <p:cBhvr>
                                        <p:cTn id="7" dur="2000"/>
                                        <p:tgtEl>
                                          <p:spTgt spid="2242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4258" grpId="0"/>
    </p:bldLst>
  </p:timing>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E04DE391-C6B6-4889-B8E9-2F33EFDC4E95}" type="slidenum">
              <a:rPr lang="en-GB"/>
              <a:pPr/>
              <a:t>95</a:t>
            </a:fld>
            <a:endParaRPr lang="en-GB"/>
          </a:p>
        </p:txBody>
      </p:sp>
      <p:sp>
        <p:nvSpPr>
          <p:cNvPr id="225282" name="Rectangle 2"/>
          <p:cNvSpPr>
            <a:spLocks noGrp="1" noChangeArrowheads="1"/>
          </p:cNvSpPr>
          <p:nvPr>
            <p:ph type="title"/>
          </p:nvPr>
        </p:nvSpPr>
        <p:spPr/>
        <p:txBody>
          <a:bodyPr/>
          <a:lstStyle/>
          <a:p>
            <a:r>
              <a:rPr lang="en-GB"/>
              <a:t>Common Difficulties/ Problems ...</a:t>
            </a:r>
          </a:p>
        </p:txBody>
      </p:sp>
      <p:sp>
        <p:nvSpPr>
          <p:cNvPr id="225283" name="Rectangle 3"/>
          <p:cNvSpPr>
            <a:spLocks noGrp="1" noChangeArrowheads="1"/>
          </p:cNvSpPr>
          <p:nvPr>
            <p:ph type="body" idx="1"/>
          </p:nvPr>
        </p:nvSpPr>
        <p:spPr/>
        <p:txBody>
          <a:bodyPr/>
          <a:lstStyle/>
          <a:p>
            <a:r>
              <a:rPr lang="en-GB"/>
              <a:t>Can’t find in books ‘How to do it’</a:t>
            </a:r>
          </a:p>
          <a:p>
            <a:r>
              <a:rPr lang="en-GB"/>
              <a:t>Underestimate how long it takes to turn tape-recorded data into text</a:t>
            </a:r>
          </a:p>
          <a:p>
            <a:r>
              <a:rPr lang="en-GB"/>
              <a:t>time to analyse properly</a:t>
            </a:r>
          </a:p>
          <a:p>
            <a:r>
              <a:rPr lang="en-GB"/>
              <a:t>Completed analysis i) seems like common sense or ii) feels like it is invented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282"/>
                                        </p:tgtEl>
                                        <p:attrNameLst>
                                          <p:attrName>style.visibility</p:attrName>
                                        </p:attrNameLst>
                                      </p:cBhvr>
                                      <p:to>
                                        <p:strVal val="visible"/>
                                      </p:to>
                                    </p:set>
                                    <p:animEffect transition="in" filter="fade">
                                      <p:cBhvr>
                                        <p:cTn id="7" dur="2000"/>
                                        <p:tgtEl>
                                          <p:spTgt spid="2252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283"/>
                                        </p:tgtEl>
                                        <p:attrNameLst>
                                          <p:attrName>style.visibility</p:attrName>
                                        </p:attrNameLst>
                                      </p:cBhvr>
                                      <p:to>
                                        <p:strVal val="visible"/>
                                      </p:to>
                                    </p:set>
                                    <p:animEffect transition="in" filter="fade">
                                      <p:cBhvr>
                                        <p:cTn id="10" dur="2000"/>
                                        <p:tgtEl>
                                          <p:spTgt spid="2252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282" grpId="0"/>
      <p:bldP spid="225283" grpId="0"/>
    </p:bldLst>
  </p:timing>
</p:sld>
</file>

<file path=ppt/slides/slide9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EB297E28-AE5C-43E4-850F-92906852FF37}" type="slidenum">
              <a:rPr lang="en-GB"/>
              <a:pPr/>
              <a:t>96</a:t>
            </a:fld>
            <a:endParaRPr lang="en-GB"/>
          </a:p>
        </p:txBody>
      </p:sp>
      <p:sp>
        <p:nvSpPr>
          <p:cNvPr id="226306" name="Rectangle 2"/>
          <p:cNvSpPr>
            <a:spLocks noGrp="1" noChangeArrowheads="1"/>
          </p:cNvSpPr>
          <p:nvPr>
            <p:ph type="title"/>
          </p:nvPr>
        </p:nvSpPr>
        <p:spPr>
          <a:xfrm>
            <a:off x="1143000" y="304800"/>
            <a:ext cx="7772400" cy="762000"/>
          </a:xfrm>
        </p:spPr>
        <p:txBody>
          <a:bodyPr/>
          <a:lstStyle/>
          <a:p>
            <a:r>
              <a:rPr lang="en-GB"/>
              <a:t>… And Some Solutions!!</a:t>
            </a:r>
          </a:p>
        </p:txBody>
      </p:sp>
      <p:sp>
        <p:nvSpPr>
          <p:cNvPr id="226307" name="Rectangle 3"/>
          <p:cNvSpPr>
            <a:spLocks noGrp="1" noChangeArrowheads="1"/>
          </p:cNvSpPr>
          <p:nvPr>
            <p:ph type="body" idx="1"/>
          </p:nvPr>
        </p:nvSpPr>
        <p:spPr>
          <a:xfrm>
            <a:off x="1187450" y="1447800"/>
            <a:ext cx="7772400" cy="5410200"/>
          </a:xfrm>
        </p:spPr>
        <p:txBody>
          <a:bodyPr/>
          <a:lstStyle/>
          <a:p>
            <a:r>
              <a:rPr lang="en-GB" sz="2500"/>
              <a:t>Clarify what </a:t>
            </a:r>
            <a:r>
              <a:rPr lang="en-GB" sz="2500" u="sng"/>
              <a:t>you </a:t>
            </a:r>
            <a:r>
              <a:rPr lang="en-GB" sz="2500"/>
              <a:t>understand by your qualitative research approach (using references), and state clearly what you did</a:t>
            </a:r>
          </a:p>
          <a:p>
            <a:r>
              <a:rPr lang="en-GB" sz="2500"/>
              <a:t>Allow plenty of time for all parts of research process (eg 1:8 for transcribing)</a:t>
            </a:r>
          </a:p>
          <a:p>
            <a:r>
              <a:rPr lang="en-GB" sz="2500"/>
              <a:t>Don’t spend all your time transcribing to detriment of analysis.  Recognise this requires focused time, and work through difficulties!</a:t>
            </a:r>
          </a:p>
          <a:p>
            <a:r>
              <a:rPr lang="en-GB" sz="2500"/>
              <a:t>Think about how you can show that you have done your research rigorously and carefully</a:t>
            </a:r>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6306"/>
                                        </p:tgtEl>
                                        <p:attrNameLst>
                                          <p:attrName>style.visibility</p:attrName>
                                        </p:attrNameLst>
                                      </p:cBhvr>
                                      <p:to>
                                        <p:strVal val="visible"/>
                                      </p:to>
                                    </p:set>
                                    <p:animEffect transition="in" filter="fade">
                                      <p:cBhvr>
                                        <p:cTn id="7" dur="2000"/>
                                        <p:tgtEl>
                                          <p:spTgt spid="2263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6307"/>
                                        </p:tgtEl>
                                        <p:attrNameLst>
                                          <p:attrName>style.visibility</p:attrName>
                                        </p:attrNameLst>
                                      </p:cBhvr>
                                      <p:to>
                                        <p:strVal val="visible"/>
                                      </p:to>
                                    </p:set>
                                    <p:animEffect transition="in" filter="fade">
                                      <p:cBhvr>
                                        <p:cTn id="10" dur="2000"/>
                                        <p:tgtEl>
                                          <p:spTgt spid="2263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06" grpId="0"/>
      <p:bldP spid="226307" grpId="0"/>
    </p:bldLst>
  </p:timing>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9"/>
          <p:cNvSpPr>
            <a:spLocks noGrp="1" noChangeArrowheads="1"/>
          </p:cNvSpPr>
          <p:nvPr>
            <p:ph type="ftr" sz="quarter" idx="3"/>
          </p:nvPr>
        </p:nvSpPr>
        <p:spPr/>
        <p:txBody>
          <a:bodyPr/>
          <a:lstStyle/>
          <a:p>
            <a:r>
              <a:rPr lang="en-GB" smtClean="0"/>
              <a:t>2011</a:t>
            </a:r>
            <a:endParaRPr lang="en-GB"/>
          </a:p>
        </p:txBody>
      </p:sp>
      <p:sp>
        <p:nvSpPr>
          <p:cNvPr id="7" name="Rectangle 10"/>
          <p:cNvSpPr>
            <a:spLocks noGrp="1" noChangeArrowheads="1"/>
          </p:cNvSpPr>
          <p:nvPr>
            <p:ph type="sldNum" sz="quarter" idx="4"/>
          </p:nvPr>
        </p:nvSpPr>
        <p:spPr/>
        <p:txBody>
          <a:bodyPr/>
          <a:lstStyle/>
          <a:p>
            <a:fld id="{E4C8EBC4-B5E7-4934-B99B-37E5672134EB}" type="slidenum">
              <a:rPr lang="en-GB"/>
              <a:pPr/>
              <a:t>97</a:t>
            </a:fld>
            <a:endParaRPr lang="en-GB"/>
          </a:p>
        </p:txBody>
      </p:sp>
      <p:sp>
        <p:nvSpPr>
          <p:cNvPr id="227330" name="Rectangle 2"/>
          <p:cNvSpPr>
            <a:spLocks noGrp="1" noChangeArrowheads="1"/>
          </p:cNvSpPr>
          <p:nvPr>
            <p:ph type="ctrTitle"/>
          </p:nvPr>
        </p:nvSpPr>
        <p:spPr>
          <a:xfrm>
            <a:off x="971550" y="836613"/>
            <a:ext cx="8564563" cy="1047750"/>
          </a:xfrm>
        </p:spPr>
        <p:txBody>
          <a:bodyPr/>
          <a:lstStyle/>
          <a:p>
            <a:r>
              <a:rPr lang="en-US"/>
              <a:t>It’s more than just counting</a:t>
            </a:r>
            <a:br>
              <a:rPr lang="en-US"/>
            </a:br>
            <a:r>
              <a:rPr lang="en-US"/>
              <a:t/>
            </a:r>
            <a:br>
              <a:rPr lang="en-US"/>
            </a:br>
            <a:r>
              <a:rPr lang="en-US"/>
              <a:t>Analysis of Quantitative Data </a:t>
            </a:r>
          </a:p>
        </p:txBody>
      </p:sp>
      <p:sp>
        <p:nvSpPr>
          <p:cNvPr id="227331" name="Rectangle 3"/>
          <p:cNvSpPr>
            <a:spLocks noGrp="1" noChangeArrowheads="1"/>
          </p:cNvSpPr>
          <p:nvPr>
            <p:ph type="subTitle" idx="1"/>
          </p:nvPr>
        </p:nvSpPr>
        <p:spPr/>
        <p:txBody>
          <a:bodyPr/>
          <a:lstStyle/>
          <a:p>
            <a:endParaRPr lang="en-US"/>
          </a:p>
        </p:txBody>
      </p:sp>
      <p:pic>
        <p:nvPicPr>
          <p:cNvPr id="227333" name="Picture 5" descr="24_qpf24"/>
          <p:cNvPicPr>
            <a:picLocks noChangeAspect="1" noChangeArrowheads="1"/>
          </p:cNvPicPr>
          <p:nvPr/>
        </p:nvPicPr>
        <p:blipFill>
          <a:blip r:embed="rId3" cstate="print"/>
          <a:srcRect/>
          <a:stretch>
            <a:fillRect/>
          </a:stretch>
        </p:blipFill>
        <p:spPr bwMode="auto">
          <a:xfrm>
            <a:off x="3708400" y="2708275"/>
            <a:ext cx="4668838" cy="3779838"/>
          </a:xfrm>
          <a:prstGeom prst="rect">
            <a:avLst/>
          </a:prstGeom>
          <a:noFill/>
        </p:spPr>
      </p:pic>
      <p:pic>
        <p:nvPicPr>
          <p:cNvPr id="227334" name="Picture 6" descr="BD18189_"/>
          <p:cNvPicPr>
            <a:picLocks noChangeAspect="1" noChangeArrowheads="1"/>
          </p:cNvPicPr>
          <p:nvPr/>
        </p:nvPicPr>
        <p:blipFill>
          <a:blip r:embed="rId4" cstate="print"/>
          <a:srcRect/>
          <a:stretch>
            <a:fillRect/>
          </a:stretch>
        </p:blipFill>
        <p:spPr bwMode="auto">
          <a:xfrm>
            <a:off x="1476375" y="3789363"/>
            <a:ext cx="1895475" cy="189547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7330"/>
                                        </p:tgtEl>
                                        <p:attrNameLst>
                                          <p:attrName>style.visibility</p:attrName>
                                        </p:attrNameLst>
                                      </p:cBhvr>
                                      <p:to>
                                        <p:strVal val="visible"/>
                                      </p:to>
                                    </p:set>
                                    <p:animEffect transition="in" filter="fade">
                                      <p:cBhvr>
                                        <p:cTn id="7" dur="2000"/>
                                        <p:tgtEl>
                                          <p:spTgt spid="227330"/>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27331"/>
                                        </p:tgtEl>
                                        <p:attrNameLst>
                                          <p:attrName>style.visibility</p:attrName>
                                        </p:attrNameLst>
                                      </p:cBhvr>
                                      <p:to>
                                        <p:strVal val="visible"/>
                                      </p:to>
                                    </p:set>
                                    <p:animEffect transition="in" filter="fade">
                                      <p:cBhvr>
                                        <p:cTn id="10" dur="2000"/>
                                        <p:tgtEl>
                                          <p:spTgt spid="2273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330" grpId="0"/>
      <p:bldP spid="227331" grpId="0"/>
    </p:bldLst>
  </p:timing>
</p:sld>
</file>

<file path=ppt/slides/slide9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9FD5C1F5-92C8-4C3A-B709-8D1C70356236}" type="slidenum">
              <a:rPr lang="en-GB"/>
              <a:pPr/>
              <a:t>98</a:t>
            </a:fld>
            <a:endParaRPr lang="en-GB"/>
          </a:p>
        </p:txBody>
      </p:sp>
      <p:sp>
        <p:nvSpPr>
          <p:cNvPr id="229378" name="Rectangle 2"/>
          <p:cNvSpPr>
            <a:spLocks noGrp="1" noChangeArrowheads="1"/>
          </p:cNvSpPr>
          <p:nvPr>
            <p:ph type="title"/>
          </p:nvPr>
        </p:nvSpPr>
        <p:spPr/>
        <p:txBody>
          <a:bodyPr/>
          <a:lstStyle/>
          <a:p>
            <a:r>
              <a:rPr lang="en-US"/>
              <a:t>Coding</a:t>
            </a:r>
          </a:p>
        </p:txBody>
      </p:sp>
      <p:sp>
        <p:nvSpPr>
          <p:cNvPr id="229379" name="Rectangle 3"/>
          <p:cNvSpPr>
            <a:spLocks noGrp="1" noChangeArrowheads="1"/>
          </p:cNvSpPr>
          <p:nvPr>
            <p:ph type="body" idx="1"/>
          </p:nvPr>
        </p:nvSpPr>
        <p:spPr/>
        <p:txBody>
          <a:bodyPr/>
          <a:lstStyle/>
          <a:p>
            <a:r>
              <a:rPr lang="en-US"/>
              <a:t>Code: numbers or letters assigned to an observation of a variable</a:t>
            </a:r>
          </a:p>
          <a:p>
            <a:r>
              <a:rPr lang="en-US" b="1">
                <a:cs typeface="Times New Roman" pitchFamily="18" charset="0"/>
              </a:rPr>
              <a:t>Numeric variables</a:t>
            </a:r>
            <a:r>
              <a:rPr lang="en-US">
                <a:cs typeface="Times New Roman" pitchFamily="18" charset="0"/>
              </a:rPr>
              <a:t> - “values”; Quantitative</a:t>
            </a:r>
          </a:p>
          <a:p>
            <a:r>
              <a:rPr lang="en-US" b="1">
                <a:cs typeface="Times New Roman" pitchFamily="18" charset="0"/>
              </a:rPr>
              <a:t>Alphanumeric (string) variables</a:t>
            </a:r>
            <a:r>
              <a:rPr lang="en-US">
                <a:cs typeface="Times New Roman" pitchFamily="18" charset="0"/>
              </a:rPr>
              <a:t> - labels</a:t>
            </a:r>
          </a:p>
          <a:p>
            <a:r>
              <a:rPr lang="en-US" b="1">
                <a:cs typeface="Times New Roman" pitchFamily="18" charset="0"/>
              </a:rPr>
              <a:t>Missing values</a:t>
            </a:r>
            <a:r>
              <a:rPr lang="en-US">
                <a:cs typeface="Times New Roman" pitchFamily="18" charset="0"/>
              </a:rPr>
              <a:t> - no response to an item</a:t>
            </a:r>
          </a:p>
          <a:p>
            <a:r>
              <a:rPr lang="en-US">
                <a:cs typeface="Times New Roman" pitchFamily="18" charset="0"/>
              </a:rPr>
              <a:t>Dichotomous data: 0   1</a:t>
            </a:r>
            <a:endParaRPr lang="en-US"/>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9378"/>
                                        </p:tgtEl>
                                        <p:attrNameLst>
                                          <p:attrName>style.visibility</p:attrName>
                                        </p:attrNameLst>
                                      </p:cBhvr>
                                      <p:to>
                                        <p:strVal val="visible"/>
                                      </p:to>
                                    </p:set>
                                    <p:animEffect transition="in" filter="fade">
                                      <p:cBhvr>
                                        <p:cTn id="7" dur="2000"/>
                                        <p:tgtEl>
                                          <p:spTgt spid="2293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9379"/>
                                        </p:tgtEl>
                                        <p:attrNameLst>
                                          <p:attrName>style.visibility</p:attrName>
                                        </p:attrNameLst>
                                      </p:cBhvr>
                                      <p:to>
                                        <p:strVal val="visible"/>
                                      </p:to>
                                    </p:set>
                                    <p:animEffect transition="in" filter="fade">
                                      <p:cBhvr>
                                        <p:cTn id="10" dur="2000"/>
                                        <p:tgtEl>
                                          <p:spTgt spid="2293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378" grpId="0"/>
      <p:bldP spid="229379" grpId="0"/>
    </p:bldLst>
  </p:timing>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4CB7EB79-A73C-4CF0-B94F-C7AEC26436B9}" type="slidenum">
              <a:rPr lang="en-GB"/>
              <a:pPr/>
              <a:t>99</a:t>
            </a:fld>
            <a:endParaRPr lang="en-GB"/>
          </a:p>
        </p:txBody>
      </p:sp>
      <p:sp>
        <p:nvSpPr>
          <p:cNvPr id="231426" name="Rectangle 2"/>
          <p:cNvSpPr>
            <a:spLocks noGrp="1" noChangeArrowheads="1"/>
          </p:cNvSpPr>
          <p:nvPr>
            <p:ph type="title"/>
          </p:nvPr>
        </p:nvSpPr>
        <p:spPr/>
        <p:txBody>
          <a:bodyPr/>
          <a:lstStyle/>
          <a:p>
            <a:r>
              <a:rPr lang="en-US" sz="3200"/>
              <a:t>Considerations in Choosing Statistical Analysis</a:t>
            </a:r>
          </a:p>
        </p:txBody>
      </p:sp>
      <p:sp>
        <p:nvSpPr>
          <p:cNvPr id="231427" name="Rectangle 3"/>
          <p:cNvSpPr>
            <a:spLocks noGrp="1" noChangeArrowheads="1"/>
          </p:cNvSpPr>
          <p:nvPr>
            <p:ph type="body" idx="1"/>
          </p:nvPr>
        </p:nvSpPr>
        <p:spPr>
          <a:xfrm>
            <a:off x="914400" y="1600200"/>
            <a:ext cx="7772400" cy="5257800"/>
          </a:xfrm>
        </p:spPr>
        <p:txBody>
          <a:bodyPr/>
          <a:lstStyle/>
          <a:p>
            <a:r>
              <a:rPr lang="en-US"/>
              <a:t>Level of measurement of data collected (nominal, ordinal, interval, ratio)</a:t>
            </a:r>
          </a:p>
          <a:p>
            <a:r>
              <a:rPr lang="en-US"/>
              <a:t>Goals of data analysis</a:t>
            </a:r>
            <a:r>
              <a:rPr lang="en-US" sz="2500"/>
              <a:t>:</a:t>
            </a:r>
          </a:p>
          <a:p>
            <a:pPr lvl="1"/>
            <a:r>
              <a:rPr lang="en-US" u="sng"/>
              <a:t>Descriptive statistics</a:t>
            </a:r>
            <a:r>
              <a:rPr lang="en-US"/>
              <a:t>: procedures that assist in organizing, summarizing and interpreting data</a:t>
            </a:r>
          </a:p>
          <a:p>
            <a:pPr lvl="1"/>
            <a:r>
              <a:rPr lang="en-US" u="sng"/>
              <a:t>Inferential statistics</a:t>
            </a:r>
            <a:r>
              <a:rPr lang="en-US"/>
              <a:t>: Procedures that allow one to make generalizations from a sample to the larger population</a:t>
            </a:r>
            <a:r>
              <a:rPr lang="en-US" sz="2100"/>
              <a:t> </a:t>
            </a:r>
          </a:p>
          <a:p>
            <a:r>
              <a:rPr lang="en-US"/>
              <a:t>Audience</a:t>
            </a:r>
            <a:r>
              <a:rPr lang="en-US" sz="2500"/>
              <a:t> – For whom is the analysis intended?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1426"/>
                                        </p:tgtEl>
                                        <p:attrNameLst>
                                          <p:attrName>style.visibility</p:attrName>
                                        </p:attrNameLst>
                                      </p:cBhvr>
                                      <p:to>
                                        <p:strVal val="visible"/>
                                      </p:to>
                                    </p:set>
                                    <p:animEffect transition="in" filter="fade">
                                      <p:cBhvr>
                                        <p:cTn id="7" dur="2000"/>
                                        <p:tgtEl>
                                          <p:spTgt spid="2314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1427"/>
                                        </p:tgtEl>
                                        <p:attrNameLst>
                                          <p:attrName>style.visibility</p:attrName>
                                        </p:attrNameLst>
                                      </p:cBhvr>
                                      <p:to>
                                        <p:strVal val="visible"/>
                                      </p:to>
                                    </p:set>
                                    <p:animEffect transition="in" filter="fade">
                                      <p:cBhvr>
                                        <p:cTn id="10" dur="2000"/>
                                        <p:tgtEl>
                                          <p:spTgt spid="2314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1426" grpId="0"/>
      <p:bldP spid="231427" grpId="0"/>
    </p:bldLst>
  </p:timing>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76255514-0EEC-4398-B690-554423798548}" type="slidenum">
              <a:rPr lang="en-GB"/>
              <a:pPr/>
              <a:t>100</a:t>
            </a:fld>
            <a:endParaRPr lang="en-GB"/>
          </a:p>
        </p:txBody>
      </p:sp>
      <p:sp>
        <p:nvSpPr>
          <p:cNvPr id="233474" name="Rectangle 2"/>
          <p:cNvSpPr>
            <a:spLocks noGrp="1" noChangeArrowheads="1"/>
          </p:cNvSpPr>
          <p:nvPr>
            <p:ph type="title"/>
          </p:nvPr>
        </p:nvSpPr>
        <p:spPr>
          <a:xfrm>
            <a:off x="1370013" y="301625"/>
            <a:ext cx="7313612" cy="944563"/>
          </a:xfrm>
        </p:spPr>
        <p:txBody>
          <a:bodyPr/>
          <a:lstStyle/>
          <a:p>
            <a:r>
              <a:rPr lang="en-US"/>
              <a:t>More Considerations</a:t>
            </a:r>
          </a:p>
        </p:txBody>
      </p:sp>
      <p:sp>
        <p:nvSpPr>
          <p:cNvPr id="233475" name="Rectangle 3"/>
          <p:cNvSpPr>
            <a:spLocks noGrp="1" noChangeArrowheads="1"/>
          </p:cNvSpPr>
          <p:nvPr>
            <p:ph type="body" idx="1"/>
          </p:nvPr>
        </p:nvSpPr>
        <p:spPr>
          <a:xfrm>
            <a:off x="900113" y="1600200"/>
            <a:ext cx="7772400" cy="5257800"/>
          </a:xfrm>
        </p:spPr>
        <p:txBody>
          <a:bodyPr/>
          <a:lstStyle/>
          <a:p>
            <a:r>
              <a:rPr lang="en-US" sz="2500"/>
              <a:t>Number of variables to be analysed</a:t>
            </a:r>
          </a:p>
          <a:p>
            <a:r>
              <a:rPr lang="en-US" sz="2500"/>
              <a:t>Univariate statistics: Only one variable; Descriptive</a:t>
            </a:r>
          </a:p>
          <a:p>
            <a:pPr marL="1022350" lvl="2" indent="-350838"/>
            <a:r>
              <a:rPr lang="en-US"/>
              <a:t>Measures of Central Tendency</a:t>
            </a:r>
          </a:p>
          <a:p>
            <a:pPr marL="1022350" lvl="2" indent="-350838"/>
            <a:r>
              <a:rPr lang="en-US"/>
              <a:t>Frequencies/Percents</a:t>
            </a:r>
          </a:p>
          <a:p>
            <a:pPr marL="1022350" lvl="2" indent="-350838"/>
            <a:r>
              <a:rPr lang="en-US"/>
              <a:t>Measures of Dispersion</a:t>
            </a:r>
          </a:p>
          <a:p>
            <a:r>
              <a:rPr lang="en-US" sz="2500"/>
              <a:t>Bivariate statistics: Analysis of 2 variables</a:t>
            </a:r>
          </a:p>
          <a:p>
            <a:pPr marL="1022350" lvl="2" indent="-350838"/>
            <a:r>
              <a:rPr lang="en-US"/>
              <a:t>Measures of Association </a:t>
            </a:r>
          </a:p>
          <a:p>
            <a:pPr marL="1022350" lvl="2" indent="-350838"/>
            <a:r>
              <a:rPr lang="en-US"/>
              <a:t>Cross tabulations </a:t>
            </a:r>
          </a:p>
          <a:p>
            <a:pPr marL="1022350" lvl="2" indent="-350838"/>
            <a:r>
              <a:rPr lang="en-US"/>
              <a:t>Comparison of Means</a:t>
            </a:r>
          </a:p>
          <a:p>
            <a:r>
              <a:rPr lang="en-US" sz="2500"/>
              <a:t>Multivariate statistics: Analysis of 3 or more variables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3474"/>
                                        </p:tgtEl>
                                        <p:attrNameLst>
                                          <p:attrName>style.visibility</p:attrName>
                                        </p:attrNameLst>
                                      </p:cBhvr>
                                      <p:to>
                                        <p:strVal val="visible"/>
                                      </p:to>
                                    </p:set>
                                    <p:animEffect transition="in" filter="fade">
                                      <p:cBhvr>
                                        <p:cTn id="7" dur="2000"/>
                                        <p:tgtEl>
                                          <p:spTgt spid="2334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3475"/>
                                        </p:tgtEl>
                                        <p:attrNameLst>
                                          <p:attrName>style.visibility</p:attrName>
                                        </p:attrNameLst>
                                      </p:cBhvr>
                                      <p:to>
                                        <p:strVal val="visible"/>
                                      </p:to>
                                    </p:set>
                                    <p:animEffect transition="in" filter="fade">
                                      <p:cBhvr>
                                        <p:cTn id="10" dur="2000"/>
                                        <p:tgtEl>
                                          <p:spTgt spid="2334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4" grpId="0"/>
      <p:bldP spid="233475" grpId="0"/>
    </p:bldLst>
  </p:timing>
</p:sld>
</file>

<file path=ppt/slides/slide1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71AC88B7-1591-4CE5-8572-E49C0139B3DA}" type="slidenum">
              <a:rPr lang="en-GB"/>
              <a:pPr/>
              <a:t>101</a:t>
            </a:fld>
            <a:endParaRPr lang="en-GB"/>
          </a:p>
        </p:txBody>
      </p:sp>
      <p:sp>
        <p:nvSpPr>
          <p:cNvPr id="235522" name="Rectangle 2"/>
          <p:cNvSpPr>
            <a:spLocks noGrp="1" noChangeArrowheads="1"/>
          </p:cNvSpPr>
          <p:nvPr>
            <p:ph type="title"/>
          </p:nvPr>
        </p:nvSpPr>
        <p:spPr/>
        <p:txBody>
          <a:bodyPr/>
          <a:lstStyle/>
          <a:p>
            <a:r>
              <a:rPr lang="en-GB"/>
              <a:t>Univariate Analysis</a:t>
            </a:r>
          </a:p>
        </p:txBody>
      </p:sp>
      <p:sp>
        <p:nvSpPr>
          <p:cNvPr id="235523" name="Rectangle 3"/>
          <p:cNvSpPr>
            <a:spLocks noGrp="1" noChangeArrowheads="1"/>
          </p:cNvSpPr>
          <p:nvPr>
            <p:ph type="body" sz="half" idx="1"/>
          </p:nvPr>
        </p:nvSpPr>
        <p:spPr>
          <a:xfrm>
            <a:off x="1573213" y="1827213"/>
            <a:ext cx="3386137" cy="4083050"/>
          </a:xfrm>
        </p:spPr>
        <p:txBody>
          <a:bodyPr/>
          <a:lstStyle/>
          <a:p>
            <a:pPr>
              <a:lnSpc>
                <a:spcPct val="90000"/>
              </a:lnSpc>
            </a:pPr>
            <a:r>
              <a:rPr lang="en-GB" sz="2100"/>
              <a:t>Frequency tables</a:t>
            </a:r>
          </a:p>
          <a:p>
            <a:pPr>
              <a:lnSpc>
                <a:spcPct val="90000"/>
              </a:lnSpc>
            </a:pPr>
            <a:endParaRPr lang="en-GB" sz="2100"/>
          </a:p>
          <a:p>
            <a:pPr>
              <a:lnSpc>
                <a:spcPct val="90000"/>
              </a:lnSpc>
            </a:pPr>
            <a:endParaRPr lang="en-GB" sz="2100"/>
          </a:p>
          <a:p>
            <a:pPr>
              <a:lnSpc>
                <a:spcPct val="90000"/>
              </a:lnSpc>
            </a:pPr>
            <a:endParaRPr lang="en-GB" sz="2100"/>
          </a:p>
          <a:p>
            <a:pPr>
              <a:lnSpc>
                <a:spcPct val="90000"/>
              </a:lnSpc>
            </a:pPr>
            <a:endParaRPr lang="en-GB" sz="2100"/>
          </a:p>
          <a:p>
            <a:pPr>
              <a:lnSpc>
                <a:spcPct val="90000"/>
              </a:lnSpc>
            </a:pPr>
            <a:r>
              <a:rPr lang="en-GB" sz="2100"/>
              <a:t>Diagrams:</a:t>
            </a:r>
          </a:p>
          <a:p>
            <a:pPr marL="669925" lvl="1" indent="-325438">
              <a:lnSpc>
                <a:spcPct val="90000"/>
              </a:lnSpc>
            </a:pPr>
            <a:r>
              <a:rPr lang="en-GB" sz="1900"/>
              <a:t>Bar charts</a:t>
            </a:r>
          </a:p>
          <a:p>
            <a:pPr marL="669925" lvl="1" indent="-325438">
              <a:lnSpc>
                <a:spcPct val="90000"/>
              </a:lnSpc>
            </a:pPr>
            <a:r>
              <a:rPr lang="en-GB" sz="1900"/>
              <a:t>Pie charts</a:t>
            </a:r>
          </a:p>
          <a:p>
            <a:pPr marL="669925" lvl="1" indent="-325438">
              <a:lnSpc>
                <a:spcPct val="90000"/>
              </a:lnSpc>
            </a:pPr>
            <a:r>
              <a:rPr lang="en-GB" sz="1900"/>
              <a:t>Histograms</a:t>
            </a:r>
          </a:p>
          <a:p>
            <a:pPr marL="669925" lvl="1" indent="-325438">
              <a:lnSpc>
                <a:spcPct val="90000"/>
              </a:lnSpc>
            </a:pPr>
            <a:endParaRPr lang="en-GB" sz="1900"/>
          </a:p>
          <a:p>
            <a:pPr marL="669925" lvl="1" indent="-325438">
              <a:lnSpc>
                <a:spcPct val="90000"/>
              </a:lnSpc>
              <a:buFont typeface="Wingdings" pitchFamily="2" charset="2"/>
              <a:buNone/>
            </a:pPr>
            <a:r>
              <a:rPr lang="en-GB" sz="1900"/>
              <a:t>	</a:t>
            </a:r>
          </a:p>
        </p:txBody>
      </p:sp>
      <p:sp>
        <p:nvSpPr>
          <p:cNvPr id="235524" name="Rectangle 4"/>
          <p:cNvSpPr>
            <a:spLocks noGrp="1" noChangeArrowheads="1"/>
          </p:cNvSpPr>
          <p:nvPr>
            <p:ph type="body" sz="half" idx="2"/>
          </p:nvPr>
        </p:nvSpPr>
        <p:spPr>
          <a:xfrm>
            <a:off x="5094288" y="1827213"/>
            <a:ext cx="3386137" cy="4083050"/>
          </a:xfrm>
        </p:spPr>
        <p:txBody>
          <a:bodyPr/>
          <a:lstStyle/>
          <a:p>
            <a:r>
              <a:rPr lang="en-GB" sz="2100"/>
              <a:t>Measures of central tendency:</a:t>
            </a:r>
          </a:p>
          <a:p>
            <a:pPr lvl="1"/>
            <a:r>
              <a:rPr lang="en-GB" sz="1900"/>
              <a:t>Arithmetic mean</a:t>
            </a:r>
          </a:p>
          <a:p>
            <a:pPr lvl="1"/>
            <a:r>
              <a:rPr lang="en-GB" sz="1900"/>
              <a:t>Median </a:t>
            </a:r>
          </a:p>
          <a:p>
            <a:pPr lvl="1"/>
            <a:r>
              <a:rPr lang="en-GB" sz="1900"/>
              <a:t>Mode</a:t>
            </a:r>
          </a:p>
          <a:p>
            <a:pPr lvl="1"/>
            <a:endParaRPr lang="en-GB" sz="1900"/>
          </a:p>
          <a:p>
            <a:r>
              <a:rPr lang="en-GB" sz="2100"/>
              <a:t>Measures of dispersion:</a:t>
            </a:r>
          </a:p>
          <a:p>
            <a:pPr lvl="1"/>
            <a:r>
              <a:rPr lang="en-GB" sz="1900"/>
              <a:t>Range</a:t>
            </a:r>
          </a:p>
          <a:p>
            <a:pPr lvl="1"/>
            <a:r>
              <a:rPr lang="en-GB" sz="1900"/>
              <a:t>Standard deviation</a:t>
            </a:r>
          </a:p>
          <a:p>
            <a:pPr lvl="1"/>
            <a:endParaRPr lang="en-GB" sz="19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5522"/>
                                        </p:tgtEl>
                                        <p:attrNameLst>
                                          <p:attrName>style.visibility</p:attrName>
                                        </p:attrNameLst>
                                      </p:cBhvr>
                                      <p:to>
                                        <p:strVal val="visible"/>
                                      </p:to>
                                    </p:set>
                                    <p:animEffect transition="in" filter="fade">
                                      <p:cBhvr>
                                        <p:cTn id="7" dur="2000"/>
                                        <p:tgtEl>
                                          <p:spTgt spid="2355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5523"/>
                                        </p:tgtEl>
                                        <p:attrNameLst>
                                          <p:attrName>style.visibility</p:attrName>
                                        </p:attrNameLst>
                                      </p:cBhvr>
                                      <p:to>
                                        <p:strVal val="visible"/>
                                      </p:to>
                                    </p:set>
                                    <p:animEffect transition="in" filter="fade">
                                      <p:cBhvr>
                                        <p:cTn id="10" dur="2000"/>
                                        <p:tgtEl>
                                          <p:spTgt spid="23552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35524"/>
                                        </p:tgtEl>
                                        <p:attrNameLst>
                                          <p:attrName>style.visibility</p:attrName>
                                        </p:attrNameLst>
                                      </p:cBhvr>
                                      <p:to>
                                        <p:strVal val="visible"/>
                                      </p:to>
                                    </p:set>
                                    <p:animEffect transition="in" filter="fade">
                                      <p:cBhvr>
                                        <p:cTn id="13" dur="2000"/>
                                        <p:tgtEl>
                                          <p:spTgt spid="2355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22" grpId="0"/>
      <p:bldP spid="235523" grpId="0"/>
      <p:bldP spid="235524" grpId="0"/>
    </p:bldLst>
  </p:timing>
</p:sld>
</file>

<file path=ppt/slides/slide1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1A4C7DA9-258C-47E5-BB69-84344316DD92}" type="slidenum">
              <a:rPr lang="en-GB"/>
              <a:pPr/>
              <a:t>102</a:t>
            </a:fld>
            <a:endParaRPr lang="en-GB"/>
          </a:p>
        </p:txBody>
      </p:sp>
      <p:sp>
        <p:nvSpPr>
          <p:cNvPr id="236546" name="Rectangle 2"/>
          <p:cNvSpPr>
            <a:spLocks noGrp="1" noChangeArrowheads="1"/>
          </p:cNvSpPr>
          <p:nvPr>
            <p:ph type="title"/>
          </p:nvPr>
        </p:nvSpPr>
        <p:spPr/>
        <p:txBody>
          <a:bodyPr/>
          <a:lstStyle/>
          <a:p>
            <a:r>
              <a:rPr lang="en-GB"/>
              <a:t>Bivariate Analysis</a:t>
            </a:r>
          </a:p>
        </p:txBody>
      </p:sp>
      <p:sp>
        <p:nvSpPr>
          <p:cNvPr id="236547" name="Rectangle 3"/>
          <p:cNvSpPr>
            <a:spLocks noGrp="1" noChangeArrowheads="1"/>
          </p:cNvSpPr>
          <p:nvPr>
            <p:ph type="body" idx="1"/>
          </p:nvPr>
        </p:nvSpPr>
        <p:spPr/>
        <p:txBody>
          <a:bodyPr/>
          <a:lstStyle/>
          <a:p>
            <a:r>
              <a:rPr lang="en-GB"/>
              <a:t>Contingency tables</a:t>
            </a:r>
          </a:p>
          <a:p>
            <a:r>
              <a:rPr lang="en-GB"/>
              <a:t>Pearson’s </a:t>
            </a:r>
            <a:r>
              <a:rPr lang="en-GB" i="1"/>
              <a:t>r</a:t>
            </a:r>
          </a:p>
          <a:p>
            <a:r>
              <a:rPr lang="en-GB"/>
              <a:t>Spearman’s rho</a:t>
            </a:r>
          </a:p>
          <a:p>
            <a:r>
              <a:rPr lang="en-GB"/>
              <a:t>Phi and Cramér’s </a:t>
            </a:r>
            <a:r>
              <a:rPr lang="en-GB" i="1"/>
              <a:t>V</a:t>
            </a:r>
          </a:p>
          <a:p>
            <a:r>
              <a:rPr lang="en-GB"/>
              <a:t>Comparing means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6546"/>
                                        </p:tgtEl>
                                        <p:attrNameLst>
                                          <p:attrName>style.visibility</p:attrName>
                                        </p:attrNameLst>
                                      </p:cBhvr>
                                      <p:to>
                                        <p:strVal val="visible"/>
                                      </p:to>
                                    </p:set>
                                    <p:animEffect transition="in" filter="fade">
                                      <p:cBhvr>
                                        <p:cTn id="7" dur="2000"/>
                                        <p:tgtEl>
                                          <p:spTgt spid="2365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6547"/>
                                        </p:tgtEl>
                                        <p:attrNameLst>
                                          <p:attrName>style.visibility</p:attrName>
                                        </p:attrNameLst>
                                      </p:cBhvr>
                                      <p:to>
                                        <p:strVal val="visible"/>
                                      </p:to>
                                    </p:set>
                                    <p:animEffect transition="in" filter="fade">
                                      <p:cBhvr>
                                        <p:cTn id="10" dur="2000"/>
                                        <p:tgtEl>
                                          <p:spTgt spid="2365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6546" grpId="0"/>
      <p:bldP spid="236547" grpId="0"/>
    </p:bldLst>
  </p:timing>
</p:sld>
</file>

<file path=ppt/slides/slide1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03ECCD3E-1C02-41E4-BB73-3911CFCEF35F}" type="slidenum">
              <a:rPr lang="en-GB"/>
              <a:pPr/>
              <a:t>103</a:t>
            </a:fld>
            <a:endParaRPr lang="en-GB"/>
          </a:p>
        </p:txBody>
      </p:sp>
      <p:sp>
        <p:nvSpPr>
          <p:cNvPr id="237570" name="Rectangle 2"/>
          <p:cNvSpPr>
            <a:spLocks noGrp="1" noChangeArrowheads="1"/>
          </p:cNvSpPr>
          <p:nvPr>
            <p:ph type="title"/>
          </p:nvPr>
        </p:nvSpPr>
        <p:spPr/>
        <p:txBody>
          <a:bodyPr/>
          <a:lstStyle/>
          <a:p>
            <a:r>
              <a:rPr lang="en-US"/>
              <a:t>Levels of Measurement</a:t>
            </a:r>
          </a:p>
        </p:txBody>
      </p:sp>
      <p:sp>
        <p:nvSpPr>
          <p:cNvPr id="237571" name="Rectangle 3"/>
          <p:cNvSpPr>
            <a:spLocks noGrp="1" noChangeArrowheads="1"/>
          </p:cNvSpPr>
          <p:nvPr>
            <p:ph type="body" idx="1"/>
          </p:nvPr>
        </p:nvSpPr>
        <p:spPr>
          <a:xfrm>
            <a:off x="914400" y="1600200"/>
            <a:ext cx="7772400" cy="4800600"/>
          </a:xfrm>
        </p:spPr>
        <p:txBody>
          <a:bodyPr/>
          <a:lstStyle/>
          <a:p>
            <a:r>
              <a:rPr lang="en-US"/>
              <a:t>Nominal measures – classify observations into mutually exclusive categories</a:t>
            </a:r>
          </a:p>
          <a:p>
            <a:r>
              <a:rPr lang="en-US"/>
              <a:t>Ordinal measures – mutually exclusive, with a fixed order (ranked)</a:t>
            </a:r>
          </a:p>
          <a:p>
            <a:r>
              <a:rPr lang="en-US"/>
              <a:t>Interval measures – mutually exclusive, with a fixed order and equal spacing between categories.</a:t>
            </a:r>
          </a:p>
          <a:p>
            <a:r>
              <a:rPr lang="en-US"/>
              <a:t>Ratio measures – all of the above with an absolute zero point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7570"/>
                                        </p:tgtEl>
                                        <p:attrNameLst>
                                          <p:attrName>style.visibility</p:attrName>
                                        </p:attrNameLst>
                                      </p:cBhvr>
                                      <p:to>
                                        <p:strVal val="visible"/>
                                      </p:to>
                                    </p:set>
                                    <p:animEffect transition="in" filter="fade">
                                      <p:cBhvr>
                                        <p:cTn id="7" dur="2000"/>
                                        <p:tgtEl>
                                          <p:spTgt spid="2375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7571"/>
                                        </p:tgtEl>
                                        <p:attrNameLst>
                                          <p:attrName>style.visibility</p:attrName>
                                        </p:attrNameLst>
                                      </p:cBhvr>
                                      <p:to>
                                        <p:strVal val="visible"/>
                                      </p:to>
                                    </p:set>
                                    <p:animEffect transition="in" filter="fade">
                                      <p:cBhvr>
                                        <p:cTn id="10" dur="2000"/>
                                        <p:tgtEl>
                                          <p:spTgt spid="2375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7570" grpId="0"/>
      <p:bldP spid="237571" grpId="0"/>
    </p:bldLst>
  </p:timing>
</p:sld>
</file>

<file path=ppt/slides/slide1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 name="Footer Placeholder 2"/>
          <p:cNvSpPr>
            <a:spLocks noGrp="1"/>
          </p:cNvSpPr>
          <p:nvPr>
            <p:ph type="ftr" sz="quarter" idx="11"/>
          </p:nvPr>
        </p:nvSpPr>
        <p:spPr/>
        <p:txBody>
          <a:bodyPr/>
          <a:lstStyle/>
          <a:p>
            <a:r>
              <a:rPr lang="en-GB" smtClean="0"/>
              <a:t>2011</a:t>
            </a:r>
            <a:endParaRPr lang="en-GB"/>
          </a:p>
        </p:txBody>
      </p:sp>
      <p:sp>
        <p:nvSpPr>
          <p:cNvPr id="35" name="Slide Number Placeholder 3"/>
          <p:cNvSpPr>
            <a:spLocks noGrp="1"/>
          </p:cNvSpPr>
          <p:nvPr>
            <p:ph type="sldNum" sz="quarter" idx="12"/>
          </p:nvPr>
        </p:nvSpPr>
        <p:spPr/>
        <p:txBody>
          <a:bodyPr/>
          <a:lstStyle/>
          <a:p>
            <a:fld id="{BF213084-6703-482F-8616-F086C65C15CF}" type="slidenum">
              <a:rPr lang="en-GB"/>
              <a:pPr/>
              <a:t>104</a:t>
            </a:fld>
            <a:endParaRPr lang="en-GB"/>
          </a:p>
        </p:txBody>
      </p:sp>
      <p:sp>
        <p:nvSpPr>
          <p:cNvPr id="239619" name="Rectangle 3"/>
          <p:cNvSpPr>
            <a:spLocks noChangeArrowheads="1"/>
          </p:cNvSpPr>
          <p:nvPr/>
        </p:nvSpPr>
        <p:spPr bwMode="auto">
          <a:xfrm>
            <a:off x="976313" y="212725"/>
            <a:ext cx="4540250" cy="701675"/>
          </a:xfrm>
          <a:prstGeom prst="rect">
            <a:avLst/>
          </a:prstGeom>
          <a:noFill/>
          <a:ln w="9525">
            <a:noFill/>
            <a:miter lim="800000"/>
            <a:headEnd/>
            <a:tailEnd/>
          </a:ln>
          <a:effectLst/>
        </p:spPr>
        <p:txBody>
          <a:bodyPr wrap="none">
            <a:spAutoFit/>
          </a:bodyPr>
          <a:lstStyle/>
          <a:p>
            <a:r>
              <a:rPr lang="en-US" sz="4000">
                <a:latin typeface="Tahoma" pitchFamily="34" charset="0"/>
              </a:rPr>
              <a:t>Measurement Scale</a:t>
            </a:r>
          </a:p>
        </p:txBody>
      </p:sp>
      <p:sp>
        <p:nvSpPr>
          <p:cNvPr id="239620" name="Line 4"/>
          <p:cNvSpPr>
            <a:spLocks noChangeShapeType="1"/>
          </p:cNvSpPr>
          <p:nvPr/>
        </p:nvSpPr>
        <p:spPr bwMode="auto">
          <a:xfrm flipH="1">
            <a:off x="2019300" y="2730500"/>
            <a:ext cx="0" cy="450850"/>
          </a:xfrm>
          <a:prstGeom prst="line">
            <a:avLst/>
          </a:prstGeom>
          <a:noFill/>
          <a:ln w="76200">
            <a:solidFill>
              <a:schemeClr val="tx1"/>
            </a:solidFill>
            <a:round/>
            <a:headEnd/>
            <a:tailEnd/>
          </a:ln>
          <a:effectLst/>
        </p:spPr>
        <p:txBody>
          <a:bodyPr/>
          <a:lstStyle/>
          <a:p>
            <a:endParaRPr lang="en-GB"/>
          </a:p>
        </p:txBody>
      </p:sp>
      <p:sp>
        <p:nvSpPr>
          <p:cNvPr id="239621" name="Rectangle 5"/>
          <p:cNvSpPr>
            <a:spLocks noChangeArrowheads="1"/>
          </p:cNvSpPr>
          <p:nvPr/>
        </p:nvSpPr>
        <p:spPr bwMode="auto">
          <a:xfrm>
            <a:off x="641350" y="2644775"/>
            <a:ext cx="1216025" cy="427038"/>
          </a:xfrm>
          <a:prstGeom prst="rect">
            <a:avLst/>
          </a:prstGeom>
          <a:noFill/>
          <a:ln w="9525">
            <a:noFill/>
            <a:miter lim="800000"/>
            <a:headEnd/>
            <a:tailEnd/>
          </a:ln>
          <a:effectLst/>
        </p:spPr>
        <p:txBody>
          <a:bodyPr wrap="none">
            <a:spAutoFit/>
          </a:bodyPr>
          <a:lstStyle/>
          <a:p>
            <a:r>
              <a:rPr lang="en-US" sz="2200" b="1">
                <a:solidFill>
                  <a:schemeClr val="accent2"/>
                </a:solidFill>
                <a:latin typeface="Tahoma" pitchFamily="34" charset="0"/>
              </a:rPr>
              <a:t>N</a:t>
            </a:r>
            <a:r>
              <a:rPr lang="en-US" sz="2200">
                <a:latin typeface="Tahoma" pitchFamily="34" charset="0"/>
              </a:rPr>
              <a:t>ominal</a:t>
            </a:r>
          </a:p>
        </p:txBody>
      </p:sp>
      <p:sp>
        <p:nvSpPr>
          <p:cNvPr id="239622" name="Rectangle 6"/>
          <p:cNvSpPr>
            <a:spLocks noChangeArrowheads="1"/>
          </p:cNvSpPr>
          <p:nvPr/>
        </p:nvSpPr>
        <p:spPr bwMode="auto">
          <a:xfrm>
            <a:off x="3008313" y="2262188"/>
            <a:ext cx="1082675" cy="427037"/>
          </a:xfrm>
          <a:prstGeom prst="rect">
            <a:avLst/>
          </a:prstGeom>
          <a:noFill/>
          <a:ln w="9525">
            <a:noFill/>
            <a:miter lim="800000"/>
            <a:headEnd/>
            <a:tailEnd/>
          </a:ln>
          <a:effectLst/>
        </p:spPr>
        <p:txBody>
          <a:bodyPr wrap="none">
            <a:spAutoFit/>
          </a:bodyPr>
          <a:lstStyle/>
          <a:p>
            <a:r>
              <a:rPr lang="en-US" sz="2200" b="1">
                <a:solidFill>
                  <a:srgbClr val="F62502"/>
                </a:solidFill>
                <a:latin typeface="Tahoma" pitchFamily="34" charset="0"/>
              </a:rPr>
              <a:t>O</a:t>
            </a:r>
            <a:r>
              <a:rPr lang="en-US" sz="2200">
                <a:latin typeface="Tahoma" pitchFamily="34" charset="0"/>
              </a:rPr>
              <a:t>rdinal</a:t>
            </a:r>
          </a:p>
        </p:txBody>
      </p:sp>
      <p:sp>
        <p:nvSpPr>
          <p:cNvPr id="239623" name="Rectangle 7"/>
          <p:cNvSpPr>
            <a:spLocks noChangeArrowheads="1"/>
          </p:cNvSpPr>
          <p:nvPr/>
        </p:nvSpPr>
        <p:spPr bwMode="auto">
          <a:xfrm>
            <a:off x="5483225" y="1939925"/>
            <a:ext cx="1165225" cy="427038"/>
          </a:xfrm>
          <a:prstGeom prst="rect">
            <a:avLst/>
          </a:prstGeom>
          <a:noFill/>
          <a:ln w="9525">
            <a:noFill/>
            <a:miter lim="800000"/>
            <a:headEnd/>
            <a:tailEnd/>
          </a:ln>
          <a:effectLst/>
        </p:spPr>
        <p:txBody>
          <a:bodyPr wrap="none">
            <a:spAutoFit/>
          </a:bodyPr>
          <a:lstStyle/>
          <a:p>
            <a:r>
              <a:rPr lang="en-US" sz="2200" b="1">
                <a:solidFill>
                  <a:srgbClr val="996633"/>
                </a:solidFill>
                <a:latin typeface="Tahoma" pitchFamily="34" charset="0"/>
              </a:rPr>
              <a:t>I</a:t>
            </a:r>
            <a:r>
              <a:rPr lang="en-US" sz="2200">
                <a:latin typeface="Tahoma" pitchFamily="34" charset="0"/>
              </a:rPr>
              <a:t>nterval</a:t>
            </a:r>
          </a:p>
        </p:txBody>
      </p:sp>
      <p:sp>
        <p:nvSpPr>
          <p:cNvPr id="239624" name="Rectangle 8"/>
          <p:cNvSpPr>
            <a:spLocks noChangeArrowheads="1"/>
          </p:cNvSpPr>
          <p:nvPr/>
        </p:nvSpPr>
        <p:spPr bwMode="auto">
          <a:xfrm>
            <a:off x="7666038" y="1593850"/>
            <a:ext cx="842962" cy="427038"/>
          </a:xfrm>
          <a:prstGeom prst="rect">
            <a:avLst/>
          </a:prstGeom>
          <a:noFill/>
          <a:ln w="9525">
            <a:noFill/>
            <a:miter lim="800000"/>
            <a:headEnd/>
            <a:tailEnd/>
          </a:ln>
          <a:effectLst/>
        </p:spPr>
        <p:txBody>
          <a:bodyPr wrap="none">
            <a:spAutoFit/>
          </a:bodyPr>
          <a:lstStyle/>
          <a:p>
            <a:r>
              <a:rPr lang="en-US" sz="2200" b="1">
                <a:solidFill>
                  <a:srgbClr val="008000"/>
                </a:solidFill>
                <a:latin typeface="Tahoma" pitchFamily="34" charset="0"/>
              </a:rPr>
              <a:t>R</a:t>
            </a:r>
            <a:r>
              <a:rPr lang="en-US" sz="2200">
                <a:latin typeface="Tahoma" pitchFamily="34" charset="0"/>
              </a:rPr>
              <a:t>atio</a:t>
            </a:r>
          </a:p>
        </p:txBody>
      </p:sp>
      <p:sp>
        <p:nvSpPr>
          <p:cNvPr id="239625" name="Rectangle 9"/>
          <p:cNvSpPr>
            <a:spLocks noChangeArrowheads="1"/>
          </p:cNvSpPr>
          <p:nvPr/>
        </p:nvSpPr>
        <p:spPr bwMode="auto">
          <a:xfrm>
            <a:off x="971550" y="1700213"/>
            <a:ext cx="3119438" cy="396875"/>
          </a:xfrm>
          <a:prstGeom prst="rect">
            <a:avLst/>
          </a:prstGeom>
          <a:noFill/>
          <a:ln w="9525">
            <a:noFill/>
            <a:miter lim="800000"/>
            <a:headEnd/>
            <a:tailEnd/>
          </a:ln>
          <a:effectLst/>
        </p:spPr>
        <p:txBody>
          <a:bodyPr wrap="none">
            <a:spAutoFit/>
          </a:bodyPr>
          <a:lstStyle/>
          <a:p>
            <a:r>
              <a:rPr lang="en-US" sz="2000">
                <a:latin typeface="Tahoma" pitchFamily="34" charset="0"/>
              </a:rPr>
              <a:t>Or Levels of Measurement</a:t>
            </a:r>
          </a:p>
        </p:txBody>
      </p:sp>
      <p:sp>
        <p:nvSpPr>
          <p:cNvPr id="239626" name="Rectangle 10"/>
          <p:cNvSpPr>
            <a:spLocks noChangeArrowheads="1"/>
          </p:cNvSpPr>
          <p:nvPr/>
        </p:nvSpPr>
        <p:spPr bwMode="auto">
          <a:xfrm>
            <a:off x="1001713" y="3235325"/>
            <a:ext cx="1600200" cy="1006475"/>
          </a:xfrm>
          <a:prstGeom prst="rect">
            <a:avLst/>
          </a:prstGeom>
          <a:noFill/>
          <a:ln w="9525">
            <a:noFill/>
            <a:miter lim="800000"/>
            <a:headEnd/>
            <a:tailEnd/>
          </a:ln>
          <a:effectLst/>
        </p:spPr>
        <p:txBody>
          <a:bodyPr>
            <a:spAutoFit/>
          </a:bodyPr>
          <a:lstStyle/>
          <a:p>
            <a:r>
              <a:rPr lang="en-US" sz="2000">
                <a:latin typeface="Tahoma" pitchFamily="34" charset="0"/>
              </a:rPr>
              <a:t>Numbers assigned to categories</a:t>
            </a:r>
          </a:p>
        </p:txBody>
      </p:sp>
      <p:sp>
        <p:nvSpPr>
          <p:cNvPr id="239627" name="Line 11"/>
          <p:cNvSpPr>
            <a:spLocks noChangeShapeType="1"/>
          </p:cNvSpPr>
          <p:nvPr/>
        </p:nvSpPr>
        <p:spPr bwMode="auto">
          <a:xfrm flipH="1" flipV="1">
            <a:off x="849313" y="3100388"/>
            <a:ext cx="1206500" cy="42862"/>
          </a:xfrm>
          <a:prstGeom prst="line">
            <a:avLst/>
          </a:prstGeom>
          <a:noFill/>
          <a:ln w="76200">
            <a:solidFill>
              <a:schemeClr val="tx2"/>
            </a:solidFill>
            <a:round/>
            <a:headEnd/>
            <a:tailEnd/>
          </a:ln>
          <a:effectLst/>
        </p:spPr>
        <p:txBody>
          <a:bodyPr/>
          <a:lstStyle/>
          <a:p>
            <a:endParaRPr lang="en-GB"/>
          </a:p>
        </p:txBody>
      </p:sp>
      <p:sp>
        <p:nvSpPr>
          <p:cNvPr id="239628" name="Line 12"/>
          <p:cNvSpPr>
            <a:spLocks noChangeShapeType="1"/>
          </p:cNvSpPr>
          <p:nvPr/>
        </p:nvSpPr>
        <p:spPr bwMode="auto">
          <a:xfrm flipH="1">
            <a:off x="1981200" y="2768600"/>
            <a:ext cx="2701925" cy="0"/>
          </a:xfrm>
          <a:prstGeom prst="line">
            <a:avLst/>
          </a:prstGeom>
          <a:noFill/>
          <a:ln w="76200">
            <a:solidFill>
              <a:schemeClr val="tx2"/>
            </a:solidFill>
            <a:round/>
            <a:headEnd/>
            <a:tailEnd/>
          </a:ln>
          <a:effectLst/>
        </p:spPr>
        <p:txBody>
          <a:bodyPr/>
          <a:lstStyle/>
          <a:p>
            <a:endParaRPr lang="en-GB"/>
          </a:p>
        </p:txBody>
      </p:sp>
      <p:sp>
        <p:nvSpPr>
          <p:cNvPr id="239629" name="Line 13"/>
          <p:cNvSpPr>
            <a:spLocks noChangeShapeType="1"/>
          </p:cNvSpPr>
          <p:nvPr/>
        </p:nvSpPr>
        <p:spPr bwMode="auto">
          <a:xfrm flipH="1">
            <a:off x="4608513" y="2390775"/>
            <a:ext cx="2752725" cy="0"/>
          </a:xfrm>
          <a:prstGeom prst="line">
            <a:avLst/>
          </a:prstGeom>
          <a:noFill/>
          <a:ln w="76200">
            <a:solidFill>
              <a:schemeClr val="tx2"/>
            </a:solidFill>
            <a:round/>
            <a:headEnd/>
            <a:tailEnd/>
          </a:ln>
          <a:effectLst/>
        </p:spPr>
        <p:txBody>
          <a:bodyPr/>
          <a:lstStyle/>
          <a:p>
            <a:endParaRPr lang="en-GB"/>
          </a:p>
        </p:txBody>
      </p:sp>
      <p:sp>
        <p:nvSpPr>
          <p:cNvPr id="239630" name="Line 14"/>
          <p:cNvSpPr>
            <a:spLocks noChangeShapeType="1"/>
          </p:cNvSpPr>
          <p:nvPr/>
        </p:nvSpPr>
        <p:spPr bwMode="auto">
          <a:xfrm flipH="1" flipV="1">
            <a:off x="7286625" y="2016125"/>
            <a:ext cx="1560513" cy="1588"/>
          </a:xfrm>
          <a:prstGeom prst="line">
            <a:avLst/>
          </a:prstGeom>
          <a:noFill/>
          <a:ln w="76200">
            <a:solidFill>
              <a:schemeClr val="tx2"/>
            </a:solidFill>
            <a:round/>
            <a:headEnd/>
            <a:tailEnd/>
          </a:ln>
          <a:effectLst/>
        </p:spPr>
        <p:txBody>
          <a:bodyPr/>
          <a:lstStyle/>
          <a:p>
            <a:endParaRPr lang="en-GB"/>
          </a:p>
        </p:txBody>
      </p:sp>
      <p:sp>
        <p:nvSpPr>
          <p:cNvPr id="239631" name="Rectangle 15"/>
          <p:cNvSpPr>
            <a:spLocks noChangeArrowheads="1"/>
          </p:cNvSpPr>
          <p:nvPr/>
        </p:nvSpPr>
        <p:spPr bwMode="auto">
          <a:xfrm>
            <a:off x="179388" y="3500438"/>
            <a:ext cx="576262" cy="457200"/>
          </a:xfrm>
          <a:prstGeom prst="rect">
            <a:avLst/>
          </a:prstGeom>
          <a:noFill/>
          <a:ln w="9525">
            <a:noFill/>
            <a:miter lim="800000"/>
            <a:headEnd/>
            <a:tailEnd/>
          </a:ln>
          <a:effectLst/>
        </p:spPr>
        <p:txBody>
          <a:bodyPr>
            <a:spAutoFit/>
          </a:bodyPr>
          <a:lstStyle/>
          <a:p>
            <a:r>
              <a:rPr lang="en-US" sz="2400" b="1">
                <a:solidFill>
                  <a:schemeClr val="accent2"/>
                </a:solidFill>
                <a:latin typeface="Tahoma" pitchFamily="34" charset="0"/>
              </a:rPr>
              <a:t>N</a:t>
            </a:r>
          </a:p>
        </p:txBody>
      </p:sp>
      <p:sp>
        <p:nvSpPr>
          <p:cNvPr id="239632" name="Rectangle 16"/>
          <p:cNvSpPr>
            <a:spLocks noChangeArrowheads="1"/>
          </p:cNvSpPr>
          <p:nvPr/>
        </p:nvSpPr>
        <p:spPr bwMode="auto">
          <a:xfrm>
            <a:off x="179388" y="4292600"/>
            <a:ext cx="576262" cy="457200"/>
          </a:xfrm>
          <a:prstGeom prst="rect">
            <a:avLst/>
          </a:prstGeom>
          <a:noFill/>
          <a:ln w="9525">
            <a:noFill/>
            <a:miter lim="800000"/>
            <a:headEnd/>
            <a:tailEnd/>
          </a:ln>
          <a:effectLst/>
        </p:spPr>
        <p:txBody>
          <a:bodyPr>
            <a:spAutoFit/>
          </a:bodyPr>
          <a:lstStyle/>
          <a:p>
            <a:r>
              <a:rPr lang="en-US" sz="2400" b="1">
                <a:solidFill>
                  <a:srgbClr val="F62502"/>
                </a:solidFill>
                <a:latin typeface="Tahoma" pitchFamily="34" charset="0"/>
              </a:rPr>
              <a:t>O</a:t>
            </a:r>
          </a:p>
        </p:txBody>
      </p:sp>
      <p:sp>
        <p:nvSpPr>
          <p:cNvPr id="239633" name="Rectangle 17"/>
          <p:cNvSpPr>
            <a:spLocks noChangeArrowheads="1"/>
          </p:cNvSpPr>
          <p:nvPr/>
        </p:nvSpPr>
        <p:spPr bwMode="auto">
          <a:xfrm>
            <a:off x="168275" y="5119688"/>
            <a:ext cx="331788" cy="457200"/>
          </a:xfrm>
          <a:prstGeom prst="rect">
            <a:avLst/>
          </a:prstGeom>
          <a:noFill/>
          <a:ln w="9525">
            <a:noFill/>
            <a:miter lim="800000"/>
            <a:headEnd/>
            <a:tailEnd/>
          </a:ln>
          <a:effectLst/>
        </p:spPr>
        <p:txBody>
          <a:bodyPr wrap="none">
            <a:spAutoFit/>
          </a:bodyPr>
          <a:lstStyle/>
          <a:p>
            <a:r>
              <a:rPr lang="en-US" sz="2400" b="1">
                <a:solidFill>
                  <a:srgbClr val="996633"/>
                </a:solidFill>
                <a:latin typeface="Tahoma" pitchFamily="34" charset="0"/>
              </a:rPr>
              <a:t>I</a:t>
            </a:r>
          </a:p>
        </p:txBody>
      </p:sp>
      <p:sp>
        <p:nvSpPr>
          <p:cNvPr id="239634" name="Rectangle 18"/>
          <p:cNvSpPr>
            <a:spLocks noChangeArrowheads="1"/>
          </p:cNvSpPr>
          <p:nvPr/>
        </p:nvSpPr>
        <p:spPr bwMode="auto">
          <a:xfrm>
            <a:off x="179388" y="5876925"/>
            <a:ext cx="536575" cy="457200"/>
          </a:xfrm>
          <a:prstGeom prst="rect">
            <a:avLst/>
          </a:prstGeom>
          <a:noFill/>
          <a:ln w="9525">
            <a:noFill/>
            <a:miter lim="800000"/>
            <a:headEnd/>
            <a:tailEnd/>
          </a:ln>
          <a:effectLst/>
        </p:spPr>
        <p:txBody>
          <a:bodyPr>
            <a:spAutoFit/>
          </a:bodyPr>
          <a:lstStyle/>
          <a:p>
            <a:r>
              <a:rPr lang="en-US" sz="2400" b="1">
                <a:solidFill>
                  <a:srgbClr val="008000"/>
                </a:solidFill>
                <a:latin typeface="Tahoma" pitchFamily="34" charset="0"/>
              </a:rPr>
              <a:t>R</a:t>
            </a:r>
          </a:p>
        </p:txBody>
      </p:sp>
      <p:sp>
        <p:nvSpPr>
          <p:cNvPr id="239635" name="Rectangle 19"/>
          <p:cNvSpPr>
            <a:spLocks noChangeArrowheads="1"/>
          </p:cNvSpPr>
          <p:nvPr/>
        </p:nvSpPr>
        <p:spPr bwMode="auto">
          <a:xfrm>
            <a:off x="1968500" y="4387850"/>
            <a:ext cx="36830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36" name="Rectangle 20"/>
          <p:cNvSpPr>
            <a:spLocks noChangeArrowheads="1"/>
          </p:cNvSpPr>
          <p:nvPr/>
        </p:nvSpPr>
        <p:spPr bwMode="auto">
          <a:xfrm>
            <a:off x="1068388" y="4387850"/>
            <a:ext cx="28575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37" name="Rectangle 21"/>
          <p:cNvSpPr>
            <a:spLocks noChangeArrowheads="1"/>
          </p:cNvSpPr>
          <p:nvPr/>
        </p:nvSpPr>
        <p:spPr bwMode="auto">
          <a:xfrm>
            <a:off x="2800350" y="4235450"/>
            <a:ext cx="2063750" cy="701675"/>
          </a:xfrm>
          <a:prstGeom prst="rect">
            <a:avLst/>
          </a:prstGeom>
          <a:noFill/>
          <a:ln w="9525">
            <a:noFill/>
            <a:miter lim="800000"/>
            <a:headEnd/>
            <a:tailEnd/>
          </a:ln>
          <a:effectLst/>
        </p:spPr>
        <p:txBody>
          <a:bodyPr>
            <a:spAutoFit/>
          </a:bodyPr>
          <a:lstStyle/>
          <a:p>
            <a:r>
              <a:rPr lang="en-US" sz="2000">
                <a:latin typeface="Tahoma" pitchFamily="34" charset="0"/>
              </a:rPr>
              <a:t>Numbers ranked-ordered</a:t>
            </a:r>
          </a:p>
        </p:txBody>
      </p:sp>
      <p:sp>
        <p:nvSpPr>
          <p:cNvPr id="239638" name="Rectangle 22"/>
          <p:cNvSpPr>
            <a:spLocks noChangeArrowheads="1"/>
          </p:cNvSpPr>
          <p:nvPr/>
        </p:nvSpPr>
        <p:spPr bwMode="auto">
          <a:xfrm>
            <a:off x="1177925" y="5149850"/>
            <a:ext cx="28575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39" name="Rectangle 23"/>
          <p:cNvSpPr>
            <a:spLocks noChangeArrowheads="1"/>
          </p:cNvSpPr>
          <p:nvPr/>
        </p:nvSpPr>
        <p:spPr bwMode="auto">
          <a:xfrm>
            <a:off x="3390900" y="5149850"/>
            <a:ext cx="28575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0" name="Rectangle 24"/>
          <p:cNvSpPr>
            <a:spLocks noChangeArrowheads="1"/>
          </p:cNvSpPr>
          <p:nvPr/>
        </p:nvSpPr>
        <p:spPr bwMode="auto">
          <a:xfrm>
            <a:off x="4930775" y="5149850"/>
            <a:ext cx="36830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1" name="Rectangle 25"/>
          <p:cNvSpPr>
            <a:spLocks noChangeArrowheads="1"/>
          </p:cNvSpPr>
          <p:nvPr/>
        </p:nvSpPr>
        <p:spPr bwMode="auto">
          <a:xfrm>
            <a:off x="1968500" y="5149850"/>
            <a:ext cx="36830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2" name="Rectangle 26"/>
          <p:cNvSpPr>
            <a:spLocks noChangeArrowheads="1"/>
          </p:cNvSpPr>
          <p:nvPr/>
        </p:nvSpPr>
        <p:spPr bwMode="auto">
          <a:xfrm>
            <a:off x="5457825" y="4845050"/>
            <a:ext cx="2036763" cy="1006475"/>
          </a:xfrm>
          <a:prstGeom prst="rect">
            <a:avLst/>
          </a:prstGeom>
          <a:noFill/>
          <a:ln w="9525">
            <a:noFill/>
            <a:miter lim="800000"/>
            <a:headEnd/>
            <a:tailEnd/>
          </a:ln>
          <a:effectLst/>
        </p:spPr>
        <p:txBody>
          <a:bodyPr>
            <a:spAutoFit/>
          </a:bodyPr>
          <a:lstStyle/>
          <a:p>
            <a:r>
              <a:rPr lang="en-US" sz="2000">
                <a:latin typeface="Tahoma" pitchFamily="34" charset="0"/>
              </a:rPr>
              <a:t>Equal intervals between numbers</a:t>
            </a:r>
          </a:p>
        </p:txBody>
      </p:sp>
      <p:sp>
        <p:nvSpPr>
          <p:cNvPr id="239643" name="Rectangle 27"/>
          <p:cNvSpPr>
            <a:spLocks noChangeArrowheads="1"/>
          </p:cNvSpPr>
          <p:nvPr/>
        </p:nvSpPr>
        <p:spPr bwMode="auto">
          <a:xfrm>
            <a:off x="7324725" y="5064125"/>
            <a:ext cx="1819275" cy="1006475"/>
          </a:xfrm>
          <a:prstGeom prst="rect">
            <a:avLst/>
          </a:prstGeom>
          <a:noFill/>
          <a:ln w="9525">
            <a:noFill/>
            <a:miter lim="800000"/>
            <a:headEnd/>
            <a:tailEnd/>
          </a:ln>
          <a:effectLst/>
        </p:spPr>
        <p:txBody>
          <a:bodyPr>
            <a:spAutoFit/>
          </a:bodyPr>
          <a:lstStyle/>
          <a:p>
            <a:r>
              <a:rPr lang="en-US" sz="2000">
                <a:latin typeface="Tahoma" pitchFamily="34" charset="0"/>
              </a:rPr>
              <a:t>Numbers expressed as ratios</a:t>
            </a:r>
          </a:p>
        </p:txBody>
      </p:sp>
      <p:sp>
        <p:nvSpPr>
          <p:cNvPr id="239644" name="Rectangle 28"/>
          <p:cNvSpPr>
            <a:spLocks noChangeArrowheads="1"/>
          </p:cNvSpPr>
          <p:nvPr/>
        </p:nvSpPr>
        <p:spPr bwMode="auto">
          <a:xfrm>
            <a:off x="1128713" y="5954713"/>
            <a:ext cx="28575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5" name="Rectangle 29"/>
          <p:cNvSpPr>
            <a:spLocks noChangeArrowheads="1"/>
          </p:cNvSpPr>
          <p:nvPr/>
        </p:nvSpPr>
        <p:spPr bwMode="auto">
          <a:xfrm>
            <a:off x="3341688" y="5954713"/>
            <a:ext cx="28575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6" name="Rectangle 30"/>
          <p:cNvSpPr>
            <a:spLocks noChangeArrowheads="1"/>
          </p:cNvSpPr>
          <p:nvPr/>
        </p:nvSpPr>
        <p:spPr bwMode="auto">
          <a:xfrm>
            <a:off x="4929188" y="5954713"/>
            <a:ext cx="36830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7" name="Rectangle 31"/>
          <p:cNvSpPr>
            <a:spLocks noChangeArrowheads="1"/>
          </p:cNvSpPr>
          <p:nvPr/>
        </p:nvSpPr>
        <p:spPr bwMode="auto">
          <a:xfrm>
            <a:off x="1966913" y="5954713"/>
            <a:ext cx="36830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8" name="Rectangle 32"/>
          <p:cNvSpPr>
            <a:spLocks noChangeArrowheads="1"/>
          </p:cNvSpPr>
          <p:nvPr/>
        </p:nvSpPr>
        <p:spPr bwMode="auto">
          <a:xfrm>
            <a:off x="6151563" y="5954713"/>
            <a:ext cx="28575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9" name="Line 33"/>
          <p:cNvSpPr>
            <a:spLocks noChangeShapeType="1"/>
          </p:cNvSpPr>
          <p:nvPr/>
        </p:nvSpPr>
        <p:spPr bwMode="auto">
          <a:xfrm flipH="1">
            <a:off x="4646613" y="2352675"/>
            <a:ext cx="0" cy="450850"/>
          </a:xfrm>
          <a:prstGeom prst="line">
            <a:avLst/>
          </a:prstGeom>
          <a:noFill/>
          <a:ln w="76200">
            <a:solidFill>
              <a:schemeClr val="tx1"/>
            </a:solidFill>
            <a:round/>
            <a:headEnd/>
            <a:tailEnd/>
          </a:ln>
          <a:effectLst/>
        </p:spPr>
        <p:txBody>
          <a:bodyPr/>
          <a:lstStyle/>
          <a:p>
            <a:endParaRPr lang="en-GB"/>
          </a:p>
        </p:txBody>
      </p:sp>
      <p:sp>
        <p:nvSpPr>
          <p:cNvPr id="239650" name="Line 34"/>
          <p:cNvSpPr>
            <a:spLocks noChangeShapeType="1"/>
          </p:cNvSpPr>
          <p:nvPr/>
        </p:nvSpPr>
        <p:spPr bwMode="auto">
          <a:xfrm flipH="1">
            <a:off x="7323138" y="1978025"/>
            <a:ext cx="0" cy="450850"/>
          </a:xfrm>
          <a:prstGeom prst="line">
            <a:avLst/>
          </a:prstGeom>
          <a:noFill/>
          <a:ln w="76200">
            <a:solidFill>
              <a:schemeClr val="tx1"/>
            </a:solidFill>
            <a:round/>
            <a:headEnd/>
            <a:tailEnd/>
          </a:ln>
          <a:effectLst/>
        </p:spPr>
        <p:txBody>
          <a:bodyPr/>
          <a:lstStyle/>
          <a:p>
            <a:endParaRPr lang="en-GB"/>
          </a:p>
        </p:txBody>
      </p:sp>
    </p:spTree>
  </p:cSld>
  <p:clrMapOvr>
    <a:masterClrMapping/>
  </p:clrMapOvr>
  <p:transition spd="med"/>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 name="Footer Placeholder 2"/>
          <p:cNvSpPr>
            <a:spLocks noGrp="1"/>
          </p:cNvSpPr>
          <p:nvPr>
            <p:ph type="ftr" sz="quarter" idx="11"/>
          </p:nvPr>
        </p:nvSpPr>
        <p:spPr/>
        <p:txBody>
          <a:bodyPr/>
          <a:lstStyle/>
          <a:p>
            <a:r>
              <a:rPr lang="en-GB" smtClean="0"/>
              <a:t>2011</a:t>
            </a:r>
            <a:endParaRPr lang="en-GB"/>
          </a:p>
        </p:txBody>
      </p:sp>
      <p:sp>
        <p:nvSpPr>
          <p:cNvPr id="13" name="Slide Number Placeholder 3"/>
          <p:cNvSpPr>
            <a:spLocks noGrp="1"/>
          </p:cNvSpPr>
          <p:nvPr>
            <p:ph type="sldNum" sz="quarter" idx="12"/>
          </p:nvPr>
        </p:nvSpPr>
        <p:spPr/>
        <p:txBody>
          <a:bodyPr/>
          <a:lstStyle/>
          <a:p>
            <a:fld id="{CF33B8A0-A3D6-4C40-9221-D761895E3BBA}" type="slidenum">
              <a:rPr lang="en-GB"/>
              <a:pPr/>
              <a:t>105</a:t>
            </a:fld>
            <a:endParaRPr lang="en-GB"/>
          </a:p>
        </p:txBody>
      </p:sp>
      <p:sp>
        <p:nvSpPr>
          <p:cNvPr id="241667" name="Rectangle 3"/>
          <p:cNvSpPr>
            <a:spLocks noChangeArrowheads="1"/>
          </p:cNvSpPr>
          <p:nvPr/>
        </p:nvSpPr>
        <p:spPr bwMode="auto">
          <a:xfrm>
            <a:off x="976313" y="212725"/>
            <a:ext cx="4779962" cy="701675"/>
          </a:xfrm>
          <a:prstGeom prst="rect">
            <a:avLst/>
          </a:prstGeom>
          <a:noFill/>
          <a:ln w="9525">
            <a:noFill/>
            <a:miter lim="800000"/>
            <a:headEnd/>
            <a:tailEnd/>
          </a:ln>
          <a:effectLst/>
        </p:spPr>
        <p:txBody>
          <a:bodyPr wrap="none">
            <a:spAutoFit/>
          </a:bodyPr>
          <a:lstStyle/>
          <a:p>
            <a:r>
              <a:rPr lang="en-US" sz="4000">
                <a:latin typeface="Tahoma" pitchFamily="34" charset="0"/>
              </a:rPr>
              <a:t>Descriptive Statistics</a:t>
            </a:r>
          </a:p>
        </p:txBody>
      </p:sp>
      <p:sp>
        <p:nvSpPr>
          <p:cNvPr id="241668" name="Rectangle 4"/>
          <p:cNvSpPr>
            <a:spLocks noChangeArrowheads="1"/>
          </p:cNvSpPr>
          <p:nvPr/>
        </p:nvSpPr>
        <p:spPr bwMode="auto">
          <a:xfrm>
            <a:off x="990600" y="1376363"/>
            <a:ext cx="8153400" cy="822325"/>
          </a:xfrm>
          <a:prstGeom prst="rect">
            <a:avLst/>
          </a:prstGeom>
          <a:noFill/>
          <a:ln w="9525">
            <a:noFill/>
            <a:miter lim="800000"/>
            <a:headEnd/>
            <a:tailEnd/>
          </a:ln>
          <a:effectLst/>
        </p:spPr>
        <p:txBody>
          <a:bodyPr>
            <a:spAutoFit/>
          </a:bodyPr>
          <a:lstStyle/>
          <a:p>
            <a:r>
              <a:rPr lang="en-US" sz="2400">
                <a:solidFill>
                  <a:schemeClr val="accent2"/>
                </a:solidFill>
                <a:latin typeface="Tahoma" pitchFamily="34" charset="0"/>
              </a:rPr>
              <a:t>Descriptive Statistics: </a:t>
            </a:r>
            <a:r>
              <a:rPr lang="en-US" sz="2000">
                <a:latin typeface="Tahoma" pitchFamily="34" charset="0"/>
              </a:rPr>
              <a:t>Used to help describe a group of numbers</a:t>
            </a:r>
          </a:p>
          <a:p>
            <a:endParaRPr lang="en-US" sz="2400">
              <a:solidFill>
                <a:schemeClr val="accent2"/>
              </a:solidFill>
              <a:latin typeface="Tahoma" pitchFamily="34" charset="0"/>
            </a:endParaRPr>
          </a:p>
        </p:txBody>
      </p:sp>
      <p:sp>
        <p:nvSpPr>
          <p:cNvPr id="241669" name="Text Box 5"/>
          <p:cNvSpPr txBox="1">
            <a:spLocks noChangeArrowheads="1"/>
          </p:cNvSpPr>
          <p:nvPr/>
        </p:nvSpPr>
        <p:spPr bwMode="auto">
          <a:xfrm>
            <a:off x="1446213" y="2039938"/>
            <a:ext cx="184150" cy="396875"/>
          </a:xfrm>
          <a:prstGeom prst="rect">
            <a:avLst/>
          </a:prstGeom>
          <a:noFill/>
          <a:ln w="9525">
            <a:noFill/>
            <a:miter lim="800000"/>
            <a:headEnd/>
            <a:tailEnd/>
          </a:ln>
          <a:effectLst/>
        </p:spPr>
        <p:txBody>
          <a:bodyPr wrap="none">
            <a:spAutoFit/>
          </a:bodyPr>
          <a:lstStyle/>
          <a:p>
            <a:endParaRPr lang="en-US" sz="2000">
              <a:latin typeface="Tahoma" pitchFamily="34" charset="0"/>
            </a:endParaRPr>
          </a:p>
        </p:txBody>
      </p:sp>
      <p:sp>
        <p:nvSpPr>
          <p:cNvPr id="241670" name="Rectangle 6"/>
          <p:cNvSpPr>
            <a:spLocks noChangeArrowheads="1"/>
          </p:cNvSpPr>
          <p:nvPr/>
        </p:nvSpPr>
        <p:spPr bwMode="auto">
          <a:xfrm>
            <a:off x="990600" y="2481263"/>
            <a:ext cx="8153400" cy="701675"/>
          </a:xfrm>
          <a:prstGeom prst="rect">
            <a:avLst/>
          </a:prstGeom>
          <a:noFill/>
          <a:ln w="9525">
            <a:noFill/>
            <a:miter lim="800000"/>
            <a:headEnd/>
            <a:tailEnd/>
          </a:ln>
          <a:effectLst/>
        </p:spPr>
        <p:txBody>
          <a:bodyPr>
            <a:spAutoFit/>
          </a:bodyPr>
          <a:lstStyle/>
          <a:p>
            <a:pPr algn="ctr"/>
            <a:r>
              <a:rPr lang="en-US" sz="2000">
                <a:latin typeface="Tahoma" pitchFamily="34" charset="0"/>
              </a:rPr>
              <a:t>15  24  28  25  18  24  27  16  20  22  23  18  22  28  19  16  22  26  15  26  24  21  19  27  16  23  26  25  18  27  17  20  19  25  23</a:t>
            </a:r>
          </a:p>
        </p:txBody>
      </p:sp>
      <p:sp>
        <p:nvSpPr>
          <p:cNvPr id="241671" name="Rectangle 7"/>
          <p:cNvSpPr>
            <a:spLocks noChangeArrowheads="1"/>
          </p:cNvSpPr>
          <p:nvPr/>
        </p:nvSpPr>
        <p:spPr bwMode="auto">
          <a:xfrm>
            <a:off x="1000125" y="1966913"/>
            <a:ext cx="7429500" cy="457200"/>
          </a:xfrm>
          <a:prstGeom prst="rect">
            <a:avLst/>
          </a:prstGeom>
          <a:noFill/>
          <a:ln w="9525">
            <a:noFill/>
            <a:miter lim="800000"/>
            <a:headEnd/>
            <a:tailEnd/>
          </a:ln>
          <a:effectLst/>
        </p:spPr>
        <p:txBody>
          <a:bodyPr wrap="none">
            <a:spAutoFit/>
          </a:bodyPr>
          <a:lstStyle/>
          <a:p>
            <a:r>
              <a:rPr lang="en-US" sz="2400">
                <a:solidFill>
                  <a:schemeClr val="accent2"/>
                </a:solidFill>
                <a:latin typeface="Tahoma" pitchFamily="34" charset="0"/>
              </a:rPr>
              <a:t>What can we say about the following set of numbers?</a:t>
            </a:r>
          </a:p>
        </p:txBody>
      </p:sp>
      <p:sp>
        <p:nvSpPr>
          <p:cNvPr id="241672" name="Rectangle 8"/>
          <p:cNvSpPr>
            <a:spLocks noChangeArrowheads="1"/>
          </p:cNvSpPr>
          <p:nvPr/>
        </p:nvSpPr>
        <p:spPr bwMode="auto">
          <a:xfrm>
            <a:off x="2057400" y="3886200"/>
            <a:ext cx="2587625" cy="1616075"/>
          </a:xfrm>
          <a:prstGeom prst="rect">
            <a:avLst/>
          </a:prstGeom>
          <a:noFill/>
          <a:ln w="9525">
            <a:noFill/>
            <a:miter lim="800000"/>
            <a:headEnd/>
            <a:tailEnd/>
          </a:ln>
          <a:effectLst/>
        </p:spPr>
        <p:txBody>
          <a:bodyPr>
            <a:spAutoFit/>
          </a:bodyPr>
          <a:lstStyle/>
          <a:p>
            <a:r>
              <a:rPr lang="en-US" sz="2000">
                <a:solidFill>
                  <a:srgbClr val="F62502"/>
                </a:solidFill>
                <a:latin typeface="Tahoma" pitchFamily="34" charset="0"/>
              </a:rPr>
              <a:t>Frequency distribution:</a:t>
            </a:r>
            <a:r>
              <a:rPr lang="en-US" sz="2000">
                <a:latin typeface="Tahoma" pitchFamily="34" charset="0"/>
              </a:rPr>
              <a:t> </a:t>
            </a:r>
          </a:p>
          <a:p>
            <a:r>
              <a:rPr lang="en-US" sz="2000">
                <a:latin typeface="Tahoma" pitchFamily="34" charset="0"/>
              </a:rPr>
              <a:t>It will indicates how often each score is obtained</a:t>
            </a:r>
          </a:p>
        </p:txBody>
      </p:sp>
      <p:grpSp>
        <p:nvGrpSpPr>
          <p:cNvPr id="241673" name="Group 9"/>
          <p:cNvGrpSpPr>
            <a:grpSpLocks/>
          </p:cNvGrpSpPr>
          <p:nvPr/>
        </p:nvGrpSpPr>
        <p:grpSpPr bwMode="auto">
          <a:xfrm>
            <a:off x="4586288" y="3322638"/>
            <a:ext cx="4429125" cy="2809875"/>
            <a:chOff x="2841" y="1862"/>
            <a:chExt cx="2790" cy="1770"/>
          </a:xfrm>
        </p:grpSpPr>
        <p:graphicFrame>
          <p:nvGraphicFramePr>
            <p:cNvPr id="241674" name="Object 10"/>
            <p:cNvGraphicFramePr>
              <a:graphicFrameLocks noChangeAspect="1"/>
            </p:cNvGraphicFramePr>
            <p:nvPr/>
          </p:nvGraphicFramePr>
          <p:xfrm>
            <a:off x="2841" y="1862"/>
            <a:ext cx="2790" cy="1770"/>
          </p:xfrm>
          <a:graphic>
            <a:graphicData uri="http://schemas.openxmlformats.org/presentationml/2006/ole">
              <p:oleObj spid="_x0000_s241674" name="Chart" r:id="rId4" imgW="5231160" imgH="3318840" progId="Excel.Sheet.8">
                <p:embed/>
              </p:oleObj>
            </a:graphicData>
          </a:graphic>
        </p:graphicFrame>
        <p:sp>
          <p:nvSpPr>
            <p:cNvPr id="241675" name="Rectangle 11"/>
            <p:cNvSpPr>
              <a:spLocks noChangeArrowheads="1"/>
            </p:cNvSpPr>
            <p:nvPr/>
          </p:nvSpPr>
          <p:spPr bwMode="auto">
            <a:xfrm>
              <a:off x="3230" y="2479"/>
              <a:ext cx="66" cy="744"/>
            </a:xfrm>
            <a:prstGeom prst="rect">
              <a:avLst/>
            </a:prstGeom>
            <a:solidFill>
              <a:srgbClr val="0000FF"/>
            </a:solidFill>
            <a:ln w="9525">
              <a:solidFill>
                <a:schemeClr val="tx1"/>
              </a:solidFill>
              <a:miter lim="800000"/>
              <a:headEnd/>
              <a:tailEnd/>
            </a:ln>
            <a:effectLst/>
          </p:spPr>
          <p:txBody>
            <a:bodyPr anchor="ctr">
              <a:spAutoFit/>
            </a:bodyPr>
            <a:lstStyle/>
            <a:p>
              <a:endParaRPr lang="en-GB"/>
            </a:p>
          </p:txBody>
        </p:sp>
        <p:sp>
          <p:nvSpPr>
            <p:cNvPr id="241676" name="Text Box 12"/>
            <p:cNvSpPr txBox="1">
              <a:spLocks noChangeArrowheads="1"/>
            </p:cNvSpPr>
            <p:nvPr/>
          </p:nvSpPr>
          <p:spPr bwMode="auto">
            <a:xfrm>
              <a:off x="3157" y="3209"/>
              <a:ext cx="2407" cy="154"/>
            </a:xfrm>
            <a:prstGeom prst="rect">
              <a:avLst/>
            </a:prstGeom>
            <a:solidFill>
              <a:schemeClr val="bg1"/>
            </a:solidFill>
            <a:ln w="9525">
              <a:noFill/>
              <a:miter lim="800000"/>
              <a:headEnd/>
              <a:tailEnd/>
            </a:ln>
            <a:effectLst/>
          </p:spPr>
          <p:txBody>
            <a:bodyPr>
              <a:spAutoFit/>
            </a:bodyPr>
            <a:lstStyle/>
            <a:p>
              <a:r>
                <a:rPr lang="en-US" sz="1000">
                  <a:latin typeface="Tahoma" pitchFamily="34" charset="0"/>
                </a:rPr>
                <a:t>15   16   17    18   19   20    21   22   23   24   25    26   27   28</a:t>
              </a:r>
            </a:p>
          </p:txBody>
        </p:sp>
      </p:grpSp>
    </p:spTree>
  </p:cSld>
  <p:clrMapOvr>
    <a:masterClrMapping/>
  </p:clrMapOvr>
  <p:transition spd="med"/>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 name="Rectangle 9"/>
          <p:cNvSpPr>
            <a:spLocks noGrp="1" noChangeArrowheads="1"/>
          </p:cNvSpPr>
          <p:nvPr>
            <p:ph type="ftr" sz="quarter" idx="3"/>
          </p:nvPr>
        </p:nvSpPr>
        <p:spPr/>
        <p:txBody>
          <a:bodyPr/>
          <a:lstStyle/>
          <a:p>
            <a:r>
              <a:rPr lang="en-GB" smtClean="0"/>
              <a:t>2011</a:t>
            </a:r>
            <a:endParaRPr lang="en-GB"/>
          </a:p>
        </p:txBody>
      </p:sp>
      <p:sp>
        <p:nvSpPr>
          <p:cNvPr id="308" name="Rectangle 10"/>
          <p:cNvSpPr>
            <a:spLocks noGrp="1" noChangeArrowheads="1"/>
          </p:cNvSpPr>
          <p:nvPr>
            <p:ph type="sldNum" sz="quarter" idx="4"/>
          </p:nvPr>
        </p:nvSpPr>
        <p:spPr/>
        <p:txBody>
          <a:bodyPr/>
          <a:lstStyle/>
          <a:p>
            <a:fld id="{BF3C6B69-D6C2-41DB-AE12-05823B43B161}" type="slidenum">
              <a:rPr lang="en-GB"/>
              <a:pPr/>
              <a:t>106</a:t>
            </a:fld>
            <a:endParaRPr lang="en-GB"/>
          </a:p>
        </p:txBody>
      </p:sp>
      <p:sp>
        <p:nvSpPr>
          <p:cNvPr id="243714" name="Rectangle 2"/>
          <p:cNvSpPr>
            <a:spLocks noGrp="1" noChangeArrowheads="1"/>
          </p:cNvSpPr>
          <p:nvPr>
            <p:ph type="ctrTitle"/>
          </p:nvPr>
        </p:nvSpPr>
        <p:spPr>
          <a:xfrm>
            <a:off x="1476375" y="476250"/>
            <a:ext cx="8305800" cy="990600"/>
          </a:xfrm>
          <a:noFill/>
          <a:ln/>
        </p:spPr>
        <p:txBody>
          <a:bodyPr lIns="92075" tIns="46038" rIns="92075" bIns="46038" anchor="ctr"/>
          <a:lstStyle/>
          <a:p>
            <a:r>
              <a:rPr lang="en-US" sz="3600">
                <a:solidFill>
                  <a:schemeClr val="tx1"/>
                </a:solidFill>
                <a:latin typeface="Verdana" pitchFamily="34" charset="0"/>
              </a:rPr>
              <a:t>Distribution of  Freshwater Crayfish from source of Teifi (2005)(N=1873)</a:t>
            </a:r>
            <a:endParaRPr lang="en-US" b="1">
              <a:solidFill>
                <a:schemeClr val="tx1"/>
              </a:solidFill>
            </a:endParaRPr>
          </a:p>
        </p:txBody>
      </p:sp>
      <p:sp>
        <p:nvSpPr>
          <p:cNvPr id="243715" name="Freeform 3"/>
          <p:cNvSpPr>
            <a:spLocks/>
          </p:cNvSpPr>
          <p:nvPr/>
        </p:nvSpPr>
        <p:spPr bwMode="auto">
          <a:xfrm>
            <a:off x="2124075" y="2222500"/>
            <a:ext cx="5097463" cy="4083050"/>
          </a:xfrm>
          <a:custGeom>
            <a:avLst/>
            <a:gdLst/>
            <a:ahLst/>
            <a:cxnLst>
              <a:cxn ang="0">
                <a:pos x="3211" y="2572"/>
              </a:cxn>
              <a:cxn ang="0">
                <a:pos x="0" y="0"/>
              </a:cxn>
              <a:cxn ang="0">
                <a:pos x="0" y="2572"/>
              </a:cxn>
              <a:cxn ang="0">
                <a:pos x="3211" y="2572"/>
              </a:cxn>
            </a:cxnLst>
            <a:rect l="0" t="0" r="r" b="b"/>
            <a:pathLst>
              <a:path w="3211" h="2572">
                <a:moveTo>
                  <a:pt x="3211" y="2572"/>
                </a:moveTo>
                <a:lnTo>
                  <a:pt x="0" y="0"/>
                </a:lnTo>
                <a:lnTo>
                  <a:pt x="0" y="2572"/>
                </a:lnTo>
                <a:lnTo>
                  <a:pt x="3211" y="2572"/>
                </a:lnTo>
                <a:close/>
              </a:path>
            </a:pathLst>
          </a:custGeom>
          <a:solidFill>
            <a:srgbClr val="DDDDDD"/>
          </a:solidFill>
          <a:ln w="9525">
            <a:noFill/>
            <a:round/>
            <a:headEnd/>
            <a:tailEnd/>
          </a:ln>
        </p:spPr>
        <p:txBody>
          <a:bodyPr/>
          <a:lstStyle/>
          <a:p>
            <a:endParaRPr lang="en-GB"/>
          </a:p>
        </p:txBody>
      </p:sp>
      <p:sp>
        <p:nvSpPr>
          <p:cNvPr id="243716" name="Freeform 4"/>
          <p:cNvSpPr>
            <a:spLocks/>
          </p:cNvSpPr>
          <p:nvPr/>
        </p:nvSpPr>
        <p:spPr bwMode="auto">
          <a:xfrm>
            <a:off x="2124075" y="2222500"/>
            <a:ext cx="5097463" cy="4083050"/>
          </a:xfrm>
          <a:custGeom>
            <a:avLst/>
            <a:gdLst/>
            <a:ahLst/>
            <a:cxnLst>
              <a:cxn ang="0">
                <a:pos x="3211" y="2572"/>
              </a:cxn>
              <a:cxn ang="0">
                <a:pos x="0" y="0"/>
              </a:cxn>
              <a:cxn ang="0">
                <a:pos x="0" y="2572"/>
              </a:cxn>
              <a:cxn ang="0">
                <a:pos x="3211" y="2572"/>
              </a:cxn>
            </a:cxnLst>
            <a:rect l="0" t="0" r="r" b="b"/>
            <a:pathLst>
              <a:path w="3211" h="2572">
                <a:moveTo>
                  <a:pt x="3211" y="2572"/>
                </a:moveTo>
                <a:lnTo>
                  <a:pt x="0" y="0"/>
                </a:lnTo>
                <a:lnTo>
                  <a:pt x="0" y="2572"/>
                </a:lnTo>
                <a:lnTo>
                  <a:pt x="3211" y="2572"/>
                </a:lnTo>
                <a:close/>
              </a:path>
            </a:pathLst>
          </a:custGeom>
          <a:solidFill>
            <a:srgbClr val="DDDDDD"/>
          </a:solidFill>
          <a:ln w="9525">
            <a:noFill/>
            <a:round/>
            <a:headEnd/>
            <a:tailEnd/>
          </a:ln>
        </p:spPr>
        <p:txBody>
          <a:bodyPr/>
          <a:lstStyle/>
          <a:p>
            <a:endParaRPr lang="en-GB"/>
          </a:p>
        </p:txBody>
      </p:sp>
      <p:sp>
        <p:nvSpPr>
          <p:cNvPr id="243717" name="Rectangle 5"/>
          <p:cNvSpPr>
            <a:spLocks noChangeArrowheads="1"/>
          </p:cNvSpPr>
          <p:nvPr/>
        </p:nvSpPr>
        <p:spPr bwMode="auto">
          <a:xfrm>
            <a:off x="5238750" y="4294188"/>
            <a:ext cx="0" cy="365125"/>
          </a:xfrm>
          <a:prstGeom prst="rect">
            <a:avLst/>
          </a:prstGeom>
          <a:solidFill>
            <a:srgbClr val="DDDDDD"/>
          </a:solidFill>
          <a:ln w="9525">
            <a:noFill/>
            <a:miter lim="800000"/>
            <a:headEnd/>
            <a:tailEnd/>
          </a:ln>
        </p:spPr>
        <p:txBody>
          <a:bodyPr wrap="none" lIns="0" tIns="0" rIns="0" bIns="0">
            <a:spAutoFit/>
          </a:bodyPr>
          <a:lstStyle/>
          <a:p>
            <a:pPr eaLnBrk="0" hangingPunct="0"/>
            <a:endParaRPr lang="en-US" sz="2400"/>
          </a:p>
        </p:txBody>
      </p:sp>
      <p:sp>
        <p:nvSpPr>
          <p:cNvPr id="243718" name="Rectangle 6"/>
          <p:cNvSpPr>
            <a:spLocks noChangeArrowheads="1"/>
          </p:cNvSpPr>
          <p:nvPr/>
        </p:nvSpPr>
        <p:spPr bwMode="auto">
          <a:xfrm>
            <a:off x="7235825" y="3141663"/>
            <a:ext cx="1719263" cy="669925"/>
          </a:xfrm>
          <a:prstGeom prst="rect">
            <a:avLst/>
          </a:prstGeom>
          <a:solidFill>
            <a:srgbClr val="DDDDDD"/>
          </a:solidFill>
          <a:ln w="9525">
            <a:noFill/>
            <a:miter lim="800000"/>
            <a:headEnd/>
            <a:tailEnd/>
          </a:ln>
        </p:spPr>
        <p:txBody>
          <a:bodyPr lIns="0" tIns="0" rIns="0" bIns="0">
            <a:spAutoFit/>
          </a:bodyPr>
          <a:lstStyle/>
          <a:p>
            <a:pPr eaLnBrk="0" hangingPunct="0"/>
            <a:r>
              <a:rPr lang="en-US" sz="2200">
                <a:solidFill>
                  <a:srgbClr val="000000"/>
                </a:solidFill>
                <a:latin typeface="Arial" charset="0"/>
              </a:rPr>
              <a:t>Mean = </a:t>
            </a:r>
          </a:p>
          <a:p>
            <a:pPr eaLnBrk="0" hangingPunct="0"/>
            <a:r>
              <a:rPr lang="en-US" sz="2200">
                <a:solidFill>
                  <a:srgbClr val="000000"/>
                </a:solidFill>
                <a:latin typeface="Arial" charset="0"/>
              </a:rPr>
              <a:t>17.93</a:t>
            </a:r>
            <a:endParaRPr lang="en-US" sz="2200"/>
          </a:p>
        </p:txBody>
      </p:sp>
      <p:sp>
        <p:nvSpPr>
          <p:cNvPr id="243719" name="Rectangle 7"/>
          <p:cNvSpPr>
            <a:spLocks noChangeArrowheads="1"/>
          </p:cNvSpPr>
          <p:nvPr/>
        </p:nvSpPr>
        <p:spPr bwMode="auto">
          <a:xfrm>
            <a:off x="7235825" y="3789363"/>
            <a:ext cx="1600200" cy="762000"/>
          </a:xfrm>
          <a:prstGeom prst="rect">
            <a:avLst/>
          </a:prstGeom>
          <a:noFill/>
          <a:ln w="9525">
            <a:noFill/>
            <a:miter lim="800000"/>
            <a:headEnd/>
            <a:tailEnd/>
          </a:ln>
          <a:effectLst/>
        </p:spPr>
        <p:txBody>
          <a:bodyPr>
            <a:spAutoFit/>
          </a:bodyPr>
          <a:lstStyle/>
          <a:p>
            <a:pPr eaLnBrk="0" hangingPunct="0"/>
            <a:r>
              <a:rPr lang="en-US" sz="2200">
                <a:solidFill>
                  <a:srgbClr val="000000"/>
                </a:solidFill>
                <a:latin typeface="Arial" charset="0"/>
              </a:rPr>
              <a:t>Std. Dev = 17.92</a:t>
            </a:r>
          </a:p>
        </p:txBody>
      </p:sp>
      <p:sp>
        <p:nvSpPr>
          <p:cNvPr id="243720" name="Rectangle 8"/>
          <p:cNvSpPr>
            <a:spLocks noChangeArrowheads="1"/>
          </p:cNvSpPr>
          <p:nvPr/>
        </p:nvSpPr>
        <p:spPr bwMode="auto">
          <a:xfrm>
            <a:off x="7164388" y="2349500"/>
            <a:ext cx="1420812" cy="762000"/>
          </a:xfrm>
          <a:prstGeom prst="rect">
            <a:avLst/>
          </a:prstGeom>
          <a:noFill/>
          <a:ln w="9525">
            <a:noFill/>
            <a:miter lim="800000"/>
            <a:headEnd/>
            <a:tailEnd/>
          </a:ln>
          <a:effectLst/>
        </p:spPr>
        <p:txBody>
          <a:bodyPr wrap="none">
            <a:spAutoFit/>
          </a:bodyPr>
          <a:lstStyle/>
          <a:p>
            <a:pPr eaLnBrk="0" hangingPunct="0"/>
            <a:r>
              <a:rPr lang="en-US" sz="2200">
                <a:solidFill>
                  <a:srgbClr val="000000"/>
                </a:solidFill>
                <a:latin typeface="Arial" charset="0"/>
              </a:rPr>
              <a:t>Median = </a:t>
            </a:r>
          </a:p>
          <a:p>
            <a:pPr eaLnBrk="0" hangingPunct="0"/>
            <a:r>
              <a:rPr lang="en-US" sz="2200">
                <a:solidFill>
                  <a:srgbClr val="000000"/>
                </a:solidFill>
                <a:latin typeface="Arial" charset="0"/>
              </a:rPr>
              <a:t>16.00</a:t>
            </a:r>
          </a:p>
        </p:txBody>
      </p:sp>
      <p:grpSp>
        <p:nvGrpSpPr>
          <p:cNvPr id="243721" name="Group 9"/>
          <p:cNvGrpSpPr>
            <a:grpSpLocks/>
          </p:cNvGrpSpPr>
          <p:nvPr/>
        </p:nvGrpSpPr>
        <p:grpSpPr bwMode="auto">
          <a:xfrm>
            <a:off x="179388" y="2205038"/>
            <a:ext cx="6948487" cy="4367212"/>
            <a:chOff x="607" y="1189"/>
            <a:chExt cx="2426" cy="2266"/>
          </a:xfrm>
        </p:grpSpPr>
        <p:sp>
          <p:nvSpPr>
            <p:cNvPr id="243722" name="Rectangle 10"/>
            <p:cNvSpPr>
              <a:spLocks noChangeArrowheads="1"/>
            </p:cNvSpPr>
            <p:nvPr/>
          </p:nvSpPr>
          <p:spPr bwMode="auto">
            <a:xfrm>
              <a:off x="2898"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95.0</a:t>
              </a:r>
              <a:endParaRPr lang="en-US" sz="2400"/>
            </a:p>
          </p:txBody>
        </p:sp>
        <p:sp>
          <p:nvSpPr>
            <p:cNvPr id="243723" name="Rectangle 11"/>
            <p:cNvSpPr>
              <a:spLocks noChangeArrowheads="1"/>
            </p:cNvSpPr>
            <p:nvPr/>
          </p:nvSpPr>
          <p:spPr bwMode="auto">
            <a:xfrm>
              <a:off x="2786"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90.0</a:t>
              </a:r>
              <a:endParaRPr lang="en-US" sz="2400"/>
            </a:p>
          </p:txBody>
        </p:sp>
        <p:sp>
          <p:nvSpPr>
            <p:cNvPr id="243724" name="Rectangle 12"/>
            <p:cNvSpPr>
              <a:spLocks noChangeArrowheads="1"/>
            </p:cNvSpPr>
            <p:nvPr/>
          </p:nvSpPr>
          <p:spPr bwMode="auto">
            <a:xfrm>
              <a:off x="2673"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85.0</a:t>
              </a:r>
              <a:endParaRPr lang="en-US" sz="2400"/>
            </a:p>
          </p:txBody>
        </p:sp>
        <p:sp>
          <p:nvSpPr>
            <p:cNvPr id="243725" name="Rectangle 13"/>
            <p:cNvSpPr>
              <a:spLocks noChangeArrowheads="1"/>
            </p:cNvSpPr>
            <p:nvPr/>
          </p:nvSpPr>
          <p:spPr bwMode="auto">
            <a:xfrm>
              <a:off x="2561"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80.0</a:t>
              </a:r>
              <a:endParaRPr lang="en-US" sz="2400"/>
            </a:p>
          </p:txBody>
        </p:sp>
        <p:sp>
          <p:nvSpPr>
            <p:cNvPr id="243726" name="Rectangle 14"/>
            <p:cNvSpPr>
              <a:spLocks noChangeArrowheads="1"/>
            </p:cNvSpPr>
            <p:nvPr/>
          </p:nvSpPr>
          <p:spPr bwMode="auto">
            <a:xfrm>
              <a:off x="2448"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75.0</a:t>
              </a:r>
              <a:endParaRPr lang="en-US" sz="2400"/>
            </a:p>
          </p:txBody>
        </p:sp>
        <p:sp>
          <p:nvSpPr>
            <p:cNvPr id="243727" name="Rectangle 15"/>
            <p:cNvSpPr>
              <a:spLocks noChangeArrowheads="1"/>
            </p:cNvSpPr>
            <p:nvPr/>
          </p:nvSpPr>
          <p:spPr bwMode="auto">
            <a:xfrm>
              <a:off x="2336"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70.0</a:t>
              </a:r>
              <a:endParaRPr lang="en-US" sz="2400"/>
            </a:p>
          </p:txBody>
        </p:sp>
        <p:sp>
          <p:nvSpPr>
            <p:cNvPr id="243728" name="Rectangle 16"/>
            <p:cNvSpPr>
              <a:spLocks noChangeArrowheads="1"/>
            </p:cNvSpPr>
            <p:nvPr/>
          </p:nvSpPr>
          <p:spPr bwMode="auto">
            <a:xfrm>
              <a:off x="2223"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65.0</a:t>
              </a:r>
              <a:endParaRPr lang="en-US" sz="2400"/>
            </a:p>
          </p:txBody>
        </p:sp>
        <p:sp>
          <p:nvSpPr>
            <p:cNvPr id="243729" name="Rectangle 17"/>
            <p:cNvSpPr>
              <a:spLocks noChangeArrowheads="1"/>
            </p:cNvSpPr>
            <p:nvPr/>
          </p:nvSpPr>
          <p:spPr bwMode="auto">
            <a:xfrm>
              <a:off x="2111" y="3255"/>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60.0</a:t>
              </a:r>
              <a:endParaRPr lang="en-US" sz="2400"/>
            </a:p>
          </p:txBody>
        </p:sp>
        <p:sp>
          <p:nvSpPr>
            <p:cNvPr id="243730" name="Rectangle 18"/>
            <p:cNvSpPr>
              <a:spLocks noChangeArrowheads="1"/>
            </p:cNvSpPr>
            <p:nvPr/>
          </p:nvSpPr>
          <p:spPr bwMode="auto">
            <a:xfrm>
              <a:off x="1998"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55.0</a:t>
              </a:r>
              <a:endParaRPr lang="en-US" sz="2400"/>
            </a:p>
          </p:txBody>
        </p:sp>
        <p:sp>
          <p:nvSpPr>
            <p:cNvPr id="243731" name="Rectangle 19"/>
            <p:cNvSpPr>
              <a:spLocks noChangeArrowheads="1"/>
            </p:cNvSpPr>
            <p:nvPr/>
          </p:nvSpPr>
          <p:spPr bwMode="auto">
            <a:xfrm>
              <a:off x="1886" y="3255"/>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50.0</a:t>
              </a:r>
              <a:endParaRPr lang="en-US" sz="2400"/>
            </a:p>
          </p:txBody>
        </p:sp>
        <p:sp>
          <p:nvSpPr>
            <p:cNvPr id="243732" name="Rectangle 20"/>
            <p:cNvSpPr>
              <a:spLocks noChangeArrowheads="1"/>
            </p:cNvSpPr>
            <p:nvPr/>
          </p:nvSpPr>
          <p:spPr bwMode="auto">
            <a:xfrm>
              <a:off x="1773"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45.0</a:t>
              </a:r>
              <a:endParaRPr lang="en-US" sz="2400"/>
            </a:p>
          </p:txBody>
        </p:sp>
        <p:sp>
          <p:nvSpPr>
            <p:cNvPr id="243733" name="Rectangle 21"/>
            <p:cNvSpPr>
              <a:spLocks noChangeArrowheads="1"/>
            </p:cNvSpPr>
            <p:nvPr/>
          </p:nvSpPr>
          <p:spPr bwMode="auto">
            <a:xfrm>
              <a:off x="1654"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40.0</a:t>
              </a:r>
              <a:endParaRPr lang="en-US" sz="2400"/>
            </a:p>
          </p:txBody>
        </p:sp>
        <p:sp>
          <p:nvSpPr>
            <p:cNvPr id="243734" name="Rectangle 22"/>
            <p:cNvSpPr>
              <a:spLocks noChangeArrowheads="1"/>
            </p:cNvSpPr>
            <p:nvPr/>
          </p:nvSpPr>
          <p:spPr bwMode="auto">
            <a:xfrm>
              <a:off x="1541"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35.0</a:t>
              </a:r>
              <a:endParaRPr lang="en-US" sz="2400"/>
            </a:p>
          </p:txBody>
        </p:sp>
        <p:sp>
          <p:nvSpPr>
            <p:cNvPr id="243735" name="Rectangle 23"/>
            <p:cNvSpPr>
              <a:spLocks noChangeArrowheads="1"/>
            </p:cNvSpPr>
            <p:nvPr/>
          </p:nvSpPr>
          <p:spPr bwMode="auto">
            <a:xfrm>
              <a:off x="1429"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30.0</a:t>
              </a:r>
              <a:endParaRPr lang="en-US" sz="2400"/>
            </a:p>
          </p:txBody>
        </p:sp>
        <p:sp>
          <p:nvSpPr>
            <p:cNvPr id="243736" name="Rectangle 24"/>
            <p:cNvSpPr>
              <a:spLocks noChangeArrowheads="1"/>
            </p:cNvSpPr>
            <p:nvPr/>
          </p:nvSpPr>
          <p:spPr bwMode="auto">
            <a:xfrm>
              <a:off x="1316"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25.0</a:t>
              </a:r>
              <a:endParaRPr lang="en-US" sz="2400"/>
            </a:p>
          </p:txBody>
        </p:sp>
        <p:sp>
          <p:nvSpPr>
            <p:cNvPr id="243737" name="Rectangle 25"/>
            <p:cNvSpPr>
              <a:spLocks noChangeArrowheads="1"/>
            </p:cNvSpPr>
            <p:nvPr/>
          </p:nvSpPr>
          <p:spPr bwMode="auto">
            <a:xfrm>
              <a:off x="1204"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20.0</a:t>
              </a:r>
              <a:endParaRPr lang="en-US" sz="2400"/>
            </a:p>
          </p:txBody>
        </p:sp>
        <p:sp>
          <p:nvSpPr>
            <p:cNvPr id="243738" name="Rectangle 26"/>
            <p:cNvSpPr>
              <a:spLocks noChangeArrowheads="1"/>
            </p:cNvSpPr>
            <p:nvPr/>
          </p:nvSpPr>
          <p:spPr bwMode="auto">
            <a:xfrm>
              <a:off x="1092"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15.0</a:t>
              </a:r>
              <a:endParaRPr lang="en-US" sz="2400"/>
            </a:p>
          </p:txBody>
        </p:sp>
        <p:sp>
          <p:nvSpPr>
            <p:cNvPr id="243739" name="Rectangle 27"/>
            <p:cNvSpPr>
              <a:spLocks noChangeArrowheads="1"/>
            </p:cNvSpPr>
            <p:nvPr/>
          </p:nvSpPr>
          <p:spPr bwMode="auto">
            <a:xfrm>
              <a:off x="979"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10.0</a:t>
              </a:r>
              <a:endParaRPr lang="en-US" sz="2400"/>
            </a:p>
          </p:txBody>
        </p:sp>
        <p:sp>
          <p:nvSpPr>
            <p:cNvPr id="243740" name="Rectangle 28"/>
            <p:cNvSpPr>
              <a:spLocks noChangeArrowheads="1"/>
            </p:cNvSpPr>
            <p:nvPr/>
          </p:nvSpPr>
          <p:spPr bwMode="auto">
            <a:xfrm>
              <a:off x="888" y="3375"/>
              <a:ext cx="61"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5.0</a:t>
              </a:r>
              <a:endParaRPr lang="en-US" sz="2400"/>
            </a:p>
          </p:txBody>
        </p:sp>
        <p:sp>
          <p:nvSpPr>
            <p:cNvPr id="243741" name="Rectangle 29"/>
            <p:cNvSpPr>
              <a:spLocks noChangeArrowheads="1"/>
            </p:cNvSpPr>
            <p:nvPr/>
          </p:nvSpPr>
          <p:spPr bwMode="auto">
            <a:xfrm>
              <a:off x="775" y="3255"/>
              <a:ext cx="61"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0.0</a:t>
              </a:r>
              <a:endParaRPr lang="en-US" sz="2400"/>
            </a:p>
          </p:txBody>
        </p:sp>
        <p:sp>
          <p:nvSpPr>
            <p:cNvPr id="243742" name="Rectangle 30"/>
            <p:cNvSpPr>
              <a:spLocks noChangeArrowheads="1"/>
            </p:cNvSpPr>
            <p:nvPr/>
          </p:nvSpPr>
          <p:spPr bwMode="auto">
            <a:xfrm>
              <a:off x="607" y="1189"/>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400</a:t>
              </a:r>
              <a:endParaRPr lang="en-US" sz="2400"/>
            </a:p>
          </p:txBody>
        </p:sp>
        <p:sp>
          <p:nvSpPr>
            <p:cNvPr id="243743" name="Rectangle 31"/>
            <p:cNvSpPr>
              <a:spLocks noChangeArrowheads="1"/>
            </p:cNvSpPr>
            <p:nvPr/>
          </p:nvSpPr>
          <p:spPr bwMode="auto">
            <a:xfrm>
              <a:off x="607" y="1681"/>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300</a:t>
              </a:r>
              <a:endParaRPr lang="en-US" sz="2400"/>
            </a:p>
          </p:txBody>
        </p:sp>
        <p:sp>
          <p:nvSpPr>
            <p:cNvPr id="243744" name="Rectangle 32"/>
            <p:cNvSpPr>
              <a:spLocks noChangeArrowheads="1"/>
            </p:cNvSpPr>
            <p:nvPr/>
          </p:nvSpPr>
          <p:spPr bwMode="auto">
            <a:xfrm>
              <a:off x="607" y="2180"/>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200</a:t>
              </a:r>
              <a:endParaRPr lang="en-US" sz="2400"/>
            </a:p>
          </p:txBody>
        </p:sp>
        <p:sp>
          <p:nvSpPr>
            <p:cNvPr id="243745" name="Rectangle 33"/>
            <p:cNvSpPr>
              <a:spLocks noChangeArrowheads="1"/>
            </p:cNvSpPr>
            <p:nvPr/>
          </p:nvSpPr>
          <p:spPr bwMode="auto">
            <a:xfrm>
              <a:off x="607" y="2679"/>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100</a:t>
              </a:r>
              <a:endParaRPr lang="en-US" sz="2400"/>
            </a:p>
          </p:txBody>
        </p:sp>
        <p:sp>
          <p:nvSpPr>
            <p:cNvPr id="243746" name="Rectangle 34"/>
            <p:cNvSpPr>
              <a:spLocks noChangeArrowheads="1"/>
            </p:cNvSpPr>
            <p:nvPr/>
          </p:nvSpPr>
          <p:spPr bwMode="auto">
            <a:xfrm>
              <a:off x="691" y="3136"/>
              <a:ext cx="2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0</a:t>
              </a:r>
              <a:endParaRPr lang="en-US" sz="2400"/>
            </a:p>
          </p:txBody>
        </p:sp>
        <p:sp>
          <p:nvSpPr>
            <p:cNvPr id="243747" name="Line 35"/>
            <p:cNvSpPr>
              <a:spLocks noChangeShapeType="1"/>
            </p:cNvSpPr>
            <p:nvPr/>
          </p:nvSpPr>
          <p:spPr bwMode="auto">
            <a:xfrm>
              <a:off x="754" y="1238"/>
              <a:ext cx="21" cy="1"/>
            </a:xfrm>
            <a:prstGeom prst="line">
              <a:avLst/>
            </a:prstGeom>
            <a:noFill/>
            <a:ln w="11113">
              <a:solidFill>
                <a:srgbClr val="000000"/>
              </a:solidFill>
              <a:round/>
              <a:headEnd/>
              <a:tailEnd/>
            </a:ln>
          </p:spPr>
          <p:txBody>
            <a:bodyPr/>
            <a:lstStyle/>
            <a:p>
              <a:endParaRPr lang="en-GB"/>
            </a:p>
          </p:txBody>
        </p:sp>
        <p:sp>
          <p:nvSpPr>
            <p:cNvPr id="243748" name="Line 36"/>
            <p:cNvSpPr>
              <a:spLocks noChangeShapeType="1"/>
            </p:cNvSpPr>
            <p:nvPr/>
          </p:nvSpPr>
          <p:spPr bwMode="auto">
            <a:xfrm>
              <a:off x="754" y="1737"/>
              <a:ext cx="21" cy="1"/>
            </a:xfrm>
            <a:prstGeom prst="line">
              <a:avLst/>
            </a:prstGeom>
            <a:noFill/>
            <a:ln w="11113">
              <a:solidFill>
                <a:srgbClr val="000000"/>
              </a:solidFill>
              <a:round/>
              <a:headEnd/>
              <a:tailEnd/>
            </a:ln>
          </p:spPr>
          <p:txBody>
            <a:bodyPr/>
            <a:lstStyle/>
            <a:p>
              <a:endParaRPr lang="en-GB"/>
            </a:p>
          </p:txBody>
        </p:sp>
        <p:sp>
          <p:nvSpPr>
            <p:cNvPr id="243749" name="Line 37"/>
            <p:cNvSpPr>
              <a:spLocks noChangeShapeType="1"/>
            </p:cNvSpPr>
            <p:nvPr/>
          </p:nvSpPr>
          <p:spPr bwMode="auto">
            <a:xfrm>
              <a:off x="754" y="2236"/>
              <a:ext cx="21" cy="1"/>
            </a:xfrm>
            <a:prstGeom prst="line">
              <a:avLst/>
            </a:prstGeom>
            <a:noFill/>
            <a:ln w="11113">
              <a:solidFill>
                <a:srgbClr val="000000"/>
              </a:solidFill>
              <a:round/>
              <a:headEnd/>
              <a:tailEnd/>
            </a:ln>
          </p:spPr>
          <p:txBody>
            <a:bodyPr/>
            <a:lstStyle/>
            <a:p>
              <a:endParaRPr lang="en-GB"/>
            </a:p>
          </p:txBody>
        </p:sp>
        <p:sp>
          <p:nvSpPr>
            <p:cNvPr id="243750" name="Line 38"/>
            <p:cNvSpPr>
              <a:spLocks noChangeShapeType="1"/>
            </p:cNvSpPr>
            <p:nvPr/>
          </p:nvSpPr>
          <p:spPr bwMode="auto">
            <a:xfrm>
              <a:off x="754" y="2735"/>
              <a:ext cx="21" cy="1"/>
            </a:xfrm>
            <a:prstGeom prst="line">
              <a:avLst/>
            </a:prstGeom>
            <a:noFill/>
            <a:ln w="11113">
              <a:solidFill>
                <a:srgbClr val="000000"/>
              </a:solidFill>
              <a:round/>
              <a:headEnd/>
              <a:tailEnd/>
            </a:ln>
          </p:spPr>
          <p:txBody>
            <a:bodyPr/>
            <a:lstStyle/>
            <a:p>
              <a:endParaRPr lang="en-GB"/>
            </a:p>
          </p:txBody>
        </p:sp>
        <p:sp>
          <p:nvSpPr>
            <p:cNvPr id="243751" name="Line 39"/>
            <p:cNvSpPr>
              <a:spLocks noChangeShapeType="1"/>
            </p:cNvSpPr>
            <p:nvPr/>
          </p:nvSpPr>
          <p:spPr bwMode="auto">
            <a:xfrm>
              <a:off x="754" y="3234"/>
              <a:ext cx="21" cy="1"/>
            </a:xfrm>
            <a:prstGeom prst="line">
              <a:avLst/>
            </a:prstGeom>
            <a:noFill/>
            <a:ln w="11113">
              <a:solidFill>
                <a:srgbClr val="000000"/>
              </a:solidFill>
              <a:round/>
              <a:headEnd/>
              <a:tailEnd/>
            </a:ln>
          </p:spPr>
          <p:txBody>
            <a:bodyPr/>
            <a:lstStyle/>
            <a:p>
              <a:endParaRPr lang="en-GB"/>
            </a:p>
          </p:txBody>
        </p:sp>
        <p:sp>
          <p:nvSpPr>
            <p:cNvPr id="243752" name="Line 40"/>
            <p:cNvSpPr>
              <a:spLocks noChangeShapeType="1"/>
            </p:cNvSpPr>
            <p:nvPr/>
          </p:nvSpPr>
          <p:spPr bwMode="auto">
            <a:xfrm>
              <a:off x="2975" y="3241"/>
              <a:ext cx="1" cy="7"/>
            </a:xfrm>
            <a:prstGeom prst="line">
              <a:avLst/>
            </a:prstGeom>
            <a:noFill/>
            <a:ln w="11113">
              <a:solidFill>
                <a:srgbClr val="000000"/>
              </a:solidFill>
              <a:round/>
              <a:headEnd/>
              <a:tailEnd/>
            </a:ln>
          </p:spPr>
          <p:txBody>
            <a:bodyPr/>
            <a:lstStyle/>
            <a:p>
              <a:endParaRPr lang="en-GB"/>
            </a:p>
          </p:txBody>
        </p:sp>
        <p:sp>
          <p:nvSpPr>
            <p:cNvPr id="243753" name="Line 41"/>
            <p:cNvSpPr>
              <a:spLocks noChangeShapeType="1"/>
            </p:cNvSpPr>
            <p:nvPr/>
          </p:nvSpPr>
          <p:spPr bwMode="auto">
            <a:xfrm>
              <a:off x="2863" y="3241"/>
              <a:ext cx="1" cy="7"/>
            </a:xfrm>
            <a:prstGeom prst="line">
              <a:avLst/>
            </a:prstGeom>
            <a:noFill/>
            <a:ln w="11113">
              <a:solidFill>
                <a:srgbClr val="000000"/>
              </a:solidFill>
              <a:round/>
              <a:headEnd/>
              <a:tailEnd/>
            </a:ln>
          </p:spPr>
          <p:txBody>
            <a:bodyPr/>
            <a:lstStyle/>
            <a:p>
              <a:endParaRPr lang="en-GB"/>
            </a:p>
          </p:txBody>
        </p:sp>
        <p:sp>
          <p:nvSpPr>
            <p:cNvPr id="243754" name="Line 42"/>
            <p:cNvSpPr>
              <a:spLocks noChangeShapeType="1"/>
            </p:cNvSpPr>
            <p:nvPr/>
          </p:nvSpPr>
          <p:spPr bwMode="auto">
            <a:xfrm>
              <a:off x="2750" y="3241"/>
              <a:ext cx="1" cy="7"/>
            </a:xfrm>
            <a:prstGeom prst="line">
              <a:avLst/>
            </a:prstGeom>
            <a:noFill/>
            <a:ln w="11113">
              <a:solidFill>
                <a:srgbClr val="000000"/>
              </a:solidFill>
              <a:round/>
              <a:headEnd/>
              <a:tailEnd/>
            </a:ln>
          </p:spPr>
          <p:txBody>
            <a:bodyPr/>
            <a:lstStyle/>
            <a:p>
              <a:endParaRPr lang="en-GB"/>
            </a:p>
          </p:txBody>
        </p:sp>
        <p:sp>
          <p:nvSpPr>
            <p:cNvPr id="243755" name="Line 43"/>
            <p:cNvSpPr>
              <a:spLocks noChangeShapeType="1"/>
            </p:cNvSpPr>
            <p:nvPr/>
          </p:nvSpPr>
          <p:spPr bwMode="auto">
            <a:xfrm>
              <a:off x="2638" y="3241"/>
              <a:ext cx="1" cy="7"/>
            </a:xfrm>
            <a:prstGeom prst="line">
              <a:avLst/>
            </a:prstGeom>
            <a:noFill/>
            <a:ln w="11113">
              <a:solidFill>
                <a:srgbClr val="000000"/>
              </a:solidFill>
              <a:round/>
              <a:headEnd/>
              <a:tailEnd/>
            </a:ln>
          </p:spPr>
          <p:txBody>
            <a:bodyPr/>
            <a:lstStyle/>
            <a:p>
              <a:endParaRPr lang="en-GB"/>
            </a:p>
          </p:txBody>
        </p:sp>
        <p:sp>
          <p:nvSpPr>
            <p:cNvPr id="243756" name="Line 44"/>
            <p:cNvSpPr>
              <a:spLocks noChangeShapeType="1"/>
            </p:cNvSpPr>
            <p:nvPr/>
          </p:nvSpPr>
          <p:spPr bwMode="auto">
            <a:xfrm>
              <a:off x="2525" y="3241"/>
              <a:ext cx="1" cy="7"/>
            </a:xfrm>
            <a:prstGeom prst="line">
              <a:avLst/>
            </a:prstGeom>
            <a:noFill/>
            <a:ln w="11113">
              <a:solidFill>
                <a:srgbClr val="000000"/>
              </a:solidFill>
              <a:round/>
              <a:headEnd/>
              <a:tailEnd/>
            </a:ln>
          </p:spPr>
          <p:txBody>
            <a:bodyPr/>
            <a:lstStyle/>
            <a:p>
              <a:endParaRPr lang="en-GB"/>
            </a:p>
          </p:txBody>
        </p:sp>
        <p:sp>
          <p:nvSpPr>
            <p:cNvPr id="243757" name="Line 45"/>
            <p:cNvSpPr>
              <a:spLocks noChangeShapeType="1"/>
            </p:cNvSpPr>
            <p:nvPr/>
          </p:nvSpPr>
          <p:spPr bwMode="auto">
            <a:xfrm>
              <a:off x="2413" y="3241"/>
              <a:ext cx="1" cy="7"/>
            </a:xfrm>
            <a:prstGeom prst="line">
              <a:avLst/>
            </a:prstGeom>
            <a:noFill/>
            <a:ln w="11113">
              <a:solidFill>
                <a:srgbClr val="000000"/>
              </a:solidFill>
              <a:round/>
              <a:headEnd/>
              <a:tailEnd/>
            </a:ln>
          </p:spPr>
          <p:txBody>
            <a:bodyPr/>
            <a:lstStyle/>
            <a:p>
              <a:endParaRPr lang="en-GB"/>
            </a:p>
          </p:txBody>
        </p:sp>
        <p:sp>
          <p:nvSpPr>
            <p:cNvPr id="243758" name="Line 46"/>
            <p:cNvSpPr>
              <a:spLocks noChangeShapeType="1"/>
            </p:cNvSpPr>
            <p:nvPr/>
          </p:nvSpPr>
          <p:spPr bwMode="auto">
            <a:xfrm>
              <a:off x="2301" y="3241"/>
              <a:ext cx="1" cy="7"/>
            </a:xfrm>
            <a:prstGeom prst="line">
              <a:avLst/>
            </a:prstGeom>
            <a:noFill/>
            <a:ln w="11113">
              <a:solidFill>
                <a:srgbClr val="000000"/>
              </a:solidFill>
              <a:round/>
              <a:headEnd/>
              <a:tailEnd/>
            </a:ln>
          </p:spPr>
          <p:txBody>
            <a:bodyPr/>
            <a:lstStyle/>
            <a:p>
              <a:endParaRPr lang="en-GB"/>
            </a:p>
          </p:txBody>
        </p:sp>
        <p:sp>
          <p:nvSpPr>
            <p:cNvPr id="243759" name="Line 47"/>
            <p:cNvSpPr>
              <a:spLocks noChangeShapeType="1"/>
            </p:cNvSpPr>
            <p:nvPr/>
          </p:nvSpPr>
          <p:spPr bwMode="auto">
            <a:xfrm>
              <a:off x="2188" y="3241"/>
              <a:ext cx="1" cy="7"/>
            </a:xfrm>
            <a:prstGeom prst="line">
              <a:avLst/>
            </a:prstGeom>
            <a:noFill/>
            <a:ln w="11113">
              <a:solidFill>
                <a:srgbClr val="000000"/>
              </a:solidFill>
              <a:round/>
              <a:headEnd/>
              <a:tailEnd/>
            </a:ln>
          </p:spPr>
          <p:txBody>
            <a:bodyPr/>
            <a:lstStyle/>
            <a:p>
              <a:endParaRPr lang="en-GB"/>
            </a:p>
          </p:txBody>
        </p:sp>
        <p:sp>
          <p:nvSpPr>
            <p:cNvPr id="243760" name="Line 48"/>
            <p:cNvSpPr>
              <a:spLocks noChangeShapeType="1"/>
            </p:cNvSpPr>
            <p:nvPr/>
          </p:nvSpPr>
          <p:spPr bwMode="auto">
            <a:xfrm>
              <a:off x="2076" y="3241"/>
              <a:ext cx="1" cy="7"/>
            </a:xfrm>
            <a:prstGeom prst="line">
              <a:avLst/>
            </a:prstGeom>
            <a:noFill/>
            <a:ln w="11113">
              <a:solidFill>
                <a:srgbClr val="000000"/>
              </a:solidFill>
              <a:round/>
              <a:headEnd/>
              <a:tailEnd/>
            </a:ln>
          </p:spPr>
          <p:txBody>
            <a:bodyPr/>
            <a:lstStyle/>
            <a:p>
              <a:endParaRPr lang="en-GB"/>
            </a:p>
          </p:txBody>
        </p:sp>
        <p:sp>
          <p:nvSpPr>
            <p:cNvPr id="243761" name="Line 49"/>
            <p:cNvSpPr>
              <a:spLocks noChangeShapeType="1"/>
            </p:cNvSpPr>
            <p:nvPr/>
          </p:nvSpPr>
          <p:spPr bwMode="auto">
            <a:xfrm>
              <a:off x="1963" y="3241"/>
              <a:ext cx="1" cy="7"/>
            </a:xfrm>
            <a:prstGeom prst="line">
              <a:avLst/>
            </a:prstGeom>
            <a:noFill/>
            <a:ln w="11113">
              <a:solidFill>
                <a:srgbClr val="000000"/>
              </a:solidFill>
              <a:round/>
              <a:headEnd/>
              <a:tailEnd/>
            </a:ln>
          </p:spPr>
          <p:txBody>
            <a:bodyPr/>
            <a:lstStyle/>
            <a:p>
              <a:endParaRPr lang="en-GB"/>
            </a:p>
          </p:txBody>
        </p:sp>
        <p:sp>
          <p:nvSpPr>
            <p:cNvPr id="243762" name="Line 50"/>
            <p:cNvSpPr>
              <a:spLocks noChangeShapeType="1"/>
            </p:cNvSpPr>
            <p:nvPr/>
          </p:nvSpPr>
          <p:spPr bwMode="auto">
            <a:xfrm>
              <a:off x="1844" y="3241"/>
              <a:ext cx="1" cy="7"/>
            </a:xfrm>
            <a:prstGeom prst="line">
              <a:avLst/>
            </a:prstGeom>
            <a:noFill/>
            <a:ln w="11113">
              <a:solidFill>
                <a:srgbClr val="000000"/>
              </a:solidFill>
              <a:round/>
              <a:headEnd/>
              <a:tailEnd/>
            </a:ln>
          </p:spPr>
          <p:txBody>
            <a:bodyPr/>
            <a:lstStyle/>
            <a:p>
              <a:endParaRPr lang="en-GB"/>
            </a:p>
          </p:txBody>
        </p:sp>
        <p:sp>
          <p:nvSpPr>
            <p:cNvPr id="243763" name="Line 51"/>
            <p:cNvSpPr>
              <a:spLocks noChangeShapeType="1"/>
            </p:cNvSpPr>
            <p:nvPr/>
          </p:nvSpPr>
          <p:spPr bwMode="auto">
            <a:xfrm>
              <a:off x="1731" y="3241"/>
              <a:ext cx="1" cy="7"/>
            </a:xfrm>
            <a:prstGeom prst="line">
              <a:avLst/>
            </a:prstGeom>
            <a:noFill/>
            <a:ln w="11113">
              <a:solidFill>
                <a:srgbClr val="000000"/>
              </a:solidFill>
              <a:round/>
              <a:headEnd/>
              <a:tailEnd/>
            </a:ln>
          </p:spPr>
          <p:txBody>
            <a:bodyPr/>
            <a:lstStyle/>
            <a:p>
              <a:endParaRPr lang="en-GB"/>
            </a:p>
          </p:txBody>
        </p:sp>
        <p:sp>
          <p:nvSpPr>
            <p:cNvPr id="243764" name="Line 52"/>
            <p:cNvSpPr>
              <a:spLocks noChangeShapeType="1"/>
            </p:cNvSpPr>
            <p:nvPr/>
          </p:nvSpPr>
          <p:spPr bwMode="auto">
            <a:xfrm>
              <a:off x="1619" y="3241"/>
              <a:ext cx="1" cy="7"/>
            </a:xfrm>
            <a:prstGeom prst="line">
              <a:avLst/>
            </a:prstGeom>
            <a:noFill/>
            <a:ln w="11113">
              <a:solidFill>
                <a:srgbClr val="000000"/>
              </a:solidFill>
              <a:round/>
              <a:headEnd/>
              <a:tailEnd/>
            </a:ln>
          </p:spPr>
          <p:txBody>
            <a:bodyPr/>
            <a:lstStyle/>
            <a:p>
              <a:endParaRPr lang="en-GB"/>
            </a:p>
          </p:txBody>
        </p:sp>
        <p:sp>
          <p:nvSpPr>
            <p:cNvPr id="243765" name="Line 53"/>
            <p:cNvSpPr>
              <a:spLocks noChangeShapeType="1"/>
            </p:cNvSpPr>
            <p:nvPr/>
          </p:nvSpPr>
          <p:spPr bwMode="auto">
            <a:xfrm>
              <a:off x="1506" y="3241"/>
              <a:ext cx="1" cy="7"/>
            </a:xfrm>
            <a:prstGeom prst="line">
              <a:avLst/>
            </a:prstGeom>
            <a:noFill/>
            <a:ln w="11113">
              <a:solidFill>
                <a:srgbClr val="000000"/>
              </a:solidFill>
              <a:round/>
              <a:headEnd/>
              <a:tailEnd/>
            </a:ln>
          </p:spPr>
          <p:txBody>
            <a:bodyPr/>
            <a:lstStyle/>
            <a:p>
              <a:endParaRPr lang="en-GB"/>
            </a:p>
          </p:txBody>
        </p:sp>
        <p:sp>
          <p:nvSpPr>
            <p:cNvPr id="243766" name="Line 54"/>
            <p:cNvSpPr>
              <a:spLocks noChangeShapeType="1"/>
            </p:cNvSpPr>
            <p:nvPr/>
          </p:nvSpPr>
          <p:spPr bwMode="auto">
            <a:xfrm>
              <a:off x="1394" y="3241"/>
              <a:ext cx="1" cy="7"/>
            </a:xfrm>
            <a:prstGeom prst="line">
              <a:avLst/>
            </a:prstGeom>
            <a:noFill/>
            <a:ln w="11113">
              <a:solidFill>
                <a:srgbClr val="000000"/>
              </a:solidFill>
              <a:round/>
              <a:headEnd/>
              <a:tailEnd/>
            </a:ln>
          </p:spPr>
          <p:txBody>
            <a:bodyPr/>
            <a:lstStyle/>
            <a:p>
              <a:endParaRPr lang="en-GB"/>
            </a:p>
          </p:txBody>
        </p:sp>
        <p:sp>
          <p:nvSpPr>
            <p:cNvPr id="243767" name="Line 55"/>
            <p:cNvSpPr>
              <a:spLocks noChangeShapeType="1"/>
            </p:cNvSpPr>
            <p:nvPr/>
          </p:nvSpPr>
          <p:spPr bwMode="auto">
            <a:xfrm>
              <a:off x="1281" y="3241"/>
              <a:ext cx="1" cy="7"/>
            </a:xfrm>
            <a:prstGeom prst="line">
              <a:avLst/>
            </a:prstGeom>
            <a:noFill/>
            <a:ln w="11113">
              <a:solidFill>
                <a:srgbClr val="000000"/>
              </a:solidFill>
              <a:round/>
              <a:headEnd/>
              <a:tailEnd/>
            </a:ln>
          </p:spPr>
          <p:txBody>
            <a:bodyPr/>
            <a:lstStyle/>
            <a:p>
              <a:endParaRPr lang="en-GB"/>
            </a:p>
          </p:txBody>
        </p:sp>
        <p:sp>
          <p:nvSpPr>
            <p:cNvPr id="243768" name="Line 56"/>
            <p:cNvSpPr>
              <a:spLocks noChangeShapeType="1"/>
            </p:cNvSpPr>
            <p:nvPr/>
          </p:nvSpPr>
          <p:spPr bwMode="auto">
            <a:xfrm>
              <a:off x="1169" y="3241"/>
              <a:ext cx="1" cy="7"/>
            </a:xfrm>
            <a:prstGeom prst="line">
              <a:avLst/>
            </a:prstGeom>
            <a:noFill/>
            <a:ln w="11113">
              <a:solidFill>
                <a:srgbClr val="000000"/>
              </a:solidFill>
              <a:round/>
              <a:headEnd/>
              <a:tailEnd/>
            </a:ln>
          </p:spPr>
          <p:txBody>
            <a:bodyPr/>
            <a:lstStyle/>
            <a:p>
              <a:endParaRPr lang="en-GB"/>
            </a:p>
          </p:txBody>
        </p:sp>
        <p:sp>
          <p:nvSpPr>
            <p:cNvPr id="243769" name="Line 57"/>
            <p:cNvSpPr>
              <a:spLocks noChangeShapeType="1"/>
            </p:cNvSpPr>
            <p:nvPr/>
          </p:nvSpPr>
          <p:spPr bwMode="auto">
            <a:xfrm>
              <a:off x="1056" y="3241"/>
              <a:ext cx="1" cy="7"/>
            </a:xfrm>
            <a:prstGeom prst="line">
              <a:avLst/>
            </a:prstGeom>
            <a:noFill/>
            <a:ln w="11113">
              <a:solidFill>
                <a:srgbClr val="000000"/>
              </a:solidFill>
              <a:round/>
              <a:headEnd/>
              <a:tailEnd/>
            </a:ln>
          </p:spPr>
          <p:txBody>
            <a:bodyPr/>
            <a:lstStyle/>
            <a:p>
              <a:endParaRPr lang="en-GB"/>
            </a:p>
          </p:txBody>
        </p:sp>
        <p:sp>
          <p:nvSpPr>
            <p:cNvPr id="243770" name="Line 58"/>
            <p:cNvSpPr>
              <a:spLocks noChangeShapeType="1"/>
            </p:cNvSpPr>
            <p:nvPr/>
          </p:nvSpPr>
          <p:spPr bwMode="auto">
            <a:xfrm>
              <a:off x="944" y="3241"/>
              <a:ext cx="1" cy="7"/>
            </a:xfrm>
            <a:prstGeom prst="line">
              <a:avLst/>
            </a:prstGeom>
            <a:noFill/>
            <a:ln w="11113">
              <a:solidFill>
                <a:srgbClr val="000000"/>
              </a:solidFill>
              <a:round/>
              <a:headEnd/>
              <a:tailEnd/>
            </a:ln>
          </p:spPr>
          <p:txBody>
            <a:bodyPr/>
            <a:lstStyle/>
            <a:p>
              <a:endParaRPr lang="en-GB"/>
            </a:p>
          </p:txBody>
        </p:sp>
        <p:sp>
          <p:nvSpPr>
            <p:cNvPr id="243771" name="Line 59"/>
            <p:cNvSpPr>
              <a:spLocks noChangeShapeType="1"/>
            </p:cNvSpPr>
            <p:nvPr/>
          </p:nvSpPr>
          <p:spPr bwMode="auto">
            <a:xfrm>
              <a:off x="831" y="3241"/>
              <a:ext cx="1" cy="7"/>
            </a:xfrm>
            <a:prstGeom prst="line">
              <a:avLst/>
            </a:prstGeom>
            <a:noFill/>
            <a:ln w="11113">
              <a:solidFill>
                <a:srgbClr val="000000"/>
              </a:solidFill>
              <a:round/>
              <a:headEnd/>
              <a:tailEnd/>
            </a:ln>
          </p:spPr>
          <p:txBody>
            <a:bodyPr/>
            <a:lstStyle/>
            <a:p>
              <a:endParaRPr lang="en-GB"/>
            </a:p>
          </p:txBody>
        </p:sp>
        <p:sp>
          <p:nvSpPr>
            <p:cNvPr id="243772" name="Freeform 60"/>
            <p:cNvSpPr>
              <a:spLocks/>
            </p:cNvSpPr>
            <p:nvPr/>
          </p:nvSpPr>
          <p:spPr bwMode="auto">
            <a:xfrm>
              <a:off x="775" y="1238"/>
              <a:ext cx="2257" cy="1996"/>
            </a:xfrm>
            <a:custGeom>
              <a:avLst/>
              <a:gdLst/>
              <a:ahLst/>
              <a:cxnLst>
                <a:cxn ang="0">
                  <a:pos x="2257" y="1996"/>
                </a:cxn>
                <a:cxn ang="0">
                  <a:pos x="0" y="0"/>
                </a:cxn>
                <a:cxn ang="0">
                  <a:pos x="0" y="1996"/>
                </a:cxn>
                <a:cxn ang="0">
                  <a:pos x="2257" y="1996"/>
                </a:cxn>
              </a:cxnLst>
              <a:rect l="0" t="0" r="r" b="b"/>
              <a:pathLst>
                <a:path w="2257" h="1996">
                  <a:moveTo>
                    <a:pt x="2257" y="1996"/>
                  </a:moveTo>
                  <a:lnTo>
                    <a:pt x="0" y="0"/>
                  </a:lnTo>
                  <a:lnTo>
                    <a:pt x="0" y="1996"/>
                  </a:lnTo>
                  <a:lnTo>
                    <a:pt x="2257" y="1996"/>
                  </a:lnTo>
                  <a:close/>
                </a:path>
              </a:pathLst>
            </a:custGeom>
            <a:solidFill>
              <a:srgbClr val="DDDDDD"/>
            </a:solidFill>
            <a:ln w="9525">
              <a:noFill/>
              <a:round/>
              <a:headEnd/>
              <a:tailEnd/>
            </a:ln>
          </p:spPr>
          <p:txBody>
            <a:bodyPr/>
            <a:lstStyle/>
            <a:p>
              <a:endParaRPr lang="en-GB"/>
            </a:p>
          </p:txBody>
        </p:sp>
        <p:sp>
          <p:nvSpPr>
            <p:cNvPr id="243773" name="Freeform 61"/>
            <p:cNvSpPr>
              <a:spLocks/>
            </p:cNvSpPr>
            <p:nvPr/>
          </p:nvSpPr>
          <p:spPr bwMode="auto">
            <a:xfrm>
              <a:off x="775" y="1238"/>
              <a:ext cx="2257" cy="1996"/>
            </a:xfrm>
            <a:custGeom>
              <a:avLst/>
              <a:gdLst/>
              <a:ahLst/>
              <a:cxnLst>
                <a:cxn ang="0">
                  <a:pos x="0" y="0"/>
                </a:cxn>
                <a:cxn ang="0">
                  <a:pos x="2257" y="0"/>
                </a:cxn>
                <a:cxn ang="0">
                  <a:pos x="2257" y="1996"/>
                </a:cxn>
                <a:cxn ang="0">
                  <a:pos x="0" y="0"/>
                </a:cxn>
              </a:cxnLst>
              <a:rect l="0" t="0" r="r" b="b"/>
              <a:pathLst>
                <a:path w="2257" h="1996">
                  <a:moveTo>
                    <a:pt x="0" y="0"/>
                  </a:moveTo>
                  <a:lnTo>
                    <a:pt x="2257" y="0"/>
                  </a:lnTo>
                  <a:lnTo>
                    <a:pt x="2257" y="1996"/>
                  </a:lnTo>
                  <a:lnTo>
                    <a:pt x="0" y="0"/>
                  </a:lnTo>
                  <a:close/>
                </a:path>
              </a:pathLst>
            </a:custGeom>
            <a:solidFill>
              <a:srgbClr val="DDDDDD"/>
            </a:solidFill>
            <a:ln w="9525">
              <a:noFill/>
              <a:round/>
              <a:headEnd/>
              <a:tailEnd/>
            </a:ln>
          </p:spPr>
          <p:txBody>
            <a:bodyPr/>
            <a:lstStyle/>
            <a:p>
              <a:endParaRPr lang="en-GB"/>
            </a:p>
          </p:txBody>
        </p:sp>
        <p:sp>
          <p:nvSpPr>
            <p:cNvPr id="243774" name="Line 62"/>
            <p:cNvSpPr>
              <a:spLocks noChangeShapeType="1"/>
            </p:cNvSpPr>
            <p:nvPr/>
          </p:nvSpPr>
          <p:spPr bwMode="auto">
            <a:xfrm>
              <a:off x="775" y="3234"/>
              <a:ext cx="2257" cy="1"/>
            </a:xfrm>
            <a:prstGeom prst="line">
              <a:avLst/>
            </a:prstGeom>
            <a:noFill/>
            <a:ln w="11113">
              <a:solidFill>
                <a:srgbClr val="000000"/>
              </a:solidFill>
              <a:round/>
              <a:headEnd/>
              <a:tailEnd/>
            </a:ln>
          </p:spPr>
          <p:txBody>
            <a:bodyPr/>
            <a:lstStyle/>
            <a:p>
              <a:endParaRPr lang="en-GB"/>
            </a:p>
          </p:txBody>
        </p:sp>
        <p:sp>
          <p:nvSpPr>
            <p:cNvPr id="243775" name="Line 63"/>
            <p:cNvSpPr>
              <a:spLocks noChangeShapeType="1"/>
            </p:cNvSpPr>
            <p:nvPr/>
          </p:nvSpPr>
          <p:spPr bwMode="auto">
            <a:xfrm flipV="1">
              <a:off x="3032" y="1238"/>
              <a:ext cx="1" cy="1996"/>
            </a:xfrm>
            <a:prstGeom prst="line">
              <a:avLst/>
            </a:prstGeom>
            <a:noFill/>
            <a:ln w="11113">
              <a:solidFill>
                <a:srgbClr val="000000"/>
              </a:solidFill>
              <a:round/>
              <a:headEnd/>
              <a:tailEnd/>
            </a:ln>
          </p:spPr>
          <p:txBody>
            <a:bodyPr/>
            <a:lstStyle/>
            <a:p>
              <a:endParaRPr lang="en-GB"/>
            </a:p>
          </p:txBody>
        </p:sp>
        <p:sp>
          <p:nvSpPr>
            <p:cNvPr id="243776" name="Line 64"/>
            <p:cNvSpPr>
              <a:spLocks noChangeShapeType="1"/>
            </p:cNvSpPr>
            <p:nvPr/>
          </p:nvSpPr>
          <p:spPr bwMode="auto">
            <a:xfrm flipH="1">
              <a:off x="775" y="1238"/>
              <a:ext cx="2257" cy="1"/>
            </a:xfrm>
            <a:prstGeom prst="line">
              <a:avLst/>
            </a:prstGeom>
            <a:noFill/>
            <a:ln w="11113">
              <a:solidFill>
                <a:srgbClr val="000000"/>
              </a:solidFill>
              <a:round/>
              <a:headEnd/>
              <a:tailEnd/>
            </a:ln>
          </p:spPr>
          <p:txBody>
            <a:bodyPr/>
            <a:lstStyle/>
            <a:p>
              <a:endParaRPr lang="en-GB"/>
            </a:p>
          </p:txBody>
        </p:sp>
        <p:sp>
          <p:nvSpPr>
            <p:cNvPr id="243777" name="Line 65"/>
            <p:cNvSpPr>
              <a:spLocks noChangeShapeType="1"/>
            </p:cNvSpPr>
            <p:nvPr/>
          </p:nvSpPr>
          <p:spPr bwMode="auto">
            <a:xfrm>
              <a:off x="775" y="1238"/>
              <a:ext cx="1" cy="1996"/>
            </a:xfrm>
            <a:prstGeom prst="line">
              <a:avLst/>
            </a:prstGeom>
            <a:noFill/>
            <a:ln w="11113">
              <a:solidFill>
                <a:srgbClr val="000000"/>
              </a:solidFill>
              <a:round/>
              <a:headEnd/>
              <a:tailEnd/>
            </a:ln>
          </p:spPr>
          <p:txBody>
            <a:bodyPr/>
            <a:lstStyle/>
            <a:p>
              <a:endParaRPr lang="en-GB"/>
            </a:p>
          </p:txBody>
        </p:sp>
        <p:sp>
          <p:nvSpPr>
            <p:cNvPr id="243778" name="Freeform 66"/>
            <p:cNvSpPr>
              <a:spLocks/>
            </p:cNvSpPr>
            <p:nvPr/>
          </p:nvSpPr>
          <p:spPr bwMode="auto">
            <a:xfrm>
              <a:off x="2919" y="3213"/>
              <a:ext cx="1" cy="21"/>
            </a:xfrm>
            <a:custGeom>
              <a:avLst/>
              <a:gdLst/>
              <a:ahLst/>
              <a:cxnLst>
                <a:cxn ang="0">
                  <a:pos x="0" y="21"/>
                </a:cxn>
                <a:cxn ang="0">
                  <a:pos x="0" y="0"/>
                </a:cxn>
                <a:cxn ang="0">
                  <a:pos x="0" y="21"/>
                </a:cxn>
              </a:cxnLst>
              <a:rect l="0" t="0" r="r" b="b"/>
              <a:pathLst>
                <a:path h="21">
                  <a:moveTo>
                    <a:pt x="0" y="21"/>
                  </a:moveTo>
                  <a:lnTo>
                    <a:pt x="0" y="0"/>
                  </a:lnTo>
                  <a:lnTo>
                    <a:pt x="0" y="21"/>
                  </a:lnTo>
                  <a:close/>
                </a:path>
              </a:pathLst>
            </a:custGeom>
            <a:solidFill>
              <a:srgbClr val="FF0000"/>
            </a:solidFill>
            <a:ln w="9525">
              <a:noFill/>
              <a:round/>
              <a:headEnd/>
              <a:tailEnd/>
            </a:ln>
          </p:spPr>
          <p:txBody>
            <a:bodyPr/>
            <a:lstStyle/>
            <a:p>
              <a:endParaRPr lang="en-GB"/>
            </a:p>
          </p:txBody>
        </p:sp>
        <p:sp>
          <p:nvSpPr>
            <p:cNvPr id="243779" name="Freeform 67"/>
            <p:cNvSpPr>
              <a:spLocks/>
            </p:cNvSpPr>
            <p:nvPr/>
          </p:nvSpPr>
          <p:spPr bwMode="auto">
            <a:xfrm>
              <a:off x="2919" y="3213"/>
              <a:ext cx="113" cy="21"/>
            </a:xfrm>
            <a:custGeom>
              <a:avLst/>
              <a:gdLst/>
              <a:ahLst/>
              <a:cxnLst>
                <a:cxn ang="0">
                  <a:pos x="0" y="21"/>
                </a:cxn>
                <a:cxn ang="0">
                  <a:pos x="113" y="0"/>
                </a:cxn>
                <a:cxn ang="0">
                  <a:pos x="0" y="0"/>
                </a:cxn>
                <a:cxn ang="0">
                  <a:pos x="0" y="21"/>
                </a:cxn>
              </a:cxnLst>
              <a:rect l="0" t="0" r="r" b="b"/>
              <a:pathLst>
                <a:path w="113" h="21">
                  <a:moveTo>
                    <a:pt x="0" y="21"/>
                  </a:moveTo>
                  <a:lnTo>
                    <a:pt x="113" y="0"/>
                  </a:lnTo>
                  <a:lnTo>
                    <a:pt x="0" y="0"/>
                  </a:lnTo>
                  <a:lnTo>
                    <a:pt x="0" y="21"/>
                  </a:lnTo>
                  <a:close/>
                </a:path>
              </a:pathLst>
            </a:custGeom>
            <a:solidFill>
              <a:srgbClr val="FF0000"/>
            </a:solidFill>
            <a:ln w="9525">
              <a:noFill/>
              <a:round/>
              <a:headEnd/>
              <a:tailEnd/>
            </a:ln>
          </p:spPr>
          <p:txBody>
            <a:bodyPr/>
            <a:lstStyle/>
            <a:p>
              <a:endParaRPr lang="en-GB"/>
            </a:p>
          </p:txBody>
        </p:sp>
        <p:sp>
          <p:nvSpPr>
            <p:cNvPr id="243780" name="Freeform 68"/>
            <p:cNvSpPr>
              <a:spLocks/>
            </p:cNvSpPr>
            <p:nvPr/>
          </p:nvSpPr>
          <p:spPr bwMode="auto">
            <a:xfrm>
              <a:off x="2919" y="3213"/>
              <a:ext cx="113" cy="21"/>
            </a:xfrm>
            <a:custGeom>
              <a:avLst/>
              <a:gdLst/>
              <a:ahLst/>
              <a:cxnLst>
                <a:cxn ang="0">
                  <a:pos x="0" y="21"/>
                </a:cxn>
                <a:cxn ang="0">
                  <a:pos x="113" y="0"/>
                </a:cxn>
                <a:cxn ang="0">
                  <a:pos x="113" y="21"/>
                </a:cxn>
                <a:cxn ang="0">
                  <a:pos x="0" y="21"/>
                </a:cxn>
              </a:cxnLst>
              <a:rect l="0" t="0" r="r" b="b"/>
              <a:pathLst>
                <a:path w="113" h="21">
                  <a:moveTo>
                    <a:pt x="0" y="21"/>
                  </a:moveTo>
                  <a:lnTo>
                    <a:pt x="113" y="0"/>
                  </a:lnTo>
                  <a:lnTo>
                    <a:pt x="113" y="21"/>
                  </a:lnTo>
                  <a:lnTo>
                    <a:pt x="0" y="21"/>
                  </a:lnTo>
                  <a:close/>
                </a:path>
              </a:pathLst>
            </a:custGeom>
            <a:solidFill>
              <a:srgbClr val="FF0000"/>
            </a:solidFill>
            <a:ln w="9525">
              <a:noFill/>
              <a:round/>
              <a:headEnd/>
              <a:tailEnd/>
            </a:ln>
          </p:spPr>
          <p:txBody>
            <a:bodyPr/>
            <a:lstStyle/>
            <a:p>
              <a:endParaRPr lang="en-GB"/>
            </a:p>
          </p:txBody>
        </p:sp>
        <p:sp>
          <p:nvSpPr>
            <p:cNvPr id="243781" name="Freeform 69"/>
            <p:cNvSpPr>
              <a:spLocks/>
            </p:cNvSpPr>
            <p:nvPr/>
          </p:nvSpPr>
          <p:spPr bwMode="auto">
            <a:xfrm>
              <a:off x="2919" y="3213"/>
              <a:ext cx="113" cy="21"/>
            </a:xfrm>
            <a:custGeom>
              <a:avLst/>
              <a:gdLst/>
              <a:ahLst/>
              <a:cxnLst>
                <a:cxn ang="0">
                  <a:pos x="0" y="21"/>
                </a:cxn>
                <a:cxn ang="0">
                  <a:pos x="0" y="0"/>
                </a:cxn>
                <a:cxn ang="0">
                  <a:pos x="113" y="0"/>
                </a:cxn>
                <a:cxn ang="0">
                  <a:pos x="113" y="21"/>
                </a:cxn>
                <a:cxn ang="0">
                  <a:pos x="0" y="21"/>
                </a:cxn>
                <a:cxn ang="0">
                  <a:pos x="0" y="21"/>
                </a:cxn>
              </a:cxnLst>
              <a:rect l="0" t="0" r="r" b="b"/>
              <a:pathLst>
                <a:path w="113" h="21">
                  <a:moveTo>
                    <a:pt x="0" y="21"/>
                  </a:moveTo>
                  <a:lnTo>
                    <a:pt x="0" y="0"/>
                  </a:lnTo>
                  <a:lnTo>
                    <a:pt x="113" y="0"/>
                  </a:lnTo>
                  <a:lnTo>
                    <a:pt x="113" y="21"/>
                  </a:lnTo>
                  <a:lnTo>
                    <a:pt x="0" y="21"/>
                  </a:lnTo>
                  <a:lnTo>
                    <a:pt x="0" y="21"/>
                  </a:lnTo>
                </a:path>
              </a:pathLst>
            </a:custGeom>
            <a:noFill/>
            <a:ln w="11113">
              <a:solidFill>
                <a:srgbClr val="FFFFFF"/>
              </a:solidFill>
              <a:prstDash val="solid"/>
              <a:round/>
              <a:headEnd/>
              <a:tailEnd/>
            </a:ln>
          </p:spPr>
          <p:txBody>
            <a:bodyPr/>
            <a:lstStyle/>
            <a:p>
              <a:endParaRPr lang="en-GB"/>
            </a:p>
          </p:txBody>
        </p:sp>
        <p:sp>
          <p:nvSpPr>
            <p:cNvPr id="243782" name="Freeform 70"/>
            <p:cNvSpPr>
              <a:spLocks/>
            </p:cNvSpPr>
            <p:nvPr/>
          </p:nvSpPr>
          <p:spPr bwMode="auto">
            <a:xfrm>
              <a:off x="2807" y="3213"/>
              <a:ext cx="1" cy="21"/>
            </a:xfrm>
            <a:custGeom>
              <a:avLst/>
              <a:gdLst/>
              <a:ahLst/>
              <a:cxnLst>
                <a:cxn ang="0">
                  <a:pos x="0" y="21"/>
                </a:cxn>
                <a:cxn ang="0">
                  <a:pos x="0" y="0"/>
                </a:cxn>
                <a:cxn ang="0">
                  <a:pos x="0" y="21"/>
                </a:cxn>
              </a:cxnLst>
              <a:rect l="0" t="0" r="r" b="b"/>
              <a:pathLst>
                <a:path h="21">
                  <a:moveTo>
                    <a:pt x="0" y="21"/>
                  </a:moveTo>
                  <a:lnTo>
                    <a:pt x="0" y="0"/>
                  </a:lnTo>
                  <a:lnTo>
                    <a:pt x="0" y="21"/>
                  </a:lnTo>
                  <a:close/>
                </a:path>
              </a:pathLst>
            </a:custGeom>
            <a:solidFill>
              <a:srgbClr val="FF0000"/>
            </a:solidFill>
            <a:ln w="9525">
              <a:noFill/>
              <a:round/>
              <a:headEnd/>
              <a:tailEnd/>
            </a:ln>
          </p:spPr>
          <p:txBody>
            <a:bodyPr/>
            <a:lstStyle/>
            <a:p>
              <a:endParaRPr lang="en-GB"/>
            </a:p>
          </p:txBody>
        </p:sp>
        <p:sp>
          <p:nvSpPr>
            <p:cNvPr id="243783" name="Freeform 71"/>
            <p:cNvSpPr>
              <a:spLocks/>
            </p:cNvSpPr>
            <p:nvPr/>
          </p:nvSpPr>
          <p:spPr bwMode="auto">
            <a:xfrm>
              <a:off x="2807" y="3213"/>
              <a:ext cx="112" cy="21"/>
            </a:xfrm>
            <a:custGeom>
              <a:avLst/>
              <a:gdLst/>
              <a:ahLst/>
              <a:cxnLst>
                <a:cxn ang="0">
                  <a:pos x="0" y="21"/>
                </a:cxn>
                <a:cxn ang="0">
                  <a:pos x="112" y="0"/>
                </a:cxn>
                <a:cxn ang="0">
                  <a:pos x="0" y="0"/>
                </a:cxn>
                <a:cxn ang="0">
                  <a:pos x="0" y="21"/>
                </a:cxn>
              </a:cxnLst>
              <a:rect l="0" t="0" r="r" b="b"/>
              <a:pathLst>
                <a:path w="112" h="21">
                  <a:moveTo>
                    <a:pt x="0" y="21"/>
                  </a:moveTo>
                  <a:lnTo>
                    <a:pt x="112" y="0"/>
                  </a:lnTo>
                  <a:lnTo>
                    <a:pt x="0" y="0"/>
                  </a:lnTo>
                  <a:lnTo>
                    <a:pt x="0" y="21"/>
                  </a:lnTo>
                  <a:close/>
                </a:path>
              </a:pathLst>
            </a:custGeom>
            <a:solidFill>
              <a:srgbClr val="FF0000"/>
            </a:solidFill>
            <a:ln w="9525">
              <a:noFill/>
              <a:round/>
              <a:headEnd/>
              <a:tailEnd/>
            </a:ln>
          </p:spPr>
          <p:txBody>
            <a:bodyPr/>
            <a:lstStyle/>
            <a:p>
              <a:endParaRPr lang="en-GB"/>
            </a:p>
          </p:txBody>
        </p:sp>
        <p:sp>
          <p:nvSpPr>
            <p:cNvPr id="243784" name="Freeform 72"/>
            <p:cNvSpPr>
              <a:spLocks/>
            </p:cNvSpPr>
            <p:nvPr/>
          </p:nvSpPr>
          <p:spPr bwMode="auto">
            <a:xfrm>
              <a:off x="2807" y="3213"/>
              <a:ext cx="112" cy="21"/>
            </a:xfrm>
            <a:custGeom>
              <a:avLst/>
              <a:gdLst/>
              <a:ahLst/>
              <a:cxnLst>
                <a:cxn ang="0">
                  <a:pos x="0" y="21"/>
                </a:cxn>
                <a:cxn ang="0">
                  <a:pos x="112" y="0"/>
                </a:cxn>
                <a:cxn ang="0">
                  <a:pos x="112" y="21"/>
                </a:cxn>
                <a:cxn ang="0">
                  <a:pos x="0" y="21"/>
                </a:cxn>
              </a:cxnLst>
              <a:rect l="0" t="0" r="r" b="b"/>
              <a:pathLst>
                <a:path w="112" h="21">
                  <a:moveTo>
                    <a:pt x="0" y="21"/>
                  </a:moveTo>
                  <a:lnTo>
                    <a:pt x="112" y="0"/>
                  </a:lnTo>
                  <a:lnTo>
                    <a:pt x="112" y="21"/>
                  </a:lnTo>
                  <a:lnTo>
                    <a:pt x="0" y="21"/>
                  </a:lnTo>
                  <a:close/>
                </a:path>
              </a:pathLst>
            </a:custGeom>
            <a:solidFill>
              <a:srgbClr val="FF0000"/>
            </a:solidFill>
            <a:ln w="9525">
              <a:noFill/>
              <a:round/>
              <a:headEnd/>
              <a:tailEnd/>
            </a:ln>
          </p:spPr>
          <p:txBody>
            <a:bodyPr/>
            <a:lstStyle/>
            <a:p>
              <a:endParaRPr lang="en-GB"/>
            </a:p>
          </p:txBody>
        </p:sp>
        <p:sp>
          <p:nvSpPr>
            <p:cNvPr id="243785" name="Freeform 73"/>
            <p:cNvSpPr>
              <a:spLocks/>
            </p:cNvSpPr>
            <p:nvPr/>
          </p:nvSpPr>
          <p:spPr bwMode="auto">
            <a:xfrm>
              <a:off x="2807" y="3213"/>
              <a:ext cx="112" cy="21"/>
            </a:xfrm>
            <a:custGeom>
              <a:avLst/>
              <a:gdLst/>
              <a:ahLst/>
              <a:cxnLst>
                <a:cxn ang="0">
                  <a:pos x="0" y="21"/>
                </a:cxn>
                <a:cxn ang="0">
                  <a:pos x="0" y="0"/>
                </a:cxn>
                <a:cxn ang="0">
                  <a:pos x="112" y="0"/>
                </a:cxn>
                <a:cxn ang="0">
                  <a:pos x="112" y="21"/>
                </a:cxn>
                <a:cxn ang="0">
                  <a:pos x="0" y="21"/>
                </a:cxn>
                <a:cxn ang="0">
                  <a:pos x="0" y="21"/>
                </a:cxn>
              </a:cxnLst>
              <a:rect l="0" t="0" r="r" b="b"/>
              <a:pathLst>
                <a:path w="112" h="21">
                  <a:moveTo>
                    <a:pt x="0" y="21"/>
                  </a:moveTo>
                  <a:lnTo>
                    <a:pt x="0" y="0"/>
                  </a:lnTo>
                  <a:lnTo>
                    <a:pt x="112" y="0"/>
                  </a:lnTo>
                  <a:lnTo>
                    <a:pt x="112" y="21"/>
                  </a:lnTo>
                  <a:lnTo>
                    <a:pt x="0" y="21"/>
                  </a:lnTo>
                  <a:lnTo>
                    <a:pt x="0" y="21"/>
                  </a:lnTo>
                </a:path>
              </a:pathLst>
            </a:custGeom>
            <a:noFill/>
            <a:ln w="11113">
              <a:solidFill>
                <a:srgbClr val="FFFFFF"/>
              </a:solidFill>
              <a:prstDash val="solid"/>
              <a:round/>
              <a:headEnd/>
              <a:tailEnd/>
            </a:ln>
          </p:spPr>
          <p:txBody>
            <a:bodyPr/>
            <a:lstStyle/>
            <a:p>
              <a:endParaRPr lang="en-GB"/>
            </a:p>
          </p:txBody>
        </p:sp>
        <p:sp>
          <p:nvSpPr>
            <p:cNvPr id="243786" name="Freeform 74"/>
            <p:cNvSpPr>
              <a:spLocks/>
            </p:cNvSpPr>
            <p:nvPr/>
          </p:nvSpPr>
          <p:spPr bwMode="auto">
            <a:xfrm>
              <a:off x="2694" y="3206"/>
              <a:ext cx="1" cy="28"/>
            </a:xfrm>
            <a:custGeom>
              <a:avLst/>
              <a:gdLst/>
              <a:ahLst/>
              <a:cxnLst>
                <a:cxn ang="0">
                  <a:pos x="0" y="28"/>
                </a:cxn>
                <a:cxn ang="0">
                  <a:pos x="0" y="0"/>
                </a:cxn>
                <a:cxn ang="0">
                  <a:pos x="0" y="28"/>
                </a:cxn>
              </a:cxnLst>
              <a:rect l="0" t="0" r="r" b="b"/>
              <a:pathLst>
                <a:path h="28">
                  <a:moveTo>
                    <a:pt x="0" y="28"/>
                  </a:moveTo>
                  <a:lnTo>
                    <a:pt x="0" y="0"/>
                  </a:lnTo>
                  <a:lnTo>
                    <a:pt x="0" y="28"/>
                  </a:lnTo>
                  <a:close/>
                </a:path>
              </a:pathLst>
            </a:custGeom>
            <a:solidFill>
              <a:srgbClr val="FF0000"/>
            </a:solidFill>
            <a:ln w="9525">
              <a:noFill/>
              <a:round/>
              <a:headEnd/>
              <a:tailEnd/>
            </a:ln>
          </p:spPr>
          <p:txBody>
            <a:bodyPr/>
            <a:lstStyle/>
            <a:p>
              <a:endParaRPr lang="en-GB"/>
            </a:p>
          </p:txBody>
        </p:sp>
        <p:sp>
          <p:nvSpPr>
            <p:cNvPr id="243787" name="Freeform 75"/>
            <p:cNvSpPr>
              <a:spLocks/>
            </p:cNvSpPr>
            <p:nvPr/>
          </p:nvSpPr>
          <p:spPr bwMode="auto">
            <a:xfrm>
              <a:off x="2694" y="3206"/>
              <a:ext cx="113" cy="28"/>
            </a:xfrm>
            <a:custGeom>
              <a:avLst/>
              <a:gdLst/>
              <a:ahLst/>
              <a:cxnLst>
                <a:cxn ang="0">
                  <a:pos x="0" y="28"/>
                </a:cxn>
                <a:cxn ang="0">
                  <a:pos x="113" y="0"/>
                </a:cxn>
                <a:cxn ang="0">
                  <a:pos x="0" y="0"/>
                </a:cxn>
                <a:cxn ang="0">
                  <a:pos x="0" y="28"/>
                </a:cxn>
              </a:cxnLst>
              <a:rect l="0" t="0" r="r" b="b"/>
              <a:pathLst>
                <a:path w="113" h="28">
                  <a:moveTo>
                    <a:pt x="0" y="28"/>
                  </a:moveTo>
                  <a:lnTo>
                    <a:pt x="113" y="0"/>
                  </a:lnTo>
                  <a:lnTo>
                    <a:pt x="0" y="0"/>
                  </a:lnTo>
                  <a:lnTo>
                    <a:pt x="0" y="28"/>
                  </a:lnTo>
                  <a:close/>
                </a:path>
              </a:pathLst>
            </a:custGeom>
            <a:solidFill>
              <a:srgbClr val="FF0000"/>
            </a:solidFill>
            <a:ln w="9525">
              <a:noFill/>
              <a:round/>
              <a:headEnd/>
              <a:tailEnd/>
            </a:ln>
          </p:spPr>
          <p:txBody>
            <a:bodyPr/>
            <a:lstStyle/>
            <a:p>
              <a:endParaRPr lang="en-GB"/>
            </a:p>
          </p:txBody>
        </p:sp>
        <p:sp>
          <p:nvSpPr>
            <p:cNvPr id="243788" name="Freeform 76"/>
            <p:cNvSpPr>
              <a:spLocks/>
            </p:cNvSpPr>
            <p:nvPr/>
          </p:nvSpPr>
          <p:spPr bwMode="auto">
            <a:xfrm>
              <a:off x="2694" y="3206"/>
              <a:ext cx="113" cy="28"/>
            </a:xfrm>
            <a:custGeom>
              <a:avLst/>
              <a:gdLst/>
              <a:ahLst/>
              <a:cxnLst>
                <a:cxn ang="0">
                  <a:pos x="0" y="28"/>
                </a:cxn>
                <a:cxn ang="0">
                  <a:pos x="113" y="0"/>
                </a:cxn>
                <a:cxn ang="0">
                  <a:pos x="113" y="28"/>
                </a:cxn>
                <a:cxn ang="0">
                  <a:pos x="0" y="28"/>
                </a:cxn>
              </a:cxnLst>
              <a:rect l="0" t="0" r="r" b="b"/>
              <a:pathLst>
                <a:path w="113" h="28">
                  <a:moveTo>
                    <a:pt x="0" y="28"/>
                  </a:moveTo>
                  <a:lnTo>
                    <a:pt x="113" y="0"/>
                  </a:lnTo>
                  <a:lnTo>
                    <a:pt x="113" y="28"/>
                  </a:lnTo>
                  <a:lnTo>
                    <a:pt x="0" y="28"/>
                  </a:lnTo>
                  <a:close/>
                </a:path>
              </a:pathLst>
            </a:custGeom>
            <a:solidFill>
              <a:srgbClr val="FF0000"/>
            </a:solidFill>
            <a:ln w="9525">
              <a:noFill/>
              <a:round/>
              <a:headEnd/>
              <a:tailEnd/>
            </a:ln>
          </p:spPr>
          <p:txBody>
            <a:bodyPr/>
            <a:lstStyle/>
            <a:p>
              <a:endParaRPr lang="en-GB"/>
            </a:p>
          </p:txBody>
        </p:sp>
        <p:sp>
          <p:nvSpPr>
            <p:cNvPr id="243789" name="Freeform 77"/>
            <p:cNvSpPr>
              <a:spLocks/>
            </p:cNvSpPr>
            <p:nvPr/>
          </p:nvSpPr>
          <p:spPr bwMode="auto">
            <a:xfrm>
              <a:off x="2694" y="3206"/>
              <a:ext cx="113" cy="28"/>
            </a:xfrm>
            <a:custGeom>
              <a:avLst/>
              <a:gdLst/>
              <a:ahLst/>
              <a:cxnLst>
                <a:cxn ang="0">
                  <a:pos x="0" y="28"/>
                </a:cxn>
                <a:cxn ang="0">
                  <a:pos x="0" y="0"/>
                </a:cxn>
                <a:cxn ang="0">
                  <a:pos x="113" y="0"/>
                </a:cxn>
                <a:cxn ang="0">
                  <a:pos x="113" y="28"/>
                </a:cxn>
                <a:cxn ang="0">
                  <a:pos x="0" y="28"/>
                </a:cxn>
                <a:cxn ang="0">
                  <a:pos x="0" y="28"/>
                </a:cxn>
              </a:cxnLst>
              <a:rect l="0" t="0" r="r" b="b"/>
              <a:pathLst>
                <a:path w="113" h="28">
                  <a:moveTo>
                    <a:pt x="0" y="28"/>
                  </a:moveTo>
                  <a:lnTo>
                    <a:pt x="0" y="0"/>
                  </a:lnTo>
                  <a:lnTo>
                    <a:pt x="113" y="0"/>
                  </a:lnTo>
                  <a:lnTo>
                    <a:pt x="113" y="28"/>
                  </a:lnTo>
                  <a:lnTo>
                    <a:pt x="0" y="28"/>
                  </a:lnTo>
                  <a:lnTo>
                    <a:pt x="0" y="28"/>
                  </a:lnTo>
                </a:path>
              </a:pathLst>
            </a:custGeom>
            <a:noFill/>
            <a:ln w="11113">
              <a:solidFill>
                <a:srgbClr val="FFFFFF"/>
              </a:solidFill>
              <a:prstDash val="solid"/>
              <a:round/>
              <a:headEnd/>
              <a:tailEnd/>
            </a:ln>
          </p:spPr>
          <p:txBody>
            <a:bodyPr/>
            <a:lstStyle/>
            <a:p>
              <a:endParaRPr lang="en-GB"/>
            </a:p>
          </p:txBody>
        </p:sp>
        <p:sp>
          <p:nvSpPr>
            <p:cNvPr id="243790" name="Freeform 78"/>
            <p:cNvSpPr>
              <a:spLocks/>
            </p:cNvSpPr>
            <p:nvPr/>
          </p:nvSpPr>
          <p:spPr bwMode="auto">
            <a:xfrm>
              <a:off x="2582" y="3192"/>
              <a:ext cx="1" cy="42"/>
            </a:xfrm>
            <a:custGeom>
              <a:avLst/>
              <a:gdLst/>
              <a:ahLst/>
              <a:cxnLst>
                <a:cxn ang="0">
                  <a:pos x="0" y="42"/>
                </a:cxn>
                <a:cxn ang="0">
                  <a:pos x="0" y="0"/>
                </a:cxn>
                <a:cxn ang="0">
                  <a:pos x="0" y="42"/>
                </a:cxn>
              </a:cxnLst>
              <a:rect l="0" t="0" r="r" b="b"/>
              <a:pathLst>
                <a:path h="42">
                  <a:moveTo>
                    <a:pt x="0" y="42"/>
                  </a:moveTo>
                  <a:lnTo>
                    <a:pt x="0" y="0"/>
                  </a:lnTo>
                  <a:lnTo>
                    <a:pt x="0" y="42"/>
                  </a:lnTo>
                  <a:close/>
                </a:path>
              </a:pathLst>
            </a:custGeom>
            <a:solidFill>
              <a:srgbClr val="FF0000"/>
            </a:solidFill>
            <a:ln w="9525">
              <a:noFill/>
              <a:round/>
              <a:headEnd/>
              <a:tailEnd/>
            </a:ln>
          </p:spPr>
          <p:txBody>
            <a:bodyPr/>
            <a:lstStyle/>
            <a:p>
              <a:endParaRPr lang="en-GB"/>
            </a:p>
          </p:txBody>
        </p:sp>
        <p:sp>
          <p:nvSpPr>
            <p:cNvPr id="243791" name="Freeform 79"/>
            <p:cNvSpPr>
              <a:spLocks/>
            </p:cNvSpPr>
            <p:nvPr/>
          </p:nvSpPr>
          <p:spPr bwMode="auto">
            <a:xfrm>
              <a:off x="2582" y="3192"/>
              <a:ext cx="112" cy="42"/>
            </a:xfrm>
            <a:custGeom>
              <a:avLst/>
              <a:gdLst/>
              <a:ahLst/>
              <a:cxnLst>
                <a:cxn ang="0">
                  <a:pos x="0" y="42"/>
                </a:cxn>
                <a:cxn ang="0">
                  <a:pos x="112" y="0"/>
                </a:cxn>
                <a:cxn ang="0">
                  <a:pos x="0" y="0"/>
                </a:cxn>
                <a:cxn ang="0">
                  <a:pos x="0" y="42"/>
                </a:cxn>
              </a:cxnLst>
              <a:rect l="0" t="0" r="r" b="b"/>
              <a:pathLst>
                <a:path w="112" h="42">
                  <a:moveTo>
                    <a:pt x="0" y="42"/>
                  </a:moveTo>
                  <a:lnTo>
                    <a:pt x="112" y="0"/>
                  </a:lnTo>
                  <a:lnTo>
                    <a:pt x="0" y="0"/>
                  </a:lnTo>
                  <a:lnTo>
                    <a:pt x="0" y="42"/>
                  </a:lnTo>
                  <a:close/>
                </a:path>
              </a:pathLst>
            </a:custGeom>
            <a:solidFill>
              <a:srgbClr val="FF0000"/>
            </a:solidFill>
            <a:ln w="9525">
              <a:noFill/>
              <a:round/>
              <a:headEnd/>
              <a:tailEnd/>
            </a:ln>
          </p:spPr>
          <p:txBody>
            <a:bodyPr/>
            <a:lstStyle/>
            <a:p>
              <a:endParaRPr lang="en-GB"/>
            </a:p>
          </p:txBody>
        </p:sp>
        <p:sp>
          <p:nvSpPr>
            <p:cNvPr id="243792" name="Freeform 80"/>
            <p:cNvSpPr>
              <a:spLocks/>
            </p:cNvSpPr>
            <p:nvPr/>
          </p:nvSpPr>
          <p:spPr bwMode="auto">
            <a:xfrm>
              <a:off x="2582" y="3192"/>
              <a:ext cx="112" cy="42"/>
            </a:xfrm>
            <a:custGeom>
              <a:avLst/>
              <a:gdLst/>
              <a:ahLst/>
              <a:cxnLst>
                <a:cxn ang="0">
                  <a:pos x="0" y="42"/>
                </a:cxn>
                <a:cxn ang="0">
                  <a:pos x="112" y="0"/>
                </a:cxn>
                <a:cxn ang="0">
                  <a:pos x="112" y="42"/>
                </a:cxn>
                <a:cxn ang="0">
                  <a:pos x="0" y="42"/>
                </a:cxn>
              </a:cxnLst>
              <a:rect l="0" t="0" r="r" b="b"/>
              <a:pathLst>
                <a:path w="112" h="42">
                  <a:moveTo>
                    <a:pt x="0" y="42"/>
                  </a:moveTo>
                  <a:lnTo>
                    <a:pt x="112" y="0"/>
                  </a:lnTo>
                  <a:lnTo>
                    <a:pt x="112" y="42"/>
                  </a:lnTo>
                  <a:lnTo>
                    <a:pt x="0" y="42"/>
                  </a:lnTo>
                  <a:close/>
                </a:path>
              </a:pathLst>
            </a:custGeom>
            <a:solidFill>
              <a:srgbClr val="FF0000"/>
            </a:solidFill>
            <a:ln w="9525">
              <a:noFill/>
              <a:round/>
              <a:headEnd/>
              <a:tailEnd/>
            </a:ln>
          </p:spPr>
          <p:txBody>
            <a:bodyPr/>
            <a:lstStyle/>
            <a:p>
              <a:endParaRPr lang="en-GB"/>
            </a:p>
          </p:txBody>
        </p:sp>
        <p:sp>
          <p:nvSpPr>
            <p:cNvPr id="243793" name="Freeform 81"/>
            <p:cNvSpPr>
              <a:spLocks/>
            </p:cNvSpPr>
            <p:nvPr/>
          </p:nvSpPr>
          <p:spPr bwMode="auto">
            <a:xfrm>
              <a:off x="2582" y="3192"/>
              <a:ext cx="112" cy="42"/>
            </a:xfrm>
            <a:custGeom>
              <a:avLst/>
              <a:gdLst/>
              <a:ahLst/>
              <a:cxnLst>
                <a:cxn ang="0">
                  <a:pos x="0" y="42"/>
                </a:cxn>
                <a:cxn ang="0">
                  <a:pos x="0" y="0"/>
                </a:cxn>
                <a:cxn ang="0">
                  <a:pos x="112" y="0"/>
                </a:cxn>
                <a:cxn ang="0">
                  <a:pos x="112" y="42"/>
                </a:cxn>
                <a:cxn ang="0">
                  <a:pos x="0" y="42"/>
                </a:cxn>
                <a:cxn ang="0">
                  <a:pos x="0" y="42"/>
                </a:cxn>
              </a:cxnLst>
              <a:rect l="0" t="0" r="r" b="b"/>
              <a:pathLst>
                <a:path w="112" h="42">
                  <a:moveTo>
                    <a:pt x="0" y="42"/>
                  </a:moveTo>
                  <a:lnTo>
                    <a:pt x="0" y="0"/>
                  </a:lnTo>
                  <a:lnTo>
                    <a:pt x="112" y="0"/>
                  </a:lnTo>
                  <a:lnTo>
                    <a:pt x="112" y="42"/>
                  </a:lnTo>
                  <a:lnTo>
                    <a:pt x="0" y="42"/>
                  </a:lnTo>
                  <a:lnTo>
                    <a:pt x="0" y="42"/>
                  </a:lnTo>
                </a:path>
              </a:pathLst>
            </a:custGeom>
            <a:noFill/>
            <a:ln w="11113">
              <a:solidFill>
                <a:srgbClr val="FFFFFF"/>
              </a:solidFill>
              <a:prstDash val="solid"/>
              <a:round/>
              <a:headEnd/>
              <a:tailEnd/>
            </a:ln>
          </p:spPr>
          <p:txBody>
            <a:bodyPr/>
            <a:lstStyle/>
            <a:p>
              <a:endParaRPr lang="en-GB"/>
            </a:p>
          </p:txBody>
        </p:sp>
        <p:sp>
          <p:nvSpPr>
            <p:cNvPr id="243794" name="Freeform 82"/>
            <p:cNvSpPr>
              <a:spLocks/>
            </p:cNvSpPr>
            <p:nvPr/>
          </p:nvSpPr>
          <p:spPr bwMode="auto">
            <a:xfrm>
              <a:off x="2469" y="3135"/>
              <a:ext cx="1" cy="99"/>
            </a:xfrm>
            <a:custGeom>
              <a:avLst/>
              <a:gdLst/>
              <a:ahLst/>
              <a:cxnLst>
                <a:cxn ang="0">
                  <a:pos x="0" y="99"/>
                </a:cxn>
                <a:cxn ang="0">
                  <a:pos x="0" y="0"/>
                </a:cxn>
                <a:cxn ang="0">
                  <a:pos x="0" y="99"/>
                </a:cxn>
              </a:cxnLst>
              <a:rect l="0" t="0" r="r" b="b"/>
              <a:pathLst>
                <a:path h="99">
                  <a:moveTo>
                    <a:pt x="0" y="99"/>
                  </a:moveTo>
                  <a:lnTo>
                    <a:pt x="0" y="0"/>
                  </a:lnTo>
                  <a:lnTo>
                    <a:pt x="0" y="99"/>
                  </a:lnTo>
                  <a:close/>
                </a:path>
              </a:pathLst>
            </a:custGeom>
            <a:solidFill>
              <a:srgbClr val="FF0000"/>
            </a:solidFill>
            <a:ln w="9525">
              <a:noFill/>
              <a:round/>
              <a:headEnd/>
              <a:tailEnd/>
            </a:ln>
          </p:spPr>
          <p:txBody>
            <a:bodyPr/>
            <a:lstStyle/>
            <a:p>
              <a:endParaRPr lang="en-GB"/>
            </a:p>
          </p:txBody>
        </p:sp>
        <p:sp>
          <p:nvSpPr>
            <p:cNvPr id="243795" name="Freeform 83"/>
            <p:cNvSpPr>
              <a:spLocks/>
            </p:cNvSpPr>
            <p:nvPr/>
          </p:nvSpPr>
          <p:spPr bwMode="auto">
            <a:xfrm>
              <a:off x="2469" y="3135"/>
              <a:ext cx="113" cy="99"/>
            </a:xfrm>
            <a:custGeom>
              <a:avLst/>
              <a:gdLst/>
              <a:ahLst/>
              <a:cxnLst>
                <a:cxn ang="0">
                  <a:pos x="0" y="99"/>
                </a:cxn>
                <a:cxn ang="0">
                  <a:pos x="113" y="0"/>
                </a:cxn>
                <a:cxn ang="0">
                  <a:pos x="0" y="0"/>
                </a:cxn>
                <a:cxn ang="0">
                  <a:pos x="0" y="99"/>
                </a:cxn>
              </a:cxnLst>
              <a:rect l="0" t="0" r="r" b="b"/>
              <a:pathLst>
                <a:path w="113" h="99">
                  <a:moveTo>
                    <a:pt x="0" y="99"/>
                  </a:moveTo>
                  <a:lnTo>
                    <a:pt x="113" y="0"/>
                  </a:lnTo>
                  <a:lnTo>
                    <a:pt x="0" y="0"/>
                  </a:lnTo>
                  <a:lnTo>
                    <a:pt x="0" y="99"/>
                  </a:lnTo>
                  <a:close/>
                </a:path>
              </a:pathLst>
            </a:custGeom>
            <a:solidFill>
              <a:srgbClr val="FF0000"/>
            </a:solidFill>
            <a:ln w="9525">
              <a:noFill/>
              <a:round/>
              <a:headEnd/>
              <a:tailEnd/>
            </a:ln>
          </p:spPr>
          <p:txBody>
            <a:bodyPr/>
            <a:lstStyle/>
            <a:p>
              <a:endParaRPr lang="en-GB"/>
            </a:p>
          </p:txBody>
        </p:sp>
        <p:sp>
          <p:nvSpPr>
            <p:cNvPr id="243796" name="Freeform 84"/>
            <p:cNvSpPr>
              <a:spLocks/>
            </p:cNvSpPr>
            <p:nvPr/>
          </p:nvSpPr>
          <p:spPr bwMode="auto">
            <a:xfrm>
              <a:off x="2469" y="3135"/>
              <a:ext cx="113" cy="99"/>
            </a:xfrm>
            <a:custGeom>
              <a:avLst/>
              <a:gdLst/>
              <a:ahLst/>
              <a:cxnLst>
                <a:cxn ang="0">
                  <a:pos x="0" y="99"/>
                </a:cxn>
                <a:cxn ang="0">
                  <a:pos x="113" y="0"/>
                </a:cxn>
                <a:cxn ang="0">
                  <a:pos x="113" y="99"/>
                </a:cxn>
                <a:cxn ang="0">
                  <a:pos x="0" y="99"/>
                </a:cxn>
              </a:cxnLst>
              <a:rect l="0" t="0" r="r" b="b"/>
              <a:pathLst>
                <a:path w="113" h="99">
                  <a:moveTo>
                    <a:pt x="0" y="99"/>
                  </a:moveTo>
                  <a:lnTo>
                    <a:pt x="113" y="0"/>
                  </a:lnTo>
                  <a:lnTo>
                    <a:pt x="113" y="99"/>
                  </a:lnTo>
                  <a:lnTo>
                    <a:pt x="0" y="99"/>
                  </a:lnTo>
                  <a:close/>
                </a:path>
              </a:pathLst>
            </a:custGeom>
            <a:solidFill>
              <a:srgbClr val="FF0000"/>
            </a:solidFill>
            <a:ln w="9525">
              <a:noFill/>
              <a:round/>
              <a:headEnd/>
              <a:tailEnd/>
            </a:ln>
          </p:spPr>
          <p:txBody>
            <a:bodyPr/>
            <a:lstStyle/>
            <a:p>
              <a:endParaRPr lang="en-GB"/>
            </a:p>
          </p:txBody>
        </p:sp>
        <p:sp>
          <p:nvSpPr>
            <p:cNvPr id="243797" name="Freeform 85"/>
            <p:cNvSpPr>
              <a:spLocks/>
            </p:cNvSpPr>
            <p:nvPr/>
          </p:nvSpPr>
          <p:spPr bwMode="auto">
            <a:xfrm>
              <a:off x="2469" y="3135"/>
              <a:ext cx="113" cy="99"/>
            </a:xfrm>
            <a:custGeom>
              <a:avLst/>
              <a:gdLst/>
              <a:ahLst/>
              <a:cxnLst>
                <a:cxn ang="0">
                  <a:pos x="0" y="99"/>
                </a:cxn>
                <a:cxn ang="0">
                  <a:pos x="0" y="0"/>
                </a:cxn>
                <a:cxn ang="0">
                  <a:pos x="113" y="0"/>
                </a:cxn>
                <a:cxn ang="0">
                  <a:pos x="113" y="99"/>
                </a:cxn>
                <a:cxn ang="0">
                  <a:pos x="0" y="99"/>
                </a:cxn>
                <a:cxn ang="0">
                  <a:pos x="0" y="99"/>
                </a:cxn>
              </a:cxnLst>
              <a:rect l="0" t="0" r="r" b="b"/>
              <a:pathLst>
                <a:path w="113" h="99">
                  <a:moveTo>
                    <a:pt x="0" y="99"/>
                  </a:moveTo>
                  <a:lnTo>
                    <a:pt x="0" y="0"/>
                  </a:lnTo>
                  <a:lnTo>
                    <a:pt x="113" y="0"/>
                  </a:lnTo>
                  <a:lnTo>
                    <a:pt x="113" y="99"/>
                  </a:lnTo>
                  <a:lnTo>
                    <a:pt x="0" y="99"/>
                  </a:lnTo>
                  <a:lnTo>
                    <a:pt x="0" y="99"/>
                  </a:lnTo>
                </a:path>
              </a:pathLst>
            </a:custGeom>
            <a:noFill/>
            <a:ln w="11113">
              <a:solidFill>
                <a:srgbClr val="FFFFFF"/>
              </a:solidFill>
              <a:prstDash val="solid"/>
              <a:round/>
              <a:headEnd/>
              <a:tailEnd/>
            </a:ln>
          </p:spPr>
          <p:txBody>
            <a:bodyPr/>
            <a:lstStyle/>
            <a:p>
              <a:endParaRPr lang="en-GB"/>
            </a:p>
          </p:txBody>
        </p:sp>
        <p:sp>
          <p:nvSpPr>
            <p:cNvPr id="243798" name="Freeform 86"/>
            <p:cNvSpPr>
              <a:spLocks/>
            </p:cNvSpPr>
            <p:nvPr/>
          </p:nvSpPr>
          <p:spPr bwMode="auto">
            <a:xfrm>
              <a:off x="2357" y="3163"/>
              <a:ext cx="1" cy="71"/>
            </a:xfrm>
            <a:custGeom>
              <a:avLst/>
              <a:gdLst/>
              <a:ahLst/>
              <a:cxnLst>
                <a:cxn ang="0">
                  <a:pos x="0" y="71"/>
                </a:cxn>
                <a:cxn ang="0">
                  <a:pos x="0" y="0"/>
                </a:cxn>
                <a:cxn ang="0">
                  <a:pos x="0" y="71"/>
                </a:cxn>
              </a:cxnLst>
              <a:rect l="0" t="0" r="r" b="b"/>
              <a:pathLst>
                <a:path h="71">
                  <a:moveTo>
                    <a:pt x="0" y="71"/>
                  </a:moveTo>
                  <a:lnTo>
                    <a:pt x="0" y="0"/>
                  </a:lnTo>
                  <a:lnTo>
                    <a:pt x="0" y="71"/>
                  </a:lnTo>
                  <a:close/>
                </a:path>
              </a:pathLst>
            </a:custGeom>
            <a:solidFill>
              <a:srgbClr val="FF0000"/>
            </a:solidFill>
            <a:ln w="9525">
              <a:noFill/>
              <a:round/>
              <a:headEnd/>
              <a:tailEnd/>
            </a:ln>
          </p:spPr>
          <p:txBody>
            <a:bodyPr/>
            <a:lstStyle/>
            <a:p>
              <a:endParaRPr lang="en-GB"/>
            </a:p>
          </p:txBody>
        </p:sp>
        <p:sp>
          <p:nvSpPr>
            <p:cNvPr id="243799" name="Freeform 87"/>
            <p:cNvSpPr>
              <a:spLocks/>
            </p:cNvSpPr>
            <p:nvPr/>
          </p:nvSpPr>
          <p:spPr bwMode="auto">
            <a:xfrm>
              <a:off x="2357" y="3163"/>
              <a:ext cx="112" cy="71"/>
            </a:xfrm>
            <a:custGeom>
              <a:avLst/>
              <a:gdLst/>
              <a:ahLst/>
              <a:cxnLst>
                <a:cxn ang="0">
                  <a:pos x="0" y="71"/>
                </a:cxn>
                <a:cxn ang="0">
                  <a:pos x="112" y="0"/>
                </a:cxn>
                <a:cxn ang="0">
                  <a:pos x="0" y="0"/>
                </a:cxn>
                <a:cxn ang="0">
                  <a:pos x="0" y="71"/>
                </a:cxn>
              </a:cxnLst>
              <a:rect l="0" t="0" r="r" b="b"/>
              <a:pathLst>
                <a:path w="112" h="71">
                  <a:moveTo>
                    <a:pt x="0" y="71"/>
                  </a:moveTo>
                  <a:lnTo>
                    <a:pt x="112" y="0"/>
                  </a:lnTo>
                  <a:lnTo>
                    <a:pt x="0" y="0"/>
                  </a:lnTo>
                  <a:lnTo>
                    <a:pt x="0" y="71"/>
                  </a:lnTo>
                  <a:close/>
                </a:path>
              </a:pathLst>
            </a:custGeom>
            <a:solidFill>
              <a:srgbClr val="FF0000"/>
            </a:solidFill>
            <a:ln w="9525">
              <a:noFill/>
              <a:round/>
              <a:headEnd/>
              <a:tailEnd/>
            </a:ln>
          </p:spPr>
          <p:txBody>
            <a:bodyPr/>
            <a:lstStyle/>
            <a:p>
              <a:endParaRPr lang="en-GB"/>
            </a:p>
          </p:txBody>
        </p:sp>
        <p:sp>
          <p:nvSpPr>
            <p:cNvPr id="243800" name="Freeform 88"/>
            <p:cNvSpPr>
              <a:spLocks/>
            </p:cNvSpPr>
            <p:nvPr/>
          </p:nvSpPr>
          <p:spPr bwMode="auto">
            <a:xfrm>
              <a:off x="2357" y="3163"/>
              <a:ext cx="112" cy="71"/>
            </a:xfrm>
            <a:custGeom>
              <a:avLst/>
              <a:gdLst/>
              <a:ahLst/>
              <a:cxnLst>
                <a:cxn ang="0">
                  <a:pos x="0" y="71"/>
                </a:cxn>
                <a:cxn ang="0">
                  <a:pos x="112" y="0"/>
                </a:cxn>
                <a:cxn ang="0">
                  <a:pos x="112" y="71"/>
                </a:cxn>
                <a:cxn ang="0">
                  <a:pos x="0" y="71"/>
                </a:cxn>
              </a:cxnLst>
              <a:rect l="0" t="0" r="r" b="b"/>
              <a:pathLst>
                <a:path w="112" h="71">
                  <a:moveTo>
                    <a:pt x="0" y="71"/>
                  </a:moveTo>
                  <a:lnTo>
                    <a:pt x="112" y="0"/>
                  </a:lnTo>
                  <a:lnTo>
                    <a:pt x="112" y="71"/>
                  </a:lnTo>
                  <a:lnTo>
                    <a:pt x="0" y="71"/>
                  </a:lnTo>
                  <a:close/>
                </a:path>
              </a:pathLst>
            </a:custGeom>
            <a:solidFill>
              <a:srgbClr val="FF0000"/>
            </a:solidFill>
            <a:ln w="9525">
              <a:noFill/>
              <a:round/>
              <a:headEnd/>
              <a:tailEnd/>
            </a:ln>
          </p:spPr>
          <p:txBody>
            <a:bodyPr/>
            <a:lstStyle/>
            <a:p>
              <a:endParaRPr lang="en-GB"/>
            </a:p>
          </p:txBody>
        </p:sp>
        <p:sp>
          <p:nvSpPr>
            <p:cNvPr id="243801" name="Freeform 89"/>
            <p:cNvSpPr>
              <a:spLocks/>
            </p:cNvSpPr>
            <p:nvPr/>
          </p:nvSpPr>
          <p:spPr bwMode="auto">
            <a:xfrm>
              <a:off x="2357" y="3163"/>
              <a:ext cx="112" cy="71"/>
            </a:xfrm>
            <a:custGeom>
              <a:avLst/>
              <a:gdLst/>
              <a:ahLst/>
              <a:cxnLst>
                <a:cxn ang="0">
                  <a:pos x="0" y="71"/>
                </a:cxn>
                <a:cxn ang="0">
                  <a:pos x="0" y="0"/>
                </a:cxn>
                <a:cxn ang="0">
                  <a:pos x="112" y="0"/>
                </a:cxn>
                <a:cxn ang="0">
                  <a:pos x="112" y="71"/>
                </a:cxn>
                <a:cxn ang="0">
                  <a:pos x="0" y="71"/>
                </a:cxn>
                <a:cxn ang="0">
                  <a:pos x="0" y="71"/>
                </a:cxn>
              </a:cxnLst>
              <a:rect l="0" t="0" r="r" b="b"/>
              <a:pathLst>
                <a:path w="112" h="71">
                  <a:moveTo>
                    <a:pt x="0" y="71"/>
                  </a:moveTo>
                  <a:lnTo>
                    <a:pt x="0" y="0"/>
                  </a:lnTo>
                  <a:lnTo>
                    <a:pt x="112" y="0"/>
                  </a:lnTo>
                  <a:lnTo>
                    <a:pt x="112" y="71"/>
                  </a:lnTo>
                  <a:lnTo>
                    <a:pt x="0" y="71"/>
                  </a:lnTo>
                  <a:lnTo>
                    <a:pt x="0" y="71"/>
                  </a:lnTo>
                </a:path>
              </a:pathLst>
            </a:custGeom>
            <a:noFill/>
            <a:ln w="11113">
              <a:solidFill>
                <a:srgbClr val="FFFFFF"/>
              </a:solidFill>
              <a:prstDash val="solid"/>
              <a:round/>
              <a:headEnd/>
              <a:tailEnd/>
            </a:ln>
          </p:spPr>
          <p:txBody>
            <a:bodyPr/>
            <a:lstStyle/>
            <a:p>
              <a:endParaRPr lang="en-GB"/>
            </a:p>
          </p:txBody>
        </p:sp>
        <p:sp>
          <p:nvSpPr>
            <p:cNvPr id="243802" name="Freeform 90"/>
            <p:cNvSpPr>
              <a:spLocks/>
            </p:cNvSpPr>
            <p:nvPr/>
          </p:nvSpPr>
          <p:spPr bwMode="auto">
            <a:xfrm>
              <a:off x="2244" y="3177"/>
              <a:ext cx="1" cy="57"/>
            </a:xfrm>
            <a:custGeom>
              <a:avLst/>
              <a:gdLst/>
              <a:ahLst/>
              <a:cxnLst>
                <a:cxn ang="0">
                  <a:pos x="0" y="57"/>
                </a:cxn>
                <a:cxn ang="0">
                  <a:pos x="0" y="0"/>
                </a:cxn>
                <a:cxn ang="0">
                  <a:pos x="0" y="57"/>
                </a:cxn>
              </a:cxnLst>
              <a:rect l="0" t="0" r="r" b="b"/>
              <a:pathLst>
                <a:path h="57">
                  <a:moveTo>
                    <a:pt x="0" y="57"/>
                  </a:moveTo>
                  <a:lnTo>
                    <a:pt x="0" y="0"/>
                  </a:lnTo>
                  <a:lnTo>
                    <a:pt x="0" y="57"/>
                  </a:lnTo>
                  <a:close/>
                </a:path>
              </a:pathLst>
            </a:custGeom>
            <a:solidFill>
              <a:srgbClr val="FF0000"/>
            </a:solidFill>
            <a:ln w="9525">
              <a:noFill/>
              <a:round/>
              <a:headEnd/>
              <a:tailEnd/>
            </a:ln>
          </p:spPr>
          <p:txBody>
            <a:bodyPr/>
            <a:lstStyle/>
            <a:p>
              <a:endParaRPr lang="en-GB"/>
            </a:p>
          </p:txBody>
        </p:sp>
        <p:sp>
          <p:nvSpPr>
            <p:cNvPr id="243803" name="Freeform 91"/>
            <p:cNvSpPr>
              <a:spLocks/>
            </p:cNvSpPr>
            <p:nvPr/>
          </p:nvSpPr>
          <p:spPr bwMode="auto">
            <a:xfrm>
              <a:off x="2244" y="3177"/>
              <a:ext cx="113" cy="57"/>
            </a:xfrm>
            <a:custGeom>
              <a:avLst/>
              <a:gdLst/>
              <a:ahLst/>
              <a:cxnLst>
                <a:cxn ang="0">
                  <a:pos x="0" y="57"/>
                </a:cxn>
                <a:cxn ang="0">
                  <a:pos x="113" y="0"/>
                </a:cxn>
                <a:cxn ang="0">
                  <a:pos x="0" y="0"/>
                </a:cxn>
                <a:cxn ang="0">
                  <a:pos x="0" y="57"/>
                </a:cxn>
              </a:cxnLst>
              <a:rect l="0" t="0" r="r" b="b"/>
              <a:pathLst>
                <a:path w="113" h="57">
                  <a:moveTo>
                    <a:pt x="0" y="57"/>
                  </a:moveTo>
                  <a:lnTo>
                    <a:pt x="113" y="0"/>
                  </a:lnTo>
                  <a:lnTo>
                    <a:pt x="0" y="0"/>
                  </a:lnTo>
                  <a:lnTo>
                    <a:pt x="0" y="57"/>
                  </a:lnTo>
                  <a:close/>
                </a:path>
              </a:pathLst>
            </a:custGeom>
            <a:solidFill>
              <a:srgbClr val="FF0000"/>
            </a:solidFill>
            <a:ln w="9525">
              <a:noFill/>
              <a:round/>
              <a:headEnd/>
              <a:tailEnd/>
            </a:ln>
          </p:spPr>
          <p:txBody>
            <a:bodyPr/>
            <a:lstStyle/>
            <a:p>
              <a:endParaRPr lang="en-GB"/>
            </a:p>
          </p:txBody>
        </p:sp>
        <p:sp>
          <p:nvSpPr>
            <p:cNvPr id="243804" name="Freeform 92"/>
            <p:cNvSpPr>
              <a:spLocks/>
            </p:cNvSpPr>
            <p:nvPr/>
          </p:nvSpPr>
          <p:spPr bwMode="auto">
            <a:xfrm>
              <a:off x="2244" y="3177"/>
              <a:ext cx="113" cy="57"/>
            </a:xfrm>
            <a:custGeom>
              <a:avLst/>
              <a:gdLst/>
              <a:ahLst/>
              <a:cxnLst>
                <a:cxn ang="0">
                  <a:pos x="0" y="57"/>
                </a:cxn>
                <a:cxn ang="0">
                  <a:pos x="113" y="0"/>
                </a:cxn>
                <a:cxn ang="0">
                  <a:pos x="113" y="57"/>
                </a:cxn>
                <a:cxn ang="0">
                  <a:pos x="0" y="57"/>
                </a:cxn>
              </a:cxnLst>
              <a:rect l="0" t="0" r="r" b="b"/>
              <a:pathLst>
                <a:path w="113" h="57">
                  <a:moveTo>
                    <a:pt x="0" y="57"/>
                  </a:moveTo>
                  <a:lnTo>
                    <a:pt x="113" y="0"/>
                  </a:lnTo>
                  <a:lnTo>
                    <a:pt x="113" y="57"/>
                  </a:lnTo>
                  <a:lnTo>
                    <a:pt x="0" y="57"/>
                  </a:lnTo>
                  <a:close/>
                </a:path>
              </a:pathLst>
            </a:custGeom>
            <a:solidFill>
              <a:srgbClr val="FF0000"/>
            </a:solidFill>
            <a:ln w="9525">
              <a:noFill/>
              <a:round/>
              <a:headEnd/>
              <a:tailEnd/>
            </a:ln>
          </p:spPr>
          <p:txBody>
            <a:bodyPr/>
            <a:lstStyle/>
            <a:p>
              <a:endParaRPr lang="en-GB"/>
            </a:p>
          </p:txBody>
        </p:sp>
        <p:sp>
          <p:nvSpPr>
            <p:cNvPr id="243805" name="Freeform 93"/>
            <p:cNvSpPr>
              <a:spLocks/>
            </p:cNvSpPr>
            <p:nvPr/>
          </p:nvSpPr>
          <p:spPr bwMode="auto">
            <a:xfrm>
              <a:off x="2244" y="3177"/>
              <a:ext cx="113" cy="57"/>
            </a:xfrm>
            <a:custGeom>
              <a:avLst/>
              <a:gdLst/>
              <a:ahLst/>
              <a:cxnLst>
                <a:cxn ang="0">
                  <a:pos x="0" y="57"/>
                </a:cxn>
                <a:cxn ang="0">
                  <a:pos x="0" y="0"/>
                </a:cxn>
                <a:cxn ang="0">
                  <a:pos x="113" y="0"/>
                </a:cxn>
                <a:cxn ang="0">
                  <a:pos x="113" y="57"/>
                </a:cxn>
                <a:cxn ang="0">
                  <a:pos x="0" y="57"/>
                </a:cxn>
                <a:cxn ang="0">
                  <a:pos x="0" y="57"/>
                </a:cxn>
              </a:cxnLst>
              <a:rect l="0" t="0" r="r" b="b"/>
              <a:pathLst>
                <a:path w="113" h="57">
                  <a:moveTo>
                    <a:pt x="0" y="57"/>
                  </a:moveTo>
                  <a:lnTo>
                    <a:pt x="0" y="0"/>
                  </a:lnTo>
                  <a:lnTo>
                    <a:pt x="113" y="0"/>
                  </a:lnTo>
                  <a:lnTo>
                    <a:pt x="113" y="57"/>
                  </a:lnTo>
                  <a:lnTo>
                    <a:pt x="0" y="57"/>
                  </a:lnTo>
                  <a:lnTo>
                    <a:pt x="0" y="57"/>
                  </a:lnTo>
                </a:path>
              </a:pathLst>
            </a:custGeom>
            <a:noFill/>
            <a:ln w="11113">
              <a:solidFill>
                <a:srgbClr val="FFFFFF"/>
              </a:solidFill>
              <a:prstDash val="solid"/>
              <a:round/>
              <a:headEnd/>
              <a:tailEnd/>
            </a:ln>
          </p:spPr>
          <p:txBody>
            <a:bodyPr/>
            <a:lstStyle/>
            <a:p>
              <a:endParaRPr lang="en-GB"/>
            </a:p>
          </p:txBody>
        </p:sp>
        <p:sp>
          <p:nvSpPr>
            <p:cNvPr id="243806" name="Freeform 94"/>
            <p:cNvSpPr>
              <a:spLocks/>
            </p:cNvSpPr>
            <p:nvPr/>
          </p:nvSpPr>
          <p:spPr bwMode="auto">
            <a:xfrm>
              <a:off x="2132" y="3163"/>
              <a:ext cx="1" cy="71"/>
            </a:xfrm>
            <a:custGeom>
              <a:avLst/>
              <a:gdLst/>
              <a:ahLst/>
              <a:cxnLst>
                <a:cxn ang="0">
                  <a:pos x="0" y="71"/>
                </a:cxn>
                <a:cxn ang="0">
                  <a:pos x="0" y="0"/>
                </a:cxn>
                <a:cxn ang="0">
                  <a:pos x="0" y="71"/>
                </a:cxn>
              </a:cxnLst>
              <a:rect l="0" t="0" r="r" b="b"/>
              <a:pathLst>
                <a:path h="71">
                  <a:moveTo>
                    <a:pt x="0" y="71"/>
                  </a:moveTo>
                  <a:lnTo>
                    <a:pt x="0" y="0"/>
                  </a:lnTo>
                  <a:lnTo>
                    <a:pt x="0" y="71"/>
                  </a:lnTo>
                  <a:close/>
                </a:path>
              </a:pathLst>
            </a:custGeom>
            <a:solidFill>
              <a:srgbClr val="FF0000"/>
            </a:solidFill>
            <a:ln w="9525">
              <a:noFill/>
              <a:round/>
              <a:headEnd/>
              <a:tailEnd/>
            </a:ln>
          </p:spPr>
          <p:txBody>
            <a:bodyPr/>
            <a:lstStyle/>
            <a:p>
              <a:endParaRPr lang="en-GB"/>
            </a:p>
          </p:txBody>
        </p:sp>
        <p:sp>
          <p:nvSpPr>
            <p:cNvPr id="243807" name="Freeform 95"/>
            <p:cNvSpPr>
              <a:spLocks/>
            </p:cNvSpPr>
            <p:nvPr/>
          </p:nvSpPr>
          <p:spPr bwMode="auto">
            <a:xfrm>
              <a:off x="2132" y="3163"/>
              <a:ext cx="112" cy="71"/>
            </a:xfrm>
            <a:custGeom>
              <a:avLst/>
              <a:gdLst/>
              <a:ahLst/>
              <a:cxnLst>
                <a:cxn ang="0">
                  <a:pos x="0" y="71"/>
                </a:cxn>
                <a:cxn ang="0">
                  <a:pos x="112" y="0"/>
                </a:cxn>
                <a:cxn ang="0">
                  <a:pos x="0" y="0"/>
                </a:cxn>
                <a:cxn ang="0">
                  <a:pos x="0" y="71"/>
                </a:cxn>
              </a:cxnLst>
              <a:rect l="0" t="0" r="r" b="b"/>
              <a:pathLst>
                <a:path w="112" h="71">
                  <a:moveTo>
                    <a:pt x="0" y="71"/>
                  </a:moveTo>
                  <a:lnTo>
                    <a:pt x="112" y="0"/>
                  </a:lnTo>
                  <a:lnTo>
                    <a:pt x="0" y="0"/>
                  </a:lnTo>
                  <a:lnTo>
                    <a:pt x="0" y="71"/>
                  </a:lnTo>
                  <a:close/>
                </a:path>
              </a:pathLst>
            </a:custGeom>
            <a:solidFill>
              <a:srgbClr val="FF0000"/>
            </a:solidFill>
            <a:ln w="9525">
              <a:noFill/>
              <a:round/>
              <a:headEnd/>
              <a:tailEnd/>
            </a:ln>
          </p:spPr>
          <p:txBody>
            <a:bodyPr/>
            <a:lstStyle/>
            <a:p>
              <a:endParaRPr lang="en-GB"/>
            </a:p>
          </p:txBody>
        </p:sp>
        <p:sp>
          <p:nvSpPr>
            <p:cNvPr id="243808" name="Freeform 96"/>
            <p:cNvSpPr>
              <a:spLocks/>
            </p:cNvSpPr>
            <p:nvPr/>
          </p:nvSpPr>
          <p:spPr bwMode="auto">
            <a:xfrm>
              <a:off x="2132" y="3163"/>
              <a:ext cx="112" cy="71"/>
            </a:xfrm>
            <a:custGeom>
              <a:avLst/>
              <a:gdLst/>
              <a:ahLst/>
              <a:cxnLst>
                <a:cxn ang="0">
                  <a:pos x="0" y="71"/>
                </a:cxn>
                <a:cxn ang="0">
                  <a:pos x="112" y="0"/>
                </a:cxn>
                <a:cxn ang="0">
                  <a:pos x="112" y="71"/>
                </a:cxn>
                <a:cxn ang="0">
                  <a:pos x="0" y="71"/>
                </a:cxn>
              </a:cxnLst>
              <a:rect l="0" t="0" r="r" b="b"/>
              <a:pathLst>
                <a:path w="112" h="71">
                  <a:moveTo>
                    <a:pt x="0" y="71"/>
                  </a:moveTo>
                  <a:lnTo>
                    <a:pt x="112" y="0"/>
                  </a:lnTo>
                  <a:lnTo>
                    <a:pt x="112" y="71"/>
                  </a:lnTo>
                  <a:lnTo>
                    <a:pt x="0" y="71"/>
                  </a:lnTo>
                  <a:close/>
                </a:path>
              </a:pathLst>
            </a:custGeom>
            <a:solidFill>
              <a:srgbClr val="FF0000"/>
            </a:solidFill>
            <a:ln w="9525">
              <a:noFill/>
              <a:round/>
              <a:headEnd/>
              <a:tailEnd/>
            </a:ln>
          </p:spPr>
          <p:txBody>
            <a:bodyPr/>
            <a:lstStyle/>
            <a:p>
              <a:endParaRPr lang="en-GB"/>
            </a:p>
          </p:txBody>
        </p:sp>
        <p:sp>
          <p:nvSpPr>
            <p:cNvPr id="243809" name="Freeform 97"/>
            <p:cNvSpPr>
              <a:spLocks/>
            </p:cNvSpPr>
            <p:nvPr/>
          </p:nvSpPr>
          <p:spPr bwMode="auto">
            <a:xfrm>
              <a:off x="2132" y="3163"/>
              <a:ext cx="112" cy="71"/>
            </a:xfrm>
            <a:custGeom>
              <a:avLst/>
              <a:gdLst/>
              <a:ahLst/>
              <a:cxnLst>
                <a:cxn ang="0">
                  <a:pos x="0" y="71"/>
                </a:cxn>
                <a:cxn ang="0">
                  <a:pos x="0" y="0"/>
                </a:cxn>
                <a:cxn ang="0">
                  <a:pos x="112" y="0"/>
                </a:cxn>
                <a:cxn ang="0">
                  <a:pos x="112" y="71"/>
                </a:cxn>
                <a:cxn ang="0">
                  <a:pos x="0" y="71"/>
                </a:cxn>
                <a:cxn ang="0">
                  <a:pos x="0" y="71"/>
                </a:cxn>
              </a:cxnLst>
              <a:rect l="0" t="0" r="r" b="b"/>
              <a:pathLst>
                <a:path w="112" h="71">
                  <a:moveTo>
                    <a:pt x="0" y="71"/>
                  </a:moveTo>
                  <a:lnTo>
                    <a:pt x="0" y="0"/>
                  </a:lnTo>
                  <a:lnTo>
                    <a:pt x="112" y="0"/>
                  </a:lnTo>
                  <a:lnTo>
                    <a:pt x="112" y="71"/>
                  </a:lnTo>
                  <a:lnTo>
                    <a:pt x="0" y="71"/>
                  </a:lnTo>
                  <a:lnTo>
                    <a:pt x="0" y="71"/>
                  </a:lnTo>
                </a:path>
              </a:pathLst>
            </a:custGeom>
            <a:noFill/>
            <a:ln w="11113">
              <a:solidFill>
                <a:srgbClr val="FFFFFF"/>
              </a:solidFill>
              <a:prstDash val="solid"/>
              <a:round/>
              <a:headEnd/>
              <a:tailEnd/>
            </a:ln>
          </p:spPr>
          <p:txBody>
            <a:bodyPr/>
            <a:lstStyle/>
            <a:p>
              <a:endParaRPr lang="en-GB"/>
            </a:p>
          </p:txBody>
        </p:sp>
        <p:sp>
          <p:nvSpPr>
            <p:cNvPr id="243810" name="Freeform 98"/>
            <p:cNvSpPr>
              <a:spLocks/>
            </p:cNvSpPr>
            <p:nvPr/>
          </p:nvSpPr>
          <p:spPr bwMode="auto">
            <a:xfrm>
              <a:off x="2019" y="3170"/>
              <a:ext cx="1" cy="64"/>
            </a:xfrm>
            <a:custGeom>
              <a:avLst/>
              <a:gdLst/>
              <a:ahLst/>
              <a:cxnLst>
                <a:cxn ang="0">
                  <a:pos x="0" y="64"/>
                </a:cxn>
                <a:cxn ang="0">
                  <a:pos x="0" y="0"/>
                </a:cxn>
                <a:cxn ang="0">
                  <a:pos x="0" y="64"/>
                </a:cxn>
              </a:cxnLst>
              <a:rect l="0" t="0" r="r" b="b"/>
              <a:pathLst>
                <a:path h="64">
                  <a:moveTo>
                    <a:pt x="0" y="64"/>
                  </a:moveTo>
                  <a:lnTo>
                    <a:pt x="0" y="0"/>
                  </a:lnTo>
                  <a:lnTo>
                    <a:pt x="0" y="64"/>
                  </a:lnTo>
                  <a:close/>
                </a:path>
              </a:pathLst>
            </a:custGeom>
            <a:solidFill>
              <a:srgbClr val="FF0000"/>
            </a:solidFill>
            <a:ln w="9525">
              <a:noFill/>
              <a:round/>
              <a:headEnd/>
              <a:tailEnd/>
            </a:ln>
          </p:spPr>
          <p:txBody>
            <a:bodyPr/>
            <a:lstStyle/>
            <a:p>
              <a:endParaRPr lang="en-GB"/>
            </a:p>
          </p:txBody>
        </p:sp>
        <p:sp>
          <p:nvSpPr>
            <p:cNvPr id="243811" name="Freeform 99"/>
            <p:cNvSpPr>
              <a:spLocks/>
            </p:cNvSpPr>
            <p:nvPr/>
          </p:nvSpPr>
          <p:spPr bwMode="auto">
            <a:xfrm>
              <a:off x="2019" y="3170"/>
              <a:ext cx="113" cy="64"/>
            </a:xfrm>
            <a:custGeom>
              <a:avLst/>
              <a:gdLst/>
              <a:ahLst/>
              <a:cxnLst>
                <a:cxn ang="0">
                  <a:pos x="0" y="64"/>
                </a:cxn>
                <a:cxn ang="0">
                  <a:pos x="113" y="0"/>
                </a:cxn>
                <a:cxn ang="0">
                  <a:pos x="0" y="0"/>
                </a:cxn>
                <a:cxn ang="0">
                  <a:pos x="0" y="64"/>
                </a:cxn>
              </a:cxnLst>
              <a:rect l="0" t="0" r="r" b="b"/>
              <a:pathLst>
                <a:path w="113" h="64">
                  <a:moveTo>
                    <a:pt x="0" y="64"/>
                  </a:moveTo>
                  <a:lnTo>
                    <a:pt x="113" y="0"/>
                  </a:lnTo>
                  <a:lnTo>
                    <a:pt x="0" y="0"/>
                  </a:lnTo>
                  <a:lnTo>
                    <a:pt x="0" y="64"/>
                  </a:lnTo>
                  <a:close/>
                </a:path>
              </a:pathLst>
            </a:custGeom>
            <a:solidFill>
              <a:srgbClr val="FF0000"/>
            </a:solidFill>
            <a:ln w="9525">
              <a:noFill/>
              <a:round/>
              <a:headEnd/>
              <a:tailEnd/>
            </a:ln>
          </p:spPr>
          <p:txBody>
            <a:bodyPr/>
            <a:lstStyle/>
            <a:p>
              <a:endParaRPr lang="en-GB"/>
            </a:p>
          </p:txBody>
        </p:sp>
        <p:sp>
          <p:nvSpPr>
            <p:cNvPr id="243812" name="Freeform 100"/>
            <p:cNvSpPr>
              <a:spLocks/>
            </p:cNvSpPr>
            <p:nvPr/>
          </p:nvSpPr>
          <p:spPr bwMode="auto">
            <a:xfrm>
              <a:off x="2019" y="3170"/>
              <a:ext cx="113" cy="64"/>
            </a:xfrm>
            <a:custGeom>
              <a:avLst/>
              <a:gdLst/>
              <a:ahLst/>
              <a:cxnLst>
                <a:cxn ang="0">
                  <a:pos x="0" y="64"/>
                </a:cxn>
                <a:cxn ang="0">
                  <a:pos x="113" y="0"/>
                </a:cxn>
                <a:cxn ang="0">
                  <a:pos x="113" y="64"/>
                </a:cxn>
                <a:cxn ang="0">
                  <a:pos x="0" y="64"/>
                </a:cxn>
              </a:cxnLst>
              <a:rect l="0" t="0" r="r" b="b"/>
              <a:pathLst>
                <a:path w="113" h="64">
                  <a:moveTo>
                    <a:pt x="0" y="64"/>
                  </a:moveTo>
                  <a:lnTo>
                    <a:pt x="113" y="0"/>
                  </a:lnTo>
                  <a:lnTo>
                    <a:pt x="113" y="64"/>
                  </a:lnTo>
                  <a:lnTo>
                    <a:pt x="0" y="64"/>
                  </a:lnTo>
                  <a:close/>
                </a:path>
              </a:pathLst>
            </a:custGeom>
            <a:solidFill>
              <a:srgbClr val="FF0000"/>
            </a:solidFill>
            <a:ln w="9525">
              <a:noFill/>
              <a:round/>
              <a:headEnd/>
              <a:tailEnd/>
            </a:ln>
          </p:spPr>
          <p:txBody>
            <a:bodyPr/>
            <a:lstStyle/>
            <a:p>
              <a:endParaRPr lang="en-GB"/>
            </a:p>
          </p:txBody>
        </p:sp>
        <p:sp>
          <p:nvSpPr>
            <p:cNvPr id="243813" name="Freeform 101"/>
            <p:cNvSpPr>
              <a:spLocks/>
            </p:cNvSpPr>
            <p:nvPr/>
          </p:nvSpPr>
          <p:spPr bwMode="auto">
            <a:xfrm>
              <a:off x="2019" y="3170"/>
              <a:ext cx="113" cy="64"/>
            </a:xfrm>
            <a:custGeom>
              <a:avLst/>
              <a:gdLst/>
              <a:ahLst/>
              <a:cxnLst>
                <a:cxn ang="0">
                  <a:pos x="0" y="64"/>
                </a:cxn>
                <a:cxn ang="0">
                  <a:pos x="0" y="0"/>
                </a:cxn>
                <a:cxn ang="0">
                  <a:pos x="113" y="0"/>
                </a:cxn>
                <a:cxn ang="0">
                  <a:pos x="113" y="64"/>
                </a:cxn>
                <a:cxn ang="0">
                  <a:pos x="0" y="64"/>
                </a:cxn>
                <a:cxn ang="0">
                  <a:pos x="0" y="64"/>
                </a:cxn>
              </a:cxnLst>
              <a:rect l="0" t="0" r="r" b="b"/>
              <a:pathLst>
                <a:path w="113" h="64">
                  <a:moveTo>
                    <a:pt x="0" y="64"/>
                  </a:moveTo>
                  <a:lnTo>
                    <a:pt x="0" y="0"/>
                  </a:lnTo>
                  <a:lnTo>
                    <a:pt x="113" y="0"/>
                  </a:lnTo>
                  <a:lnTo>
                    <a:pt x="113" y="64"/>
                  </a:lnTo>
                  <a:lnTo>
                    <a:pt x="0" y="64"/>
                  </a:lnTo>
                  <a:lnTo>
                    <a:pt x="0" y="64"/>
                  </a:lnTo>
                </a:path>
              </a:pathLst>
            </a:custGeom>
            <a:noFill/>
            <a:ln w="11113">
              <a:solidFill>
                <a:srgbClr val="FFFFFF"/>
              </a:solidFill>
              <a:prstDash val="solid"/>
              <a:round/>
              <a:headEnd/>
              <a:tailEnd/>
            </a:ln>
          </p:spPr>
          <p:txBody>
            <a:bodyPr/>
            <a:lstStyle/>
            <a:p>
              <a:endParaRPr lang="en-GB"/>
            </a:p>
          </p:txBody>
        </p:sp>
        <p:sp>
          <p:nvSpPr>
            <p:cNvPr id="243814" name="Freeform 102"/>
            <p:cNvSpPr>
              <a:spLocks/>
            </p:cNvSpPr>
            <p:nvPr/>
          </p:nvSpPr>
          <p:spPr bwMode="auto">
            <a:xfrm>
              <a:off x="1900" y="2903"/>
              <a:ext cx="1" cy="331"/>
            </a:xfrm>
            <a:custGeom>
              <a:avLst/>
              <a:gdLst/>
              <a:ahLst/>
              <a:cxnLst>
                <a:cxn ang="0">
                  <a:pos x="0" y="331"/>
                </a:cxn>
                <a:cxn ang="0">
                  <a:pos x="0" y="0"/>
                </a:cxn>
                <a:cxn ang="0">
                  <a:pos x="0" y="331"/>
                </a:cxn>
              </a:cxnLst>
              <a:rect l="0" t="0" r="r" b="b"/>
              <a:pathLst>
                <a:path h="331">
                  <a:moveTo>
                    <a:pt x="0" y="331"/>
                  </a:moveTo>
                  <a:lnTo>
                    <a:pt x="0" y="0"/>
                  </a:lnTo>
                  <a:lnTo>
                    <a:pt x="0" y="331"/>
                  </a:lnTo>
                  <a:close/>
                </a:path>
              </a:pathLst>
            </a:custGeom>
            <a:solidFill>
              <a:srgbClr val="FF0000"/>
            </a:solidFill>
            <a:ln w="9525">
              <a:noFill/>
              <a:round/>
              <a:headEnd/>
              <a:tailEnd/>
            </a:ln>
          </p:spPr>
          <p:txBody>
            <a:bodyPr/>
            <a:lstStyle/>
            <a:p>
              <a:endParaRPr lang="en-GB"/>
            </a:p>
          </p:txBody>
        </p:sp>
        <p:sp>
          <p:nvSpPr>
            <p:cNvPr id="243815" name="Freeform 103"/>
            <p:cNvSpPr>
              <a:spLocks/>
            </p:cNvSpPr>
            <p:nvPr/>
          </p:nvSpPr>
          <p:spPr bwMode="auto">
            <a:xfrm>
              <a:off x="1900" y="2903"/>
              <a:ext cx="119" cy="331"/>
            </a:xfrm>
            <a:custGeom>
              <a:avLst/>
              <a:gdLst/>
              <a:ahLst/>
              <a:cxnLst>
                <a:cxn ang="0">
                  <a:pos x="0" y="331"/>
                </a:cxn>
                <a:cxn ang="0">
                  <a:pos x="119" y="0"/>
                </a:cxn>
                <a:cxn ang="0">
                  <a:pos x="0" y="0"/>
                </a:cxn>
                <a:cxn ang="0">
                  <a:pos x="0" y="331"/>
                </a:cxn>
              </a:cxnLst>
              <a:rect l="0" t="0" r="r" b="b"/>
              <a:pathLst>
                <a:path w="119" h="331">
                  <a:moveTo>
                    <a:pt x="0" y="331"/>
                  </a:moveTo>
                  <a:lnTo>
                    <a:pt x="119" y="0"/>
                  </a:lnTo>
                  <a:lnTo>
                    <a:pt x="0" y="0"/>
                  </a:lnTo>
                  <a:lnTo>
                    <a:pt x="0" y="331"/>
                  </a:lnTo>
                  <a:close/>
                </a:path>
              </a:pathLst>
            </a:custGeom>
            <a:solidFill>
              <a:srgbClr val="FF0000"/>
            </a:solidFill>
            <a:ln w="9525">
              <a:noFill/>
              <a:round/>
              <a:headEnd/>
              <a:tailEnd/>
            </a:ln>
          </p:spPr>
          <p:txBody>
            <a:bodyPr/>
            <a:lstStyle/>
            <a:p>
              <a:endParaRPr lang="en-GB"/>
            </a:p>
          </p:txBody>
        </p:sp>
        <p:sp>
          <p:nvSpPr>
            <p:cNvPr id="243816" name="Freeform 104"/>
            <p:cNvSpPr>
              <a:spLocks/>
            </p:cNvSpPr>
            <p:nvPr/>
          </p:nvSpPr>
          <p:spPr bwMode="auto">
            <a:xfrm>
              <a:off x="1900" y="2903"/>
              <a:ext cx="119" cy="331"/>
            </a:xfrm>
            <a:custGeom>
              <a:avLst/>
              <a:gdLst/>
              <a:ahLst/>
              <a:cxnLst>
                <a:cxn ang="0">
                  <a:pos x="0" y="331"/>
                </a:cxn>
                <a:cxn ang="0">
                  <a:pos x="119" y="0"/>
                </a:cxn>
                <a:cxn ang="0">
                  <a:pos x="119" y="331"/>
                </a:cxn>
                <a:cxn ang="0">
                  <a:pos x="0" y="331"/>
                </a:cxn>
              </a:cxnLst>
              <a:rect l="0" t="0" r="r" b="b"/>
              <a:pathLst>
                <a:path w="119" h="331">
                  <a:moveTo>
                    <a:pt x="0" y="331"/>
                  </a:moveTo>
                  <a:lnTo>
                    <a:pt x="119" y="0"/>
                  </a:lnTo>
                  <a:lnTo>
                    <a:pt x="119" y="331"/>
                  </a:lnTo>
                  <a:lnTo>
                    <a:pt x="0" y="331"/>
                  </a:lnTo>
                  <a:close/>
                </a:path>
              </a:pathLst>
            </a:custGeom>
            <a:solidFill>
              <a:srgbClr val="FF0000"/>
            </a:solidFill>
            <a:ln w="9525">
              <a:noFill/>
              <a:round/>
              <a:headEnd/>
              <a:tailEnd/>
            </a:ln>
          </p:spPr>
          <p:txBody>
            <a:bodyPr/>
            <a:lstStyle/>
            <a:p>
              <a:endParaRPr lang="en-GB"/>
            </a:p>
          </p:txBody>
        </p:sp>
        <p:sp>
          <p:nvSpPr>
            <p:cNvPr id="243817" name="Freeform 105"/>
            <p:cNvSpPr>
              <a:spLocks/>
            </p:cNvSpPr>
            <p:nvPr/>
          </p:nvSpPr>
          <p:spPr bwMode="auto">
            <a:xfrm>
              <a:off x="1900" y="2903"/>
              <a:ext cx="119" cy="331"/>
            </a:xfrm>
            <a:custGeom>
              <a:avLst/>
              <a:gdLst/>
              <a:ahLst/>
              <a:cxnLst>
                <a:cxn ang="0">
                  <a:pos x="0" y="331"/>
                </a:cxn>
                <a:cxn ang="0">
                  <a:pos x="0" y="0"/>
                </a:cxn>
                <a:cxn ang="0">
                  <a:pos x="119" y="0"/>
                </a:cxn>
                <a:cxn ang="0">
                  <a:pos x="119" y="331"/>
                </a:cxn>
                <a:cxn ang="0">
                  <a:pos x="0" y="331"/>
                </a:cxn>
                <a:cxn ang="0">
                  <a:pos x="0" y="331"/>
                </a:cxn>
              </a:cxnLst>
              <a:rect l="0" t="0" r="r" b="b"/>
              <a:pathLst>
                <a:path w="119" h="331">
                  <a:moveTo>
                    <a:pt x="0" y="331"/>
                  </a:moveTo>
                  <a:lnTo>
                    <a:pt x="0" y="0"/>
                  </a:lnTo>
                  <a:lnTo>
                    <a:pt x="119" y="0"/>
                  </a:lnTo>
                  <a:lnTo>
                    <a:pt x="119" y="331"/>
                  </a:lnTo>
                  <a:lnTo>
                    <a:pt x="0" y="331"/>
                  </a:lnTo>
                  <a:lnTo>
                    <a:pt x="0" y="331"/>
                  </a:lnTo>
                </a:path>
              </a:pathLst>
            </a:custGeom>
            <a:noFill/>
            <a:ln w="11113">
              <a:solidFill>
                <a:srgbClr val="FFFFFF"/>
              </a:solidFill>
              <a:prstDash val="solid"/>
              <a:round/>
              <a:headEnd/>
              <a:tailEnd/>
            </a:ln>
          </p:spPr>
          <p:txBody>
            <a:bodyPr/>
            <a:lstStyle/>
            <a:p>
              <a:endParaRPr lang="en-GB"/>
            </a:p>
          </p:txBody>
        </p:sp>
        <p:sp>
          <p:nvSpPr>
            <p:cNvPr id="243818" name="Freeform 106"/>
            <p:cNvSpPr>
              <a:spLocks/>
            </p:cNvSpPr>
            <p:nvPr/>
          </p:nvSpPr>
          <p:spPr bwMode="auto">
            <a:xfrm>
              <a:off x="1787" y="2967"/>
              <a:ext cx="1" cy="267"/>
            </a:xfrm>
            <a:custGeom>
              <a:avLst/>
              <a:gdLst/>
              <a:ahLst/>
              <a:cxnLst>
                <a:cxn ang="0">
                  <a:pos x="0" y="267"/>
                </a:cxn>
                <a:cxn ang="0">
                  <a:pos x="0" y="0"/>
                </a:cxn>
                <a:cxn ang="0">
                  <a:pos x="0" y="267"/>
                </a:cxn>
              </a:cxnLst>
              <a:rect l="0" t="0" r="r" b="b"/>
              <a:pathLst>
                <a:path h="267">
                  <a:moveTo>
                    <a:pt x="0" y="267"/>
                  </a:moveTo>
                  <a:lnTo>
                    <a:pt x="0" y="0"/>
                  </a:lnTo>
                  <a:lnTo>
                    <a:pt x="0" y="267"/>
                  </a:lnTo>
                  <a:close/>
                </a:path>
              </a:pathLst>
            </a:custGeom>
            <a:solidFill>
              <a:srgbClr val="FF0000"/>
            </a:solidFill>
            <a:ln w="9525">
              <a:noFill/>
              <a:round/>
              <a:headEnd/>
              <a:tailEnd/>
            </a:ln>
          </p:spPr>
          <p:txBody>
            <a:bodyPr/>
            <a:lstStyle/>
            <a:p>
              <a:endParaRPr lang="en-GB"/>
            </a:p>
          </p:txBody>
        </p:sp>
        <p:sp>
          <p:nvSpPr>
            <p:cNvPr id="243819" name="Freeform 107"/>
            <p:cNvSpPr>
              <a:spLocks/>
            </p:cNvSpPr>
            <p:nvPr/>
          </p:nvSpPr>
          <p:spPr bwMode="auto">
            <a:xfrm>
              <a:off x="1787" y="2967"/>
              <a:ext cx="113" cy="267"/>
            </a:xfrm>
            <a:custGeom>
              <a:avLst/>
              <a:gdLst/>
              <a:ahLst/>
              <a:cxnLst>
                <a:cxn ang="0">
                  <a:pos x="0" y="267"/>
                </a:cxn>
                <a:cxn ang="0">
                  <a:pos x="113" y="0"/>
                </a:cxn>
                <a:cxn ang="0">
                  <a:pos x="0" y="0"/>
                </a:cxn>
                <a:cxn ang="0">
                  <a:pos x="0" y="267"/>
                </a:cxn>
              </a:cxnLst>
              <a:rect l="0" t="0" r="r" b="b"/>
              <a:pathLst>
                <a:path w="113" h="267">
                  <a:moveTo>
                    <a:pt x="0" y="267"/>
                  </a:moveTo>
                  <a:lnTo>
                    <a:pt x="113" y="0"/>
                  </a:lnTo>
                  <a:lnTo>
                    <a:pt x="0" y="0"/>
                  </a:lnTo>
                  <a:lnTo>
                    <a:pt x="0" y="267"/>
                  </a:lnTo>
                  <a:close/>
                </a:path>
              </a:pathLst>
            </a:custGeom>
            <a:solidFill>
              <a:srgbClr val="FF0000"/>
            </a:solidFill>
            <a:ln w="9525">
              <a:noFill/>
              <a:round/>
              <a:headEnd/>
              <a:tailEnd/>
            </a:ln>
          </p:spPr>
          <p:txBody>
            <a:bodyPr/>
            <a:lstStyle/>
            <a:p>
              <a:endParaRPr lang="en-GB"/>
            </a:p>
          </p:txBody>
        </p:sp>
        <p:sp>
          <p:nvSpPr>
            <p:cNvPr id="243820" name="Freeform 108"/>
            <p:cNvSpPr>
              <a:spLocks/>
            </p:cNvSpPr>
            <p:nvPr/>
          </p:nvSpPr>
          <p:spPr bwMode="auto">
            <a:xfrm>
              <a:off x="1787" y="2967"/>
              <a:ext cx="113" cy="267"/>
            </a:xfrm>
            <a:custGeom>
              <a:avLst/>
              <a:gdLst/>
              <a:ahLst/>
              <a:cxnLst>
                <a:cxn ang="0">
                  <a:pos x="0" y="267"/>
                </a:cxn>
                <a:cxn ang="0">
                  <a:pos x="113" y="0"/>
                </a:cxn>
                <a:cxn ang="0">
                  <a:pos x="113" y="267"/>
                </a:cxn>
                <a:cxn ang="0">
                  <a:pos x="0" y="267"/>
                </a:cxn>
              </a:cxnLst>
              <a:rect l="0" t="0" r="r" b="b"/>
              <a:pathLst>
                <a:path w="113" h="267">
                  <a:moveTo>
                    <a:pt x="0" y="267"/>
                  </a:moveTo>
                  <a:lnTo>
                    <a:pt x="113" y="0"/>
                  </a:lnTo>
                  <a:lnTo>
                    <a:pt x="113" y="267"/>
                  </a:lnTo>
                  <a:lnTo>
                    <a:pt x="0" y="267"/>
                  </a:lnTo>
                  <a:close/>
                </a:path>
              </a:pathLst>
            </a:custGeom>
            <a:solidFill>
              <a:srgbClr val="FF0000"/>
            </a:solidFill>
            <a:ln w="9525">
              <a:noFill/>
              <a:round/>
              <a:headEnd/>
              <a:tailEnd/>
            </a:ln>
          </p:spPr>
          <p:txBody>
            <a:bodyPr/>
            <a:lstStyle/>
            <a:p>
              <a:endParaRPr lang="en-GB"/>
            </a:p>
          </p:txBody>
        </p:sp>
        <p:sp>
          <p:nvSpPr>
            <p:cNvPr id="243821" name="Freeform 109"/>
            <p:cNvSpPr>
              <a:spLocks/>
            </p:cNvSpPr>
            <p:nvPr/>
          </p:nvSpPr>
          <p:spPr bwMode="auto">
            <a:xfrm>
              <a:off x="1787" y="2967"/>
              <a:ext cx="113" cy="267"/>
            </a:xfrm>
            <a:custGeom>
              <a:avLst/>
              <a:gdLst/>
              <a:ahLst/>
              <a:cxnLst>
                <a:cxn ang="0">
                  <a:pos x="0" y="267"/>
                </a:cxn>
                <a:cxn ang="0">
                  <a:pos x="0" y="0"/>
                </a:cxn>
                <a:cxn ang="0">
                  <a:pos x="113" y="0"/>
                </a:cxn>
                <a:cxn ang="0">
                  <a:pos x="113" y="267"/>
                </a:cxn>
                <a:cxn ang="0">
                  <a:pos x="0" y="267"/>
                </a:cxn>
                <a:cxn ang="0">
                  <a:pos x="0" y="267"/>
                </a:cxn>
              </a:cxnLst>
              <a:rect l="0" t="0" r="r" b="b"/>
              <a:pathLst>
                <a:path w="113" h="267">
                  <a:moveTo>
                    <a:pt x="0" y="267"/>
                  </a:moveTo>
                  <a:lnTo>
                    <a:pt x="0" y="0"/>
                  </a:lnTo>
                  <a:lnTo>
                    <a:pt x="113" y="0"/>
                  </a:lnTo>
                  <a:lnTo>
                    <a:pt x="113" y="267"/>
                  </a:lnTo>
                  <a:lnTo>
                    <a:pt x="0" y="267"/>
                  </a:lnTo>
                  <a:lnTo>
                    <a:pt x="0" y="267"/>
                  </a:lnTo>
                </a:path>
              </a:pathLst>
            </a:custGeom>
            <a:noFill/>
            <a:ln w="11113">
              <a:solidFill>
                <a:srgbClr val="FFFFFF"/>
              </a:solidFill>
              <a:prstDash val="solid"/>
              <a:round/>
              <a:headEnd/>
              <a:tailEnd/>
            </a:ln>
          </p:spPr>
          <p:txBody>
            <a:bodyPr/>
            <a:lstStyle/>
            <a:p>
              <a:endParaRPr lang="en-GB"/>
            </a:p>
          </p:txBody>
        </p:sp>
        <p:sp>
          <p:nvSpPr>
            <p:cNvPr id="243822" name="Freeform 110"/>
            <p:cNvSpPr>
              <a:spLocks/>
            </p:cNvSpPr>
            <p:nvPr/>
          </p:nvSpPr>
          <p:spPr bwMode="auto">
            <a:xfrm>
              <a:off x="1675" y="2896"/>
              <a:ext cx="1" cy="338"/>
            </a:xfrm>
            <a:custGeom>
              <a:avLst/>
              <a:gdLst/>
              <a:ahLst/>
              <a:cxnLst>
                <a:cxn ang="0">
                  <a:pos x="0" y="338"/>
                </a:cxn>
                <a:cxn ang="0">
                  <a:pos x="0" y="0"/>
                </a:cxn>
                <a:cxn ang="0">
                  <a:pos x="0" y="338"/>
                </a:cxn>
              </a:cxnLst>
              <a:rect l="0" t="0" r="r" b="b"/>
              <a:pathLst>
                <a:path h="338">
                  <a:moveTo>
                    <a:pt x="0" y="338"/>
                  </a:moveTo>
                  <a:lnTo>
                    <a:pt x="0" y="0"/>
                  </a:lnTo>
                  <a:lnTo>
                    <a:pt x="0" y="338"/>
                  </a:lnTo>
                  <a:close/>
                </a:path>
              </a:pathLst>
            </a:custGeom>
            <a:solidFill>
              <a:srgbClr val="FF0000"/>
            </a:solidFill>
            <a:ln w="9525">
              <a:noFill/>
              <a:round/>
              <a:headEnd/>
              <a:tailEnd/>
            </a:ln>
          </p:spPr>
          <p:txBody>
            <a:bodyPr/>
            <a:lstStyle/>
            <a:p>
              <a:endParaRPr lang="en-GB"/>
            </a:p>
          </p:txBody>
        </p:sp>
        <p:sp>
          <p:nvSpPr>
            <p:cNvPr id="243823" name="Freeform 111"/>
            <p:cNvSpPr>
              <a:spLocks/>
            </p:cNvSpPr>
            <p:nvPr/>
          </p:nvSpPr>
          <p:spPr bwMode="auto">
            <a:xfrm>
              <a:off x="1675" y="2896"/>
              <a:ext cx="112" cy="338"/>
            </a:xfrm>
            <a:custGeom>
              <a:avLst/>
              <a:gdLst/>
              <a:ahLst/>
              <a:cxnLst>
                <a:cxn ang="0">
                  <a:pos x="0" y="0"/>
                </a:cxn>
                <a:cxn ang="0">
                  <a:pos x="112" y="0"/>
                </a:cxn>
                <a:cxn ang="0">
                  <a:pos x="0" y="338"/>
                </a:cxn>
                <a:cxn ang="0">
                  <a:pos x="0" y="0"/>
                </a:cxn>
              </a:cxnLst>
              <a:rect l="0" t="0" r="r" b="b"/>
              <a:pathLst>
                <a:path w="112" h="338">
                  <a:moveTo>
                    <a:pt x="0" y="0"/>
                  </a:moveTo>
                  <a:lnTo>
                    <a:pt x="112" y="0"/>
                  </a:lnTo>
                  <a:lnTo>
                    <a:pt x="0" y="338"/>
                  </a:lnTo>
                  <a:lnTo>
                    <a:pt x="0" y="0"/>
                  </a:lnTo>
                  <a:close/>
                </a:path>
              </a:pathLst>
            </a:custGeom>
            <a:solidFill>
              <a:srgbClr val="FF0000"/>
            </a:solidFill>
            <a:ln w="9525">
              <a:noFill/>
              <a:round/>
              <a:headEnd/>
              <a:tailEnd/>
            </a:ln>
          </p:spPr>
          <p:txBody>
            <a:bodyPr/>
            <a:lstStyle/>
            <a:p>
              <a:endParaRPr lang="en-GB"/>
            </a:p>
          </p:txBody>
        </p:sp>
        <p:sp>
          <p:nvSpPr>
            <p:cNvPr id="243824" name="Freeform 112"/>
            <p:cNvSpPr>
              <a:spLocks/>
            </p:cNvSpPr>
            <p:nvPr/>
          </p:nvSpPr>
          <p:spPr bwMode="auto">
            <a:xfrm>
              <a:off x="1675" y="2896"/>
              <a:ext cx="112" cy="338"/>
            </a:xfrm>
            <a:custGeom>
              <a:avLst/>
              <a:gdLst/>
              <a:ahLst/>
              <a:cxnLst>
                <a:cxn ang="0">
                  <a:pos x="0" y="338"/>
                </a:cxn>
                <a:cxn ang="0">
                  <a:pos x="112" y="0"/>
                </a:cxn>
                <a:cxn ang="0">
                  <a:pos x="112" y="338"/>
                </a:cxn>
                <a:cxn ang="0">
                  <a:pos x="0" y="338"/>
                </a:cxn>
              </a:cxnLst>
              <a:rect l="0" t="0" r="r" b="b"/>
              <a:pathLst>
                <a:path w="112" h="338">
                  <a:moveTo>
                    <a:pt x="0" y="338"/>
                  </a:moveTo>
                  <a:lnTo>
                    <a:pt x="112" y="0"/>
                  </a:lnTo>
                  <a:lnTo>
                    <a:pt x="112" y="338"/>
                  </a:lnTo>
                  <a:lnTo>
                    <a:pt x="0" y="338"/>
                  </a:lnTo>
                  <a:close/>
                </a:path>
              </a:pathLst>
            </a:custGeom>
            <a:solidFill>
              <a:srgbClr val="FF0000"/>
            </a:solidFill>
            <a:ln w="9525">
              <a:noFill/>
              <a:round/>
              <a:headEnd/>
              <a:tailEnd/>
            </a:ln>
          </p:spPr>
          <p:txBody>
            <a:bodyPr/>
            <a:lstStyle/>
            <a:p>
              <a:endParaRPr lang="en-GB"/>
            </a:p>
          </p:txBody>
        </p:sp>
        <p:sp>
          <p:nvSpPr>
            <p:cNvPr id="243825" name="Freeform 113"/>
            <p:cNvSpPr>
              <a:spLocks/>
            </p:cNvSpPr>
            <p:nvPr/>
          </p:nvSpPr>
          <p:spPr bwMode="auto">
            <a:xfrm>
              <a:off x="1675" y="2896"/>
              <a:ext cx="112" cy="338"/>
            </a:xfrm>
            <a:custGeom>
              <a:avLst/>
              <a:gdLst/>
              <a:ahLst/>
              <a:cxnLst>
                <a:cxn ang="0">
                  <a:pos x="0" y="338"/>
                </a:cxn>
                <a:cxn ang="0">
                  <a:pos x="0" y="0"/>
                </a:cxn>
                <a:cxn ang="0">
                  <a:pos x="112" y="0"/>
                </a:cxn>
                <a:cxn ang="0">
                  <a:pos x="112" y="338"/>
                </a:cxn>
                <a:cxn ang="0">
                  <a:pos x="0" y="338"/>
                </a:cxn>
                <a:cxn ang="0">
                  <a:pos x="0" y="338"/>
                </a:cxn>
              </a:cxnLst>
              <a:rect l="0" t="0" r="r" b="b"/>
              <a:pathLst>
                <a:path w="112" h="338">
                  <a:moveTo>
                    <a:pt x="0" y="338"/>
                  </a:moveTo>
                  <a:lnTo>
                    <a:pt x="0" y="0"/>
                  </a:lnTo>
                  <a:lnTo>
                    <a:pt x="112" y="0"/>
                  </a:lnTo>
                  <a:lnTo>
                    <a:pt x="112" y="338"/>
                  </a:lnTo>
                  <a:lnTo>
                    <a:pt x="0" y="338"/>
                  </a:lnTo>
                  <a:lnTo>
                    <a:pt x="0" y="338"/>
                  </a:lnTo>
                </a:path>
              </a:pathLst>
            </a:custGeom>
            <a:noFill/>
            <a:ln w="11113">
              <a:solidFill>
                <a:srgbClr val="FFFFFF"/>
              </a:solidFill>
              <a:prstDash val="solid"/>
              <a:round/>
              <a:headEnd/>
              <a:tailEnd/>
            </a:ln>
          </p:spPr>
          <p:txBody>
            <a:bodyPr/>
            <a:lstStyle/>
            <a:p>
              <a:endParaRPr lang="en-GB"/>
            </a:p>
          </p:txBody>
        </p:sp>
        <p:sp>
          <p:nvSpPr>
            <p:cNvPr id="243826" name="Freeform 114"/>
            <p:cNvSpPr>
              <a:spLocks/>
            </p:cNvSpPr>
            <p:nvPr/>
          </p:nvSpPr>
          <p:spPr bwMode="auto">
            <a:xfrm>
              <a:off x="1562" y="2812"/>
              <a:ext cx="1" cy="422"/>
            </a:xfrm>
            <a:custGeom>
              <a:avLst/>
              <a:gdLst/>
              <a:ahLst/>
              <a:cxnLst>
                <a:cxn ang="0">
                  <a:pos x="0" y="422"/>
                </a:cxn>
                <a:cxn ang="0">
                  <a:pos x="0" y="0"/>
                </a:cxn>
                <a:cxn ang="0">
                  <a:pos x="0" y="422"/>
                </a:cxn>
              </a:cxnLst>
              <a:rect l="0" t="0" r="r" b="b"/>
              <a:pathLst>
                <a:path h="422">
                  <a:moveTo>
                    <a:pt x="0" y="422"/>
                  </a:moveTo>
                  <a:lnTo>
                    <a:pt x="0" y="0"/>
                  </a:lnTo>
                  <a:lnTo>
                    <a:pt x="0" y="422"/>
                  </a:lnTo>
                  <a:close/>
                </a:path>
              </a:pathLst>
            </a:custGeom>
            <a:solidFill>
              <a:srgbClr val="FF0000"/>
            </a:solidFill>
            <a:ln w="9525">
              <a:noFill/>
              <a:round/>
              <a:headEnd/>
              <a:tailEnd/>
            </a:ln>
          </p:spPr>
          <p:txBody>
            <a:bodyPr/>
            <a:lstStyle/>
            <a:p>
              <a:endParaRPr lang="en-GB"/>
            </a:p>
          </p:txBody>
        </p:sp>
        <p:sp>
          <p:nvSpPr>
            <p:cNvPr id="243827" name="Freeform 115"/>
            <p:cNvSpPr>
              <a:spLocks/>
            </p:cNvSpPr>
            <p:nvPr/>
          </p:nvSpPr>
          <p:spPr bwMode="auto">
            <a:xfrm>
              <a:off x="1562" y="2812"/>
              <a:ext cx="113" cy="422"/>
            </a:xfrm>
            <a:custGeom>
              <a:avLst/>
              <a:gdLst/>
              <a:ahLst/>
              <a:cxnLst>
                <a:cxn ang="0">
                  <a:pos x="0" y="0"/>
                </a:cxn>
                <a:cxn ang="0">
                  <a:pos x="113" y="0"/>
                </a:cxn>
                <a:cxn ang="0">
                  <a:pos x="0" y="422"/>
                </a:cxn>
                <a:cxn ang="0">
                  <a:pos x="0" y="0"/>
                </a:cxn>
              </a:cxnLst>
              <a:rect l="0" t="0" r="r" b="b"/>
              <a:pathLst>
                <a:path w="113" h="422">
                  <a:moveTo>
                    <a:pt x="0" y="0"/>
                  </a:moveTo>
                  <a:lnTo>
                    <a:pt x="113" y="0"/>
                  </a:lnTo>
                  <a:lnTo>
                    <a:pt x="0" y="422"/>
                  </a:lnTo>
                  <a:lnTo>
                    <a:pt x="0" y="0"/>
                  </a:lnTo>
                  <a:close/>
                </a:path>
              </a:pathLst>
            </a:custGeom>
            <a:solidFill>
              <a:srgbClr val="FF0000"/>
            </a:solidFill>
            <a:ln w="9525">
              <a:noFill/>
              <a:round/>
              <a:headEnd/>
              <a:tailEnd/>
            </a:ln>
          </p:spPr>
          <p:txBody>
            <a:bodyPr/>
            <a:lstStyle/>
            <a:p>
              <a:endParaRPr lang="en-GB"/>
            </a:p>
          </p:txBody>
        </p:sp>
        <p:sp>
          <p:nvSpPr>
            <p:cNvPr id="243828" name="Freeform 116"/>
            <p:cNvSpPr>
              <a:spLocks/>
            </p:cNvSpPr>
            <p:nvPr/>
          </p:nvSpPr>
          <p:spPr bwMode="auto">
            <a:xfrm>
              <a:off x="1562" y="2812"/>
              <a:ext cx="113" cy="422"/>
            </a:xfrm>
            <a:custGeom>
              <a:avLst/>
              <a:gdLst/>
              <a:ahLst/>
              <a:cxnLst>
                <a:cxn ang="0">
                  <a:pos x="0" y="422"/>
                </a:cxn>
                <a:cxn ang="0">
                  <a:pos x="113" y="0"/>
                </a:cxn>
                <a:cxn ang="0">
                  <a:pos x="113" y="422"/>
                </a:cxn>
                <a:cxn ang="0">
                  <a:pos x="0" y="422"/>
                </a:cxn>
              </a:cxnLst>
              <a:rect l="0" t="0" r="r" b="b"/>
              <a:pathLst>
                <a:path w="113" h="422">
                  <a:moveTo>
                    <a:pt x="0" y="422"/>
                  </a:moveTo>
                  <a:lnTo>
                    <a:pt x="113" y="0"/>
                  </a:lnTo>
                  <a:lnTo>
                    <a:pt x="113" y="422"/>
                  </a:lnTo>
                  <a:lnTo>
                    <a:pt x="0" y="422"/>
                  </a:lnTo>
                  <a:close/>
                </a:path>
              </a:pathLst>
            </a:custGeom>
            <a:solidFill>
              <a:srgbClr val="FF0000"/>
            </a:solidFill>
            <a:ln w="9525">
              <a:noFill/>
              <a:round/>
              <a:headEnd/>
              <a:tailEnd/>
            </a:ln>
          </p:spPr>
          <p:txBody>
            <a:bodyPr/>
            <a:lstStyle/>
            <a:p>
              <a:endParaRPr lang="en-GB"/>
            </a:p>
          </p:txBody>
        </p:sp>
        <p:sp>
          <p:nvSpPr>
            <p:cNvPr id="243829" name="Freeform 117"/>
            <p:cNvSpPr>
              <a:spLocks/>
            </p:cNvSpPr>
            <p:nvPr/>
          </p:nvSpPr>
          <p:spPr bwMode="auto">
            <a:xfrm>
              <a:off x="1562" y="2812"/>
              <a:ext cx="113" cy="422"/>
            </a:xfrm>
            <a:custGeom>
              <a:avLst/>
              <a:gdLst/>
              <a:ahLst/>
              <a:cxnLst>
                <a:cxn ang="0">
                  <a:pos x="0" y="422"/>
                </a:cxn>
                <a:cxn ang="0">
                  <a:pos x="0" y="0"/>
                </a:cxn>
                <a:cxn ang="0">
                  <a:pos x="113" y="0"/>
                </a:cxn>
                <a:cxn ang="0">
                  <a:pos x="113" y="422"/>
                </a:cxn>
                <a:cxn ang="0">
                  <a:pos x="0" y="422"/>
                </a:cxn>
                <a:cxn ang="0">
                  <a:pos x="0" y="422"/>
                </a:cxn>
              </a:cxnLst>
              <a:rect l="0" t="0" r="r" b="b"/>
              <a:pathLst>
                <a:path w="113" h="422">
                  <a:moveTo>
                    <a:pt x="0" y="422"/>
                  </a:moveTo>
                  <a:lnTo>
                    <a:pt x="0" y="0"/>
                  </a:lnTo>
                  <a:lnTo>
                    <a:pt x="113" y="0"/>
                  </a:lnTo>
                  <a:lnTo>
                    <a:pt x="113" y="422"/>
                  </a:lnTo>
                  <a:lnTo>
                    <a:pt x="0" y="422"/>
                  </a:lnTo>
                  <a:lnTo>
                    <a:pt x="0" y="422"/>
                  </a:lnTo>
                </a:path>
              </a:pathLst>
            </a:custGeom>
            <a:noFill/>
            <a:ln w="11113">
              <a:solidFill>
                <a:srgbClr val="FFFFFF"/>
              </a:solidFill>
              <a:prstDash val="solid"/>
              <a:round/>
              <a:headEnd/>
              <a:tailEnd/>
            </a:ln>
          </p:spPr>
          <p:txBody>
            <a:bodyPr/>
            <a:lstStyle/>
            <a:p>
              <a:endParaRPr lang="en-GB"/>
            </a:p>
          </p:txBody>
        </p:sp>
        <p:sp>
          <p:nvSpPr>
            <p:cNvPr id="243830" name="Freeform 118"/>
            <p:cNvSpPr>
              <a:spLocks/>
            </p:cNvSpPr>
            <p:nvPr/>
          </p:nvSpPr>
          <p:spPr bwMode="auto">
            <a:xfrm>
              <a:off x="1450" y="2531"/>
              <a:ext cx="1" cy="703"/>
            </a:xfrm>
            <a:custGeom>
              <a:avLst/>
              <a:gdLst/>
              <a:ahLst/>
              <a:cxnLst>
                <a:cxn ang="0">
                  <a:pos x="0" y="703"/>
                </a:cxn>
                <a:cxn ang="0">
                  <a:pos x="0" y="0"/>
                </a:cxn>
                <a:cxn ang="0">
                  <a:pos x="0" y="703"/>
                </a:cxn>
              </a:cxnLst>
              <a:rect l="0" t="0" r="r" b="b"/>
              <a:pathLst>
                <a:path h="703">
                  <a:moveTo>
                    <a:pt x="0" y="703"/>
                  </a:moveTo>
                  <a:lnTo>
                    <a:pt x="0" y="0"/>
                  </a:lnTo>
                  <a:lnTo>
                    <a:pt x="0" y="703"/>
                  </a:lnTo>
                  <a:close/>
                </a:path>
              </a:pathLst>
            </a:custGeom>
            <a:solidFill>
              <a:srgbClr val="FF0000"/>
            </a:solidFill>
            <a:ln w="9525">
              <a:noFill/>
              <a:round/>
              <a:headEnd/>
              <a:tailEnd/>
            </a:ln>
          </p:spPr>
          <p:txBody>
            <a:bodyPr/>
            <a:lstStyle/>
            <a:p>
              <a:endParaRPr lang="en-GB"/>
            </a:p>
          </p:txBody>
        </p:sp>
        <p:sp>
          <p:nvSpPr>
            <p:cNvPr id="243831" name="Freeform 119"/>
            <p:cNvSpPr>
              <a:spLocks/>
            </p:cNvSpPr>
            <p:nvPr/>
          </p:nvSpPr>
          <p:spPr bwMode="auto">
            <a:xfrm>
              <a:off x="1450" y="2531"/>
              <a:ext cx="112" cy="703"/>
            </a:xfrm>
            <a:custGeom>
              <a:avLst/>
              <a:gdLst/>
              <a:ahLst/>
              <a:cxnLst>
                <a:cxn ang="0">
                  <a:pos x="0" y="0"/>
                </a:cxn>
                <a:cxn ang="0">
                  <a:pos x="112" y="0"/>
                </a:cxn>
                <a:cxn ang="0">
                  <a:pos x="0" y="703"/>
                </a:cxn>
                <a:cxn ang="0">
                  <a:pos x="0" y="0"/>
                </a:cxn>
              </a:cxnLst>
              <a:rect l="0" t="0" r="r" b="b"/>
              <a:pathLst>
                <a:path w="112" h="703">
                  <a:moveTo>
                    <a:pt x="0" y="0"/>
                  </a:moveTo>
                  <a:lnTo>
                    <a:pt x="112" y="0"/>
                  </a:lnTo>
                  <a:lnTo>
                    <a:pt x="0" y="703"/>
                  </a:lnTo>
                  <a:lnTo>
                    <a:pt x="0" y="0"/>
                  </a:lnTo>
                  <a:close/>
                </a:path>
              </a:pathLst>
            </a:custGeom>
            <a:solidFill>
              <a:srgbClr val="FF0000"/>
            </a:solidFill>
            <a:ln w="9525">
              <a:noFill/>
              <a:round/>
              <a:headEnd/>
              <a:tailEnd/>
            </a:ln>
          </p:spPr>
          <p:txBody>
            <a:bodyPr/>
            <a:lstStyle/>
            <a:p>
              <a:endParaRPr lang="en-GB"/>
            </a:p>
          </p:txBody>
        </p:sp>
        <p:sp>
          <p:nvSpPr>
            <p:cNvPr id="243832" name="Freeform 120"/>
            <p:cNvSpPr>
              <a:spLocks/>
            </p:cNvSpPr>
            <p:nvPr/>
          </p:nvSpPr>
          <p:spPr bwMode="auto">
            <a:xfrm>
              <a:off x="1450" y="2531"/>
              <a:ext cx="112" cy="703"/>
            </a:xfrm>
            <a:custGeom>
              <a:avLst/>
              <a:gdLst/>
              <a:ahLst/>
              <a:cxnLst>
                <a:cxn ang="0">
                  <a:pos x="0" y="703"/>
                </a:cxn>
                <a:cxn ang="0">
                  <a:pos x="112" y="0"/>
                </a:cxn>
                <a:cxn ang="0">
                  <a:pos x="112" y="703"/>
                </a:cxn>
                <a:cxn ang="0">
                  <a:pos x="0" y="703"/>
                </a:cxn>
              </a:cxnLst>
              <a:rect l="0" t="0" r="r" b="b"/>
              <a:pathLst>
                <a:path w="112" h="703">
                  <a:moveTo>
                    <a:pt x="0" y="703"/>
                  </a:moveTo>
                  <a:lnTo>
                    <a:pt x="112" y="0"/>
                  </a:lnTo>
                  <a:lnTo>
                    <a:pt x="112" y="703"/>
                  </a:lnTo>
                  <a:lnTo>
                    <a:pt x="0" y="703"/>
                  </a:lnTo>
                  <a:close/>
                </a:path>
              </a:pathLst>
            </a:custGeom>
            <a:solidFill>
              <a:srgbClr val="FF0000"/>
            </a:solidFill>
            <a:ln w="9525">
              <a:noFill/>
              <a:round/>
              <a:headEnd/>
              <a:tailEnd/>
            </a:ln>
          </p:spPr>
          <p:txBody>
            <a:bodyPr/>
            <a:lstStyle/>
            <a:p>
              <a:endParaRPr lang="en-GB"/>
            </a:p>
          </p:txBody>
        </p:sp>
        <p:sp>
          <p:nvSpPr>
            <p:cNvPr id="243833" name="Freeform 121"/>
            <p:cNvSpPr>
              <a:spLocks/>
            </p:cNvSpPr>
            <p:nvPr/>
          </p:nvSpPr>
          <p:spPr bwMode="auto">
            <a:xfrm>
              <a:off x="1450" y="2531"/>
              <a:ext cx="112" cy="703"/>
            </a:xfrm>
            <a:custGeom>
              <a:avLst/>
              <a:gdLst/>
              <a:ahLst/>
              <a:cxnLst>
                <a:cxn ang="0">
                  <a:pos x="0" y="703"/>
                </a:cxn>
                <a:cxn ang="0">
                  <a:pos x="0" y="0"/>
                </a:cxn>
                <a:cxn ang="0">
                  <a:pos x="112" y="0"/>
                </a:cxn>
                <a:cxn ang="0">
                  <a:pos x="112" y="703"/>
                </a:cxn>
                <a:cxn ang="0">
                  <a:pos x="0" y="703"/>
                </a:cxn>
                <a:cxn ang="0">
                  <a:pos x="0" y="703"/>
                </a:cxn>
              </a:cxnLst>
              <a:rect l="0" t="0" r="r" b="b"/>
              <a:pathLst>
                <a:path w="112" h="703">
                  <a:moveTo>
                    <a:pt x="0" y="703"/>
                  </a:moveTo>
                  <a:lnTo>
                    <a:pt x="0" y="0"/>
                  </a:lnTo>
                  <a:lnTo>
                    <a:pt x="112" y="0"/>
                  </a:lnTo>
                  <a:lnTo>
                    <a:pt x="112" y="703"/>
                  </a:lnTo>
                  <a:lnTo>
                    <a:pt x="0" y="703"/>
                  </a:lnTo>
                  <a:lnTo>
                    <a:pt x="0" y="703"/>
                  </a:lnTo>
                </a:path>
              </a:pathLst>
            </a:custGeom>
            <a:noFill/>
            <a:ln w="11113">
              <a:solidFill>
                <a:srgbClr val="FFFFFF"/>
              </a:solidFill>
              <a:prstDash val="solid"/>
              <a:round/>
              <a:headEnd/>
              <a:tailEnd/>
            </a:ln>
          </p:spPr>
          <p:txBody>
            <a:bodyPr/>
            <a:lstStyle/>
            <a:p>
              <a:endParaRPr lang="en-GB"/>
            </a:p>
          </p:txBody>
        </p:sp>
        <p:sp>
          <p:nvSpPr>
            <p:cNvPr id="243834" name="Freeform 122"/>
            <p:cNvSpPr>
              <a:spLocks/>
            </p:cNvSpPr>
            <p:nvPr/>
          </p:nvSpPr>
          <p:spPr bwMode="auto">
            <a:xfrm>
              <a:off x="1338" y="2418"/>
              <a:ext cx="1" cy="816"/>
            </a:xfrm>
            <a:custGeom>
              <a:avLst/>
              <a:gdLst/>
              <a:ahLst/>
              <a:cxnLst>
                <a:cxn ang="0">
                  <a:pos x="0" y="816"/>
                </a:cxn>
                <a:cxn ang="0">
                  <a:pos x="0" y="0"/>
                </a:cxn>
                <a:cxn ang="0">
                  <a:pos x="0" y="816"/>
                </a:cxn>
              </a:cxnLst>
              <a:rect l="0" t="0" r="r" b="b"/>
              <a:pathLst>
                <a:path h="816">
                  <a:moveTo>
                    <a:pt x="0" y="816"/>
                  </a:moveTo>
                  <a:lnTo>
                    <a:pt x="0" y="0"/>
                  </a:lnTo>
                  <a:lnTo>
                    <a:pt x="0" y="816"/>
                  </a:lnTo>
                  <a:close/>
                </a:path>
              </a:pathLst>
            </a:custGeom>
            <a:solidFill>
              <a:srgbClr val="FF0000"/>
            </a:solidFill>
            <a:ln w="9525">
              <a:noFill/>
              <a:round/>
              <a:headEnd/>
              <a:tailEnd/>
            </a:ln>
          </p:spPr>
          <p:txBody>
            <a:bodyPr/>
            <a:lstStyle/>
            <a:p>
              <a:endParaRPr lang="en-GB"/>
            </a:p>
          </p:txBody>
        </p:sp>
        <p:sp>
          <p:nvSpPr>
            <p:cNvPr id="243835" name="Freeform 123"/>
            <p:cNvSpPr>
              <a:spLocks/>
            </p:cNvSpPr>
            <p:nvPr/>
          </p:nvSpPr>
          <p:spPr bwMode="auto">
            <a:xfrm>
              <a:off x="1338" y="2418"/>
              <a:ext cx="112" cy="816"/>
            </a:xfrm>
            <a:custGeom>
              <a:avLst/>
              <a:gdLst/>
              <a:ahLst/>
              <a:cxnLst>
                <a:cxn ang="0">
                  <a:pos x="0" y="0"/>
                </a:cxn>
                <a:cxn ang="0">
                  <a:pos x="112" y="0"/>
                </a:cxn>
                <a:cxn ang="0">
                  <a:pos x="0" y="816"/>
                </a:cxn>
                <a:cxn ang="0">
                  <a:pos x="0" y="0"/>
                </a:cxn>
              </a:cxnLst>
              <a:rect l="0" t="0" r="r" b="b"/>
              <a:pathLst>
                <a:path w="112" h="816">
                  <a:moveTo>
                    <a:pt x="0" y="0"/>
                  </a:moveTo>
                  <a:lnTo>
                    <a:pt x="112" y="0"/>
                  </a:lnTo>
                  <a:lnTo>
                    <a:pt x="0" y="816"/>
                  </a:lnTo>
                  <a:lnTo>
                    <a:pt x="0" y="0"/>
                  </a:lnTo>
                  <a:close/>
                </a:path>
              </a:pathLst>
            </a:custGeom>
            <a:solidFill>
              <a:srgbClr val="FF0000"/>
            </a:solidFill>
            <a:ln w="9525">
              <a:noFill/>
              <a:round/>
              <a:headEnd/>
              <a:tailEnd/>
            </a:ln>
          </p:spPr>
          <p:txBody>
            <a:bodyPr/>
            <a:lstStyle/>
            <a:p>
              <a:endParaRPr lang="en-GB"/>
            </a:p>
          </p:txBody>
        </p:sp>
        <p:sp>
          <p:nvSpPr>
            <p:cNvPr id="243836" name="Freeform 124"/>
            <p:cNvSpPr>
              <a:spLocks/>
            </p:cNvSpPr>
            <p:nvPr/>
          </p:nvSpPr>
          <p:spPr bwMode="auto">
            <a:xfrm>
              <a:off x="1338" y="2418"/>
              <a:ext cx="112" cy="816"/>
            </a:xfrm>
            <a:custGeom>
              <a:avLst/>
              <a:gdLst/>
              <a:ahLst/>
              <a:cxnLst>
                <a:cxn ang="0">
                  <a:pos x="0" y="816"/>
                </a:cxn>
                <a:cxn ang="0">
                  <a:pos x="112" y="0"/>
                </a:cxn>
                <a:cxn ang="0">
                  <a:pos x="112" y="816"/>
                </a:cxn>
                <a:cxn ang="0">
                  <a:pos x="0" y="816"/>
                </a:cxn>
              </a:cxnLst>
              <a:rect l="0" t="0" r="r" b="b"/>
              <a:pathLst>
                <a:path w="112" h="816">
                  <a:moveTo>
                    <a:pt x="0" y="816"/>
                  </a:moveTo>
                  <a:lnTo>
                    <a:pt x="112" y="0"/>
                  </a:lnTo>
                  <a:lnTo>
                    <a:pt x="112" y="816"/>
                  </a:lnTo>
                  <a:lnTo>
                    <a:pt x="0" y="816"/>
                  </a:lnTo>
                  <a:close/>
                </a:path>
              </a:pathLst>
            </a:custGeom>
            <a:solidFill>
              <a:srgbClr val="FF0000"/>
            </a:solidFill>
            <a:ln w="9525">
              <a:noFill/>
              <a:round/>
              <a:headEnd/>
              <a:tailEnd/>
            </a:ln>
          </p:spPr>
          <p:txBody>
            <a:bodyPr/>
            <a:lstStyle/>
            <a:p>
              <a:endParaRPr lang="en-GB"/>
            </a:p>
          </p:txBody>
        </p:sp>
        <p:sp>
          <p:nvSpPr>
            <p:cNvPr id="243837" name="Freeform 125"/>
            <p:cNvSpPr>
              <a:spLocks/>
            </p:cNvSpPr>
            <p:nvPr/>
          </p:nvSpPr>
          <p:spPr bwMode="auto">
            <a:xfrm>
              <a:off x="1338" y="2418"/>
              <a:ext cx="112" cy="816"/>
            </a:xfrm>
            <a:custGeom>
              <a:avLst/>
              <a:gdLst/>
              <a:ahLst/>
              <a:cxnLst>
                <a:cxn ang="0">
                  <a:pos x="0" y="816"/>
                </a:cxn>
                <a:cxn ang="0">
                  <a:pos x="0" y="0"/>
                </a:cxn>
                <a:cxn ang="0">
                  <a:pos x="112" y="0"/>
                </a:cxn>
                <a:cxn ang="0">
                  <a:pos x="112" y="816"/>
                </a:cxn>
                <a:cxn ang="0">
                  <a:pos x="0" y="816"/>
                </a:cxn>
                <a:cxn ang="0">
                  <a:pos x="0" y="816"/>
                </a:cxn>
              </a:cxnLst>
              <a:rect l="0" t="0" r="r" b="b"/>
              <a:pathLst>
                <a:path w="112" h="816">
                  <a:moveTo>
                    <a:pt x="0" y="816"/>
                  </a:moveTo>
                  <a:lnTo>
                    <a:pt x="0" y="0"/>
                  </a:lnTo>
                  <a:lnTo>
                    <a:pt x="112" y="0"/>
                  </a:lnTo>
                  <a:lnTo>
                    <a:pt x="112" y="816"/>
                  </a:lnTo>
                  <a:lnTo>
                    <a:pt x="0" y="816"/>
                  </a:lnTo>
                  <a:lnTo>
                    <a:pt x="0" y="816"/>
                  </a:lnTo>
                </a:path>
              </a:pathLst>
            </a:custGeom>
            <a:noFill/>
            <a:ln w="11113">
              <a:solidFill>
                <a:srgbClr val="FFFFFF"/>
              </a:solidFill>
              <a:prstDash val="solid"/>
              <a:round/>
              <a:headEnd/>
              <a:tailEnd/>
            </a:ln>
          </p:spPr>
          <p:txBody>
            <a:bodyPr/>
            <a:lstStyle/>
            <a:p>
              <a:endParaRPr lang="en-GB"/>
            </a:p>
          </p:txBody>
        </p:sp>
        <p:sp>
          <p:nvSpPr>
            <p:cNvPr id="243838" name="Freeform 126"/>
            <p:cNvSpPr>
              <a:spLocks/>
            </p:cNvSpPr>
            <p:nvPr/>
          </p:nvSpPr>
          <p:spPr bwMode="auto">
            <a:xfrm>
              <a:off x="1225" y="2186"/>
              <a:ext cx="1" cy="1048"/>
            </a:xfrm>
            <a:custGeom>
              <a:avLst/>
              <a:gdLst/>
              <a:ahLst/>
              <a:cxnLst>
                <a:cxn ang="0">
                  <a:pos x="0" y="1048"/>
                </a:cxn>
                <a:cxn ang="0">
                  <a:pos x="0" y="0"/>
                </a:cxn>
                <a:cxn ang="0">
                  <a:pos x="0" y="1048"/>
                </a:cxn>
              </a:cxnLst>
              <a:rect l="0" t="0" r="r" b="b"/>
              <a:pathLst>
                <a:path h="1048">
                  <a:moveTo>
                    <a:pt x="0" y="1048"/>
                  </a:moveTo>
                  <a:lnTo>
                    <a:pt x="0" y="0"/>
                  </a:lnTo>
                  <a:lnTo>
                    <a:pt x="0" y="1048"/>
                  </a:lnTo>
                  <a:close/>
                </a:path>
              </a:pathLst>
            </a:custGeom>
            <a:solidFill>
              <a:srgbClr val="FF0000"/>
            </a:solidFill>
            <a:ln w="9525">
              <a:noFill/>
              <a:round/>
              <a:headEnd/>
              <a:tailEnd/>
            </a:ln>
          </p:spPr>
          <p:txBody>
            <a:bodyPr/>
            <a:lstStyle/>
            <a:p>
              <a:endParaRPr lang="en-GB"/>
            </a:p>
          </p:txBody>
        </p:sp>
        <p:sp>
          <p:nvSpPr>
            <p:cNvPr id="243839" name="Freeform 127"/>
            <p:cNvSpPr>
              <a:spLocks/>
            </p:cNvSpPr>
            <p:nvPr/>
          </p:nvSpPr>
          <p:spPr bwMode="auto">
            <a:xfrm>
              <a:off x="1225" y="2186"/>
              <a:ext cx="113" cy="1048"/>
            </a:xfrm>
            <a:custGeom>
              <a:avLst/>
              <a:gdLst/>
              <a:ahLst/>
              <a:cxnLst>
                <a:cxn ang="0">
                  <a:pos x="0" y="0"/>
                </a:cxn>
                <a:cxn ang="0">
                  <a:pos x="113" y="0"/>
                </a:cxn>
                <a:cxn ang="0">
                  <a:pos x="0" y="1048"/>
                </a:cxn>
                <a:cxn ang="0">
                  <a:pos x="0" y="0"/>
                </a:cxn>
              </a:cxnLst>
              <a:rect l="0" t="0" r="r" b="b"/>
              <a:pathLst>
                <a:path w="113" h="1048">
                  <a:moveTo>
                    <a:pt x="0" y="0"/>
                  </a:moveTo>
                  <a:lnTo>
                    <a:pt x="113" y="0"/>
                  </a:lnTo>
                  <a:lnTo>
                    <a:pt x="0" y="1048"/>
                  </a:lnTo>
                  <a:lnTo>
                    <a:pt x="0" y="0"/>
                  </a:lnTo>
                  <a:close/>
                </a:path>
              </a:pathLst>
            </a:custGeom>
            <a:solidFill>
              <a:srgbClr val="FF0000"/>
            </a:solidFill>
            <a:ln w="9525">
              <a:noFill/>
              <a:round/>
              <a:headEnd/>
              <a:tailEnd/>
            </a:ln>
          </p:spPr>
          <p:txBody>
            <a:bodyPr/>
            <a:lstStyle/>
            <a:p>
              <a:endParaRPr lang="en-GB"/>
            </a:p>
          </p:txBody>
        </p:sp>
        <p:sp>
          <p:nvSpPr>
            <p:cNvPr id="243840" name="Freeform 128"/>
            <p:cNvSpPr>
              <a:spLocks/>
            </p:cNvSpPr>
            <p:nvPr/>
          </p:nvSpPr>
          <p:spPr bwMode="auto">
            <a:xfrm>
              <a:off x="1225" y="2186"/>
              <a:ext cx="113" cy="1048"/>
            </a:xfrm>
            <a:custGeom>
              <a:avLst/>
              <a:gdLst/>
              <a:ahLst/>
              <a:cxnLst>
                <a:cxn ang="0">
                  <a:pos x="0" y="1048"/>
                </a:cxn>
                <a:cxn ang="0">
                  <a:pos x="113" y="0"/>
                </a:cxn>
                <a:cxn ang="0">
                  <a:pos x="113" y="1048"/>
                </a:cxn>
                <a:cxn ang="0">
                  <a:pos x="0" y="1048"/>
                </a:cxn>
              </a:cxnLst>
              <a:rect l="0" t="0" r="r" b="b"/>
              <a:pathLst>
                <a:path w="113" h="1048">
                  <a:moveTo>
                    <a:pt x="0" y="1048"/>
                  </a:moveTo>
                  <a:lnTo>
                    <a:pt x="113" y="0"/>
                  </a:lnTo>
                  <a:lnTo>
                    <a:pt x="113" y="1048"/>
                  </a:lnTo>
                  <a:lnTo>
                    <a:pt x="0" y="1048"/>
                  </a:lnTo>
                  <a:close/>
                </a:path>
              </a:pathLst>
            </a:custGeom>
            <a:solidFill>
              <a:srgbClr val="FF0000"/>
            </a:solidFill>
            <a:ln w="9525">
              <a:noFill/>
              <a:round/>
              <a:headEnd/>
              <a:tailEnd/>
            </a:ln>
          </p:spPr>
          <p:txBody>
            <a:bodyPr/>
            <a:lstStyle/>
            <a:p>
              <a:endParaRPr lang="en-GB"/>
            </a:p>
          </p:txBody>
        </p:sp>
        <p:sp>
          <p:nvSpPr>
            <p:cNvPr id="243841" name="Freeform 129"/>
            <p:cNvSpPr>
              <a:spLocks/>
            </p:cNvSpPr>
            <p:nvPr/>
          </p:nvSpPr>
          <p:spPr bwMode="auto">
            <a:xfrm>
              <a:off x="1225" y="2186"/>
              <a:ext cx="113" cy="1048"/>
            </a:xfrm>
            <a:custGeom>
              <a:avLst/>
              <a:gdLst/>
              <a:ahLst/>
              <a:cxnLst>
                <a:cxn ang="0">
                  <a:pos x="0" y="1048"/>
                </a:cxn>
                <a:cxn ang="0">
                  <a:pos x="0" y="0"/>
                </a:cxn>
                <a:cxn ang="0">
                  <a:pos x="113" y="0"/>
                </a:cxn>
                <a:cxn ang="0">
                  <a:pos x="113" y="1048"/>
                </a:cxn>
                <a:cxn ang="0">
                  <a:pos x="0" y="1048"/>
                </a:cxn>
                <a:cxn ang="0">
                  <a:pos x="0" y="1048"/>
                </a:cxn>
              </a:cxnLst>
              <a:rect l="0" t="0" r="r" b="b"/>
              <a:pathLst>
                <a:path w="113" h="1048">
                  <a:moveTo>
                    <a:pt x="0" y="1048"/>
                  </a:moveTo>
                  <a:lnTo>
                    <a:pt x="0" y="0"/>
                  </a:lnTo>
                  <a:lnTo>
                    <a:pt x="113" y="0"/>
                  </a:lnTo>
                  <a:lnTo>
                    <a:pt x="113" y="1048"/>
                  </a:lnTo>
                  <a:lnTo>
                    <a:pt x="0" y="1048"/>
                  </a:lnTo>
                  <a:lnTo>
                    <a:pt x="0" y="1048"/>
                  </a:lnTo>
                </a:path>
              </a:pathLst>
            </a:custGeom>
            <a:noFill/>
            <a:ln w="11113">
              <a:solidFill>
                <a:srgbClr val="FFFFFF"/>
              </a:solidFill>
              <a:prstDash val="solid"/>
              <a:round/>
              <a:headEnd/>
              <a:tailEnd/>
            </a:ln>
          </p:spPr>
          <p:txBody>
            <a:bodyPr/>
            <a:lstStyle/>
            <a:p>
              <a:endParaRPr lang="en-GB"/>
            </a:p>
          </p:txBody>
        </p:sp>
        <p:sp>
          <p:nvSpPr>
            <p:cNvPr id="243842" name="Freeform 130"/>
            <p:cNvSpPr>
              <a:spLocks/>
            </p:cNvSpPr>
            <p:nvPr/>
          </p:nvSpPr>
          <p:spPr bwMode="auto">
            <a:xfrm>
              <a:off x="1113" y="2109"/>
              <a:ext cx="1" cy="1125"/>
            </a:xfrm>
            <a:custGeom>
              <a:avLst/>
              <a:gdLst/>
              <a:ahLst/>
              <a:cxnLst>
                <a:cxn ang="0">
                  <a:pos x="0" y="1125"/>
                </a:cxn>
                <a:cxn ang="0">
                  <a:pos x="0" y="0"/>
                </a:cxn>
                <a:cxn ang="0">
                  <a:pos x="0" y="1125"/>
                </a:cxn>
              </a:cxnLst>
              <a:rect l="0" t="0" r="r" b="b"/>
              <a:pathLst>
                <a:path h="1125">
                  <a:moveTo>
                    <a:pt x="0" y="1125"/>
                  </a:moveTo>
                  <a:lnTo>
                    <a:pt x="0" y="0"/>
                  </a:lnTo>
                  <a:lnTo>
                    <a:pt x="0" y="1125"/>
                  </a:lnTo>
                  <a:close/>
                </a:path>
              </a:pathLst>
            </a:custGeom>
            <a:solidFill>
              <a:srgbClr val="FF0000"/>
            </a:solidFill>
            <a:ln w="9525">
              <a:noFill/>
              <a:round/>
              <a:headEnd/>
              <a:tailEnd/>
            </a:ln>
          </p:spPr>
          <p:txBody>
            <a:bodyPr/>
            <a:lstStyle/>
            <a:p>
              <a:endParaRPr lang="en-GB"/>
            </a:p>
          </p:txBody>
        </p:sp>
        <p:sp>
          <p:nvSpPr>
            <p:cNvPr id="243843" name="Freeform 131"/>
            <p:cNvSpPr>
              <a:spLocks/>
            </p:cNvSpPr>
            <p:nvPr/>
          </p:nvSpPr>
          <p:spPr bwMode="auto">
            <a:xfrm>
              <a:off x="1113" y="2109"/>
              <a:ext cx="112" cy="1125"/>
            </a:xfrm>
            <a:custGeom>
              <a:avLst/>
              <a:gdLst/>
              <a:ahLst/>
              <a:cxnLst>
                <a:cxn ang="0">
                  <a:pos x="0" y="0"/>
                </a:cxn>
                <a:cxn ang="0">
                  <a:pos x="112" y="0"/>
                </a:cxn>
                <a:cxn ang="0">
                  <a:pos x="0" y="1125"/>
                </a:cxn>
                <a:cxn ang="0">
                  <a:pos x="0" y="0"/>
                </a:cxn>
              </a:cxnLst>
              <a:rect l="0" t="0" r="r" b="b"/>
              <a:pathLst>
                <a:path w="112" h="1125">
                  <a:moveTo>
                    <a:pt x="0" y="0"/>
                  </a:moveTo>
                  <a:lnTo>
                    <a:pt x="112" y="0"/>
                  </a:lnTo>
                  <a:lnTo>
                    <a:pt x="0" y="1125"/>
                  </a:lnTo>
                  <a:lnTo>
                    <a:pt x="0" y="0"/>
                  </a:lnTo>
                  <a:close/>
                </a:path>
              </a:pathLst>
            </a:custGeom>
            <a:solidFill>
              <a:srgbClr val="FF0000"/>
            </a:solidFill>
            <a:ln w="9525">
              <a:noFill/>
              <a:round/>
              <a:headEnd/>
              <a:tailEnd/>
            </a:ln>
          </p:spPr>
          <p:txBody>
            <a:bodyPr/>
            <a:lstStyle/>
            <a:p>
              <a:endParaRPr lang="en-GB"/>
            </a:p>
          </p:txBody>
        </p:sp>
        <p:sp>
          <p:nvSpPr>
            <p:cNvPr id="243844" name="Freeform 132"/>
            <p:cNvSpPr>
              <a:spLocks/>
            </p:cNvSpPr>
            <p:nvPr/>
          </p:nvSpPr>
          <p:spPr bwMode="auto">
            <a:xfrm>
              <a:off x="1113" y="2109"/>
              <a:ext cx="112" cy="1125"/>
            </a:xfrm>
            <a:custGeom>
              <a:avLst/>
              <a:gdLst/>
              <a:ahLst/>
              <a:cxnLst>
                <a:cxn ang="0">
                  <a:pos x="0" y="1125"/>
                </a:cxn>
                <a:cxn ang="0">
                  <a:pos x="112" y="0"/>
                </a:cxn>
                <a:cxn ang="0">
                  <a:pos x="112" y="1125"/>
                </a:cxn>
                <a:cxn ang="0">
                  <a:pos x="0" y="1125"/>
                </a:cxn>
              </a:cxnLst>
              <a:rect l="0" t="0" r="r" b="b"/>
              <a:pathLst>
                <a:path w="112" h="1125">
                  <a:moveTo>
                    <a:pt x="0" y="1125"/>
                  </a:moveTo>
                  <a:lnTo>
                    <a:pt x="112" y="0"/>
                  </a:lnTo>
                  <a:lnTo>
                    <a:pt x="112" y="1125"/>
                  </a:lnTo>
                  <a:lnTo>
                    <a:pt x="0" y="1125"/>
                  </a:lnTo>
                  <a:close/>
                </a:path>
              </a:pathLst>
            </a:custGeom>
            <a:solidFill>
              <a:srgbClr val="FF0000"/>
            </a:solidFill>
            <a:ln w="9525">
              <a:noFill/>
              <a:round/>
              <a:headEnd/>
              <a:tailEnd/>
            </a:ln>
          </p:spPr>
          <p:txBody>
            <a:bodyPr/>
            <a:lstStyle/>
            <a:p>
              <a:endParaRPr lang="en-GB"/>
            </a:p>
          </p:txBody>
        </p:sp>
        <p:sp>
          <p:nvSpPr>
            <p:cNvPr id="243845" name="Freeform 133"/>
            <p:cNvSpPr>
              <a:spLocks/>
            </p:cNvSpPr>
            <p:nvPr/>
          </p:nvSpPr>
          <p:spPr bwMode="auto">
            <a:xfrm>
              <a:off x="1113" y="2109"/>
              <a:ext cx="112" cy="1125"/>
            </a:xfrm>
            <a:custGeom>
              <a:avLst/>
              <a:gdLst/>
              <a:ahLst/>
              <a:cxnLst>
                <a:cxn ang="0">
                  <a:pos x="0" y="1125"/>
                </a:cxn>
                <a:cxn ang="0">
                  <a:pos x="0" y="0"/>
                </a:cxn>
                <a:cxn ang="0">
                  <a:pos x="112" y="0"/>
                </a:cxn>
                <a:cxn ang="0">
                  <a:pos x="112" y="1125"/>
                </a:cxn>
                <a:cxn ang="0">
                  <a:pos x="0" y="1125"/>
                </a:cxn>
                <a:cxn ang="0">
                  <a:pos x="0" y="1125"/>
                </a:cxn>
              </a:cxnLst>
              <a:rect l="0" t="0" r="r" b="b"/>
              <a:pathLst>
                <a:path w="112" h="1125">
                  <a:moveTo>
                    <a:pt x="0" y="1125"/>
                  </a:moveTo>
                  <a:lnTo>
                    <a:pt x="0" y="0"/>
                  </a:lnTo>
                  <a:lnTo>
                    <a:pt x="112" y="0"/>
                  </a:lnTo>
                  <a:lnTo>
                    <a:pt x="112" y="1125"/>
                  </a:lnTo>
                  <a:lnTo>
                    <a:pt x="0" y="1125"/>
                  </a:lnTo>
                  <a:lnTo>
                    <a:pt x="0" y="1125"/>
                  </a:lnTo>
                </a:path>
              </a:pathLst>
            </a:custGeom>
            <a:noFill/>
            <a:ln w="11113">
              <a:solidFill>
                <a:srgbClr val="FFFFFF"/>
              </a:solidFill>
              <a:prstDash val="solid"/>
              <a:round/>
              <a:headEnd/>
              <a:tailEnd/>
            </a:ln>
          </p:spPr>
          <p:txBody>
            <a:bodyPr/>
            <a:lstStyle/>
            <a:p>
              <a:endParaRPr lang="en-GB"/>
            </a:p>
          </p:txBody>
        </p:sp>
        <p:sp>
          <p:nvSpPr>
            <p:cNvPr id="243846" name="Freeform 134"/>
            <p:cNvSpPr>
              <a:spLocks/>
            </p:cNvSpPr>
            <p:nvPr/>
          </p:nvSpPr>
          <p:spPr bwMode="auto">
            <a:xfrm>
              <a:off x="1000" y="2067"/>
              <a:ext cx="1" cy="1167"/>
            </a:xfrm>
            <a:custGeom>
              <a:avLst/>
              <a:gdLst/>
              <a:ahLst/>
              <a:cxnLst>
                <a:cxn ang="0">
                  <a:pos x="0" y="1167"/>
                </a:cxn>
                <a:cxn ang="0">
                  <a:pos x="0" y="0"/>
                </a:cxn>
                <a:cxn ang="0">
                  <a:pos x="0" y="1167"/>
                </a:cxn>
              </a:cxnLst>
              <a:rect l="0" t="0" r="r" b="b"/>
              <a:pathLst>
                <a:path h="1167">
                  <a:moveTo>
                    <a:pt x="0" y="1167"/>
                  </a:moveTo>
                  <a:lnTo>
                    <a:pt x="0" y="0"/>
                  </a:lnTo>
                  <a:lnTo>
                    <a:pt x="0" y="1167"/>
                  </a:lnTo>
                  <a:close/>
                </a:path>
              </a:pathLst>
            </a:custGeom>
            <a:solidFill>
              <a:srgbClr val="FF0000"/>
            </a:solidFill>
            <a:ln w="9525">
              <a:noFill/>
              <a:round/>
              <a:headEnd/>
              <a:tailEnd/>
            </a:ln>
          </p:spPr>
          <p:txBody>
            <a:bodyPr/>
            <a:lstStyle/>
            <a:p>
              <a:endParaRPr lang="en-GB"/>
            </a:p>
          </p:txBody>
        </p:sp>
        <p:sp>
          <p:nvSpPr>
            <p:cNvPr id="243847" name="Freeform 135"/>
            <p:cNvSpPr>
              <a:spLocks/>
            </p:cNvSpPr>
            <p:nvPr/>
          </p:nvSpPr>
          <p:spPr bwMode="auto">
            <a:xfrm>
              <a:off x="1000" y="2067"/>
              <a:ext cx="113" cy="1167"/>
            </a:xfrm>
            <a:custGeom>
              <a:avLst/>
              <a:gdLst/>
              <a:ahLst/>
              <a:cxnLst>
                <a:cxn ang="0">
                  <a:pos x="0" y="1167"/>
                </a:cxn>
                <a:cxn ang="0">
                  <a:pos x="113" y="0"/>
                </a:cxn>
                <a:cxn ang="0">
                  <a:pos x="0" y="0"/>
                </a:cxn>
                <a:cxn ang="0">
                  <a:pos x="0" y="1167"/>
                </a:cxn>
              </a:cxnLst>
              <a:rect l="0" t="0" r="r" b="b"/>
              <a:pathLst>
                <a:path w="113" h="1167">
                  <a:moveTo>
                    <a:pt x="0" y="1167"/>
                  </a:moveTo>
                  <a:lnTo>
                    <a:pt x="113" y="0"/>
                  </a:lnTo>
                  <a:lnTo>
                    <a:pt x="0" y="0"/>
                  </a:lnTo>
                  <a:lnTo>
                    <a:pt x="0" y="1167"/>
                  </a:lnTo>
                  <a:close/>
                </a:path>
              </a:pathLst>
            </a:custGeom>
            <a:solidFill>
              <a:srgbClr val="FF0000"/>
            </a:solidFill>
            <a:ln w="9525">
              <a:noFill/>
              <a:round/>
              <a:headEnd/>
              <a:tailEnd/>
            </a:ln>
          </p:spPr>
          <p:txBody>
            <a:bodyPr/>
            <a:lstStyle/>
            <a:p>
              <a:endParaRPr lang="en-GB"/>
            </a:p>
          </p:txBody>
        </p:sp>
        <p:sp>
          <p:nvSpPr>
            <p:cNvPr id="243848" name="Freeform 136"/>
            <p:cNvSpPr>
              <a:spLocks/>
            </p:cNvSpPr>
            <p:nvPr/>
          </p:nvSpPr>
          <p:spPr bwMode="auto">
            <a:xfrm>
              <a:off x="1000" y="2067"/>
              <a:ext cx="113" cy="1167"/>
            </a:xfrm>
            <a:custGeom>
              <a:avLst/>
              <a:gdLst/>
              <a:ahLst/>
              <a:cxnLst>
                <a:cxn ang="0">
                  <a:pos x="0" y="1167"/>
                </a:cxn>
                <a:cxn ang="0">
                  <a:pos x="113" y="0"/>
                </a:cxn>
                <a:cxn ang="0">
                  <a:pos x="113" y="1167"/>
                </a:cxn>
                <a:cxn ang="0">
                  <a:pos x="0" y="1167"/>
                </a:cxn>
              </a:cxnLst>
              <a:rect l="0" t="0" r="r" b="b"/>
              <a:pathLst>
                <a:path w="113" h="1167">
                  <a:moveTo>
                    <a:pt x="0" y="1167"/>
                  </a:moveTo>
                  <a:lnTo>
                    <a:pt x="113" y="0"/>
                  </a:lnTo>
                  <a:lnTo>
                    <a:pt x="113" y="1167"/>
                  </a:lnTo>
                  <a:lnTo>
                    <a:pt x="0" y="1167"/>
                  </a:lnTo>
                  <a:close/>
                </a:path>
              </a:pathLst>
            </a:custGeom>
            <a:solidFill>
              <a:srgbClr val="FF0000"/>
            </a:solidFill>
            <a:ln w="9525">
              <a:noFill/>
              <a:round/>
              <a:headEnd/>
              <a:tailEnd/>
            </a:ln>
          </p:spPr>
          <p:txBody>
            <a:bodyPr/>
            <a:lstStyle/>
            <a:p>
              <a:endParaRPr lang="en-GB"/>
            </a:p>
          </p:txBody>
        </p:sp>
        <p:sp>
          <p:nvSpPr>
            <p:cNvPr id="243849" name="Freeform 137"/>
            <p:cNvSpPr>
              <a:spLocks/>
            </p:cNvSpPr>
            <p:nvPr/>
          </p:nvSpPr>
          <p:spPr bwMode="auto">
            <a:xfrm>
              <a:off x="1000" y="2067"/>
              <a:ext cx="113" cy="1167"/>
            </a:xfrm>
            <a:custGeom>
              <a:avLst/>
              <a:gdLst/>
              <a:ahLst/>
              <a:cxnLst>
                <a:cxn ang="0">
                  <a:pos x="0" y="1167"/>
                </a:cxn>
                <a:cxn ang="0">
                  <a:pos x="0" y="0"/>
                </a:cxn>
                <a:cxn ang="0">
                  <a:pos x="113" y="0"/>
                </a:cxn>
                <a:cxn ang="0">
                  <a:pos x="113" y="1167"/>
                </a:cxn>
                <a:cxn ang="0">
                  <a:pos x="0" y="1167"/>
                </a:cxn>
                <a:cxn ang="0">
                  <a:pos x="0" y="1167"/>
                </a:cxn>
              </a:cxnLst>
              <a:rect l="0" t="0" r="r" b="b"/>
              <a:pathLst>
                <a:path w="113" h="1167">
                  <a:moveTo>
                    <a:pt x="0" y="1167"/>
                  </a:moveTo>
                  <a:lnTo>
                    <a:pt x="0" y="0"/>
                  </a:lnTo>
                  <a:lnTo>
                    <a:pt x="113" y="0"/>
                  </a:lnTo>
                  <a:lnTo>
                    <a:pt x="113" y="1167"/>
                  </a:lnTo>
                  <a:lnTo>
                    <a:pt x="0" y="1167"/>
                  </a:lnTo>
                  <a:lnTo>
                    <a:pt x="0" y="1167"/>
                  </a:lnTo>
                </a:path>
              </a:pathLst>
            </a:custGeom>
            <a:noFill/>
            <a:ln w="11113">
              <a:solidFill>
                <a:srgbClr val="FFFFFF"/>
              </a:solidFill>
              <a:prstDash val="solid"/>
              <a:round/>
              <a:headEnd/>
              <a:tailEnd/>
            </a:ln>
          </p:spPr>
          <p:txBody>
            <a:bodyPr/>
            <a:lstStyle/>
            <a:p>
              <a:endParaRPr lang="en-GB"/>
            </a:p>
          </p:txBody>
        </p:sp>
        <p:sp>
          <p:nvSpPr>
            <p:cNvPr id="243850" name="Freeform 138"/>
            <p:cNvSpPr>
              <a:spLocks/>
            </p:cNvSpPr>
            <p:nvPr/>
          </p:nvSpPr>
          <p:spPr bwMode="auto">
            <a:xfrm>
              <a:off x="888" y="2144"/>
              <a:ext cx="1" cy="1090"/>
            </a:xfrm>
            <a:custGeom>
              <a:avLst/>
              <a:gdLst/>
              <a:ahLst/>
              <a:cxnLst>
                <a:cxn ang="0">
                  <a:pos x="0" y="1090"/>
                </a:cxn>
                <a:cxn ang="0">
                  <a:pos x="0" y="0"/>
                </a:cxn>
                <a:cxn ang="0">
                  <a:pos x="0" y="1090"/>
                </a:cxn>
              </a:cxnLst>
              <a:rect l="0" t="0" r="r" b="b"/>
              <a:pathLst>
                <a:path h="1090">
                  <a:moveTo>
                    <a:pt x="0" y="1090"/>
                  </a:moveTo>
                  <a:lnTo>
                    <a:pt x="0" y="0"/>
                  </a:lnTo>
                  <a:lnTo>
                    <a:pt x="0" y="1090"/>
                  </a:lnTo>
                  <a:close/>
                </a:path>
              </a:pathLst>
            </a:custGeom>
            <a:solidFill>
              <a:srgbClr val="FF0000"/>
            </a:solidFill>
            <a:ln w="9525">
              <a:noFill/>
              <a:round/>
              <a:headEnd/>
              <a:tailEnd/>
            </a:ln>
          </p:spPr>
          <p:txBody>
            <a:bodyPr/>
            <a:lstStyle/>
            <a:p>
              <a:endParaRPr lang="en-GB"/>
            </a:p>
          </p:txBody>
        </p:sp>
        <p:sp>
          <p:nvSpPr>
            <p:cNvPr id="243851" name="Freeform 139"/>
            <p:cNvSpPr>
              <a:spLocks/>
            </p:cNvSpPr>
            <p:nvPr/>
          </p:nvSpPr>
          <p:spPr bwMode="auto">
            <a:xfrm>
              <a:off x="888" y="2144"/>
              <a:ext cx="112" cy="1090"/>
            </a:xfrm>
            <a:custGeom>
              <a:avLst/>
              <a:gdLst/>
              <a:ahLst/>
              <a:cxnLst>
                <a:cxn ang="0">
                  <a:pos x="0" y="1090"/>
                </a:cxn>
                <a:cxn ang="0">
                  <a:pos x="112" y="0"/>
                </a:cxn>
                <a:cxn ang="0">
                  <a:pos x="0" y="0"/>
                </a:cxn>
                <a:cxn ang="0">
                  <a:pos x="0" y="1090"/>
                </a:cxn>
              </a:cxnLst>
              <a:rect l="0" t="0" r="r" b="b"/>
              <a:pathLst>
                <a:path w="112" h="1090">
                  <a:moveTo>
                    <a:pt x="0" y="1090"/>
                  </a:moveTo>
                  <a:lnTo>
                    <a:pt x="112" y="0"/>
                  </a:lnTo>
                  <a:lnTo>
                    <a:pt x="0" y="0"/>
                  </a:lnTo>
                  <a:lnTo>
                    <a:pt x="0" y="1090"/>
                  </a:lnTo>
                  <a:close/>
                </a:path>
              </a:pathLst>
            </a:custGeom>
            <a:solidFill>
              <a:srgbClr val="FF0000"/>
            </a:solidFill>
            <a:ln w="9525">
              <a:noFill/>
              <a:round/>
              <a:headEnd/>
              <a:tailEnd/>
            </a:ln>
          </p:spPr>
          <p:txBody>
            <a:bodyPr/>
            <a:lstStyle/>
            <a:p>
              <a:endParaRPr lang="en-GB"/>
            </a:p>
          </p:txBody>
        </p:sp>
        <p:sp>
          <p:nvSpPr>
            <p:cNvPr id="243852" name="Freeform 140"/>
            <p:cNvSpPr>
              <a:spLocks/>
            </p:cNvSpPr>
            <p:nvPr/>
          </p:nvSpPr>
          <p:spPr bwMode="auto">
            <a:xfrm>
              <a:off x="888" y="2144"/>
              <a:ext cx="112" cy="1090"/>
            </a:xfrm>
            <a:custGeom>
              <a:avLst/>
              <a:gdLst/>
              <a:ahLst/>
              <a:cxnLst>
                <a:cxn ang="0">
                  <a:pos x="0" y="1090"/>
                </a:cxn>
                <a:cxn ang="0">
                  <a:pos x="112" y="0"/>
                </a:cxn>
                <a:cxn ang="0">
                  <a:pos x="112" y="1090"/>
                </a:cxn>
                <a:cxn ang="0">
                  <a:pos x="0" y="1090"/>
                </a:cxn>
              </a:cxnLst>
              <a:rect l="0" t="0" r="r" b="b"/>
              <a:pathLst>
                <a:path w="112" h="1090">
                  <a:moveTo>
                    <a:pt x="0" y="1090"/>
                  </a:moveTo>
                  <a:lnTo>
                    <a:pt x="112" y="0"/>
                  </a:lnTo>
                  <a:lnTo>
                    <a:pt x="112" y="1090"/>
                  </a:lnTo>
                  <a:lnTo>
                    <a:pt x="0" y="1090"/>
                  </a:lnTo>
                  <a:close/>
                </a:path>
              </a:pathLst>
            </a:custGeom>
            <a:solidFill>
              <a:srgbClr val="FF0000"/>
            </a:solidFill>
            <a:ln w="9525">
              <a:noFill/>
              <a:round/>
              <a:headEnd/>
              <a:tailEnd/>
            </a:ln>
          </p:spPr>
          <p:txBody>
            <a:bodyPr/>
            <a:lstStyle/>
            <a:p>
              <a:endParaRPr lang="en-GB"/>
            </a:p>
          </p:txBody>
        </p:sp>
        <p:sp>
          <p:nvSpPr>
            <p:cNvPr id="243853" name="Freeform 141"/>
            <p:cNvSpPr>
              <a:spLocks/>
            </p:cNvSpPr>
            <p:nvPr/>
          </p:nvSpPr>
          <p:spPr bwMode="auto">
            <a:xfrm>
              <a:off x="888" y="2144"/>
              <a:ext cx="112" cy="1090"/>
            </a:xfrm>
            <a:custGeom>
              <a:avLst/>
              <a:gdLst/>
              <a:ahLst/>
              <a:cxnLst>
                <a:cxn ang="0">
                  <a:pos x="0" y="1090"/>
                </a:cxn>
                <a:cxn ang="0">
                  <a:pos x="0" y="0"/>
                </a:cxn>
                <a:cxn ang="0">
                  <a:pos x="112" y="0"/>
                </a:cxn>
                <a:cxn ang="0">
                  <a:pos x="112" y="1090"/>
                </a:cxn>
                <a:cxn ang="0">
                  <a:pos x="0" y="1090"/>
                </a:cxn>
                <a:cxn ang="0">
                  <a:pos x="0" y="1090"/>
                </a:cxn>
              </a:cxnLst>
              <a:rect l="0" t="0" r="r" b="b"/>
              <a:pathLst>
                <a:path w="112" h="1090">
                  <a:moveTo>
                    <a:pt x="0" y="1090"/>
                  </a:moveTo>
                  <a:lnTo>
                    <a:pt x="0" y="0"/>
                  </a:lnTo>
                  <a:lnTo>
                    <a:pt x="112" y="0"/>
                  </a:lnTo>
                  <a:lnTo>
                    <a:pt x="112" y="1090"/>
                  </a:lnTo>
                  <a:lnTo>
                    <a:pt x="0" y="1090"/>
                  </a:lnTo>
                  <a:lnTo>
                    <a:pt x="0" y="1090"/>
                  </a:lnTo>
                </a:path>
              </a:pathLst>
            </a:custGeom>
            <a:noFill/>
            <a:ln w="11113">
              <a:solidFill>
                <a:srgbClr val="FFFFFF"/>
              </a:solidFill>
              <a:prstDash val="solid"/>
              <a:round/>
              <a:headEnd/>
              <a:tailEnd/>
            </a:ln>
          </p:spPr>
          <p:txBody>
            <a:bodyPr/>
            <a:lstStyle/>
            <a:p>
              <a:endParaRPr lang="en-GB"/>
            </a:p>
          </p:txBody>
        </p:sp>
        <p:sp>
          <p:nvSpPr>
            <p:cNvPr id="243854" name="Freeform 142"/>
            <p:cNvSpPr>
              <a:spLocks/>
            </p:cNvSpPr>
            <p:nvPr/>
          </p:nvSpPr>
          <p:spPr bwMode="auto">
            <a:xfrm>
              <a:off x="775" y="1659"/>
              <a:ext cx="1" cy="1575"/>
            </a:xfrm>
            <a:custGeom>
              <a:avLst/>
              <a:gdLst/>
              <a:ahLst/>
              <a:cxnLst>
                <a:cxn ang="0">
                  <a:pos x="0" y="1575"/>
                </a:cxn>
                <a:cxn ang="0">
                  <a:pos x="0" y="0"/>
                </a:cxn>
                <a:cxn ang="0">
                  <a:pos x="0" y="1575"/>
                </a:cxn>
              </a:cxnLst>
              <a:rect l="0" t="0" r="r" b="b"/>
              <a:pathLst>
                <a:path h="1575">
                  <a:moveTo>
                    <a:pt x="0" y="1575"/>
                  </a:moveTo>
                  <a:lnTo>
                    <a:pt x="0" y="0"/>
                  </a:lnTo>
                  <a:lnTo>
                    <a:pt x="0" y="1575"/>
                  </a:lnTo>
                  <a:close/>
                </a:path>
              </a:pathLst>
            </a:custGeom>
            <a:solidFill>
              <a:srgbClr val="FF0000"/>
            </a:solidFill>
            <a:ln w="9525">
              <a:noFill/>
              <a:round/>
              <a:headEnd/>
              <a:tailEnd/>
            </a:ln>
          </p:spPr>
          <p:txBody>
            <a:bodyPr/>
            <a:lstStyle/>
            <a:p>
              <a:endParaRPr lang="en-GB"/>
            </a:p>
          </p:txBody>
        </p:sp>
        <p:sp>
          <p:nvSpPr>
            <p:cNvPr id="243855" name="Freeform 143"/>
            <p:cNvSpPr>
              <a:spLocks/>
            </p:cNvSpPr>
            <p:nvPr/>
          </p:nvSpPr>
          <p:spPr bwMode="auto">
            <a:xfrm>
              <a:off x="775" y="1659"/>
              <a:ext cx="113" cy="1575"/>
            </a:xfrm>
            <a:custGeom>
              <a:avLst/>
              <a:gdLst/>
              <a:ahLst/>
              <a:cxnLst>
                <a:cxn ang="0">
                  <a:pos x="0" y="1575"/>
                </a:cxn>
                <a:cxn ang="0">
                  <a:pos x="113" y="0"/>
                </a:cxn>
                <a:cxn ang="0">
                  <a:pos x="0" y="0"/>
                </a:cxn>
                <a:cxn ang="0">
                  <a:pos x="0" y="1575"/>
                </a:cxn>
              </a:cxnLst>
              <a:rect l="0" t="0" r="r" b="b"/>
              <a:pathLst>
                <a:path w="113" h="1575">
                  <a:moveTo>
                    <a:pt x="0" y="1575"/>
                  </a:moveTo>
                  <a:lnTo>
                    <a:pt x="113" y="0"/>
                  </a:lnTo>
                  <a:lnTo>
                    <a:pt x="0" y="0"/>
                  </a:lnTo>
                  <a:lnTo>
                    <a:pt x="0" y="1575"/>
                  </a:lnTo>
                  <a:close/>
                </a:path>
              </a:pathLst>
            </a:custGeom>
            <a:solidFill>
              <a:srgbClr val="FF0000"/>
            </a:solidFill>
            <a:ln w="9525">
              <a:noFill/>
              <a:round/>
              <a:headEnd/>
              <a:tailEnd/>
            </a:ln>
          </p:spPr>
          <p:txBody>
            <a:bodyPr/>
            <a:lstStyle/>
            <a:p>
              <a:endParaRPr lang="en-GB"/>
            </a:p>
          </p:txBody>
        </p:sp>
        <p:sp>
          <p:nvSpPr>
            <p:cNvPr id="243856" name="Freeform 144"/>
            <p:cNvSpPr>
              <a:spLocks/>
            </p:cNvSpPr>
            <p:nvPr/>
          </p:nvSpPr>
          <p:spPr bwMode="auto">
            <a:xfrm>
              <a:off x="775" y="1659"/>
              <a:ext cx="113" cy="1575"/>
            </a:xfrm>
            <a:custGeom>
              <a:avLst/>
              <a:gdLst/>
              <a:ahLst/>
              <a:cxnLst>
                <a:cxn ang="0">
                  <a:pos x="0" y="1575"/>
                </a:cxn>
                <a:cxn ang="0">
                  <a:pos x="113" y="0"/>
                </a:cxn>
                <a:cxn ang="0">
                  <a:pos x="113" y="1575"/>
                </a:cxn>
                <a:cxn ang="0">
                  <a:pos x="0" y="1575"/>
                </a:cxn>
              </a:cxnLst>
              <a:rect l="0" t="0" r="r" b="b"/>
              <a:pathLst>
                <a:path w="113" h="1575">
                  <a:moveTo>
                    <a:pt x="0" y="1575"/>
                  </a:moveTo>
                  <a:lnTo>
                    <a:pt x="113" y="0"/>
                  </a:lnTo>
                  <a:lnTo>
                    <a:pt x="113" y="1575"/>
                  </a:lnTo>
                  <a:lnTo>
                    <a:pt x="0" y="1575"/>
                  </a:lnTo>
                  <a:close/>
                </a:path>
              </a:pathLst>
            </a:custGeom>
            <a:solidFill>
              <a:srgbClr val="FF0000"/>
            </a:solidFill>
            <a:ln w="9525">
              <a:noFill/>
              <a:round/>
              <a:headEnd/>
              <a:tailEnd/>
            </a:ln>
          </p:spPr>
          <p:txBody>
            <a:bodyPr/>
            <a:lstStyle/>
            <a:p>
              <a:endParaRPr lang="en-GB"/>
            </a:p>
          </p:txBody>
        </p:sp>
        <p:sp>
          <p:nvSpPr>
            <p:cNvPr id="243857" name="Freeform 145"/>
            <p:cNvSpPr>
              <a:spLocks/>
            </p:cNvSpPr>
            <p:nvPr/>
          </p:nvSpPr>
          <p:spPr bwMode="auto">
            <a:xfrm>
              <a:off x="775" y="1659"/>
              <a:ext cx="113" cy="1575"/>
            </a:xfrm>
            <a:custGeom>
              <a:avLst/>
              <a:gdLst/>
              <a:ahLst/>
              <a:cxnLst>
                <a:cxn ang="0">
                  <a:pos x="0" y="1575"/>
                </a:cxn>
                <a:cxn ang="0">
                  <a:pos x="0" y="0"/>
                </a:cxn>
                <a:cxn ang="0">
                  <a:pos x="113" y="0"/>
                </a:cxn>
                <a:cxn ang="0">
                  <a:pos x="113" y="1575"/>
                </a:cxn>
                <a:cxn ang="0">
                  <a:pos x="0" y="1575"/>
                </a:cxn>
                <a:cxn ang="0">
                  <a:pos x="0" y="1575"/>
                </a:cxn>
              </a:cxnLst>
              <a:rect l="0" t="0" r="r" b="b"/>
              <a:pathLst>
                <a:path w="113" h="1575">
                  <a:moveTo>
                    <a:pt x="0" y="1575"/>
                  </a:moveTo>
                  <a:lnTo>
                    <a:pt x="0" y="0"/>
                  </a:lnTo>
                  <a:lnTo>
                    <a:pt x="113" y="0"/>
                  </a:lnTo>
                  <a:lnTo>
                    <a:pt x="113" y="1575"/>
                  </a:lnTo>
                  <a:lnTo>
                    <a:pt x="0" y="1575"/>
                  </a:lnTo>
                  <a:lnTo>
                    <a:pt x="0" y="1575"/>
                  </a:lnTo>
                </a:path>
              </a:pathLst>
            </a:custGeom>
            <a:noFill/>
            <a:ln w="11113">
              <a:solidFill>
                <a:srgbClr val="FFFFFF"/>
              </a:solidFill>
              <a:prstDash val="solid"/>
              <a:round/>
              <a:headEnd/>
              <a:tailEnd/>
            </a:ln>
          </p:spPr>
          <p:txBody>
            <a:bodyPr/>
            <a:lstStyle/>
            <a:p>
              <a:endParaRPr lang="en-GB"/>
            </a:p>
          </p:txBody>
        </p:sp>
        <p:sp>
          <p:nvSpPr>
            <p:cNvPr id="243858" name="Line 146"/>
            <p:cNvSpPr>
              <a:spLocks noChangeShapeType="1"/>
            </p:cNvSpPr>
            <p:nvPr/>
          </p:nvSpPr>
          <p:spPr bwMode="auto">
            <a:xfrm flipV="1">
              <a:off x="782" y="2714"/>
              <a:ext cx="21" cy="28"/>
            </a:xfrm>
            <a:prstGeom prst="line">
              <a:avLst/>
            </a:prstGeom>
            <a:noFill/>
            <a:ln w="11113">
              <a:solidFill>
                <a:srgbClr val="000000"/>
              </a:solidFill>
              <a:round/>
              <a:headEnd/>
              <a:tailEnd/>
            </a:ln>
          </p:spPr>
          <p:txBody>
            <a:bodyPr/>
            <a:lstStyle/>
            <a:p>
              <a:endParaRPr lang="en-GB"/>
            </a:p>
          </p:txBody>
        </p:sp>
        <p:sp>
          <p:nvSpPr>
            <p:cNvPr id="243859" name="Line 147"/>
            <p:cNvSpPr>
              <a:spLocks noChangeShapeType="1"/>
            </p:cNvSpPr>
            <p:nvPr/>
          </p:nvSpPr>
          <p:spPr bwMode="auto">
            <a:xfrm flipV="1">
              <a:off x="803" y="2685"/>
              <a:ext cx="21" cy="29"/>
            </a:xfrm>
            <a:prstGeom prst="line">
              <a:avLst/>
            </a:prstGeom>
            <a:noFill/>
            <a:ln w="11113">
              <a:solidFill>
                <a:srgbClr val="000000"/>
              </a:solidFill>
              <a:round/>
              <a:headEnd/>
              <a:tailEnd/>
            </a:ln>
          </p:spPr>
          <p:txBody>
            <a:bodyPr/>
            <a:lstStyle/>
            <a:p>
              <a:endParaRPr lang="en-GB"/>
            </a:p>
          </p:txBody>
        </p:sp>
        <p:sp>
          <p:nvSpPr>
            <p:cNvPr id="243860" name="Line 148"/>
            <p:cNvSpPr>
              <a:spLocks noChangeShapeType="1"/>
            </p:cNvSpPr>
            <p:nvPr/>
          </p:nvSpPr>
          <p:spPr bwMode="auto">
            <a:xfrm flipV="1">
              <a:off x="824" y="2657"/>
              <a:ext cx="14" cy="28"/>
            </a:xfrm>
            <a:prstGeom prst="line">
              <a:avLst/>
            </a:prstGeom>
            <a:noFill/>
            <a:ln w="11113">
              <a:solidFill>
                <a:srgbClr val="000000"/>
              </a:solidFill>
              <a:round/>
              <a:headEnd/>
              <a:tailEnd/>
            </a:ln>
          </p:spPr>
          <p:txBody>
            <a:bodyPr/>
            <a:lstStyle/>
            <a:p>
              <a:endParaRPr lang="en-GB"/>
            </a:p>
          </p:txBody>
        </p:sp>
        <p:sp>
          <p:nvSpPr>
            <p:cNvPr id="243861" name="Line 149"/>
            <p:cNvSpPr>
              <a:spLocks noChangeShapeType="1"/>
            </p:cNvSpPr>
            <p:nvPr/>
          </p:nvSpPr>
          <p:spPr bwMode="auto">
            <a:xfrm flipV="1">
              <a:off x="838" y="2629"/>
              <a:ext cx="22" cy="28"/>
            </a:xfrm>
            <a:prstGeom prst="line">
              <a:avLst/>
            </a:prstGeom>
            <a:noFill/>
            <a:ln w="11113">
              <a:solidFill>
                <a:srgbClr val="000000"/>
              </a:solidFill>
              <a:round/>
              <a:headEnd/>
              <a:tailEnd/>
            </a:ln>
          </p:spPr>
          <p:txBody>
            <a:bodyPr/>
            <a:lstStyle/>
            <a:p>
              <a:endParaRPr lang="en-GB"/>
            </a:p>
          </p:txBody>
        </p:sp>
        <p:sp>
          <p:nvSpPr>
            <p:cNvPr id="243862" name="Line 150"/>
            <p:cNvSpPr>
              <a:spLocks noChangeShapeType="1"/>
            </p:cNvSpPr>
            <p:nvPr/>
          </p:nvSpPr>
          <p:spPr bwMode="auto">
            <a:xfrm flipV="1">
              <a:off x="860" y="2601"/>
              <a:ext cx="21" cy="28"/>
            </a:xfrm>
            <a:prstGeom prst="line">
              <a:avLst/>
            </a:prstGeom>
            <a:noFill/>
            <a:ln w="11113">
              <a:solidFill>
                <a:srgbClr val="000000"/>
              </a:solidFill>
              <a:round/>
              <a:headEnd/>
              <a:tailEnd/>
            </a:ln>
          </p:spPr>
          <p:txBody>
            <a:bodyPr/>
            <a:lstStyle/>
            <a:p>
              <a:endParaRPr lang="en-GB"/>
            </a:p>
          </p:txBody>
        </p:sp>
        <p:sp>
          <p:nvSpPr>
            <p:cNvPr id="243863" name="Line 151"/>
            <p:cNvSpPr>
              <a:spLocks noChangeShapeType="1"/>
            </p:cNvSpPr>
            <p:nvPr/>
          </p:nvSpPr>
          <p:spPr bwMode="auto">
            <a:xfrm flipV="1">
              <a:off x="881" y="2573"/>
              <a:ext cx="14" cy="28"/>
            </a:xfrm>
            <a:prstGeom prst="line">
              <a:avLst/>
            </a:prstGeom>
            <a:noFill/>
            <a:ln w="11113">
              <a:solidFill>
                <a:srgbClr val="000000"/>
              </a:solidFill>
              <a:round/>
              <a:headEnd/>
              <a:tailEnd/>
            </a:ln>
          </p:spPr>
          <p:txBody>
            <a:bodyPr/>
            <a:lstStyle/>
            <a:p>
              <a:endParaRPr lang="en-GB"/>
            </a:p>
          </p:txBody>
        </p:sp>
        <p:sp>
          <p:nvSpPr>
            <p:cNvPr id="243864" name="Line 152"/>
            <p:cNvSpPr>
              <a:spLocks noChangeShapeType="1"/>
            </p:cNvSpPr>
            <p:nvPr/>
          </p:nvSpPr>
          <p:spPr bwMode="auto">
            <a:xfrm flipV="1">
              <a:off x="895" y="2545"/>
              <a:ext cx="21" cy="28"/>
            </a:xfrm>
            <a:prstGeom prst="line">
              <a:avLst/>
            </a:prstGeom>
            <a:noFill/>
            <a:ln w="11113">
              <a:solidFill>
                <a:srgbClr val="000000"/>
              </a:solidFill>
              <a:round/>
              <a:headEnd/>
              <a:tailEnd/>
            </a:ln>
          </p:spPr>
          <p:txBody>
            <a:bodyPr/>
            <a:lstStyle/>
            <a:p>
              <a:endParaRPr lang="en-GB"/>
            </a:p>
          </p:txBody>
        </p:sp>
        <p:sp>
          <p:nvSpPr>
            <p:cNvPr id="243865" name="Line 153"/>
            <p:cNvSpPr>
              <a:spLocks noChangeShapeType="1"/>
            </p:cNvSpPr>
            <p:nvPr/>
          </p:nvSpPr>
          <p:spPr bwMode="auto">
            <a:xfrm flipV="1">
              <a:off x="916" y="2524"/>
              <a:ext cx="14" cy="21"/>
            </a:xfrm>
            <a:prstGeom prst="line">
              <a:avLst/>
            </a:prstGeom>
            <a:noFill/>
            <a:ln w="11113">
              <a:solidFill>
                <a:srgbClr val="000000"/>
              </a:solidFill>
              <a:round/>
              <a:headEnd/>
              <a:tailEnd/>
            </a:ln>
          </p:spPr>
          <p:txBody>
            <a:bodyPr/>
            <a:lstStyle/>
            <a:p>
              <a:endParaRPr lang="en-GB"/>
            </a:p>
          </p:txBody>
        </p:sp>
        <p:sp>
          <p:nvSpPr>
            <p:cNvPr id="243866" name="Line 154"/>
            <p:cNvSpPr>
              <a:spLocks noChangeShapeType="1"/>
            </p:cNvSpPr>
            <p:nvPr/>
          </p:nvSpPr>
          <p:spPr bwMode="auto">
            <a:xfrm flipV="1">
              <a:off x="930" y="2496"/>
              <a:ext cx="21" cy="28"/>
            </a:xfrm>
            <a:prstGeom prst="line">
              <a:avLst/>
            </a:prstGeom>
            <a:noFill/>
            <a:ln w="11113">
              <a:solidFill>
                <a:srgbClr val="000000"/>
              </a:solidFill>
              <a:round/>
              <a:headEnd/>
              <a:tailEnd/>
            </a:ln>
          </p:spPr>
          <p:txBody>
            <a:bodyPr/>
            <a:lstStyle/>
            <a:p>
              <a:endParaRPr lang="en-GB"/>
            </a:p>
          </p:txBody>
        </p:sp>
        <p:sp>
          <p:nvSpPr>
            <p:cNvPr id="243867" name="Line 155"/>
            <p:cNvSpPr>
              <a:spLocks noChangeShapeType="1"/>
            </p:cNvSpPr>
            <p:nvPr/>
          </p:nvSpPr>
          <p:spPr bwMode="auto">
            <a:xfrm flipV="1">
              <a:off x="951" y="2468"/>
              <a:ext cx="21" cy="28"/>
            </a:xfrm>
            <a:prstGeom prst="line">
              <a:avLst/>
            </a:prstGeom>
            <a:noFill/>
            <a:ln w="11113">
              <a:solidFill>
                <a:srgbClr val="000000"/>
              </a:solidFill>
              <a:round/>
              <a:headEnd/>
              <a:tailEnd/>
            </a:ln>
          </p:spPr>
          <p:txBody>
            <a:bodyPr/>
            <a:lstStyle/>
            <a:p>
              <a:endParaRPr lang="en-GB"/>
            </a:p>
          </p:txBody>
        </p:sp>
        <p:sp>
          <p:nvSpPr>
            <p:cNvPr id="243868" name="Line 156"/>
            <p:cNvSpPr>
              <a:spLocks noChangeShapeType="1"/>
            </p:cNvSpPr>
            <p:nvPr/>
          </p:nvSpPr>
          <p:spPr bwMode="auto">
            <a:xfrm flipV="1">
              <a:off x="972" y="2439"/>
              <a:ext cx="14" cy="29"/>
            </a:xfrm>
            <a:prstGeom prst="line">
              <a:avLst/>
            </a:prstGeom>
            <a:noFill/>
            <a:ln w="11113">
              <a:solidFill>
                <a:srgbClr val="000000"/>
              </a:solidFill>
              <a:round/>
              <a:headEnd/>
              <a:tailEnd/>
            </a:ln>
          </p:spPr>
          <p:txBody>
            <a:bodyPr/>
            <a:lstStyle/>
            <a:p>
              <a:endParaRPr lang="en-GB"/>
            </a:p>
          </p:txBody>
        </p:sp>
        <p:sp>
          <p:nvSpPr>
            <p:cNvPr id="243869" name="Line 157"/>
            <p:cNvSpPr>
              <a:spLocks noChangeShapeType="1"/>
            </p:cNvSpPr>
            <p:nvPr/>
          </p:nvSpPr>
          <p:spPr bwMode="auto">
            <a:xfrm flipV="1">
              <a:off x="986" y="2418"/>
              <a:ext cx="21" cy="21"/>
            </a:xfrm>
            <a:prstGeom prst="line">
              <a:avLst/>
            </a:prstGeom>
            <a:noFill/>
            <a:ln w="11113">
              <a:solidFill>
                <a:srgbClr val="000000"/>
              </a:solidFill>
              <a:round/>
              <a:headEnd/>
              <a:tailEnd/>
            </a:ln>
          </p:spPr>
          <p:txBody>
            <a:bodyPr/>
            <a:lstStyle/>
            <a:p>
              <a:endParaRPr lang="en-GB"/>
            </a:p>
          </p:txBody>
        </p:sp>
        <p:sp>
          <p:nvSpPr>
            <p:cNvPr id="243870" name="Line 158"/>
            <p:cNvSpPr>
              <a:spLocks noChangeShapeType="1"/>
            </p:cNvSpPr>
            <p:nvPr/>
          </p:nvSpPr>
          <p:spPr bwMode="auto">
            <a:xfrm flipV="1">
              <a:off x="1007" y="2390"/>
              <a:ext cx="14" cy="28"/>
            </a:xfrm>
            <a:prstGeom prst="line">
              <a:avLst/>
            </a:prstGeom>
            <a:noFill/>
            <a:ln w="11113">
              <a:solidFill>
                <a:srgbClr val="000000"/>
              </a:solidFill>
              <a:round/>
              <a:headEnd/>
              <a:tailEnd/>
            </a:ln>
          </p:spPr>
          <p:txBody>
            <a:bodyPr/>
            <a:lstStyle/>
            <a:p>
              <a:endParaRPr lang="en-GB"/>
            </a:p>
          </p:txBody>
        </p:sp>
        <p:sp>
          <p:nvSpPr>
            <p:cNvPr id="243871" name="Line 159"/>
            <p:cNvSpPr>
              <a:spLocks noChangeShapeType="1"/>
            </p:cNvSpPr>
            <p:nvPr/>
          </p:nvSpPr>
          <p:spPr bwMode="auto">
            <a:xfrm flipV="1">
              <a:off x="1021" y="2369"/>
              <a:ext cx="21" cy="21"/>
            </a:xfrm>
            <a:prstGeom prst="line">
              <a:avLst/>
            </a:prstGeom>
            <a:noFill/>
            <a:ln w="11113">
              <a:solidFill>
                <a:srgbClr val="000000"/>
              </a:solidFill>
              <a:round/>
              <a:headEnd/>
              <a:tailEnd/>
            </a:ln>
          </p:spPr>
          <p:txBody>
            <a:bodyPr/>
            <a:lstStyle/>
            <a:p>
              <a:endParaRPr lang="en-GB"/>
            </a:p>
          </p:txBody>
        </p:sp>
        <p:sp>
          <p:nvSpPr>
            <p:cNvPr id="243872" name="Line 160"/>
            <p:cNvSpPr>
              <a:spLocks noChangeShapeType="1"/>
            </p:cNvSpPr>
            <p:nvPr/>
          </p:nvSpPr>
          <p:spPr bwMode="auto">
            <a:xfrm flipV="1">
              <a:off x="1042" y="2348"/>
              <a:ext cx="21" cy="21"/>
            </a:xfrm>
            <a:prstGeom prst="line">
              <a:avLst/>
            </a:prstGeom>
            <a:noFill/>
            <a:ln w="11113">
              <a:solidFill>
                <a:srgbClr val="000000"/>
              </a:solidFill>
              <a:round/>
              <a:headEnd/>
              <a:tailEnd/>
            </a:ln>
          </p:spPr>
          <p:txBody>
            <a:bodyPr/>
            <a:lstStyle/>
            <a:p>
              <a:endParaRPr lang="en-GB"/>
            </a:p>
          </p:txBody>
        </p:sp>
        <p:sp>
          <p:nvSpPr>
            <p:cNvPr id="243873" name="Line 161"/>
            <p:cNvSpPr>
              <a:spLocks noChangeShapeType="1"/>
            </p:cNvSpPr>
            <p:nvPr/>
          </p:nvSpPr>
          <p:spPr bwMode="auto">
            <a:xfrm flipV="1">
              <a:off x="1063" y="2320"/>
              <a:ext cx="14" cy="28"/>
            </a:xfrm>
            <a:prstGeom prst="line">
              <a:avLst/>
            </a:prstGeom>
            <a:noFill/>
            <a:ln w="11113">
              <a:solidFill>
                <a:srgbClr val="000000"/>
              </a:solidFill>
              <a:round/>
              <a:headEnd/>
              <a:tailEnd/>
            </a:ln>
          </p:spPr>
          <p:txBody>
            <a:bodyPr/>
            <a:lstStyle/>
            <a:p>
              <a:endParaRPr lang="en-GB"/>
            </a:p>
          </p:txBody>
        </p:sp>
        <p:sp>
          <p:nvSpPr>
            <p:cNvPr id="243874" name="Line 162"/>
            <p:cNvSpPr>
              <a:spLocks noChangeShapeType="1"/>
            </p:cNvSpPr>
            <p:nvPr/>
          </p:nvSpPr>
          <p:spPr bwMode="auto">
            <a:xfrm flipV="1">
              <a:off x="1077" y="2313"/>
              <a:ext cx="15" cy="7"/>
            </a:xfrm>
            <a:prstGeom prst="line">
              <a:avLst/>
            </a:prstGeom>
            <a:noFill/>
            <a:ln w="11113">
              <a:solidFill>
                <a:srgbClr val="000000"/>
              </a:solidFill>
              <a:round/>
              <a:headEnd/>
              <a:tailEnd/>
            </a:ln>
          </p:spPr>
          <p:txBody>
            <a:bodyPr/>
            <a:lstStyle/>
            <a:p>
              <a:endParaRPr lang="en-GB"/>
            </a:p>
          </p:txBody>
        </p:sp>
        <p:sp>
          <p:nvSpPr>
            <p:cNvPr id="243875" name="Line 163"/>
            <p:cNvSpPr>
              <a:spLocks noChangeShapeType="1"/>
            </p:cNvSpPr>
            <p:nvPr/>
          </p:nvSpPr>
          <p:spPr bwMode="auto">
            <a:xfrm flipV="1">
              <a:off x="1092" y="2299"/>
              <a:ext cx="14" cy="14"/>
            </a:xfrm>
            <a:prstGeom prst="line">
              <a:avLst/>
            </a:prstGeom>
            <a:noFill/>
            <a:ln w="11113">
              <a:solidFill>
                <a:srgbClr val="000000"/>
              </a:solidFill>
              <a:round/>
              <a:headEnd/>
              <a:tailEnd/>
            </a:ln>
          </p:spPr>
          <p:txBody>
            <a:bodyPr/>
            <a:lstStyle/>
            <a:p>
              <a:endParaRPr lang="en-GB"/>
            </a:p>
          </p:txBody>
        </p:sp>
        <p:sp>
          <p:nvSpPr>
            <p:cNvPr id="243876" name="Line 164"/>
            <p:cNvSpPr>
              <a:spLocks noChangeShapeType="1"/>
            </p:cNvSpPr>
            <p:nvPr/>
          </p:nvSpPr>
          <p:spPr bwMode="auto">
            <a:xfrm flipV="1">
              <a:off x="1106" y="2285"/>
              <a:ext cx="7" cy="14"/>
            </a:xfrm>
            <a:prstGeom prst="line">
              <a:avLst/>
            </a:prstGeom>
            <a:noFill/>
            <a:ln w="11113">
              <a:solidFill>
                <a:srgbClr val="000000"/>
              </a:solidFill>
              <a:round/>
              <a:headEnd/>
              <a:tailEnd/>
            </a:ln>
          </p:spPr>
          <p:txBody>
            <a:bodyPr/>
            <a:lstStyle/>
            <a:p>
              <a:endParaRPr lang="en-GB"/>
            </a:p>
          </p:txBody>
        </p:sp>
        <p:sp>
          <p:nvSpPr>
            <p:cNvPr id="243877" name="Line 165"/>
            <p:cNvSpPr>
              <a:spLocks noChangeShapeType="1"/>
            </p:cNvSpPr>
            <p:nvPr/>
          </p:nvSpPr>
          <p:spPr bwMode="auto">
            <a:xfrm flipV="1">
              <a:off x="1113" y="2271"/>
              <a:ext cx="14" cy="14"/>
            </a:xfrm>
            <a:prstGeom prst="line">
              <a:avLst/>
            </a:prstGeom>
            <a:noFill/>
            <a:ln w="11113">
              <a:solidFill>
                <a:srgbClr val="000000"/>
              </a:solidFill>
              <a:round/>
              <a:headEnd/>
              <a:tailEnd/>
            </a:ln>
          </p:spPr>
          <p:txBody>
            <a:bodyPr/>
            <a:lstStyle/>
            <a:p>
              <a:endParaRPr lang="en-GB"/>
            </a:p>
          </p:txBody>
        </p:sp>
        <p:sp>
          <p:nvSpPr>
            <p:cNvPr id="243878" name="Line 166"/>
            <p:cNvSpPr>
              <a:spLocks noChangeShapeType="1"/>
            </p:cNvSpPr>
            <p:nvPr/>
          </p:nvSpPr>
          <p:spPr bwMode="auto">
            <a:xfrm flipV="1">
              <a:off x="1127" y="2264"/>
              <a:ext cx="14" cy="7"/>
            </a:xfrm>
            <a:prstGeom prst="line">
              <a:avLst/>
            </a:prstGeom>
            <a:noFill/>
            <a:ln w="11113">
              <a:solidFill>
                <a:srgbClr val="000000"/>
              </a:solidFill>
              <a:round/>
              <a:headEnd/>
              <a:tailEnd/>
            </a:ln>
          </p:spPr>
          <p:txBody>
            <a:bodyPr/>
            <a:lstStyle/>
            <a:p>
              <a:endParaRPr lang="en-GB"/>
            </a:p>
          </p:txBody>
        </p:sp>
        <p:sp>
          <p:nvSpPr>
            <p:cNvPr id="243879" name="Line 167"/>
            <p:cNvSpPr>
              <a:spLocks noChangeShapeType="1"/>
            </p:cNvSpPr>
            <p:nvPr/>
          </p:nvSpPr>
          <p:spPr bwMode="auto">
            <a:xfrm flipV="1">
              <a:off x="1141" y="2250"/>
              <a:ext cx="7" cy="14"/>
            </a:xfrm>
            <a:prstGeom prst="line">
              <a:avLst/>
            </a:prstGeom>
            <a:noFill/>
            <a:ln w="11113">
              <a:solidFill>
                <a:srgbClr val="000000"/>
              </a:solidFill>
              <a:round/>
              <a:headEnd/>
              <a:tailEnd/>
            </a:ln>
          </p:spPr>
          <p:txBody>
            <a:bodyPr/>
            <a:lstStyle/>
            <a:p>
              <a:endParaRPr lang="en-GB"/>
            </a:p>
          </p:txBody>
        </p:sp>
        <p:sp>
          <p:nvSpPr>
            <p:cNvPr id="243880" name="Line 168"/>
            <p:cNvSpPr>
              <a:spLocks noChangeShapeType="1"/>
            </p:cNvSpPr>
            <p:nvPr/>
          </p:nvSpPr>
          <p:spPr bwMode="auto">
            <a:xfrm flipV="1">
              <a:off x="1148" y="2243"/>
              <a:ext cx="14" cy="7"/>
            </a:xfrm>
            <a:prstGeom prst="line">
              <a:avLst/>
            </a:prstGeom>
            <a:noFill/>
            <a:ln w="11113">
              <a:solidFill>
                <a:srgbClr val="000000"/>
              </a:solidFill>
              <a:round/>
              <a:headEnd/>
              <a:tailEnd/>
            </a:ln>
          </p:spPr>
          <p:txBody>
            <a:bodyPr/>
            <a:lstStyle/>
            <a:p>
              <a:endParaRPr lang="en-GB"/>
            </a:p>
          </p:txBody>
        </p:sp>
        <p:sp>
          <p:nvSpPr>
            <p:cNvPr id="243881" name="Line 169"/>
            <p:cNvSpPr>
              <a:spLocks noChangeShapeType="1"/>
            </p:cNvSpPr>
            <p:nvPr/>
          </p:nvSpPr>
          <p:spPr bwMode="auto">
            <a:xfrm flipV="1">
              <a:off x="1162" y="2236"/>
              <a:ext cx="7" cy="7"/>
            </a:xfrm>
            <a:prstGeom prst="line">
              <a:avLst/>
            </a:prstGeom>
            <a:noFill/>
            <a:ln w="11113">
              <a:solidFill>
                <a:srgbClr val="000000"/>
              </a:solidFill>
              <a:round/>
              <a:headEnd/>
              <a:tailEnd/>
            </a:ln>
          </p:spPr>
          <p:txBody>
            <a:bodyPr/>
            <a:lstStyle/>
            <a:p>
              <a:endParaRPr lang="en-GB"/>
            </a:p>
          </p:txBody>
        </p:sp>
        <p:sp>
          <p:nvSpPr>
            <p:cNvPr id="243882" name="Line 170"/>
            <p:cNvSpPr>
              <a:spLocks noChangeShapeType="1"/>
            </p:cNvSpPr>
            <p:nvPr/>
          </p:nvSpPr>
          <p:spPr bwMode="auto">
            <a:xfrm flipV="1">
              <a:off x="1169" y="2229"/>
              <a:ext cx="14" cy="7"/>
            </a:xfrm>
            <a:prstGeom prst="line">
              <a:avLst/>
            </a:prstGeom>
            <a:noFill/>
            <a:ln w="11113">
              <a:solidFill>
                <a:srgbClr val="000000"/>
              </a:solidFill>
              <a:round/>
              <a:headEnd/>
              <a:tailEnd/>
            </a:ln>
          </p:spPr>
          <p:txBody>
            <a:bodyPr/>
            <a:lstStyle/>
            <a:p>
              <a:endParaRPr lang="en-GB"/>
            </a:p>
          </p:txBody>
        </p:sp>
        <p:sp>
          <p:nvSpPr>
            <p:cNvPr id="243883" name="Line 171"/>
            <p:cNvSpPr>
              <a:spLocks noChangeShapeType="1"/>
            </p:cNvSpPr>
            <p:nvPr/>
          </p:nvSpPr>
          <p:spPr bwMode="auto">
            <a:xfrm flipV="1">
              <a:off x="1183" y="2222"/>
              <a:ext cx="14" cy="7"/>
            </a:xfrm>
            <a:prstGeom prst="line">
              <a:avLst/>
            </a:prstGeom>
            <a:noFill/>
            <a:ln w="11113">
              <a:solidFill>
                <a:srgbClr val="000000"/>
              </a:solidFill>
              <a:round/>
              <a:headEnd/>
              <a:tailEnd/>
            </a:ln>
          </p:spPr>
          <p:txBody>
            <a:bodyPr/>
            <a:lstStyle/>
            <a:p>
              <a:endParaRPr lang="en-GB"/>
            </a:p>
          </p:txBody>
        </p:sp>
        <p:sp>
          <p:nvSpPr>
            <p:cNvPr id="243884" name="Line 172"/>
            <p:cNvSpPr>
              <a:spLocks noChangeShapeType="1"/>
            </p:cNvSpPr>
            <p:nvPr/>
          </p:nvSpPr>
          <p:spPr bwMode="auto">
            <a:xfrm flipV="1">
              <a:off x="1197" y="2215"/>
              <a:ext cx="7" cy="7"/>
            </a:xfrm>
            <a:prstGeom prst="line">
              <a:avLst/>
            </a:prstGeom>
            <a:noFill/>
            <a:ln w="11113">
              <a:solidFill>
                <a:srgbClr val="000000"/>
              </a:solidFill>
              <a:round/>
              <a:headEnd/>
              <a:tailEnd/>
            </a:ln>
          </p:spPr>
          <p:txBody>
            <a:bodyPr/>
            <a:lstStyle/>
            <a:p>
              <a:endParaRPr lang="en-GB"/>
            </a:p>
          </p:txBody>
        </p:sp>
        <p:sp>
          <p:nvSpPr>
            <p:cNvPr id="243885" name="Line 173"/>
            <p:cNvSpPr>
              <a:spLocks noChangeShapeType="1"/>
            </p:cNvSpPr>
            <p:nvPr/>
          </p:nvSpPr>
          <p:spPr bwMode="auto">
            <a:xfrm flipV="1">
              <a:off x="1204" y="2207"/>
              <a:ext cx="7" cy="8"/>
            </a:xfrm>
            <a:prstGeom prst="line">
              <a:avLst/>
            </a:prstGeom>
            <a:noFill/>
            <a:ln w="11113">
              <a:solidFill>
                <a:srgbClr val="000000"/>
              </a:solidFill>
              <a:round/>
              <a:headEnd/>
              <a:tailEnd/>
            </a:ln>
          </p:spPr>
          <p:txBody>
            <a:bodyPr/>
            <a:lstStyle/>
            <a:p>
              <a:endParaRPr lang="en-GB"/>
            </a:p>
          </p:txBody>
        </p:sp>
        <p:sp>
          <p:nvSpPr>
            <p:cNvPr id="243886" name="Line 174"/>
            <p:cNvSpPr>
              <a:spLocks noChangeShapeType="1"/>
            </p:cNvSpPr>
            <p:nvPr/>
          </p:nvSpPr>
          <p:spPr bwMode="auto">
            <a:xfrm>
              <a:off x="1211" y="2207"/>
              <a:ext cx="7" cy="1"/>
            </a:xfrm>
            <a:prstGeom prst="line">
              <a:avLst/>
            </a:prstGeom>
            <a:noFill/>
            <a:ln w="11113">
              <a:solidFill>
                <a:srgbClr val="000000"/>
              </a:solidFill>
              <a:round/>
              <a:headEnd/>
              <a:tailEnd/>
            </a:ln>
          </p:spPr>
          <p:txBody>
            <a:bodyPr/>
            <a:lstStyle/>
            <a:p>
              <a:endParaRPr lang="en-GB"/>
            </a:p>
          </p:txBody>
        </p:sp>
        <p:sp>
          <p:nvSpPr>
            <p:cNvPr id="243887" name="Line 175"/>
            <p:cNvSpPr>
              <a:spLocks noChangeShapeType="1"/>
            </p:cNvSpPr>
            <p:nvPr/>
          </p:nvSpPr>
          <p:spPr bwMode="auto">
            <a:xfrm>
              <a:off x="1218" y="2207"/>
              <a:ext cx="7" cy="1"/>
            </a:xfrm>
            <a:prstGeom prst="line">
              <a:avLst/>
            </a:prstGeom>
            <a:noFill/>
            <a:ln w="11113">
              <a:solidFill>
                <a:srgbClr val="000000"/>
              </a:solidFill>
              <a:round/>
              <a:headEnd/>
              <a:tailEnd/>
            </a:ln>
          </p:spPr>
          <p:txBody>
            <a:bodyPr/>
            <a:lstStyle/>
            <a:p>
              <a:endParaRPr lang="en-GB"/>
            </a:p>
          </p:txBody>
        </p:sp>
        <p:sp>
          <p:nvSpPr>
            <p:cNvPr id="243888" name="Line 176"/>
            <p:cNvSpPr>
              <a:spLocks noChangeShapeType="1"/>
            </p:cNvSpPr>
            <p:nvPr/>
          </p:nvSpPr>
          <p:spPr bwMode="auto">
            <a:xfrm flipV="1">
              <a:off x="1225" y="2200"/>
              <a:ext cx="7" cy="7"/>
            </a:xfrm>
            <a:prstGeom prst="line">
              <a:avLst/>
            </a:prstGeom>
            <a:noFill/>
            <a:ln w="11113">
              <a:solidFill>
                <a:srgbClr val="000000"/>
              </a:solidFill>
              <a:round/>
              <a:headEnd/>
              <a:tailEnd/>
            </a:ln>
          </p:spPr>
          <p:txBody>
            <a:bodyPr/>
            <a:lstStyle/>
            <a:p>
              <a:endParaRPr lang="en-GB"/>
            </a:p>
          </p:txBody>
        </p:sp>
        <p:sp>
          <p:nvSpPr>
            <p:cNvPr id="243889" name="Line 177"/>
            <p:cNvSpPr>
              <a:spLocks noChangeShapeType="1"/>
            </p:cNvSpPr>
            <p:nvPr/>
          </p:nvSpPr>
          <p:spPr bwMode="auto">
            <a:xfrm>
              <a:off x="1232" y="2200"/>
              <a:ext cx="7" cy="1"/>
            </a:xfrm>
            <a:prstGeom prst="line">
              <a:avLst/>
            </a:prstGeom>
            <a:noFill/>
            <a:ln w="11113">
              <a:solidFill>
                <a:srgbClr val="000000"/>
              </a:solidFill>
              <a:round/>
              <a:headEnd/>
              <a:tailEnd/>
            </a:ln>
          </p:spPr>
          <p:txBody>
            <a:bodyPr/>
            <a:lstStyle/>
            <a:p>
              <a:endParaRPr lang="en-GB"/>
            </a:p>
          </p:txBody>
        </p:sp>
        <p:sp>
          <p:nvSpPr>
            <p:cNvPr id="243890" name="Line 178"/>
            <p:cNvSpPr>
              <a:spLocks noChangeShapeType="1"/>
            </p:cNvSpPr>
            <p:nvPr/>
          </p:nvSpPr>
          <p:spPr bwMode="auto">
            <a:xfrm>
              <a:off x="1239" y="2200"/>
              <a:ext cx="7" cy="1"/>
            </a:xfrm>
            <a:prstGeom prst="line">
              <a:avLst/>
            </a:prstGeom>
            <a:noFill/>
            <a:ln w="11113">
              <a:solidFill>
                <a:srgbClr val="000000"/>
              </a:solidFill>
              <a:round/>
              <a:headEnd/>
              <a:tailEnd/>
            </a:ln>
          </p:spPr>
          <p:txBody>
            <a:bodyPr/>
            <a:lstStyle/>
            <a:p>
              <a:endParaRPr lang="en-GB"/>
            </a:p>
          </p:txBody>
        </p:sp>
        <p:sp>
          <p:nvSpPr>
            <p:cNvPr id="243891" name="Line 179"/>
            <p:cNvSpPr>
              <a:spLocks noChangeShapeType="1"/>
            </p:cNvSpPr>
            <p:nvPr/>
          </p:nvSpPr>
          <p:spPr bwMode="auto">
            <a:xfrm>
              <a:off x="1246" y="2200"/>
              <a:ext cx="7" cy="1"/>
            </a:xfrm>
            <a:prstGeom prst="line">
              <a:avLst/>
            </a:prstGeom>
            <a:noFill/>
            <a:ln w="11113">
              <a:solidFill>
                <a:srgbClr val="000000"/>
              </a:solidFill>
              <a:round/>
              <a:headEnd/>
              <a:tailEnd/>
            </a:ln>
          </p:spPr>
          <p:txBody>
            <a:bodyPr/>
            <a:lstStyle/>
            <a:p>
              <a:endParaRPr lang="en-GB"/>
            </a:p>
          </p:txBody>
        </p:sp>
        <p:sp>
          <p:nvSpPr>
            <p:cNvPr id="243892" name="Line 180"/>
            <p:cNvSpPr>
              <a:spLocks noChangeShapeType="1"/>
            </p:cNvSpPr>
            <p:nvPr/>
          </p:nvSpPr>
          <p:spPr bwMode="auto">
            <a:xfrm>
              <a:off x="1253" y="2200"/>
              <a:ext cx="7" cy="1"/>
            </a:xfrm>
            <a:prstGeom prst="line">
              <a:avLst/>
            </a:prstGeom>
            <a:noFill/>
            <a:ln w="11113">
              <a:solidFill>
                <a:srgbClr val="000000"/>
              </a:solidFill>
              <a:round/>
              <a:headEnd/>
              <a:tailEnd/>
            </a:ln>
          </p:spPr>
          <p:txBody>
            <a:bodyPr/>
            <a:lstStyle/>
            <a:p>
              <a:endParaRPr lang="en-GB"/>
            </a:p>
          </p:txBody>
        </p:sp>
        <p:sp>
          <p:nvSpPr>
            <p:cNvPr id="243893" name="Line 181"/>
            <p:cNvSpPr>
              <a:spLocks noChangeShapeType="1"/>
            </p:cNvSpPr>
            <p:nvPr/>
          </p:nvSpPr>
          <p:spPr bwMode="auto">
            <a:xfrm flipV="1">
              <a:off x="1260" y="2193"/>
              <a:ext cx="7" cy="7"/>
            </a:xfrm>
            <a:prstGeom prst="line">
              <a:avLst/>
            </a:prstGeom>
            <a:noFill/>
            <a:ln w="11113">
              <a:solidFill>
                <a:srgbClr val="000000"/>
              </a:solidFill>
              <a:round/>
              <a:headEnd/>
              <a:tailEnd/>
            </a:ln>
          </p:spPr>
          <p:txBody>
            <a:bodyPr/>
            <a:lstStyle/>
            <a:p>
              <a:endParaRPr lang="en-GB"/>
            </a:p>
          </p:txBody>
        </p:sp>
        <p:sp>
          <p:nvSpPr>
            <p:cNvPr id="243894" name="Line 182"/>
            <p:cNvSpPr>
              <a:spLocks noChangeShapeType="1"/>
            </p:cNvSpPr>
            <p:nvPr/>
          </p:nvSpPr>
          <p:spPr bwMode="auto">
            <a:xfrm>
              <a:off x="1267" y="2193"/>
              <a:ext cx="7" cy="1"/>
            </a:xfrm>
            <a:prstGeom prst="line">
              <a:avLst/>
            </a:prstGeom>
            <a:noFill/>
            <a:ln w="11113">
              <a:solidFill>
                <a:srgbClr val="000000"/>
              </a:solidFill>
              <a:round/>
              <a:headEnd/>
              <a:tailEnd/>
            </a:ln>
          </p:spPr>
          <p:txBody>
            <a:bodyPr/>
            <a:lstStyle/>
            <a:p>
              <a:endParaRPr lang="en-GB"/>
            </a:p>
          </p:txBody>
        </p:sp>
        <p:sp>
          <p:nvSpPr>
            <p:cNvPr id="243895" name="Line 183"/>
            <p:cNvSpPr>
              <a:spLocks noChangeShapeType="1"/>
            </p:cNvSpPr>
            <p:nvPr/>
          </p:nvSpPr>
          <p:spPr bwMode="auto">
            <a:xfrm>
              <a:off x="1274" y="2193"/>
              <a:ext cx="7" cy="1"/>
            </a:xfrm>
            <a:prstGeom prst="line">
              <a:avLst/>
            </a:prstGeom>
            <a:noFill/>
            <a:ln w="11113">
              <a:solidFill>
                <a:srgbClr val="000000"/>
              </a:solidFill>
              <a:round/>
              <a:headEnd/>
              <a:tailEnd/>
            </a:ln>
          </p:spPr>
          <p:txBody>
            <a:bodyPr/>
            <a:lstStyle/>
            <a:p>
              <a:endParaRPr lang="en-GB"/>
            </a:p>
          </p:txBody>
        </p:sp>
        <p:sp>
          <p:nvSpPr>
            <p:cNvPr id="243896" name="Line 184"/>
            <p:cNvSpPr>
              <a:spLocks noChangeShapeType="1"/>
            </p:cNvSpPr>
            <p:nvPr/>
          </p:nvSpPr>
          <p:spPr bwMode="auto">
            <a:xfrm>
              <a:off x="1281" y="2193"/>
              <a:ext cx="7" cy="1"/>
            </a:xfrm>
            <a:prstGeom prst="line">
              <a:avLst/>
            </a:prstGeom>
            <a:noFill/>
            <a:ln w="11113">
              <a:solidFill>
                <a:srgbClr val="000000"/>
              </a:solidFill>
              <a:round/>
              <a:headEnd/>
              <a:tailEnd/>
            </a:ln>
          </p:spPr>
          <p:txBody>
            <a:bodyPr/>
            <a:lstStyle/>
            <a:p>
              <a:endParaRPr lang="en-GB"/>
            </a:p>
          </p:txBody>
        </p:sp>
        <p:sp>
          <p:nvSpPr>
            <p:cNvPr id="243897" name="Line 185"/>
            <p:cNvSpPr>
              <a:spLocks noChangeShapeType="1"/>
            </p:cNvSpPr>
            <p:nvPr/>
          </p:nvSpPr>
          <p:spPr bwMode="auto">
            <a:xfrm>
              <a:off x="1288" y="2193"/>
              <a:ext cx="7" cy="1"/>
            </a:xfrm>
            <a:prstGeom prst="line">
              <a:avLst/>
            </a:prstGeom>
            <a:noFill/>
            <a:ln w="11113">
              <a:solidFill>
                <a:srgbClr val="000000"/>
              </a:solidFill>
              <a:round/>
              <a:headEnd/>
              <a:tailEnd/>
            </a:ln>
          </p:spPr>
          <p:txBody>
            <a:bodyPr/>
            <a:lstStyle/>
            <a:p>
              <a:endParaRPr lang="en-GB"/>
            </a:p>
          </p:txBody>
        </p:sp>
        <p:sp>
          <p:nvSpPr>
            <p:cNvPr id="243898" name="Line 186"/>
            <p:cNvSpPr>
              <a:spLocks noChangeShapeType="1"/>
            </p:cNvSpPr>
            <p:nvPr/>
          </p:nvSpPr>
          <p:spPr bwMode="auto">
            <a:xfrm>
              <a:off x="1295" y="2193"/>
              <a:ext cx="7" cy="7"/>
            </a:xfrm>
            <a:prstGeom prst="line">
              <a:avLst/>
            </a:prstGeom>
            <a:noFill/>
            <a:ln w="11113">
              <a:solidFill>
                <a:srgbClr val="000000"/>
              </a:solidFill>
              <a:round/>
              <a:headEnd/>
              <a:tailEnd/>
            </a:ln>
          </p:spPr>
          <p:txBody>
            <a:bodyPr/>
            <a:lstStyle/>
            <a:p>
              <a:endParaRPr lang="en-GB"/>
            </a:p>
          </p:txBody>
        </p:sp>
        <p:sp>
          <p:nvSpPr>
            <p:cNvPr id="243899" name="Line 187"/>
            <p:cNvSpPr>
              <a:spLocks noChangeShapeType="1"/>
            </p:cNvSpPr>
            <p:nvPr/>
          </p:nvSpPr>
          <p:spPr bwMode="auto">
            <a:xfrm>
              <a:off x="1302" y="2200"/>
              <a:ext cx="7" cy="1"/>
            </a:xfrm>
            <a:prstGeom prst="line">
              <a:avLst/>
            </a:prstGeom>
            <a:noFill/>
            <a:ln w="11113">
              <a:solidFill>
                <a:srgbClr val="000000"/>
              </a:solidFill>
              <a:round/>
              <a:headEnd/>
              <a:tailEnd/>
            </a:ln>
          </p:spPr>
          <p:txBody>
            <a:bodyPr/>
            <a:lstStyle/>
            <a:p>
              <a:endParaRPr lang="en-GB"/>
            </a:p>
          </p:txBody>
        </p:sp>
        <p:sp>
          <p:nvSpPr>
            <p:cNvPr id="243900" name="Line 188"/>
            <p:cNvSpPr>
              <a:spLocks noChangeShapeType="1"/>
            </p:cNvSpPr>
            <p:nvPr/>
          </p:nvSpPr>
          <p:spPr bwMode="auto">
            <a:xfrm>
              <a:off x="1309" y="2200"/>
              <a:ext cx="7" cy="1"/>
            </a:xfrm>
            <a:prstGeom prst="line">
              <a:avLst/>
            </a:prstGeom>
            <a:noFill/>
            <a:ln w="11113">
              <a:solidFill>
                <a:srgbClr val="000000"/>
              </a:solidFill>
              <a:round/>
              <a:headEnd/>
              <a:tailEnd/>
            </a:ln>
          </p:spPr>
          <p:txBody>
            <a:bodyPr/>
            <a:lstStyle/>
            <a:p>
              <a:endParaRPr lang="en-GB"/>
            </a:p>
          </p:txBody>
        </p:sp>
        <p:sp>
          <p:nvSpPr>
            <p:cNvPr id="243901" name="Line 189"/>
            <p:cNvSpPr>
              <a:spLocks noChangeShapeType="1"/>
            </p:cNvSpPr>
            <p:nvPr/>
          </p:nvSpPr>
          <p:spPr bwMode="auto">
            <a:xfrm>
              <a:off x="1316" y="2200"/>
              <a:ext cx="8" cy="1"/>
            </a:xfrm>
            <a:prstGeom prst="line">
              <a:avLst/>
            </a:prstGeom>
            <a:noFill/>
            <a:ln w="11113">
              <a:solidFill>
                <a:srgbClr val="000000"/>
              </a:solidFill>
              <a:round/>
              <a:headEnd/>
              <a:tailEnd/>
            </a:ln>
          </p:spPr>
          <p:txBody>
            <a:bodyPr/>
            <a:lstStyle/>
            <a:p>
              <a:endParaRPr lang="en-GB"/>
            </a:p>
          </p:txBody>
        </p:sp>
        <p:sp>
          <p:nvSpPr>
            <p:cNvPr id="243902" name="Line 190"/>
            <p:cNvSpPr>
              <a:spLocks noChangeShapeType="1"/>
            </p:cNvSpPr>
            <p:nvPr/>
          </p:nvSpPr>
          <p:spPr bwMode="auto">
            <a:xfrm>
              <a:off x="1324" y="2200"/>
              <a:ext cx="7" cy="1"/>
            </a:xfrm>
            <a:prstGeom prst="line">
              <a:avLst/>
            </a:prstGeom>
            <a:noFill/>
            <a:ln w="11113">
              <a:solidFill>
                <a:srgbClr val="000000"/>
              </a:solidFill>
              <a:round/>
              <a:headEnd/>
              <a:tailEnd/>
            </a:ln>
          </p:spPr>
          <p:txBody>
            <a:bodyPr/>
            <a:lstStyle/>
            <a:p>
              <a:endParaRPr lang="en-GB"/>
            </a:p>
          </p:txBody>
        </p:sp>
        <p:sp>
          <p:nvSpPr>
            <p:cNvPr id="243903" name="Line 191"/>
            <p:cNvSpPr>
              <a:spLocks noChangeShapeType="1"/>
            </p:cNvSpPr>
            <p:nvPr/>
          </p:nvSpPr>
          <p:spPr bwMode="auto">
            <a:xfrm>
              <a:off x="1331" y="2200"/>
              <a:ext cx="7" cy="7"/>
            </a:xfrm>
            <a:prstGeom prst="line">
              <a:avLst/>
            </a:prstGeom>
            <a:noFill/>
            <a:ln w="11113">
              <a:solidFill>
                <a:srgbClr val="000000"/>
              </a:solidFill>
              <a:round/>
              <a:headEnd/>
              <a:tailEnd/>
            </a:ln>
          </p:spPr>
          <p:txBody>
            <a:bodyPr/>
            <a:lstStyle/>
            <a:p>
              <a:endParaRPr lang="en-GB"/>
            </a:p>
          </p:txBody>
        </p:sp>
        <p:sp>
          <p:nvSpPr>
            <p:cNvPr id="243904" name="Line 192"/>
            <p:cNvSpPr>
              <a:spLocks noChangeShapeType="1"/>
            </p:cNvSpPr>
            <p:nvPr/>
          </p:nvSpPr>
          <p:spPr bwMode="auto">
            <a:xfrm>
              <a:off x="1338" y="2207"/>
              <a:ext cx="7" cy="1"/>
            </a:xfrm>
            <a:prstGeom prst="line">
              <a:avLst/>
            </a:prstGeom>
            <a:noFill/>
            <a:ln w="11113">
              <a:solidFill>
                <a:srgbClr val="000000"/>
              </a:solidFill>
              <a:round/>
              <a:headEnd/>
              <a:tailEnd/>
            </a:ln>
          </p:spPr>
          <p:txBody>
            <a:bodyPr/>
            <a:lstStyle/>
            <a:p>
              <a:endParaRPr lang="en-GB"/>
            </a:p>
          </p:txBody>
        </p:sp>
        <p:sp>
          <p:nvSpPr>
            <p:cNvPr id="243905" name="Line 193"/>
            <p:cNvSpPr>
              <a:spLocks noChangeShapeType="1"/>
            </p:cNvSpPr>
            <p:nvPr/>
          </p:nvSpPr>
          <p:spPr bwMode="auto">
            <a:xfrm>
              <a:off x="1345" y="2207"/>
              <a:ext cx="7" cy="1"/>
            </a:xfrm>
            <a:prstGeom prst="line">
              <a:avLst/>
            </a:prstGeom>
            <a:noFill/>
            <a:ln w="11113">
              <a:solidFill>
                <a:srgbClr val="000000"/>
              </a:solidFill>
              <a:round/>
              <a:headEnd/>
              <a:tailEnd/>
            </a:ln>
          </p:spPr>
          <p:txBody>
            <a:bodyPr/>
            <a:lstStyle/>
            <a:p>
              <a:endParaRPr lang="en-GB"/>
            </a:p>
          </p:txBody>
        </p:sp>
        <p:sp>
          <p:nvSpPr>
            <p:cNvPr id="243906" name="Line 194"/>
            <p:cNvSpPr>
              <a:spLocks noChangeShapeType="1"/>
            </p:cNvSpPr>
            <p:nvPr/>
          </p:nvSpPr>
          <p:spPr bwMode="auto">
            <a:xfrm>
              <a:off x="1352" y="2207"/>
              <a:ext cx="7" cy="8"/>
            </a:xfrm>
            <a:prstGeom prst="line">
              <a:avLst/>
            </a:prstGeom>
            <a:noFill/>
            <a:ln w="11113">
              <a:solidFill>
                <a:srgbClr val="000000"/>
              </a:solidFill>
              <a:round/>
              <a:headEnd/>
              <a:tailEnd/>
            </a:ln>
          </p:spPr>
          <p:txBody>
            <a:bodyPr/>
            <a:lstStyle/>
            <a:p>
              <a:endParaRPr lang="en-GB"/>
            </a:p>
          </p:txBody>
        </p:sp>
        <p:sp>
          <p:nvSpPr>
            <p:cNvPr id="243907" name="Line 195"/>
            <p:cNvSpPr>
              <a:spLocks noChangeShapeType="1"/>
            </p:cNvSpPr>
            <p:nvPr/>
          </p:nvSpPr>
          <p:spPr bwMode="auto">
            <a:xfrm>
              <a:off x="1359" y="2215"/>
              <a:ext cx="14" cy="7"/>
            </a:xfrm>
            <a:prstGeom prst="line">
              <a:avLst/>
            </a:prstGeom>
            <a:noFill/>
            <a:ln w="11113">
              <a:solidFill>
                <a:srgbClr val="000000"/>
              </a:solidFill>
              <a:round/>
              <a:headEnd/>
              <a:tailEnd/>
            </a:ln>
          </p:spPr>
          <p:txBody>
            <a:bodyPr/>
            <a:lstStyle/>
            <a:p>
              <a:endParaRPr lang="en-GB"/>
            </a:p>
          </p:txBody>
        </p:sp>
        <p:sp>
          <p:nvSpPr>
            <p:cNvPr id="243908" name="Line 196"/>
            <p:cNvSpPr>
              <a:spLocks noChangeShapeType="1"/>
            </p:cNvSpPr>
            <p:nvPr/>
          </p:nvSpPr>
          <p:spPr bwMode="auto">
            <a:xfrm>
              <a:off x="1373" y="2222"/>
              <a:ext cx="7" cy="7"/>
            </a:xfrm>
            <a:prstGeom prst="line">
              <a:avLst/>
            </a:prstGeom>
            <a:noFill/>
            <a:ln w="11113">
              <a:solidFill>
                <a:srgbClr val="000000"/>
              </a:solidFill>
              <a:round/>
              <a:headEnd/>
              <a:tailEnd/>
            </a:ln>
          </p:spPr>
          <p:txBody>
            <a:bodyPr/>
            <a:lstStyle/>
            <a:p>
              <a:endParaRPr lang="en-GB"/>
            </a:p>
          </p:txBody>
        </p:sp>
        <p:sp>
          <p:nvSpPr>
            <p:cNvPr id="243909" name="Line 197"/>
            <p:cNvSpPr>
              <a:spLocks noChangeShapeType="1"/>
            </p:cNvSpPr>
            <p:nvPr/>
          </p:nvSpPr>
          <p:spPr bwMode="auto">
            <a:xfrm>
              <a:off x="1380" y="2229"/>
              <a:ext cx="14" cy="7"/>
            </a:xfrm>
            <a:prstGeom prst="line">
              <a:avLst/>
            </a:prstGeom>
            <a:noFill/>
            <a:ln w="11113">
              <a:solidFill>
                <a:srgbClr val="000000"/>
              </a:solidFill>
              <a:round/>
              <a:headEnd/>
              <a:tailEnd/>
            </a:ln>
          </p:spPr>
          <p:txBody>
            <a:bodyPr/>
            <a:lstStyle/>
            <a:p>
              <a:endParaRPr lang="en-GB"/>
            </a:p>
          </p:txBody>
        </p:sp>
        <p:sp>
          <p:nvSpPr>
            <p:cNvPr id="243910" name="Line 198"/>
            <p:cNvSpPr>
              <a:spLocks noChangeShapeType="1"/>
            </p:cNvSpPr>
            <p:nvPr/>
          </p:nvSpPr>
          <p:spPr bwMode="auto">
            <a:xfrm>
              <a:off x="1394" y="2236"/>
              <a:ext cx="7" cy="7"/>
            </a:xfrm>
            <a:prstGeom prst="line">
              <a:avLst/>
            </a:prstGeom>
            <a:noFill/>
            <a:ln w="11113">
              <a:solidFill>
                <a:srgbClr val="000000"/>
              </a:solidFill>
              <a:round/>
              <a:headEnd/>
              <a:tailEnd/>
            </a:ln>
          </p:spPr>
          <p:txBody>
            <a:bodyPr/>
            <a:lstStyle/>
            <a:p>
              <a:endParaRPr lang="en-GB"/>
            </a:p>
          </p:txBody>
        </p:sp>
        <p:sp>
          <p:nvSpPr>
            <p:cNvPr id="243911" name="Line 199"/>
            <p:cNvSpPr>
              <a:spLocks noChangeShapeType="1"/>
            </p:cNvSpPr>
            <p:nvPr/>
          </p:nvSpPr>
          <p:spPr bwMode="auto">
            <a:xfrm>
              <a:off x="1401" y="2243"/>
              <a:ext cx="14" cy="7"/>
            </a:xfrm>
            <a:prstGeom prst="line">
              <a:avLst/>
            </a:prstGeom>
            <a:noFill/>
            <a:ln w="11113">
              <a:solidFill>
                <a:srgbClr val="000000"/>
              </a:solidFill>
              <a:round/>
              <a:headEnd/>
              <a:tailEnd/>
            </a:ln>
          </p:spPr>
          <p:txBody>
            <a:bodyPr/>
            <a:lstStyle/>
            <a:p>
              <a:endParaRPr lang="en-GB"/>
            </a:p>
          </p:txBody>
        </p:sp>
        <p:sp>
          <p:nvSpPr>
            <p:cNvPr id="243912" name="Line 200"/>
            <p:cNvSpPr>
              <a:spLocks noChangeShapeType="1"/>
            </p:cNvSpPr>
            <p:nvPr/>
          </p:nvSpPr>
          <p:spPr bwMode="auto">
            <a:xfrm>
              <a:off x="1415" y="2250"/>
              <a:ext cx="14" cy="14"/>
            </a:xfrm>
            <a:prstGeom prst="line">
              <a:avLst/>
            </a:prstGeom>
            <a:noFill/>
            <a:ln w="11113">
              <a:solidFill>
                <a:srgbClr val="000000"/>
              </a:solidFill>
              <a:round/>
              <a:headEnd/>
              <a:tailEnd/>
            </a:ln>
          </p:spPr>
          <p:txBody>
            <a:bodyPr/>
            <a:lstStyle/>
            <a:p>
              <a:endParaRPr lang="en-GB"/>
            </a:p>
          </p:txBody>
        </p:sp>
        <p:sp>
          <p:nvSpPr>
            <p:cNvPr id="243913" name="Line 201"/>
            <p:cNvSpPr>
              <a:spLocks noChangeShapeType="1"/>
            </p:cNvSpPr>
            <p:nvPr/>
          </p:nvSpPr>
          <p:spPr bwMode="auto">
            <a:xfrm>
              <a:off x="1429" y="2264"/>
              <a:ext cx="7" cy="7"/>
            </a:xfrm>
            <a:prstGeom prst="line">
              <a:avLst/>
            </a:prstGeom>
            <a:noFill/>
            <a:ln w="11113">
              <a:solidFill>
                <a:srgbClr val="000000"/>
              </a:solidFill>
              <a:round/>
              <a:headEnd/>
              <a:tailEnd/>
            </a:ln>
          </p:spPr>
          <p:txBody>
            <a:bodyPr/>
            <a:lstStyle/>
            <a:p>
              <a:endParaRPr lang="en-GB"/>
            </a:p>
          </p:txBody>
        </p:sp>
        <p:sp>
          <p:nvSpPr>
            <p:cNvPr id="243914" name="Line 202"/>
            <p:cNvSpPr>
              <a:spLocks noChangeShapeType="1"/>
            </p:cNvSpPr>
            <p:nvPr/>
          </p:nvSpPr>
          <p:spPr bwMode="auto">
            <a:xfrm>
              <a:off x="1436" y="2271"/>
              <a:ext cx="14" cy="14"/>
            </a:xfrm>
            <a:prstGeom prst="line">
              <a:avLst/>
            </a:prstGeom>
            <a:noFill/>
            <a:ln w="11113">
              <a:solidFill>
                <a:srgbClr val="000000"/>
              </a:solidFill>
              <a:round/>
              <a:headEnd/>
              <a:tailEnd/>
            </a:ln>
          </p:spPr>
          <p:txBody>
            <a:bodyPr/>
            <a:lstStyle/>
            <a:p>
              <a:endParaRPr lang="en-GB"/>
            </a:p>
          </p:txBody>
        </p:sp>
        <p:sp>
          <p:nvSpPr>
            <p:cNvPr id="243915" name="Line 203"/>
            <p:cNvSpPr>
              <a:spLocks noChangeShapeType="1"/>
            </p:cNvSpPr>
            <p:nvPr/>
          </p:nvSpPr>
          <p:spPr bwMode="auto">
            <a:xfrm>
              <a:off x="1450" y="2285"/>
              <a:ext cx="14" cy="14"/>
            </a:xfrm>
            <a:prstGeom prst="line">
              <a:avLst/>
            </a:prstGeom>
            <a:noFill/>
            <a:ln w="11113">
              <a:solidFill>
                <a:srgbClr val="000000"/>
              </a:solidFill>
              <a:round/>
              <a:headEnd/>
              <a:tailEnd/>
            </a:ln>
          </p:spPr>
          <p:txBody>
            <a:bodyPr/>
            <a:lstStyle/>
            <a:p>
              <a:endParaRPr lang="en-GB"/>
            </a:p>
          </p:txBody>
        </p:sp>
        <p:sp>
          <p:nvSpPr>
            <p:cNvPr id="243916" name="Line 204"/>
            <p:cNvSpPr>
              <a:spLocks noChangeShapeType="1"/>
            </p:cNvSpPr>
            <p:nvPr/>
          </p:nvSpPr>
          <p:spPr bwMode="auto">
            <a:xfrm>
              <a:off x="1464" y="2299"/>
              <a:ext cx="7" cy="14"/>
            </a:xfrm>
            <a:prstGeom prst="line">
              <a:avLst/>
            </a:prstGeom>
            <a:noFill/>
            <a:ln w="11113">
              <a:solidFill>
                <a:srgbClr val="000000"/>
              </a:solidFill>
              <a:round/>
              <a:headEnd/>
              <a:tailEnd/>
            </a:ln>
          </p:spPr>
          <p:txBody>
            <a:bodyPr/>
            <a:lstStyle/>
            <a:p>
              <a:endParaRPr lang="en-GB"/>
            </a:p>
          </p:txBody>
        </p:sp>
        <p:sp>
          <p:nvSpPr>
            <p:cNvPr id="243917" name="Line 205"/>
            <p:cNvSpPr>
              <a:spLocks noChangeShapeType="1"/>
            </p:cNvSpPr>
            <p:nvPr/>
          </p:nvSpPr>
          <p:spPr bwMode="auto">
            <a:xfrm>
              <a:off x="1471" y="2313"/>
              <a:ext cx="14" cy="7"/>
            </a:xfrm>
            <a:prstGeom prst="line">
              <a:avLst/>
            </a:prstGeom>
            <a:noFill/>
            <a:ln w="11113">
              <a:solidFill>
                <a:srgbClr val="000000"/>
              </a:solidFill>
              <a:round/>
              <a:headEnd/>
              <a:tailEnd/>
            </a:ln>
          </p:spPr>
          <p:txBody>
            <a:bodyPr/>
            <a:lstStyle/>
            <a:p>
              <a:endParaRPr lang="en-GB"/>
            </a:p>
          </p:txBody>
        </p:sp>
        <p:sp>
          <p:nvSpPr>
            <p:cNvPr id="243918" name="Line 206"/>
            <p:cNvSpPr>
              <a:spLocks noChangeShapeType="1"/>
            </p:cNvSpPr>
            <p:nvPr/>
          </p:nvSpPr>
          <p:spPr bwMode="auto">
            <a:xfrm>
              <a:off x="1485" y="2320"/>
              <a:ext cx="14" cy="28"/>
            </a:xfrm>
            <a:prstGeom prst="line">
              <a:avLst/>
            </a:prstGeom>
            <a:noFill/>
            <a:ln w="11113">
              <a:solidFill>
                <a:srgbClr val="000000"/>
              </a:solidFill>
              <a:round/>
              <a:headEnd/>
              <a:tailEnd/>
            </a:ln>
          </p:spPr>
          <p:txBody>
            <a:bodyPr/>
            <a:lstStyle/>
            <a:p>
              <a:endParaRPr lang="en-GB"/>
            </a:p>
          </p:txBody>
        </p:sp>
        <p:sp>
          <p:nvSpPr>
            <p:cNvPr id="243919" name="Line 207"/>
            <p:cNvSpPr>
              <a:spLocks noChangeShapeType="1"/>
            </p:cNvSpPr>
            <p:nvPr/>
          </p:nvSpPr>
          <p:spPr bwMode="auto">
            <a:xfrm>
              <a:off x="1499" y="2348"/>
              <a:ext cx="21" cy="21"/>
            </a:xfrm>
            <a:prstGeom prst="line">
              <a:avLst/>
            </a:prstGeom>
            <a:noFill/>
            <a:ln w="11113">
              <a:solidFill>
                <a:srgbClr val="000000"/>
              </a:solidFill>
              <a:round/>
              <a:headEnd/>
              <a:tailEnd/>
            </a:ln>
          </p:spPr>
          <p:txBody>
            <a:bodyPr/>
            <a:lstStyle/>
            <a:p>
              <a:endParaRPr lang="en-GB"/>
            </a:p>
          </p:txBody>
        </p:sp>
        <p:sp>
          <p:nvSpPr>
            <p:cNvPr id="243920" name="Line 208"/>
            <p:cNvSpPr>
              <a:spLocks noChangeShapeType="1"/>
            </p:cNvSpPr>
            <p:nvPr/>
          </p:nvSpPr>
          <p:spPr bwMode="auto">
            <a:xfrm>
              <a:off x="1520" y="2369"/>
              <a:ext cx="21" cy="21"/>
            </a:xfrm>
            <a:prstGeom prst="line">
              <a:avLst/>
            </a:prstGeom>
            <a:noFill/>
            <a:ln w="11113">
              <a:solidFill>
                <a:srgbClr val="000000"/>
              </a:solidFill>
              <a:round/>
              <a:headEnd/>
              <a:tailEnd/>
            </a:ln>
          </p:spPr>
          <p:txBody>
            <a:bodyPr/>
            <a:lstStyle/>
            <a:p>
              <a:endParaRPr lang="en-GB"/>
            </a:p>
          </p:txBody>
        </p:sp>
        <p:sp>
          <p:nvSpPr>
            <p:cNvPr id="243921" name="Line 209"/>
            <p:cNvSpPr>
              <a:spLocks noChangeShapeType="1"/>
            </p:cNvSpPr>
            <p:nvPr/>
          </p:nvSpPr>
          <p:spPr bwMode="auto">
            <a:xfrm>
              <a:off x="1541" y="2390"/>
              <a:ext cx="14" cy="28"/>
            </a:xfrm>
            <a:prstGeom prst="line">
              <a:avLst/>
            </a:prstGeom>
            <a:noFill/>
            <a:ln w="11113">
              <a:solidFill>
                <a:srgbClr val="000000"/>
              </a:solidFill>
              <a:round/>
              <a:headEnd/>
              <a:tailEnd/>
            </a:ln>
          </p:spPr>
          <p:txBody>
            <a:bodyPr/>
            <a:lstStyle/>
            <a:p>
              <a:endParaRPr lang="en-GB"/>
            </a:p>
          </p:txBody>
        </p:sp>
        <p:sp>
          <p:nvSpPr>
            <p:cNvPr id="243922" name="Line 210"/>
            <p:cNvSpPr>
              <a:spLocks noChangeShapeType="1"/>
            </p:cNvSpPr>
            <p:nvPr/>
          </p:nvSpPr>
          <p:spPr bwMode="auto">
            <a:xfrm>
              <a:off x="1555" y="2418"/>
              <a:ext cx="22" cy="21"/>
            </a:xfrm>
            <a:prstGeom prst="line">
              <a:avLst/>
            </a:prstGeom>
            <a:noFill/>
            <a:ln w="11113">
              <a:solidFill>
                <a:srgbClr val="000000"/>
              </a:solidFill>
              <a:round/>
              <a:headEnd/>
              <a:tailEnd/>
            </a:ln>
          </p:spPr>
          <p:txBody>
            <a:bodyPr/>
            <a:lstStyle/>
            <a:p>
              <a:endParaRPr lang="en-GB"/>
            </a:p>
          </p:txBody>
        </p:sp>
        <p:sp>
          <p:nvSpPr>
            <p:cNvPr id="243923" name="Line 211"/>
            <p:cNvSpPr>
              <a:spLocks noChangeShapeType="1"/>
            </p:cNvSpPr>
            <p:nvPr/>
          </p:nvSpPr>
          <p:spPr bwMode="auto">
            <a:xfrm>
              <a:off x="1577" y="2439"/>
              <a:ext cx="21" cy="29"/>
            </a:xfrm>
            <a:prstGeom prst="line">
              <a:avLst/>
            </a:prstGeom>
            <a:noFill/>
            <a:ln w="11113">
              <a:solidFill>
                <a:srgbClr val="000000"/>
              </a:solidFill>
              <a:round/>
              <a:headEnd/>
              <a:tailEnd/>
            </a:ln>
          </p:spPr>
          <p:txBody>
            <a:bodyPr/>
            <a:lstStyle/>
            <a:p>
              <a:endParaRPr lang="en-GB"/>
            </a:p>
          </p:txBody>
        </p:sp>
        <p:sp>
          <p:nvSpPr>
            <p:cNvPr id="243924" name="Line 212"/>
            <p:cNvSpPr>
              <a:spLocks noChangeShapeType="1"/>
            </p:cNvSpPr>
            <p:nvPr/>
          </p:nvSpPr>
          <p:spPr bwMode="auto">
            <a:xfrm>
              <a:off x="1598" y="2468"/>
              <a:ext cx="14" cy="28"/>
            </a:xfrm>
            <a:prstGeom prst="line">
              <a:avLst/>
            </a:prstGeom>
            <a:noFill/>
            <a:ln w="11113">
              <a:solidFill>
                <a:srgbClr val="000000"/>
              </a:solidFill>
              <a:round/>
              <a:headEnd/>
              <a:tailEnd/>
            </a:ln>
          </p:spPr>
          <p:txBody>
            <a:bodyPr/>
            <a:lstStyle/>
            <a:p>
              <a:endParaRPr lang="en-GB"/>
            </a:p>
          </p:txBody>
        </p:sp>
        <p:sp>
          <p:nvSpPr>
            <p:cNvPr id="243925" name="Line 213"/>
            <p:cNvSpPr>
              <a:spLocks noChangeShapeType="1"/>
            </p:cNvSpPr>
            <p:nvPr/>
          </p:nvSpPr>
          <p:spPr bwMode="auto">
            <a:xfrm>
              <a:off x="1612" y="2496"/>
              <a:ext cx="21" cy="28"/>
            </a:xfrm>
            <a:prstGeom prst="line">
              <a:avLst/>
            </a:prstGeom>
            <a:noFill/>
            <a:ln w="11113">
              <a:solidFill>
                <a:srgbClr val="000000"/>
              </a:solidFill>
              <a:round/>
              <a:headEnd/>
              <a:tailEnd/>
            </a:ln>
          </p:spPr>
          <p:txBody>
            <a:bodyPr/>
            <a:lstStyle/>
            <a:p>
              <a:endParaRPr lang="en-GB"/>
            </a:p>
          </p:txBody>
        </p:sp>
        <p:sp>
          <p:nvSpPr>
            <p:cNvPr id="243926" name="Line 214"/>
            <p:cNvSpPr>
              <a:spLocks noChangeShapeType="1"/>
            </p:cNvSpPr>
            <p:nvPr/>
          </p:nvSpPr>
          <p:spPr bwMode="auto">
            <a:xfrm>
              <a:off x="1633" y="2524"/>
              <a:ext cx="14" cy="21"/>
            </a:xfrm>
            <a:prstGeom prst="line">
              <a:avLst/>
            </a:prstGeom>
            <a:noFill/>
            <a:ln w="11113">
              <a:solidFill>
                <a:srgbClr val="000000"/>
              </a:solidFill>
              <a:round/>
              <a:headEnd/>
              <a:tailEnd/>
            </a:ln>
          </p:spPr>
          <p:txBody>
            <a:bodyPr/>
            <a:lstStyle/>
            <a:p>
              <a:endParaRPr lang="en-GB"/>
            </a:p>
          </p:txBody>
        </p:sp>
        <p:sp>
          <p:nvSpPr>
            <p:cNvPr id="243927" name="Line 215"/>
            <p:cNvSpPr>
              <a:spLocks noChangeShapeType="1"/>
            </p:cNvSpPr>
            <p:nvPr/>
          </p:nvSpPr>
          <p:spPr bwMode="auto">
            <a:xfrm>
              <a:off x="1647" y="2545"/>
              <a:ext cx="21" cy="28"/>
            </a:xfrm>
            <a:prstGeom prst="line">
              <a:avLst/>
            </a:prstGeom>
            <a:noFill/>
            <a:ln w="11113">
              <a:solidFill>
                <a:srgbClr val="000000"/>
              </a:solidFill>
              <a:round/>
              <a:headEnd/>
              <a:tailEnd/>
            </a:ln>
          </p:spPr>
          <p:txBody>
            <a:bodyPr/>
            <a:lstStyle/>
            <a:p>
              <a:endParaRPr lang="en-GB"/>
            </a:p>
          </p:txBody>
        </p:sp>
        <p:sp>
          <p:nvSpPr>
            <p:cNvPr id="243928" name="Line 216"/>
            <p:cNvSpPr>
              <a:spLocks noChangeShapeType="1"/>
            </p:cNvSpPr>
            <p:nvPr/>
          </p:nvSpPr>
          <p:spPr bwMode="auto">
            <a:xfrm>
              <a:off x="1668" y="2573"/>
              <a:ext cx="21" cy="28"/>
            </a:xfrm>
            <a:prstGeom prst="line">
              <a:avLst/>
            </a:prstGeom>
            <a:noFill/>
            <a:ln w="11113">
              <a:solidFill>
                <a:srgbClr val="000000"/>
              </a:solidFill>
              <a:round/>
              <a:headEnd/>
              <a:tailEnd/>
            </a:ln>
          </p:spPr>
          <p:txBody>
            <a:bodyPr/>
            <a:lstStyle/>
            <a:p>
              <a:endParaRPr lang="en-GB"/>
            </a:p>
          </p:txBody>
        </p:sp>
        <p:sp>
          <p:nvSpPr>
            <p:cNvPr id="243929" name="Line 217"/>
            <p:cNvSpPr>
              <a:spLocks noChangeShapeType="1"/>
            </p:cNvSpPr>
            <p:nvPr/>
          </p:nvSpPr>
          <p:spPr bwMode="auto">
            <a:xfrm>
              <a:off x="1689" y="2601"/>
              <a:ext cx="14" cy="28"/>
            </a:xfrm>
            <a:prstGeom prst="line">
              <a:avLst/>
            </a:prstGeom>
            <a:noFill/>
            <a:ln w="11113">
              <a:solidFill>
                <a:srgbClr val="000000"/>
              </a:solidFill>
              <a:round/>
              <a:headEnd/>
              <a:tailEnd/>
            </a:ln>
          </p:spPr>
          <p:txBody>
            <a:bodyPr/>
            <a:lstStyle/>
            <a:p>
              <a:endParaRPr lang="en-GB"/>
            </a:p>
          </p:txBody>
        </p:sp>
        <p:sp>
          <p:nvSpPr>
            <p:cNvPr id="243930" name="Line 218"/>
            <p:cNvSpPr>
              <a:spLocks noChangeShapeType="1"/>
            </p:cNvSpPr>
            <p:nvPr/>
          </p:nvSpPr>
          <p:spPr bwMode="auto">
            <a:xfrm>
              <a:off x="1703" y="2629"/>
              <a:ext cx="21" cy="28"/>
            </a:xfrm>
            <a:prstGeom prst="line">
              <a:avLst/>
            </a:prstGeom>
            <a:noFill/>
            <a:ln w="11113">
              <a:solidFill>
                <a:srgbClr val="000000"/>
              </a:solidFill>
              <a:round/>
              <a:headEnd/>
              <a:tailEnd/>
            </a:ln>
          </p:spPr>
          <p:txBody>
            <a:bodyPr/>
            <a:lstStyle/>
            <a:p>
              <a:endParaRPr lang="en-GB"/>
            </a:p>
          </p:txBody>
        </p:sp>
        <p:sp>
          <p:nvSpPr>
            <p:cNvPr id="243931" name="Line 219"/>
            <p:cNvSpPr>
              <a:spLocks noChangeShapeType="1"/>
            </p:cNvSpPr>
            <p:nvPr/>
          </p:nvSpPr>
          <p:spPr bwMode="auto">
            <a:xfrm>
              <a:off x="1724" y="2657"/>
              <a:ext cx="21" cy="28"/>
            </a:xfrm>
            <a:prstGeom prst="line">
              <a:avLst/>
            </a:prstGeom>
            <a:noFill/>
            <a:ln w="11113">
              <a:solidFill>
                <a:srgbClr val="000000"/>
              </a:solidFill>
              <a:round/>
              <a:headEnd/>
              <a:tailEnd/>
            </a:ln>
          </p:spPr>
          <p:txBody>
            <a:bodyPr/>
            <a:lstStyle/>
            <a:p>
              <a:endParaRPr lang="en-GB"/>
            </a:p>
          </p:txBody>
        </p:sp>
        <p:sp>
          <p:nvSpPr>
            <p:cNvPr id="243932" name="Line 220"/>
            <p:cNvSpPr>
              <a:spLocks noChangeShapeType="1"/>
            </p:cNvSpPr>
            <p:nvPr/>
          </p:nvSpPr>
          <p:spPr bwMode="auto">
            <a:xfrm>
              <a:off x="1745" y="2685"/>
              <a:ext cx="14" cy="29"/>
            </a:xfrm>
            <a:prstGeom prst="line">
              <a:avLst/>
            </a:prstGeom>
            <a:noFill/>
            <a:ln w="11113">
              <a:solidFill>
                <a:srgbClr val="000000"/>
              </a:solidFill>
              <a:round/>
              <a:headEnd/>
              <a:tailEnd/>
            </a:ln>
          </p:spPr>
          <p:txBody>
            <a:bodyPr/>
            <a:lstStyle/>
            <a:p>
              <a:endParaRPr lang="en-GB"/>
            </a:p>
          </p:txBody>
        </p:sp>
        <p:sp>
          <p:nvSpPr>
            <p:cNvPr id="243933" name="Line 221"/>
            <p:cNvSpPr>
              <a:spLocks noChangeShapeType="1"/>
            </p:cNvSpPr>
            <p:nvPr/>
          </p:nvSpPr>
          <p:spPr bwMode="auto">
            <a:xfrm>
              <a:off x="1759" y="2714"/>
              <a:ext cx="21" cy="28"/>
            </a:xfrm>
            <a:prstGeom prst="line">
              <a:avLst/>
            </a:prstGeom>
            <a:noFill/>
            <a:ln w="11113">
              <a:solidFill>
                <a:srgbClr val="000000"/>
              </a:solidFill>
              <a:round/>
              <a:headEnd/>
              <a:tailEnd/>
            </a:ln>
          </p:spPr>
          <p:txBody>
            <a:bodyPr/>
            <a:lstStyle/>
            <a:p>
              <a:endParaRPr lang="en-GB"/>
            </a:p>
          </p:txBody>
        </p:sp>
        <p:sp>
          <p:nvSpPr>
            <p:cNvPr id="243934" name="Line 222"/>
            <p:cNvSpPr>
              <a:spLocks noChangeShapeType="1"/>
            </p:cNvSpPr>
            <p:nvPr/>
          </p:nvSpPr>
          <p:spPr bwMode="auto">
            <a:xfrm>
              <a:off x="1780" y="2742"/>
              <a:ext cx="14" cy="28"/>
            </a:xfrm>
            <a:prstGeom prst="line">
              <a:avLst/>
            </a:prstGeom>
            <a:noFill/>
            <a:ln w="11113">
              <a:solidFill>
                <a:srgbClr val="000000"/>
              </a:solidFill>
              <a:round/>
              <a:headEnd/>
              <a:tailEnd/>
            </a:ln>
          </p:spPr>
          <p:txBody>
            <a:bodyPr/>
            <a:lstStyle/>
            <a:p>
              <a:endParaRPr lang="en-GB"/>
            </a:p>
          </p:txBody>
        </p:sp>
        <p:sp>
          <p:nvSpPr>
            <p:cNvPr id="243935" name="Line 223"/>
            <p:cNvSpPr>
              <a:spLocks noChangeShapeType="1"/>
            </p:cNvSpPr>
            <p:nvPr/>
          </p:nvSpPr>
          <p:spPr bwMode="auto">
            <a:xfrm>
              <a:off x="1794" y="2770"/>
              <a:ext cx="22" cy="21"/>
            </a:xfrm>
            <a:prstGeom prst="line">
              <a:avLst/>
            </a:prstGeom>
            <a:noFill/>
            <a:ln w="11113">
              <a:solidFill>
                <a:srgbClr val="000000"/>
              </a:solidFill>
              <a:round/>
              <a:headEnd/>
              <a:tailEnd/>
            </a:ln>
          </p:spPr>
          <p:txBody>
            <a:bodyPr/>
            <a:lstStyle/>
            <a:p>
              <a:endParaRPr lang="en-GB"/>
            </a:p>
          </p:txBody>
        </p:sp>
        <p:sp>
          <p:nvSpPr>
            <p:cNvPr id="243936" name="Line 224"/>
            <p:cNvSpPr>
              <a:spLocks noChangeShapeType="1"/>
            </p:cNvSpPr>
            <p:nvPr/>
          </p:nvSpPr>
          <p:spPr bwMode="auto">
            <a:xfrm>
              <a:off x="1816" y="2791"/>
              <a:ext cx="21" cy="28"/>
            </a:xfrm>
            <a:prstGeom prst="line">
              <a:avLst/>
            </a:prstGeom>
            <a:noFill/>
            <a:ln w="11113">
              <a:solidFill>
                <a:srgbClr val="000000"/>
              </a:solidFill>
              <a:round/>
              <a:headEnd/>
              <a:tailEnd/>
            </a:ln>
          </p:spPr>
          <p:txBody>
            <a:bodyPr/>
            <a:lstStyle/>
            <a:p>
              <a:endParaRPr lang="en-GB"/>
            </a:p>
          </p:txBody>
        </p:sp>
        <p:sp>
          <p:nvSpPr>
            <p:cNvPr id="243937" name="Line 225"/>
            <p:cNvSpPr>
              <a:spLocks noChangeShapeType="1"/>
            </p:cNvSpPr>
            <p:nvPr/>
          </p:nvSpPr>
          <p:spPr bwMode="auto">
            <a:xfrm>
              <a:off x="1837" y="2819"/>
              <a:ext cx="14" cy="21"/>
            </a:xfrm>
            <a:prstGeom prst="line">
              <a:avLst/>
            </a:prstGeom>
            <a:noFill/>
            <a:ln w="11113">
              <a:solidFill>
                <a:srgbClr val="000000"/>
              </a:solidFill>
              <a:round/>
              <a:headEnd/>
              <a:tailEnd/>
            </a:ln>
          </p:spPr>
          <p:txBody>
            <a:bodyPr/>
            <a:lstStyle/>
            <a:p>
              <a:endParaRPr lang="en-GB"/>
            </a:p>
          </p:txBody>
        </p:sp>
        <p:sp>
          <p:nvSpPr>
            <p:cNvPr id="243938" name="Line 226"/>
            <p:cNvSpPr>
              <a:spLocks noChangeShapeType="1"/>
            </p:cNvSpPr>
            <p:nvPr/>
          </p:nvSpPr>
          <p:spPr bwMode="auto">
            <a:xfrm>
              <a:off x="1851" y="2840"/>
              <a:ext cx="21" cy="28"/>
            </a:xfrm>
            <a:prstGeom prst="line">
              <a:avLst/>
            </a:prstGeom>
            <a:noFill/>
            <a:ln w="11113">
              <a:solidFill>
                <a:srgbClr val="000000"/>
              </a:solidFill>
              <a:round/>
              <a:headEnd/>
              <a:tailEnd/>
            </a:ln>
          </p:spPr>
          <p:txBody>
            <a:bodyPr/>
            <a:lstStyle/>
            <a:p>
              <a:endParaRPr lang="en-GB"/>
            </a:p>
          </p:txBody>
        </p:sp>
        <p:sp>
          <p:nvSpPr>
            <p:cNvPr id="243939" name="Line 227"/>
            <p:cNvSpPr>
              <a:spLocks noChangeShapeType="1"/>
            </p:cNvSpPr>
            <p:nvPr/>
          </p:nvSpPr>
          <p:spPr bwMode="auto">
            <a:xfrm>
              <a:off x="1872" y="2868"/>
              <a:ext cx="14" cy="21"/>
            </a:xfrm>
            <a:prstGeom prst="line">
              <a:avLst/>
            </a:prstGeom>
            <a:noFill/>
            <a:ln w="11113">
              <a:solidFill>
                <a:srgbClr val="000000"/>
              </a:solidFill>
              <a:round/>
              <a:headEnd/>
              <a:tailEnd/>
            </a:ln>
          </p:spPr>
          <p:txBody>
            <a:bodyPr/>
            <a:lstStyle/>
            <a:p>
              <a:endParaRPr lang="en-GB"/>
            </a:p>
          </p:txBody>
        </p:sp>
        <p:sp>
          <p:nvSpPr>
            <p:cNvPr id="243940" name="Line 228"/>
            <p:cNvSpPr>
              <a:spLocks noChangeShapeType="1"/>
            </p:cNvSpPr>
            <p:nvPr/>
          </p:nvSpPr>
          <p:spPr bwMode="auto">
            <a:xfrm>
              <a:off x="1886" y="2889"/>
              <a:ext cx="14" cy="21"/>
            </a:xfrm>
            <a:prstGeom prst="line">
              <a:avLst/>
            </a:prstGeom>
            <a:noFill/>
            <a:ln w="11113">
              <a:solidFill>
                <a:srgbClr val="000000"/>
              </a:solidFill>
              <a:round/>
              <a:headEnd/>
              <a:tailEnd/>
            </a:ln>
          </p:spPr>
          <p:txBody>
            <a:bodyPr/>
            <a:lstStyle/>
            <a:p>
              <a:endParaRPr lang="en-GB"/>
            </a:p>
          </p:txBody>
        </p:sp>
        <p:sp>
          <p:nvSpPr>
            <p:cNvPr id="243941" name="Line 229"/>
            <p:cNvSpPr>
              <a:spLocks noChangeShapeType="1"/>
            </p:cNvSpPr>
            <p:nvPr/>
          </p:nvSpPr>
          <p:spPr bwMode="auto">
            <a:xfrm>
              <a:off x="1900" y="2910"/>
              <a:ext cx="14" cy="14"/>
            </a:xfrm>
            <a:prstGeom prst="line">
              <a:avLst/>
            </a:prstGeom>
            <a:noFill/>
            <a:ln w="11113">
              <a:solidFill>
                <a:srgbClr val="000000"/>
              </a:solidFill>
              <a:round/>
              <a:headEnd/>
              <a:tailEnd/>
            </a:ln>
          </p:spPr>
          <p:txBody>
            <a:bodyPr/>
            <a:lstStyle/>
            <a:p>
              <a:endParaRPr lang="en-GB"/>
            </a:p>
          </p:txBody>
        </p:sp>
        <p:sp>
          <p:nvSpPr>
            <p:cNvPr id="243942" name="Line 230"/>
            <p:cNvSpPr>
              <a:spLocks noChangeShapeType="1"/>
            </p:cNvSpPr>
            <p:nvPr/>
          </p:nvSpPr>
          <p:spPr bwMode="auto">
            <a:xfrm>
              <a:off x="1914" y="2924"/>
              <a:ext cx="14" cy="14"/>
            </a:xfrm>
            <a:prstGeom prst="line">
              <a:avLst/>
            </a:prstGeom>
            <a:noFill/>
            <a:ln w="11113">
              <a:solidFill>
                <a:srgbClr val="000000"/>
              </a:solidFill>
              <a:round/>
              <a:headEnd/>
              <a:tailEnd/>
            </a:ln>
          </p:spPr>
          <p:txBody>
            <a:bodyPr/>
            <a:lstStyle/>
            <a:p>
              <a:endParaRPr lang="en-GB"/>
            </a:p>
          </p:txBody>
        </p:sp>
        <p:sp>
          <p:nvSpPr>
            <p:cNvPr id="243943" name="Line 231"/>
            <p:cNvSpPr>
              <a:spLocks noChangeShapeType="1"/>
            </p:cNvSpPr>
            <p:nvPr/>
          </p:nvSpPr>
          <p:spPr bwMode="auto">
            <a:xfrm>
              <a:off x="1928" y="2938"/>
              <a:ext cx="14" cy="22"/>
            </a:xfrm>
            <a:prstGeom prst="line">
              <a:avLst/>
            </a:prstGeom>
            <a:noFill/>
            <a:ln w="11113">
              <a:solidFill>
                <a:srgbClr val="000000"/>
              </a:solidFill>
              <a:round/>
              <a:headEnd/>
              <a:tailEnd/>
            </a:ln>
          </p:spPr>
          <p:txBody>
            <a:bodyPr/>
            <a:lstStyle/>
            <a:p>
              <a:endParaRPr lang="en-GB"/>
            </a:p>
          </p:txBody>
        </p:sp>
        <p:sp>
          <p:nvSpPr>
            <p:cNvPr id="243944" name="Line 232"/>
            <p:cNvSpPr>
              <a:spLocks noChangeShapeType="1"/>
            </p:cNvSpPr>
            <p:nvPr/>
          </p:nvSpPr>
          <p:spPr bwMode="auto">
            <a:xfrm>
              <a:off x="1942" y="2960"/>
              <a:ext cx="14" cy="14"/>
            </a:xfrm>
            <a:prstGeom prst="line">
              <a:avLst/>
            </a:prstGeom>
            <a:noFill/>
            <a:ln w="11113">
              <a:solidFill>
                <a:srgbClr val="000000"/>
              </a:solidFill>
              <a:round/>
              <a:headEnd/>
              <a:tailEnd/>
            </a:ln>
          </p:spPr>
          <p:txBody>
            <a:bodyPr/>
            <a:lstStyle/>
            <a:p>
              <a:endParaRPr lang="en-GB"/>
            </a:p>
          </p:txBody>
        </p:sp>
        <p:sp>
          <p:nvSpPr>
            <p:cNvPr id="243945" name="Line 233"/>
            <p:cNvSpPr>
              <a:spLocks noChangeShapeType="1"/>
            </p:cNvSpPr>
            <p:nvPr/>
          </p:nvSpPr>
          <p:spPr bwMode="auto">
            <a:xfrm>
              <a:off x="1956" y="2974"/>
              <a:ext cx="14" cy="14"/>
            </a:xfrm>
            <a:prstGeom prst="line">
              <a:avLst/>
            </a:prstGeom>
            <a:noFill/>
            <a:ln w="11113">
              <a:solidFill>
                <a:srgbClr val="000000"/>
              </a:solidFill>
              <a:round/>
              <a:headEnd/>
              <a:tailEnd/>
            </a:ln>
          </p:spPr>
          <p:txBody>
            <a:bodyPr/>
            <a:lstStyle/>
            <a:p>
              <a:endParaRPr lang="en-GB"/>
            </a:p>
          </p:txBody>
        </p:sp>
        <p:sp>
          <p:nvSpPr>
            <p:cNvPr id="243946" name="Line 234"/>
            <p:cNvSpPr>
              <a:spLocks noChangeShapeType="1"/>
            </p:cNvSpPr>
            <p:nvPr/>
          </p:nvSpPr>
          <p:spPr bwMode="auto">
            <a:xfrm>
              <a:off x="1970" y="2988"/>
              <a:ext cx="14" cy="14"/>
            </a:xfrm>
            <a:prstGeom prst="line">
              <a:avLst/>
            </a:prstGeom>
            <a:noFill/>
            <a:ln w="11113">
              <a:solidFill>
                <a:srgbClr val="000000"/>
              </a:solidFill>
              <a:round/>
              <a:headEnd/>
              <a:tailEnd/>
            </a:ln>
          </p:spPr>
          <p:txBody>
            <a:bodyPr/>
            <a:lstStyle/>
            <a:p>
              <a:endParaRPr lang="en-GB"/>
            </a:p>
          </p:txBody>
        </p:sp>
        <p:sp>
          <p:nvSpPr>
            <p:cNvPr id="243947" name="Line 235"/>
            <p:cNvSpPr>
              <a:spLocks noChangeShapeType="1"/>
            </p:cNvSpPr>
            <p:nvPr/>
          </p:nvSpPr>
          <p:spPr bwMode="auto">
            <a:xfrm>
              <a:off x="1984" y="3002"/>
              <a:ext cx="14" cy="14"/>
            </a:xfrm>
            <a:prstGeom prst="line">
              <a:avLst/>
            </a:prstGeom>
            <a:noFill/>
            <a:ln w="11113">
              <a:solidFill>
                <a:srgbClr val="000000"/>
              </a:solidFill>
              <a:round/>
              <a:headEnd/>
              <a:tailEnd/>
            </a:ln>
          </p:spPr>
          <p:txBody>
            <a:bodyPr/>
            <a:lstStyle/>
            <a:p>
              <a:endParaRPr lang="en-GB"/>
            </a:p>
          </p:txBody>
        </p:sp>
        <p:sp>
          <p:nvSpPr>
            <p:cNvPr id="243948" name="Line 236"/>
            <p:cNvSpPr>
              <a:spLocks noChangeShapeType="1"/>
            </p:cNvSpPr>
            <p:nvPr/>
          </p:nvSpPr>
          <p:spPr bwMode="auto">
            <a:xfrm>
              <a:off x="1998" y="3016"/>
              <a:ext cx="14" cy="14"/>
            </a:xfrm>
            <a:prstGeom prst="line">
              <a:avLst/>
            </a:prstGeom>
            <a:noFill/>
            <a:ln w="11113">
              <a:solidFill>
                <a:srgbClr val="000000"/>
              </a:solidFill>
              <a:round/>
              <a:headEnd/>
              <a:tailEnd/>
            </a:ln>
          </p:spPr>
          <p:txBody>
            <a:bodyPr/>
            <a:lstStyle/>
            <a:p>
              <a:endParaRPr lang="en-GB"/>
            </a:p>
          </p:txBody>
        </p:sp>
        <p:sp>
          <p:nvSpPr>
            <p:cNvPr id="243949" name="Line 237"/>
            <p:cNvSpPr>
              <a:spLocks noChangeShapeType="1"/>
            </p:cNvSpPr>
            <p:nvPr/>
          </p:nvSpPr>
          <p:spPr bwMode="auto">
            <a:xfrm>
              <a:off x="2012" y="3030"/>
              <a:ext cx="14" cy="14"/>
            </a:xfrm>
            <a:prstGeom prst="line">
              <a:avLst/>
            </a:prstGeom>
            <a:noFill/>
            <a:ln w="11113">
              <a:solidFill>
                <a:srgbClr val="000000"/>
              </a:solidFill>
              <a:round/>
              <a:headEnd/>
              <a:tailEnd/>
            </a:ln>
          </p:spPr>
          <p:txBody>
            <a:bodyPr/>
            <a:lstStyle/>
            <a:p>
              <a:endParaRPr lang="en-GB"/>
            </a:p>
          </p:txBody>
        </p:sp>
        <p:sp>
          <p:nvSpPr>
            <p:cNvPr id="243950" name="Line 238"/>
            <p:cNvSpPr>
              <a:spLocks noChangeShapeType="1"/>
            </p:cNvSpPr>
            <p:nvPr/>
          </p:nvSpPr>
          <p:spPr bwMode="auto">
            <a:xfrm>
              <a:off x="2026" y="3044"/>
              <a:ext cx="14" cy="7"/>
            </a:xfrm>
            <a:prstGeom prst="line">
              <a:avLst/>
            </a:prstGeom>
            <a:noFill/>
            <a:ln w="11113">
              <a:solidFill>
                <a:srgbClr val="000000"/>
              </a:solidFill>
              <a:round/>
              <a:headEnd/>
              <a:tailEnd/>
            </a:ln>
          </p:spPr>
          <p:txBody>
            <a:bodyPr/>
            <a:lstStyle/>
            <a:p>
              <a:endParaRPr lang="en-GB"/>
            </a:p>
          </p:txBody>
        </p:sp>
        <p:sp>
          <p:nvSpPr>
            <p:cNvPr id="243951" name="Line 239"/>
            <p:cNvSpPr>
              <a:spLocks noChangeShapeType="1"/>
            </p:cNvSpPr>
            <p:nvPr/>
          </p:nvSpPr>
          <p:spPr bwMode="auto">
            <a:xfrm>
              <a:off x="2040" y="3051"/>
              <a:ext cx="8" cy="7"/>
            </a:xfrm>
            <a:prstGeom prst="line">
              <a:avLst/>
            </a:prstGeom>
            <a:noFill/>
            <a:ln w="11113">
              <a:solidFill>
                <a:srgbClr val="000000"/>
              </a:solidFill>
              <a:round/>
              <a:headEnd/>
              <a:tailEnd/>
            </a:ln>
          </p:spPr>
          <p:txBody>
            <a:bodyPr/>
            <a:lstStyle/>
            <a:p>
              <a:endParaRPr lang="en-GB"/>
            </a:p>
          </p:txBody>
        </p:sp>
        <p:sp>
          <p:nvSpPr>
            <p:cNvPr id="243952" name="Line 240"/>
            <p:cNvSpPr>
              <a:spLocks noChangeShapeType="1"/>
            </p:cNvSpPr>
            <p:nvPr/>
          </p:nvSpPr>
          <p:spPr bwMode="auto">
            <a:xfrm>
              <a:off x="2048" y="3058"/>
              <a:ext cx="7" cy="7"/>
            </a:xfrm>
            <a:prstGeom prst="line">
              <a:avLst/>
            </a:prstGeom>
            <a:noFill/>
            <a:ln w="11113">
              <a:solidFill>
                <a:srgbClr val="000000"/>
              </a:solidFill>
              <a:round/>
              <a:headEnd/>
              <a:tailEnd/>
            </a:ln>
          </p:spPr>
          <p:txBody>
            <a:bodyPr/>
            <a:lstStyle/>
            <a:p>
              <a:endParaRPr lang="en-GB"/>
            </a:p>
          </p:txBody>
        </p:sp>
        <p:sp>
          <p:nvSpPr>
            <p:cNvPr id="243953" name="Line 241"/>
            <p:cNvSpPr>
              <a:spLocks noChangeShapeType="1"/>
            </p:cNvSpPr>
            <p:nvPr/>
          </p:nvSpPr>
          <p:spPr bwMode="auto">
            <a:xfrm>
              <a:off x="2055" y="3065"/>
              <a:ext cx="7" cy="7"/>
            </a:xfrm>
            <a:prstGeom prst="line">
              <a:avLst/>
            </a:prstGeom>
            <a:noFill/>
            <a:ln w="11113">
              <a:solidFill>
                <a:srgbClr val="000000"/>
              </a:solidFill>
              <a:round/>
              <a:headEnd/>
              <a:tailEnd/>
            </a:ln>
          </p:spPr>
          <p:txBody>
            <a:bodyPr/>
            <a:lstStyle/>
            <a:p>
              <a:endParaRPr lang="en-GB"/>
            </a:p>
          </p:txBody>
        </p:sp>
        <p:sp>
          <p:nvSpPr>
            <p:cNvPr id="243954" name="Line 242"/>
            <p:cNvSpPr>
              <a:spLocks noChangeShapeType="1"/>
            </p:cNvSpPr>
            <p:nvPr/>
          </p:nvSpPr>
          <p:spPr bwMode="auto">
            <a:xfrm>
              <a:off x="2062" y="3072"/>
              <a:ext cx="7" cy="1"/>
            </a:xfrm>
            <a:prstGeom prst="line">
              <a:avLst/>
            </a:prstGeom>
            <a:noFill/>
            <a:ln w="11113">
              <a:solidFill>
                <a:srgbClr val="000000"/>
              </a:solidFill>
              <a:round/>
              <a:headEnd/>
              <a:tailEnd/>
            </a:ln>
          </p:spPr>
          <p:txBody>
            <a:bodyPr/>
            <a:lstStyle/>
            <a:p>
              <a:endParaRPr lang="en-GB"/>
            </a:p>
          </p:txBody>
        </p:sp>
        <p:sp>
          <p:nvSpPr>
            <p:cNvPr id="243955" name="Line 243"/>
            <p:cNvSpPr>
              <a:spLocks noChangeShapeType="1"/>
            </p:cNvSpPr>
            <p:nvPr/>
          </p:nvSpPr>
          <p:spPr bwMode="auto">
            <a:xfrm>
              <a:off x="2069" y="3072"/>
              <a:ext cx="7" cy="7"/>
            </a:xfrm>
            <a:prstGeom prst="line">
              <a:avLst/>
            </a:prstGeom>
            <a:noFill/>
            <a:ln w="11113">
              <a:solidFill>
                <a:srgbClr val="000000"/>
              </a:solidFill>
              <a:round/>
              <a:headEnd/>
              <a:tailEnd/>
            </a:ln>
          </p:spPr>
          <p:txBody>
            <a:bodyPr/>
            <a:lstStyle/>
            <a:p>
              <a:endParaRPr lang="en-GB"/>
            </a:p>
          </p:txBody>
        </p:sp>
        <p:sp>
          <p:nvSpPr>
            <p:cNvPr id="243956" name="Line 244"/>
            <p:cNvSpPr>
              <a:spLocks noChangeShapeType="1"/>
            </p:cNvSpPr>
            <p:nvPr/>
          </p:nvSpPr>
          <p:spPr bwMode="auto">
            <a:xfrm>
              <a:off x="2076" y="3079"/>
              <a:ext cx="7" cy="7"/>
            </a:xfrm>
            <a:prstGeom prst="line">
              <a:avLst/>
            </a:prstGeom>
            <a:noFill/>
            <a:ln w="11113">
              <a:solidFill>
                <a:srgbClr val="000000"/>
              </a:solidFill>
              <a:round/>
              <a:headEnd/>
              <a:tailEnd/>
            </a:ln>
          </p:spPr>
          <p:txBody>
            <a:bodyPr/>
            <a:lstStyle/>
            <a:p>
              <a:endParaRPr lang="en-GB"/>
            </a:p>
          </p:txBody>
        </p:sp>
        <p:sp>
          <p:nvSpPr>
            <p:cNvPr id="243957" name="Line 245"/>
            <p:cNvSpPr>
              <a:spLocks noChangeShapeType="1"/>
            </p:cNvSpPr>
            <p:nvPr/>
          </p:nvSpPr>
          <p:spPr bwMode="auto">
            <a:xfrm>
              <a:off x="2083" y="3086"/>
              <a:ext cx="7" cy="7"/>
            </a:xfrm>
            <a:prstGeom prst="line">
              <a:avLst/>
            </a:prstGeom>
            <a:noFill/>
            <a:ln w="11113">
              <a:solidFill>
                <a:srgbClr val="000000"/>
              </a:solidFill>
              <a:round/>
              <a:headEnd/>
              <a:tailEnd/>
            </a:ln>
          </p:spPr>
          <p:txBody>
            <a:bodyPr/>
            <a:lstStyle/>
            <a:p>
              <a:endParaRPr lang="en-GB"/>
            </a:p>
          </p:txBody>
        </p:sp>
        <p:sp>
          <p:nvSpPr>
            <p:cNvPr id="243958" name="Line 246"/>
            <p:cNvSpPr>
              <a:spLocks noChangeShapeType="1"/>
            </p:cNvSpPr>
            <p:nvPr/>
          </p:nvSpPr>
          <p:spPr bwMode="auto">
            <a:xfrm>
              <a:off x="2090" y="3093"/>
              <a:ext cx="7" cy="1"/>
            </a:xfrm>
            <a:prstGeom prst="line">
              <a:avLst/>
            </a:prstGeom>
            <a:noFill/>
            <a:ln w="11113">
              <a:solidFill>
                <a:srgbClr val="000000"/>
              </a:solidFill>
              <a:round/>
              <a:headEnd/>
              <a:tailEnd/>
            </a:ln>
          </p:spPr>
          <p:txBody>
            <a:bodyPr/>
            <a:lstStyle/>
            <a:p>
              <a:endParaRPr lang="en-GB"/>
            </a:p>
          </p:txBody>
        </p:sp>
        <p:sp>
          <p:nvSpPr>
            <p:cNvPr id="243959" name="Line 247"/>
            <p:cNvSpPr>
              <a:spLocks noChangeShapeType="1"/>
            </p:cNvSpPr>
            <p:nvPr/>
          </p:nvSpPr>
          <p:spPr bwMode="auto">
            <a:xfrm>
              <a:off x="2097" y="3093"/>
              <a:ext cx="7" cy="7"/>
            </a:xfrm>
            <a:prstGeom prst="line">
              <a:avLst/>
            </a:prstGeom>
            <a:noFill/>
            <a:ln w="11113">
              <a:solidFill>
                <a:srgbClr val="000000"/>
              </a:solidFill>
              <a:round/>
              <a:headEnd/>
              <a:tailEnd/>
            </a:ln>
          </p:spPr>
          <p:txBody>
            <a:bodyPr/>
            <a:lstStyle/>
            <a:p>
              <a:endParaRPr lang="en-GB"/>
            </a:p>
          </p:txBody>
        </p:sp>
        <p:sp>
          <p:nvSpPr>
            <p:cNvPr id="243960" name="Line 248"/>
            <p:cNvSpPr>
              <a:spLocks noChangeShapeType="1"/>
            </p:cNvSpPr>
            <p:nvPr/>
          </p:nvSpPr>
          <p:spPr bwMode="auto">
            <a:xfrm>
              <a:off x="2104" y="3100"/>
              <a:ext cx="7" cy="7"/>
            </a:xfrm>
            <a:prstGeom prst="line">
              <a:avLst/>
            </a:prstGeom>
            <a:noFill/>
            <a:ln w="11113">
              <a:solidFill>
                <a:srgbClr val="000000"/>
              </a:solidFill>
              <a:round/>
              <a:headEnd/>
              <a:tailEnd/>
            </a:ln>
          </p:spPr>
          <p:txBody>
            <a:bodyPr/>
            <a:lstStyle/>
            <a:p>
              <a:endParaRPr lang="en-GB"/>
            </a:p>
          </p:txBody>
        </p:sp>
        <p:sp>
          <p:nvSpPr>
            <p:cNvPr id="243961" name="Line 249"/>
            <p:cNvSpPr>
              <a:spLocks noChangeShapeType="1"/>
            </p:cNvSpPr>
            <p:nvPr/>
          </p:nvSpPr>
          <p:spPr bwMode="auto">
            <a:xfrm>
              <a:off x="2111" y="3107"/>
              <a:ext cx="7" cy="1"/>
            </a:xfrm>
            <a:prstGeom prst="line">
              <a:avLst/>
            </a:prstGeom>
            <a:noFill/>
            <a:ln w="11113">
              <a:solidFill>
                <a:srgbClr val="000000"/>
              </a:solidFill>
              <a:round/>
              <a:headEnd/>
              <a:tailEnd/>
            </a:ln>
          </p:spPr>
          <p:txBody>
            <a:bodyPr/>
            <a:lstStyle/>
            <a:p>
              <a:endParaRPr lang="en-GB"/>
            </a:p>
          </p:txBody>
        </p:sp>
        <p:sp>
          <p:nvSpPr>
            <p:cNvPr id="243962" name="Line 250"/>
            <p:cNvSpPr>
              <a:spLocks noChangeShapeType="1"/>
            </p:cNvSpPr>
            <p:nvPr/>
          </p:nvSpPr>
          <p:spPr bwMode="auto">
            <a:xfrm>
              <a:off x="2118" y="3107"/>
              <a:ext cx="1" cy="7"/>
            </a:xfrm>
            <a:prstGeom prst="line">
              <a:avLst/>
            </a:prstGeom>
            <a:noFill/>
            <a:ln w="11113">
              <a:solidFill>
                <a:srgbClr val="000000"/>
              </a:solidFill>
              <a:round/>
              <a:headEnd/>
              <a:tailEnd/>
            </a:ln>
          </p:spPr>
          <p:txBody>
            <a:bodyPr/>
            <a:lstStyle/>
            <a:p>
              <a:endParaRPr lang="en-GB"/>
            </a:p>
          </p:txBody>
        </p:sp>
        <p:sp>
          <p:nvSpPr>
            <p:cNvPr id="243963" name="Line 251"/>
            <p:cNvSpPr>
              <a:spLocks noChangeShapeType="1"/>
            </p:cNvSpPr>
            <p:nvPr/>
          </p:nvSpPr>
          <p:spPr bwMode="auto">
            <a:xfrm>
              <a:off x="2118" y="3114"/>
              <a:ext cx="7" cy="1"/>
            </a:xfrm>
            <a:prstGeom prst="line">
              <a:avLst/>
            </a:prstGeom>
            <a:noFill/>
            <a:ln w="11113">
              <a:solidFill>
                <a:srgbClr val="000000"/>
              </a:solidFill>
              <a:round/>
              <a:headEnd/>
              <a:tailEnd/>
            </a:ln>
          </p:spPr>
          <p:txBody>
            <a:bodyPr/>
            <a:lstStyle/>
            <a:p>
              <a:endParaRPr lang="en-GB"/>
            </a:p>
          </p:txBody>
        </p:sp>
        <p:sp>
          <p:nvSpPr>
            <p:cNvPr id="243964" name="Line 252"/>
            <p:cNvSpPr>
              <a:spLocks noChangeShapeType="1"/>
            </p:cNvSpPr>
            <p:nvPr/>
          </p:nvSpPr>
          <p:spPr bwMode="auto">
            <a:xfrm>
              <a:off x="2125" y="3114"/>
              <a:ext cx="7" cy="7"/>
            </a:xfrm>
            <a:prstGeom prst="line">
              <a:avLst/>
            </a:prstGeom>
            <a:noFill/>
            <a:ln w="11113">
              <a:solidFill>
                <a:srgbClr val="000000"/>
              </a:solidFill>
              <a:round/>
              <a:headEnd/>
              <a:tailEnd/>
            </a:ln>
          </p:spPr>
          <p:txBody>
            <a:bodyPr/>
            <a:lstStyle/>
            <a:p>
              <a:endParaRPr lang="en-GB"/>
            </a:p>
          </p:txBody>
        </p:sp>
        <p:sp>
          <p:nvSpPr>
            <p:cNvPr id="243965" name="Line 253"/>
            <p:cNvSpPr>
              <a:spLocks noChangeShapeType="1"/>
            </p:cNvSpPr>
            <p:nvPr/>
          </p:nvSpPr>
          <p:spPr bwMode="auto">
            <a:xfrm>
              <a:off x="2132" y="3121"/>
              <a:ext cx="1" cy="1"/>
            </a:xfrm>
            <a:prstGeom prst="line">
              <a:avLst/>
            </a:prstGeom>
            <a:noFill/>
            <a:ln w="11113">
              <a:solidFill>
                <a:srgbClr val="000000"/>
              </a:solidFill>
              <a:round/>
              <a:headEnd/>
              <a:tailEnd/>
            </a:ln>
          </p:spPr>
          <p:txBody>
            <a:bodyPr/>
            <a:lstStyle/>
            <a:p>
              <a:endParaRPr lang="en-GB"/>
            </a:p>
          </p:txBody>
        </p:sp>
        <p:sp>
          <p:nvSpPr>
            <p:cNvPr id="243966" name="Line 254"/>
            <p:cNvSpPr>
              <a:spLocks noChangeShapeType="1"/>
            </p:cNvSpPr>
            <p:nvPr/>
          </p:nvSpPr>
          <p:spPr bwMode="auto">
            <a:xfrm>
              <a:off x="2132" y="3121"/>
              <a:ext cx="7" cy="1"/>
            </a:xfrm>
            <a:prstGeom prst="line">
              <a:avLst/>
            </a:prstGeom>
            <a:noFill/>
            <a:ln w="11113">
              <a:solidFill>
                <a:srgbClr val="000000"/>
              </a:solidFill>
              <a:round/>
              <a:headEnd/>
              <a:tailEnd/>
            </a:ln>
          </p:spPr>
          <p:txBody>
            <a:bodyPr/>
            <a:lstStyle/>
            <a:p>
              <a:endParaRPr lang="en-GB"/>
            </a:p>
          </p:txBody>
        </p:sp>
        <p:sp>
          <p:nvSpPr>
            <p:cNvPr id="243967" name="Line 255"/>
            <p:cNvSpPr>
              <a:spLocks noChangeShapeType="1"/>
            </p:cNvSpPr>
            <p:nvPr/>
          </p:nvSpPr>
          <p:spPr bwMode="auto">
            <a:xfrm>
              <a:off x="2139" y="3121"/>
              <a:ext cx="7" cy="7"/>
            </a:xfrm>
            <a:prstGeom prst="line">
              <a:avLst/>
            </a:prstGeom>
            <a:noFill/>
            <a:ln w="11113">
              <a:solidFill>
                <a:srgbClr val="000000"/>
              </a:solidFill>
              <a:round/>
              <a:headEnd/>
              <a:tailEnd/>
            </a:ln>
          </p:spPr>
          <p:txBody>
            <a:bodyPr/>
            <a:lstStyle/>
            <a:p>
              <a:endParaRPr lang="en-GB"/>
            </a:p>
          </p:txBody>
        </p:sp>
        <p:sp>
          <p:nvSpPr>
            <p:cNvPr id="243968" name="Line 256"/>
            <p:cNvSpPr>
              <a:spLocks noChangeShapeType="1"/>
            </p:cNvSpPr>
            <p:nvPr/>
          </p:nvSpPr>
          <p:spPr bwMode="auto">
            <a:xfrm>
              <a:off x="2146" y="3128"/>
              <a:ext cx="1" cy="1"/>
            </a:xfrm>
            <a:prstGeom prst="line">
              <a:avLst/>
            </a:prstGeom>
            <a:noFill/>
            <a:ln w="11113">
              <a:solidFill>
                <a:srgbClr val="000000"/>
              </a:solidFill>
              <a:round/>
              <a:headEnd/>
              <a:tailEnd/>
            </a:ln>
          </p:spPr>
          <p:txBody>
            <a:bodyPr/>
            <a:lstStyle/>
            <a:p>
              <a:endParaRPr lang="en-GB"/>
            </a:p>
          </p:txBody>
        </p:sp>
        <p:sp>
          <p:nvSpPr>
            <p:cNvPr id="243969" name="Line 257"/>
            <p:cNvSpPr>
              <a:spLocks noChangeShapeType="1"/>
            </p:cNvSpPr>
            <p:nvPr/>
          </p:nvSpPr>
          <p:spPr bwMode="auto">
            <a:xfrm>
              <a:off x="2146" y="3128"/>
              <a:ext cx="7" cy="1"/>
            </a:xfrm>
            <a:prstGeom prst="line">
              <a:avLst/>
            </a:prstGeom>
            <a:noFill/>
            <a:ln w="11113">
              <a:solidFill>
                <a:srgbClr val="000000"/>
              </a:solidFill>
              <a:round/>
              <a:headEnd/>
              <a:tailEnd/>
            </a:ln>
          </p:spPr>
          <p:txBody>
            <a:bodyPr/>
            <a:lstStyle/>
            <a:p>
              <a:endParaRPr lang="en-GB"/>
            </a:p>
          </p:txBody>
        </p:sp>
        <p:sp>
          <p:nvSpPr>
            <p:cNvPr id="243970" name="Line 258"/>
            <p:cNvSpPr>
              <a:spLocks noChangeShapeType="1"/>
            </p:cNvSpPr>
            <p:nvPr/>
          </p:nvSpPr>
          <p:spPr bwMode="auto">
            <a:xfrm>
              <a:off x="2153" y="3128"/>
              <a:ext cx="7" cy="7"/>
            </a:xfrm>
            <a:prstGeom prst="line">
              <a:avLst/>
            </a:prstGeom>
            <a:noFill/>
            <a:ln w="11113">
              <a:solidFill>
                <a:srgbClr val="000000"/>
              </a:solidFill>
              <a:round/>
              <a:headEnd/>
              <a:tailEnd/>
            </a:ln>
          </p:spPr>
          <p:txBody>
            <a:bodyPr/>
            <a:lstStyle/>
            <a:p>
              <a:endParaRPr lang="en-GB"/>
            </a:p>
          </p:txBody>
        </p:sp>
        <p:sp>
          <p:nvSpPr>
            <p:cNvPr id="243971" name="Line 259"/>
            <p:cNvSpPr>
              <a:spLocks noChangeShapeType="1"/>
            </p:cNvSpPr>
            <p:nvPr/>
          </p:nvSpPr>
          <p:spPr bwMode="auto">
            <a:xfrm>
              <a:off x="2160" y="3135"/>
              <a:ext cx="1" cy="1"/>
            </a:xfrm>
            <a:prstGeom prst="line">
              <a:avLst/>
            </a:prstGeom>
            <a:noFill/>
            <a:ln w="11113">
              <a:solidFill>
                <a:srgbClr val="000000"/>
              </a:solidFill>
              <a:round/>
              <a:headEnd/>
              <a:tailEnd/>
            </a:ln>
          </p:spPr>
          <p:txBody>
            <a:bodyPr/>
            <a:lstStyle/>
            <a:p>
              <a:endParaRPr lang="en-GB"/>
            </a:p>
          </p:txBody>
        </p:sp>
        <p:sp>
          <p:nvSpPr>
            <p:cNvPr id="243972" name="Line 260"/>
            <p:cNvSpPr>
              <a:spLocks noChangeShapeType="1"/>
            </p:cNvSpPr>
            <p:nvPr/>
          </p:nvSpPr>
          <p:spPr bwMode="auto">
            <a:xfrm>
              <a:off x="2160" y="3135"/>
              <a:ext cx="7" cy="1"/>
            </a:xfrm>
            <a:prstGeom prst="line">
              <a:avLst/>
            </a:prstGeom>
            <a:noFill/>
            <a:ln w="11113">
              <a:solidFill>
                <a:srgbClr val="000000"/>
              </a:solidFill>
              <a:round/>
              <a:headEnd/>
              <a:tailEnd/>
            </a:ln>
          </p:spPr>
          <p:txBody>
            <a:bodyPr/>
            <a:lstStyle/>
            <a:p>
              <a:endParaRPr lang="en-GB"/>
            </a:p>
          </p:txBody>
        </p:sp>
        <p:sp>
          <p:nvSpPr>
            <p:cNvPr id="243973" name="Line 261"/>
            <p:cNvSpPr>
              <a:spLocks noChangeShapeType="1"/>
            </p:cNvSpPr>
            <p:nvPr/>
          </p:nvSpPr>
          <p:spPr bwMode="auto">
            <a:xfrm>
              <a:off x="2167" y="3135"/>
              <a:ext cx="7" cy="7"/>
            </a:xfrm>
            <a:prstGeom prst="line">
              <a:avLst/>
            </a:prstGeom>
            <a:noFill/>
            <a:ln w="11113">
              <a:solidFill>
                <a:srgbClr val="000000"/>
              </a:solidFill>
              <a:round/>
              <a:headEnd/>
              <a:tailEnd/>
            </a:ln>
          </p:spPr>
          <p:txBody>
            <a:bodyPr/>
            <a:lstStyle/>
            <a:p>
              <a:endParaRPr lang="en-GB"/>
            </a:p>
          </p:txBody>
        </p:sp>
        <p:sp>
          <p:nvSpPr>
            <p:cNvPr id="243974" name="Line 262"/>
            <p:cNvSpPr>
              <a:spLocks noChangeShapeType="1"/>
            </p:cNvSpPr>
            <p:nvPr/>
          </p:nvSpPr>
          <p:spPr bwMode="auto">
            <a:xfrm>
              <a:off x="2174" y="3142"/>
              <a:ext cx="7" cy="1"/>
            </a:xfrm>
            <a:prstGeom prst="line">
              <a:avLst/>
            </a:prstGeom>
            <a:noFill/>
            <a:ln w="11113">
              <a:solidFill>
                <a:srgbClr val="000000"/>
              </a:solidFill>
              <a:round/>
              <a:headEnd/>
              <a:tailEnd/>
            </a:ln>
          </p:spPr>
          <p:txBody>
            <a:bodyPr/>
            <a:lstStyle/>
            <a:p>
              <a:endParaRPr lang="en-GB"/>
            </a:p>
          </p:txBody>
        </p:sp>
        <p:sp>
          <p:nvSpPr>
            <p:cNvPr id="243975" name="Line 263"/>
            <p:cNvSpPr>
              <a:spLocks noChangeShapeType="1"/>
            </p:cNvSpPr>
            <p:nvPr/>
          </p:nvSpPr>
          <p:spPr bwMode="auto">
            <a:xfrm>
              <a:off x="2181" y="3142"/>
              <a:ext cx="7" cy="7"/>
            </a:xfrm>
            <a:prstGeom prst="line">
              <a:avLst/>
            </a:prstGeom>
            <a:noFill/>
            <a:ln w="11113">
              <a:solidFill>
                <a:srgbClr val="000000"/>
              </a:solidFill>
              <a:round/>
              <a:headEnd/>
              <a:tailEnd/>
            </a:ln>
          </p:spPr>
          <p:txBody>
            <a:bodyPr/>
            <a:lstStyle/>
            <a:p>
              <a:endParaRPr lang="en-GB"/>
            </a:p>
          </p:txBody>
        </p:sp>
        <p:sp>
          <p:nvSpPr>
            <p:cNvPr id="243976" name="Line 264"/>
            <p:cNvSpPr>
              <a:spLocks noChangeShapeType="1"/>
            </p:cNvSpPr>
            <p:nvPr/>
          </p:nvSpPr>
          <p:spPr bwMode="auto">
            <a:xfrm>
              <a:off x="2188" y="3149"/>
              <a:ext cx="7" cy="1"/>
            </a:xfrm>
            <a:prstGeom prst="line">
              <a:avLst/>
            </a:prstGeom>
            <a:noFill/>
            <a:ln w="11113">
              <a:solidFill>
                <a:srgbClr val="000000"/>
              </a:solidFill>
              <a:round/>
              <a:headEnd/>
              <a:tailEnd/>
            </a:ln>
          </p:spPr>
          <p:txBody>
            <a:bodyPr/>
            <a:lstStyle/>
            <a:p>
              <a:endParaRPr lang="en-GB"/>
            </a:p>
          </p:txBody>
        </p:sp>
        <p:sp>
          <p:nvSpPr>
            <p:cNvPr id="243977" name="Line 265"/>
            <p:cNvSpPr>
              <a:spLocks noChangeShapeType="1"/>
            </p:cNvSpPr>
            <p:nvPr/>
          </p:nvSpPr>
          <p:spPr bwMode="auto">
            <a:xfrm>
              <a:off x="2195" y="3149"/>
              <a:ext cx="7" cy="7"/>
            </a:xfrm>
            <a:prstGeom prst="line">
              <a:avLst/>
            </a:prstGeom>
            <a:noFill/>
            <a:ln w="11113">
              <a:solidFill>
                <a:srgbClr val="000000"/>
              </a:solidFill>
              <a:round/>
              <a:headEnd/>
              <a:tailEnd/>
            </a:ln>
          </p:spPr>
          <p:txBody>
            <a:bodyPr/>
            <a:lstStyle/>
            <a:p>
              <a:endParaRPr lang="en-GB"/>
            </a:p>
          </p:txBody>
        </p:sp>
        <p:sp>
          <p:nvSpPr>
            <p:cNvPr id="243978" name="Line 266"/>
            <p:cNvSpPr>
              <a:spLocks noChangeShapeType="1"/>
            </p:cNvSpPr>
            <p:nvPr/>
          </p:nvSpPr>
          <p:spPr bwMode="auto">
            <a:xfrm>
              <a:off x="2202" y="3156"/>
              <a:ext cx="7" cy="1"/>
            </a:xfrm>
            <a:prstGeom prst="line">
              <a:avLst/>
            </a:prstGeom>
            <a:noFill/>
            <a:ln w="11113">
              <a:solidFill>
                <a:srgbClr val="000000"/>
              </a:solidFill>
              <a:round/>
              <a:headEnd/>
              <a:tailEnd/>
            </a:ln>
          </p:spPr>
          <p:txBody>
            <a:bodyPr/>
            <a:lstStyle/>
            <a:p>
              <a:endParaRPr lang="en-GB"/>
            </a:p>
          </p:txBody>
        </p:sp>
        <p:sp>
          <p:nvSpPr>
            <p:cNvPr id="243979" name="Line 267"/>
            <p:cNvSpPr>
              <a:spLocks noChangeShapeType="1"/>
            </p:cNvSpPr>
            <p:nvPr/>
          </p:nvSpPr>
          <p:spPr bwMode="auto">
            <a:xfrm>
              <a:off x="2209" y="3156"/>
              <a:ext cx="7" cy="7"/>
            </a:xfrm>
            <a:prstGeom prst="line">
              <a:avLst/>
            </a:prstGeom>
            <a:noFill/>
            <a:ln w="11113">
              <a:solidFill>
                <a:srgbClr val="000000"/>
              </a:solidFill>
              <a:round/>
              <a:headEnd/>
              <a:tailEnd/>
            </a:ln>
          </p:spPr>
          <p:txBody>
            <a:bodyPr/>
            <a:lstStyle/>
            <a:p>
              <a:endParaRPr lang="en-GB"/>
            </a:p>
          </p:txBody>
        </p:sp>
        <p:sp>
          <p:nvSpPr>
            <p:cNvPr id="243980" name="Line 268"/>
            <p:cNvSpPr>
              <a:spLocks noChangeShapeType="1"/>
            </p:cNvSpPr>
            <p:nvPr/>
          </p:nvSpPr>
          <p:spPr bwMode="auto">
            <a:xfrm>
              <a:off x="2216" y="3163"/>
              <a:ext cx="7" cy="1"/>
            </a:xfrm>
            <a:prstGeom prst="line">
              <a:avLst/>
            </a:prstGeom>
            <a:noFill/>
            <a:ln w="11113">
              <a:solidFill>
                <a:srgbClr val="000000"/>
              </a:solidFill>
              <a:round/>
              <a:headEnd/>
              <a:tailEnd/>
            </a:ln>
          </p:spPr>
          <p:txBody>
            <a:bodyPr/>
            <a:lstStyle/>
            <a:p>
              <a:endParaRPr lang="en-GB"/>
            </a:p>
          </p:txBody>
        </p:sp>
        <p:sp>
          <p:nvSpPr>
            <p:cNvPr id="243981" name="Line 269"/>
            <p:cNvSpPr>
              <a:spLocks noChangeShapeType="1"/>
            </p:cNvSpPr>
            <p:nvPr/>
          </p:nvSpPr>
          <p:spPr bwMode="auto">
            <a:xfrm>
              <a:off x="2223" y="3163"/>
              <a:ext cx="7" cy="1"/>
            </a:xfrm>
            <a:prstGeom prst="line">
              <a:avLst/>
            </a:prstGeom>
            <a:noFill/>
            <a:ln w="11113">
              <a:solidFill>
                <a:srgbClr val="000000"/>
              </a:solidFill>
              <a:round/>
              <a:headEnd/>
              <a:tailEnd/>
            </a:ln>
          </p:spPr>
          <p:txBody>
            <a:bodyPr/>
            <a:lstStyle/>
            <a:p>
              <a:endParaRPr lang="en-GB"/>
            </a:p>
          </p:txBody>
        </p:sp>
        <p:sp>
          <p:nvSpPr>
            <p:cNvPr id="243982" name="Line 270"/>
            <p:cNvSpPr>
              <a:spLocks noChangeShapeType="1"/>
            </p:cNvSpPr>
            <p:nvPr/>
          </p:nvSpPr>
          <p:spPr bwMode="auto">
            <a:xfrm>
              <a:off x="2230" y="3163"/>
              <a:ext cx="7" cy="7"/>
            </a:xfrm>
            <a:prstGeom prst="line">
              <a:avLst/>
            </a:prstGeom>
            <a:noFill/>
            <a:ln w="11113">
              <a:solidFill>
                <a:srgbClr val="000000"/>
              </a:solidFill>
              <a:round/>
              <a:headEnd/>
              <a:tailEnd/>
            </a:ln>
          </p:spPr>
          <p:txBody>
            <a:bodyPr/>
            <a:lstStyle/>
            <a:p>
              <a:endParaRPr lang="en-GB"/>
            </a:p>
          </p:txBody>
        </p:sp>
        <p:sp>
          <p:nvSpPr>
            <p:cNvPr id="243983" name="Line 271"/>
            <p:cNvSpPr>
              <a:spLocks noChangeShapeType="1"/>
            </p:cNvSpPr>
            <p:nvPr/>
          </p:nvSpPr>
          <p:spPr bwMode="auto">
            <a:xfrm>
              <a:off x="2237" y="3170"/>
              <a:ext cx="7" cy="1"/>
            </a:xfrm>
            <a:prstGeom prst="line">
              <a:avLst/>
            </a:prstGeom>
            <a:noFill/>
            <a:ln w="11113">
              <a:solidFill>
                <a:srgbClr val="000000"/>
              </a:solidFill>
              <a:round/>
              <a:headEnd/>
              <a:tailEnd/>
            </a:ln>
          </p:spPr>
          <p:txBody>
            <a:bodyPr/>
            <a:lstStyle/>
            <a:p>
              <a:endParaRPr lang="en-GB"/>
            </a:p>
          </p:txBody>
        </p:sp>
        <p:sp>
          <p:nvSpPr>
            <p:cNvPr id="243984" name="Line 272"/>
            <p:cNvSpPr>
              <a:spLocks noChangeShapeType="1"/>
            </p:cNvSpPr>
            <p:nvPr/>
          </p:nvSpPr>
          <p:spPr bwMode="auto">
            <a:xfrm>
              <a:off x="2244" y="3170"/>
              <a:ext cx="7" cy="7"/>
            </a:xfrm>
            <a:prstGeom prst="line">
              <a:avLst/>
            </a:prstGeom>
            <a:noFill/>
            <a:ln w="11113">
              <a:solidFill>
                <a:srgbClr val="000000"/>
              </a:solidFill>
              <a:round/>
              <a:headEnd/>
              <a:tailEnd/>
            </a:ln>
          </p:spPr>
          <p:txBody>
            <a:bodyPr/>
            <a:lstStyle/>
            <a:p>
              <a:endParaRPr lang="en-GB"/>
            </a:p>
          </p:txBody>
        </p:sp>
        <p:sp>
          <p:nvSpPr>
            <p:cNvPr id="243985" name="Line 273"/>
            <p:cNvSpPr>
              <a:spLocks noChangeShapeType="1"/>
            </p:cNvSpPr>
            <p:nvPr/>
          </p:nvSpPr>
          <p:spPr bwMode="auto">
            <a:xfrm>
              <a:off x="2251" y="3177"/>
              <a:ext cx="7" cy="1"/>
            </a:xfrm>
            <a:prstGeom prst="line">
              <a:avLst/>
            </a:prstGeom>
            <a:noFill/>
            <a:ln w="11113">
              <a:solidFill>
                <a:srgbClr val="000000"/>
              </a:solidFill>
              <a:round/>
              <a:headEnd/>
              <a:tailEnd/>
            </a:ln>
          </p:spPr>
          <p:txBody>
            <a:bodyPr/>
            <a:lstStyle/>
            <a:p>
              <a:endParaRPr lang="en-GB"/>
            </a:p>
          </p:txBody>
        </p:sp>
        <p:sp>
          <p:nvSpPr>
            <p:cNvPr id="243986" name="Line 274"/>
            <p:cNvSpPr>
              <a:spLocks noChangeShapeType="1"/>
            </p:cNvSpPr>
            <p:nvPr/>
          </p:nvSpPr>
          <p:spPr bwMode="auto">
            <a:xfrm>
              <a:off x="2258" y="3177"/>
              <a:ext cx="14" cy="1"/>
            </a:xfrm>
            <a:prstGeom prst="line">
              <a:avLst/>
            </a:prstGeom>
            <a:noFill/>
            <a:ln w="11113">
              <a:solidFill>
                <a:srgbClr val="000000"/>
              </a:solidFill>
              <a:round/>
              <a:headEnd/>
              <a:tailEnd/>
            </a:ln>
          </p:spPr>
          <p:txBody>
            <a:bodyPr/>
            <a:lstStyle/>
            <a:p>
              <a:endParaRPr lang="en-GB"/>
            </a:p>
          </p:txBody>
        </p:sp>
        <p:sp>
          <p:nvSpPr>
            <p:cNvPr id="243987" name="Line 275"/>
            <p:cNvSpPr>
              <a:spLocks noChangeShapeType="1"/>
            </p:cNvSpPr>
            <p:nvPr/>
          </p:nvSpPr>
          <p:spPr bwMode="auto">
            <a:xfrm>
              <a:off x="2272" y="3177"/>
              <a:ext cx="7" cy="7"/>
            </a:xfrm>
            <a:prstGeom prst="line">
              <a:avLst/>
            </a:prstGeom>
            <a:noFill/>
            <a:ln w="11113">
              <a:solidFill>
                <a:srgbClr val="000000"/>
              </a:solidFill>
              <a:round/>
              <a:headEnd/>
              <a:tailEnd/>
            </a:ln>
          </p:spPr>
          <p:txBody>
            <a:bodyPr/>
            <a:lstStyle/>
            <a:p>
              <a:endParaRPr lang="en-GB"/>
            </a:p>
          </p:txBody>
        </p:sp>
        <p:sp>
          <p:nvSpPr>
            <p:cNvPr id="243988" name="Line 276"/>
            <p:cNvSpPr>
              <a:spLocks noChangeShapeType="1"/>
            </p:cNvSpPr>
            <p:nvPr/>
          </p:nvSpPr>
          <p:spPr bwMode="auto">
            <a:xfrm>
              <a:off x="2279" y="3184"/>
              <a:ext cx="7" cy="1"/>
            </a:xfrm>
            <a:prstGeom prst="line">
              <a:avLst/>
            </a:prstGeom>
            <a:noFill/>
            <a:ln w="11113">
              <a:solidFill>
                <a:srgbClr val="000000"/>
              </a:solidFill>
              <a:round/>
              <a:headEnd/>
              <a:tailEnd/>
            </a:ln>
          </p:spPr>
          <p:txBody>
            <a:bodyPr/>
            <a:lstStyle/>
            <a:p>
              <a:endParaRPr lang="en-GB"/>
            </a:p>
          </p:txBody>
        </p:sp>
        <p:sp>
          <p:nvSpPr>
            <p:cNvPr id="243989" name="Line 277"/>
            <p:cNvSpPr>
              <a:spLocks noChangeShapeType="1"/>
            </p:cNvSpPr>
            <p:nvPr/>
          </p:nvSpPr>
          <p:spPr bwMode="auto">
            <a:xfrm>
              <a:off x="2286" y="3184"/>
              <a:ext cx="15" cy="8"/>
            </a:xfrm>
            <a:prstGeom prst="line">
              <a:avLst/>
            </a:prstGeom>
            <a:noFill/>
            <a:ln w="11113">
              <a:solidFill>
                <a:srgbClr val="000000"/>
              </a:solidFill>
              <a:round/>
              <a:headEnd/>
              <a:tailEnd/>
            </a:ln>
          </p:spPr>
          <p:txBody>
            <a:bodyPr/>
            <a:lstStyle/>
            <a:p>
              <a:endParaRPr lang="en-GB"/>
            </a:p>
          </p:txBody>
        </p:sp>
        <p:sp>
          <p:nvSpPr>
            <p:cNvPr id="243990" name="Line 278"/>
            <p:cNvSpPr>
              <a:spLocks noChangeShapeType="1"/>
            </p:cNvSpPr>
            <p:nvPr/>
          </p:nvSpPr>
          <p:spPr bwMode="auto">
            <a:xfrm>
              <a:off x="2301" y="3192"/>
              <a:ext cx="7" cy="1"/>
            </a:xfrm>
            <a:prstGeom prst="line">
              <a:avLst/>
            </a:prstGeom>
            <a:noFill/>
            <a:ln w="11113">
              <a:solidFill>
                <a:srgbClr val="000000"/>
              </a:solidFill>
              <a:round/>
              <a:headEnd/>
              <a:tailEnd/>
            </a:ln>
          </p:spPr>
          <p:txBody>
            <a:bodyPr/>
            <a:lstStyle/>
            <a:p>
              <a:endParaRPr lang="en-GB"/>
            </a:p>
          </p:txBody>
        </p:sp>
        <p:sp>
          <p:nvSpPr>
            <p:cNvPr id="243991" name="Line 279"/>
            <p:cNvSpPr>
              <a:spLocks noChangeShapeType="1"/>
            </p:cNvSpPr>
            <p:nvPr/>
          </p:nvSpPr>
          <p:spPr bwMode="auto">
            <a:xfrm>
              <a:off x="2308" y="3192"/>
              <a:ext cx="7" cy="1"/>
            </a:xfrm>
            <a:prstGeom prst="line">
              <a:avLst/>
            </a:prstGeom>
            <a:noFill/>
            <a:ln w="11113">
              <a:solidFill>
                <a:srgbClr val="000000"/>
              </a:solidFill>
              <a:round/>
              <a:headEnd/>
              <a:tailEnd/>
            </a:ln>
          </p:spPr>
          <p:txBody>
            <a:bodyPr/>
            <a:lstStyle/>
            <a:p>
              <a:endParaRPr lang="en-GB"/>
            </a:p>
          </p:txBody>
        </p:sp>
        <p:sp>
          <p:nvSpPr>
            <p:cNvPr id="243992" name="Line 280"/>
            <p:cNvSpPr>
              <a:spLocks noChangeShapeType="1"/>
            </p:cNvSpPr>
            <p:nvPr/>
          </p:nvSpPr>
          <p:spPr bwMode="auto">
            <a:xfrm>
              <a:off x="2315" y="3192"/>
              <a:ext cx="14" cy="7"/>
            </a:xfrm>
            <a:prstGeom prst="line">
              <a:avLst/>
            </a:prstGeom>
            <a:noFill/>
            <a:ln w="11113">
              <a:solidFill>
                <a:srgbClr val="000000"/>
              </a:solidFill>
              <a:round/>
              <a:headEnd/>
              <a:tailEnd/>
            </a:ln>
          </p:spPr>
          <p:txBody>
            <a:bodyPr/>
            <a:lstStyle/>
            <a:p>
              <a:endParaRPr lang="en-GB"/>
            </a:p>
          </p:txBody>
        </p:sp>
        <p:sp>
          <p:nvSpPr>
            <p:cNvPr id="243993" name="Line 281"/>
            <p:cNvSpPr>
              <a:spLocks noChangeShapeType="1"/>
            </p:cNvSpPr>
            <p:nvPr/>
          </p:nvSpPr>
          <p:spPr bwMode="auto">
            <a:xfrm>
              <a:off x="2329" y="3199"/>
              <a:ext cx="7" cy="1"/>
            </a:xfrm>
            <a:prstGeom prst="line">
              <a:avLst/>
            </a:prstGeom>
            <a:noFill/>
            <a:ln w="11113">
              <a:solidFill>
                <a:srgbClr val="000000"/>
              </a:solidFill>
              <a:round/>
              <a:headEnd/>
              <a:tailEnd/>
            </a:ln>
          </p:spPr>
          <p:txBody>
            <a:bodyPr/>
            <a:lstStyle/>
            <a:p>
              <a:endParaRPr lang="en-GB"/>
            </a:p>
          </p:txBody>
        </p:sp>
        <p:sp>
          <p:nvSpPr>
            <p:cNvPr id="243994" name="Line 282"/>
            <p:cNvSpPr>
              <a:spLocks noChangeShapeType="1"/>
            </p:cNvSpPr>
            <p:nvPr/>
          </p:nvSpPr>
          <p:spPr bwMode="auto">
            <a:xfrm>
              <a:off x="2336" y="3199"/>
              <a:ext cx="7" cy="1"/>
            </a:xfrm>
            <a:prstGeom prst="line">
              <a:avLst/>
            </a:prstGeom>
            <a:noFill/>
            <a:ln w="11113">
              <a:solidFill>
                <a:srgbClr val="000000"/>
              </a:solidFill>
              <a:round/>
              <a:headEnd/>
              <a:tailEnd/>
            </a:ln>
          </p:spPr>
          <p:txBody>
            <a:bodyPr/>
            <a:lstStyle/>
            <a:p>
              <a:endParaRPr lang="en-GB"/>
            </a:p>
          </p:txBody>
        </p:sp>
        <p:sp>
          <p:nvSpPr>
            <p:cNvPr id="243995" name="Line 283"/>
            <p:cNvSpPr>
              <a:spLocks noChangeShapeType="1"/>
            </p:cNvSpPr>
            <p:nvPr/>
          </p:nvSpPr>
          <p:spPr bwMode="auto">
            <a:xfrm>
              <a:off x="2343" y="3199"/>
              <a:ext cx="14" cy="7"/>
            </a:xfrm>
            <a:prstGeom prst="line">
              <a:avLst/>
            </a:prstGeom>
            <a:noFill/>
            <a:ln w="11113">
              <a:solidFill>
                <a:srgbClr val="000000"/>
              </a:solidFill>
              <a:round/>
              <a:headEnd/>
              <a:tailEnd/>
            </a:ln>
          </p:spPr>
          <p:txBody>
            <a:bodyPr/>
            <a:lstStyle/>
            <a:p>
              <a:endParaRPr lang="en-GB"/>
            </a:p>
          </p:txBody>
        </p:sp>
        <p:sp>
          <p:nvSpPr>
            <p:cNvPr id="243996" name="Line 284"/>
            <p:cNvSpPr>
              <a:spLocks noChangeShapeType="1"/>
            </p:cNvSpPr>
            <p:nvPr/>
          </p:nvSpPr>
          <p:spPr bwMode="auto">
            <a:xfrm>
              <a:off x="2357" y="3206"/>
              <a:ext cx="14" cy="1"/>
            </a:xfrm>
            <a:prstGeom prst="line">
              <a:avLst/>
            </a:prstGeom>
            <a:noFill/>
            <a:ln w="11113">
              <a:solidFill>
                <a:srgbClr val="000000"/>
              </a:solidFill>
              <a:round/>
              <a:headEnd/>
              <a:tailEnd/>
            </a:ln>
          </p:spPr>
          <p:txBody>
            <a:bodyPr/>
            <a:lstStyle/>
            <a:p>
              <a:endParaRPr lang="en-GB"/>
            </a:p>
          </p:txBody>
        </p:sp>
        <p:sp>
          <p:nvSpPr>
            <p:cNvPr id="243997" name="Line 285"/>
            <p:cNvSpPr>
              <a:spLocks noChangeShapeType="1"/>
            </p:cNvSpPr>
            <p:nvPr/>
          </p:nvSpPr>
          <p:spPr bwMode="auto">
            <a:xfrm>
              <a:off x="2371" y="3206"/>
              <a:ext cx="14" cy="1"/>
            </a:xfrm>
            <a:prstGeom prst="line">
              <a:avLst/>
            </a:prstGeom>
            <a:noFill/>
            <a:ln w="11113">
              <a:solidFill>
                <a:srgbClr val="000000"/>
              </a:solidFill>
              <a:round/>
              <a:headEnd/>
              <a:tailEnd/>
            </a:ln>
          </p:spPr>
          <p:txBody>
            <a:bodyPr/>
            <a:lstStyle/>
            <a:p>
              <a:endParaRPr lang="en-GB"/>
            </a:p>
          </p:txBody>
        </p:sp>
        <p:sp>
          <p:nvSpPr>
            <p:cNvPr id="243998" name="Line 286"/>
            <p:cNvSpPr>
              <a:spLocks noChangeShapeType="1"/>
            </p:cNvSpPr>
            <p:nvPr/>
          </p:nvSpPr>
          <p:spPr bwMode="auto">
            <a:xfrm>
              <a:off x="2385" y="3206"/>
              <a:ext cx="14" cy="7"/>
            </a:xfrm>
            <a:prstGeom prst="line">
              <a:avLst/>
            </a:prstGeom>
            <a:noFill/>
            <a:ln w="11113">
              <a:solidFill>
                <a:srgbClr val="000000"/>
              </a:solidFill>
              <a:round/>
              <a:headEnd/>
              <a:tailEnd/>
            </a:ln>
          </p:spPr>
          <p:txBody>
            <a:bodyPr/>
            <a:lstStyle/>
            <a:p>
              <a:endParaRPr lang="en-GB"/>
            </a:p>
          </p:txBody>
        </p:sp>
        <p:sp>
          <p:nvSpPr>
            <p:cNvPr id="243999" name="Line 287"/>
            <p:cNvSpPr>
              <a:spLocks noChangeShapeType="1"/>
            </p:cNvSpPr>
            <p:nvPr/>
          </p:nvSpPr>
          <p:spPr bwMode="auto">
            <a:xfrm>
              <a:off x="2399" y="3213"/>
              <a:ext cx="14" cy="1"/>
            </a:xfrm>
            <a:prstGeom prst="line">
              <a:avLst/>
            </a:prstGeom>
            <a:noFill/>
            <a:ln w="11113">
              <a:solidFill>
                <a:srgbClr val="000000"/>
              </a:solidFill>
              <a:round/>
              <a:headEnd/>
              <a:tailEnd/>
            </a:ln>
          </p:spPr>
          <p:txBody>
            <a:bodyPr/>
            <a:lstStyle/>
            <a:p>
              <a:endParaRPr lang="en-GB"/>
            </a:p>
          </p:txBody>
        </p:sp>
        <p:sp>
          <p:nvSpPr>
            <p:cNvPr id="244000" name="Line 288"/>
            <p:cNvSpPr>
              <a:spLocks noChangeShapeType="1"/>
            </p:cNvSpPr>
            <p:nvPr/>
          </p:nvSpPr>
          <p:spPr bwMode="auto">
            <a:xfrm>
              <a:off x="2413" y="3213"/>
              <a:ext cx="14" cy="1"/>
            </a:xfrm>
            <a:prstGeom prst="line">
              <a:avLst/>
            </a:prstGeom>
            <a:noFill/>
            <a:ln w="11113">
              <a:solidFill>
                <a:srgbClr val="000000"/>
              </a:solidFill>
              <a:round/>
              <a:headEnd/>
              <a:tailEnd/>
            </a:ln>
          </p:spPr>
          <p:txBody>
            <a:bodyPr/>
            <a:lstStyle/>
            <a:p>
              <a:endParaRPr lang="en-GB"/>
            </a:p>
          </p:txBody>
        </p:sp>
        <p:sp>
          <p:nvSpPr>
            <p:cNvPr id="244001" name="Line 289"/>
            <p:cNvSpPr>
              <a:spLocks noChangeShapeType="1"/>
            </p:cNvSpPr>
            <p:nvPr/>
          </p:nvSpPr>
          <p:spPr bwMode="auto">
            <a:xfrm>
              <a:off x="2427" y="3213"/>
              <a:ext cx="14" cy="1"/>
            </a:xfrm>
            <a:prstGeom prst="line">
              <a:avLst/>
            </a:prstGeom>
            <a:noFill/>
            <a:ln w="11113">
              <a:solidFill>
                <a:srgbClr val="000000"/>
              </a:solidFill>
              <a:round/>
              <a:headEnd/>
              <a:tailEnd/>
            </a:ln>
          </p:spPr>
          <p:txBody>
            <a:bodyPr/>
            <a:lstStyle/>
            <a:p>
              <a:endParaRPr lang="en-GB"/>
            </a:p>
          </p:txBody>
        </p:sp>
        <p:sp>
          <p:nvSpPr>
            <p:cNvPr id="244002" name="Line 290"/>
            <p:cNvSpPr>
              <a:spLocks noChangeShapeType="1"/>
            </p:cNvSpPr>
            <p:nvPr/>
          </p:nvSpPr>
          <p:spPr bwMode="auto">
            <a:xfrm>
              <a:off x="2441" y="3213"/>
              <a:ext cx="14" cy="7"/>
            </a:xfrm>
            <a:prstGeom prst="line">
              <a:avLst/>
            </a:prstGeom>
            <a:noFill/>
            <a:ln w="11113">
              <a:solidFill>
                <a:srgbClr val="000000"/>
              </a:solidFill>
              <a:round/>
              <a:headEnd/>
              <a:tailEnd/>
            </a:ln>
          </p:spPr>
          <p:txBody>
            <a:bodyPr/>
            <a:lstStyle/>
            <a:p>
              <a:endParaRPr lang="en-GB"/>
            </a:p>
          </p:txBody>
        </p:sp>
        <p:sp>
          <p:nvSpPr>
            <p:cNvPr id="244003" name="Line 291"/>
            <p:cNvSpPr>
              <a:spLocks noChangeShapeType="1"/>
            </p:cNvSpPr>
            <p:nvPr/>
          </p:nvSpPr>
          <p:spPr bwMode="auto">
            <a:xfrm>
              <a:off x="2455" y="3220"/>
              <a:ext cx="14" cy="1"/>
            </a:xfrm>
            <a:prstGeom prst="line">
              <a:avLst/>
            </a:prstGeom>
            <a:noFill/>
            <a:ln w="11113">
              <a:solidFill>
                <a:srgbClr val="000000"/>
              </a:solidFill>
              <a:round/>
              <a:headEnd/>
              <a:tailEnd/>
            </a:ln>
          </p:spPr>
          <p:txBody>
            <a:bodyPr/>
            <a:lstStyle/>
            <a:p>
              <a:endParaRPr lang="en-GB"/>
            </a:p>
          </p:txBody>
        </p:sp>
        <p:sp>
          <p:nvSpPr>
            <p:cNvPr id="244004" name="Line 292"/>
            <p:cNvSpPr>
              <a:spLocks noChangeShapeType="1"/>
            </p:cNvSpPr>
            <p:nvPr/>
          </p:nvSpPr>
          <p:spPr bwMode="auto">
            <a:xfrm>
              <a:off x="2469" y="3220"/>
              <a:ext cx="14" cy="1"/>
            </a:xfrm>
            <a:prstGeom prst="line">
              <a:avLst/>
            </a:prstGeom>
            <a:noFill/>
            <a:ln w="11113">
              <a:solidFill>
                <a:srgbClr val="000000"/>
              </a:solidFill>
              <a:round/>
              <a:headEnd/>
              <a:tailEnd/>
            </a:ln>
          </p:spPr>
          <p:txBody>
            <a:bodyPr/>
            <a:lstStyle/>
            <a:p>
              <a:endParaRPr lang="en-GB"/>
            </a:p>
          </p:txBody>
        </p:sp>
        <p:sp>
          <p:nvSpPr>
            <p:cNvPr id="244005" name="Line 293"/>
            <p:cNvSpPr>
              <a:spLocks noChangeShapeType="1"/>
            </p:cNvSpPr>
            <p:nvPr/>
          </p:nvSpPr>
          <p:spPr bwMode="auto">
            <a:xfrm>
              <a:off x="2483" y="3220"/>
              <a:ext cx="14" cy="1"/>
            </a:xfrm>
            <a:prstGeom prst="line">
              <a:avLst/>
            </a:prstGeom>
            <a:noFill/>
            <a:ln w="11113">
              <a:solidFill>
                <a:srgbClr val="000000"/>
              </a:solidFill>
              <a:round/>
              <a:headEnd/>
              <a:tailEnd/>
            </a:ln>
          </p:spPr>
          <p:txBody>
            <a:bodyPr/>
            <a:lstStyle/>
            <a:p>
              <a:endParaRPr lang="en-GB"/>
            </a:p>
          </p:txBody>
        </p:sp>
        <p:sp>
          <p:nvSpPr>
            <p:cNvPr id="244006" name="Line 294"/>
            <p:cNvSpPr>
              <a:spLocks noChangeShapeType="1"/>
            </p:cNvSpPr>
            <p:nvPr/>
          </p:nvSpPr>
          <p:spPr bwMode="auto">
            <a:xfrm>
              <a:off x="2497" y="3220"/>
              <a:ext cx="14" cy="1"/>
            </a:xfrm>
            <a:prstGeom prst="line">
              <a:avLst/>
            </a:prstGeom>
            <a:noFill/>
            <a:ln w="11113">
              <a:solidFill>
                <a:srgbClr val="000000"/>
              </a:solidFill>
              <a:round/>
              <a:headEnd/>
              <a:tailEnd/>
            </a:ln>
          </p:spPr>
          <p:txBody>
            <a:bodyPr/>
            <a:lstStyle/>
            <a:p>
              <a:endParaRPr lang="en-GB"/>
            </a:p>
          </p:txBody>
        </p:sp>
        <p:sp>
          <p:nvSpPr>
            <p:cNvPr id="244007" name="Line 295"/>
            <p:cNvSpPr>
              <a:spLocks noChangeShapeType="1"/>
            </p:cNvSpPr>
            <p:nvPr/>
          </p:nvSpPr>
          <p:spPr bwMode="auto">
            <a:xfrm>
              <a:off x="2511" y="3220"/>
              <a:ext cx="22" cy="7"/>
            </a:xfrm>
            <a:prstGeom prst="line">
              <a:avLst/>
            </a:prstGeom>
            <a:noFill/>
            <a:ln w="11113">
              <a:solidFill>
                <a:srgbClr val="000000"/>
              </a:solidFill>
              <a:round/>
              <a:headEnd/>
              <a:tailEnd/>
            </a:ln>
          </p:spPr>
          <p:txBody>
            <a:bodyPr/>
            <a:lstStyle/>
            <a:p>
              <a:endParaRPr lang="en-GB"/>
            </a:p>
          </p:txBody>
        </p:sp>
        <p:sp>
          <p:nvSpPr>
            <p:cNvPr id="244008" name="Line 296"/>
            <p:cNvSpPr>
              <a:spLocks noChangeShapeType="1"/>
            </p:cNvSpPr>
            <p:nvPr/>
          </p:nvSpPr>
          <p:spPr bwMode="auto">
            <a:xfrm>
              <a:off x="2533" y="3227"/>
              <a:ext cx="21" cy="1"/>
            </a:xfrm>
            <a:prstGeom prst="line">
              <a:avLst/>
            </a:prstGeom>
            <a:noFill/>
            <a:ln w="11113">
              <a:solidFill>
                <a:srgbClr val="000000"/>
              </a:solidFill>
              <a:round/>
              <a:headEnd/>
              <a:tailEnd/>
            </a:ln>
          </p:spPr>
          <p:txBody>
            <a:bodyPr/>
            <a:lstStyle/>
            <a:p>
              <a:endParaRPr lang="en-GB"/>
            </a:p>
          </p:txBody>
        </p:sp>
        <p:sp>
          <p:nvSpPr>
            <p:cNvPr id="244009" name="Line 297"/>
            <p:cNvSpPr>
              <a:spLocks noChangeShapeType="1"/>
            </p:cNvSpPr>
            <p:nvPr/>
          </p:nvSpPr>
          <p:spPr bwMode="auto">
            <a:xfrm>
              <a:off x="2554" y="3227"/>
              <a:ext cx="14" cy="1"/>
            </a:xfrm>
            <a:prstGeom prst="line">
              <a:avLst/>
            </a:prstGeom>
            <a:noFill/>
            <a:ln w="11113">
              <a:solidFill>
                <a:srgbClr val="000000"/>
              </a:solidFill>
              <a:round/>
              <a:headEnd/>
              <a:tailEnd/>
            </a:ln>
          </p:spPr>
          <p:txBody>
            <a:bodyPr/>
            <a:lstStyle/>
            <a:p>
              <a:endParaRPr lang="en-GB"/>
            </a:p>
          </p:txBody>
        </p:sp>
        <p:sp>
          <p:nvSpPr>
            <p:cNvPr id="244010" name="Line 298"/>
            <p:cNvSpPr>
              <a:spLocks noChangeShapeType="1"/>
            </p:cNvSpPr>
            <p:nvPr/>
          </p:nvSpPr>
          <p:spPr bwMode="auto">
            <a:xfrm>
              <a:off x="2568" y="3227"/>
              <a:ext cx="21" cy="1"/>
            </a:xfrm>
            <a:prstGeom prst="line">
              <a:avLst/>
            </a:prstGeom>
            <a:noFill/>
            <a:ln w="11113">
              <a:solidFill>
                <a:srgbClr val="000000"/>
              </a:solidFill>
              <a:round/>
              <a:headEnd/>
              <a:tailEnd/>
            </a:ln>
          </p:spPr>
          <p:txBody>
            <a:bodyPr/>
            <a:lstStyle/>
            <a:p>
              <a:endParaRPr lang="en-GB"/>
            </a:p>
          </p:txBody>
        </p:sp>
        <p:sp>
          <p:nvSpPr>
            <p:cNvPr id="244011" name="Line 299"/>
            <p:cNvSpPr>
              <a:spLocks noChangeShapeType="1"/>
            </p:cNvSpPr>
            <p:nvPr/>
          </p:nvSpPr>
          <p:spPr bwMode="auto">
            <a:xfrm>
              <a:off x="2589" y="3227"/>
              <a:ext cx="14" cy="1"/>
            </a:xfrm>
            <a:prstGeom prst="line">
              <a:avLst/>
            </a:prstGeom>
            <a:noFill/>
            <a:ln w="11113">
              <a:solidFill>
                <a:srgbClr val="000000"/>
              </a:solidFill>
              <a:round/>
              <a:headEnd/>
              <a:tailEnd/>
            </a:ln>
          </p:spPr>
          <p:txBody>
            <a:bodyPr/>
            <a:lstStyle/>
            <a:p>
              <a:endParaRPr lang="en-GB"/>
            </a:p>
          </p:txBody>
        </p:sp>
        <p:sp>
          <p:nvSpPr>
            <p:cNvPr id="244012" name="Line 300"/>
            <p:cNvSpPr>
              <a:spLocks noChangeShapeType="1"/>
            </p:cNvSpPr>
            <p:nvPr/>
          </p:nvSpPr>
          <p:spPr bwMode="auto">
            <a:xfrm>
              <a:off x="2603" y="3227"/>
              <a:ext cx="21" cy="1"/>
            </a:xfrm>
            <a:prstGeom prst="line">
              <a:avLst/>
            </a:prstGeom>
            <a:noFill/>
            <a:ln w="11113">
              <a:solidFill>
                <a:srgbClr val="000000"/>
              </a:solidFill>
              <a:round/>
              <a:headEnd/>
              <a:tailEnd/>
            </a:ln>
          </p:spPr>
          <p:txBody>
            <a:bodyPr/>
            <a:lstStyle/>
            <a:p>
              <a:endParaRPr lang="en-GB"/>
            </a:p>
          </p:txBody>
        </p:sp>
        <p:sp>
          <p:nvSpPr>
            <p:cNvPr id="244013" name="Line 301"/>
            <p:cNvSpPr>
              <a:spLocks noChangeShapeType="1"/>
            </p:cNvSpPr>
            <p:nvPr/>
          </p:nvSpPr>
          <p:spPr bwMode="auto">
            <a:xfrm>
              <a:off x="2624" y="3227"/>
              <a:ext cx="21" cy="1"/>
            </a:xfrm>
            <a:prstGeom prst="line">
              <a:avLst/>
            </a:prstGeom>
            <a:noFill/>
            <a:ln w="11113">
              <a:solidFill>
                <a:srgbClr val="000000"/>
              </a:solidFill>
              <a:round/>
              <a:headEnd/>
              <a:tailEnd/>
            </a:ln>
          </p:spPr>
          <p:txBody>
            <a:bodyPr/>
            <a:lstStyle/>
            <a:p>
              <a:endParaRPr lang="en-GB"/>
            </a:p>
          </p:txBody>
        </p:sp>
        <p:sp>
          <p:nvSpPr>
            <p:cNvPr id="244014" name="Line 302"/>
            <p:cNvSpPr>
              <a:spLocks noChangeShapeType="1"/>
            </p:cNvSpPr>
            <p:nvPr/>
          </p:nvSpPr>
          <p:spPr bwMode="auto">
            <a:xfrm>
              <a:off x="2645" y="3227"/>
              <a:ext cx="14" cy="1"/>
            </a:xfrm>
            <a:prstGeom prst="line">
              <a:avLst/>
            </a:prstGeom>
            <a:noFill/>
            <a:ln w="11113">
              <a:solidFill>
                <a:srgbClr val="000000"/>
              </a:solidFill>
              <a:round/>
              <a:headEnd/>
              <a:tailEnd/>
            </a:ln>
          </p:spPr>
          <p:txBody>
            <a:bodyPr/>
            <a:lstStyle/>
            <a:p>
              <a:endParaRPr lang="en-GB"/>
            </a:p>
          </p:txBody>
        </p:sp>
        <p:sp>
          <p:nvSpPr>
            <p:cNvPr id="244015" name="Line 303"/>
            <p:cNvSpPr>
              <a:spLocks noChangeShapeType="1"/>
            </p:cNvSpPr>
            <p:nvPr/>
          </p:nvSpPr>
          <p:spPr bwMode="auto">
            <a:xfrm>
              <a:off x="2659" y="3227"/>
              <a:ext cx="21" cy="7"/>
            </a:xfrm>
            <a:prstGeom prst="line">
              <a:avLst/>
            </a:prstGeom>
            <a:noFill/>
            <a:ln w="11113">
              <a:solidFill>
                <a:srgbClr val="000000"/>
              </a:solidFill>
              <a:round/>
              <a:headEnd/>
              <a:tailEnd/>
            </a:ln>
          </p:spPr>
          <p:txBody>
            <a:bodyPr/>
            <a:lstStyle/>
            <a:p>
              <a:endParaRPr lang="en-GB"/>
            </a:p>
          </p:txBody>
        </p:sp>
        <p:sp>
          <p:nvSpPr>
            <p:cNvPr id="244016" name="Line 304"/>
            <p:cNvSpPr>
              <a:spLocks noChangeShapeType="1"/>
            </p:cNvSpPr>
            <p:nvPr/>
          </p:nvSpPr>
          <p:spPr bwMode="auto">
            <a:xfrm>
              <a:off x="2680" y="3234"/>
              <a:ext cx="21" cy="1"/>
            </a:xfrm>
            <a:prstGeom prst="line">
              <a:avLst/>
            </a:prstGeom>
            <a:noFill/>
            <a:ln w="11113">
              <a:solidFill>
                <a:srgbClr val="000000"/>
              </a:solidFill>
              <a:round/>
              <a:headEnd/>
              <a:tailEnd/>
            </a:ln>
          </p:spPr>
          <p:txBody>
            <a:bodyPr/>
            <a:lstStyle/>
            <a:p>
              <a:endParaRPr lang="en-GB"/>
            </a:p>
          </p:txBody>
        </p:sp>
        <p:sp>
          <p:nvSpPr>
            <p:cNvPr id="244017" name="Line 305"/>
            <p:cNvSpPr>
              <a:spLocks noChangeShapeType="1"/>
            </p:cNvSpPr>
            <p:nvPr/>
          </p:nvSpPr>
          <p:spPr bwMode="auto">
            <a:xfrm flipV="1">
              <a:off x="775" y="1238"/>
              <a:ext cx="1" cy="1996"/>
            </a:xfrm>
            <a:prstGeom prst="line">
              <a:avLst/>
            </a:prstGeom>
            <a:noFill/>
            <a:ln w="11113">
              <a:solidFill>
                <a:srgbClr val="000000"/>
              </a:solidFill>
              <a:round/>
              <a:headEnd/>
              <a:tailEnd/>
            </a:ln>
          </p:spPr>
          <p:txBody>
            <a:bodyPr/>
            <a:lstStyle/>
            <a:p>
              <a:endParaRPr lang="en-GB"/>
            </a:p>
          </p:txBody>
        </p:sp>
        <p:sp>
          <p:nvSpPr>
            <p:cNvPr id="244018" name="Line 306"/>
            <p:cNvSpPr>
              <a:spLocks noChangeShapeType="1"/>
            </p:cNvSpPr>
            <p:nvPr/>
          </p:nvSpPr>
          <p:spPr bwMode="auto">
            <a:xfrm>
              <a:off x="775" y="3234"/>
              <a:ext cx="2257" cy="1"/>
            </a:xfrm>
            <a:prstGeom prst="line">
              <a:avLst/>
            </a:prstGeom>
            <a:noFill/>
            <a:ln w="11113">
              <a:solidFill>
                <a:srgbClr val="000000"/>
              </a:solidFill>
              <a:round/>
              <a:headEnd/>
              <a:tailEnd/>
            </a:ln>
          </p:spPr>
          <p:txBody>
            <a:bodyPr/>
            <a:lstStyle/>
            <a:p>
              <a:endParaRPr lang="en-GB"/>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3714"/>
                                        </p:tgtEl>
                                        <p:attrNameLst>
                                          <p:attrName>style.visibility</p:attrName>
                                        </p:attrNameLst>
                                      </p:cBhvr>
                                      <p:to>
                                        <p:strVal val="visible"/>
                                      </p:to>
                                    </p:set>
                                    <p:animEffect transition="in" filter="fade">
                                      <p:cBhvr>
                                        <p:cTn id="7" dur="2000"/>
                                        <p:tgtEl>
                                          <p:spTgt spid="243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714" grpId="0"/>
    </p:bldLst>
  </p:timing>
</p:sld>
</file>

<file path=ppt/slides/slide10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 name="Footer Placeholder 2"/>
          <p:cNvSpPr>
            <a:spLocks noGrp="1"/>
          </p:cNvSpPr>
          <p:nvPr>
            <p:ph type="ftr" sz="quarter" idx="11"/>
          </p:nvPr>
        </p:nvSpPr>
        <p:spPr/>
        <p:txBody>
          <a:bodyPr/>
          <a:lstStyle/>
          <a:p>
            <a:r>
              <a:rPr lang="en-GB" smtClean="0"/>
              <a:t>2011</a:t>
            </a:r>
            <a:endParaRPr lang="en-GB"/>
          </a:p>
        </p:txBody>
      </p:sp>
      <p:sp>
        <p:nvSpPr>
          <p:cNvPr id="15" name="Slide Number Placeholder 3"/>
          <p:cNvSpPr>
            <a:spLocks noGrp="1"/>
          </p:cNvSpPr>
          <p:nvPr>
            <p:ph type="sldNum" sz="quarter" idx="12"/>
          </p:nvPr>
        </p:nvSpPr>
        <p:spPr/>
        <p:txBody>
          <a:bodyPr/>
          <a:lstStyle/>
          <a:p>
            <a:fld id="{92B5402B-5211-42C2-9BC4-655361A9573C}" type="slidenum">
              <a:rPr lang="en-GB"/>
              <a:pPr/>
              <a:t>107</a:t>
            </a:fld>
            <a:endParaRPr lang="en-GB"/>
          </a:p>
        </p:txBody>
      </p:sp>
      <p:sp>
        <p:nvSpPr>
          <p:cNvPr id="244739" name="Rectangle 3"/>
          <p:cNvSpPr>
            <a:spLocks noChangeArrowheads="1"/>
          </p:cNvSpPr>
          <p:nvPr/>
        </p:nvSpPr>
        <p:spPr bwMode="auto">
          <a:xfrm>
            <a:off x="976313" y="212725"/>
            <a:ext cx="6962775" cy="701675"/>
          </a:xfrm>
          <a:prstGeom prst="rect">
            <a:avLst/>
          </a:prstGeom>
          <a:noFill/>
          <a:ln w="9525">
            <a:noFill/>
            <a:miter lim="800000"/>
            <a:headEnd/>
            <a:tailEnd/>
          </a:ln>
          <a:effectLst/>
        </p:spPr>
        <p:txBody>
          <a:bodyPr wrap="none">
            <a:spAutoFit/>
          </a:bodyPr>
          <a:lstStyle/>
          <a:p>
            <a:r>
              <a:rPr lang="en-US" sz="4000">
                <a:latin typeface="Tahoma" pitchFamily="34" charset="0"/>
              </a:rPr>
              <a:t>Measures of Central Tendency</a:t>
            </a:r>
          </a:p>
        </p:txBody>
      </p:sp>
      <p:sp>
        <p:nvSpPr>
          <p:cNvPr id="244740" name="Rectangle 4"/>
          <p:cNvSpPr>
            <a:spLocks noChangeArrowheads="1"/>
          </p:cNvSpPr>
          <p:nvPr/>
        </p:nvSpPr>
        <p:spPr bwMode="auto">
          <a:xfrm>
            <a:off x="1600200" y="1219200"/>
            <a:ext cx="4951413" cy="396875"/>
          </a:xfrm>
          <a:prstGeom prst="rect">
            <a:avLst/>
          </a:prstGeom>
          <a:noFill/>
          <a:ln w="9525">
            <a:noFill/>
            <a:miter lim="800000"/>
            <a:headEnd/>
            <a:tailEnd/>
          </a:ln>
          <a:effectLst/>
        </p:spPr>
        <p:txBody>
          <a:bodyPr wrap="none">
            <a:spAutoFit/>
          </a:bodyPr>
          <a:lstStyle/>
          <a:p>
            <a:r>
              <a:rPr lang="en-US" sz="2000">
                <a:solidFill>
                  <a:srgbClr val="F62502"/>
                </a:solidFill>
                <a:latin typeface="Tahoma" pitchFamily="34" charset="0"/>
              </a:rPr>
              <a:t>Mode:</a:t>
            </a:r>
            <a:r>
              <a:rPr lang="en-US" sz="2000">
                <a:latin typeface="Tahoma" pitchFamily="34" charset="0"/>
              </a:rPr>
              <a:t> “Score that occurs most frequently”</a:t>
            </a:r>
          </a:p>
        </p:txBody>
      </p:sp>
      <p:sp>
        <p:nvSpPr>
          <p:cNvPr id="244741" name="Rectangle 5"/>
          <p:cNvSpPr>
            <a:spLocks noChangeArrowheads="1"/>
          </p:cNvSpPr>
          <p:nvPr/>
        </p:nvSpPr>
        <p:spPr bwMode="auto">
          <a:xfrm>
            <a:off x="1447800" y="1676400"/>
            <a:ext cx="5592763" cy="396875"/>
          </a:xfrm>
          <a:prstGeom prst="rect">
            <a:avLst/>
          </a:prstGeom>
          <a:noFill/>
          <a:ln w="9525">
            <a:noFill/>
            <a:miter lim="800000"/>
            <a:headEnd/>
            <a:tailEnd/>
          </a:ln>
          <a:effectLst/>
        </p:spPr>
        <p:txBody>
          <a:bodyPr wrap="none">
            <a:spAutoFit/>
          </a:bodyPr>
          <a:lstStyle/>
          <a:p>
            <a:r>
              <a:rPr lang="en-US" sz="2000">
                <a:solidFill>
                  <a:srgbClr val="F62502"/>
                </a:solidFill>
                <a:latin typeface="Tahoma" pitchFamily="34" charset="0"/>
              </a:rPr>
              <a:t>Median:</a:t>
            </a:r>
            <a:r>
              <a:rPr lang="en-US" sz="2000">
                <a:latin typeface="Tahoma" pitchFamily="34" charset="0"/>
              </a:rPr>
              <a:t> “Score in the middle of the distribution”</a:t>
            </a:r>
          </a:p>
        </p:txBody>
      </p:sp>
      <p:sp>
        <p:nvSpPr>
          <p:cNvPr id="244742" name="Rectangle 6"/>
          <p:cNvSpPr>
            <a:spLocks noChangeArrowheads="1"/>
          </p:cNvSpPr>
          <p:nvPr/>
        </p:nvSpPr>
        <p:spPr bwMode="auto">
          <a:xfrm>
            <a:off x="3200400" y="2209800"/>
            <a:ext cx="4684713" cy="396875"/>
          </a:xfrm>
          <a:prstGeom prst="rect">
            <a:avLst/>
          </a:prstGeom>
          <a:noFill/>
          <a:ln w="9525">
            <a:noFill/>
            <a:miter lim="800000"/>
            <a:headEnd/>
            <a:tailEnd/>
          </a:ln>
          <a:effectLst/>
        </p:spPr>
        <p:txBody>
          <a:bodyPr wrap="none">
            <a:spAutoFit/>
          </a:bodyPr>
          <a:lstStyle/>
          <a:p>
            <a:r>
              <a:rPr lang="en-US" sz="2000">
                <a:solidFill>
                  <a:srgbClr val="F62502"/>
                </a:solidFill>
                <a:latin typeface="Tahoma" pitchFamily="34" charset="0"/>
              </a:rPr>
              <a:t>Mean:</a:t>
            </a:r>
            <a:r>
              <a:rPr lang="en-US" sz="2000">
                <a:latin typeface="Tahoma" pitchFamily="34" charset="0"/>
              </a:rPr>
              <a:t> “Arithmetic average of all scores”</a:t>
            </a:r>
          </a:p>
        </p:txBody>
      </p:sp>
      <p:sp>
        <p:nvSpPr>
          <p:cNvPr id="244743" name="Rectangle 7"/>
          <p:cNvSpPr>
            <a:spLocks noChangeArrowheads="1"/>
          </p:cNvSpPr>
          <p:nvPr/>
        </p:nvSpPr>
        <p:spPr bwMode="auto">
          <a:xfrm>
            <a:off x="1143000" y="3124200"/>
            <a:ext cx="3187700" cy="1616075"/>
          </a:xfrm>
          <a:prstGeom prst="rect">
            <a:avLst/>
          </a:prstGeom>
          <a:noFill/>
          <a:ln w="9525">
            <a:noFill/>
            <a:miter lim="800000"/>
            <a:headEnd/>
            <a:tailEnd/>
          </a:ln>
          <a:effectLst/>
        </p:spPr>
        <p:txBody>
          <a:bodyPr>
            <a:spAutoFit/>
          </a:bodyPr>
          <a:lstStyle/>
          <a:p>
            <a:pPr algn="ctr"/>
            <a:r>
              <a:rPr lang="en-US" sz="2000">
                <a:latin typeface="Tahoma" pitchFamily="34" charset="0"/>
              </a:rPr>
              <a:t>15  24  28  25  18  24  27  16  20  22  23  18  22  28  19  16  22  26  15  26  24  21  19  27  16  23  26  25  18  27  17  20  19  25  23</a:t>
            </a:r>
          </a:p>
        </p:txBody>
      </p:sp>
      <p:sp>
        <p:nvSpPr>
          <p:cNvPr id="244744" name="Rectangle 8"/>
          <p:cNvSpPr>
            <a:spLocks noChangeArrowheads="1"/>
          </p:cNvSpPr>
          <p:nvPr/>
        </p:nvSpPr>
        <p:spPr bwMode="auto">
          <a:xfrm>
            <a:off x="2209800" y="5257800"/>
            <a:ext cx="1076325" cy="701675"/>
          </a:xfrm>
          <a:prstGeom prst="rect">
            <a:avLst/>
          </a:prstGeom>
          <a:noFill/>
          <a:ln w="9525">
            <a:noFill/>
            <a:miter lim="800000"/>
            <a:headEnd/>
            <a:tailEnd/>
          </a:ln>
          <a:effectLst/>
        </p:spPr>
        <p:txBody>
          <a:bodyPr>
            <a:spAutoFit/>
          </a:bodyPr>
          <a:lstStyle/>
          <a:p>
            <a:pPr algn="ctr"/>
            <a:r>
              <a:rPr lang="en-US" sz="2000">
                <a:latin typeface="Tahoma" pitchFamily="34" charset="0"/>
              </a:rPr>
              <a:t>Median:</a:t>
            </a:r>
          </a:p>
          <a:p>
            <a:pPr algn="ctr"/>
            <a:r>
              <a:rPr lang="en-US" sz="2000">
                <a:latin typeface="Tahoma" pitchFamily="34" charset="0"/>
              </a:rPr>
              <a:t>22.5</a:t>
            </a:r>
          </a:p>
        </p:txBody>
      </p:sp>
      <p:sp>
        <p:nvSpPr>
          <p:cNvPr id="244745" name="Rectangle 9"/>
          <p:cNvSpPr>
            <a:spLocks noChangeArrowheads="1"/>
          </p:cNvSpPr>
          <p:nvPr/>
        </p:nvSpPr>
        <p:spPr bwMode="auto">
          <a:xfrm>
            <a:off x="1219200" y="5257800"/>
            <a:ext cx="881063" cy="701675"/>
          </a:xfrm>
          <a:prstGeom prst="rect">
            <a:avLst/>
          </a:prstGeom>
          <a:noFill/>
          <a:ln w="9525">
            <a:noFill/>
            <a:miter lim="800000"/>
            <a:headEnd/>
            <a:tailEnd/>
          </a:ln>
          <a:effectLst/>
        </p:spPr>
        <p:txBody>
          <a:bodyPr wrap="none">
            <a:spAutoFit/>
          </a:bodyPr>
          <a:lstStyle/>
          <a:p>
            <a:pPr algn="ctr"/>
            <a:r>
              <a:rPr lang="en-US" sz="2000">
                <a:latin typeface="Tahoma" pitchFamily="34" charset="0"/>
              </a:rPr>
              <a:t>Mode:</a:t>
            </a:r>
          </a:p>
          <a:p>
            <a:pPr algn="ctr"/>
            <a:r>
              <a:rPr lang="en-US" sz="2000">
                <a:latin typeface="Tahoma" pitchFamily="34" charset="0"/>
              </a:rPr>
              <a:t>25</a:t>
            </a:r>
          </a:p>
        </p:txBody>
      </p:sp>
      <p:sp>
        <p:nvSpPr>
          <p:cNvPr id="244746" name="Rectangle 10"/>
          <p:cNvSpPr>
            <a:spLocks noChangeArrowheads="1"/>
          </p:cNvSpPr>
          <p:nvPr/>
        </p:nvSpPr>
        <p:spPr bwMode="auto">
          <a:xfrm>
            <a:off x="3429000" y="5257800"/>
            <a:ext cx="877888" cy="701675"/>
          </a:xfrm>
          <a:prstGeom prst="rect">
            <a:avLst/>
          </a:prstGeom>
          <a:noFill/>
          <a:ln w="9525">
            <a:noFill/>
            <a:miter lim="800000"/>
            <a:headEnd/>
            <a:tailEnd/>
          </a:ln>
          <a:effectLst/>
        </p:spPr>
        <p:txBody>
          <a:bodyPr wrap="none">
            <a:spAutoFit/>
          </a:bodyPr>
          <a:lstStyle/>
          <a:p>
            <a:pPr algn="ctr"/>
            <a:r>
              <a:rPr lang="en-US" sz="2000">
                <a:latin typeface="Tahoma" pitchFamily="34" charset="0"/>
              </a:rPr>
              <a:t>Mean:</a:t>
            </a:r>
          </a:p>
          <a:p>
            <a:pPr algn="ctr"/>
            <a:r>
              <a:rPr lang="en-US" sz="2000">
                <a:latin typeface="Tahoma" pitchFamily="34" charset="0"/>
              </a:rPr>
              <a:t>21.91</a:t>
            </a:r>
          </a:p>
        </p:txBody>
      </p:sp>
      <p:grpSp>
        <p:nvGrpSpPr>
          <p:cNvPr id="244747" name="Group 11"/>
          <p:cNvGrpSpPr>
            <a:grpSpLocks/>
          </p:cNvGrpSpPr>
          <p:nvPr/>
        </p:nvGrpSpPr>
        <p:grpSpPr bwMode="auto">
          <a:xfrm>
            <a:off x="4510088" y="2955925"/>
            <a:ext cx="4429125" cy="2809875"/>
            <a:chOff x="2841" y="1862"/>
            <a:chExt cx="2790" cy="1770"/>
          </a:xfrm>
        </p:grpSpPr>
        <p:graphicFrame>
          <p:nvGraphicFramePr>
            <p:cNvPr id="244748" name="Object 12"/>
            <p:cNvGraphicFramePr>
              <a:graphicFrameLocks noChangeAspect="1"/>
            </p:cNvGraphicFramePr>
            <p:nvPr/>
          </p:nvGraphicFramePr>
          <p:xfrm>
            <a:off x="2841" y="1862"/>
            <a:ext cx="2790" cy="1770"/>
          </p:xfrm>
          <a:graphic>
            <a:graphicData uri="http://schemas.openxmlformats.org/presentationml/2006/ole">
              <p:oleObj spid="_x0000_s244748" name="Chart" r:id="rId4" imgW="5231160" imgH="3318840" progId="Excel.Sheet.8">
                <p:embed/>
              </p:oleObj>
            </a:graphicData>
          </a:graphic>
        </p:graphicFrame>
        <p:sp>
          <p:nvSpPr>
            <p:cNvPr id="244749" name="Rectangle 13"/>
            <p:cNvSpPr>
              <a:spLocks noChangeArrowheads="1"/>
            </p:cNvSpPr>
            <p:nvPr/>
          </p:nvSpPr>
          <p:spPr bwMode="auto">
            <a:xfrm>
              <a:off x="3230" y="2479"/>
              <a:ext cx="66" cy="744"/>
            </a:xfrm>
            <a:prstGeom prst="rect">
              <a:avLst/>
            </a:prstGeom>
            <a:solidFill>
              <a:srgbClr val="0000FF"/>
            </a:solidFill>
            <a:ln w="9525">
              <a:solidFill>
                <a:schemeClr val="tx1"/>
              </a:solidFill>
              <a:miter lim="800000"/>
              <a:headEnd/>
              <a:tailEnd/>
            </a:ln>
            <a:effectLst/>
          </p:spPr>
          <p:txBody>
            <a:bodyPr anchor="ctr">
              <a:spAutoFit/>
            </a:bodyPr>
            <a:lstStyle/>
            <a:p>
              <a:endParaRPr lang="en-GB"/>
            </a:p>
          </p:txBody>
        </p:sp>
        <p:sp>
          <p:nvSpPr>
            <p:cNvPr id="244750" name="Text Box 14"/>
            <p:cNvSpPr txBox="1">
              <a:spLocks noChangeArrowheads="1"/>
            </p:cNvSpPr>
            <p:nvPr/>
          </p:nvSpPr>
          <p:spPr bwMode="auto">
            <a:xfrm>
              <a:off x="3157" y="3209"/>
              <a:ext cx="2407" cy="154"/>
            </a:xfrm>
            <a:prstGeom prst="rect">
              <a:avLst/>
            </a:prstGeom>
            <a:solidFill>
              <a:schemeClr val="bg1"/>
            </a:solidFill>
            <a:ln w="9525">
              <a:noFill/>
              <a:miter lim="800000"/>
              <a:headEnd/>
              <a:tailEnd/>
            </a:ln>
            <a:effectLst/>
          </p:spPr>
          <p:txBody>
            <a:bodyPr>
              <a:spAutoFit/>
            </a:bodyPr>
            <a:lstStyle/>
            <a:p>
              <a:r>
                <a:rPr lang="en-US" sz="1000">
                  <a:latin typeface="Tahoma" pitchFamily="34" charset="0"/>
                </a:rPr>
                <a:t>15   16   17    18   19   20    21   22   23   24   25    26   27   28</a:t>
              </a:r>
            </a:p>
          </p:txBody>
        </p:sp>
      </p:grpSp>
    </p:spTree>
  </p:cSld>
  <p:clrMapOvr>
    <a:masterClrMapping/>
  </p:clrMapOvr>
  <p:transition spd="med"/>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 name="Footer Placeholder 2"/>
          <p:cNvSpPr>
            <a:spLocks noGrp="1"/>
          </p:cNvSpPr>
          <p:nvPr>
            <p:ph type="ftr" sz="quarter" idx="11"/>
          </p:nvPr>
        </p:nvSpPr>
        <p:spPr/>
        <p:txBody>
          <a:bodyPr/>
          <a:lstStyle/>
          <a:p>
            <a:r>
              <a:rPr lang="en-GB" smtClean="0"/>
              <a:t>2011</a:t>
            </a:r>
            <a:endParaRPr lang="en-GB"/>
          </a:p>
        </p:txBody>
      </p:sp>
      <p:sp>
        <p:nvSpPr>
          <p:cNvPr id="24" name="Slide Number Placeholder 3"/>
          <p:cNvSpPr>
            <a:spLocks noGrp="1"/>
          </p:cNvSpPr>
          <p:nvPr>
            <p:ph type="sldNum" sz="quarter" idx="12"/>
          </p:nvPr>
        </p:nvSpPr>
        <p:spPr/>
        <p:txBody>
          <a:bodyPr/>
          <a:lstStyle/>
          <a:p>
            <a:fld id="{EDDEAB69-4E7F-4CE7-83C2-A06B57714D86}" type="slidenum">
              <a:rPr lang="en-GB"/>
              <a:pPr/>
              <a:t>108</a:t>
            </a:fld>
            <a:endParaRPr lang="en-GB"/>
          </a:p>
        </p:txBody>
      </p:sp>
      <p:grpSp>
        <p:nvGrpSpPr>
          <p:cNvPr id="246786" name="Group 2"/>
          <p:cNvGrpSpPr>
            <a:grpSpLocks/>
          </p:cNvGrpSpPr>
          <p:nvPr/>
        </p:nvGrpSpPr>
        <p:grpSpPr bwMode="auto">
          <a:xfrm>
            <a:off x="1600200" y="2514600"/>
            <a:ext cx="6824663" cy="3544888"/>
            <a:chOff x="725" y="1353"/>
            <a:chExt cx="4299" cy="2233"/>
          </a:xfrm>
        </p:grpSpPr>
        <p:grpSp>
          <p:nvGrpSpPr>
            <p:cNvPr id="246787" name="Group 3"/>
            <p:cNvGrpSpPr>
              <a:grpSpLocks/>
            </p:cNvGrpSpPr>
            <p:nvPr/>
          </p:nvGrpSpPr>
          <p:grpSpPr bwMode="auto">
            <a:xfrm>
              <a:off x="725" y="1353"/>
              <a:ext cx="4299" cy="2091"/>
              <a:chOff x="725" y="1353"/>
              <a:chExt cx="4299" cy="2091"/>
            </a:xfrm>
          </p:grpSpPr>
          <p:grpSp>
            <p:nvGrpSpPr>
              <p:cNvPr id="246788" name="Group 4"/>
              <p:cNvGrpSpPr>
                <a:grpSpLocks/>
              </p:cNvGrpSpPr>
              <p:nvPr/>
            </p:nvGrpSpPr>
            <p:grpSpPr bwMode="auto">
              <a:xfrm>
                <a:off x="725" y="1353"/>
                <a:ext cx="4299" cy="1473"/>
                <a:chOff x="725" y="1353"/>
                <a:chExt cx="4299" cy="1473"/>
              </a:xfrm>
            </p:grpSpPr>
            <p:graphicFrame>
              <p:nvGraphicFramePr>
                <p:cNvPr id="246789" name="Object 5"/>
                <p:cNvGraphicFramePr>
                  <a:graphicFrameLocks/>
                </p:cNvGraphicFramePr>
                <p:nvPr/>
              </p:nvGraphicFramePr>
              <p:xfrm>
                <a:off x="900" y="1353"/>
                <a:ext cx="4101" cy="1473"/>
              </p:xfrm>
              <a:graphic>
                <a:graphicData uri="http://schemas.openxmlformats.org/presentationml/2006/ole">
                  <p:oleObj spid="_x0000_s246789" r:id="rId4" imgW="2627280" imgH="1420560" progId="">
                    <p:embed/>
                  </p:oleObj>
                </a:graphicData>
              </a:graphic>
            </p:graphicFrame>
            <p:sp>
              <p:nvSpPr>
                <p:cNvPr id="246790" name="Line 6"/>
                <p:cNvSpPr>
                  <a:spLocks noChangeShapeType="1"/>
                </p:cNvSpPr>
                <p:nvPr/>
              </p:nvSpPr>
              <p:spPr bwMode="auto">
                <a:xfrm>
                  <a:off x="725" y="2721"/>
                  <a:ext cx="4299" cy="0"/>
                </a:xfrm>
                <a:prstGeom prst="line">
                  <a:avLst/>
                </a:prstGeom>
                <a:noFill/>
                <a:ln w="12700">
                  <a:solidFill>
                    <a:schemeClr val="tx1"/>
                  </a:solidFill>
                  <a:round/>
                  <a:headEnd/>
                  <a:tailEnd/>
                </a:ln>
                <a:effectLst/>
              </p:spPr>
              <p:txBody>
                <a:bodyPr/>
                <a:lstStyle/>
                <a:p>
                  <a:endParaRPr lang="en-GB"/>
                </a:p>
              </p:txBody>
            </p:sp>
          </p:grpSp>
          <p:grpSp>
            <p:nvGrpSpPr>
              <p:cNvPr id="246791" name="Group 7"/>
              <p:cNvGrpSpPr>
                <a:grpSpLocks/>
              </p:cNvGrpSpPr>
              <p:nvPr/>
            </p:nvGrpSpPr>
            <p:grpSpPr bwMode="auto">
              <a:xfrm>
                <a:off x="2595" y="2604"/>
                <a:ext cx="558" cy="457"/>
                <a:chOff x="2595" y="2604"/>
                <a:chExt cx="558" cy="457"/>
              </a:xfrm>
            </p:grpSpPr>
            <p:sp>
              <p:nvSpPr>
                <p:cNvPr id="246792" name="Line 8"/>
                <p:cNvSpPr>
                  <a:spLocks noChangeShapeType="1"/>
                </p:cNvSpPr>
                <p:nvPr/>
              </p:nvSpPr>
              <p:spPr bwMode="auto">
                <a:xfrm>
                  <a:off x="2856" y="2604"/>
                  <a:ext cx="6" cy="180"/>
                </a:xfrm>
                <a:prstGeom prst="line">
                  <a:avLst/>
                </a:prstGeom>
                <a:noFill/>
                <a:ln w="12700">
                  <a:solidFill>
                    <a:schemeClr val="tx1"/>
                  </a:solidFill>
                  <a:round/>
                  <a:headEnd/>
                  <a:tailEnd/>
                </a:ln>
                <a:effectLst/>
              </p:spPr>
              <p:txBody>
                <a:bodyPr/>
                <a:lstStyle/>
                <a:p>
                  <a:endParaRPr lang="en-GB"/>
                </a:p>
              </p:txBody>
            </p:sp>
            <p:sp>
              <p:nvSpPr>
                <p:cNvPr id="246793" name="Rectangle 9"/>
                <p:cNvSpPr>
                  <a:spLocks noChangeArrowheads="1"/>
                </p:cNvSpPr>
                <p:nvPr/>
              </p:nvSpPr>
              <p:spPr bwMode="auto">
                <a:xfrm>
                  <a:off x="2595" y="2832"/>
                  <a:ext cx="558" cy="229"/>
                </a:xfrm>
                <a:prstGeom prst="rect">
                  <a:avLst/>
                </a:prstGeom>
                <a:noFill/>
                <a:ln w="12700">
                  <a:noFill/>
                  <a:miter lim="800000"/>
                  <a:headEnd/>
                  <a:tailEnd/>
                </a:ln>
                <a:effectLst/>
              </p:spPr>
              <p:txBody>
                <a:bodyPr lIns="90488" tIns="44450" rIns="90488" bIns="44450">
                  <a:spAutoFit/>
                </a:bodyPr>
                <a:lstStyle/>
                <a:p>
                  <a:pPr algn="ctr" eaLnBrk="0" hangingPunct="0">
                    <a:spcBef>
                      <a:spcPct val="50000"/>
                    </a:spcBef>
                  </a:pPr>
                  <a:r>
                    <a:rPr lang="en-US">
                      <a:latin typeface="Arial" charset="0"/>
                    </a:rPr>
                    <a:t>Mean</a:t>
                  </a:r>
                </a:p>
              </p:txBody>
            </p:sp>
          </p:grpSp>
          <p:sp>
            <p:nvSpPr>
              <p:cNvPr id="246794" name="Line 10"/>
              <p:cNvSpPr>
                <a:spLocks noChangeShapeType="1"/>
              </p:cNvSpPr>
              <p:nvPr/>
            </p:nvSpPr>
            <p:spPr bwMode="auto">
              <a:xfrm>
                <a:off x="1992" y="2160"/>
                <a:ext cx="0" cy="936"/>
              </a:xfrm>
              <a:prstGeom prst="line">
                <a:avLst/>
              </a:prstGeom>
              <a:noFill/>
              <a:ln w="12700">
                <a:solidFill>
                  <a:schemeClr val="tx1"/>
                </a:solidFill>
                <a:round/>
                <a:headEnd/>
                <a:tailEnd/>
              </a:ln>
              <a:effectLst/>
            </p:spPr>
            <p:txBody>
              <a:bodyPr/>
              <a:lstStyle/>
              <a:p>
                <a:endParaRPr lang="en-GB"/>
              </a:p>
            </p:txBody>
          </p:sp>
          <p:sp>
            <p:nvSpPr>
              <p:cNvPr id="246795" name="Line 11"/>
              <p:cNvSpPr>
                <a:spLocks noChangeShapeType="1"/>
              </p:cNvSpPr>
              <p:nvPr/>
            </p:nvSpPr>
            <p:spPr bwMode="auto">
              <a:xfrm>
                <a:off x="3720" y="2124"/>
                <a:ext cx="0" cy="936"/>
              </a:xfrm>
              <a:prstGeom prst="line">
                <a:avLst/>
              </a:prstGeom>
              <a:noFill/>
              <a:ln w="12700">
                <a:solidFill>
                  <a:schemeClr val="tx1"/>
                </a:solidFill>
                <a:round/>
                <a:headEnd/>
                <a:tailEnd/>
              </a:ln>
              <a:effectLst/>
            </p:spPr>
            <p:txBody>
              <a:bodyPr/>
              <a:lstStyle/>
              <a:p>
                <a:endParaRPr lang="en-GB"/>
              </a:p>
            </p:txBody>
          </p:sp>
          <p:sp>
            <p:nvSpPr>
              <p:cNvPr id="246796" name="Line 12"/>
              <p:cNvSpPr>
                <a:spLocks noChangeShapeType="1"/>
              </p:cNvSpPr>
              <p:nvPr/>
            </p:nvSpPr>
            <p:spPr bwMode="auto">
              <a:xfrm>
                <a:off x="4284" y="2508"/>
                <a:ext cx="0" cy="936"/>
              </a:xfrm>
              <a:prstGeom prst="line">
                <a:avLst/>
              </a:prstGeom>
              <a:noFill/>
              <a:ln w="12700">
                <a:solidFill>
                  <a:schemeClr val="tx1"/>
                </a:solidFill>
                <a:round/>
                <a:headEnd/>
                <a:tailEnd/>
              </a:ln>
              <a:effectLst/>
            </p:spPr>
            <p:txBody>
              <a:bodyPr/>
              <a:lstStyle/>
              <a:p>
                <a:endParaRPr lang="en-GB"/>
              </a:p>
            </p:txBody>
          </p:sp>
          <p:sp>
            <p:nvSpPr>
              <p:cNvPr id="246797" name="Line 13"/>
              <p:cNvSpPr>
                <a:spLocks noChangeShapeType="1"/>
              </p:cNvSpPr>
              <p:nvPr/>
            </p:nvSpPr>
            <p:spPr bwMode="auto">
              <a:xfrm>
                <a:off x="1488" y="2508"/>
                <a:ext cx="0" cy="936"/>
              </a:xfrm>
              <a:prstGeom prst="line">
                <a:avLst/>
              </a:prstGeom>
              <a:noFill/>
              <a:ln w="12700">
                <a:solidFill>
                  <a:schemeClr val="tx1"/>
                </a:solidFill>
                <a:round/>
                <a:headEnd/>
                <a:tailEnd/>
              </a:ln>
              <a:effectLst/>
            </p:spPr>
            <p:txBody>
              <a:bodyPr/>
              <a:lstStyle/>
              <a:p>
                <a:endParaRPr lang="en-GB"/>
              </a:p>
            </p:txBody>
          </p:sp>
          <p:sp>
            <p:nvSpPr>
              <p:cNvPr id="246798" name="Line 14"/>
              <p:cNvSpPr>
                <a:spLocks noChangeShapeType="1"/>
              </p:cNvSpPr>
              <p:nvPr/>
            </p:nvSpPr>
            <p:spPr bwMode="auto">
              <a:xfrm>
                <a:off x="1992" y="3048"/>
                <a:ext cx="1740" cy="0"/>
              </a:xfrm>
              <a:prstGeom prst="line">
                <a:avLst/>
              </a:prstGeom>
              <a:noFill/>
              <a:ln w="12700">
                <a:solidFill>
                  <a:schemeClr val="tx1"/>
                </a:solidFill>
                <a:round/>
                <a:headEnd type="triangle" w="med" len="med"/>
                <a:tailEnd type="triangle" w="med" len="med"/>
              </a:ln>
              <a:effectLst/>
            </p:spPr>
            <p:txBody>
              <a:bodyPr/>
              <a:lstStyle/>
              <a:p>
                <a:endParaRPr lang="en-GB"/>
              </a:p>
            </p:txBody>
          </p:sp>
          <p:sp>
            <p:nvSpPr>
              <p:cNvPr id="246799" name="Line 15"/>
              <p:cNvSpPr>
                <a:spLocks noChangeShapeType="1"/>
              </p:cNvSpPr>
              <p:nvPr/>
            </p:nvSpPr>
            <p:spPr bwMode="auto">
              <a:xfrm>
                <a:off x="1470" y="3360"/>
                <a:ext cx="2784" cy="0"/>
              </a:xfrm>
              <a:prstGeom prst="line">
                <a:avLst/>
              </a:prstGeom>
              <a:noFill/>
              <a:ln w="12700">
                <a:solidFill>
                  <a:schemeClr val="tx1"/>
                </a:solidFill>
                <a:round/>
                <a:headEnd type="triangle" w="med" len="med"/>
                <a:tailEnd type="triangle" w="med" len="med"/>
              </a:ln>
              <a:effectLst/>
            </p:spPr>
            <p:txBody>
              <a:bodyPr/>
              <a:lstStyle/>
              <a:p>
                <a:endParaRPr lang="en-GB"/>
              </a:p>
            </p:txBody>
          </p:sp>
        </p:grpSp>
        <p:sp>
          <p:nvSpPr>
            <p:cNvPr id="246800" name="Rectangle 16"/>
            <p:cNvSpPr>
              <a:spLocks noChangeArrowheads="1"/>
            </p:cNvSpPr>
            <p:nvPr/>
          </p:nvSpPr>
          <p:spPr bwMode="auto">
            <a:xfrm>
              <a:off x="1467" y="2736"/>
              <a:ext cx="352" cy="229"/>
            </a:xfrm>
            <a:prstGeom prst="rect">
              <a:avLst/>
            </a:prstGeom>
            <a:noFill/>
            <a:ln w="12700">
              <a:noFill/>
              <a:miter lim="800000"/>
              <a:headEnd/>
              <a:tailEnd/>
            </a:ln>
            <a:effectLst/>
          </p:spPr>
          <p:txBody>
            <a:bodyPr wrap="none" lIns="90488" tIns="44450" rIns="90488" bIns="44450">
              <a:spAutoFit/>
            </a:bodyPr>
            <a:lstStyle/>
            <a:p>
              <a:pPr eaLnBrk="0" hangingPunct="0"/>
              <a:r>
                <a:rPr lang="en-US">
                  <a:latin typeface="Symbol" pitchFamily="18" charset="2"/>
                </a:rPr>
                <a:t>-3s</a:t>
              </a:r>
            </a:p>
          </p:txBody>
        </p:sp>
        <p:sp>
          <p:nvSpPr>
            <p:cNvPr id="246801" name="Rectangle 17"/>
            <p:cNvSpPr>
              <a:spLocks noChangeArrowheads="1"/>
            </p:cNvSpPr>
            <p:nvPr/>
          </p:nvSpPr>
          <p:spPr bwMode="auto">
            <a:xfrm>
              <a:off x="1959" y="2736"/>
              <a:ext cx="352" cy="229"/>
            </a:xfrm>
            <a:prstGeom prst="rect">
              <a:avLst/>
            </a:prstGeom>
            <a:noFill/>
            <a:ln w="12700">
              <a:noFill/>
              <a:miter lim="800000"/>
              <a:headEnd/>
              <a:tailEnd/>
            </a:ln>
            <a:effectLst/>
          </p:spPr>
          <p:txBody>
            <a:bodyPr wrap="none" lIns="90488" tIns="44450" rIns="90488" bIns="44450">
              <a:spAutoFit/>
            </a:bodyPr>
            <a:lstStyle/>
            <a:p>
              <a:pPr eaLnBrk="0" hangingPunct="0"/>
              <a:r>
                <a:rPr lang="en-US">
                  <a:latin typeface="Symbol" pitchFamily="18" charset="2"/>
                </a:rPr>
                <a:t>-2s</a:t>
              </a:r>
            </a:p>
          </p:txBody>
        </p:sp>
        <p:sp>
          <p:nvSpPr>
            <p:cNvPr id="246802" name="Rectangle 18"/>
            <p:cNvSpPr>
              <a:spLocks noChangeArrowheads="1"/>
            </p:cNvSpPr>
            <p:nvPr/>
          </p:nvSpPr>
          <p:spPr bwMode="auto">
            <a:xfrm>
              <a:off x="3698" y="2736"/>
              <a:ext cx="352" cy="229"/>
            </a:xfrm>
            <a:prstGeom prst="rect">
              <a:avLst/>
            </a:prstGeom>
            <a:noFill/>
            <a:ln w="12700">
              <a:noFill/>
              <a:miter lim="800000"/>
              <a:headEnd/>
              <a:tailEnd/>
            </a:ln>
            <a:effectLst/>
          </p:spPr>
          <p:txBody>
            <a:bodyPr wrap="none" lIns="90488" tIns="44450" rIns="90488" bIns="44450">
              <a:spAutoFit/>
            </a:bodyPr>
            <a:lstStyle/>
            <a:p>
              <a:pPr eaLnBrk="0" hangingPunct="0"/>
              <a:r>
                <a:rPr lang="en-US">
                  <a:latin typeface="Symbol" pitchFamily="18" charset="2"/>
                </a:rPr>
                <a:t>+2s</a:t>
              </a:r>
            </a:p>
          </p:txBody>
        </p:sp>
        <p:sp>
          <p:nvSpPr>
            <p:cNvPr id="246803" name="Rectangle 19"/>
            <p:cNvSpPr>
              <a:spLocks noChangeArrowheads="1"/>
            </p:cNvSpPr>
            <p:nvPr/>
          </p:nvSpPr>
          <p:spPr bwMode="auto">
            <a:xfrm>
              <a:off x="4250" y="2736"/>
              <a:ext cx="352" cy="229"/>
            </a:xfrm>
            <a:prstGeom prst="rect">
              <a:avLst/>
            </a:prstGeom>
            <a:noFill/>
            <a:ln w="12700">
              <a:noFill/>
              <a:miter lim="800000"/>
              <a:headEnd/>
              <a:tailEnd/>
            </a:ln>
            <a:effectLst/>
          </p:spPr>
          <p:txBody>
            <a:bodyPr wrap="none" lIns="90488" tIns="44450" rIns="90488" bIns="44450">
              <a:spAutoFit/>
            </a:bodyPr>
            <a:lstStyle/>
            <a:p>
              <a:pPr eaLnBrk="0" hangingPunct="0"/>
              <a:r>
                <a:rPr lang="en-US">
                  <a:latin typeface="Symbol" pitchFamily="18" charset="2"/>
                </a:rPr>
                <a:t>+3s</a:t>
              </a:r>
            </a:p>
          </p:txBody>
        </p:sp>
        <p:sp>
          <p:nvSpPr>
            <p:cNvPr id="246804" name="Rectangle 20"/>
            <p:cNvSpPr>
              <a:spLocks noChangeArrowheads="1"/>
            </p:cNvSpPr>
            <p:nvPr/>
          </p:nvSpPr>
          <p:spPr bwMode="auto">
            <a:xfrm>
              <a:off x="2613" y="3045"/>
              <a:ext cx="522" cy="229"/>
            </a:xfrm>
            <a:prstGeom prst="rect">
              <a:avLst/>
            </a:prstGeom>
            <a:noFill/>
            <a:ln w="12700">
              <a:noFill/>
              <a:miter lim="800000"/>
              <a:headEnd/>
              <a:tailEnd/>
            </a:ln>
            <a:effectLst/>
          </p:spPr>
          <p:txBody>
            <a:bodyPr wrap="none" lIns="90488" tIns="44450" rIns="90488" bIns="44450">
              <a:spAutoFit/>
            </a:bodyPr>
            <a:lstStyle/>
            <a:p>
              <a:pPr eaLnBrk="0" hangingPunct="0"/>
              <a:r>
                <a:rPr lang="en-US">
                  <a:latin typeface="Arial" charset="0"/>
                </a:rPr>
                <a:t>95.5%</a:t>
              </a:r>
            </a:p>
          </p:txBody>
        </p:sp>
        <p:sp>
          <p:nvSpPr>
            <p:cNvPr id="246805" name="Rectangle 21"/>
            <p:cNvSpPr>
              <a:spLocks noChangeArrowheads="1"/>
            </p:cNvSpPr>
            <p:nvPr/>
          </p:nvSpPr>
          <p:spPr bwMode="auto">
            <a:xfrm>
              <a:off x="2613" y="3357"/>
              <a:ext cx="522" cy="229"/>
            </a:xfrm>
            <a:prstGeom prst="rect">
              <a:avLst/>
            </a:prstGeom>
            <a:noFill/>
            <a:ln w="12700">
              <a:noFill/>
              <a:miter lim="800000"/>
              <a:headEnd/>
              <a:tailEnd/>
            </a:ln>
            <a:effectLst/>
          </p:spPr>
          <p:txBody>
            <a:bodyPr wrap="none" lIns="90488" tIns="44450" rIns="90488" bIns="44450">
              <a:spAutoFit/>
            </a:bodyPr>
            <a:lstStyle/>
            <a:p>
              <a:pPr eaLnBrk="0" hangingPunct="0"/>
              <a:r>
                <a:rPr lang="en-US">
                  <a:latin typeface="Arial" charset="0"/>
                </a:rPr>
                <a:t>99.7%</a:t>
              </a:r>
            </a:p>
          </p:txBody>
        </p:sp>
      </p:grpSp>
      <p:sp>
        <p:nvSpPr>
          <p:cNvPr id="246806" name="Text Box 22"/>
          <p:cNvSpPr txBox="1">
            <a:spLocks noChangeArrowheads="1"/>
          </p:cNvSpPr>
          <p:nvPr/>
        </p:nvSpPr>
        <p:spPr bwMode="auto">
          <a:xfrm>
            <a:off x="762000" y="685800"/>
            <a:ext cx="8382000" cy="1311275"/>
          </a:xfrm>
          <a:prstGeom prst="rect">
            <a:avLst/>
          </a:prstGeom>
          <a:noFill/>
          <a:ln w="9525">
            <a:noFill/>
            <a:miter lim="800000"/>
            <a:headEnd/>
            <a:tailEnd/>
          </a:ln>
          <a:effectLst/>
        </p:spPr>
        <p:txBody>
          <a:bodyPr>
            <a:spAutoFit/>
          </a:bodyPr>
          <a:lstStyle/>
          <a:p>
            <a:pPr algn="ctr">
              <a:spcBef>
                <a:spcPct val="50000"/>
              </a:spcBef>
            </a:pPr>
            <a:r>
              <a:rPr lang="en-US" sz="3200" b="1">
                <a:latin typeface="Arial" charset="0"/>
              </a:rPr>
              <a:t>The role of Central tendency </a:t>
            </a:r>
          </a:p>
          <a:p>
            <a:pPr algn="ctr">
              <a:spcBef>
                <a:spcPct val="50000"/>
              </a:spcBef>
            </a:pPr>
            <a:r>
              <a:rPr lang="en-US" sz="3200" b="1">
                <a:latin typeface="Arial" charset="0"/>
              </a:rPr>
              <a:t>and Deviation</a:t>
            </a:r>
          </a:p>
        </p:txBody>
      </p:sp>
    </p:spTree>
  </p:cSld>
  <p:clrMapOvr>
    <a:masterClrMapping/>
  </p:clrMapOvr>
  <p:transition spd="med" advTm="40000"/>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42D815A7-D5CE-48FC-88BB-C398B27570C5}" type="slidenum">
              <a:rPr lang="en-GB"/>
              <a:pPr/>
              <a:t>109</a:t>
            </a:fld>
            <a:endParaRPr lang="en-GB"/>
          </a:p>
        </p:txBody>
      </p:sp>
      <p:sp>
        <p:nvSpPr>
          <p:cNvPr id="247810" name="Rectangle 2"/>
          <p:cNvSpPr>
            <a:spLocks noGrp="1" noChangeArrowheads="1"/>
          </p:cNvSpPr>
          <p:nvPr>
            <p:ph type="title"/>
          </p:nvPr>
        </p:nvSpPr>
        <p:spPr/>
        <p:txBody>
          <a:bodyPr/>
          <a:lstStyle/>
          <a:p>
            <a:r>
              <a:rPr lang="en-US" b="1">
                <a:cs typeface="Times New Roman" pitchFamily="18" charset="0"/>
              </a:rPr>
              <a:t>Measures of Central Tendency</a:t>
            </a:r>
          </a:p>
        </p:txBody>
      </p:sp>
      <p:sp>
        <p:nvSpPr>
          <p:cNvPr id="247811" name="Rectangle 3"/>
          <p:cNvSpPr>
            <a:spLocks noGrp="1" noChangeArrowheads="1"/>
          </p:cNvSpPr>
          <p:nvPr>
            <p:ph type="body" idx="1"/>
          </p:nvPr>
        </p:nvSpPr>
        <p:spPr/>
        <p:txBody>
          <a:bodyPr/>
          <a:lstStyle/>
          <a:p>
            <a:pPr>
              <a:lnSpc>
                <a:spcPct val="90000"/>
              </a:lnSpc>
            </a:pPr>
            <a:r>
              <a:rPr lang="en-US" sz="2500" b="1"/>
              <a:t>Mean</a:t>
            </a:r>
            <a:r>
              <a:rPr lang="en-US" sz="2500"/>
              <a:t>: Average – sum all values in distribution and divide by number of cases</a:t>
            </a:r>
          </a:p>
          <a:p>
            <a:pPr>
              <a:lnSpc>
                <a:spcPct val="90000"/>
              </a:lnSpc>
            </a:pPr>
            <a:r>
              <a:rPr lang="en-US" sz="2500" b="1"/>
              <a:t>Median</a:t>
            </a:r>
            <a:r>
              <a:rPr lang="en-US" sz="2500"/>
              <a:t>: Midpoint of a distribution; 50% of observations above &amp; 50% below. Stable even in presence of extreme scores</a:t>
            </a:r>
          </a:p>
          <a:p>
            <a:pPr>
              <a:lnSpc>
                <a:spcPct val="90000"/>
              </a:lnSpc>
            </a:pPr>
            <a:r>
              <a:rPr lang="en-US" sz="2500" b="1"/>
              <a:t>Mode</a:t>
            </a:r>
            <a:r>
              <a:rPr lang="en-US" sz="2500"/>
              <a:t>: Largest number of cases; may be bimodal</a:t>
            </a:r>
            <a:endParaRPr lang="en-US" sz="2500" b="1"/>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7810"/>
                                        </p:tgtEl>
                                        <p:attrNameLst>
                                          <p:attrName>style.visibility</p:attrName>
                                        </p:attrNameLst>
                                      </p:cBhvr>
                                      <p:to>
                                        <p:strVal val="visible"/>
                                      </p:to>
                                    </p:set>
                                    <p:animEffect transition="in" filter="fade">
                                      <p:cBhvr>
                                        <p:cTn id="7" dur="2000"/>
                                        <p:tgtEl>
                                          <p:spTgt spid="2478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7811"/>
                                        </p:tgtEl>
                                        <p:attrNameLst>
                                          <p:attrName>style.visibility</p:attrName>
                                        </p:attrNameLst>
                                      </p:cBhvr>
                                      <p:to>
                                        <p:strVal val="visible"/>
                                      </p:to>
                                    </p:set>
                                    <p:animEffect transition="in" filter="fade">
                                      <p:cBhvr>
                                        <p:cTn id="10" dur="2000"/>
                                        <p:tgtEl>
                                          <p:spTgt spid="2478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7810" grpId="0"/>
      <p:bldP spid="247811" grpId="0"/>
    </p:bldLst>
  </p:timing>
</p:sld>
</file>

<file path=ppt/slides/slide1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AA69B86D-1DB4-4C42-8FF8-C39B4838337C}" type="slidenum">
              <a:rPr lang="en-GB"/>
              <a:pPr/>
              <a:t>110</a:t>
            </a:fld>
            <a:endParaRPr lang="en-GB"/>
          </a:p>
        </p:txBody>
      </p:sp>
      <p:sp>
        <p:nvSpPr>
          <p:cNvPr id="249858" name="Rectangle 2"/>
          <p:cNvSpPr>
            <a:spLocks noGrp="1" noChangeArrowheads="1"/>
          </p:cNvSpPr>
          <p:nvPr>
            <p:ph type="title"/>
          </p:nvPr>
        </p:nvSpPr>
        <p:spPr/>
        <p:txBody>
          <a:bodyPr/>
          <a:lstStyle/>
          <a:p>
            <a:r>
              <a:rPr lang="en-US"/>
              <a:t>Measures of Dispersion</a:t>
            </a:r>
          </a:p>
        </p:txBody>
      </p:sp>
      <p:sp>
        <p:nvSpPr>
          <p:cNvPr id="249859" name="Rectangle 3"/>
          <p:cNvSpPr>
            <a:spLocks noGrp="1" noChangeArrowheads="1"/>
          </p:cNvSpPr>
          <p:nvPr>
            <p:ph type="body" idx="1"/>
          </p:nvPr>
        </p:nvSpPr>
        <p:spPr/>
        <p:txBody>
          <a:bodyPr/>
          <a:lstStyle/>
          <a:p>
            <a:pPr>
              <a:lnSpc>
                <a:spcPct val="90000"/>
              </a:lnSpc>
            </a:pPr>
            <a:r>
              <a:rPr lang="en-US"/>
              <a:t>Standard deviation</a:t>
            </a:r>
          </a:p>
          <a:p>
            <a:pPr>
              <a:lnSpc>
                <a:spcPct val="90000"/>
              </a:lnSpc>
            </a:pPr>
            <a:r>
              <a:rPr lang="en-US"/>
              <a:t>Variance</a:t>
            </a:r>
          </a:p>
          <a:p>
            <a:pPr>
              <a:lnSpc>
                <a:spcPct val="90000"/>
              </a:lnSpc>
            </a:pPr>
            <a:r>
              <a:rPr lang="en-US"/>
              <a:t>Range</a:t>
            </a:r>
          </a:p>
          <a:p>
            <a:pPr>
              <a:lnSpc>
                <a:spcPct val="90000"/>
              </a:lnSpc>
            </a:pPr>
            <a:r>
              <a:rPr lang="en-US"/>
              <a:t>Whereas measures of central tendency show what the “centre” of the data looks like, measures  of dispersion show what the data looks like on the whole.  They describe the “spread” of data.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9858"/>
                                        </p:tgtEl>
                                        <p:attrNameLst>
                                          <p:attrName>style.visibility</p:attrName>
                                        </p:attrNameLst>
                                      </p:cBhvr>
                                      <p:to>
                                        <p:strVal val="visible"/>
                                      </p:to>
                                    </p:set>
                                    <p:animEffect transition="in" filter="fade">
                                      <p:cBhvr>
                                        <p:cTn id="7" dur="2000"/>
                                        <p:tgtEl>
                                          <p:spTgt spid="2498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9859"/>
                                        </p:tgtEl>
                                        <p:attrNameLst>
                                          <p:attrName>style.visibility</p:attrName>
                                        </p:attrNameLst>
                                      </p:cBhvr>
                                      <p:to>
                                        <p:strVal val="visible"/>
                                      </p:to>
                                    </p:set>
                                    <p:animEffect transition="in" filter="fade">
                                      <p:cBhvr>
                                        <p:cTn id="10" dur="2000"/>
                                        <p:tgtEl>
                                          <p:spTgt spid="2498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9858" grpId="0"/>
      <p:bldP spid="249859" grpId="0"/>
    </p:bldLst>
  </p:timing>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7811CE80-F8C7-4ECB-AE79-631A4D5918C4}" type="slidenum">
              <a:rPr lang="en-GB"/>
              <a:pPr/>
              <a:t>111</a:t>
            </a:fld>
            <a:endParaRPr lang="en-GB"/>
          </a:p>
        </p:txBody>
      </p:sp>
      <p:sp>
        <p:nvSpPr>
          <p:cNvPr id="251906" name="Rectangle 2"/>
          <p:cNvSpPr>
            <a:spLocks noGrp="1" noChangeArrowheads="1"/>
          </p:cNvSpPr>
          <p:nvPr>
            <p:ph type="title"/>
          </p:nvPr>
        </p:nvSpPr>
        <p:spPr/>
        <p:txBody>
          <a:bodyPr/>
          <a:lstStyle/>
          <a:p>
            <a:r>
              <a:rPr lang="en-US"/>
              <a:t>Measures of Dispersion</a:t>
            </a:r>
          </a:p>
        </p:txBody>
      </p:sp>
      <p:sp>
        <p:nvSpPr>
          <p:cNvPr id="251907" name="Rectangle 3"/>
          <p:cNvSpPr>
            <a:spLocks noGrp="1" noChangeArrowheads="1"/>
          </p:cNvSpPr>
          <p:nvPr>
            <p:ph type="body" idx="1"/>
          </p:nvPr>
        </p:nvSpPr>
        <p:spPr/>
        <p:txBody>
          <a:bodyPr/>
          <a:lstStyle/>
          <a:p>
            <a:r>
              <a:rPr lang="en-US" sz="2500"/>
              <a:t>Standard deviation is the average distance between the case values and the mean.</a:t>
            </a:r>
          </a:p>
          <a:p>
            <a:r>
              <a:rPr lang="en-US" sz="2500"/>
              <a:t>A large standard deviation indicates that there is a wide range.  A small SD indicates a small range.</a:t>
            </a:r>
          </a:p>
          <a:p>
            <a:r>
              <a:rPr lang="en-US" sz="2500"/>
              <a:t>To calculate the standard deviation, you can take the differences between individual case values and the mean, then square those differences. Then, take the square root of the SUM of the squared differences divided by 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1906"/>
                                        </p:tgtEl>
                                        <p:attrNameLst>
                                          <p:attrName>style.visibility</p:attrName>
                                        </p:attrNameLst>
                                      </p:cBhvr>
                                      <p:to>
                                        <p:strVal val="visible"/>
                                      </p:to>
                                    </p:set>
                                    <p:animEffect transition="in" filter="fade">
                                      <p:cBhvr>
                                        <p:cTn id="7" dur="2000"/>
                                        <p:tgtEl>
                                          <p:spTgt spid="2519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1907"/>
                                        </p:tgtEl>
                                        <p:attrNameLst>
                                          <p:attrName>style.visibility</p:attrName>
                                        </p:attrNameLst>
                                      </p:cBhvr>
                                      <p:to>
                                        <p:strVal val="visible"/>
                                      </p:to>
                                    </p:set>
                                    <p:animEffect transition="in" filter="fade">
                                      <p:cBhvr>
                                        <p:cTn id="10" dur="2000"/>
                                        <p:tgtEl>
                                          <p:spTgt spid="2519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1906" grpId="0"/>
      <p:bldP spid="251907" grpId="0"/>
    </p:bldLst>
  </p:timing>
</p:sld>
</file>

<file path=ppt/slides/slide1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 name="Footer Placeholder 2"/>
          <p:cNvSpPr>
            <a:spLocks noGrp="1"/>
          </p:cNvSpPr>
          <p:nvPr>
            <p:ph type="ftr" sz="quarter" idx="11"/>
          </p:nvPr>
        </p:nvSpPr>
        <p:spPr/>
        <p:txBody>
          <a:bodyPr/>
          <a:lstStyle/>
          <a:p>
            <a:r>
              <a:rPr lang="en-GB" smtClean="0"/>
              <a:t>2011</a:t>
            </a:r>
            <a:endParaRPr lang="en-GB"/>
          </a:p>
        </p:txBody>
      </p:sp>
      <p:sp>
        <p:nvSpPr>
          <p:cNvPr id="49" name="Slide Number Placeholder 3"/>
          <p:cNvSpPr>
            <a:spLocks noGrp="1"/>
          </p:cNvSpPr>
          <p:nvPr>
            <p:ph type="sldNum" sz="quarter" idx="12"/>
          </p:nvPr>
        </p:nvSpPr>
        <p:spPr/>
        <p:txBody>
          <a:bodyPr/>
          <a:lstStyle/>
          <a:p>
            <a:fld id="{5A6CA694-4857-425A-855E-6B5DD9829716}" type="slidenum">
              <a:rPr lang="en-GB"/>
              <a:pPr/>
              <a:t>112</a:t>
            </a:fld>
            <a:endParaRPr lang="en-GB"/>
          </a:p>
        </p:txBody>
      </p:sp>
      <p:graphicFrame>
        <p:nvGraphicFramePr>
          <p:cNvPr id="253954" name="Object 2"/>
          <p:cNvGraphicFramePr>
            <a:graphicFrameLocks noChangeAspect="1"/>
          </p:cNvGraphicFramePr>
          <p:nvPr/>
        </p:nvGraphicFramePr>
        <p:xfrm>
          <a:off x="152400" y="228600"/>
          <a:ext cx="8839200" cy="904875"/>
        </p:xfrm>
        <a:graphic>
          <a:graphicData uri="http://schemas.openxmlformats.org/presentationml/2006/ole">
            <p:oleObj spid="_x0000_s253954" name="Bitmap Image" r:id="rId4" imgW="6620799" imgH="905001" progId="PBrush">
              <p:embed/>
            </p:oleObj>
          </a:graphicData>
        </a:graphic>
      </p:graphicFrame>
      <p:sp>
        <p:nvSpPr>
          <p:cNvPr id="253955" name="Rectangle 3"/>
          <p:cNvSpPr>
            <a:spLocks noChangeArrowheads="1"/>
          </p:cNvSpPr>
          <p:nvPr/>
        </p:nvSpPr>
        <p:spPr bwMode="auto">
          <a:xfrm>
            <a:off x="976313" y="212725"/>
            <a:ext cx="5237162" cy="701675"/>
          </a:xfrm>
          <a:prstGeom prst="rect">
            <a:avLst/>
          </a:prstGeom>
          <a:noFill/>
          <a:ln w="9525">
            <a:noFill/>
            <a:miter lim="800000"/>
            <a:headEnd/>
            <a:tailEnd/>
          </a:ln>
          <a:effectLst/>
        </p:spPr>
        <p:txBody>
          <a:bodyPr wrap="none">
            <a:spAutoFit/>
          </a:bodyPr>
          <a:lstStyle/>
          <a:p>
            <a:r>
              <a:rPr lang="en-US" sz="4000">
                <a:latin typeface="Tahoma" pitchFamily="34" charset="0"/>
              </a:rPr>
              <a:t>Measures of Variability</a:t>
            </a:r>
          </a:p>
        </p:txBody>
      </p:sp>
      <p:sp>
        <p:nvSpPr>
          <p:cNvPr id="253956" name="Rectangle 4"/>
          <p:cNvSpPr>
            <a:spLocks noChangeArrowheads="1"/>
          </p:cNvSpPr>
          <p:nvPr/>
        </p:nvSpPr>
        <p:spPr bwMode="auto">
          <a:xfrm>
            <a:off x="914400" y="1295400"/>
            <a:ext cx="6737350" cy="396875"/>
          </a:xfrm>
          <a:prstGeom prst="rect">
            <a:avLst/>
          </a:prstGeom>
          <a:noFill/>
          <a:ln w="9525">
            <a:noFill/>
            <a:miter lim="800000"/>
            <a:headEnd/>
            <a:tailEnd/>
          </a:ln>
          <a:effectLst/>
        </p:spPr>
        <p:txBody>
          <a:bodyPr wrap="none">
            <a:spAutoFit/>
          </a:bodyPr>
          <a:lstStyle/>
          <a:p>
            <a:r>
              <a:rPr lang="en-US" sz="2000">
                <a:solidFill>
                  <a:srgbClr val="F62502"/>
                </a:solidFill>
                <a:latin typeface="Tahoma" pitchFamily="34" charset="0"/>
              </a:rPr>
              <a:t>Range:</a:t>
            </a:r>
            <a:r>
              <a:rPr lang="en-US" sz="2000">
                <a:latin typeface="Tahoma" pitchFamily="34" charset="0"/>
              </a:rPr>
              <a:t> “Difference between the highest and lowest score”</a:t>
            </a:r>
          </a:p>
        </p:txBody>
      </p:sp>
      <p:sp>
        <p:nvSpPr>
          <p:cNvPr id="253957" name="Rectangle 5"/>
          <p:cNvSpPr>
            <a:spLocks noChangeArrowheads="1"/>
          </p:cNvSpPr>
          <p:nvPr/>
        </p:nvSpPr>
        <p:spPr bwMode="auto">
          <a:xfrm>
            <a:off x="381000" y="1676400"/>
            <a:ext cx="7872413" cy="396875"/>
          </a:xfrm>
          <a:prstGeom prst="rect">
            <a:avLst/>
          </a:prstGeom>
          <a:noFill/>
          <a:ln w="9525">
            <a:noFill/>
            <a:miter lim="800000"/>
            <a:headEnd/>
            <a:tailEnd/>
          </a:ln>
          <a:effectLst/>
        </p:spPr>
        <p:txBody>
          <a:bodyPr wrap="none">
            <a:spAutoFit/>
          </a:bodyPr>
          <a:lstStyle/>
          <a:p>
            <a:r>
              <a:rPr lang="en-US" sz="2000">
                <a:solidFill>
                  <a:srgbClr val="0000FF"/>
                </a:solidFill>
                <a:latin typeface="Tahoma" pitchFamily="34" charset="0"/>
              </a:rPr>
              <a:t>Standard Deviation:</a:t>
            </a:r>
            <a:r>
              <a:rPr lang="en-US" sz="2000">
                <a:latin typeface="Tahoma" pitchFamily="34" charset="0"/>
              </a:rPr>
              <a:t> “Average distance of the scores from the mean”</a:t>
            </a:r>
          </a:p>
        </p:txBody>
      </p:sp>
      <p:sp>
        <p:nvSpPr>
          <p:cNvPr id="253958" name="Rectangle 6"/>
          <p:cNvSpPr>
            <a:spLocks noChangeArrowheads="1"/>
          </p:cNvSpPr>
          <p:nvPr/>
        </p:nvSpPr>
        <p:spPr bwMode="auto">
          <a:xfrm>
            <a:off x="7543800" y="1295400"/>
            <a:ext cx="1870075" cy="396875"/>
          </a:xfrm>
          <a:prstGeom prst="rect">
            <a:avLst/>
          </a:prstGeom>
          <a:noFill/>
          <a:ln w="9525">
            <a:noFill/>
            <a:miter lim="800000"/>
            <a:headEnd/>
            <a:tailEnd/>
          </a:ln>
          <a:effectLst/>
        </p:spPr>
        <p:txBody>
          <a:bodyPr>
            <a:spAutoFit/>
          </a:bodyPr>
          <a:lstStyle/>
          <a:p>
            <a:pPr>
              <a:spcBef>
                <a:spcPct val="50000"/>
              </a:spcBef>
            </a:pPr>
            <a:r>
              <a:rPr lang="en-US" sz="2000">
                <a:latin typeface="Tahoma" pitchFamily="34" charset="0"/>
              </a:rPr>
              <a:t>(28-15) = 13</a:t>
            </a:r>
          </a:p>
        </p:txBody>
      </p:sp>
      <p:sp>
        <p:nvSpPr>
          <p:cNvPr id="253959" name="Rectangle 7"/>
          <p:cNvSpPr>
            <a:spLocks noChangeArrowheads="1"/>
          </p:cNvSpPr>
          <p:nvPr/>
        </p:nvSpPr>
        <p:spPr bwMode="auto">
          <a:xfrm>
            <a:off x="8151813" y="1641475"/>
            <a:ext cx="820737" cy="396875"/>
          </a:xfrm>
          <a:prstGeom prst="rect">
            <a:avLst/>
          </a:prstGeom>
          <a:noFill/>
          <a:ln w="9525">
            <a:noFill/>
            <a:miter lim="800000"/>
            <a:headEnd/>
            <a:tailEnd/>
          </a:ln>
          <a:effectLst/>
        </p:spPr>
        <p:txBody>
          <a:bodyPr wrap="none">
            <a:spAutoFit/>
          </a:bodyPr>
          <a:lstStyle/>
          <a:p>
            <a:pPr algn="ctr"/>
            <a:r>
              <a:rPr lang="en-US" sz="2000">
                <a:latin typeface="Tahoma" pitchFamily="34" charset="0"/>
              </a:rPr>
              <a:t>SD=4</a:t>
            </a:r>
          </a:p>
        </p:txBody>
      </p:sp>
      <p:sp>
        <p:nvSpPr>
          <p:cNvPr id="253960" name="Freeform 8"/>
          <p:cNvSpPr>
            <a:spLocks/>
          </p:cNvSpPr>
          <p:nvPr/>
        </p:nvSpPr>
        <p:spPr bwMode="auto">
          <a:xfrm>
            <a:off x="3625850" y="2705100"/>
            <a:ext cx="2017713" cy="1057275"/>
          </a:xfrm>
          <a:custGeom>
            <a:avLst/>
            <a:gdLst/>
            <a:ahLst/>
            <a:cxnLst>
              <a:cxn ang="0">
                <a:pos x="0" y="537"/>
              </a:cxn>
              <a:cxn ang="0">
                <a:pos x="402" y="25"/>
              </a:cxn>
              <a:cxn ang="0">
                <a:pos x="768" y="390"/>
              </a:cxn>
              <a:cxn ang="0">
                <a:pos x="988" y="509"/>
              </a:cxn>
              <a:cxn ang="0">
                <a:pos x="1234" y="573"/>
              </a:cxn>
            </a:cxnLst>
            <a:rect l="0" t="0" r="r" b="b"/>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cap="flat" cmpd="sng">
            <a:solidFill>
              <a:schemeClr val="tx1"/>
            </a:solidFill>
            <a:prstDash val="solid"/>
            <a:round/>
            <a:headEnd/>
            <a:tailEnd/>
          </a:ln>
          <a:effectLst/>
        </p:spPr>
        <p:txBody>
          <a:bodyPr wrap="none">
            <a:spAutoFit/>
          </a:bodyPr>
          <a:lstStyle/>
          <a:p>
            <a:endParaRPr lang="en-GB"/>
          </a:p>
        </p:txBody>
      </p:sp>
      <p:sp>
        <p:nvSpPr>
          <p:cNvPr id="253961" name="Freeform 9"/>
          <p:cNvSpPr>
            <a:spLocks/>
          </p:cNvSpPr>
          <p:nvPr/>
        </p:nvSpPr>
        <p:spPr bwMode="auto">
          <a:xfrm flipH="1">
            <a:off x="6608763" y="2705100"/>
            <a:ext cx="2019300" cy="1057275"/>
          </a:xfrm>
          <a:custGeom>
            <a:avLst/>
            <a:gdLst/>
            <a:ahLst/>
            <a:cxnLst>
              <a:cxn ang="0">
                <a:pos x="0" y="537"/>
              </a:cxn>
              <a:cxn ang="0">
                <a:pos x="402" y="25"/>
              </a:cxn>
              <a:cxn ang="0">
                <a:pos x="768" y="390"/>
              </a:cxn>
              <a:cxn ang="0">
                <a:pos x="988" y="509"/>
              </a:cxn>
              <a:cxn ang="0">
                <a:pos x="1234" y="573"/>
              </a:cxn>
            </a:cxnLst>
            <a:rect l="0" t="0" r="r" b="b"/>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cap="flat" cmpd="sng">
            <a:solidFill>
              <a:schemeClr val="tx1"/>
            </a:solidFill>
            <a:prstDash val="solid"/>
            <a:round/>
            <a:headEnd/>
            <a:tailEnd/>
          </a:ln>
          <a:effectLst/>
        </p:spPr>
        <p:txBody>
          <a:bodyPr wrap="none">
            <a:spAutoFit/>
          </a:bodyPr>
          <a:lstStyle/>
          <a:p>
            <a:endParaRPr lang="en-GB"/>
          </a:p>
        </p:txBody>
      </p:sp>
      <p:sp>
        <p:nvSpPr>
          <p:cNvPr id="253962" name="Freeform 10"/>
          <p:cNvSpPr>
            <a:spLocks/>
          </p:cNvSpPr>
          <p:nvPr/>
        </p:nvSpPr>
        <p:spPr bwMode="auto">
          <a:xfrm>
            <a:off x="762000" y="2667000"/>
            <a:ext cx="1978025" cy="1012825"/>
          </a:xfrm>
          <a:custGeom>
            <a:avLst/>
            <a:gdLst/>
            <a:ahLst/>
            <a:cxnLst>
              <a:cxn ang="0">
                <a:pos x="11" y="629"/>
              </a:cxn>
              <a:cxn ang="0">
                <a:pos x="107" y="551"/>
              </a:cxn>
              <a:cxn ang="0">
                <a:pos x="652" y="1"/>
              </a:cxn>
              <a:cxn ang="0">
                <a:pos x="1148" y="545"/>
              </a:cxn>
              <a:cxn ang="0">
                <a:pos x="1241" y="620"/>
              </a:cxn>
            </a:cxnLst>
            <a:rect l="0" t="0" r="r" b="b"/>
            <a:pathLst>
              <a:path w="1246" h="656">
                <a:moveTo>
                  <a:pt x="11" y="629"/>
                </a:moveTo>
                <a:cubicBezTo>
                  <a:pt x="28" y="616"/>
                  <a:pt x="0" y="656"/>
                  <a:pt x="107" y="551"/>
                </a:cubicBezTo>
                <a:cubicBezTo>
                  <a:pt x="214" y="446"/>
                  <a:pt x="479" y="2"/>
                  <a:pt x="652" y="1"/>
                </a:cubicBezTo>
                <a:cubicBezTo>
                  <a:pt x="825" y="0"/>
                  <a:pt x="1050" y="442"/>
                  <a:pt x="1148" y="545"/>
                </a:cubicBezTo>
                <a:cubicBezTo>
                  <a:pt x="1246" y="648"/>
                  <a:pt x="1222" y="605"/>
                  <a:pt x="1241" y="620"/>
                </a:cubicBezTo>
              </a:path>
            </a:pathLst>
          </a:custGeom>
          <a:noFill/>
          <a:ln w="28575" cap="flat" cmpd="sng">
            <a:solidFill>
              <a:schemeClr val="tx1"/>
            </a:solidFill>
            <a:prstDash val="solid"/>
            <a:round/>
            <a:headEnd/>
            <a:tailEnd/>
          </a:ln>
          <a:effectLst/>
        </p:spPr>
        <p:txBody>
          <a:bodyPr>
            <a:spAutoFit/>
          </a:bodyPr>
          <a:lstStyle/>
          <a:p>
            <a:endParaRPr lang="en-GB"/>
          </a:p>
        </p:txBody>
      </p:sp>
      <p:sp>
        <p:nvSpPr>
          <p:cNvPr id="253963" name="Line 11"/>
          <p:cNvSpPr>
            <a:spLocks noChangeShapeType="1"/>
          </p:cNvSpPr>
          <p:nvPr/>
        </p:nvSpPr>
        <p:spPr bwMode="auto">
          <a:xfrm>
            <a:off x="381000" y="3886200"/>
            <a:ext cx="2336800" cy="0"/>
          </a:xfrm>
          <a:prstGeom prst="line">
            <a:avLst/>
          </a:prstGeom>
          <a:noFill/>
          <a:ln w="28575">
            <a:solidFill>
              <a:schemeClr val="tx1"/>
            </a:solidFill>
            <a:round/>
            <a:headEnd/>
            <a:tailEnd/>
          </a:ln>
          <a:effectLst/>
        </p:spPr>
        <p:txBody>
          <a:bodyPr>
            <a:spAutoFit/>
          </a:bodyPr>
          <a:lstStyle/>
          <a:p>
            <a:endParaRPr lang="en-GB"/>
          </a:p>
        </p:txBody>
      </p:sp>
      <p:sp>
        <p:nvSpPr>
          <p:cNvPr id="253964" name="Line 12"/>
          <p:cNvSpPr>
            <a:spLocks noChangeShapeType="1"/>
          </p:cNvSpPr>
          <p:nvPr/>
        </p:nvSpPr>
        <p:spPr bwMode="auto">
          <a:xfrm>
            <a:off x="3467100" y="3875088"/>
            <a:ext cx="2336800" cy="0"/>
          </a:xfrm>
          <a:prstGeom prst="line">
            <a:avLst/>
          </a:prstGeom>
          <a:noFill/>
          <a:ln w="12700">
            <a:solidFill>
              <a:schemeClr val="tx1"/>
            </a:solidFill>
            <a:round/>
            <a:headEnd/>
            <a:tailEnd/>
          </a:ln>
          <a:effectLst/>
        </p:spPr>
        <p:txBody>
          <a:bodyPr>
            <a:spAutoFit/>
          </a:bodyPr>
          <a:lstStyle/>
          <a:p>
            <a:endParaRPr lang="en-GB"/>
          </a:p>
        </p:txBody>
      </p:sp>
      <p:sp>
        <p:nvSpPr>
          <p:cNvPr id="253965" name="Line 13"/>
          <p:cNvSpPr>
            <a:spLocks noChangeShapeType="1"/>
          </p:cNvSpPr>
          <p:nvPr/>
        </p:nvSpPr>
        <p:spPr bwMode="auto">
          <a:xfrm>
            <a:off x="6450013" y="3875088"/>
            <a:ext cx="2336800" cy="0"/>
          </a:xfrm>
          <a:prstGeom prst="line">
            <a:avLst/>
          </a:prstGeom>
          <a:noFill/>
          <a:ln w="28575">
            <a:solidFill>
              <a:schemeClr val="tx1"/>
            </a:solidFill>
            <a:round/>
            <a:headEnd/>
            <a:tailEnd/>
          </a:ln>
          <a:effectLst/>
        </p:spPr>
        <p:txBody>
          <a:bodyPr>
            <a:spAutoFit/>
          </a:bodyPr>
          <a:lstStyle/>
          <a:p>
            <a:endParaRPr lang="en-GB"/>
          </a:p>
        </p:txBody>
      </p:sp>
      <p:sp>
        <p:nvSpPr>
          <p:cNvPr id="253966" name="Rectangle 14"/>
          <p:cNvSpPr>
            <a:spLocks noChangeArrowheads="1"/>
          </p:cNvSpPr>
          <p:nvPr/>
        </p:nvSpPr>
        <p:spPr bwMode="auto">
          <a:xfrm>
            <a:off x="381000" y="1981200"/>
            <a:ext cx="2354263" cy="825500"/>
          </a:xfrm>
          <a:prstGeom prst="rect">
            <a:avLst/>
          </a:prstGeom>
          <a:noFill/>
          <a:ln w="9525">
            <a:noFill/>
            <a:miter lim="800000"/>
            <a:headEnd/>
            <a:tailEnd/>
          </a:ln>
          <a:effectLst/>
        </p:spPr>
        <p:txBody>
          <a:bodyPr>
            <a:spAutoFit/>
          </a:bodyPr>
          <a:lstStyle/>
          <a:p>
            <a:pPr algn="ctr"/>
            <a:r>
              <a:rPr lang="en-US" sz="1600" b="1">
                <a:latin typeface="Tahoma" pitchFamily="34" charset="0"/>
              </a:rPr>
              <a:t>Symmetrical Distribution</a:t>
            </a:r>
          </a:p>
          <a:p>
            <a:pPr algn="ctr"/>
            <a:endParaRPr lang="en-US" sz="1600" b="1">
              <a:latin typeface="Tahoma" pitchFamily="34" charset="0"/>
            </a:endParaRPr>
          </a:p>
        </p:txBody>
      </p:sp>
      <p:sp>
        <p:nvSpPr>
          <p:cNvPr id="253967" name="Rectangle 15"/>
          <p:cNvSpPr>
            <a:spLocks noChangeArrowheads="1"/>
          </p:cNvSpPr>
          <p:nvPr/>
        </p:nvSpPr>
        <p:spPr bwMode="auto">
          <a:xfrm>
            <a:off x="3832225" y="2284413"/>
            <a:ext cx="1606550" cy="336550"/>
          </a:xfrm>
          <a:prstGeom prst="rect">
            <a:avLst/>
          </a:prstGeom>
          <a:noFill/>
          <a:ln w="9525">
            <a:noFill/>
            <a:miter lim="800000"/>
            <a:headEnd/>
            <a:tailEnd/>
          </a:ln>
          <a:effectLst/>
        </p:spPr>
        <p:txBody>
          <a:bodyPr wrap="none">
            <a:spAutoFit/>
          </a:bodyPr>
          <a:lstStyle/>
          <a:p>
            <a:r>
              <a:rPr lang="en-US" sz="1600" b="1">
                <a:latin typeface="Tahoma" pitchFamily="34" charset="0"/>
              </a:rPr>
              <a:t>Positive Skew</a:t>
            </a:r>
          </a:p>
        </p:txBody>
      </p:sp>
      <p:sp>
        <p:nvSpPr>
          <p:cNvPr id="253968" name="Rectangle 16"/>
          <p:cNvSpPr>
            <a:spLocks noChangeArrowheads="1"/>
          </p:cNvSpPr>
          <p:nvPr/>
        </p:nvSpPr>
        <p:spPr bwMode="auto">
          <a:xfrm>
            <a:off x="6764338" y="2284413"/>
            <a:ext cx="1709737" cy="336550"/>
          </a:xfrm>
          <a:prstGeom prst="rect">
            <a:avLst/>
          </a:prstGeom>
          <a:noFill/>
          <a:ln w="9525">
            <a:noFill/>
            <a:miter lim="800000"/>
            <a:headEnd/>
            <a:tailEnd/>
          </a:ln>
          <a:effectLst/>
        </p:spPr>
        <p:txBody>
          <a:bodyPr wrap="none">
            <a:spAutoFit/>
          </a:bodyPr>
          <a:lstStyle/>
          <a:p>
            <a:r>
              <a:rPr lang="en-US" sz="1600" b="1">
                <a:latin typeface="Tahoma" pitchFamily="34" charset="0"/>
              </a:rPr>
              <a:t>Negative Skew</a:t>
            </a:r>
          </a:p>
        </p:txBody>
      </p:sp>
      <p:sp>
        <p:nvSpPr>
          <p:cNvPr id="253969" name="Line 17"/>
          <p:cNvSpPr>
            <a:spLocks noChangeShapeType="1"/>
          </p:cNvSpPr>
          <p:nvPr/>
        </p:nvSpPr>
        <p:spPr bwMode="auto">
          <a:xfrm flipV="1">
            <a:off x="1968500" y="5962650"/>
            <a:ext cx="2965450" cy="4763"/>
          </a:xfrm>
          <a:prstGeom prst="line">
            <a:avLst/>
          </a:prstGeom>
          <a:noFill/>
          <a:ln w="28575">
            <a:solidFill>
              <a:schemeClr val="tx1"/>
            </a:solidFill>
            <a:round/>
            <a:headEnd/>
            <a:tailEnd/>
          </a:ln>
          <a:effectLst/>
        </p:spPr>
        <p:txBody>
          <a:bodyPr>
            <a:spAutoFit/>
          </a:bodyPr>
          <a:lstStyle/>
          <a:p>
            <a:endParaRPr lang="en-GB"/>
          </a:p>
        </p:txBody>
      </p:sp>
      <p:sp>
        <p:nvSpPr>
          <p:cNvPr id="253970" name="Line 18"/>
          <p:cNvSpPr>
            <a:spLocks noChangeShapeType="1"/>
          </p:cNvSpPr>
          <p:nvPr/>
        </p:nvSpPr>
        <p:spPr bwMode="auto">
          <a:xfrm flipH="1">
            <a:off x="3360738" y="4510088"/>
            <a:ext cx="0" cy="1568450"/>
          </a:xfrm>
          <a:prstGeom prst="line">
            <a:avLst/>
          </a:prstGeom>
          <a:noFill/>
          <a:ln w="12700">
            <a:solidFill>
              <a:schemeClr val="tx1"/>
            </a:solidFill>
            <a:round/>
            <a:headEnd/>
            <a:tailEnd/>
          </a:ln>
          <a:effectLst/>
        </p:spPr>
        <p:txBody>
          <a:bodyPr>
            <a:spAutoFit/>
          </a:bodyPr>
          <a:lstStyle/>
          <a:p>
            <a:endParaRPr lang="en-GB"/>
          </a:p>
        </p:txBody>
      </p:sp>
      <p:sp>
        <p:nvSpPr>
          <p:cNvPr id="253971" name="Freeform 19"/>
          <p:cNvSpPr>
            <a:spLocks/>
          </p:cNvSpPr>
          <p:nvPr/>
        </p:nvSpPr>
        <p:spPr bwMode="auto">
          <a:xfrm>
            <a:off x="1938338" y="4495800"/>
            <a:ext cx="2962275" cy="1365250"/>
          </a:xfrm>
          <a:custGeom>
            <a:avLst/>
            <a:gdLst/>
            <a:ahLst/>
            <a:cxnLst>
              <a:cxn ang="0">
                <a:pos x="0" y="840"/>
              </a:cxn>
              <a:cxn ang="0">
                <a:pos x="180" y="721"/>
              </a:cxn>
              <a:cxn ang="0">
                <a:pos x="894" y="3"/>
              </a:cxn>
              <a:cxn ang="0">
                <a:pos x="1584" y="701"/>
              </a:cxn>
              <a:cxn ang="0">
                <a:pos x="1866" y="843"/>
              </a:cxn>
            </a:cxnLst>
            <a:rect l="0" t="0" r="r" b="b"/>
            <a:pathLst>
              <a:path w="1866" h="860">
                <a:moveTo>
                  <a:pt x="0" y="840"/>
                </a:moveTo>
                <a:cubicBezTo>
                  <a:pt x="30" y="821"/>
                  <a:pt x="31" y="860"/>
                  <a:pt x="180" y="721"/>
                </a:cubicBezTo>
                <a:cubicBezTo>
                  <a:pt x="329" y="582"/>
                  <a:pt x="660" y="6"/>
                  <a:pt x="894" y="3"/>
                </a:cubicBezTo>
                <a:cubicBezTo>
                  <a:pt x="1128" y="0"/>
                  <a:pt x="1422" y="561"/>
                  <a:pt x="1584" y="701"/>
                </a:cubicBezTo>
                <a:cubicBezTo>
                  <a:pt x="1746" y="841"/>
                  <a:pt x="1807" y="814"/>
                  <a:pt x="1866" y="843"/>
                </a:cubicBezTo>
              </a:path>
            </a:pathLst>
          </a:custGeom>
          <a:noFill/>
          <a:ln w="28575" cap="flat" cmpd="sng">
            <a:solidFill>
              <a:schemeClr val="tx1"/>
            </a:solidFill>
            <a:prstDash val="solid"/>
            <a:round/>
            <a:headEnd/>
            <a:tailEnd/>
          </a:ln>
          <a:effectLst/>
        </p:spPr>
        <p:txBody>
          <a:bodyPr wrap="none">
            <a:spAutoFit/>
          </a:bodyPr>
          <a:lstStyle/>
          <a:p>
            <a:endParaRPr lang="en-GB"/>
          </a:p>
        </p:txBody>
      </p:sp>
      <p:sp>
        <p:nvSpPr>
          <p:cNvPr id="253972" name="Line 20"/>
          <p:cNvSpPr>
            <a:spLocks noChangeShapeType="1"/>
          </p:cNvSpPr>
          <p:nvPr/>
        </p:nvSpPr>
        <p:spPr bwMode="auto">
          <a:xfrm>
            <a:off x="3897313" y="4922838"/>
            <a:ext cx="0" cy="1143000"/>
          </a:xfrm>
          <a:prstGeom prst="line">
            <a:avLst/>
          </a:prstGeom>
          <a:noFill/>
          <a:ln w="12700">
            <a:solidFill>
              <a:schemeClr val="tx1"/>
            </a:solidFill>
            <a:round/>
            <a:headEnd/>
            <a:tailEnd/>
          </a:ln>
          <a:effectLst/>
        </p:spPr>
        <p:txBody>
          <a:bodyPr>
            <a:spAutoFit/>
          </a:bodyPr>
          <a:lstStyle/>
          <a:p>
            <a:endParaRPr lang="en-GB"/>
          </a:p>
        </p:txBody>
      </p:sp>
      <p:sp>
        <p:nvSpPr>
          <p:cNvPr id="253973" name="Line 21"/>
          <p:cNvSpPr>
            <a:spLocks noChangeShapeType="1"/>
          </p:cNvSpPr>
          <p:nvPr/>
        </p:nvSpPr>
        <p:spPr bwMode="auto">
          <a:xfrm>
            <a:off x="2832100" y="4864100"/>
            <a:ext cx="0" cy="1200150"/>
          </a:xfrm>
          <a:prstGeom prst="line">
            <a:avLst/>
          </a:prstGeom>
          <a:noFill/>
          <a:ln w="12700">
            <a:solidFill>
              <a:schemeClr val="tx1"/>
            </a:solidFill>
            <a:round/>
            <a:headEnd/>
            <a:tailEnd/>
          </a:ln>
          <a:effectLst/>
        </p:spPr>
        <p:txBody>
          <a:bodyPr>
            <a:spAutoFit/>
          </a:bodyPr>
          <a:lstStyle/>
          <a:p>
            <a:endParaRPr lang="en-GB"/>
          </a:p>
        </p:txBody>
      </p:sp>
      <p:sp>
        <p:nvSpPr>
          <p:cNvPr id="253974" name="Line 22"/>
          <p:cNvSpPr>
            <a:spLocks noChangeShapeType="1"/>
          </p:cNvSpPr>
          <p:nvPr/>
        </p:nvSpPr>
        <p:spPr bwMode="auto">
          <a:xfrm flipH="1">
            <a:off x="4422775" y="5586413"/>
            <a:ext cx="3175" cy="517525"/>
          </a:xfrm>
          <a:prstGeom prst="line">
            <a:avLst/>
          </a:prstGeom>
          <a:noFill/>
          <a:ln w="12700">
            <a:solidFill>
              <a:schemeClr val="tx1"/>
            </a:solidFill>
            <a:round/>
            <a:headEnd/>
            <a:tailEnd/>
          </a:ln>
          <a:effectLst/>
        </p:spPr>
        <p:txBody>
          <a:bodyPr>
            <a:spAutoFit/>
          </a:bodyPr>
          <a:lstStyle/>
          <a:p>
            <a:endParaRPr lang="en-GB"/>
          </a:p>
        </p:txBody>
      </p:sp>
      <p:sp>
        <p:nvSpPr>
          <p:cNvPr id="253975" name="Line 23"/>
          <p:cNvSpPr>
            <a:spLocks noChangeShapeType="1"/>
          </p:cNvSpPr>
          <p:nvPr/>
        </p:nvSpPr>
        <p:spPr bwMode="auto">
          <a:xfrm flipH="1">
            <a:off x="2319338" y="5529263"/>
            <a:ext cx="0" cy="528637"/>
          </a:xfrm>
          <a:prstGeom prst="line">
            <a:avLst/>
          </a:prstGeom>
          <a:noFill/>
          <a:ln w="12700">
            <a:solidFill>
              <a:schemeClr val="tx1"/>
            </a:solidFill>
            <a:round/>
            <a:headEnd/>
            <a:tailEnd/>
          </a:ln>
          <a:effectLst/>
        </p:spPr>
        <p:txBody>
          <a:bodyPr>
            <a:spAutoFit/>
          </a:bodyPr>
          <a:lstStyle/>
          <a:p>
            <a:endParaRPr lang="en-GB"/>
          </a:p>
        </p:txBody>
      </p:sp>
      <p:sp>
        <p:nvSpPr>
          <p:cNvPr id="253976" name="Text Box 24"/>
          <p:cNvSpPr txBox="1">
            <a:spLocks noChangeArrowheads="1"/>
          </p:cNvSpPr>
          <p:nvPr/>
        </p:nvSpPr>
        <p:spPr bwMode="auto">
          <a:xfrm>
            <a:off x="3206750" y="6108700"/>
            <a:ext cx="295275" cy="336550"/>
          </a:xfrm>
          <a:prstGeom prst="rect">
            <a:avLst/>
          </a:prstGeom>
          <a:noFill/>
          <a:ln w="9525">
            <a:noFill/>
            <a:miter lim="800000"/>
            <a:headEnd/>
            <a:tailEnd/>
          </a:ln>
          <a:effectLst/>
        </p:spPr>
        <p:txBody>
          <a:bodyPr wrap="none">
            <a:spAutoFit/>
          </a:bodyPr>
          <a:lstStyle/>
          <a:p>
            <a:r>
              <a:rPr lang="en-US" sz="1600">
                <a:latin typeface="Tahoma" pitchFamily="34" charset="0"/>
              </a:rPr>
              <a:t>0</a:t>
            </a:r>
          </a:p>
        </p:txBody>
      </p:sp>
      <p:sp>
        <p:nvSpPr>
          <p:cNvPr id="253977" name="Text Box 25"/>
          <p:cNvSpPr txBox="1">
            <a:spLocks noChangeArrowheads="1"/>
          </p:cNvSpPr>
          <p:nvPr/>
        </p:nvSpPr>
        <p:spPr bwMode="auto">
          <a:xfrm>
            <a:off x="3609975" y="6089650"/>
            <a:ext cx="568325" cy="336550"/>
          </a:xfrm>
          <a:prstGeom prst="rect">
            <a:avLst/>
          </a:prstGeom>
          <a:noFill/>
          <a:ln w="9525">
            <a:noFill/>
            <a:miter lim="800000"/>
            <a:headEnd/>
            <a:tailEnd/>
          </a:ln>
          <a:effectLst/>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253978" name="Text Box 26"/>
          <p:cNvSpPr txBox="1">
            <a:spLocks noChangeArrowheads="1"/>
          </p:cNvSpPr>
          <p:nvPr/>
        </p:nvSpPr>
        <p:spPr bwMode="auto">
          <a:xfrm>
            <a:off x="2606675" y="6107113"/>
            <a:ext cx="495300" cy="336550"/>
          </a:xfrm>
          <a:prstGeom prst="rect">
            <a:avLst/>
          </a:prstGeom>
          <a:noFill/>
          <a:ln w="9525">
            <a:noFill/>
            <a:miter lim="800000"/>
            <a:headEnd/>
            <a:tailEnd/>
          </a:ln>
          <a:effectLst/>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253979" name="Text Box 27"/>
          <p:cNvSpPr txBox="1">
            <a:spLocks noChangeArrowheads="1"/>
          </p:cNvSpPr>
          <p:nvPr/>
        </p:nvSpPr>
        <p:spPr bwMode="auto">
          <a:xfrm>
            <a:off x="4146550" y="6107113"/>
            <a:ext cx="568325" cy="336550"/>
          </a:xfrm>
          <a:prstGeom prst="rect">
            <a:avLst/>
          </a:prstGeom>
          <a:noFill/>
          <a:ln w="9525">
            <a:noFill/>
            <a:miter lim="800000"/>
            <a:headEnd/>
            <a:tailEnd/>
          </a:ln>
          <a:effectLst/>
        </p:spPr>
        <p:txBody>
          <a:bodyPr wrap="none">
            <a:spAutoFit/>
          </a:bodyPr>
          <a:lstStyle/>
          <a:p>
            <a:r>
              <a:rPr lang="en-US" sz="1600">
                <a:latin typeface="Tahoma" pitchFamily="34" charset="0"/>
                <a:cs typeface="Arial" charset="0"/>
              </a:rPr>
              <a:t>+2σ</a:t>
            </a:r>
            <a:endParaRPr lang="en-US" sz="1600">
              <a:latin typeface="Tahoma" pitchFamily="34" charset="0"/>
            </a:endParaRPr>
          </a:p>
        </p:txBody>
      </p:sp>
      <p:sp>
        <p:nvSpPr>
          <p:cNvPr id="253980" name="Text Box 28"/>
          <p:cNvSpPr txBox="1">
            <a:spLocks noChangeArrowheads="1"/>
          </p:cNvSpPr>
          <p:nvPr/>
        </p:nvSpPr>
        <p:spPr bwMode="auto">
          <a:xfrm>
            <a:off x="2062163" y="6108700"/>
            <a:ext cx="495300" cy="336550"/>
          </a:xfrm>
          <a:prstGeom prst="rect">
            <a:avLst/>
          </a:prstGeom>
          <a:noFill/>
          <a:ln w="9525">
            <a:noFill/>
            <a:miter lim="800000"/>
            <a:headEnd/>
            <a:tailEnd/>
          </a:ln>
          <a:effectLst/>
        </p:spPr>
        <p:txBody>
          <a:bodyPr wrap="none">
            <a:spAutoFit/>
          </a:bodyPr>
          <a:lstStyle/>
          <a:p>
            <a:r>
              <a:rPr lang="en-US" sz="1600">
                <a:latin typeface="Tahoma" pitchFamily="34" charset="0"/>
                <a:cs typeface="Arial" charset="0"/>
              </a:rPr>
              <a:t>-2σ</a:t>
            </a:r>
            <a:endParaRPr lang="en-US" sz="1600">
              <a:latin typeface="Tahoma" pitchFamily="34" charset="0"/>
            </a:endParaRPr>
          </a:p>
        </p:txBody>
      </p:sp>
      <p:sp>
        <p:nvSpPr>
          <p:cNvPr id="253981" name="Text Box 29"/>
          <p:cNvSpPr txBox="1">
            <a:spLocks noChangeArrowheads="1"/>
          </p:cNvSpPr>
          <p:nvPr/>
        </p:nvSpPr>
        <p:spPr bwMode="auto">
          <a:xfrm>
            <a:off x="990600" y="4648200"/>
            <a:ext cx="1709738" cy="701675"/>
          </a:xfrm>
          <a:prstGeom prst="rect">
            <a:avLst/>
          </a:prstGeom>
          <a:noFill/>
          <a:ln w="9525">
            <a:noFill/>
            <a:miter lim="800000"/>
            <a:headEnd/>
            <a:tailEnd/>
          </a:ln>
          <a:effectLst/>
        </p:spPr>
        <p:txBody>
          <a:bodyPr>
            <a:spAutoFit/>
          </a:bodyPr>
          <a:lstStyle/>
          <a:p>
            <a:r>
              <a:rPr lang="en-US" sz="2000">
                <a:latin typeface="Tahoma" pitchFamily="34" charset="0"/>
              </a:rPr>
              <a:t>Standard deviations</a:t>
            </a:r>
          </a:p>
        </p:txBody>
      </p:sp>
      <p:pic>
        <p:nvPicPr>
          <p:cNvPr id="253982" name="Picture 30" descr="sdnew"/>
          <p:cNvPicPr>
            <a:picLocks noChangeAspect="1" noChangeArrowheads="1"/>
          </p:cNvPicPr>
          <p:nvPr/>
        </p:nvPicPr>
        <p:blipFill>
          <a:blip r:embed="rId5" cstate="print"/>
          <a:srcRect/>
          <a:stretch>
            <a:fillRect/>
          </a:stretch>
        </p:blipFill>
        <p:spPr bwMode="auto">
          <a:xfrm>
            <a:off x="6070600" y="4578350"/>
            <a:ext cx="1416050" cy="728663"/>
          </a:xfrm>
          <a:prstGeom prst="rect">
            <a:avLst/>
          </a:prstGeom>
          <a:noFill/>
        </p:spPr>
      </p:pic>
      <p:sp>
        <p:nvSpPr>
          <p:cNvPr id="253983" name="Rectangle 31"/>
          <p:cNvSpPr>
            <a:spLocks noChangeArrowheads="1"/>
          </p:cNvSpPr>
          <p:nvPr/>
        </p:nvSpPr>
        <p:spPr bwMode="auto">
          <a:xfrm>
            <a:off x="5743575" y="5416550"/>
            <a:ext cx="3400425" cy="915988"/>
          </a:xfrm>
          <a:prstGeom prst="rect">
            <a:avLst/>
          </a:prstGeom>
          <a:noFill/>
          <a:ln w="9525">
            <a:noFill/>
            <a:miter lim="800000"/>
            <a:headEnd/>
            <a:tailEnd/>
          </a:ln>
          <a:effectLst/>
        </p:spPr>
        <p:txBody>
          <a:bodyPr>
            <a:spAutoFit/>
          </a:bodyPr>
          <a:lstStyle/>
          <a:p>
            <a:r>
              <a:rPr lang="en-US" i="1">
                <a:latin typeface="Tahoma" pitchFamily="34" charset="0"/>
              </a:rPr>
              <a:t>x</a:t>
            </a:r>
            <a:r>
              <a:rPr lang="en-US">
                <a:latin typeface="Tahoma" pitchFamily="34" charset="0"/>
              </a:rPr>
              <a:t> = individual scores</a:t>
            </a:r>
            <a:br>
              <a:rPr lang="en-US">
                <a:latin typeface="Tahoma" pitchFamily="34" charset="0"/>
              </a:rPr>
            </a:br>
            <a:r>
              <a:rPr lang="en-US" i="1">
                <a:latin typeface="Tahoma" pitchFamily="34" charset="0"/>
              </a:rPr>
              <a:t>M</a:t>
            </a:r>
            <a:r>
              <a:rPr lang="en-US">
                <a:latin typeface="Tahoma" pitchFamily="34" charset="0"/>
              </a:rPr>
              <a:t> = mean</a:t>
            </a:r>
            <a:br>
              <a:rPr lang="en-US">
                <a:latin typeface="Tahoma" pitchFamily="34" charset="0"/>
              </a:rPr>
            </a:br>
            <a:r>
              <a:rPr lang="en-US" i="1">
                <a:latin typeface="Tahoma" pitchFamily="34" charset="0"/>
              </a:rPr>
              <a:t>N</a:t>
            </a:r>
            <a:r>
              <a:rPr lang="en-US">
                <a:latin typeface="Tahoma" pitchFamily="34" charset="0"/>
              </a:rPr>
              <a:t> = number of scores in group</a:t>
            </a:r>
          </a:p>
        </p:txBody>
      </p:sp>
      <p:sp>
        <p:nvSpPr>
          <p:cNvPr id="253984" name="Line 32"/>
          <p:cNvSpPr>
            <a:spLocks noChangeShapeType="1"/>
          </p:cNvSpPr>
          <p:nvPr/>
        </p:nvSpPr>
        <p:spPr bwMode="auto">
          <a:xfrm>
            <a:off x="1828800" y="2743200"/>
            <a:ext cx="0" cy="1146175"/>
          </a:xfrm>
          <a:prstGeom prst="line">
            <a:avLst/>
          </a:prstGeom>
          <a:noFill/>
          <a:ln w="19050">
            <a:solidFill>
              <a:schemeClr val="tx1"/>
            </a:solidFill>
            <a:round/>
            <a:headEnd/>
            <a:tailEnd/>
          </a:ln>
          <a:effectLst/>
        </p:spPr>
        <p:txBody>
          <a:bodyPr wrap="none">
            <a:spAutoFit/>
          </a:bodyPr>
          <a:lstStyle/>
          <a:p>
            <a:endParaRPr lang="en-GB"/>
          </a:p>
        </p:txBody>
      </p:sp>
      <p:sp>
        <p:nvSpPr>
          <p:cNvPr id="253985" name="Line 33"/>
          <p:cNvSpPr>
            <a:spLocks noChangeShapeType="1"/>
          </p:cNvSpPr>
          <p:nvPr/>
        </p:nvSpPr>
        <p:spPr bwMode="auto">
          <a:xfrm>
            <a:off x="4283075" y="2765425"/>
            <a:ext cx="0" cy="1098550"/>
          </a:xfrm>
          <a:prstGeom prst="line">
            <a:avLst/>
          </a:prstGeom>
          <a:noFill/>
          <a:ln w="19050">
            <a:solidFill>
              <a:schemeClr val="tx1"/>
            </a:solidFill>
            <a:round/>
            <a:headEnd/>
            <a:tailEnd/>
          </a:ln>
          <a:effectLst/>
        </p:spPr>
        <p:txBody>
          <a:bodyPr>
            <a:spAutoFit/>
          </a:bodyPr>
          <a:lstStyle/>
          <a:p>
            <a:endParaRPr lang="en-GB"/>
          </a:p>
        </p:txBody>
      </p:sp>
      <p:sp>
        <p:nvSpPr>
          <p:cNvPr id="253986" name="Line 34"/>
          <p:cNvSpPr>
            <a:spLocks noChangeShapeType="1"/>
          </p:cNvSpPr>
          <p:nvPr/>
        </p:nvSpPr>
        <p:spPr bwMode="auto">
          <a:xfrm>
            <a:off x="4449763" y="2817813"/>
            <a:ext cx="0" cy="1055687"/>
          </a:xfrm>
          <a:prstGeom prst="line">
            <a:avLst/>
          </a:prstGeom>
          <a:noFill/>
          <a:ln w="19050">
            <a:solidFill>
              <a:schemeClr val="tx1"/>
            </a:solidFill>
            <a:round/>
            <a:headEnd/>
            <a:tailEnd/>
          </a:ln>
          <a:effectLst/>
        </p:spPr>
        <p:txBody>
          <a:bodyPr>
            <a:spAutoFit/>
          </a:bodyPr>
          <a:lstStyle/>
          <a:p>
            <a:endParaRPr lang="en-GB"/>
          </a:p>
        </p:txBody>
      </p:sp>
      <p:sp>
        <p:nvSpPr>
          <p:cNvPr id="253987" name="Line 35"/>
          <p:cNvSpPr>
            <a:spLocks noChangeShapeType="1"/>
          </p:cNvSpPr>
          <p:nvPr/>
        </p:nvSpPr>
        <p:spPr bwMode="auto">
          <a:xfrm>
            <a:off x="4611688" y="3017838"/>
            <a:ext cx="0" cy="855662"/>
          </a:xfrm>
          <a:prstGeom prst="line">
            <a:avLst/>
          </a:prstGeom>
          <a:noFill/>
          <a:ln w="19050">
            <a:solidFill>
              <a:schemeClr val="tx1"/>
            </a:solidFill>
            <a:round/>
            <a:headEnd/>
            <a:tailEnd/>
          </a:ln>
          <a:effectLst/>
        </p:spPr>
        <p:txBody>
          <a:bodyPr>
            <a:spAutoFit/>
          </a:bodyPr>
          <a:lstStyle/>
          <a:p>
            <a:endParaRPr lang="en-GB"/>
          </a:p>
        </p:txBody>
      </p:sp>
      <p:sp>
        <p:nvSpPr>
          <p:cNvPr id="253988" name="Rectangle 36"/>
          <p:cNvSpPr>
            <a:spLocks noChangeArrowheads="1"/>
          </p:cNvSpPr>
          <p:nvPr/>
        </p:nvSpPr>
        <p:spPr bwMode="auto">
          <a:xfrm>
            <a:off x="354013" y="3992563"/>
            <a:ext cx="2217737" cy="304800"/>
          </a:xfrm>
          <a:prstGeom prst="rect">
            <a:avLst/>
          </a:prstGeom>
          <a:noFill/>
          <a:ln w="9525">
            <a:noFill/>
            <a:miter lim="800000"/>
            <a:headEnd/>
            <a:tailEnd/>
          </a:ln>
          <a:effectLst/>
        </p:spPr>
        <p:txBody>
          <a:bodyPr wrap="none">
            <a:spAutoFit/>
          </a:bodyPr>
          <a:lstStyle/>
          <a:p>
            <a:r>
              <a:rPr lang="en-US" sz="1400" b="1">
                <a:latin typeface="Tahoma" pitchFamily="34" charset="0"/>
              </a:rPr>
              <a:t>(mean, median, mode)</a:t>
            </a:r>
          </a:p>
        </p:txBody>
      </p:sp>
      <p:sp>
        <p:nvSpPr>
          <p:cNvPr id="253989" name="Rectangle 37"/>
          <p:cNvSpPr>
            <a:spLocks noChangeArrowheads="1"/>
          </p:cNvSpPr>
          <p:nvPr/>
        </p:nvSpPr>
        <p:spPr bwMode="auto">
          <a:xfrm>
            <a:off x="3363913" y="3992563"/>
            <a:ext cx="2217737" cy="304800"/>
          </a:xfrm>
          <a:prstGeom prst="rect">
            <a:avLst/>
          </a:prstGeom>
          <a:noFill/>
          <a:ln w="9525">
            <a:noFill/>
            <a:miter lim="800000"/>
            <a:headEnd/>
            <a:tailEnd/>
          </a:ln>
          <a:effectLst/>
        </p:spPr>
        <p:txBody>
          <a:bodyPr wrap="none">
            <a:spAutoFit/>
          </a:bodyPr>
          <a:lstStyle/>
          <a:p>
            <a:r>
              <a:rPr lang="en-US" sz="1400" b="1">
                <a:latin typeface="Tahoma" pitchFamily="34" charset="0"/>
              </a:rPr>
              <a:t>(mode, median, mean)</a:t>
            </a:r>
          </a:p>
        </p:txBody>
      </p:sp>
      <p:sp>
        <p:nvSpPr>
          <p:cNvPr id="253990" name="Rectangle 38"/>
          <p:cNvSpPr>
            <a:spLocks noChangeArrowheads="1"/>
          </p:cNvSpPr>
          <p:nvPr/>
        </p:nvSpPr>
        <p:spPr bwMode="auto">
          <a:xfrm>
            <a:off x="6564313" y="4043363"/>
            <a:ext cx="2217737" cy="304800"/>
          </a:xfrm>
          <a:prstGeom prst="rect">
            <a:avLst/>
          </a:prstGeom>
          <a:noFill/>
          <a:ln w="9525">
            <a:noFill/>
            <a:miter lim="800000"/>
            <a:headEnd/>
            <a:tailEnd/>
          </a:ln>
          <a:effectLst/>
        </p:spPr>
        <p:txBody>
          <a:bodyPr wrap="none">
            <a:spAutoFit/>
          </a:bodyPr>
          <a:lstStyle/>
          <a:p>
            <a:r>
              <a:rPr lang="en-US" sz="1400" b="1">
                <a:latin typeface="Tahoma" pitchFamily="34" charset="0"/>
              </a:rPr>
              <a:t>(mean, median, mode)</a:t>
            </a:r>
          </a:p>
        </p:txBody>
      </p:sp>
      <p:sp>
        <p:nvSpPr>
          <p:cNvPr id="253991" name="Line 39"/>
          <p:cNvSpPr>
            <a:spLocks noChangeShapeType="1"/>
          </p:cNvSpPr>
          <p:nvPr/>
        </p:nvSpPr>
        <p:spPr bwMode="auto">
          <a:xfrm flipH="1">
            <a:off x="7956550" y="2757488"/>
            <a:ext cx="0" cy="1108075"/>
          </a:xfrm>
          <a:prstGeom prst="line">
            <a:avLst/>
          </a:prstGeom>
          <a:noFill/>
          <a:ln w="19050">
            <a:solidFill>
              <a:schemeClr val="tx1"/>
            </a:solidFill>
            <a:round/>
            <a:headEnd/>
            <a:tailEnd/>
          </a:ln>
          <a:effectLst/>
        </p:spPr>
        <p:txBody>
          <a:bodyPr>
            <a:spAutoFit/>
          </a:bodyPr>
          <a:lstStyle/>
          <a:p>
            <a:endParaRPr lang="en-GB"/>
          </a:p>
        </p:txBody>
      </p:sp>
      <p:sp>
        <p:nvSpPr>
          <p:cNvPr id="253992" name="Line 40"/>
          <p:cNvSpPr>
            <a:spLocks noChangeShapeType="1"/>
          </p:cNvSpPr>
          <p:nvPr/>
        </p:nvSpPr>
        <p:spPr bwMode="auto">
          <a:xfrm>
            <a:off x="7780338" y="2857500"/>
            <a:ext cx="0" cy="1012825"/>
          </a:xfrm>
          <a:prstGeom prst="line">
            <a:avLst/>
          </a:prstGeom>
          <a:noFill/>
          <a:ln w="19050">
            <a:solidFill>
              <a:schemeClr val="tx1"/>
            </a:solidFill>
            <a:round/>
            <a:headEnd/>
            <a:tailEnd/>
          </a:ln>
          <a:effectLst/>
        </p:spPr>
        <p:txBody>
          <a:bodyPr>
            <a:spAutoFit/>
          </a:bodyPr>
          <a:lstStyle/>
          <a:p>
            <a:endParaRPr lang="en-GB"/>
          </a:p>
        </p:txBody>
      </p:sp>
      <p:sp>
        <p:nvSpPr>
          <p:cNvPr id="253993" name="Line 41"/>
          <p:cNvSpPr>
            <a:spLocks noChangeShapeType="1"/>
          </p:cNvSpPr>
          <p:nvPr/>
        </p:nvSpPr>
        <p:spPr bwMode="auto">
          <a:xfrm>
            <a:off x="7608888" y="3057525"/>
            <a:ext cx="0" cy="817563"/>
          </a:xfrm>
          <a:prstGeom prst="line">
            <a:avLst/>
          </a:prstGeom>
          <a:noFill/>
          <a:ln w="19050">
            <a:solidFill>
              <a:schemeClr val="tx1"/>
            </a:solidFill>
            <a:round/>
            <a:headEnd/>
            <a:tailEnd/>
          </a:ln>
          <a:effectLst/>
        </p:spPr>
        <p:txBody>
          <a:bodyPr>
            <a:spAutoFit/>
          </a:bodyPr>
          <a:lstStyle/>
          <a:p>
            <a:endParaRPr lang="en-GB"/>
          </a:p>
        </p:txBody>
      </p:sp>
      <p:sp>
        <p:nvSpPr>
          <p:cNvPr id="253994" name="Line 42"/>
          <p:cNvSpPr>
            <a:spLocks noChangeShapeType="1"/>
          </p:cNvSpPr>
          <p:nvPr/>
        </p:nvSpPr>
        <p:spPr bwMode="auto">
          <a:xfrm flipV="1">
            <a:off x="7743825" y="3903663"/>
            <a:ext cx="28575" cy="185737"/>
          </a:xfrm>
          <a:prstGeom prst="line">
            <a:avLst/>
          </a:prstGeom>
          <a:noFill/>
          <a:ln w="12700">
            <a:solidFill>
              <a:schemeClr val="tx1"/>
            </a:solidFill>
            <a:round/>
            <a:headEnd/>
            <a:tailEnd type="triangle" w="med" len="med"/>
          </a:ln>
          <a:effectLst/>
        </p:spPr>
        <p:txBody>
          <a:bodyPr wrap="none">
            <a:spAutoFit/>
          </a:bodyPr>
          <a:lstStyle/>
          <a:p>
            <a:endParaRPr lang="en-GB"/>
          </a:p>
        </p:txBody>
      </p:sp>
      <p:sp>
        <p:nvSpPr>
          <p:cNvPr id="253995" name="Line 43"/>
          <p:cNvSpPr>
            <a:spLocks noChangeShapeType="1"/>
          </p:cNvSpPr>
          <p:nvPr/>
        </p:nvSpPr>
        <p:spPr bwMode="auto">
          <a:xfrm flipV="1">
            <a:off x="6929438" y="3922713"/>
            <a:ext cx="628650" cy="219075"/>
          </a:xfrm>
          <a:prstGeom prst="line">
            <a:avLst/>
          </a:prstGeom>
          <a:noFill/>
          <a:ln w="12700">
            <a:solidFill>
              <a:schemeClr val="tx1"/>
            </a:solidFill>
            <a:round/>
            <a:headEnd/>
            <a:tailEnd type="triangle" w="med" len="med"/>
          </a:ln>
          <a:effectLst/>
        </p:spPr>
        <p:txBody>
          <a:bodyPr wrap="none">
            <a:spAutoFit/>
          </a:bodyPr>
          <a:lstStyle/>
          <a:p>
            <a:endParaRPr lang="en-GB"/>
          </a:p>
        </p:txBody>
      </p:sp>
      <p:sp>
        <p:nvSpPr>
          <p:cNvPr id="253996" name="Line 44"/>
          <p:cNvSpPr>
            <a:spLocks noChangeShapeType="1"/>
          </p:cNvSpPr>
          <p:nvPr/>
        </p:nvSpPr>
        <p:spPr bwMode="auto">
          <a:xfrm flipH="1" flipV="1">
            <a:off x="7991475" y="3913188"/>
            <a:ext cx="404813" cy="238125"/>
          </a:xfrm>
          <a:prstGeom prst="line">
            <a:avLst/>
          </a:prstGeom>
          <a:noFill/>
          <a:ln w="12700">
            <a:solidFill>
              <a:schemeClr val="tx1"/>
            </a:solidFill>
            <a:round/>
            <a:headEnd/>
            <a:tailEnd type="triangle" w="med" len="med"/>
          </a:ln>
          <a:effectLst/>
        </p:spPr>
        <p:txBody>
          <a:bodyPr wrap="none">
            <a:spAutoFit/>
          </a:bodyPr>
          <a:lstStyle/>
          <a:p>
            <a:endParaRPr lang="en-GB"/>
          </a:p>
        </p:txBody>
      </p:sp>
      <p:sp>
        <p:nvSpPr>
          <p:cNvPr id="253997" name="Line 45"/>
          <p:cNvSpPr>
            <a:spLocks noChangeShapeType="1"/>
          </p:cNvSpPr>
          <p:nvPr/>
        </p:nvSpPr>
        <p:spPr bwMode="auto">
          <a:xfrm flipV="1">
            <a:off x="3700463" y="3898900"/>
            <a:ext cx="552450" cy="209550"/>
          </a:xfrm>
          <a:prstGeom prst="line">
            <a:avLst/>
          </a:prstGeom>
          <a:noFill/>
          <a:ln w="12700">
            <a:solidFill>
              <a:schemeClr val="tx1"/>
            </a:solidFill>
            <a:round/>
            <a:headEnd/>
            <a:tailEnd type="triangle" w="med" len="med"/>
          </a:ln>
          <a:effectLst/>
        </p:spPr>
        <p:txBody>
          <a:bodyPr wrap="none">
            <a:spAutoFit/>
          </a:bodyPr>
          <a:lstStyle/>
          <a:p>
            <a:endParaRPr lang="en-GB"/>
          </a:p>
        </p:txBody>
      </p:sp>
      <p:sp>
        <p:nvSpPr>
          <p:cNvPr id="253998" name="Line 46"/>
          <p:cNvSpPr>
            <a:spLocks noChangeShapeType="1"/>
          </p:cNvSpPr>
          <p:nvPr/>
        </p:nvSpPr>
        <p:spPr bwMode="auto">
          <a:xfrm flipV="1">
            <a:off x="4448175" y="3898900"/>
            <a:ext cx="0" cy="157163"/>
          </a:xfrm>
          <a:prstGeom prst="line">
            <a:avLst/>
          </a:prstGeom>
          <a:noFill/>
          <a:ln w="12700">
            <a:solidFill>
              <a:schemeClr val="tx1"/>
            </a:solidFill>
            <a:round/>
            <a:headEnd/>
            <a:tailEnd type="triangle" w="med" len="med"/>
          </a:ln>
          <a:effectLst/>
        </p:spPr>
        <p:txBody>
          <a:bodyPr wrap="none">
            <a:spAutoFit/>
          </a:bodyPr>
          <a:lstStyle/>
          <a:p>
            <a:endParaRPr lang="en-GB"/>
          </a:p>
        </p:txBody>
      </p:sp>
      <p:sp>
        <p:nvSpPr>
          <p:cNvPr id="253999" name="Line 47"/>
          <p:cNvSpPr>
            <a:spLocks noChangeShapeType="1"/>
          </p:cNvSpPr>
          <p:nvPr/>
        </p:nvSpPr>
        <p:spPr bwMode="auto">
          <a:xfrm flipH="1" flipV="1">
            <a:off x="4638675" y="3898900"/>
            <a:ext cx="528638" cy="204788"/>
          </a:xfrm>
          <a:prstGeom prst="line">
            <a:avLst/>
          </a:prstGeom>
          <a:noFill/>
          <a:ln w="12700">
            <a:solidFill>
              <a:schemeClr val="tx1"/>
            </a:solidFill>
            <a:round/>
            <a:headEnd/>
            <a:tailEnd type="triangle" w="med" len="med"/>
          </a:ln>
          <a:effectLst/>
        </p:spPr>
        <p:txBody>
          <a:bodyPr wrap="none">
            <a:spAutoFit/>
          </a:bodyPr>
          <a:lstStyle/>
          <a:p>
            <a:endParaRPr lang="en-GB"/>
          </a:p>
        </p:txBody>
      </p:sp>
    </p:spTree>
  </p:cSld>
  <p:clrMapOvr>
    <a:masterClrMapping/>
  </p:clrMapOvr>
  <p:transition spd="med"/>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E0B9F572-DB6D-4FA6-9BB8-9C798AC254F4}" type="slidenum">
              <a:rPr lang="en-GB"/>
              <a:pPr/>
              <a:t>113</a:t>
            </a:fld>
            <a:endParaRPr lang="en-GB"/>
          </a:p>
        </p:txBody>
      </p:sp>
      <p:sp>
        <p:nvSpPr>
          <p:cNvPr id="256002" name="Rectangle 2"/>
          <p:cNvSpPr>
            <a:spLocks noGrp="1" noChangeArrowheads="1"/>
          </p:cNvSpPr>
          <p:nvPr>
            <p:ph type="title"/>
          </p:nvPr>
        </p:nvSpPr>
        <p:spPr>
          <a:xfrm>
            <a:off x="1573213" y="328613"/>
            <a:ext cx="6907212" cy="917575"/>
          </a:xfrm>
        </p:spPr>
        <p:txBody>
          <a:bodyPr/>
          <a:lstStyle/>
          <a:p>
            <a:r>
              <a:rPr lang="en-US"/>
              <a:t>Inferential Statistics</a:t>
            </a:r>
          </a:p>
        </p:txBody>
      </p:sp>
      <p:sp>
        <p:nvSpPr>
          <p:cNvPr id="256003" name="Rectangle 3"/>
          <p:cNvSpPr>
            <a:spLocks noGrp="1" noChangeArrowheads="1"/>
          </p:cNvSpPr>
          <p:nvPr>
            <p:ph type="body" idx="1"/>
          </p:nvPr>
        </p:nvSpPr>
        <p:spPr>
          <a:xfrm>
            <a:off x="684213" y="1557338"/>
            <a:ext cx="7772400" cy="4876800"/>
          </a:xfrm>
        </p:spPr>
        <p:txBody>
          <a:bodyPr/>
          <a:lstStyle/>
          <a:p>
            <a:r>
              <a:rPr lang="en-US"/>
              <a:t>Used to infer population characteristics from sample data</a:t>
            </a:r>
          </a:p>
          <a:p>
            <a:pPr lvl="1"/>
            <a:r>
              <a:rPr lang="en-US"/>
              <a:t>Estimation</a:t>
            </a:r>
          </a:p>
          <a:p>
            <a:pPr lvl="1"/>
            <a:r>
              <a:rPr lang="en-US"/>
              <a:t>Hypothesis testing</a:t>
            </a:r>
          </a:p>
          <a:p>
            <a:r>
              <a:rPr lang="en-US"/>
              <a:t>Univariate</a:t>
            </a:r>
          </a:p>
          <a:p>
            <a:pPr lvl="1"/>
            <a:r>
              <a:rPr lang="en-US"/>
              <a:t>One dependent variable</a:t>
            </a:r>
          </a:p>
          <a:p>
            <a:r>
              <a:rPr lang="en-US"/>
              <a:t>Multivariate</a:t>
            </a:r>
          </a:p>
          <a:p>
            <a:pPr lvl="1"/>
            <a:r>
              <a:rPr lang="en-US"/>
              <a:t>More than one dependent variable</a:t>
            </a:r>
          </a:p>
          <a:p>
            <a:r>
              <a:rPr lang="en-US"/>
              <a:t>Parametric vs. nonparametric analyses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02"/>
                                        </p:tgtEl>
                                        <p:attrNameLst>
                                          <p:attrName>style.visibility</p:attrName>
                                        </p:attrNameLst>
                                      </p:cBhvr>
                                      <p:to>
                                        <p:strVal val="visible"/>
                                      </p:to>
                                    </p:set>
                                    <p:animEffect transition="in" filter="fade">
                                      <p:cBhvr>
                                        <p:cTn id="7" dur="2000"/>
                                        <p:tgtEl>
                                          <p:spTgt spid="2560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03"/>
                                        </p:tgtEl>
                                        <p:attrNameLst>
                                          <p:attrName>style.visibility</p:attrName>
                                        </p:attrNameLst>
                                      </p:cBhvr>
                                      <p:to>
                                        <p:strVal val="visible"/>
                                      </p:to>
                                    </p:set>
                                    <p:animEffect transition="in" filter="fade">
                                      <p:cBhvr>
                                        <p:cTn id="10" dur="2000"/>
                                        <p:tgtEl>
                                          <p:spTgt spid="2560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02" grpId="0"/>
      <p:bldP spid="256003" grpId="0"/>
    </p:bldLst>
  </p:timing>
</p:sld>
</file>

<file path=ppt/slides/slide1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 name="Footer Placeholder 2"/>
          <p:cNvSpPr>
            <a:spLocks noGrp="1"/>
          </p:cNvSpPr>
          <p:nvPr>
            <p:ph type="ftr" sz="quarter" idx="11"/>
          </p:nvPr>
        </p:nvSpPr>
        <p:spPr/>
        <p:txBody>
          <a:bodyPr/>
          <a:lstStyle/>
          <a:p>
            <a:r>
              <a:rPr lang="en-GB" smtClean="0"/>
              <a:t>2011</a:t>
            </a:r>
            <a:endParaRPr lang="en-GB"/>
          </a:p>
        </p:txBody>
      </p:sp>
      <p:sp>
        <p:nvSpPr>
          <p:cNvPr id="13" name="Slide Number Placeholder 3"/>
          <p:cNvSpPr>
            <a:spLocks noGrp="1"/>
          </p:cNvSpPr>
          <p:nvPr>
            <p:ph type="sldNum" sz="quarter" idx="12"/>
          </p:nvPr>
        </p:nvSpPr>
        <p:spPr/>
        <p:txBody>
          <a:bodyPr/>
          <a:lstStyle/>
          <a:p>
            <a:fld id="{92C03268-D52F-4D90-8B13-AE58C0CD25D9}" type="slidenum">
              <a:rPr lang="en-GB"/>
              <a:pPr/>
              <a:t>114</a:t>
            </a:fld>
            <a:endParaRPr lang="en-GB"/>
          </a:p>
        </p:txBody>
      </p:sp>
      <p:sp>
        <p:nvSpPr>
          <p:cNvPr id="257026" name="Text Box 2"/>
          <p:cNvSpPr txBox="1">
            <a:spLocks noChangeArrowheads="1"/>
          </p:cNvSpPr>
          <p:nvPr/>
        </p:nvSpPr>
        <p:spPr bwMode="auto">
          <a:xfrm>
            <a:off x="3886200" y="228600"/>
            <a:ext cx="4976813" cy="641350"/>
          </a:xfrm>
          <a:prstGeom prst="rect">
            <a:avLst/>
          </a:prstGeom>
          <a:solidFill>
            <a:srgbClr val="FF9966"/>
          </a:solidFill>
          <a:ln w="9525">
            <a:noFill/>
            <a:miter lim="800000"/>
            <a:headEnd/>
            <a:tailEnd/>
          </a:ln>
          <a:effectLst/>
        </p:spPr>
        <p:txBody>
          <a:bodyPr wrap="none">
            <a:spAutoFit/>
          </a:bodyPr>
          <a:lstStyle/>
          <a:p>
            <a:r>
              <a:rPr lang="en-US" sz="3600">
                <a:solidFill>
                  <a:schemeClr val="bg1"/>
                </a:solidFill>
                <a:latin typeface="Comic Sans MS" pitchFamily="66" charset="0"/>
              </a:rPr>
              <a:t>Inferential Statistics</a:t>
            </a:r>
            <a:r>
              <a:rPr lang="en-US" sz="3600">
                <a:latin typeface="Comic Sans MS" pitchFamily="66" charset="0"/>
              </a:rPr>
              <a:t> </a:t>
            </a:r>
          </a:p>
        </p:txBody>
      </p:sp>
      <p:sp>
        <p:nvSpPr>
          <p:cNvPr id="257027" name="Oval 3"/>
          <p:cNvSpPr>
            <a:spLocks noChangeArrowheads="1"/>
          </p:cNvSpPr>
          <p:nvPr/>
        </p:nvSpPr>
        <p:spPr bwMode="auto">
          <a:xfrm>
            <a:off x="304800" y="1600200"/>
            <a:ext cx="5562600" cy="2286000"/>
          </a:xfrm>
          <a:prstGeom prst="ellipse">
            <a:avLst/>
          </a:prstGeom>
          <a:solidFill>
            <a:schemeClr val="accent1"/>
          </a:solidFill>
          <a:ln w="9525">
            <a:solidFill>
              <a:schemeClr val="tx1"/>
            </a:solidFill>
            <a:round/>
            <a:headEnd/>
            <a:tailEnd/>
          </a:ln>
          <a:effectLst/>
        </p:spPr>
        <p:txBody>
          <a:bodyPr wrap="none" anchor="ctr"/>
          <a:lstStyle/>
          <a:p>
            <a:pPr algn="ctr"/>
            <a:r>
              <a:rPr lang="en-US" sz="2800">
                <a:latin typeface="Comic Sans MS" pitchFamily="66" charset="0"/>
              </a:rPr>
              <a:t>When making comparisons  </a:t>
            </a:r>
          </a:p>
          <a:p>
            <a:pPr algn="ctr"/>
            <a:r>
              <a:rPr lang="en-US" sz="2800">
                <a:latin typeface="Comic Sans MS" pitchFamily="66" charset="0"/>
              </a:rPr>
              <a:t>btw 2 sample means there are 2 </a:t>
            </a:r>
          </a:p>
          <a:p>
            <a:pPr algn="ctr"/>
            <a:r>
              <a:rPr lang="en-US" sz="2800">
                <a:latin typeface="Comic Sans MS" pitchFamily="66" charset="0"/>
              </a:rPr>
              <a:t>possibilities</a:t>
            </a:r>
          </a:p>
        </p:txBody>
      </p:sp>
      <p:sp>
        <p:nvSpPr>
          <p:cNvPr id="257028" name="Text Box 4"/>
          <p:cNvSpPr txBox="1">
            <a:spLocks noChangeArrowheads="1"/>
          </p:cNvSpPr>
          <p:nvPr/>
        </p:nvSpPr>
        <p:spPr bwMode="auto">
          <a:xfrm>
            <a:off x="842963" y="4953000"/>
            <a:ext cx="3408362" cy="466725"/>
          </a:xfrm>
          <a:prstGeom prst="rect">
            <a:avLst/>
          </a:prstGeom>
          <a:solidFill>
            <a:srgbClr val="FF99CC"/>
          </a:solidFill>
          <a:ln w="9525">
            <a:solidFill>
              <a:schemeClr val="tx1"/>
            </a:solidFill>
            <a:miter lim="800000"/>
            <a:headEnd/>
            <a:tailEnd/>
          </a:ln>
          <a:effectLst/>
        </p:spPr>
        <p:txBody>
          <a:bodyPr wrap="none">
            <a:spAutoFit/>
          </a:bodyPr>
          <a:lstStyle/>
          <a:p>
            <a:pPr algn="ctr"/>
            <a:r>
              <a:rPr lang="en-US" sz="2400">
                <a:latin typeface="Comic Sans MS" pitchFamily="66" charset="0"/>
              </a:rPr>
              <a:t>Null hypothesis is true</a:t>
            </a:r>
          </a:p>
        </p:txBody>
      </p:sp>
      <p:sp>
        <p:nvSpPr>
          <p:cNvPr id="257029" name="Text Box 5"/>
          <p:cNvSpPr txBox="1">
            <a:spLocks noChangeArrowheads="1"/>
          </p:cNvSpPr>
          <p:nvPr/>
        </p:nvSpPr>
        <p:spPr bwMode="auto">
          <a:xfrm>
            <a:off x="4805363" y="4495800"/>
            <a:ext cx="3503612" cy="466725"/>
          </a:xfrm>
          <a:prstGeom prst="rect">
            <a:avLst/>
          </a:prstGeom>
          <a:solidFill>
            <a:srgbClr val="FF99CC"/>
          </a:solidFill>
          <a:ln w="9525">
            <a:solidFill>
              <a:schemeClr val="tx1"/>
            </a:solidFill>
            <a:miter lim="800000"/>
            <a:headEnd/>
            <a:tailEnd/>
          </a:ln>
          <a:effectLst/>
        </p:spPr>
        <p:txBody>
          <a:bodyPr wrap="none">
            <a:spAutoFit/>
          </a:bodyPr>
          <a:lstStyle/>
          <a:p>
            <a:pPr algn="ctr"/>
            <a:r>
              <a:rPr lang="en-US" sz="2400">
                <a:latin typeface="Comic Sans MS" pitchFamily="66" charset="0"/>
              </a:rPr>
              <a:t>Null hypothesis is false</a:t>
            </a:r>
          </a:p>
        </p:txBody>
      </p:sp>
      <p:sp>
        <p:nvSpPr>
          <p:cNvPr id="257030" name="Line 6"/>
          <p:cNvSpPr>
            <a:spLocks noChangeShapeType="1"/>
          </p:cNvSpPr>
          <p:nvPr/>
        </p:nvSpPr>
        <p:spPr bwMode="auto">
          <a:xfrm flipH="1">
            <a:off x="2819400" y="3657600"/>
            <a:ext cx="533400" cy="1066800"/>
          </a:xfrm>
          <a:prstGeom prst="line">
            <a:avLst/>
          </a:prstGeom>
          <a:noFill/>
          <a:ln w="38100">
            <a:solidFill>
              <a:schemeClr val="tx1"/>
            </a:solidFill>
            <a:round/>
            <a:headEnd/>
            <a:tailEnd type="triangle" w="med" len="med"/>
          </a:ln>
          <a:effectLst/>
        </p:spPr>
        <p:txBody>
          <a:bodyPr/>
          <a:lstStyle/>
          <a:p>
            <a:endParaRPr lang="en-GB"/>
          </a:p>
        </p:txBody>
      </p:sp>
      <p:sp>
        <p:nvSpPr>
          <p:cNvPr id="257031" name="Line 7"/>
          <p:cNvSpPr>
            <a:spLocks noChangeShapeType="1"/>
          </p:cNvSpPr>
          <p:nvPr/>
        </p:nvSpPr>
        <p:spPr bwMode="auto">
          <a:xfrm>
            <a:off x="4191000" y="3581400"/>
            <a:ext cx="2133600" cy="762000"/>
          </a:xfrm>
          <a:prstGeom prst="line">
            <a:avLst/>
          </a:prstGeom>
          <a:noFill/>
          <a:ln w="38100">
            <a:solidFill>
              <a:schemeClr val="tx1"/>
            </a:solidFill>
            <a:round/>
            <a:headEnd/>
            <a:tailEnd type="triangle" w="med" len="med"/>
          </a:ln>
          <a:effectLst/>
        </p:spPr>
        <p:txBody>
          <a:bodyPr/>
          <a:lstStyle/>
          <a:p>
            <a:endParaRPr lang="en-GB"/>
          </a:p>
        </p:txBody>
      </p:sp>
      <p:sp>
        <p:nvSpPr>
          <p:cNvPr id="257032" name="Line 8"/>
          <p:cNvSpPr>
            <a:spLocks noChangeShapeType="1"/>
          </p:cNvSpPr>
          <p:nvPr/>
        </p:nvSpPr>
        <p:spPr bwMode="auto">
          <a:xfrm>
            <a:off x="2438400" y="5486400"/>
            <a:ext cx="0" cy="457200"/>
          </a:xfrm>
          <a:prstGeom prst="line">
            <a:avLst/>
          </a:prstGeom>
          <a:noFill/>
          <a:ln w="38100">
            <a:solidFill>
              <a:schemeClr val="tx1"/>
            </a:solidFill>
            <a:round/>
            <a:headEnd/>
            <a:tailEnd type="triangle" w="med" len="med"/>
          </a:ln>
          <a:effectLst/>
        </p:spPr>
        <p:txBody>
          <a:bodyPr/>
          <a:lstStyle/>
          <a:p>
            <a:endParaRPr lang="en-GB"/>
          </a:p>
        </p:txBody>
      </p:sp>
      <p:sp>
        <p:nvSpPr>
          <p:cNvPr id="257033" name="Line 9"/>
          <p:cNvSpPr>
            <a:spLocks noChangeShapeType="1"/>
          </p:cNvSpPr>
          <p:nvPr/>
        </p:nvSpPr>
        <p:spPr bwMode="auto">
          <a:xfrm>
            <a:off x="6400800" y="5181600"/>
            <a:ext cx="0" cy="457200"/>
          </a:xfrm>
          <a:prstGeom prst="line">
            <a:avLst/>
          </a:prstGeom>
          <a:noFill/>
          <a:ln w="38100">
            <a:solidFill>
              <a:schemeClr val="tx1"/>
            </a:solidFill>
            <a:round/>
            <a:headEnd/>
            <a:tailEnd type="triangle" w="med" len="med"/>
          </a:ln>
          <a:effectLst/>
        </p:spPr>
        <p:txBody>
          <a:bodyPr/>
          <a:lstStyle/>
          <a:p>
            <a:endParaRPr lang="en-GB"/>
          </a:p>
        </p:txBody>
      </p:sp>
      <p:sp>
        <p:nvSpPr>
          <p:cNvPr id="257034" name="Text Box 10"/>
          <p:cNvSpPr txBox="1">
            <a:spLocks noChangeArrowheads="1"/>
          </p:cNvSpPr>
          <p:nvPr/>
        </p:nvSpPr>
        <p:spPr bwMode="auto">
          <a:xfrm>
            <a:off x="306388" y="6019800"/>
            <a:ext cx="4641850" cy="466725"/>
          </a:xfrm>
          <a:prstGeom prst="rect">
            <a:avLst/>
          </a:prstGeom>
          <a:solidFill>
            <a:srgbClr val="CCFFFF"/>
          </a:solidFill>
          <a:ln w="9525">
            <a:solidFill>
              <a:schemeClr val="tx1"/>
            </a:solidFill>
            <a:miter lim="800000"/>
            <a:headEnd/>
            <a:tailEnd/>
          </a:ln>
          <a:effectLst/>
        </p:spPr>
        <p:txBody>
          <a:bodyPr wrap="none">
            <a:spAutoFit/>
          </a:bodyPr>
          <a:lstStyle/>
          <a:p>
            <a:pPr algn="ctr"/>
            <a:r>
              <a:rPr lang="en-US" sz="2400">
                <a:latin typeface="Comic Sans MS" pitchFamily="66" charset="0"/>
              </a:rPr>
              <a:t>Not reject the Null Hypothesis</a:t>
            </a:r>
          </a:p>
        </p:txBody>
      </p:sp>
      <p:sp>
        <p:nvSpPr>
          <p:cNvPr id="257035" name="Text Box 11"/>
          <p:cNvSpPr txBox="1">
            <a:spLocks noChangeArrowheads="1"/>
          </p:cNvSpPr>
          <p:nvPr/>
        </p:nvSpPr>
        <p:spPr bwMode="auto">
          <a:xfrm>
            <a:off x="5149850" y="5715000"/>
            <a:ext cx="3994150" cy="466725"/>
          </a:xfrm>
          <a:prstGeom prst="rect">
            <a:avLst/>
          </a:prstGeom>
          <a:solidFill>
            <a:srgbClr val="CCFFFF"/>
          </a:solidFill>
          <a:ln w="9525">
            <a:solidFill>
              <a:schemeClr val="tx1"/>
            </a:solidFill>
            <a:miter lim="800000"/>
            <a:headEnd/>
            <a:tailEnd/>
          </a:ln>
          <a:effectLst/>
        </p:spPr>
        <p:txBody>
          <a:bodyPr>
            <a:spAutoFit/>
          </a:bodyPr>
          <a:lstStyle/>
          <a:p>
            <a:pPr algn="ctr"/>
            <a:r>
              <a:rPr lang="en-US" sz="2400">
                <a:latin typeface="Comic Sans MS" pitchFamily="66" charset="0"/>
              </a:rPr>
              <a:t>Reject the Null hypothesis</a:t>
            </a:r>
          </a:p>
        </p:txBody>
      </p:sp>
    </p:spTree>
  </p:cSld>
  <p:clrMapOvr>
    <a:masterClrMapping/>
  </p:clrMapOvr>
  <p:transition spd="med"/>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GB" smtClean="0"/>
              <a:t>2011</a:t>
            </a:r>
            <a:endParaRPr lang="en-GB"/>
          </a:p>
        </p:txBody>
      </p:sp>
      <p:sp>
        <p:nvSpPr>
          <p:cNvPr id="4" name="Slide Number Placeholder 3"/>
          <p:cNvSpPr>
            <a:spLocks noGrp="1"/>
          </p:cNvSpPr>
          <p:nvPr>
            <p:ph type="sldNum" sz="quarter" idx="12"/>
          </p:nvPr>
        </p:nvSpPr>
        <p:spPr/>
        <p:txBody>
          <a:bodyPr/>
          <a:lstStyle/>
          <a:p>
            <a:fld id="{628DBEA2-9A6A-4690-BE8E-8DFE827457F1}" type="slidenum">
              <a:rPr lang="en-GB"/>
              <a:pPr/>
              <a:t>115</a:t>
            </a:fld>
            <a:endParaRPr lang="en-GB"/>
          </a:p>
        </p:txBody>
      </p:sp>
      <p:graphicFrame>
        <p:nvGraphicFramePr>
          <p:cNvPr id="258050" name="Object 2"/>
          <p:cNvGraphicFramePr>
            <a:graphicFrameLocks noChangeAspect="1"/>
          </p:cNvGraphicFramePr>
          <p:nvPr/>
        </p:nvGraphicFramePr>
        <p:xfrm>
          <a:off x="990600" y="533400"/>
          <a:ext cx="7620000" cy="5715000"/>
        </p:xfrm>
        <a:graphic>
          <a:graphicData uri="http://schemas.openxmlformats.org/presentationml/2006/ole">
            <p:oleObj spid="_x0000_s258050" name="Slide" r:id="rId4" imgW="4572000" imgH="3429000" progId="">
              <p:embed/>
            </p:oleObj>
          </a:graphicData>
        </a:graphic>
      </p:graphicFrame>
    </p:spTree>
  </p:cSld>
  <p:clrMapOvr>
    <a:masterClrMapping/>
  </p:clrMapOvr>
  <p:transition spd="med"/>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 name="Footer Placeholder 2"/>
          <p:cNvSpPr>
            <a:spLocks noGrp="1"/>
          </p:cNvSpPr>
          <p:nvPr>
            <p:ph type="ftr" sz="quarter" idx="11"/>
          </p:nvPr>
        </p:nvSpPr>
        <p:spPr/>
        <p:txBody>
          <a:bodyPr/>
          <a:lstStyle/>
          <a:p>
            <a:r>
              <a:rPr lang="en-GB" smtClean="0"/>
              <a:t>2011</a:t>
            </a:r>
            <a:endParaRPr lang="en-GB"/>
          </a:p>
        </p:txBody>
      </p:sp>
      <p:sp>
        <p:nvSpPr>
          <p:cNvPr id="67" name="Slide Number Placeholder 3"/>
          <p:cNvSpPr>
            <a:spLocks noGrp="1"/>
          </p:cNvSpPr>
          <p:nvPr>
            <p:ph type="sldNum" sz="quarter" idx="12"/>
          </p:nvPr>
        </p:nvSpPr>
        <p:spPr/>
        <p:txBody>
          <a:bodyPr/>
          <a:lstStyle/>
          <a:p>
            <a:fld id="{817369E9-64B0-4118-866D-D49B4A73D297}" type="slidenum">
              <a:rPr lang="en-GB"/>
              <a:pPr/>
              <a:t>116</a:t>
            </a:fld>
            <a:endParaRPr lang="en-GB"/>
          </a:p>
        </p:txBody>
      </p:sp>
      <p:sp>
        <p:nvSpPr>
          <p:cNvPr id="259074" name="Rectangle 2"/>
          <p:cNvSpPr>
            <a:spLocks noChangeArrowheads="1"/>
          </p:cNvSpPr>
          <p:nvPr/>
        </p:nvSpPr>
        <p:spPr bwMode="auto">
          <a:xfrm>
            <a:off x="1600200" y="304800"/>
            <a:ext cx="6629400" cy="3657600"/>
          </a:xfrm>
          <a:prstGeom prst="rect">
            <a:avLst/>
          </a:prstGeom>
          <a:solidFill>
            <a:schemeClr val="bg1"/>
          </a:solidFill>
          <a:ln w="12700">
            <a:solidFill>
              <a:schemeClr val="tx1"/>
            </a:solidFill>
            <a:miter lim="800000"/>
            <a:headEnd type="none" w="sm" len="sm"/>
            <a:tailEnd type="none" w="sm" len="sm"/>
          </a:ln>
          <a:effectLst/>
        </p:spPr>
        <p:txBody>
          <a:bodyPr wrap="none" anchor="ctr"/>
          <a:lstStyle/>
          <a:p>
            <a:endParaRPr lang="en-GB"/>
          </a:p>
        </p:txBody>
      </p:sp>
      <p:sp>
        <p:nvSpPr>
          <p:cNvPr id="259075" name="Rectangle 3"/>
          <p:cNvSpPr>
            <a:spLocks noChangeArrowheads="1"/>
          </p:cNvSpPr>
          <p:nvPr/>
        </p:nvSpPr>
        <p:spPr bwMode="auto">
          <a:xfrm>
            <a:off x="774700" y="3535363"/>
            <a:ext cx="736600"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Statistics</a:t>
            </a:r>
            <a:endParaRPr lang="en-US" sz="2200">
              <a:latin typeface="Times New Roman" pitchFamily="18" charset="0"/>
            </a:endParaRPr>
          </a:p>
        </p:txBody>
      </p:sp>
      <p:sp>
        <p:nvSpPr>
          <p:cNvPr id="259076" name="Rectangle 4"/>
          <p:cNvSpPr>
            <a:spLocks noChangeArrowheads="1"/>
          </p:cNvSpPr>
          <p:nvPr/>
        </p:nvSpPr>
        <p:spPr bwMode="auto">
          <a:xfrm>
            <a:off x="1647825" y="1592263"/>
            <a:ext cx="923925"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Descriptive</a:t>
            </a:r>
            <a:endParaRPr lang="en-US" sz="2200">
              <a:latin typeface="Times New Roman" pitchFamily="18" charset="0"/>
            </a:endParaRPr>
          </a:p>
        </p:txBody>
      </p:sp>
      <p:sp>
        <p:nvSpPr>
          <p:cNvPr id="259077" name="Rectangle 5"/>
          <p:cNvSpPr>
            <a:spLocks noChangeArrowheads="1"/>
          </p:cNvSpPr>
          <p:nvPr/>
        </p:nvSpPr>
        <p:spPr bwMode="auto">
          <a:xfrm>
            <a:off x="1647825" y="5430838"/>
            <a:ext cx="811213"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Inferential</a:t>
            </a:r>
            <a:endParaRPr lang="en-US" sz="2200">
              <a:latin typeface="Times New Roman" pitchFamily="18" charset="0"/>
            </a:endParaRPr>
          </a:p>
        </p:txBody>
      </p:sp>
      <p:sp>
        <p:nvSpPr>
          <p:cNvPr id="259078" name="Rectangle 6"/>
          <p:cNvSpPr>
            <a:spLocks noChangeArrowheads="1"/>
          </p:cNvSpPr>
          <p:nvPr/>
        </p:nvSpPr>
        <p:spPr bwMode="auto">
          <a:xfrm>
            <a:off x="3008313" y="773113"/>
            <a:ext cx="6508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Tabular</a:t>
            </a:r>
            <a:endParaRPr lang="en-US" sz="2200">
              <a:latin typeface="Times New Roman" pitchFamily="18" charset="0"/>
            </a:endParaRPr>
          </a:p>
        </p:txBody>
      </p:sp>
      <p:sp>
        <p:nvSpPr>
          <p:cNvPr id="259079" name="Rectangle 7"/>
          <p:cNvSpPr>
            <a:spLocks noChangeArrowheads="1"/>
          </p:cNvSpPr>
          <p:nvPr/>
        </p:nvSpPr>
        <p:spPr bwMode="auto">
          <a:xfrm>
            <a:off x="3008313" y="1603375"/>
            <a:ext cx="8001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Graphical</a:t>
            </a:r>
            <a:endParaRPr lang="en-US" sz="2200">
              <a:latin typeface="Times New Roman" pitchFamily="18" charset="0"/>
            </a:endParaRPr>
          </a:p>
        </p:txBody>
      </p:sp>
      <p:sp>
        <p:nvSpPr>
          <p:cNvPr id="259080" name="Rectangle 8"/>
          <p:cNvSpPr>
            <a:spLocks noChangeArrowheads="1"/>
          </p:cNvSpPr>
          <p:nvPr/>
        </p:nvSpPr>
        <p:spPr bwMode="auto">
          <a:xfrm>
            <a:off x="3008313" y="2786063"/>
            <a:ext cx="849312"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Numerical</a:t>
            </a:r>
            <a:endParaRPr lang="en-US" sz="2200">
              <a:latin typeface="Times New Roman" pitchFamily="18" charset="0"/>
            </a:endParaRPr>
          </a:p>
        </p:txBody>
      </p:sp>
      <p:sp>
        <p:nvSpPr>
          <p:cNvPr id="259081" name="Rectangle 9"/>
          <p:cNvSpPr>
            <a:spLocks noChangeArrowheads="1"/>
          </p:cNvSpPr>
          <p:nvPr/>
        </p:nvSpPr>
        <p:spPr bwMode="auto">
          <a:xfrm>
            <a:off x="3008313" y="5008563"/>
            <a:ext cx="849312"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Estimation</a:t>
            </a:r>
            <a:endParaRPr lang="en-US" sz="2200">
              <a:latin typeface="Times New Roman" pitchFamily="18" charset="0"/>
            </a:endParaRPr>
          </a:p>
        </p:txBody>
      </p:sp>
      <p:sp>
        <p:nvSpPr>
          <p:cNvPr id="259082" name="Rectangle 10"/>
          <p:cNvSpPr>
            <a:spLocks noChangeArrowheads="1"/>
          </p:cNvSpPr>
          <p:nvPr/>
        </p:nvSpPr>
        <p:spPr bwMode="auto">
          <a:xfrm>
            <a:off x="3008313" y="5992813"/>
            <a:ext cx="1498600"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Hypothesis Testing</a:t>
            </a:r>
            <a:endParaRPr lang="en-US" sz="2200">
              <a:latin typeface="Times New Roman" pitchFamily="18" charset="0"/>
            </a:endParaRPr>
          </a:p>
        </p:txBody>
      </p:sp>
      <p:sp>
        <p:nvSpPr>
          <p:cNvPr id="259083" name="Rectangle 11"/>
          <p:cNvSpPr>
            <a:spLocks noChangeArrowheads="1"/>
          </p:cNvSpPr>
          <p:nvPr/>
        </p:nvSpPr>
        <p:spPr bwMode="auto">
          <a:xfrm>
            <a:off x="4421188" y="550863"/>
            <a:ext cx="12223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Frequency, Pct</a:t>
            </a:r>
            <a:endParaRPr lang="en-US" sz="2200">
              <a:latin typeface="Times New Roman" pitchFamily="18" charset="0"/>
            </a:endParaRPr>
          </a:p>
        </p:txBody>
      </p:sp>
      <p:sp>
        <p:nvSpPr>
          <p:cNvPr id="259084" name="Rectangle 12"/>
          <p:cNvSpPr>
            <a:spLocks noChangeArrowheads="1"/>
          </p:cNvSpPr>
          <p:nvPr/>
        </p:nvSpPr>
        <p:spPr bwMode="auto">
          <a:xfrm>
            <a:off x="4406900" y="796925"/>
            <a:ext cx="1436688"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Relative Freq, Pct</a:t>
            </a:r>
            <a:endParaRPr lang="en-US" sz="2200">
              <a:latin typeface="Times New Roman" pitchFamily="18" charset="0"/>
            </a:endParaRPr>
          </a:p>
        </p:txBody>
      </p:sp>
      <p:sp>
        <p:nvSpPr>
          <p:cNvPr id="259085" name="Rectangle 13"/>
          <p:cNvSpPr>
            <a:spLocks noChangeArrowheads="1"/>
          </p:cNvSpPr>
          <p:nvPr/>
        </p:nvSpPr>
        <p:spPr bwMode="auto">
          <a:xfrm>
            <a:off x="4421188" y="1065213"/>
            <a:ext cx="1671637"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Cumulative Freq, Pct</a:t>
            </a:r>
            <a:endParaRPr lang="en-US" sz="2200">
              <a:latin typeface="Times New Roman" pitchFamily="18" charset="0"/>
            </a:endParaRPr>
          </a:p>
        </p:txBody>
      </p:sp>
      <p:sp>
        <p:nvSpPr>
          <p:cNvPr id="259086" name="Rectangle 14"/>
          <p:cNvSpPr>
            <a:spLocks noChangeArrowheads="1"/>
          </p:cNvSpPr>
          <p:nvPr/>
        </p:nvSpPr>
        <p:spPr bwMode="auto">
          <a:xfrm>
            <a:off x="4406900" y="1522413"/>
            <a:ext cx="687388"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Polygon</a:t>
            </a:r>
            <a:endParaRPr lang="en-US" sz="2200">
              <a:latin typeface="Times New Roman" pitchFamily="18" charset="0"/>
            </a:endParaRPr>
          </a:p>
        </p:txBody>
      </p:sp>
      <p:sp>
        <p:nvSpPr>
          <p:cNvPr id="259087" name="Rectangle 15"/>
          <p:cNvSpPr>
            <a:spLocks noChangeArrowheads="1"/>
          </p:cNvSpPr>
          <p:nvPr/>
        </p:nvSpPr>
        <p:spPr bwMode="auto">
          <a:xfrm>
            <a:off x="4406900" y="1779588"/>
            <a:ext cx="849313"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Histogram</a:t>
            </a:r>
            <a:endParaRPr lang="en-US" sz="2200">
              <a:latin typeface="Times New Roman" pitchFamily="18" charset="0"/>
            </a:endParaRPr>
          </a:p>
        </p:txBody>
      </p:sp>
      <p:sp>
        <p:nvSpPr>
          <p:cNvPr id="259088" name="Rectangle 16"/>
          <p:cNvSpPr>
            <a:spLocks noChangeArrowheads="1"/>
          </p:cNvSpPr>
          <p:nvPr/>
        </p:nvSpPr>
        <p:spPr bwMode="auto">
          <a:xfrm>
            <a:off x="4421188" y="2387600"/>
            <a:ext cx="14097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Central Tendency</a:t>
            </a:r>
            <a:endParaRPr lang="en-US" sz="2200">
              <a:latin typeface="Times New Roman" pitchFamily="18" charset="0"/>
            </a:endParaRPr>
          </a:p>
        </p:txBody>
      </p:sp>
      <p:sp>
        <p:nvSpPr>
          <p:cNvPr id="259089" name="Rectangle 17"/>
          <p:cNvSpPr>
            <a:spLocks noChangeArrowheads="1"/>
          </p:cNvSpPr>
          <p:nvPr/>
        </p:nvSpPr>
        <p:spPr bwMode="auto">
          <a:xfrm>
            <a:off x="4421188" y="3336925"/>
            <a:ext cx="836612"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Variability</a:t>
            </a:r>
            <a:endParaRPr lang="en-US" sz="2200">
              <a:latin typeface="Times New Roman" pitchFamily="18" charset="0"/>
            </a:endParaRPr>
          </a:p>
        </p:txBody>
      </p:sp>
      <p:sp>
        <p:nvSpPr>
          <p:cNvPr id="259090" name="Rectangle 18"/>
          <p:cNvSpPr>
            <a:spLocks noChangeArrowheads="1"/>
          </p:cNvSpPr>
          <p:nvPr/>
        </p:nvSpPr>
        <p:spPr bwMode="auto">
          <a:xfrm>
            <a:off x="6305550" y="1335088"/>
            <a:ext cx="1223963"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Frequency, Pct</a:t>
            </a:r>
            <a:endParaRPr lang="en-US" sz="2200">
              <a:latin typeface="Times New Roman" pitchFamily="18" charset="0"/>
            </a:endParaRPr>
          </a:p>
        </p:txBody>
      </p:sp>
      <p:sp>
        <p:nvSpPr>
          <p:cNvPr id="259091" name="Rectangle 19"/>
          <p:cNvSpPr>
            <a:spLocks noChangeArrowheads="1"/>
          </p:cNvSpPr>
          <p:nvPr/>
        </p:nvSpPr>
        <p:spPr bwMode="auto">
          <a:xfrm>
            <a:off x="6305550" y="1579563"/>
            <a:ext cx="14351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Relative Freq, Pct</a:t>
            </a:r>
            <a:endParaRPr lang="en-US" sz="2200">
              <a:latin typeface="Times New Roman" pitchFamily="18" charset="0"/>
            </a:endParaRPr>
          </a:p>
        </p:txBody>
      </p:sp>
      <p:sp>
        <p:nvSpPr>
          <p:cNvPr id="259092" name="Rectangle 20"/>
          <p:cNvSpPr>
            <a:spLocks noChangeArrowheads="1"/>
          </p:cNvSpPr>
          <p:nvPr/>
        </p:nvSpPr>
        <p:spPr bwMode="auto">
          <a:xfrm>
            <a:off x="6305550" y="1851025"/>
            <a:ext cx="1671638"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Cumulative Freq, Pct</a:t>
            </a:r>
            <a:endParaRPr lang="en-US" sz="2200">
              <a:latin typeface="Times New Roman" pitchFamily="18" charset="0"/>
            </a:endParaRPr>
          </a:p>
        </p:txBody>
      </p:sp>
      <p:sp>
        <p:nvSpPr>
          <p:cNvPr id="259093" name="Rectangle 21"/>
          <p:cNvSpPr>
            <a:spLocks noChangeArrowheads="1"/>
          </p:cNvSpPr>
          <p:nvPr/>
        </p:nvSpPr>
        <p:spPr bwMode="auto">
          <a:xfrm>
            <a:off x="6305550" y="2154238"/>
            <a:ext cx="5365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Mode</a:t>
            </a:r>
            <a:endParaRPr lang="en-US" sz="2200">
              <a:latin typeface="Times New Roman" pitchFamily="18" charset="0"/>
            </a:endParaRPr>
          </a:p>
        </p:txBody>
      </p:sp>
      <p:sp>
        <p:nvSpPr>
          <p:cNvPr id="259094" name="Rectangle 22"/>
          <p:cNvSpPr>
            <a:spLocks noChangeArrowheads="1"/>
          </p:cNvSpPr>
          <p:nvPr/>
        </p:nvSpPr>
        <p:spPr bwMode="auto">
          <a:xfrm>
            <a:off x="6305550" y="2422525"/>
            <a:ext cx="649288"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Median</a:t>
            </a:r>
            <a:endParaRPr lang="en-US" sz="2200">
              <a:latin typeface="Times New Roman" pitchFamily="18" charset="0"/>
            </a:endParaRPr>
          </a:p>
        </p:txBody>
      </p:sp>
      <p:sp>
        <p:nvSpPr>
          <p:cNvPr id="259095" name="Rectangle 23"/>
          <p:cNvSpPr>
            <a:spLocks noChangeArrowheads="1"/>
          </p:cNvSpPr>
          <p:nvPr/>
        </p:nvSpPr>
        <p:spPr bwMode="auto">
          <a:xfrm>
            <a:off x="6305550" y="2727325"/>
            <a:ext cx="512763"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Mean</a:t>
            </a:r>
            <a:endParaRPr lang="en-US" sz="2200">
              <a:latin typeface="Times New Roman" pitchFamily="18" charset="0"/>
            </a:endParaRPr>
          </a:p>
        </p:txBody>
      </p:sp>
      <p:sp>
        <p:nvSpPr>
          <p:cNvPr id="259096" name="Rectangle 24"/>
          <p:cNvSpPr>
            <a:spLocks noChangeArrowheads="1"/>
          </p:cNvSpPr>
          <p:nvPr/>
        </p:nvSpPr>
        <p:spPr bwMode="auto">
          <a:xfrm>
            <a:off x="6305550" y="3078163"/>
            <a:ext cx="549275"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Range</a:t>
            </a:r>
            <a:endParaRPr lang="en-US" sz="2200">
              <a:latin typeface="Times New Roman" pitchFamily="18" charset="0"/>
            </a:endParaRPr>
          </a:p>
        </p:txBody>
      </p:sp>
      <p:sp>
        <p:nvSpPr>
          <p:cNvPr id="259097" name="Rectangle 25"/>
          <p:cNvSpPr>
            <a:spLocks noChangeArrowheads="1"/>
          </p:cNvSpPr>
          <p:nvPr/>
        </p:nvSpPr>
        <p:spPr bwMode="auto">
          <a:xfrm>
            <a:off x="6305550" y="3359150"/>
            <a:ext cx="749300"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Variance</a:t>
            </a:r>
            <a:endParaRPr lang="en-US" sz="2200">
              <a:latin typeface="Times New Roman" pitchFamily="18" charset="0"/>
            </a:endParaRPr>
          </a:p>
        </p:txBody>
      </p:sp>
      <p:sp>
        <p:nvSpPr>
          <p:cNvPr id="259098" name="Rectangle 26"/>
          <p:cNvSpPr>
            <a:spLocks noChangeArrowheads="1"/>
          </p:cNvSpPr>
          <p:nvPr/>
        </p:nvSpPr>
        <p:spPr bwMode="auto">
          <a:xfrm>
            <a:off x="6305550" y="3605213"/>
            <a:ext cx="1522413"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Standard Deviation</a:t>
            </a:r>
            <a:endParaRPr lang="en-US" sz="2200">
              <a:latin typeface="Times New Roman" pitchFamily="18" charset="0"/>
            </a:endParaRPr>
          </a:p>
        </p:txBody>
      </p:sp>
      <p:sp>
        <p:nvSpPr>
          <p:cNvPr id="259099" name="Line 27"/>
          <p:cNvSpPr>
            <a:spLocks noChangeShapeType="1"/>
          </p:cNvSpPr>
          <p:nvPr/>
        </p:nvSpPr>
        <p:spPr bwMode="auto">
          <a:xfrm flipV="1">
            <a:off x="1535113" y="1697038"/>
            <a:ext cx="1587" cy="3873500"/>
          </a:xfrm>
          <a:prstGeom prst="line">
            <a:avLst/>
          </a:prstGeom>
          <a:noFill/>
          <a:ln w="0">
            <a:solidFill>
              <a:srgbClr val="000000"/>
            </a:solidFill>
            <a:round/>
            <a:headEnd/>
            <a:tailEnd/>
          </a:ln>
        </p:spPr>
        <p:txBody>
          <a:bodyPr/>
          <a:lstStyle/>
          <a:p>
            <a:endParaRPr lang="en-GB"/>
          </a:p>
        </p:txBody>
      </p:sp>
      <p:sp>
        <p:nvSpPr>
          <p:cNvPr id="259100" name="Line 28"/>
          <p:cNvSpPr>
            <a:spLocks noChangeShapeType="1"/>
          </p:cNvSpPr>
          <p:nvPr/>
        </p:nvSpPr>
        <p:spPr bwMode="auto">
          <a:xfrm flipH="1">
            <a:off x="1511300" y="3662363"/>
            <a:ext cx="23813" cy="1587"/>
          </a:xfrm>
          <a:prstGeom prst="line">
            <a:avLst/>
          </a:prstGeom>
          <a:noFill/>
          <a:ln w="0">
            <a:solidFill>
              <a:srgbClr val="000000"/>
            </a:solidFill>
            <a:round/>
            <a:headEnd/>
            <a:tailEnd/>
          </a:ln>
        </p:spPr>
        <p:txBody>
          <a:bodyPr/>
          <a:lstStyle/>
          <a:p>
            <a:endParaRPr lang="en-GB"/>
          </a:p>
        </p:txBody>
      </p:sp>
      <p:sp>
        <p:nvSpPr>
          <p:cNvPr id="259101" name="Line 29"/>
          <p:cNvSpPr>
            <a:spLocks noChangeShapeType="1"/>
          </p:cNvSpPr>
          <p:nvPr/>
        </p:nvSpPr>
        <p:spPr bwMode="auto">
          <a:xfrm>
            <a:off x="1535113" y="1708150"/>
            <a:ext cx="88900" cy="1588"/>
          </a:xfrm>
          <a:prstGeom prst="line">
            <a:avLst/>
          </a:prstGeom>
          <a:noFill/>
          <a:ln w="0">
            <a:solidFill>
              <a:srgbClr val="000000"/>
            </a:solidFill>
            <a:round/>
            <a:headEnd/>
            <a:tailEnd/>
          </a:ln>
        </p:spPr>
        <p:txBody>
          <a:bodyPr/>
          <a:lstStyle/>
          <a:p>
            <a:endParaRPr lang="en-GB"/>
          </a:p>
        </p:txBody>
      </p:sp>
      <p:sp>
        <p:nvSpPr>
          <p:cNvPr id="259102" name="Line 30"/>
          <p:cNvSpPr>
            <a:spLocks noChangeShapeType="1"/>
          </p:cNvSpPr>
          <p:nvPr/>
        </p:nvSpPr>
        <p:spPr bwMode="auto">
          <a:xfrm>
            <a:off x="1535113" y="5570538"/>
            <a:ext cx="88900" cy="1587"/>
          </a:xfrm>
          <a:prstGeom prst="line">
            <a:avLst/>
          </a:prstGeom>
          <a:noFill/>
          <a:ln w="0">
            <a:solidFill>
              <a:srgbClr val="000000"/>
            </a:solidFill>
            <a:round/>
            <a:headEnd/>
            <a:tailEnd/>
          </a:ln>
        </p:spPr>
        <p:txBody>
          <a:bodyPr/>
          <a:lstStyle/>
          <a:p>
            <a:endParaRPr lang="en-GB"/>
          </a:p>
        </p:txBody>
      </p:sp>
      <p:sp>
        <p:nvSpPr>
          <p:cNvPr id="259103" name="Line 31"/>
          <p:cNvSpPr>
            <a:spLocks noChangeShapeType="1"/>
          </p:cNvSpPr>
          <p:nvPr/>
        </p:nvSpPr>
        <p:spPr bwMode="auto">
          <a:xfrm>
            <a:off x="2659063" y="1720850"/>
            <a:ext cx="250825" cy="0"/>
          </a:xfrm>
          <a:prstGeom prst="line">
            <a:avLst/>
          </a:prstGeom>
          <a:noFill/>
          <a:ln w="0">
            <a:solidFill>
              <a:srgbClr val="000000"/>
            </a:solidFill>
            <a:round/>
            <a:headEnd/>
            <a:tailEnd/>
          </a:ln>
        </p:spPr>
        <p:txBody>
          <a:bodyPr/>
          <a:lstStyle/>
          <a:p>
            <a:endParaRPr lang="en-GB"/>
          </a:p>
        </p:txBody>
      </p:sp>
      <p:sp>
        <p:nvSpPr>
          <p:cNvPr id="259104" name="Line 32"/>
          <p:cNvSpPr>
            <a:spLocks noChangeShapeType="1"/>
          </p:cNvSpPr>
          <p:nvPr/>
        </p:nvSpPr>
        <p:spPr bwMode="auto">
          <a:xfrm>
            <a:off x="2522538" y="5570538"/>
            <a:ext cx="325437" cy="1587"/>
          </a:xfrm>
          <a:prstGeom prst="line">
            <a:avLst/>
          </a:prstGeom>
          <a:noFill/>
          <a:ln w="0">
            <a:solidFill>
              <a:srgbClr val="000000"/>
            </a:solidFill>
            <a:round/>
            <a:headEnd/>
            <a:tailEnd/>
          </a:ln>
        </p:spPr>
        <p:txBody>
          <a:bodyPr/>
          <a:lstStyle/>
          <a:p>
            <a:endParaRPr lang="en-GB"/>
          </a:p>
        </p:txBody>
      </p:sp>
      <p:sp>
        <p:nvSpPr>
          <p:cNvPr id="259105" name="Line 33"/>
          <p:cNvSpPr>
            <a:spLocks noChangeShapeType="1"/>
          </p:cNvSpPr>
          <p:nvPr/>
        </p:nvSpPr>
        <p:spPr bwMode="auto">
          <a:xfrm>
            <a:off x="2909888" y="877888"/>
            <a:ext cx="1587" cy="1989137"/>
          </a:xfrm>
          <a:prstGeom prst="line">
            <a:avLst/>
          </a:prstGeom>
          <a:noFill/>
          <a:ln w="0">
            <a:solidFill>
              <a:srgbClr val="000000"/>
            </a:solidFill>
            <a:round/>
            <a:headEnd/>
            <a:tailEnd/>
          </a:ln>
        </p:spPr>
        <p:txBody>
          <a:bodyPr/>
          <a:lstStyle/>
          <a:p>
            <a:endParaRPr lang="en-GB"/>
          </a:p>
        </p:txBody>
      </p:sp>
      <p:sp>
        <p:nvSpPr>
          <p:cNvPr id="259106" name="Line 34"/>
          <p:cNvSpPr>
            <a:spLocks noChangeShapeType="1"/>
          </p:cNvSpPr>
          <p:nvPr/>
        </p:nvSpPr>
        <p:spPr bwMode="auto">
          <a:xfrm>
            <a:off x="2847975" y="5126038"/>
            <a:ext cx="1588" cy="958850"/>
          </a:xfrm>
          <a:prstGeom prst="line">
            <a:avLst/>
          </a:prstGeom>
          <a:noFill/>
          <a:ln w="0">
            <a:solidFill>
              <a:srgbClr val="000000"/>
            </a:solidFill>
            <a:round/>
            <a:headEnd/>
            <a:tailEnd/>
          </a:ln>
        </p:spPr>
        <p:txBody>
          <a:bodyPr/>
          <a:lstStyle/>
          <a:p>
            <a:endParaRPr lang="en-GB"/>
          </a:p>
        </p:txBody>
      </p:sp>
      <p:sp>
        <p:nvSpPr>
          <p:cNvPr id="259107" name="Line 35"/>
          <p:cNvSpPr>
            <a:spLocks noChangeShapeType="1"/>
          </p:cNvSpPr>
          <p:nvPr/>
        </p:nvSpPr>
        <p:spPr bwMode="auto">
          <a:xfrm>
            <a:off x="2859088" y="5126038"/>
            <a:ext cx="125412" cy="0"/>
          </a:xfrm>
          <a:prstGeom prst="line">
            <a:avLst/>
          </a:prstGeom>
          <a:noFill/>
          <a:ln w="0">
            <a:solidFill>
              <a:srgbClr val="000000"/>
            </a:solidFill>
            <a:round/>
            <a:headEnd/>
            <a:tailEnd/>
          </a:ln>
        </p:spPr>
        <p:txBody>
          <a:bodyPr/>
          <a:lstStyle/>
          <a:p>
            <a:endParaRPr lang="en-GB"/>
          </a:p>
        </p:txBody>
      </p:sp>
      <p:sp>
        <p:nvSpPr>
          <p:cNvPr id="259108" name="Line 36"/>
          <p:cNvSpPr>
            <a:spLocks noChangeShapeType="1"/>
          </p:cNvSpPr>
          <p:nvPr/>
        </p:nvSpPr>
        <p:spPr bwMode="auto">
          <a:xfrm>
            <a:off x="2859088" y="6084888"/>
            <a:ext cx="125412" cy="1587"/>
          </a:xfrm>
          <a:prstGeom prst="line">
            <a:avLst/>
          </a:prstGeom>
          <a:noFill/>
          <a:ln w="0">
            <a:solidFill>
              <a:srgbClr val="000000"/>
            </a:solidFill>
            <a:round/>
            <a:headEnd/>
            <a:tailEnd/>
          </a:ln>
        </p:spPr>
        <p:txBody>
          <a:bodyPr/>
          <a:lstStyle/>
          <a:p>
            <a:endParaRPr lang="en-GB"/>
          </a:p>
        </p:txBody>
      </p:sp>
      <p:sp>
        <p:nvSpPr>
          <p:cNvPr id="259109" name="Line 37"/>
          <p:cNvSpPr>
            <a:spLocks noChangeShapeType="1"/>
          </p:cNvSpPr>
          <p:nvPr/>
        </p:nvSpPr>
        <p:spPr bwMode="auto">
          <a:xfrm>
            <a:off x="2921000" y="2878138"/>
            <a:ext cx="63500" cy="1587"/>
          </a:xfrm>
          <a:prstGeom prst="line">
            <a:avLst/>
          </a:prstGeom>
          <a:noFill/>
          <a:ln w="0">
            <a:solidFill>
              <a:srgbClr val="000000"/>
            </a:solidFill>
            <a:round/>
            <a:headEnd/>
            <a:tailEnd/>
          </a:ln>
        </p:spPr>
        <p:txBody>
          <a:bodyPr/>
          <a:lstStyle/>
          <a:p>
            <a:endParaRPr lang="en-GB"/>
          </a:p>
        </p:txBody>
      </p:sp>
      <p:sp>
        <p:nvSpPr>
          <p:cNvPr id="259110" name="Line 38"/>
          <p:cNvSpPr>
            <a:spLocks noChangeShapeType="1"/>
          </p:cNvSpPr>
          <p:nvPr/>
        </p:nvSpPr>
        <p:spPr bwMode="auto">
          <a:xfrm>
            <a:off x="2921000" y="1720850"/>
            <a:ext cx="63500" cy="0"/>
          </a:xfrm>
          <a:prstGeom prst="line">
            <a:avLst/>
          </a:prstGeom>
          <a:noFill/>
          <a:ln w="0">
            <a:solidFill>
              <a:srgbClr val="000000"/>
            </a:solidFill>
            <a:round/>
            <a:headEnd/>
            <a:tailEnd/>
          </a:ln>
        </p:spPr>
        <p:txBody>
          <a:bodyPr/>
          <a:lstStyle/>
          <a:p>
            <a:endParaRPr lang="en-GB"/>
          </a:p>
        </p:txBody>
      </p:sp>
      <p:sp>
        <p:nvSpPr>
          <p:cNvPr id="259111" name="Line 39"/>
          <p:cNvSpPr>
            <a:spLocks noChangeShapeType="1"/>
          </p:cNvSpPr>
          <p:nvPr/>
        </p:nvSpPr>
        <p:spPr bwMode="auto">
          <a:xfrm>
            <a:off x="2921000" y="877888"/>
            <a:ext cx="63500" cy="1587"/>
          </a:xfrm>
          <a:prstGeom prst="line">
            <a:avLst/>
          </a:prstGeom>
          <a:noFill/>
          <a:ln w="0">
            <a:solidFill>
              <a:srgbClr val="000000"/>
            </a:solidFill>
            <a:round/>
            <a:headEnd/>
            <a:tailEnd/>
          </a:ln>
        </p:spPr>
        <p:txBody>
          <a:bodyPr/>
          <a:lstStyle/>
          <a:p>
            <a:endParaRPr lang="en-GB"/>
          </a:p>
        </p:txBody>
      </p:sp>
      <p:sp>
        <p:nvSpPr>
          <p:cNvPr id="259112" name="Line 40"/>
          <p:cNvSpPr>
            <a:spLocks noChangeShapeType="1"/>
          </p:cNvSpPr>
          <p:nvPr/>
        </p:nvSpPr>
        <p:spPr bwMode="auto">
          <a:xfrm>
            <a:off x="3857625" y="1731963"/>
            <a:ext cx="374650" cy="1587"/>
          </a:xfrm>
          <a:prstGeom prst="line">
            <a:avLst/>
          </a:prstGeom>
          <a:noFill/>
          <a:ln w="0">
            <a:solidFill>
              <a:srgbClr val="000000"/>
            </a:solidFill>
            <a:round/>
            <a:headEnd/>
            <a:tailEnd/>
          </a:ln>
        </p:spPr>
        <p:txBody>
          <a:bodyPr/>
          <a:lstStyle/>
          <a:p>
            <a:endParaRPr lang="en-GB"/>
          </a:p>
        </p:txBody>
      </p:sp>
      <p:sp>
        <p:nvSpPr>
          <p:cNvPr id="259113" name="Line 41"/>
          <p:cNvSpPr>
            <a:spLocks noChangeShapeType="1"/>
          </p:cNvSpPr>
          <p:nvPr/>
        </p:nvSpPr>
        <p:spPr bwMode="auto">
          <a:xfrm>
            <a:off x="4232275" y="633413"/>
            <a:ext cx="1588" cy="538162"/>
          </a:xfrm>
          <a:prstGeom prst="line">
            <a:avLst/>
          </a:prstGeom>
          <a:noFill/>
          <a:ln w="0">
            <a:solidFill>
              <a:srgbClr val="000000"/>
            </a:solidFill>
            <a:round/>
            <a:headEnd/>
            <a:tailEnd/>
          </a:ln>
        </p:spPr>
        <p:txBody>
          <a:bodyPr/>
          <a:lstStyle/>
          <a:p>
            <a:endParaRPr lang="en-GB"/>
          </a:p>
        </p:txBody>
      </p:sp>
      <p:sp>
        <p:nvSpPr>
          <p:cNvPr id="259114" name="Line 42"/>
          <p:cNvSpPr>
            <a:spLocks noChangeShapeType="1"/>
          </p:cNvSpPr>
          <p:nvPr/>
        </p:nvSpPr>
        <p:spPr bwMode="auto">
          <a:xfrm>
            <a:off x="4232275" y="1592263"/>
            <a:ext cx="1588" cy="304800"/>
          </a:xfrm>
          <a:prstGeom prst="line">
            <a:avLst/>
          </a:prstGeom>
          <a:noFill/>
          <a:ln w="0">
            <a:solidFill>
              <a:srgbClr val="000000"/>
            </a:solidFill>
            <a:round/>
            <a:headEnd/>
            <a:tailEnd/>
          </a:ln>
        </p:spPr>
        <p:txBody>
          <a:bodyPr/>
          <a:lstStyle/>
          <a:p>
            <a:endParaRPr lang="en-GB"/>
          </a:p>
        </p:txBody>
      </p:sp>
      <p:sp>
        <p:nvSpPr>
          <p:cNvPr id="259115" name="Line 43"/>
          <p:cNvSpPr>
            <a:spLocks noChangeShapeType="1"/>
          </p:cNvSpPr>
          <p:nvPr/>
        </p:nvSpPr>
        <p:spPr bwMode="auto">
          <a:xfrm>
            <a:off x="4232275" y="2470150"/>
            <a:ext cx="1588" cy="958850"/>
          </a:xfrm>
          <a:prstGeom prst="line">
            <a:avLst/>
          </a:prstGeom>
          <a:noFill/>
          <a:ln w="0">
            <a:solidFill>
              <a:srgbClr val="000000"/>
            </a:solidFill>
            <a:round/>
            <a:headEnd/>
            <a:tailEnd/>
          </a:ln>
        </p:spPr>
        <p:txBody>
          <a:bodyPr/>
          <a:lstStyle/>
          <a:p>
            <a:endParaRPr lang="en-GB"/>
          </a:p>
        </p:txBody>
      </p:sp>
      <p:sp>
        <p:nvSpPr>
          <p:cNvPr id="259116" name="Line 44"/>
          <p:cNvSpPr>
            <a:spLocks noChangeShapeType="1"/>
          </p:cNvSpPr>
          <p:nvPr/>
        </p:nvSpPr>
        <p:spPr bwMode="auto">
          <a:xfrm>
            <a:off x="4244975" y="1592263"/>
            <a:ext cx="100013" cy="1587"/>
          </a:xfrm>
          <a:prstGeom prst="line">
            <a:avLst/>
          </a:prstGeom>
          <a:noFill/>
          <a:ln w="0">
            <a:solidFill>
              <a:srgbClr val="000000"/>
            </a:solidFill>
            <a:round/>
            <a:headEnd/>
            <a:tailEnd/>
          </a:ln>
        </p:spPr>
        <p:txBody>
          <a:bodyPr/>
          <a:lstStyle/>
          <a:p>
            <a:endParaRPr lang="en-GB"/>
          </a:p>
        </p:txBody>
      </p:sp>
      <p:sp>
        <p:nvSpPr>
          <p:cNvPr id="259117" name="Line 45"/>
          <p:cNvSpPr>
            <a:spLocks noChangeShapeType="1"/>
          </p:cNvSpPr>
          <p:nvPr/>
        </p:nvSpPr>
        <p:spPr bwMode="auto">
          <a:xfrm>
            <a:off x="4232275" y="1897063"/>
            <a:ext cx="112713" cy="1587"/>
          </a:xfrm>
          <a:prstGeom prst="line">
            <a:avLst/>
          </a:prstGeom>
          <a:noFill/>
          <a:ln w="0">
            <a:solidFill>
              <a:srgbClr val="000000"/>
            </a:solidFill>
            <a:round/>
            <a:headEnd/>
            <a:tailEnd/>
          </a:ln>
        </p:spPr>
        <p:txBody>
          <a:bodyPr/>
          <a:lstStyle/>
          <a:p>
            <a:endParaRPr lang="en-GB"/>
          </a:p>
        </p:txBody>
      </p:sp>
      <p:sp>
        <p:nvSpPr>
          <p:cNvPr id="259118" name="Line 46"/>
          <p:cNvSpPr>
            <a:spLocks noChangeShapeType="1"/>
          </p:cNvSpPr>
          <p:nvPr/>
        </p:nvSpPr>
        <p:spPr bwMode="auto">
          <a:xfrm>
            <a:off x="3908425" y="2890838"/>
            <a:ext cx="323850" cy="1587"/>
          </a:xfrm>
          <a:prstGeom prst="line">
            <a:avLst/>
          </a:prstGeom>
          <a:noFill/>
          <a:ln w="0">
            <a:solidFill>
              <a:srgbClr val="000000"/>
            </a:solidFill>
            <a:round/>
            <a:headEnd/>
            <a:tailEnd/>
          </a:ln>
        </p:spPr>
        <p:txBody>
          <a:bodyPr/>
          <a:lstStyle/>
          <a:p>
            <a:endParaRPr lang="en-GB"/>
          </a:p>
        </p:txBody>
      </p:sp>
      <p:sp>
        <p:nvSpPr>
          <p:cNvPr id="259119" name="Line 47"/>
          <p:cNvSpPr>
            <a:spLocks noChangeShapeType="1"/>
          </p:cNvSpPr>
          <p:nvPr/>
        </p:nvSpPr>
        <p:spPr bwMode="auto">
          <a:xfrm>
            <a:off x="4232275" y="2470150"/>
            <a:ext cx="138113" cy="0"/>
          </a:xfrm>
          <a:prstGeom prst="line">
            <a:avLst/>
          </a:prstGeom>
          <a:noFill/>
          <a:ln w="0">
            <a:solidFill>
              <a:srgbClr val="000000"/>
            </a:solidFill>
            <a:round/>
            <a:headEnd/>
            <a:tailEnd/>
          </a:ln>
        </p:spPr>
        <p:txBody>
          <a:bodyPr/>
          <a:lstStyle/>
          <a:p>
            <a:endParaRPr lang="en-GB"/>
          </a:p>
        </p:txBody>
      </p:sp>
      <p:sp>
        <p:nvSpPr>
          <p:cNvPr id="259120" name="Line 48"/>
          <p:cNvSpPr>
            <a:spLocks noChangeShapeType="1"/>
          </p:cNvSpPr>
          <p:nvPr/>
        </p:nvSpPr>
        <p:spPr bwMode="auto">
          <a:xfrm>
            <a:off x="4232275" y="3417888"/>
            <a:ext cx="138113" cy="1587"/>
          </a:xfrm>
          <a:prstGeom prst="line">
            <a:avLst/>
          </a:prstGeom>
          <a:noFill/>
          <a:ln w="0">
            <a:solidFill>
              <a:srgbClr val="000000"/>
            </a:solidFill>
            <a:round/>
            <a:headEnd/>
            <a:tailEnd/>
          </a:ln>
        </p:spPr>
        <p:txBody>
          <a:bodyPr/>
          <a:lstStyle/>
          <a:p>
            <a:endParaRPr lang="en-GB"/>
          </a:p>
        </p:txBody>
      </p:sp>
      <p:sp>
        <p:nvSpPr>
          <p:cNvPr id="259121" name="Line 49"/>
          <p:cNvSpPr>
            <a:spLocks noChangeShapeType="1"/>
          </p:cNvSpPr>
          <p:nvPr/>
        </p:nvSpPr>
        <p:spPr bwMode="auto">
          <a:xfrm>
            <a:off x="3706813" y="912813"/>
            <a:ext cx="625475" cy="1587"/>
          </a:xfrm>
          <a:prstGeom prst="line">
            <a:avLst/>
          </a:prstGeom>
          <a:noFill/>
          <a:ln w="0">
            <a:solidFill>
              <a:srgbClr val="000000"/>
            </a:solidFill>
            <a:round/>
            <a:headEnd/>
            <a:tailEnd/>
          </a:ln>
        </p:spPr>
        <p:txBody>
          <a:bodyPr/>
          <a:lstStyle/>
          <a:p>
            <a:endParaRPr lang="en-GB"/>
          </a:p>
        </p:txBody>
      </p:sp>
      <p:sp>
        <p:nvSpPr>
          <p:cNvPr id="259122" name="Line 50"/>
          <p:cNvSpPr>
            <a:spLocks noChangeShapeType="1"/>
          </p:cNvSpPr>
          <p:nvPr/>
        </p:nvSpPr>
        <p:spPr bwMode="auto">
          <a:xfrm>
            <a:off x="4232275" y="633413"/>
            <a:ext cx="112713" cy="1587"/>
          </a:xfrm>
          <a:prstGeom prst="line">
            <a:avLst/>
          </a:prstGeom>
          <a:noFill/>
          <a:ln w="0">
            <a:solidFill>
              <a:srgbClr val="000000"/>
            </a:solidFill>
            <a:round/>
            <a:headEnd/>
            <a:tailEnd/>
          </a:ln>
        </p:spPr>
        <p:txBody>
          <a:bodyPr/>
          <a:lstStyle/>
          <a:p>
            <a:endParaRPr lang="en-GB"/>
          </a:p>
        </p:txBody>
      </p:sp>
      <p:sp>
        <p:nvSpPr>
          <p:cNvPr id="259123" name="Line 51"/>
          <p:cNvSpPr>
            <a:spLocks noChangeShapeType="1"/>
          </p:cNvSpPr>
          <p:nvPr/>
        </p:nvSpPr>
        <p:spPr bwMode="auto">
          <a:xfrm>
            <a:off x="4232275" y="1171575"/>
            <a:ext cx="112713" cy="1588"/>
          </a:xfrm>
          <a:prstGeom prst="line">
            <a:avLst/>
          </a:prstGeom>
          <a:noFill/>
          <a:ln w="0">
            <a:solidFill>
              <a:srgbClr val="000000"/>
            </a:solidFill>
            <a:round/>
            <a:headEnd/>
            <a:tailEnd/>
          </a:ln>
        </p:spPr>
        <p:txBody>
          <a:bodyPr/>
          <a:lstStyle/>
          <a:p>
            <a:endParaRPr lang="en-GB"/>
          </a:p>
        </p:txBody>
      </p:sp>
      <p:sp>
        <p:nvSpPr>
          <p:cNvPr id="259124" name="Line 52"/>
          <p:cNvSpPr>
            <a:spLocks noChangeShapeType="1"/>
          </p:cNvSpPr>
          <p:nvPr/>
        </p:nvSpPr>
        <p:spPr bwMode="auto">
          <a:xfrm>
            <a:off x="6142038" y="1428750"/>
            <a:ext cx="1587" cy="514350"/>
          </a:xfrm>
          <a:prstGeom prst="line">
            <a:avLst/>
          </a:prstGeom>
          <a:noFill/>
          <a:ln w="0">
            <a:solidFill>
              <a:srgbClr val="000000"/>
            </a:solidFill>
            <a:round/>
            <a:headEnd/>
            <a:tailEnd/>
          </a:ln>
        </p:spPr>
        <p:txBody>
          <a:bodyPr/>
          <a:lstStyle/>
          <a:p>
            <a:endParaRPr lang="en-GB"/>
          </a:p>
        </p:txBody>
      </p:sp>
      <p:sp>
        <p:nvSpPr>
          <p:cNvPr id="259125" name="Line 53"/>
          <p:cNvSpPr>
            <a:spLocks noChangeShapeType="1"/>
          </p:cNvSpPr>
          <p:nvPr/>
        </p:nvSpPr>
        <p:spPr bwMode="auto">
          <a:xfrm>
            <a:off x="6154738" y="2246313"/>
            <a:ext cx="1587" cy="561975"/>
          </a:xfrm>
          <a:prstGeom prst="line">
            <a:avLst/>
          </a:prstGeom>
          <a:noFill/>
          <a:ln w="0">
            <a:solidFill>
              <a:srgbClr val="000000"/>
            </a:solidFill>
            <a:round/>
            <a:headEnd/>
            <a:tailEnd/>
          </a:ln>
        </p:spPr>
        <p:txBody>
          <a:bodyPr/>
          <a:lstStyle/>
          <a:p>
            <a:endParaRPr lang="en-GB"/>
          </a:p>
        </p:txBody>
      </p:sp>
      <p:sp>
        <p:nvSpPr>
          <p:cNvPr id="259126" name="Line 54"/>
          <p:cNvSpPr>
            <a:spLocks noChangeShapeType="1"/>
          </p:cNvSpPr>
          <p:nvPr/>
        </p:nvSpPr>
        <p:spPr bwMode="auto">
          <a:xfrm>
            <a:off x="6167438" y="3160713"/>
            <a:ext cx="1587" cy="536575"/>
          </a:xfrm>
          <a:prstGeom prst="line">
            <a:avLst/>
          </a:prstGeom>
          <a:noFill/>
          <a:ln w="0">
            <a:solidFill>
              <a:srgbClr val="000000"/>
            </a:solidFill>
            <a:round/>
            <a:headEnd/>
            <a:tailEnd/>
          </a:ln>
        </p:spPr>
        <p:txBody>
          <a:bodyPr/>
          <a:lstStyle/>
          <a:p>
            <a:endParaRPr lang="en-GB"/>
          </a:p>
        </p:txBody>
      </p:sp>
      <p:sp>
        <p:nvSpPr>
          <p:cNvPr id="259127" name="Line 55"/>
          <p:cNvSpPr>
            <a:spLocks noChangeShapeType="1"/>
          </p:cNvSpPr>
          <p:nvPr/>
        </p:nvSpPr>
        <p:spPr bwMode="auto">
          <a:xfrm flipV="1">
            <a:off x="5392738" y="1673225"/>
            <a:ext cx="749300" cy="211138"/>
          </a:xfrm>
          <a:prstGeom prst="line">
            <a:avLst/>
          </a:prstGeom>
          <a:noFill/>
          <a:ln w="0">
            <a:solidFill>
              <a:srgbClr val="000000"/>
            </a:solidFill>
            <a:round/>
            <a:headEnd/>
            <a:tailEnd/>
          </a:ln>
        </p:spPr>
        <p:txBody>
          <a:bodyPr/>
          <a:lstStyle/>
          <a:p>
            <a:endParaRPr lang="en-GB"/>
          </a:p>
        </p:txBody>
      </p:sp>
      <p:sp>
        <p:nvSpPr>
          <p:cNvPr id="259128" name="Line 56"/>
          <p:cNvSpPr>
            <a:spLocks noChangeShapeType="1"/>
          </p:cNvSpPr>
          <p:nvPr/>
        </p:nvSpPr>
        <p:spPr bwMode="auto">
          <a:xfrm>
            <a:off x="5967413" y="2505075"/>
            <a:ext cx="263525" cy="1588"/>
          </a:xfrm>
          <a:prstGeom prst="line">
            <a:avLst/>
          </a:prstGeom>
          <a:noFill/>
          <a:ln w="0">
            <a:solidFill>
              <a:srgbClr val="000000"/>
            </a:solidFill>
            <a:round/>
            <a:headEnd/>
            <a:tailEnd/>
          </a:ln>
        </p:spPr>
        <p:txBody>
          <a:bodyPr/>
          <a:lstStyle/>
          <a:p>
            <a:endParaRPr lang="en-GB"/>
          </a:p>
        </p:txBody>
      </p:sp>
      <p:sp>
        <p:nvSpPr>
          <p:cNvPr id="259129" name="Line 57"/>
          <p:cNvSpPr>
            <a:spLocks noChangeShapeType="1"/>
          </p:cNvSpPr>
          <p:nvPr/>
        </p:nvSpPr>
        <p:spPr bwMode="auto">
          <a:xfrm>
            <a:off x="5481638" y="3440113"/>
            <a:ext cx="760412" cy="1587"/>
          </a:xfrm>
          <a:prstGeom prst="line">
            <a:avLst/>
          </a:prstGeom>
          <a:noFill/>
          <a:ln w="0">
            <a:solidFill>
              <a:srgbClr val="000000"/>
            </a:solidFill>
            <a:round/>
            <a:headEnd/>
            <a:tailEnd/>
          </a:ln>
        </p:spPr>
        <p:txBody>
          <a:bodyPr/>
          <a:lstStyle/>
          <a:p>
            <a:endParaRPr lang="en-GB"/>
          </a:p>
        </p:txBody>
      </p:sp>
      <p:sp>
        <p:nvSpPr>
          <p:cNvPr id="259130" name="Line 58"/>
          <p:cNvSpPr>
            <a:spLocks noChangeShapeType="1"/>
          </p:cNvSpPr>
          <p:nvPr/>
        </p:nvSpPr>
        <p:spPr bwMode="auto">
          <a:xfrm>
            <a:off x="6142038" y="1428750"/>
            <a:ext cx="112712" cy="1588"/>
          </a:xfrm>
          <a:prstGeom prst="line">
            <a:avLst/>
          </a:prstGeom>
          <a:noFill/>
          <a:ln w="0">
            <a:solidFill>
              <a:srgbClr val="000000"/>
            </a:solidFill>
            <a:round/>
            <a:headEnd/>
            <a:tailEnd/>
          </a:ln>
        </p:spPr>
        <p:txBody>
          <a:bodyPr/>
          <a:lstStyle/>
          <a:p>
            <a:endParaRPr lang="en-GB"/>
          </a:p>
        </p:txBody>
      </p:sp>
      <p:sp>
        <p:nvSpPr>
          <p:cNvPr id="259131" name="Line 59"/>
          <p:cNvSpPr>
            <a:spLocks noChangeShapeType="1"/>
          </p:cNvSpPr>
          <p:nvPr/>
        </p:nvSpPr>
        <p:spPr bwMode="auto">
          <a:xfrm>
            <a:off x="6142038" y="1673225"/>
            <a:ext cx="112712" cy="1588"/>
          </a:xfrm>
          <a:prstGeom prst="line">
            <a:avLst/>
          </a:prstGeom>
          <a:noFill/>
          <a:ln w="0">
            <a:solidFill>
              <a:srgbClr val="000000"/>
            </a:solidFill>
            <a:round/>
            <a:headEnd/>
            <a:tailEnd/>
          </a:ln>
        </p:spPr>
        <p:txBody>
          <a:bodyPr/>
          <a:lstStyle/>
          <a:p>
            <a:endParaRPr lang="en-GB"/>
          </a:p>
        </p:txBody>
      </p:sp>
      <p:sp>
        <p:nvSpPr>
          <p:cNvPr id="259132" name="Line 60"/>
          <p:cNvSpPr>
            <a:spLocks noChangeShapeType="1"/>
          </p:cNvSpPr>
          <p:nvPr/>
        </p:nvSpPr>
        <p:spPr bwMode="auto">
          <a:xfrm>
            <a:off x="6142038" y="1943100"/>
            <a:ext cx="112712" cy="1588"/>
          </a:xfrm>
          <a:prstGeom prst="line">
            <a:avLst/>
          </a:prstGeom>
          <a:noFill/>
          <a:ln w="0">
            <a:solidFill>
              <a:srgbClr val="000000"/>
            </a:solidFill>
            <a:round/>
            <a:headEnd/>
            <a:tailEnd/>
          </a:ln>
        </p:spPr>
        <p:txBody>
          <a:bodyPr/>
          <a:lstStyle/>
          <a:p>
            <a:endParaRPr lang="en-GB"/>
          </a:p>
        </p:txBody>
      </p:sp>
      <p:sp>
        <p:nvSpPr>
          <p:cNvPr id="259133" name="Line 61"/>
          <p:cNvSpPr>
            <a:spLocks noChangeShapeType="1"/>
          </p:cNvSpPr>
          <p:nvPr/>
        </p:nvSpPr>
        <p:spPr bwMode="auto">
          <a:xfrm>
            <a:off x="6154738" y="2246313"/>
            <a:ext cx="61912" cy="1587"/>
          </a:xfrm>
          <a:prstGeom prst="line">
            <a:avLst/>
          </a:prstGeom>
          <a:noFill/>
          <a:ln w="0">
            <a:solidFill>
              <a:srgbClr val="000000"/>
            </a:solidFill>
            <a:round/>
            <a:headEnd/>
            <a:tailEnd/>
          </a:ln>
        </p:spPr>
        <p:txBody>
          <a:bodyPr/>
          <a:lstStyle/>
          <a:p>
            <a:endParaRPr lang="en-GB"/>
          </a:p>
        </p:txBody>
      </p:sp>
      <p:sp>
        <p:nvSpPr>
          <p:cNvPr id="259134" name="Line 62"/>
          <p:cNvSpPr>
            <a:spLocks noChangeShapeType="1"/>
          </p:cNvSpPr>
          <p:nvPr/>
        </p:nvSpPr>
        <p:spPr bwMode="auto">
          <a:xfrm>
            <a:off x="6154738" y="2808288"/>
            <a:ext cx="61912" cy="1587"/>
          </a:xfrm>
          <a:prstGeom prst="line">
            <a:avLst/>
          </a:prstGeom>
          <a:noFill/>
          <a:ln w="0">
            <a:solidFill>
              <a:srgbClr val="000000"/>
            </a:solidFill>
            <a:round/>
            <a:headEnd/>
            <a:tailEnd/>
          </a:ln>
        </p:spPr>
        <p:txBody>
          <a:bodyPr/>
          <a:lstStyle/>
          <a:p>
            <a:endParaRPr lang="en-GB"/>
          </a:p>
        </p:txBody>
      </p:sp>
      <p:sp>
        <p:nvSpPr>
          <p:cNvPr id="259135" name="Line 63"/>
          <p:cNvSpPr>
            <a:spLocks noChangeShapeType="1"/>
          </p:cNvSpPr>
          <p:nvPr/>
        </p:nvSpPr>
        <p:spPr bwMode="auto">
          <a:xfrm>
            <a:off x="6167438" y="3160713"/>
            <a:ext cx="63500" cy="0"/>
          </a:xfrm>
          <a:prstGeom prst="line">
            <a:avLst/>
          </a:prstGeom>
          <a:noFill/>
          <a:ln w="0">
            <a:solidFill>
              <a:srgbClr val="000000"/>
            </a:solidFill>
            <a:round/>
            <a:headEnd/>
            <a:tailEnd/>
          </a:ln>
        </p:spPr>
        <p:txBody>
          <a:bodyPr/>
          <a:lstStyle/>
          <a:p>
            <a:endParaRPr lang="en-GB"/>
          </a:p>
        </p:txBody>
      </p:sp>
      <p:sp>
        <p:nvSpPr>
          <p:cNvPr id="259136" name="Line 64"/>
          <p:cNvSpPr>
            <a:spLocks noChangeShapeType="1"/>
          </p:cNvSpPr>
          <p:nvPr/>
        </p:nvSpPr>
        <p:spPr bwMode="auto">
          <a:xfrm>
            <a:off x="6167438" y="3697288"/>
            <a:ext cx="63500" cy="1587"/>
          </a:xfrm>
          <a:prstGeom prst="line">
            <a:avLst/>
          </a:prstGeom>
          <a:noFill/>
          <a:ln w="0">
            <a:solidFill>
              <a:srgbClr val="000000"/>
            </a:solidFill>
            <a:round/>
            <a:headEnd/>
            <a:tailEnd/>
          </a:ln>
        </p:spPr>
        <p:txBody>
          <a:bodyPr/>
          <a:lstStyle/>
          <a:p>
            <a:endParaRPr lang="en-GB"/>
          </a:p>
        </p:txBody>
      </p:sp>
      <p:sp>
        <p:nvSpPr>
          <p:cNvPr id="259137" name="Line 65"/>
          <p:cNvSpPr>
            <a:spLocks noChangeShapeType="1"/>
          </p:cNvSpPr>
          <p:nvPr/>
        </p:nvSpPr>
        <p:spPr bwMode="auto">
          <a:xfrm>
            <a:off x="5230813" y="1627188"/>
            <a:ext cx="911225" cy="34925"/>
          </a:xfrm>
          <a:prstGeom prst="line">
            <a:avLst/>
          </a:prstGeom>
          <a:noFill/>
          <a:ln w="0">
            <a:solidFill>
              <a:srgbClr val="000000"/>
            </a:solidFill>
            <a:round/>
            <a:headEnd/>
            <a:tailEnd/>
          </a:ln>
        </p:spPr>
        <p:txBody>
          <a:bodyPr/>
          <a:lstStyle/>
          <a:p>
            <a:endParaRPr lang="en-GB"/>
          </a:p>
        </p:txBody>
      </p:sp>
    </p:spTree>
  </p:cSld>
  <p:clrMapOvr>
    <a:masterClrMapping/>
  </p:clrMapOvr>
  <p:transition spd="med"/>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GB" smtClean="0"/>
              <a:t>2011</a:t>
            </a:r>
            <a:endParaRPr lang="en-GB"/>
          </a:p>
        </p:txBody>
      </p:sp>
      <p:sp>
        <p:nvSpPr>
          <p:cNvPr id="5" name="Slide Number Placeholder 3"/>
          <p:cNvSpPr>
            <a:spLocks noGrp="1"/>
          </p:cNvSpPr>
          <p:nvPr>
            <p:ph type="sldNum" sz="quarter" idx="12"/>
          </p:nvPr>
        </p:nvSpPr>
        <p:spPr/>
        <p:txBody>
          <a:bodyPr/>
          <a:lstStyle/>
          <a:p>
            <a:fld id="{A9C5651F-A2F5-4A2B-811F-17BD890D5101}" type="slidenum">
              <a:rPr lang="en-GB"/>
              <a:pPr/>
              <a:t>117</a:t>
            </a:fld>
            <a:endParaRPr lang="en-GB"/>
          </a:p>
        </p:txBody>
      </p:sp>
      <p:sp>
        <p:nvSpPr>
          <p:cNvPr id="260098" name="Text Box 2"/>
          <p:cNvSpPr txBox="1">
            <a:spLocks noChangeArrowheads="1"/>
          </p:cNvSpPr>
          <p:nvPr/>
        </p:nvSpPr>
        <p:spPr bwMode="auto">
          <a:xfrm>
            <a:off x="1066800" y="609600"/>
            <a:ext cx="6905625" cy="1006475"/>
          </a:xfrm>
          <a:prstGeom prst="rect">
            <a:avLst/>
          </a:prstGeom>
          <a:solidFill>
            <a:schemeClr val="accent1"/>
          </a:solidFill>
          <a:ln w="9525">
            <a:noFill/>
            <a:miter lim="800000"/>
            <a:headEnd/>
            <a:tailEnd/>
          </a:ln>
          <a:effectLst/>
        </p:spPr>
        <p:txBody>
          <a:bodyPr wrap="none">
            <a:spAutoFit/>
          </a:bodyPr>
          <a:lstStyle/>
          <a:p>
            <a:pPr algn="ctr"/>
            <a:r>
              <a:rPr lang="en-US" sz="2800">
                <a:solidFill>
                  <a:schemeClr val="bg1"/>
                </a:solidFill>
                <a:latin typeface="Comic Sans MS" pitchFamily="66" charset="0"/>
              </a:rPr>
              <a:t>Inferential statistics</a:t>
            </a:r>
          </a:p>
          <a:p>
            <a:pPr algn="ctr"/>
            <a:r>
              <a:rPr lang="en-US" sz="2800">
                <a:solidFill>
                  <a:schemeClr val="bg1"/>
                </a:solidFill>
                <a:latin typeface="Comic Sans MS" pitchFamily="66" charset="0"/>
              </a:rPr>
              <a:t>Used for Testing for Mean Differences</a:t>
            </a:r>
            <a:r>
              <a:rPr lang="en-US" sz="3200">
                <a:latin typeface="Comic Sans MS" pitchFamily="66" charset="0"/>
              </a:rPr>
              <a:t> </a:t>
            </a:r>
          </a:p>
        </p:txBody>
      </p:sp>
      <p:sp>
        <p:nvSpPr>
          <p:cNvPr id="260099" name="Text Box 3"/>
          <p:cNvSpPr txBox="1">
            <a:spLocks noChangeArrowheads="1"/>
          </p:cNvSpPr>
          <p:nvPr/>
        </p:nvSpPr>
        <p:spPr bwMode="auto">
          <a:xfrm>
            <a:off x="1295400" y="1981200"/>
            <a:ext cx="7467600" cy="4422775"/>
          </a:xfrm>
          <a:prstGeom prst="rect">
            <a:avLst/>
          </a:prstGeom>
          <a:solidFill>
            <a:srgbClr val="FF9966"/>
          </a:solidFill>
          <a:ln w="9525">
            <a:noFill/>
            <a:miter lim="800000"/>
            <a:headEnd/>
            <a:tailEnd/>
          </a:ln>
          <a:effectLst/>
        </p:spPr>
        <p:txBody>
          <a:bodyPr>
            <a:spAutoFit/>
          </a:bodyPr>
          <a:lstStyle/>
          <a:p>
            <a:pPr marL="457200" indent="-457200"/>
            <a:r>
              <a:rPr lang="en-US" sz="3200" u="sng">
                <a:solidFill>
                  <a:schemeClr val="bg1"/>
                </a:solidFill>
                <a:latin typeface="Comic Sans MS" pitchFamily="66" charset="0"/>
              </a:rPr>
              <a:t>T-test</a:t>
            </a:r>
            <a:r>
              <a:rPr lang="en-US" sz="2800">
                <a:solidFill>
                  <a:schemeClr val="bg1"/>
                </a:solidFill>
                <a:latin typeface="Comic Sans MS" pitchFamily="66" charset="0"/>
              </a:rPr>
              <a:t>: when experiments include only 2 groups</a:t>
            </a:r>
          </a:p>
          <a:p>
            <a:pPr marL="457200" indent="-457200">
              <a:buFontTx/>
              <a:buAutoNum type="alphaLcPeriod"/>
            </a:pPr>
            <a:r>
              <a:rPr lang="en-US" sz="2800">
                <a:solidFill>
                  <a:schemeClr val="bg1"/>
                </a:solidFill>
                <a:latin typeface="Comic Sans MS" pitchFamily="66" charset="0"/>
              </a:rPr>
              <a:t>Independent </a:t>
            </a:r>
          </a:p>
          <a:p>
            <a:pPr marL="457200" indent="-457200"/>
            <a:r>
              <a:rPr lang="en-US" sz="2800">
                <a:solidFill>
                  <a:schemeClr val="bg1"/>
                </a:solidFill>
                <a:latin typeface="Comic Sans MS" pitchFamily="66" charset="0"/>
              </a:rPr>
              <a:t>b.  Correlated </a:t>
            </a:r>
          </a:p>
          <a:p>
            <a:pPr marL="457200" indent="-457200"/>
            <a:r>
              <a:rPr lang="en-US" sz="2800">
                <a:solidFill>
                  <a:schemeClr val="bg1"/>
                </a:solidFill>
                <a:latin typeface="Comic Sans MS" pitchFamily="66" charset="0"/>
              </a:rPr>
              <a:t>       i. Within-subjects</a:t>
            </a:r>
          </a:p>
          <a:p>
            <a:pPr marL="457200" indent="-457200"/>
            <a:r>
              <a:rPr lang="en-US" sz="2800">
                <a:solidFill>
                  <a:schemeClr val="bg1"/>
                </a:solidFill>
                <a:latin typeface="Comic Sans MS" pitchFamily="66" charset="0"/>
              </a:rPr>
              <a:t>	   ii. Matched</a:t>
            </a:r>
          </a:p>
          <a:p>
            <a:pPr marL="457200" indent="-457200"/>
            <a:endParaRPr lang="en-US" sz="2800">
              <a:solidFill>
                <a:schemeClr val="bg1"/>
              </a:solidFill>
              <a:latin typeface="Comic Sans MS" pitchFamily="66" charset="0"/>
            </a:endParaRPr>
          </a:p>
          <a:p>
            <a:pPr marL="457200" indent="-457200" algn="ctr"/>
            <a:r>
              <a:rPr lang="en-US" sz="2800">
                <a:solidFill>
                  <a:schemeClr val="bg1"/>
                </a:solidFill>
                <a:latin typeface="Comic Sans MS" pitchFamily="66" charset="0"/>
              </a:rPr>
              <a:t>Based on the t statistic (critical values) based on </a:t>
            </a:r>
          </a:p>
          <a:p>
            <a:pPr marL="457200" indent="-457200" algn="ctr"/>
            <a:r>
              <a:rPr lang="en-US" sz="2800">
                <a:solidFill>
                  <a:schemeClr val="bg1"/>
                </a:solidFill>
                <a:latin typeface="Comic Sans MS" pitchFamily="66" charset="0"/>
              </a:rPr>
              <a:t> df &amp; p level </a:t>
            </a:r>
            <a:r>
              <a:rPr lang="en-US" sz="2800">
                <a:latin typeface="Comic Sans MS" pitchFamily="66" charset="0"/>
              </a:rPr>
              <a:t> </a:t>
            </a:r>
          </a:p>
        </p:txBody>
      </p:sp>
    </p:spTree>
  </p:cSld>
  <p:clrMapOvr>
    <a:masterClrMapping/>
  </p:clrMapOvr>
  <p:transition spd="med"/>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GB" smtClean="0"/>
              <a:t>2011</a:t>
            </a:r>
            <a:endParaRPr lang="en-GB"/>
          </a:p>
        </p:txBody>
      </p:sp>
      <p:sp>
        <p:nvSpPr>
          <p:cNvPr id="5" name="Slide Number Placeholder 3"/>
          <p:cNvSpPr>
            <a:spLocks noGrp="1"/>
          </p:cNvSpPr>
          <p:nvPr>
            <p:ph type="sldNum" sz="quarter" idx="12"/>
          </p:nvPr>
        </p:nvSpPr>
        <p:spPr/>
        <p:txBody>
          <a:bodyPr/>
          <a:lstStyle/>
          <a:p>
            <a:fld id="{AD6A1A7E-30C8-4301-86C7-179B16223324}" type="slidenum">
              <a:rPr lang="en-GB"/>
              <a:pPr/>
              <a:t>118</a:t>
            </a:fld>
            <a:endParaRPr lang="en-GB"/>
          </a:p>
        </p:txBody>
      </p:sp>
      <p:sp>
        <p:nvSpPr>
          <p:cNvPr id="261122" name="Text Box 2"/>
          <p:cNvSpPr txBox="1">
            <a:spLocks noChangeArrowheads="1"/>
          </p:cNvSpPr>
          <p:nvPr/>
        </p:nvSpPr>
        <p:spPr bwMode="auto">
          <a:xfrm>
            <a:off x="1219200" y="304800"/>
            <a:ext cx="6905625" cy="1006475"/>
          </a:xfrm>
          <a:prstGeom prst="rect">
            <a:avLst/>
          </a:prstGeom>
          <a:solidFill>
            <a:schemeClr val="accent1"/>
          </a:solidFill>
          <a:ln w="9525">
            <a:noFill/>
            <a:miter lim="800000"/>
            <a:headEnd/>
            <a:tailEnd/>
          </a:ln>
          <a:effectLst/>
        </p:spPr>
        <p:txBody>
          <a:bodyPr wrap="none">
            <a:spAutoFit/>
          </a:bodyPr>
          <a:lstStyle/>
          <a:p>
            <a:pPr algn="ctr"/>
            <a:r>
              <a:rPr lang="en-US" sz="2800">
                <a:solidFill>
                  <a:schemeClr val="bg1"/>
                </a:solidFill>
                <a:latin typeface="Comic Sans MS" pitchFamily="66" charset="0"/>
              </a:rPr>
              <a:t>Inferential statistics</a:t>
            </a:r>
          </a:p>
          <a:p>
            <a:pPr algn="ctr"/>
            <a:r>
              <a:rPr lang="en-US" sz="2800">
                <a:solidFill>
                  <a:schemeClr val="bg1"/>
                </a:solidFill>
                <a:latin typeface="Comic Sans MS" pitchFamily="66" charset="0"/>
              </a:rPr>
              <a:t>Used for Testing for Mean Differences</a:t>
            </a:r>
            <a:r>
              <a:rPr lang="en-US" sz="3200">
                <a:latin typeface="Comic Sans MS" pitchFamily="66" charset="0"/>
              </a:rPr>
              <a:t> </a:t>
            </a:r>
          </a:p>
        </p:txBody>
      </p:sp>
      <p:sp>
        <p:nvSpPr>
          <p:cNvPr id="261123" name="Text Box 3"/>
          <p:cNvSpPr txBox="1">
            <a:spLocks noChangeArrowheads="1"/>
          </p:cNvSpPr>
          <p:nvPr/>
        </p:nvSpPr>
        <p:spPr bwMode="auto">
          <a:xfrm>
            <a:off x="1143000" y="1676400"/>
            <a:ext cx="7620000" cy="4849813"/>
          </a:xfrm>
          <a:prstGeom prst="rect">
            <a:avLst/>
          </a:prstGeom>
          <a:solidFill>
            <a:srgbClr val="FF9966"/>
          </a:solidFill>
          <a:ln w="9525">
            <a:noFill/>
            <a:miter lim="800000"/>
            <a:headEnd/>
            <a:tailEnd/>
          </a:ln>
          <a:effectLst/>
        </p:spPr>
        <p:txBody>
          <a:bodyPr>
            <a:spAutoFit/>
          </a:bodyPr>
          <a:lstStyle/>
          <a:p>
            <a:pPr marL="457200" indent="-457200" algn="ctr"/>
            <a:r>
              <a:rPr lang="en-US" sz="3200" u="sng">
                <a:solidFill>
                  <a:schemeClr val="bg1"/>
                </a:solidFill>
                <a:latin typeface="Comic Sans MS" pitchFamily="66" charset="0"/>
              </a:rPr>
              <a:t>Analysis of Variance</a:t>
            </a:r>
            <a:r>
              <a:rPr lang="en-US" sz="3200">
                <a:solidFill>
                  <a:schemeClr val="bg1"/>
                </a:solidFill>
                <a:latin typeface="Comic Sans MS" pitchFamily="66" charset="0"/>
              </a:rPr>
              <a:t> (ANOVA)</a:t>
            </a:r>
            <a:r>
              <a:rPr lang="en-US" sz="2800">
                <a:solidFill>
                  <a:schemeClr val="bg1"/>
                </a:solidFill>
                <a:latin typeface="Comic Sans MS" pitchFamily="66" charset="0"/>
              </a:rPr>
              <a:t>: used when </a:t>
            </a:r>
          </a:p>
          <a:p>
            <a:pPr marL="457200" indent="-457200" algn="ctr"/>
            <a:r>
              <a:rPr lang="en-US" sz="2800">
                <a:solidFill>
                  <a:schemeClr val="bg1"/>
                </a:solidFill>
                <a:latin typeface="Comic Sans MS" pitchFamily="66" charset="0"/>
              </a:rPr>
              <a:t> comparing more than 2 groups</a:t>
            </a:r>
          </a:p>
          <a:p>
            <a:pPr marL="457200" indent="-457200"/>
            <a:r>
              <a:rPr lang="en-US" sz="2800">
                <a:solidFill>
                  <a:schemeClr val="bg1"/>
                </a:solidFill>
                <a:latin typeface="Comic Sans MS" pitchFamily="66" charset="0"/>
              </a:rPr>
              <a:t>1. Between Subjects      </a:t>
            </a:r>
          </a:p>
          <a:p>
            <a:pPr marL="457200" indent="-457200"/>
            <a:r>
              <a:rPr lang="en-US" sz="2800">
                <a:solidFill>
                  <a:schemeClr val="bg1"/>
                </a:solidFill>
                <a:latin typeface="Comic Sans MS" pitchFamily="66" charset="0"/>
              </a:rPr>
              <a:t>2. Within Subjects – repeated measures</a:t>
            </a:r>
          </a:p>
          <a:p>
            <a:pPr marL="457200" indent="-457200"/>
            <a:endParaRPr lang="en-US" sz="2800">
              <a:solidFill>
                <a:schemeClr val="bg1"/>
              </a:solidFill>
              <a:latin typeface="Comic Sans MS" pitchFamily="66" charset="0"/>
            </a:endParaRPr>
          </a:p>
          <a:p>
            <a:pPr marL="457200" indent="-457200" algn="ctr"/>
            <a:r>
              <a:rPr lang="en-US" sz="2800">
                <a:solidFill>
                  <a:schemeClr val="bg1"/>
                </a:solidFill>
                <a:latin typeface="Comic Sans MS" pitchFamily="66" charset="0"/>
              </a:rPr>
              <a:t>Based on the f statistic (critical values) based on </a:t>
            </a:r>
          </a:p>
          <a:p>
            <a:pPr marL="457200" indent="-457200" algn="ctr"/>
            <a:r>
              <a:rPr lang="en-US" sz="2800">
                <a:solidFill>
                  <a:schemeClr val="bg1"/>
                </a:solidFill>
                <a:latin typeface="Comic Sans MS" pitchFamily="66" charset="0"/>
              </a:rPr>
              <a:t>df &amp; alpha level </a:t>
            </a:r>
          </a:p>
          <a:p>
            <a:pPr marL="457200" indent="-457200" algn="ctr"/>
            <a:r>
              <a:rPr lang="en-US" sz="2800">
                <a:solidFill>
                  <a:schemeClr val="bg1"/>
                </a:solidFill>
                <a:latin typeface="Comic Sans MS" pitchFamily="66" charset="0"/>
              </a:rPr>
              <a:t>More than one IV = factorial (iv=factors)</a:t>
            </a:r>
          </a:p>
          <a:p>
            <a:pPr marL="457200" indent="-457200" algn="ctr"/>
            <a:r>
              <a:rPr lang="en-US" sz="2800">
                <a:solidFill>
                  <a:schemeClr val="bg1"/>
                </a:solidFill>
                <a:latin typeface="Comic Sans MS" pitchFamily="66" charset="0"/>
              </a:rPr>
              <a:t>Only one IV=one-way anova</a:t>
            </a:r>
            <a:r>
              <a:rPr lang="en-US" sz="2800">
                <a:latin typeface="Comic Sans MS" pitchFamily="66" charset="0"/>
              </a:rPr>
              <a:t> </a:t>
            </a:r>
          </a:p>
        </p:txBody>
      </p:sp>
    </p:spTree>
  </p:cSld>
  <p:clrMapOvr>
    <a:masterClrMapping/>
  </p:clrMapOvr>
  <p:transition spd="med"/>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BEB8DD6B-B7F6-44BE-A92C-4973FD1AD42D}" type="slidenum">
              <a:rPr lang="en-GB"/>
              <a:pPr/>
              <a:t>119</a:t>
            </a:fld>
            <a:endParaRPr lang="en-GB"/>
          </a:p>
        </p:txBody>
      </p:sp>
      <p:sp>
        <p:nvSpPr>
          <p:cNvPr id="262146" name="Rectangle 2"/>
          <p:cNvSpPr>
            <a:spLocks noGrp="1" noChangeArrowheads="1"/>
          </p:cNvSpPr>
          <p:nvPr>
            <p:ph type="title"/>
          </p:nvPr>
        </p:nvSpPr>
        <p:spPr>
          <a:xfrm>
            <a:off x="1295400" y="152400"/>
            <a:ext cx="7543800" cy="1143000"/>
          </a:xfrm>
        </p:spPr>
        <p:txBody>
          <a:bodyPr/>
          <a:lstStyle/>
          <a:p>
            <a:r>
              <a:rPr lang="en-US"/>
              <a:t>Types of Statistical Tests</a:t>
            </a:r>
          </a:p>
        </p:txBody>
      </p:sp>
      <p:sp>
        <p:nvSpPr>
          <p:cNvPr id="262147" name="Rectangle 3"/>
          <p:cNvSpPr>
            <a:spLocks noGrp="1" noChangeArrowheads="1"/>
          </p:cNvSpPr>
          <p:nvPr>
            <p:ph type="body" idx="1"/>
          </p:nvPr>
        </p:nvSpPr>
        <p:spPr>
          <a:xfrm>
            <a:off x="1295400" y="1700213"/>
            <a:ext cx="7696200" cy="4548187"/>
          </a:xfrm>
        </p:spPr>
        <p:txBody>
          <a:bodyPr/>
          <a:lstStyle/>
          <a:p>
            <a:pPr>
              <a:lnSpc>
                <a:spcPct val="90000"/>
              </a:lnSpc>
              <a:buFont typeface="Wingdings" pitchFamily="2" charset="2"/>
              <a:buNone/>
            </a:pPr>
            <a:r>
              <a:rPr lang="en-US" sz="2500"/>
              <a:t>When running a t test</a:t>
            </a:r>
          </a:p>
          <a:p>
            <a:pPr>
              <a:lnSpc>
                <a:spcPct val="90000"/>
              </a:lnSpc>
            </a:pPr>
            <a:r>
              <a:rPr lang="en-US" sz="2500"/>
              <a:t>We compare:</a:t>
            </a:r>
          </a:p>
          <a:p>
            <a:pPr lvl="1">
              <a:lnSpc>
                <a:spcPct val="90000"/>
              </a:lnSpc>
            </a:pPr>
            <a:r>
              <a:rPr lang="en-US" sz="2100"/>
              <a:t>Mean differences between groups</a:t>
            </a:r>
          </a:p>
          <a:p>
            <a:pPr>
              <a:lnSpc>
                <a:spcPct val="90000"/>
              </a:lnSpc>
            </a:pPr>
            <a:r>
              <a:rPr lang="en-US" sz="2500"/>
              <a:t>We assume</a:t>
            </a:r>
          </a:p>
          <a:p>
            <a:pPr lvl="1">
              <a:lnSpc>
                <a:spcPct val="90000"/>
              </a:lnSpc>
            </a:pPr>
            <a:r>
              <a:rPr lang="en-US" sz="2100"/>
              <a:t>random sampling</a:t>
            </a:r>
          </a:p>
          <a:p>
            <a:pPr lvl="1">
              <a:lnSpc>
                <a:spcPct val="90000"/>
              </a:lnSpc>
            </a:pPr>
            <a:r>
              <a:rPr lang="en-US" sz="2100"/>
              <a:t>the groups are homogeneous</a:t>
            </a:r>
          </a:p>
          <a:p>
            <a:pPr lvl="1">
              <a:lnSpc>
                <a:spcPct val="90000"/>
              </a:lnSpc>
            </a:pPr>
            <a:r>
              <a:rPr lang="en-US" sz="2100"/>
              <a:t>distribution is normal</a:t>
            </a:r>
          </a:p>
          <a:p>
            <a:pPr lvl="1">
              <a:lnSpc>
                <a:spcPct val="90000"/>
              </a:lnSpc>
            </a:pPr>
            <a:r>
              <a:rPr lang="en-US" sz="2100"/>
              <a:t>samples are large enough to represent population  (&gt;30)</a:t>
            </a:r>
          </a:p>
          <a:p>
            <a:pPr lvl="1">
              <a:lnSpc>
                <a:spcPct val="90000"/>
              </a:lnSpc>
            </a:pPr>
            <a:r>
              <a:rPr lang="en-US" sz="2100"/>
              <a:t>DV Data: represented on an </a:t>
            </a:r>
            <a:r>
              <a:rPr lang="en-US" sz="2100" b="1"/>
              <a:t>interval or ratio</a:t>
            </a:r>
            <a:r>
              <a:rPr lang="en-US" sz="2100"/>
              <a:t> scale</a:t>
            </a:r>
          </a:p>
          <a:p>
            <a:pPr>
              <a:lnSpc>
                <a:spcPct val="90000"/>
              </a:lnSpc>
            </a:pPr>
            <a:r>
              <a:rPr lang="en-US" sz="2500">
                <a:solidFill>
                  <a:srgbClr val="0000FF"/>
                </a:solidFill>
              </a:rPr>
              <a:t>These are Parametric tests!</a:t>
            </a:r>
          </a:p>
          <a:p>
            <a:pPr lvl="1">
              <a:lnSpc>
                <a:spcPct val="90000"/>
              </a:lnSpc>
            </a:pPr>
            <a:endParaRPr lang="en-US">
              <a:solidFill>
                <a:srgbClr val="0000FF"/>
              </a:solidFill>
            </a:endParaRPr>
          </a:p>
          <a:p>
            <a:pPr lvl="1">
              <a:lnSpc>
                <a:spcPct val="90000"/>
              </a:lnSpc>
            </a:pPr>
            <a:endParaRPr lang="en-US" sz="2100"/>
          </a:p>
          <a:p>
            <a:pPr lvl="1">
              <a:lnSpc>
                <a:spcPct val="90000"/>
              </a:lnSpc>
            </a:pPr>
            <a:endParaRPr lang="en-US" sz="2100"/>
          </a:p>
          <a:p>
            <a:pPr lvl="1">
              <a:lnSpc>
                <a:spcPct val="90000"/>
              </a:lnSpc>
            </a:pPr>
            <a:endParaRPr lang="en-US" sz="2100"/>
          </a:p>
          <a:p>
            <a:pPr lvl="1">
              <a:lnSpc>
                <a:spcPct val="90000"/>
              </a:lnSpc>
            </a:pPr>
            <a:endParaRPr lang="en-US" sz="2100"/>
          </a:p>
          <a:p>
            <a:pPr lvl="1">
              <a:lnSpc>
                <a:spcPct val="90000"/>
              </a:lnSpc>
            </a:pPr>
            <a:endParaRPr lang="en-US" sz="2100"/>
          </a:p>
          <a:p>
            <a:pPr lvl="1">
              <a:lnSpc>
                <a:spcPct val="90000"/>
              </a:lnSpc>
            </a:pPr>
            <a:endParaRPr lang="en-US" sz="2100"/>
          </a:p>
          <a:p>
            <a:pPr lvl="1">
              <a:lnSpc>
                <a:spcPct val="90000"/>
              </a:lnSpc>
            </a:pPr>
            <a:endParaRPr lang="en-US" sz="21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2146"/>
                                        </p:tgtEl>
                                        <p:attrNameLst>
                                          <p:attrName>style.visibility</p:attrName>
                                        </p:attrNameLst>
                                      </p:cBhvr>
                                      <p:to>
                                        <p:strVal val="visible"/>
                                      </p:to>
                                    </p:set>
                                    <p:animEffect transition="in" filter="fade">
                                      <p:cBhvr>
                                        <p:cTn id="7" dur="2000"/>
                                        <p:tgtEl>
                                          <p:spTgt spid="262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2147"/>
                                        </p:tgtEl>
                                        <p:attrNameLst>
                                          <p:attrName>style.visibility</p:attrName>
                                        </p:attrNameLst>
                                      </p:cBhvr>
                                      <p:to>
                                        <p:strVal val="visible"/>
                                      </p:to>
                                    </p:set>
                                    <p:animEffect transition="in" filter="fade">
                                      <p:cBhvr>
                                        <p:cTn id="10" dur="2000"/>
                                        <p:tgtEl>
                                          <p:spTgt spid="262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2146" grpId="0"/>
      <p:bldP spid="262147" grpId="0"/>
    </p:bldLst>
  </p:timing>
</p:sld>
</file>

<file path=ppt/slides/slide1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A570134D-BE4A-45E7-9320-697BA62CDFA0}" type="slidenum">
              <a:rPr lang="en-GB"/>
              <a:pPr/>
              <a:t>120</a:t>
            </a:fld>
            <a:endParaRPr lang="en-GB"/>
          </a:p>
        </p:txBody>
      </p:sp>
      <p:sp>
        <p:nvSpPr>
          <p:cNvPr id="264194" name="Rectangle 2"/>
          <p:cNvSpPr>
            <a:spLocks noGrp="1" noChangeArrowheads="1"/>
          </p:cNvSpPr>
          <p:nvPr>
            <p:ph type="title"/>
          </p:nvPr>
        </p:nvSpPr>
        <p:spPr>
          <a:xfrm>
            <a:off x="1371600" y="152400"/>
            <a:ext cx="7010400" cy="685800"/>
          </a:xfrm>
        </p:spPr>
        <p:txBody>
          <a:bodyPr/>
          <a:lstStyle/>
          <a:p>
            <a:r>
              <a:rPr lang="en-US"/>
              <a:t>Types of Tests</a:t>
            </a:r>
          </a:p>
        </p:txBody>
      </p:sp>
      <p:sp>
        <p:nvSpPr>
          <p:cNvPr id="264195" name="Rectangle 3"/>
          <p:cNvSpPr>
            <a:spLocks noGrp="1" noChangeArrowheads="1"/>
          </p:cNvSpPr>
          <p:nvPr>
            <p:ph type="body" idx="1"/>
          </p:nvPr>
        </p:nvSpPr>
        <p:spPr>
          <a:xfrm>
            <a:off x="1258888" y="1676400"/>
            <a:ext cx="7391400" cy="5181600"/>
          </a:xfrm>
        </p:spPr>
        <p:txBody>
          <a:bodyPr/>
          <a:lstStyle/>
          <a:p>
            <a:pPr>
              <a:lnSpc>
                <a:spcPct val="90000"/>
              </a:lnSpc>
              <a:buFont typeface="Wingdings" pitchFamily="2" charset="2"/>
              <a:buNone/>
            </a:pPr>
            <a:r>
              <a:rPr lang="en-US" sz="2500" b="1"/>
              <a:t>When the assumptions are violated:</a:t>
            </a:r>
          </a:p>
          <a:p>
            <a:pPr>
              <a:lnSpc>
                <a:spcPct val="90000"/>
              </a:lnSpc>
            </a:pPr>
            <a:r>
              <a:rPr lang="en-US" sz="2500"/>
              <a:t>Subjects were not randomly sampled</a:t>
            </a:r>
          </a:p>
          <a:p>
            <a:pPr>
              <a:lnSpc>
                <a:spcPct val="90000"/>
              </a:lnSpc>
            </a:pPr>
            <a:r>
              <a:rPr lang="en-US" sz="2500">
                <a:hlinkClick r:id="rId3"/>
              </a:rPr>
              <a:t>DV Data</a:t>
            </a:r>
            <a:r>
              <a:rPr lang="en-US" sz="2500"/>
              <a:t>: </a:t>
            </a:r>
          </a:p>
          <a:p>
            <a:pPr lvl="1">
              <a:lnSpc>
                <a:spcPct val="90000"/>
              </a:lnSpc>
            </a:pPr>
            <a:r>
              <a:rPr lang="en-US" sz="2100"/>
              <a:t>Ordinal (ranked)</a:t>
            </a:r>
          </a:p>
          <a:p>
            <a:pPr lvl="1">
              <a:lnSpc>
                <a:spcPct val="90000"/>
              </a:lnSpc>
            </a:pPr>
            <a:r>
              <a:rPr lang="en-US" sz="2100"/>
              <a:t> Nominal (categorized: brands of organic foods, types of rock, levels of education, learning styles)</a:t>
            </a:r>
          </a:p>
          <a:p>
            <a:pPr lvl="1">
              <a:lnSpc>
                <a:spcPct val="90000"/>
              </a:lnSpc>
            </a:pPr>
            <a:r>
              <a:rPr lang="en-US" sz="2100"/>
              <a:t>The scores are greatly skewed or we have no knowledge of the distribution</a:t>
            </a:r>
          </a:p>
          <a:p>
            <a:pPr>
              <a:lnSpc>
                <a:spcPct val="90000"/>
              </a:lnSpc>
              <a:buFont typeface="Wingdings" pitchFamily="2" charset="2"/>
              <a:buNone/>
            </a:pPr>
            <a:r>
              <a:rPr lang="en-US" sz="2500" b="1"/>
              <a:t>We use tests that are equivalent to t test </a:t>
            </a:r>
          </a:p>
          <a:p>
            <a:pPr algn="ctr">
              <a:lnSpc>
                <a:spcPct val="90000"/>
              </a:lnSpc>
              <a:buFont typeface="Wingdings" pitchFamily="2" charset="2"/>
              <a:buNone/>
            </a:pPr>
            <a:r>
              <a:rPr lang="en-US" sz="2500" b="1" i="1">
                <a:solidFill>
                  <a:srgbClr val="0000FF"/>
                </a:solidFill>
              </a:rPr>
              <a:t>Non-Parametric Test</a:t>
            </a:r>
            <a:r>
              <a:rPr lang="en-US" sz="2500" i="1">
                <a:solidFill>
                  <a:srgbClr val="0000FF"/>
                </a:solidFill>
              </a:rPr>
              <a:t>!</a:t>
            </a:r>
          </a:p>
          <a:p>
            <a:pPr lvl="1">
              <a:lnSpc>
                <a:spcPct val="90000"/>
              </a:lnSpc>
            </a:pPr>
            <a:endParaRPr lang="en-US" sz="2100"/>
          </a:p>
          <a:p>
            <a:pPr>
              <a:lnSpc>
                <a:spcPct val="90000"/>
              </a:lnSpc>
              <a:buClr>
                <a:schemeClr val="tx1"/>
              </a:buClr>
              <a:buSzPct val="95000"/>
              <a:buFontTx/>
              <a:buBlip>
                <a:blip r:embed="rId4"/>
              </a:buBlip>
            </a:pPr>
            <a:endParaRPr lang="en-US" sz="2500"/>
          </a:p>
          <a:p>
            <a:pPr lvl="1">
              <a:lnSpc>
                <a:spcPct val="90000"/>
              </a:lnSpc>
              <a:buFont typeface="Wingdings" pitchFamily="2" charset="2"/>
              <a:buNone/>
            </a:pPr>
            <a:r>
              <a:rPr lang="en-US" sz="2100"/>
              <a:t> </a:t>
            </a:r>
          </a:p>
          <a:p>
            <a:pPr>
              <a:lnSpc>
                <a:spcPct val="90000"/>
              </a:lnSpc>
            </a:pPr>
            <a:endParaRPr lang="en-US" sz="2500"/>
          </a:p>
          <a:p>
            <a:pPr lvl="1">
              <a:lnSpc>
                <a:spcPct val="90000"/>
              </a:lnSpc>
            </a:pPr>
            <a:endParaRPr lang="en-US" sz="21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4194"/>
                                        </p:tgtEl>
                                        <p:attrNameLst>
                                          <p:attrName>style.visibility</p:attrName>
                                        </p:attrNameLst>
                                      </p:cBhvr>
                                      <p:to>
                                        <p:strVal val="visible"/>
                                      </p:to>
                                    </p:set>
                                    <p:animEffect transition="in" filter="fade">
                                      <p:cBhvr>
                                        <p:cTn id="7" dur="2000"/>
                                        <p:tgtEl>
                                          <p:spTgt spid="2641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4195"/>
                                        </p:tgtEl>
                                        <p:attrNameLst>
                                          <p:attrName>style.visibility</p:attrName>
                                        </p:attrNameLst>
                                      </p:cBhvr>
                                      <p:to>
                                        <p:strVal val="visible"/>
                                      </p:to>
                                    </p:set>
                                    <p:animEffect transition="in" filter="fade">
                                      <p:cBhvr>
                                        <p:cTn id="10" dur="2000"/>
                                        <p:tgtEl>
                                          <p:spTgt spid="264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194" grpId="0"/>
      <p:bldP spid="264195" grpId="0"/>
    </p:bldLst>
  </p:timing>
</p:sld>
</file>

<file path=ppt/slides/slide1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570D2E60-4716-4A50-A640-D03106016B99}" type="slidenum">
              <a:rPr lang="en-GB"/>
              <a:pPr/>
              <a:t>121</a:t>
            </a:fld>
            <a:endParaRPr lang="en-GB"/>
          </a:p>
        </p:txBody>
      </p:sp>
      <p:sp>
        <p:nvSpPr>
          <p:cNvPr id="266242" name="Rectangle 2"/>
          <p:cNvSpPr>
            <a:spLocks noGrp="1" noChangeArrowheads="1"/>
          </p:cNvSpPr>
          <p:nvPr>
            <p:ph type="body" idx="1"/>
          </p:nvPr>
        </p:nvSpPr>
        <p:spPr>
          <a:xfrm>
            <a:off x="609600" y="1628775"/>
            <a:ext cx="7696200" cy="5229225"/>
          </a:xfrm>
        </p:spPr>
        <p:txBody>
          <a:bodyPr/>
          <a:lstStyle/>
          <a:p>
            <a:pPr marL="533400" indent="-533400">
              <a:lnSpc>
                <a:spcPct val="90000"/>
              </a:lnSpc>
            </a:pPr>
            <a:r>
              <a:rPr lang="en-US"/>
              <a:t>used when data are nominal (both IV and DV)</a:t>
            </a:r>
          </a:p>
          <a:p>
            <a:pPr marL="914400" lvl="1" indent="-457200">
              <a:lnSpc>
                <a:spcPct val="90000"/>
              </a:lnSpc>
            </a:pPr>
            <a:r>
              <a:rPr lang="en-US"/>
              <a:t>Comparing frequencies of distributions occurring in different categories or groups</a:t>
            </a:r>
          </a:p>
          <a:p>
            <a:pPr marL="914400" lvl="1" indent="-457200">
              <a:lnSpc>
                <a:spcPct val="90000"/>
              </a:lnSpc>
            </a:pPr>
            <a:r>
              <a:rPr lang="en-US"/>
              <a:t>Tests whether group distributions are different</a:t>
            </a:r>
          </a:p>
          <a:p>
            <a:pPr marL="1295400" lvl="2" indent="-381000">
              <a:lnSpc>
                <a:spcPct val="90000"/>
              </a:lnSpc>
            </a:pPr>
            <a:r>
              <a:rPr lang="en-US" i="1"/>
              <a:t>Blue tit preference for the effectiveness of 3 brands of nuts</a:t>
            </a:r>
          </a:p>
          <a:p>
            <a:pPr marL="914400" lvl="1" indent="-457200">
              <a:lnSpc>
                <a:spcPct val="90000"/>
              </a:lnSpc>
            </a:pPr>
            <a:r>
              <a:rPr lang="en-US"/>
              <a:t>determines the association between IV and DV by counting the frequencies of distribution</a:t>
            </a:r>
          </a:p>
          <a:p>
            <a:pPr marL="1295400" lvl="2" indent="-381000">
              <a:lnSpc>
                <a:spcPct val="90000"/>
              </a:lnSpc>
            </a:pPr>
            <a:r>
              <a:rPr lang="en-US" i="1"/>
              <a:t>Gender relative to study preference (alone or in group)</a:t>
            </a:r>
          </a:p>
          <a:p>
            <a:pPr marL="533400" indent="-533400">
              <a:lnSpc>
                <a:spcPct val="90000"/>
              </a:lnSpc>
              <a:buFont typeface="Wingdings" pitchFamily="2" charset="2"/>
              <a:buNone/>
            </a:pPr>
            <a:endParaRPr lang="en-US"/>
          </a:p>
        </p:txBody>
      </p:sp>
      <p:sp>
        <p:nvSpPr>
          <p:cNvPr id="266243" name="Rectangle 3"/>
          <p:cNvSpPr>
            <a:spLocks noGrp="1" noChangeArrowheads="1"/>
          </p:cNvSpPr>
          <p:nvPr>
            <p:ph type="title"/>
          </p:nvPr>
        </p:nvSpPr>
        <p:spPr>
          <a:xfrm>
            <a:off x="1524000" y="0"/>
            <a:ext cx="6858000" cy="1143000"/>
          </a:xfrm>
        </p:spPr>
        <p:txBody>
          <a:bodyPr/>
          <a:lstStyle/>
          <a:p>
            <a:r>
              <a:rPr lang="en-US"/>
              <a:t>Chi Square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43"/>
                                        </p:tgtEl>
                                        <p:attrNameLst>
                                          <p:attrName>style.visibility</p:attrName>
                                        </p:attrNameLst>
                                      </p:cBhvr>
                                      <p:to>
                                        <p:strVal val="visible"/>
                                      </p:to>
                                    </p:set>
                                    <p:animEffect transition="in" filter="fade">
                                      <p:cBhvr>
                                        <p:cTn id="7" dur="2000"/>
                                        <p:tgtEl>
                                          <p:spTgt spid="26624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42"/>
                                        </p:tgtEl>
                                        <p:attrNameLst>
                                          <p:attrName>style.visibility</p:attrName>
                                        </p:attrNameLst>
                                      </p:cBhvr>
                                      <p:to>
                                        <p:strVal val="visible"/>
                                      </p:to>
                                    </p:set>
                                    <p:animEffect transition="in" filter="fade">
                                      <p:cBhvr>
                                        <p:cTn id="10" dur="2000"/>
                                        <p:tgtEl>
                                          <p:spTgt spid="266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42" grpId="0"/>
      <p:bldP spid="266243" grpId="0"/>
    </p:bldLst>
  </p:timing>
</p:sld>
</file>

<file path=ppt/slides/slide1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Footer Placeholder 4"/>
          <p:cNvSpPr>
            <a:spLocks noGrp="1"/>
          </p:cNvSpPr>
          <p:nvPr>
            <p:ph type="ftr" sz="quarter" idx="11"/>
          </p:nvPr>
        </p:nvSpPr>
        <p:spPr/>
        <p:txBody>
          <a:bodyPr/>
          <a:lstStyle/>
          <a:p>
            <a:r>
              <a:rPr lang="en-GB" smtClean="0"/>
              <a:t>2011</a:t>
            </a:r>
            <a:endParaRPr lang="en-GB"/>
          </a:p>
        </p:txBody>
      </p:sp>
      <p:sp>
        <p:nvSpPr>
          <p:cNvPr id="8" name="Slide Number Placeholder 5"/>
          <p:cNvSpPr>
            <a:spLocks noGrp="1"/>
          </p:cNvSpPr>
          <p:nvPr>
            <p:ph type="sldNum" sz="quarter" idx="12"/>
          </p:nvPr>
        </p:nvSpPr>
        <p:spPr/>
        <p:txBody>
          <a:bodyPr/>
          <a:lstStyle/>
          <a:p>
            <a:fld id="{AE06EC38-3DFA-4C7A-9DFF-1545C97877DE}" type="slidenum">
              <a:rPr lang="en-GB"/>
              <a:pPr/>
              <a:t>122</a:t>
            </a:fld>
            <a:endParaRPr lang="en-GB"/>
          </a:p>
        </p:txBody>
      </p:sp>
      <p:sp>
        <p:nvSpPr>
          <p:cNvPr id="268290" name="Rectangle 2"/>
          <p:cNvSpPr>
            <a:spLocks noGrp="1" noChangeArrowheads="1"/>
          </p:cNvSpPr>
          <p:nvPr>
            <p:ph type="title"/>
          </p:nvPr>
        </p:nvSpPr>
        <p:spPr>
          <a:xfrm>
            <a:off x="1412875" y="377825"/>
            <a:ext cx="7099300" cy="609600"/>
          </a:xfrm>
        </p:spPr>
        <p:txBody>
          <a:bodyPr/>
          <a:lstStyle/>
          <a:p>
            <a:r>
              <a:rPr lang="en-US" sz="3200" b="1"/>
              <a:t/>
            </a:r>
            <a:br>
              <a:rPr lang="en-US" sz="3200" b="1"/>
            </a:br>
            <a:r>
              <a:rPr lang="en-US" sz="3200" b="1"/>
              <a:t/>
            </a:r>
            <a:br>
              <a:rPr lang="en-US" sz="3200" b="1"/>
            </a:br>
            <a:r>
              <a:rPr lang="en-US" sz="2400" b="1"/>
              <a:t>Types of Chi Square</a:t>
            </a:r>
            <a:br>
              <a:rPr lang="en-US" sz="2400" b="1"/>
            </a:br>
            <a:endParaRPr lang="en-US" sz="2400" b="1"/>
          </a:p>
        </p:txBody>
      </p:sp>
      <p:sp>
        <p:nvSpPr>
          <p:cNvPr id="268291" name="Rectangle 3"/>
          <p:cNvSpPr>
            <a:spLocks noGrp="1" noChangeArrowheads="1"/>
          </p:cNvSpPr>
          <p:nvPr>
            <p:ph type="body" idx="1"/>
          </p:nvPr>
        </p:nvSpPr>
        <p:spPr>
          <a:xfrm>
            <a:off x="457200" y="1676400"/>
            <a:ext cx="8305800" cy="4572000"/>
          </a:xfrm>
        </p:spPr>
        <p:txBody>
          <a:bodyPr/>
          <a:lstStyle/>
          <a:p>
            <a:pPr marL="533400" indent="-533400">
              <a:lnSpc>
                <a:spcPct val="90000"/>
              </a:lnSpc>
            </a:pPr>
            <a:r>
              <a:rPr lang="en-US" sz="2500"/>
              <a:t>A one-dimensional Chi Square </a:t>
            </a:r>
          </a:p>
          <a:p>
            <a:pPr marL="533400" indent="-533400">
              <a:lnSpc>
                <a:spcPct val="90000"/>
              </a:lnSpc>
            </a:pPr>
            <a:endParaRPr lang="en-US" sz="2500"/>
          </a:p>
          <a:p>
            <a:pPr marL="533400" indent="-533400">
              <a:lnSpc>
                <a:spcPct val="90000"/>
              </a:lnSpc>
            </a:pPr>
            <a:r>
              <a:rPr lang="en-US" sz="2500"/>
              <a:t>Determine if the observed frequencies are significantly different from the expected frequencies</a:t>
            </a:r>
          </a:p>
          <a:p>
            <a:pPr marL="914400" lvl="1" indent="-457200" algn="ctr">
              <a:lnSpc>
                <a:spcPct val="90000"/>
              </a:lnSpc>
              <a:buFont typeface="Wingdings" pitchFamily="2" charset="2"/>
              <a:buNone/>
            </a:pPr>
            <a:r>
              <a:rPr lang="en-US" sz="2100"/>
              <a:t>       X  Y  Z  (3 brands of organic food)</a:t>
            </a:r>
          </a:p>
          <a:p>
            <a:pPr marL="914400" lvl="1" indent="-457200" algn="ctr">
              <a:lnSpc>
                <a:spcPct val="90000"/>
              </a:lnSpc>
              <a:buFont typeface="Wingdings" pitchFamily="2" charset="2"/>
              <a:buNone/>
            </a:pPr>
            <a:endParaRPr lang="en-US" sz="2100"/>
          </a:p>
          <a:p>
            <a:pPr marL="914400" lvl="1" indent="-457200" algn="ctr">
              <a:lnSpc>
                <a:spcPct val="90000"/>
              </a:lnSpc>
              <a:buFont typeface="Wingdings" pitchFamily="2" charset="2"/>
              <a:buNone/>
            </a:pPr>
            <a:r>
              <a:rPr lang="en-US" sz="2100"/>
              <a:t>40 30 20  (90 consumers)</a:t>
            </a:r>
          </a:p>
          <a:p>
            <a:pPr marL="533400" indent="-533400">
              <a:lnSpc>
                <a:spcPct val="90000"/>
              </a:lnSpc>
            </a:pPr>
            <a:r>
              <a:rPr lang="en-US" sz="1900"/>
              <a:t>Null hypothesis: there is no difference between consumers organic food preference</a:t>
            </a:r>
          </a:p>
          <a:p>
            <a:pPr marL="533400" indent="-533400">
              <a:lnSpc>
                <a:spcPct val="90000"/>
              </a:lnSpc>
            </a:pPr>
            <a:endParaRPr lang="en-US" sz="1900"/>
          </a:p>
          <a:p>
            <a:pPr marL="533400" indent="-533400">
              <a:lnSpc>
                <a:spcPct val="90000"/>
              </a:lnSpc>
            </a:pPr>
            <a:r>
              <a:rPr lang="en-US" sz="2500"/>
              <a:t>A two-dimensional Chi Square Frequencies are categorised along more than one dimensions</a:t>
            </a:r>
            <a:endParaRPr lang="en-US" sz="1900"/>
          </a:p>
          <a:p>
            <a:pPr marL="533400" indent="-533400">
              <a:lnSpc>
                <a:spcPct val="90000"/>
              </a:lnSpc>
            </a:pPr>
            <a:endParaRPr lang="en-US" sz="2500"/>
          </a:p>
          <a:p>
            <a:pPr marL="914400" lvl="1" indent="-457200">
              <a:lnSpc>
                <a:spcPct val="90000"/>
              </a:lnSpc>
            </a:pPr>
            <a:endParaRPr lang="en-US" sz="2100"/>
          </a:p>
          <a:p>
            <a:pPr marL="533400" indent="-533400">
              <a:lnSpc>
                <a:spcPct val="90000"/>
              </a:lnSpc>
            </a:pPr>
            <a:endParaRPr lang="en-US" sz="2500"/>
          </a:p>
          <a:p>
            <a:pPr marL="914400" lvl="1" indent="-457200">
              <a:lnSpc>
                <a:spcPct val="90000"/>
              </a:lnSpc>
            </a:pPr>
            <a:endParaRPr lang="en-US" sz="2100"/>
          </a:p>
          <a:p>
            <a:pPr marL="533400" indent="-533400">
              <a:lnSpc>
                <a:spcPct val="90000"/>
              </a:lnSpc>
            </a:pPr>
            <a:endParaRPr lang="en-US" sz="2500"/>
          </a:p>
        </p:txBody>
      </p:sp>
      <p:sp>
        <p:nvSpPr>
          <p:cNvPr id="268292" name="Line 4"/>
          <p:cNvSpPr>
            <a:spLocks noChangeShapeType="1"/>
          </p:cNvSpPr>
          <p:nvPr/>
        </p:nvSpPr>
        <p:spPr bwMode="auto">
          <a:xfrm flipV="1">
            <a:off x="2819400" y="3733800"/>
            <a:ext cx="0" cy="609600"/>
          </a:xfrm>
          <a:prstGeom prst="line">
            <a:avLst/>
          </a:prstGeom>
          <a:noFill/>
          <a:ln w="12700" cap="sq">
            <a:solidFill>
              <a:schemeClr val="tx1"/>
            </a:solidFill>
            <a:round/>
            <a:headEnd type="none" w="sm" len="sm"/>
            <a:tailEnd type="triangle" w="sm" len="sm"/>
          </a:ln>
          <a:effectLst/>
        </p:spPr>
        <p:txBody>
          <a:bodyPr wrap="none"/>
          <a:lstStyle/>
          <a:p>
            <a:endParaRPr lang="en-GB"/>
          </a:p>
        </p:txBody>
      </p:sp>
      <p:sp>
        <p:nvSpPr>
          <p:cNvPr id="268293" name="Line 5"/>
          <p:cNvSpPr>
            <a:spLocks noChangeShapeType="1"/>
          </p:cNvSpPr>
          <p:nvPr/>
        </p:nvSpPr>
        <p:spPr bwMode="auto">
          <a:xfrm flipH="1" flipV="1">
            <a:off x="3200400" y="3657600"/>
            <a:ext cx="76200" cy="609600"/>
          </a:xfrm>
          <a:prstGeom prst="line">
            <a:avLst/>
          </a:prstGeom>
          <a:noFill/>
          <a:ln w="12700" cap="sq">
            <a:solidFill>
              <a:schemeClr val="tx1"/>
            </a:solidFill>
            <a:round/>
            <a:headEnd type="none" w="sm" len="sm"/>
            <a:tailEnd type="triangle" w="sm" len="sm"/>
          </a:ln>
          <a:effectLst/>
        </p:spPr>
        <p:txBody>
          <a:bodyPr wrap="none"/>
          <a:lstStyle/>
          <a:p>
            <a:endParaRPr lang="en-GB"/>
          </a:p>
        </p:txBody>
      </p:sp>
      <p:sp>
        <p:nvSpPr>
          <p:cNvPr id="268294" name="Line 6"/>
          <p:cNvSpPr>
            <a:spLocks noChangeShapeType="1"/>
          </p:cNvSpPr>
          <p:nvPr/>
        </p:nvSpPr>
        <p:spPr bwMode="auto">
          <a:xfrm flipH="1" flipV="1">
            <a:off x="3581400" y="3810000"/>
            <a:ext cx="152400" cy="609600"/>
          </a:xfrm>
          <a:prstGeom prst="line">
            <a:avLst/>
          </a:prstGeom>
          <a:noFill/>
          <a:ln w="12700" cap="sq">
            <a:solidFill>
              <a:schemeClr val="tx1"/>
            </a:solidFill>
            <a:round/>
            <a:headEnd type="none" w="sm" len="sm"/>
            <a:tailEnd type="triangle" w="sm" len="sm"/>
          </a:ln>
          <a:effectLst/>
        </p:spPr>
        <p:txBody>
          <a:bodyPr wrap="none"/>
          <a:lstStyle/>
          <a:p>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8290"/>
                                        </p:tgtEl>
                                        <p:attrNameLst>
                                          <p:attrName>style.visibility</p:attrName>
                                        </p:attrNameLst>
                                      </p:cBhvr>
                                      <p:to>
                                        <p:strVal val="visible"/>
                                      </p:to>
                                    </p:set>
                                    <p:animEffect transition="in" filter="fade">
                                      <p:cBhvr>
                                        <p:cTn id="7" dur="2000"/>
                                        <p:tgtEl>
                                          <p:spTgt spid="2682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8291"/>
                                        </p:tgtEl>
                                        <p:attrNameLst>
                                          <p:attrName>style.visibility</p:attrName>
                                        </p:attrNameLst>
                                      </p:cBhvr>
                                      <p:to>
                                        <p:strVal val="visible"/>
                                      </p:to>
                                    </p:set>
                                    <p:animEffect transition="in" filter="fade">
                                      <p:cBhvr>
                                        <p:cTn id="10" dur="2000"/>
                                        <p:tgtEl>
                                          <p:spTgt spid="2682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8290" grpId="0"/>
      <p:bldP spid="268291" grpId="0"/>
    </p:bldLst>
  </p:timing>
</p:sld>
</file>

<file path=ppt/slides/slide1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Footer Placeholder 2"/>
          <p:cNvSpPr>
            <a:spLocks noGrp="1"/>
          </p:cNvSpPr>
          <p:nvPr>
            <p:ph type="ftr" sz="quarter" idx="11"/>
          </p:nvPr>
        </p:nvSpPr>
        <p:spPr/>
        <p:txBody>
          <a:bodyPr/>
          <a:lstStyle/>
          <a:p>
            <a:r>
              <a:rPr lang="en-GB" smtClean="0"/>
              <a:t>2011</a:t>
            </a:r>
            <a:endParaRPr lang="en-GB"/>
          </a:p>
        </p:txBody>
      </p:sp>
      <p:sp>
        <p:nvSpPr>
          <p:cNvPr id="10" name="Slide Number Placeholder 3"/>
          <p:cNvSpPr>
            <a:spLocks noGrp="1"/>
          </p:cNvSpPr>
          <p:nvPr>
            <p:ph type="sldNum" sz="quarter" idx="12"/>
          </p:nvPr>
        </p:nvSpPr>
        <p:spPr/>
        <p:txBody>
          <a:bodyPr/>
          <a:lstStyle/>
          <a:p>
            <a:fld id="{4AECB089-7F2F-44A7-9FF7-442D86D69690}" type="slidenum">
              <a:rPr lang="en-GB"/>
              <a:pPr/>
              <a:t>123</a:t>
            </a:fld>
            <a:endParaRPr lang="en-GB"/>
          </a:p>
        </p:txBody>
      </p:sp>
      <p:graphicFrame>
        <p:nvGraphicFramePr>
          <p:cNvPr id="270338" name="Object 2"/>
          <p:cNvGraphicFramePr>
            <a:graphicFrameLocks noChangeAspect="1"/>
          </p:cNvGraphicFramePr>
          <p:nvPr/>
        </p:nvGraphicFramePr>
        <p:xfrm>
          <a:off x="152400" y="228600"/>
          <a:ext cx="8839200" cy="904875"/>
        </p:xfrm>
        <a:graphic>
          <a:graphicData uri="http://schemas.openxmlformats.org/presentationml/2006/ole">
            <p:oleObj spid="_x0000_s270338" name="Bitmap Image" r:id="rId4" imgW="6620799" imgH="905001" progId="PBrush">
              <p:embed/>
            </p:oleObj>
          </a:graphicData>
        </a:graphic>
      </p:graphicFrame>
      <p:sp>
        <p:nvSpPr>
          <p:cNvPr id="270339" name="Rectangle 3"/>
          <p:cNvSpPr>
            <a:spLocks noChangeArrowheads="1"/>
          </p:cNvSpPr>
          <p:nvPr/>
        </p:nvSpPr>
        <p:spPr bwMode="auto">
          <a:xfrm>
            <a:off x="976313" y="212725"/>
            <a:ext cx="2624137" cy="701675"/>
          </a:xfrm>
          <a:prstGeom prst="rect">
            <a:avLst/>
          </a:prstGeom>
          <a:noFill/>
          <a:ln w="9525">
            <a:noFill/>
            <a:miter lim="800000"/>
            <a:headEnd/>
            <a:tailEnd/>
          </a:ln>
          <a:effectLst/>
        </p:spPr>
        <p:txBody>
          <a:bodyPr wrap="none">
            <a:spAutoFit/>
          </a:bodyPr>
          <a:lstStyle/>
          <a:p>
            <a:r>
              <a:rPr lang="en-US" sz="4000">
                <a:latin typeface="Tahoma" pitchFamily="34" charset="0"/>
              </a:rPr>
              <a:t>Correlation</a:t>
            </a:r>
          </a:p>
        </p:txBody>
      </p:sp>
      <p:sp>
        <p:nvSpPr>
          <p:cNvPr id="270340" name="Rectangle 4"/>
          <p:cNvSpPr>
            <a:spLocks noChangeArrowheads="1"/>
          </p:cNvSpPr>
          <p:nvPr/>
        </p:nvSpPr>
        <p:spPr bwMode="auto">
          <a:xfrm>
            <a:off x="1042988" y="1484313"/>
            <a:ext cx="7556500" cy="701675"/>
          </a:xfrm>
          <a:prstGeom prst="rect">
            <a:avLst/>
          </a:prstGeom>
          <a:noFill/>
          <a:ln w="9525">
            <a:noFill/>
            <a:miter lim="800000"/>
            <a:headEnd/>
            <a:tailEnd/>
          </a:ln>
          <a:effectLst/>
        </p:spPr>
        <p:txBody>
          <a:bodyPr>
            <a:spAutoFit/>
          </a:bodyPr>
          <a:lstStyle/>
          <a:p>
            <a:r>
              <a:rPr lang="en-US" sz="2000" u="sng">
                <a:solidFill>
                  <a:srgbClr val="0000FF"/>
                </a:solidFill>
                <a:latin typeface="Tahoma" pitchFamily="34" charset="0"/>
              </a:rPr>
              <a:t>Correlation:</a:t>
            </a:r>
            <a:r>
              <a:rPr lang="en-US" sz="2000">
                <a:latin typeface="Tahoma" pitchFamily="34" charset="0"/>
              </a:rPr>
              <a:t> Measure of </a:t>
            </a:r>
            <a:r>
              <a:rPr lang="en-US" sz="2000">
                <a:solidFill>
                  <a:srgbClr val="F62502"/>
                </a:solidFill>
                <a:latin typeface="Tahoma" pitchFamily="34" charset="0"/>
              </a:rPr>
              <a:t>relationship</a:t>
            </a:r>
            <a:r>
              <a:rPr lang="en-US" sz="2000">
                <a:latin typeface="Tahoma" pitchFamily="34" charset="0"/>
              </a:rPr>
              <a:t> between two or more quantitative variables</a:t>
            </a:r>
          </a:p>
        </p:txBody>
      </p:sp>
      <p:pic>
        <p:nvPicPr>
          <p:cNvPr id="270341" name="Picture 5" descr="correlation-1"/>
          <p:cNvPicPr>
            <a:picLocks noChangeAspect="1" noChangeArrowheads="1"/>
          </p:cNvPicPr>
          <p:nvPr/>
        </p:nvPicPr>
        <p:blipFill>
          <a:blip r:embed="rId5" cstate="print"/>
          <a:srcRect/>
          <a:stretch>
            <a:fillRect/>
          </a:stretch>
        </p:blipFill>
        <p:spPr bwMode="auto">
          <a:xfrm>
            <a:off x="3733800" y="1990725"/>
            <a:ext cx="5353050" cy="4867275"/>
          </a:xfrm>
          <a:prstGeom prst="rect">
            <a:avLst/>
          </a:prstGeom>
          <a:noFill/>
        </p:spPr>
      </p:pic>
      <p:sp>
        <p:nvSpPr>
          <p:cNvPr id="270342" name="Rectangle 6"/>
          <p:cNvSpPr>
            <a:spLocks noChangeArrowheads="1"/>
          </p:cNvSpPr>
          <p:nvPr/>
        </p:nvSpPr>
        <p:spPr bwMode="auto">
          <a:xfrm>
            <a:off x="838200" y="2514600"/>
            <a:ext cx="3200400" cy="1766888"/>
          </a:xfrm>
          <a:prstGeom prst="rect">
            <a:avLst/>
          </a:prstGeom>
          <a:noFill/>
          <a:ln w="9525">
            <a:noFill/>
            <a:miter lim="800000"/>
            <a:headEnd/>
            <a:tailEnd/>
          </a:ln>
          <a:effectLst/>
        </p:spPr>
        <p:txBody>
          <a:bodyPr>
            <a:spAutoFit/>
          </a:bodyPr>
          <a:lstStyle/>
          <a:p>
            <a:pPr>
              <a:lnSpc>
                <a:spcPct val="110000"/>
              </a:lnSpc>
            </a:pPr>
            <a:r>
              <a:rPr lang="en-US" sz="2000" b="1">
                <a:solidFill>
                  <a:srgbClr val="008000"/>
                </a:solidFill>
                <a:latin typeface="Tahoma" pitchFamily="34" charset="0"/>
              </a:rPr>
              <a:t>Correlation Coefficient:</a:t>
            </a:r>
          </a:p>
          <a:p>
            <a:pPr>
              <a:lnSpc>
                <a:spcPct val="110000"/>
              </a:lnSpc>
            </a:pPr>
            <a:r>
              <a:rPr lang="en-US" sz="2000">
                <a:latin typeface="Tahoma" pitchFamily="34" charset="0"/>
              </a:rPr>
              <a:t>A number between –1 and +1Which indicates the direction and strength of the relationship.</a:t>
            </a:r>
          </a:p>
        </p:txBody>
      </p:sp>
      <p:sp>
        <p:nvSpPr>
          <p:cNvPr id="270343" name="Rectangle 7"/>
          <p:cNvSpPr>
            <a:spLocks noChangeArrowheads="1"/>
          </p:cNvSpPr>
          <p:nvPr/>
        </p:nvSpPr>
        <p:spPr bwMode="auto">
          <a:xfrm>
            <a:off x="2133600" y="5791200"/>
            <a:ext cx="825500" cy="366713"/>
          </a:xfrm>
          <a:prstGeom prst="rect">
            <a:avLst/>
          </a:prstGeom>
          <a:noFill/>
          <a:ln w="9525">
            <a:noFill/>
            <a:miter lim="800000"/>
            <a:headEnd/>
            <a:tailEnd/>
          </a:ln>
          <a:effectLst/>
        </p:spPr>
        <p:txBody>
          <a:bodyPr wrap="none">
            <a:spAutoFit/>
          </a:bodyPr>
          <a:lstStyle/>
          <a:p>
            <a:r>
              <a:rPr lang="en-US">
                <a:latin typeface="Tahoma" pitchFamily="34" charset="0"/>
              </a:rPr>
              <a:t>r= .45</a:t>
            </a:r>
          </a:p>
        </p:txBody>
      </p:sp>
      <p:sp>
        <p:nvSpPr>
          <p:cNvPr id="270344" name="Rectangle 8"/>
          <p:cNvSpPr>
            <a:spLocks noChangeArrowheads="1"/>
          </p:cNvSpPr>
          <p:nvPr/>
        </p:nvSpPr>
        <p:spPr bwMode="auto">
          <a:xfrm>
            <a:off x="1295400" y="4724400"/>
            <a:ext cx="2105025" cy="1006475"/>
          </a:xfrm>
          <a:prstGeom prst="rect">
            <a:avLst/>
          </a:prstGeom>
          <a:noFill/>
          <a:ln w="9525">
            <a:noFill/>
            <a:miter lim="800000"/>
            <a:headEnd/>
            <a:tailEnd/>
          </a:ln>
          <a:effectLst/>
        </p:spPr>
        <p:txBody>
          <a:bodyPr>
            <a:spAutoFit/>
          </a:bodyPr>
          <a:lstStyle/>
          <a:p>
            <a:pPr algn="ctr"/>
            <a:r>
              <a:rPr lang="en-US" sz="2000">
                <a:latin typeface="Tahoma" pitchFamily="34" charset="0"/>
              </a:rPr>
              <a:t>Pearson Product-Moment Correlation</a:t>
            </a:r>
          </a:p>
        </p:txBody>
      </p:sp>
    </p:spTree>
  </p:cSld>
  <p:clrMapOvr>
    <a:masterClrMapping/>
  </p:clrMapOvr>
  <p:transition spd="med"/>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smtClean="0"/>
              <a:t>2011</a:t>
            </a:r>
            <a:endParaRPr lang="en-GB"/>
          </a:p>
        </p:txBody>
      </p:sp>
      <p:sp>
        <p:nvSpPr>
          <p:cNvPr id="6" name="Slide Number Placeholder 5"/>
          <p:cNvSpPr>
            <a:spLocks noGrp="1"/>
          </p:cNvSpPr>
          <p:nvPr>
            <p:ph type="sldNum" sz="quarter" idx="12"/>
          </p:nvPr>
        </p:nvSpPr>
        <p:spPr/>
        <p:txBody>
          <a:bodyPr/>
          <a:lstStyle/>
          <a:p>
            <a:fld id="{8F251767-C8DA-471E-93CC-A1AB7BD68A94}" type="slidenum">
              <a:rPr lang="en-GB"/>
              <a:pPr/>
              <a:t>124</a:t>
            </a:fld>
            <a:endParaRPr lang="en-GB"/>
          </a:p>
        </p:txBody>
      </p:sp>
      <p:sp>
        <p:nvSpPr>
          <p:cNvPr id="272386" name="Rectangle 2"/>
          <p:cNvSpPr>
            <a:spLocks noGrp="1" noChangeArrowheads="1"/>
          </p:cNvSpPr>
          <p:nvPr>
            <p:ph type="title"/>
          </p:nvPr>
        </p:nvSpPr>
        <p:spPr/>
        <p:txBody>
          <a:bodyPr/>
          <a:lstStyle/>
          <a:p>
            <a:r>
              <a:rPr lang="en-GB"/>
              <a:t>Types of Correlation Tests</a:t>
            </a:r>
          </a:p>
        </p:txBody>
      </p:sp>
      <p:sp>
        <p:nvSpPr>
          <p:cNvPr id="272387" name="Rectangle 3"/>
          <p:cNvSpPr>
            <a:spLocks noGrp="1" noChangeArrowheads="1"/>
          </p:cNvSpPr>
          <p:nvPr>
            <p:ph type="body" idx="1"/>
          </p:nvPr>
        </p:nvSpPr>
        <p:spPr>
          <a:xfrm>
            <a:off x="0" y="3644900"/>
            <a:ext cx="4427538" cy="4114800"/>
          </a:xfrm>
        </p:spPr>
        <p:txBody>
          <a:bodyPr/>
          <a:lstStyle/>
          <a:p>
            <a:r>
              <a:rPr lang="en-GB"/>
              <a:t>Pearsons Correlation co-efficient</a:t>
            </a:r>
          </a:p>
          <a:p>
            <a:r>
              <a:rPr lang="en-GB"/>
              <a:t>Mann Whitney Test</a:t>
            </a:r>
          </a:p>
          <a:p>
            <a:r>
              <a:rPr lang="en-GB"/>
              <a:t>Spearman Rho or r</a:t>
            </a:r>
          </a:p>
          <a:p>
            <a:endParaRPr lang="en-GB"/>
          </a:p>
        </p:txBody>
      </p:sp>
      <p:pic>
        <p:nvPicPr>
          <p:cNvPr id="272389" name="Picture 5" descr="popup2"/>
          <p:cNvPicPr>
            <a:picLocks noChangeAspect="1" noChangeArrowheads="1"/>
          </p:cNvPicPr>
          <p:nvPr/>
        </p:nvPicPr>
        <p:blipFill>
          <a:blip r:embed="rId3" cstate="print"/>
          <a:srcRect/>
          <a:stretch>
            <a:fillRect/>
          </a:stretch>
        </p:blipFill>
        <p:spPr bwMode="auto">
          <a:xfrm>
            <a:off x="4356100" y="1700213"/>
            <a:ext cx="4537075" cy="435927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2386"/>
                                        </p:tgtEl>
                                        <p:attrNameLst>
                                          <p:attrName>style.visibility</p:attrName>
                                        </p:attrNameLst>
                                      </p:cBhvr>
                                      <p:to>
                                        <p:strVal val="visible"/>
                                      </p:to>
                                    </p:set>
                                    <p:animEffect transition="in" filter="fade">
                                      <p:cBhvr>
                                        <p:cTn id="7" dur="2000"/>
                                        <p:tgtEl>
                                          <p:spTgt spid="2723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2387"/>
                                        </p:tgtEl>
                                        <p:attrNameLst>
                                          <p:attrName>style.visibility</p:attrName>
                                        </p:attrNameLst>
                                      </p:cBhvr>
                                      <p:to>
                                        <p:strVal val="visible"/>
                                      </p:to>
                                    </p:set>
                                    <p:animEffect transition="in" filter="fade">
                                      <p:cBhvr>
                                        <p:cTn id="10" dur="2000"/>
                                        <p:tgtEl>
                                          <p:spTgt spid="272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2386" grpId="0"/>
      <p:bldP spid="272387" grpId="0"/>
    </p:bldLst>
  </p:timing>
</p:sld>
</file>

<file path=ppt/slides/slide1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97A59464-935B-4E6C-B26C-2AEA044256C4}" type="slidenum">
              <a:rPr lang="en-GB"/>
              <a:pPr/>
              <a:t>125</a:t>
            </a:fld>
            <a:endParaRPr lang="en-GB"/>
          </a:p>
        </p:txBody>
      </p:sp>
      <p:sp>
        <p:nvSpPr>
          <p:cNvPr id="273410" name="Rectangle 2"/>
          <p:cNvSpPr>
            <a:spLocks noGrp="1" noChangeArrowheads="1"/>
          </p:cNvSpPr>
          <p:nvPr>
            <p:ph type="title"/>
          </p:nvPr>
        </p:nvSpPr>
        <p:spPr/>
        <p:txBody>
          <a:bodyPr/>
          <a:lstStyle/>
          <a:p>
            <a:r>
              <a:rPr lang="en-US"/>
              <a:t>Statistical Significance</a:t>
            </a:r>
          </a:p>
        </p:txBody>
      </p:sp>
      <p:sp>
        <p:nvSpPr>
          <p:cNvPr id="273411" name="Rectangle 3"/>
          <p:cNvSpPr>
            <a:spLocks noGrp="1" noChangeArrowheads="1"/>
          </p:cNvSpPr>
          <p:nvPr>
            <p:ph type="body" idx="1"/>
          </p:nvPr>
        </p:nvSpPr>
        <p:spPr/>
        <p:txBody>
          <a:bodyPr/>
          <a:lstStyle/>
          <a:p>
            <a:pPr>
              <a:lnSpc>
                <a:spcPct val="80000"/>
              </a:lnSpc>
            </a:pPr>
            <a:r>
              <a:rPr lang="en-US" sz="2100"/>
              <a:t>Significance level in inferential statistical tests is measured by a </a:t>
            </a:r>
            <a:r>
              <a:rPr lang="en-US" sz="2100" b="1"/>
              <a:t>“</a:t>
            </a:r>
            <a:r>
              <a:rPr lang="en-US" sz="2100" b="1" i="1"/>
              <a:t>p</a:t>
            </a:r>
            <a:r>
              <a:rPr lang="en-US" sz="2100" b="1"/>
              <a:t>” value</a:t>
            </a:r>
            <a:r>
              <a:rPr lang="en-US" sz="2100"/>
              <a:t>, which is the probability that the findings are due to chance. </a:t>
            </a:r>
          </a:p>
          <a:p>
            <a:pPr>
              <a:lnSpc>
                <a:spcPct val="80000"/>
              </a:lnSpc>
            </a:pPr>
            <a:r>
              <a:rPr lang="en-US" sz="2100"/>
              <a:t>Prior to the analysis, select a “</a:t>
            </a:r>
            <a:r>
              <a:rPr lang="en-US" sz="2100" b="1"/>
              <a:t>level of significance</a:t>
            </a:r>
            <a:r>
              <a:rPr lang="en-US" sz="2100"/>
              <a:t>”.  If the “</a:t>
            </a:r>
            <a:r>
              <a:rPr lang="en-US" sz="2100" i="1"/>
              <a:t>p</a:t>
            </a:r>
            <a:r>
              <a:rPr lang="en-US" sz="2100"/>
              <a:t>” value falls at or below the prescribed level, then we say that our results are statistically significant.  </a:t>
            </a:r>
          </a:p>
          <a:p>
            <a:pPr>
              <a:lnSpc>
                <a:spcPct val="80000"/>
              </a:lnSpc>
            </a:pPr>
            <a:r>
              <a:rPr lang="en-US" sz="2100"/>
              <a:t>The selection of a significance level should be based on the study’s purpose, design and sample size.  Commonly used significance levels in social science research are .05 and .001. A .05 </a:t>
            </a:r>
            <a:r>
              <a:rPr lang="en-US" sz="2100" i="1"/>
              <a:t>p</a:t>
            </a:r>
            <a:r>
              <a:rPr lang="en-US" sz="2100"/>
              <a:t> value means that we would expect to get the same results 95 times out of a hundred. </a:t>
            </a:r>
          </a:p>
          <a:p>
            <a:pPr>
              <a:lnSpc>
                <a:spcPct val="80000"/>
              </a:lnSpc>
            </a:pPr>
            <a:endParaRPr lang="en-US" sz="21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3410"/>
                                        </p:tgtEl>
                                        <p:attrNameLst>
                                          <p:attrName>style.visibility</p:attrName>
                                        </p:attrNameLst>
                                      </p:cBhvr>
                                      <p:to>
                                        <p:strVal val="visible"/>
                                      </p:to>
                                    </p:set>
                                    <p:animEffect transition="in" filter="fade">
                                      <p:cBhvr>
                                        <p:cTn id="7" dur="2000"/>
                                        <p:tgtEl>
                                          <p:spTgt spid="2734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3411"/>
                                        </p:tgtEl>
                                        <p:attrNameLst>
                                          <p:attrName>style.visibility</p:attrName>
                                        </p:attrNameLst>
                                      </p:cBhvr>
                                      <p:to>
                                        <p:strVal val="visible"/>
                                      </p:to>
                                    </p:set>
                                    <p:animEffect transition="in" filter="fade">
                                      <p:cBhvr>
                                        <p:cTn id="10" dur="2000"/>
                                        <p:tgtEl>
                                          <p:spTgt spid="2734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3410" grpId="0"/>
      <p:bldP spid="273411" grpId="0"/>
    </p:bldLst>
  </p:timing>
</p:sld>
</file>

<file path=ppt/slides/slide1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27130966-B008-4E35-9E15-932E648A5DD9}" type="slidenum">
              <a:rPr lang="en-GB"/>
              <a:pPr/>
              <a:t>126</a:t>
            </a:fld>
            <a:endParaRPr lang="en-GB"/>
          </a:p>
        </p:txBody>
      </p:sp>
      <p:sp>
        <p:nvSpPr>
          <p:cNvPr id="275458" name="Rectangle 2"/>
          <p:cNvSpPr>
            <a:spLocks noGrp="1" noChangeArrowheads="1"/>
          </p:cNvSpPr>
          <p:nvPr>
            <p:ph type="title"/>
          </p:nvPr>
        </p:nvSpPr>
        <p:spPr>
          <a:xfrm>
            <a:off x="1295400" y="0"/>
            <a:ext cx="7162800" cy="838200"/>
          </a:xfrm>
        </p:spPr>
        <p:txBody>
          <a:bodyPr/>
          <a:lstStyle/>
          <a:p>
            <a:pPr>
              <a:spcBef>
                <a:spcPct val="50000"/>
              </a:spcBef>
            </a:pPr>
            <a:r>
              <a:rPr lang="en-US" sz="3200"/>
              <a:t>p-value interpretation</a:t>
            </a:r>
          </a:p>
        </p:txBody>
      </p:sp>
      <p:sp>
        <p:nvSpPr>
          <p:cNvPr id="275459" name="Rectangle 3"/>
          <p:cNvSpPr>
            <a:spLocks noGrp="1" noChangeArrowheads="1"/>
          </p:cNvSpPr>
          <p:nvPr>
            <p:ph type="body" idx="1"/>
          </p:nvPr>
        </p:nvSpPr>
        <p:spPr>
          <a:xfrm>
            <a:off x="1066800" y="1676400"/>
            <a:ext cx="7696200" cy="4953000"/>
          </a:xfrm>
        </p:spPr>
        <p:txBody>
          <a:bodyPr/>
          <a:lstStyle/>
          <a:p>
            <a:pPr>
              <a:lnSpc>
                <a:spcPct val="90000"/>
              </a:lnSpc>
              <a:spcBef>
                <a:spcPct val="50000"/>
              </a:spcBef>
              <a:buClr>
                <a:schemeClr val="tx1"/>
              </a:buClr>
            </a:pPr>
            <a:r>
              <a:rPr lang="en-US">
                <a:sym typeface="Symbol" pitchFamily="18" charset="2"/>
              </a:rPr>
              <a:t>The interpretation of a p-value is a little tricky</a:t>
            </a:r>
            <a:endParaRPr lang="en-US" i="1">
              <a:solidFill>
                <a:schemeClr val="hlink"/>
              </a:solidFill>
              <a:sym typeface="Symbol" pitchFamily="18" charset="2"/>
            </a:endParaRPr>
          </a:p>
          <a:p>
            <a:pPr>
              <a:lnSpc>
                <a:spcPct val="90000"/>
              </a:lnSpc>
              <a:spcBef>
                <a:spcPct val="50000"/>
              </a:spcBef>
              <a:buClr>
                <a:schemeClr val="tx1"/>
              </a:buClr>
            </a:pPr>
            <a:r>
              <a:rPr lang="en-US">
                <a:sym typeface="Symbol" pitchFamily="18" charset="2"/>
              </a:rPr>
              <a:t>In particular, it does </a:t>
            </a:r>
            <a:r>
              <a:rPr lang="en-US" b="1" i="1">
                <a:solidFill>
                  <a:srgbClr val="D80000"/>
                </a:solidFill>
                <a:sym typeface="Symbol" pitchFamily="18" charset="2"/>
              </a:rPr>
              <a:t>NOT</a:t>
            </a:r>
            <a:r>
              <a:rPr lang="en-US">
                <a:sym typeface="Symbol" pitchFamily="18" charset="2"/>
              </a:rPr>
              <a:t>  tell us the probability that the NULL hypothesis is true</a:t>
            </a:r>
            <a:endParaRPr lang="en-US" i="1">
              <a:solidFill>
                <a:schemeClr val="hlink"/>
              </a:solidFill>
              <a:sym typeface="Symbol" pitchFamily="18" charset="2"/>
            </a:endParaRPr>
          </a:p>
          <a:p>
            <a:pPr>
              <a:lnSpc>
                <a:spcPct val="90000"/>
              </a:lnSpc>
              <a:spcBef>
                <a:spcPct val="50000"/>
              </a:spcBef>
              <a:buClr>
                <a:schemeClr val="tx1"/>
              </a:buClr>
            </a:pPr>
            <a:r>
              <a:rPr lang="en-US">
                <a:sym typeface="Symbol" pitchFamily="18" charset="2"/>
              </a:rPr>
              <a:t>The p-value represents the chance that we would see a difference as big as we saw (or bigger) if there were really nothing happening other than chance variability</a:t>
            </a:r>
          </a:p>
          <a:p>
            <a:pPr>
              <a:lnSpc>
                <a:spcPct val="90000"/>
              </a:lnSpc>
              <a:spcBef>
                <a:spcPct val="50000"/>
              </a:spcBef>
              <a:buClr>
                <a:schemeClr val="tx1"/>
              </a:buClr>
              <a:buFont typeface="Wingdings" pitchFamily="2" charset="2"/>
              <a:buNone/>
            </a:pPr>
            <a:endParaRPr lang="en-US" i="1">
              <a:solidFill>
                <a:schemeClr val="hlink"/>
              </a:solidFill>
              <a:sym typeface="Symbol" pitchFamily="18" charset="2"/>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5458"/>
                                        </p:tgtEl>
                                        <p:attrNameLst>
                                          <p:attrName>style.visibility</p:attrName>
                                        </p:attrNameLst>
                                      </p:cBhvr>
                                      <p:to>
                                        <p:strVal val="visible"/>
                                      </p:to>
                                    </p:set>
                                    <p:animEffect transition="in" filter="fade">
                                      <p:cBhvr>
                                        <p:cTn id="7" dur="2000"/>
                                        <p:tgtEl>
                                          <p:spTgt spid="2754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5459"/>
                                        </p:tgtEl>
                                        <p:attrNameLst>
                                          <p:attrName>style.visibility</p:attrName>
                                        </p:attrNameLst>
                                      </p:cBhvr>
                                      <p:to>
                                        <p:strVal val="visible"/>
                                      </p:to>
                                    </p:set>
                                    <p:animEffect transition="in" filter="fade">
                                      <p:cBhvr>
                                        <p:cTn id="10" dur="2000"/>
                                        <p:tgtEl>
                                          <p:spTgt spid="2754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458" grpId="0"/>
      <p:bldP spid="275459" grpId="0"/>
    </p:bldLst>
  </p:timing>
</p:sld>
</file>

<file path=ppt/slides/slide1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9"/>
          <p:cNvSpPr>
            <a:spLocks noGrp="1" noChangeArrowheads="1"/>
          </p:cNvSpPr>
          <p:nvPr>
            <p:ph type="ftr" sz="quarter" idx="3"/>
          </p:nvPr>
        </p:nvSpPr>
        <p:spPr/>
        <p:txBody>
          <a:bodyPr/>
          <a:lstStyle/>
          <a:p>
            <a:r>
              <a:rPr lang="en-GB" smtClean="0"/>
              <a:t>2011</a:t>
            </a:r>
            <a:endParaRPr lang="en-GB"/>
          </a:p>
        </p:txBody>
      </p:sp>
      <p:sp>
        <p:nvSpPr>
          <p:cNvPr id="7" name="Rectangle 10"/>
          <p:cNvSpPr>
            <a:spLocks noGrp="1" noChangeArrowheads="1"/>
          </p:cNvSpPr>
          <p:nvPr>
            <p:ph type="sldNum" sz="quarter" idx="4"/>
          </p:nvPr>
        </p:nvSpPr>
        <p:spPr/>
        <p:txBody>
          <a:bodyPr/>
          <a:lstStyle/>
          <a:p>
            <a:fld id="{2F8CBE20-DB9C-4D13-9CB1-D3FCF57B5B99}" type="slidenum">
              <a:rPr lang="en-GB"/>
              <a:pPr/>
              <a:t>127</a:t>
            </a:fld>
            <a:endParaRPr lang="en-GB"/>
          </a:p>
        </p:txBody>
      </p:sp>
      <p:sp>
        <p:nvSpPr>
          <p:cNvPr id="72706" name="Rectangle 2"/>
          <p:cNvSpPr>
            <a:spLocks noGrp="1" noChangeArrowheads="1"/>
          </p:cNvSpPr>
          <p:nvPr>
            <p:ph type="ctrTitle"/>
          </p:nvPr>
        </p:nvSpPr>
        <p:spPr>
          <a:xfrm>
            <a:off x="762000" y="609600"/>
            <a:ext cx="7772400" cy="1143000"/>
          </a:xfrm>
          <a:noFill/>
          <a:ln/>
        </p:spPr>
        <p:txBody>
          <a:bodyPr lIns="90488" tIns="44450" rIns="90488" bIns="44450" anchor="ctr"/>
          <a:lstStyle/>
          <a:p>
            <a:r>
              <a:rPr lang="en-GB" sz="3200" b="1"/>
              <a:t>The Final Assault on the ‘Summit’</a:t>
            </a:r>
            <a:br>
              <a:rPr lang="en-GB" sz="3200" b="1"/>
            </a:br>
            <a:r>
              <a:rPr lang="en-GB" sz="3200" b="1"/>
              <a:t>Writing  UP!</a:t>
            </a:r>
          </a:p>
        </p:txBody>
      </p:sp>
      <p:sp>
        <p:nvSpPr>
          <p:cNvPr id="72707" name="Rectangle 3"/>
          <p:cNvSpPr>
            <a:spLocks noGrp="1" noChangeArrowheads="1"/>
          </p:cNvSpPr>
          <p:nvPr>
            <p:ph type="subTitle" idx="1"/>
          </p:nvPr>
        </p:nvSpPr>
        <p:spPr>
          <a:xfrm>
            <a:off x="1143000" y="2781300"/>
            <a:ext cx="8001000" cy="1752600"/>
          </a:xfrm>
          <a:noFill/>
          <a:ln/>
        </p:spPr>
        <p:txBody>
          <a:bodyPr lIns="90488" tIns="44450" rIns="90488" bIns="44450"/>
          <a:lstStyle/>
          <a:p>
            <a:pPr>
              <a:lnSpc>
                <a:spcPct val="90000"/>
              </a:lnSpc>
              <a:buFont typeface="Wingdings" pitchFamily="2" charset="2"/>
              <a:buChar char="¡"/>
            </a:pPr>
            <a:r>
              <a:rPr lang="en-GB" sz="2500"/>
              <a:t>Who am I writing for?</a:t>
            </a:r>
          </a:p>
          <a:p>
            <a:pPr>
              <a:lnSpc>
                <a:spcPct val="90000"/>
              </a:lnSpc>
              <a:buFont typeface="Wingdings" pitchFamily="2" charset="2"/>
              <a:buChar char="¡"/>
            </a:pPr>
            <a:r>
              <a:rPr lang="en-GB" sz="2500"/>
              <a:t>What are the criteria they have set me?</a:t>
            </a:r>
          </a:p>
          <a:p>
            <a:pPr>
              <a:lnSpc>
                <a:spcPct val="90000"/>
              </a:lnSpc>
              <a:buFont typeface="Wingdings" pitchFamily="2" charset="2"/>
              <a:buChar char="¡"/>
            </a:pPr>
            <a:r>
              <a:rPr lang="en-GB" sz="2500"/>
              <a:t>Length, format, style</a:t>
            </a:r>
          </a:p>
          <a:p>
            <a:pPr>
              <a:lnSpc>
                <a:spcPct val="90000"/>
              </a:lnSpc>
              <a:buFont typeface="Wingdings" pitchFamily="2" charset="2"/>
              <a:buChar char="¡"/>
            </a:pPr>
            <a:r>
              <a:rPr lang="en-GB" sz="2500"/>
              <a:t>Time allocation</a:t>
            </a:r>
          </a:p>
          <a:p>
            <a:pPr>
              <a:lnSpc>
                <a:spcPct val="90000"/>
              </a:lnSpc>
              <a:buFont typeface="Wingdings" pitchFamily="2" charset="2"/>
              <a:buChar char="¡"/>
            </a:pPr>
            <a:r>
              <a:rPr lang="en-GB" sz="2500"/>
              <a:t>Technical access</a:t>
            </a:r>
          </a:p>
          <a:p>
            <a:pPr>
              <a:lnSpc>
                <a:spcPct val="90000"/>
              </a:lnSpc>
              <a:buFont typeface="Wingdings" pitchFamily="2" charset="2"/>
              <a:buChar char="¡"/>
            </a:pPr>
            <a:r>
              <a:rPr lang="en-GB" sz="2500"/>
              <a:t>When &amp; Where Submission</a:t>
            </a:r>
          </a:p>
        </p:txBody>
      </p:sp>
      <p:graphicFrame>
        <p:nvGraphicFramePr>
          <p:cNvPr id="72708" name="Object 4">
            <a:hlinkClick r:id="" action="ppaction://ole?verb=0"/>
          </p:cNvPr>
          <p:cNvGraphicFramePr>
            <a:graphicFrameLocks/>
          </p:cNvGraphicFramePr>
          <p:nvPr>
            <p:ph type="clipArt" sz="half" idx="4294967295"/>
          </p:nvPr>
        </p:nvGraphicFramePr>
        <p:xfrm>
          <a:off x="5795963" y="4581525"/>
          <a:ext cx="3130550" cy="1473200"/>
        </p:xfrm>
        <a:graphic>
          <a:graphicData uri="http://schemas.openxmlformats.org/presentationml/2006/ole">
            <p:oleObj spid="_x0000_s72708" name="Microsoft ClipArt Gallery" r:id="rId4" imgW="6238800" imgH="5682960" progId="">
              <p:embed/>
            </p:oleObj>
          </a:graphicData>
        </a:graphic>
      </p:graphicFrame>
      <p:sp>
        <p:nvSpPr>
          <p:cNvPr id="72709" name="Text Box 5"/>
          <p:cNvSpPr txBox="1">
            <a:spLocks noChangeArrowheads="1"/>
          </p:cNvSpPr>
          <p:nvPr/>
        </p:nvSpPr>
        <p:spPr bwMode="auto">
          <a:xfrm>
            <a:off x="250825" y="6237288"/>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9</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2707"/>
                                        </p:tgtEl>
                                        <p:attrNameLst>
                                          <p:attrName>style.visibility</p:attrName>
                                        </p:attrNameLst>
                                      </p:cBhvr>
                                      <p:to>
                                        <p:strVal val="visible"/>
                                      </p:to>
                                    </p:set>
                                    <p:animEffect transition="in" filter="fade">
                                      <p:cBhvr>
                                        <p:cTn id="10" dur="2000"/>
                                        <p:tgtEl>
                                          <p:spTgt spid="727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p:bldP spid="72707" grpId="0"/>
    </p:bldLst>
  </p:timing>
</p:sld>
</file>

<file path=ppt/slides/slide1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5"/>
          <p:cNvSpPr>
            <a:spLocks noGrp="1"/>
          </p:cNvSpPr>
          <p:nvPr>
            <p:ph type="ftr" sz="quarter" idx="11"/>
          </p:nvPr>
        </p:nvSpPr>
        <p:spPr/>
        <p:txBody>
          <a:bodyPr/>
          <a:lstStyle/>
          <a:p>
            <a:r>
              <a:rPr lang="en-GB" smtClean="0"/>
              <a:t>2011</a:t>
            </a:r>
            <a:endParaRPr lang="en-GB"/>
          </a:p>
        </p:txBody>
      </p:sp>
      <p:sp>
        <p:nvSpPr>
          <p:cNvPr id="5" name="Slide Number Placeholder 6"/>
          <p:cNvSpPr>
            <a:spLocks noGrp="1"/>
          </p:cNvSpPr>
          <p:nvPr>
            <p:ph type="sldNum" sz="quarter" idx="12"/>
          </p:nvPr>
        </p:nvSpPr>
        <p:spPr/>
        <p:txBody>
          <a:bodyPr/>
          <a:lstStyle/>
          <a:p>
            <a:fld id="{5A88F866-D0AA-4392-B86C-3640573AC9C7}" type="slidenum">
              <a:rPr lang="en-GB"/>
              <a:pPr/>
              <a:t>128</a:t>
            </a:fld>
            <a:endParaRPr lang="en-GB"/>
          </a:p>
        </p:txBody>
      </p:sp>
      <p:sp>
        <p:nvSpPr>
          <p:cNvPr id="73730" name="Rectangle 2"/>
          <p:cNvSpPr>
            <a:spLocks noGrp="1" noChangeArrowheads="1"/>
          </p:cNvSpPr>
          <p:nvPr>
            <p:ph type="title"/>
          </p:nvPr>
        </p:nvSpPr>
        <p:spPr>
          <a:noFill/>
          <a:ln/>
        </p:spPr>
        <p:txBody>
          <a:bodyPr lIns="90488" tIns="44450" rIns="90488" bIns="44450" anchor="ctr"/>
          <a:lstStyle/>
          <a:p>
            <a:r>
              <a:rPr lang="en-GB" sz="2800" b="1"/>
              <a:t>The Opening Pages</a:t>
            </a:r>
          </a:p>
        </p:txBody>
      </p:sp>
      <p:sp>
        <p:nvSpPr>
          <p:cNvPr id="73731" name="Rectangle 3"/>
          <p:cNvSpPr>
            <a:spLocks noGrp="1" noChangeArrowheads="1"/>
          </p:cNvSpPr>
          <p:nvPr>
            <p:ph type="body" sz="half" idx="1"/>
          </p:nvPr>
        </p:nvSpPr>
        <p:spPr>
          <a:xfrm>
            <a:off x="1066800" y="1916113"/>
            <a:ext cx="8077200" cy="4114800"/>
          </a:xfrm>
          <a:noFill/>
          <a:ln/>
        </p:spPr>
        <p:txBody>
          <a:bodyPr lIns="90488" tIns="44450" rIns="90488" bIns="44450"/>
          <a:lstStyle/>
          <a:p>
            <a:r>
              <a:rPr lang="en-GB" sz="2500"/>
              <a:t>Title / Name &amp; date / Declaration</a:t>
            </a:r>
          </a:p>
          <a:p>
            <a:r>
              <a:rPr lang="en-GB" sz="2500"/>
              <a:t>Abstract :	</a:t>
            </a:r>
          </a:p>
          <a:p>
            <a:pPr lvl="2"/>
            <a:r>
              <a:rPr lang="en-GB"/>
              <a:t>your research problem</a:t>
            </a:r>
          </a:p>
          <a:p>
            <a:pPr lvl="2"/>
            <a:r>
              <a:rPr lang="en-GB"/>
              <a:t>why that problem is important and worth studying</a:t>
            </a:r>
          </a:p>
          <a:p>
            <a:pPr lvl="2"/>
            <a:r>
              <a:rPr lang="en-GB"/>
              <a:t>your data and methods</a:t>
            </a:r>
          </a:p>
          <a:p>
            <a:pPr lvl="2"/>
            <a:r>
              <a:rPr lang="en-GB"/>
              <a:t>main findings</a:t>
            </a:r>
          </a:p>
          <a:p>
            <a:r>
              <a:rPr lang="en-GB" sz="2500"/>
              <a:t>List of:</a:t>
            </a:r>
          </a:p>
          <a:p>
            <a:pPr lvl="2"/>
            <a:r>
              <a:rPr lang="en-GB"/>
              <a:t>Contents</a:t>
            </a:r>
          </a:p>
          <a:p>
            <a:pPr lvl="2"/>
            <a:r>
              <a:rPr lang="en-GB"/>
              <a:t>Figures</a:t>
            </a:r>
          </a:p>
          <a:p>
            <a:pPr lvl="2"/>
            <a:r>
              <a:rPr lang="en-GB"/>
              <a:t>Tables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730"/>
                                        </p:tgtEl>
                                        <p:attrNameLst>
                                          <p:attrName>style.visibility</p:attrName>
                                        </p:attrNameLst>
                                      </p:cBhvr>
                                      <p:to>
                                        <p:strVal val="visible"/>
                                      </p:to>
                                    </p:set>
                                    <p:animEffect transition="in" filter="fade">
                                      <p:cBhvr>
                                        <p:cTn id="7" dur="2000"/>
                                        <p:tgtEl>
                                          <p:spTgt spid="737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3731"/>
                                        </p:tgtEl>
                                        <p:attrNameLst>
                                          <p:attrName>style.visibility</p:attrName>
                                        </p:attrNameLst>
                                      </p:cBhvr>
                                      <p:to>
                                        <p:strVal val="visible"/>
                                      </p:to>
                                    </p:set>
                                    <p:animEffect transition="in" filter="fade">
                                      <p:cBhvr>
                                        <p:cTn id="10" dur="2000"/>
                                        <p:tgtEl>
                                          <p:spTgt spid="737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0" grpId="0"/>
      <p:bldP spid="73731" grpId="0"/>
    </p:bldLst>
  </p:timing>
</p:sld>
</file>

<file path=ppt/slides/slide1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D7E88492-228A-4F05-BB4E-4FA0019ACCE9}" type="slidenum">
              <a:rPr lang="en-GB"/>
              <a:pPr/>
              <a:t>129</a:t>
            </a:fld>
            <a:endParaRPr lang="en-GB"/>
          </a:p>
        </p:txBody>
      </p:sp>
      <p:sp>
        <p:nvSpPr>
          <p:cNvPr id="74754" name="Rectangle 2"/>
          <p:cNvSpPr>
            <a:spLocks noGrp="1" noChangeArrowheads="1"/>
          </p:cNvSpPr>
          <p:nvPr>
            <p:ph type="title"/>
          </p:nvPr>
        </p:nvSpPr>
        <p:spPr>
          <a:noFill/>
          <a:ln/>
        </p:spPr>
        <p:txBody>
          <a:bodyPr lIns="90488" tIns="44450" rIns="90488" bIns="44450" anchor="ctr"/>
          <a:lstStyle/>
          <a:p>
            <a:r>
              <a:rPr lang="en-GB" sz="2800" b="1"/>
              <a:t>The Introduction</a:t>
            </a:r>
          </a:p>
        </p:txBody>
      </p:sp>
      <p:sp>
        <p:nvSpPr>
          <p:cNvPr id="74755" name="Rectangle 3"/>
          <p:cNvSpPr>
            <a:spLocks noGrp="1" noChangeArrowheads="1"/>
          </p:cNvSpPr>
          <p:nvPr>
            <p:ph type="body" sz="half" idx="1"/>
          </p:nvPr>
        </p:nvSpPr>
        <p:spPr>
          <a:xfrm>
            <a:off x="1370013" y="1827213"/>
            <a:ext cx="4159250" cy="4114800"/>
          </a:xfrm>
          <a:noFill/>
          <a:ln/>
        </p:spPr>
        <p:txBody>
          <a:bodyPr lIns="90488" tIns="44450" rIns="90488" bIns="44450"/>
          <a:lstStyle/>
          <a:p>
            <a:r>
              <a:rPr lang="en-GB" sz="2500"/>
              <a:t>Why this topic</a:t>
            </a:r>
          </a:p>
          <a:p>
            <a:r>
              <a:rPr lang="en-GB" sz="2500"/>
              <a:t>Your research approach</a:t>
            </a:r>
          </a:p>
          <a:p>
            <a:r>
              <a:rPr lang="en-GB" sz="2500"/>
              <a:t>Aims and objectives / hypotheses</a:t>
            </a:r>
          </a:p>
          <a:p>
            <a:r>
              <a:rPr lang="en-GB" sz="2500"/>
              <a:t>Link into the next chapter (All chapters should link conclusion of previous with intro. of next)</a:t>
            </a:r>
          </a:p>
        </p:txBody>
      </p:sp>
      <p:graphicFrame>
        <p:nvGraphicFramePr>
          <p:cNvPr id="74756" name="Object 4">
            <a:hlinkClick r:id="" action="ppaction://ole?verb=0"/>
          </p:cNvPr>
          <p:cNvGraphicFramePr>
            <a:graphicFrameLocks/>
          </p:cNvGraphicFramePr>
          <p:nvPr>
            <p:ph type="clipArt" sz="half" idx="2"/>
          </p:nvPr>
        </p:nvGraphicFramePr>
        <p:xfrm>
          <a:off x="5100638" y="2208213"/>
          <a:ext cx="3578225" cy="3354387"/>
        </p:xfrm>
        <a:graphic>
          <a:graphicData uri="http://schemas.openxmlformats.org/presentationml/2006/ole">
            <p:oleObj spid="_x0000_s74756" name="Microsoft ClipArt Gallery" r:id="rId4" imgW="5279760" imgH="466056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4754"/>
                                        </p:tgtEl>
                                        <p:attrNameLst>
                                          <p:attrName>style.visibility</p:attrName>
                                        </p:attrNameLst>
                                      </p:cBhvr>
                                      <p:to>
                                        <p:strVal val="visible"/>
                                      </p:to>
                                    </p:set>
                                    <p:animEffect transition="in" filter="fade">
                                      <p:cBhvr>
                                        <p:cTn id="7" dur="2000"/>
                                        <p:tgtEl>
                                          <p:spTgt spid="747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4755"/>
                                        </p:tgtEl>
                                        <p:attrNameLst>
                                          <p:attrName>style.visibility</p:attrName>
                                        </p:attrNameLst>
                                      </p:cBhvr>
                                      <p:to>
                                        <p:strVal val="visible"/>
                                      </p:to>
                                    </p:set>
                                    <p:animEffect transition="in" filter="fade">
                                      <p:cBhvr>
                                        <p:cTn id="10" dur="2000"/>
                                        <p:tgtEl>
                                          <p:spTgt spid="74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p:bldP spid="74755" grpId="0"/>
    </p:bldLst>
  </p:timing>
</p:sld>
</file>

<file path=ppt/slides/slide1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5"/>
          <p:cNvSpPr>
            <a:spLocks noGrp="1"/>
          </p:cNvSpPr>
          <p:nvPr>
            <p:ph type="ftr" sz="quarter" idx="11"/>
          </p:nvPr>
        </p:nvSpPr>
        <p:spPr/>
        <p:txBody>
          <a:bodyPr/>
          <a:lstStyle/>
          <a:p>
            <a:r>
              <a:rPr lang="en-GB" smtClean="0"/>
              <a:t>2011</a:t>
            </a:r>
            <a:endParaRPr lang="en-GB"/>
          </a:p>
        </p:txBody>
      </p:sp>
      <p:sp>
        <p:nvSpPr>
          <p:cNvPr id="5" name="Slide Number Placeholder 6"/>
          <p:cNvSpPr>
            <a:spLocks noGrp="1"/>
          </p:cNvSpPr>
          <p:nvPr>
            <p:ph type="sldNum" sz="quarter" idx="12"/>
          </p:nvPr>
        </p:nvSpPr>
        <p:spPr/>
        <p:txBody>
          <a:bodyPr/>
          <a:lstStyle/>
          <a:p>
            <a:fld id="{28F6DCAF-7360-4616-81E7-2AE885D2FF0B}" type="slidenum">
              <a:rPr lang="en-GB"/>
              <a:pPr/>
              <a:t>130</a:t>
            </a:fld>
            <a:endParaRPr lang="en-GB"/>
          </a:p>
        </p:txBody>
      </p:sp>
      <p:sp>
        <p:nvSpPr>
          <p:cNvPr id="75778" name="Rectangle 2"/>
          <p:cNvSpPr>
            <a:spLocks noGrp="1" noChangeArrowheads="1"/>
          </p:cNvSpPr>
          <p:nvPr>
            <p:ph type="title"/>
          </p:nvPr>
        </p:nvSpPr>
        <p:spPr>
          <a:noFill/>
          <a:ln/>
        </p:spPr>
        <p:txBody>
          <a:bodyPr lIns="90488" tIns="44450" rIns="90488" bIns="44450" anchor="ctr"/>
          <a:lstStyle/>
          <a:p>
            <a:r>
              <a:rPr lang="en-GB" sz="2800" b="1"/>
              <a:t>The Literature Review</a:t>
            </a:r>
          </a:p>
        </p:txBody>
      </p:sp>
      <p:sp>
        <p:nvSpPr>
          <p:cNvPr id="75779" name="Rectangle 3"/>
          <p:cNvSpPr>
            <a:spLocks noGrp="1" noChangeArrowheads="1"/>
          </p:cNvSpPr>
          <p:nvPr>
            <p:ph type="body" sz="half" idx="1"/>
          </p:nvPr>
        </p:nvSpPr>
        <p:spPr>
          <a:xfrm>
            <a:off x="609600" y="1676400"/>
            <a:ext cx="8305800" cy="4114800"/>
          </a:xfrm>
          <a:noFill/>
          <a:ln/>
        </p:spPr>
        <p:txBody>
          <a:bodyPr lIns="90488" tIns="44450" rIns="90488" bIns="44450"/>
          <a:lstStyle/>
          <a:p>
            <a:pPr>
              <a:lnSpc>
                <a:spcPct val="90000"/>
              </a:lnSpc>
            </a:pPr>
            <a:r>
              <a:rPr lang="en-GB" sz="2500"/>
              <a:t>What do we already know about the topic?</a:t>
            </a:r>
          </a:p>
          <a:p>
            <a:pPr>
              <a:lnSpc>
                <a:spcPct val="90000"/>
              </a:lnSpc>
            </a:pPr>
            <a:r>
              <a:rPr lang="en-GB" sz="2500"/>
              <a:t>What do you have to say critically about what is already known?</a:t>
            </a:r>
          </a:p>
          <a:p>
            <a:pPr>
              <a:lnSpc>
                <a:spcPct val="90000"/>
              </a:lnSpc>
            </a:pPr>
            <a:r>
              <a:rPr lang="en-GB" sz="2500"/>
              <a:t>Similar studies</a:t>
            </a:r>
          </a:p>
          <a:p>
            <a:pPr>
              <a:lnSpc>
                <a:spcPct val="90000"/>
              </a:lnSpc>
            </a:pPr>
            <a:r>
              <a:rPr lang="en-GB" sz="2500"/>
              <a:t>How does your work fit into previous research?</a:t>
            </a:r>
          </a:p>
          <a:p>
            <a:pPr>
              <a:lnSpc>
                <a:spcPct val="90000"/>
              </a:lnSpc>
            </a:pPr>
            <a:r>
              <a:rPr lang="en-GB" sz="2500"/>
              <a:t>Why is your research relevant and worthwhile? (Silverman, 2000, p. 227)</a:t>
            </a:r>
          </a:p>
          <a:p>
            <a:pPr>
              <a:lnSpc>
                <a:spcPct val="90000"/>
              </a:lnSpc>
            </a:pPr>
            <a:r>
              <a:rPr lang="en-GB" sz="2500"/>
              <a:t>Be focused and critical (Do not only describe)</a:t>
            </a:r>
          </a:p>
          <a:p>
            <a:pPr>
              <a:lnSpc>
                <a:spcPct val="90000"/>
              </a:lnSpc>
            </a:pPr>
            <a:r>
              <a:rPr lang="en-GB" sz="2500"/>
              <a:t>Redraft after you have completed the other chapters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5778"/>
                                        </p:tgtEl>
                                        <p:attrNameLst>
                                          <p:attrName>style.visibility</p:attrName>
                                        </p:attrNameLst>
                                      </p:cBhvr>
                                      <p:to>
                                        <p:strVal val="visible"/>
                                      </p:to>
                                    </p:set>
                                    <p:animEffect transition="in" filter="fade">
                                      <p:cBhvr>
                                        <p:cTn id="7" dur="2000"/>
                                        <p:tgtEl>
                                          <p:spTgt spid="757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5779"/>
                                        </p:tgtEl>
                                        <p:attrNameLst>
                                          <p:attrName>style.visibility</p:attrName>
                                        </p:attrNameLst>
                                      </p:cBhvr>
                                      <p:to>
                                        <p:strVal val="visible"/>
                                      </p:to>
                                    </p:set>
                                    <p:animEffect transition="in" filter="fade">
                                      <p:cBhvr>
                                        <p:cTn id="10" dur="2000"/>
                                        <p:tgtEl>
                                          <p:spTgt spid="757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8" grpId="0"/>
      <p:bldP spid="75779" grpId="0"/>
    </p:bldLst>
  </p:timing>
</p:sld>
</file>

<file path=ppt/slides/slide1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AA517599-D5E4-4B0D-8B4A-1A5EA51E20A5}" type="slidenum">
              <a:rPr lang="en-GB"/>
              <a:pPr/>
              <a:t>131</a:t>
            </a:fld>
            <a:endParaRPr lang="en-GB"/>
          </a:p>
        </p:txBody>
      </p:sp>
      <p:sp>
        <p:nvSpPr>
          <p:cNvPr id="76802" name="Rectangle 2"/>
          <p:cNvSpPr>
            <a:spLocks noGrp="1" noChangeArrowheads="1"/>
          </p:cNvSpPr>
          <p:nvPr>
            <p:ph type="title"/>
          </p:nvPr>
        </p:nvSpPr>
        <p:spPr>
          <a:noFill/>
          <a:ln/>
        </p:spPr>
        <p:txBody>
          <a:bodyPr lIns="90488" tIns="44450" rIns="90488" bIns="44450" anchor="ctr"/>
          <a:lstStyle/>
          <a:p>
            <a:r>
              <a:rPr lang="en-GB" sz="2800" b="1"/>
              <a:t>There must be method in this madness</a:t>
            </a:r>
          </a:p>
        </p:txBody>
      </p:sp>
      <p:sp>
        <p:nvSpPr>
          <p:cNvPr id="76803" name="Rectangle 3"/>
          <p:cNvSpPr>
            <a:spLocks noGrp="1" noChangeArrowheads="1"/>
          </p:cNvSpPr>
          <p:nvPr>
            <p:ph type="body" idx="1"/>
          </p:nvPr>
        </p:nvSpPr>
        <p:spPr>
          <a:noFill/>
          <a:ln/>
        </p:spPr>
        <p:txBody>
          <a:bodyPr lIns="90488" tIns="44450" rIns="90488" bIns="44450"/>
          <a:lstStyle/>
          <a:p>
            <a:r>
              <a:rPr lang="en-GB" sz="2500"/>
              <a:t>How you acquired the data?</a:t>
            </a:r>
          </a:p>
          <a:p>
            <a:r>
              <a:rPr lang="en-GB" sz="2500"/>
              <a:t>How is the data representative (sample)?</a:t>
            </a:r>
          </a:p>
          <a:p>
            <a:r>
              <a:rPr lang="en-GB" sz="2500"/>
              <a:t>The methods used</a:t>
            </a:r>
          </a:p>
          <a:p>
            <a:r>
              <a:rPr lang="en-GB" sz="2500"/>
              <a:t>Why these methods?</a:t>
            </a:r>
          </a:p>
          <a:p>
            <a:r>
              <a:rPr lang="en-GB" sz="2500"/>
              <a:t>Your form of analysis and why</a:t>
            </a:r>
          </a:p>
          <a:p>
            <a:r>
              <a:rPr lang="en-GB" sz="2500"/>
              <a:t>Why these methods and not others? Review</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6802"/>
                                        </p:tgtEl>
                                        <p:attrNameLst>
                                          <p:attrName>style.visibility</p:attrName>
                                        </p:attrNameLst>
                                      </p:cBhvr>
                                      <p:to>
                                        <p:strVal val="visible"/>
                                      </p:to>
                                    </p:set>
                                    <p:animEffect transition="in" filter="fade">
                                      <p:cBhvr>
                                        <p:cTn id="7" dur="2000"/>
                                        <p:tgtEl>
                                          <p:spTgt spid="768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6803"/>
                                        </p:tgtEl>
                                        <p:attrNameLst>
                                          <p:attrName>style.visibility</p:attrName>
                                        </p:attrNameLst>
                                      </p:cBhvr>
                                      <p:to>
                                        <p:strVal val="visible"/>
                                      </p:to>
                                    </p:set>
                                    <p:animEffect transition="in" filter="fade">
                                      <p:cBhvr>
                                        <p:cTn id="10" dur="2000"/>
                                        <p:tgtEl>
                                          <p:spTgt spid="768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2" grpId="0"/>
      <p:bldP spid="76803" grpId="0"/>
    </p:bldLst>
  </p:timing>
</p:sld>
</file>

<file path=ppt/slides/slide1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10446814-C3B0-4FD0-B5E9-CF24DDFD97A6}" type="slidenum">
              <a:rPr lang="en-GB"/>
              <a:pPr/>
              <a:t>132</a:t>
            </a:fld>
            <a:endParaRPr lang="en-GB"/>
          </a:p>
        </p:txBody>
      </p:sp>
      <p:sp>
        <p:nvSpPr>
          <p:cNvPr id="77826" name="Rectangle 2"/>
          <p:cNvSpPr>
            <a:spLocks noGrp="1" noChangeArrowheads="1"/>
          </p:cNvSpPr>
          <p:nvPr>
            <p:ph type="title"/>
          </p:nvPr>
        </p:nvSpPr>
        <p:spPr>
          <a:xfrm>
            <a:off x="1506538" y="404813"/>
            <a:ext cx="6905625" cy="917575"/>
          </a:xfrm>
          <a:noFill/>
          <a:ln/>
        </p:spPr>
        <p:txBody>
          <a:bodyPr lIns="90488" tIns="44450" rIns="90488" bIns="44450" anchor="ctr"/>
          <a:lstStyle/>
          <a:p>
            <a:r>
              <a:rPr lang="en-GB" sz="2800" b="1"/>
              <a:t>Data analysis</a:t>
            </a:r>
          </a:p>
        </p:txBody>
      </p:sp>
      <p:sp>
        <p:nvSpPr>
          <p:cNvPr id="77827" name="Rectangle 3"/>
          <p:cNvSpPr>
            <a:spLocks noGrp="1" noChangeArrowheads="1"/>
          </p:cNvSpPr>
          <p:nvPr>
            <p:ph type="body" idx="1"/>
          </p:nvPr>
        </p:nvSpPr>
        <p:spPr>
          <a:xfrm>
            <a:off x="827088" y="1628775"/>
            <a:ext cx="7772400" cy="4114800"/>
          </a:xfrm>
          <a:noFill/>
          <a:ln/>
        </p:spPr>
        <p:txBody>
          <a:bodyPr lIns="90488" tIns="44450" rIns="90488" bIns="44450"/>
          <a:lstStyle/>
          <a:p>
            <a:pPr>
              <a:lnSpc>
                <a:spcPct val="90000"/>
              </a:lnSpc>
            </a:pPr>
            <a:r>
              <a:rPr lang="en-GB" sz="2500"/>
              <a:t>Introduction</a:t>
            </a:r>
          </a:p>
          <a:p>
            <a:pPr lvl="1">
              <a:lnSpc>
                <a:spcPct val="90000"/>
              </a:lnSpc>
            </a:pPr>
            <a:r>
              <a:rPr lang="en-GB" sz="2100"/>
              <a:t>Set the scene and link to previous chapter</a:t>
            </a:r>
          </a:p>
          <a:p>
            <a:pPr lvl="1">
              <a:lnSpc>
                <a:spcPct val="90000"/>
              </a:lnSpc>
            </a:pPr>
            <a:r>
              <a:rPr lang="en-GB" sz="2100"/>
              <a:t>What is the chapter addressing and link to objectives</a:t>
            </a:r>
          </a:p>
          <a:p>
            <a:pPr lvl="1">
              <a:lnSpc>
                <a:spcPct val="90000"/>
              </a:lnSpc>
            </a:pPr>
            <a:r>
              <a:rPr lang="en-GB" sz="2100"/>
              <a:t>How does the chapter fill the gap?</a:t>
            </a:r>
          </a:p>
          <a:p>
            <a:pPr>
              <a:lnSpc>
                <a:spcPct val="90000"/>
              </a:lnSpc>
            </a:pPr>
            <a:r>
              <a:rPr lang="en-GB"/>
              <a:t>Body</a:t>
            </a:r>
          </a:p>
          <a:p>
            <a:pPr lvl="1">
              <a:lnSpc>
                <a:spcPct val="90000"/>
              </a:lnSpc>
            </a:pPr>
            <a:r>
              <a:rPr lang="en-GB" sz="2100"/>
              <a:t>Make one point at a time</a:t>
            </a:r>
          </a:p>
          <a:p>
            <a:pPr lvl="1">
              <a:lnSpc>
                <a:spcPct val="90000"/>
              </a:lnSpc>
            </a:pPr>
            <a:r>
              <a:rPr lang="en-GB" sz="2100" u="sng"/>
              <a:t>Analyse</a:t>
            </a:r>
            <a:r>
              <a:rPr lang="en-GB" sz="2100"/>
              <a:t> and indicate limitations</a:t>
            </a:r>
          </a:p>
          <a:p>
            <a:pPr lvl="1">
              <a:lnSpc>
                <a:spcPct val="90000"/>
              </a:lnSpc>
            </a:pPr>
            <a:r>
              <a:rPr lang="en-GB" sz="2100"/>
              <a:t>Be convincing</a:t>
            </a:r>
          </a:p>
          <a:p>
            <a:pPr>
              <a:lnSpc>
                <a:spcPct val="90000"/>
              </a:lnSpc>
            </a:pPr>
            <a:r>
              <a:rPr lang="en-GB"/>
              <a:t>Conclusion</a:t>
            </a:r>
          </a:p>
          <a:p>
            <a:pPr lvl="1">
              <a:lnSpc>
                <a:spcPct val="90000"/>
              </a:lnSpc>
            </a:pPr>
            <a:r>
              <a:rPr lang="en-GB" sz="2100"/>
              <a:t>What the chapter did? Questions the chapter identified? Hypotheses  / objective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2000"/>
                                        <p:tgtEl>
                                          <p:spTgt spid="778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7827"/>
                                        </p:tgtEl>
                                        <p:attrNameLst>
                                          <p:attrName>style.visibility</p:attrName>
                                        </p:attrNameLst>
                                      </p:cBhvr>
                                      <p:to>
                                        <p:strVal val="visible"/>
                                      </p:to>
                                    </p:set>
                                    <p:animEffect transition="in" filter="fade">
                                      <p:cBhvr>
                                        <p:cTn id="10" dur="2000"/>
                                        <p:tgtEl>
                                          <p:spTgt spid="778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p:bldP spid="77827" grpId="0"/>
    </p:bldLst>
  </p:timing>
</p:sld>
</file>

<file path=ppt/slides/slide1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smtClean="0"/>
              <a:t>2011</a:t>
            </a:r>
            <a:endParaRPr lang="en-GB"/>
          </a:p>
        </p:txBody>
      </p:sp>
      <p:sp>
        <p:nvSpPr>
          <p:cNvPr id="5" name="Slide Number Placeholder 5"/>
          <p:cNvSpPr>
            <a:spLocks noGrp="1"/>
          </p:cNvSpPr>
          <p:nvPr>
            <p:ph type="sldNum" sz="quarter" idx="12"/>
          </p:nvPr>
        </p:nvSpPr>
        <p:spPr/>
        <p:txBody>
          <a:bodyPr/>
          <a:lstStyle/>
          <a:p>
            <a:fld id="{26C227B4-AFDA-4D33-A073-5D10E196C024}" type="slidenum">
              <a:rPr lang="en-GB"/>
              <a:pPr/>
              <a:t>133</a:t>
            </a:fld>
            <a:endParaRPr lang="en-GB"/>
          </a:p>
        </p:txBody>
      </p:sp>
      <p:sp>
        <p:nvSpPr>
          <p:cNvPr id="78850" name="Rectangle 2"/>
          <p:cNvSpPr>
            <a:spLocks noGrp="1" noChangeArrowheads="1"/>
          </p:cNvSpPr>
          <p:nvPr>
            <p:ph type="title"/>
          </p:nvPr>
        </p:nvSpPr>
        <p:spPr>
          <a:noFill/>
          <a:ln/>
        </p:spPr>
        <p:txBody>
          <a:bodyPr lIns="90488" tIns="44450" rIns="90488" bIns="44450" anchor="ctr"/>
          <a:lstStyle/>
          <a:p>
            <a:r>
              <a:rPr lang="en-GB" sz="2800" b="1"/>
              <a:t>Conclusion</a:t>
            </a:r>
          </a:p>
        </p:txBody>
      </p:sp>
      <p:sp>
        <p:nvSpPr>
          <p:cNvPr id="78851" name="Rectangle 3"/>
          <p:cNvSpPr>
            <a:spLocks noGrp="1" noChangeArrowheads="1"/>
          </p:cNvSpPr>
          <p:nvPr>
            <p:ph type="body" idx="1"/>
          </p:nvPr>
        </p:nvSpPr>
        <p:spPr>
          <a:noFill/>
          <a:ln/>
        </p:spPr>
        <p:txBody>
          <a:bodyPr lIns="90488" tIns="44450" rIns="90488" bIns="44450"/>
          <a:lstStyle/>
          <a:p>
            <a:r>
              <a:rPr lang="en-GB" sz="2500"/>
              <a:t>Relationship between your findings and the literature</a:t>
            </a:r>
          </a:p>
          <a:p>
            <a:r>
              <a:rPr lang="en-GB" sz="2500"/>
              <a:t>Relate to your hypotheses / objectives</a:t>
            </a:r>
          </a:p>
          <a:p>
            <a:r>
              <a:rPr lang="en-GB" sz="2500"/>
              <a:t>How would you change the study if you did it again?</a:t>
            </a:r>
          </a:p>
          <a:p>
            <a:r>
              <a:rPr lang="en-GB" sz="2500"/>
              <a:t>Any implications for policy and practice</a:t>
            </a:r>
          </a:p>
          <a:p>
            <a:r>
              <a:rPr lang="en-GB" sz="2500"/>
              <a:t>Future research directions and methods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2000"/>
                                        <p:tgtEl>
                                          <p:spTgt spid="788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8851"/>
                                        </p:tgtEl>
                                        <p:attrNameLst>
                                          <p:attrName>style.visibility</p:attrName>
                                        </p:attrNameLst>
                                      </p:cBhvr>
                                      <p:to>
                                        <p:strVal val="visible"/>
                                      </p:to>
                                    </p:set>
                                    <p:animEffect transition="in" filter="fade">
                                      <p:cBhvr>
                                        <p:cTn id="10" dur="2000"/>
                                        <p:tgtEl>
                                          <p:spTgt spid="788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p:bldP spid="78851" grpId="0"/>
    </p:bldLst>
  </p:timing>
</p:sld>
</file>

<file path=ppt/slides/slide1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9"/>
          <p:cNvSpPr>
            <a:spLocks noGrp="1" noChangeArrowheads="1"/>
          </p:cNvSpPr>
          <p:nvPr>
            <p:ph type="ftr" sz="quarter" idx="3"/>
          </p:nvPr>
        </p:nvSpPr>
        <p:spPr/>
        <p:txBody>
          <a:bodyPr/>
          <a:lstStyle/>
          <a:p>
            <a:r>
              <a:rPr lang="en-GB" smtClean="0"/>
              <a:t>2011</a:t>
            </a:r>
            <a:endParaRPr lang="en-GB"/>
          </a:p>
        </p:txBody>
      </p:sp>
      <p:sp>
        <p:nvSpPr>
          <p:cNvPr id="7" name="Rectangle 10"/>
          <p:cNvSpPr>
            <a:spLocks noGrp="1" noChangeArrowheads="1"/>
          </p:cNvSpPr>
          <p:nvPr>
            <p:ph type="sldNum" sz="quarter" idx="4"/>
          </p:nvPr>
        </p:nvSpPr>
        <p:spPr/>
        <p:txBody>
          <a:bodyPr/>
          <a:lstStyle/>
          <a:p>
            <a:fld id="{C3E09A05-72F2-403F-BECC-2B9D1EAC4135}" type="slidenum">
              <a:rPr lang="en-GB"/>
              <a:pPr/>
              <a:t>134</a:t>
            </a:fld>
            <a:endParaRPr lang="en-GB"/>
          </a:p>
        </p:txBody>
      </p:sp>
      <p:sp>
        <p:nvSpPr>
          <p:cNvPr id="79874" name="Rectangle 2"/>
          <p:cNvSpPr>
            <a:spLocks noGrp="1" noChangeArrowheads="1"/>
          </p:cNvSpPr>
          <p:nvPr>
            <p:ph type="ctrTitle"/>
          </p:nvPr>
        </p:nvSpPr>
        <p:spPr>
          <a:xfrm>
            <a:off x="762000" y="381000"/>
            <a:ext cx="7772400" cy="1143000"/>
          </a:xfrm>
          <a:noFill/>
          <a:ln/>
        </p:spPr>
        <p:txBody>
          <a:bodyPr lIns="90488" tIns="44450" rIns="90488" bIns="44450" anchor="ctr"/>
          <a:lstStyle/>
          <a:p>
            <a:r>
              <a:rPr lang="en-GB" sz="3200" b="1"/>
              <a:t>Some Final Considerations</a:t>
            </a:r>
          </a:p>
        </p:txBody>
      </p:sp>
      <p:sp>
        <p:nvSpPr>
          <p:cNvPr id="79875" name="Rectangle 3"/>
          <p:cNvSpPr>
            <a:spLocks noGrp="1" noChangeArrowheads="1"/>
          </p:cNvSpPr>
          <p:nvPr>
            <p:ph type="subTitle" idx="1"/>
          </p:nvPr>
        </p:nvSpPr>
        <p:spPr>
          <a:xfrm>
            <a:off x="1295400" y="2781300"/>
            <a:ext cx="7848600" cy="1752600"/>
          </a:xfrm>
          <a:noFill/>
          <a:ln/>
        </p:spPr>
        <p:txBody>
          <a:bodyPr lIns="90488" tIns="44450" rIns="90488" bIns="44450"/>
          <a:lstStyle/>
          <a:p>
            <a:pPr>
              <a:lnSpc>
                <a:spcPct val="90000"/>
              </a:lnSpc>
              <a:buFont typeface="Wingdings" pitchFamily="2" charset="2"/>
              <a:buChar char="¡"/>
            </a:pPr>
            <a:r>
              <a:rPr lang="en-GB"/>
              <a:t>Drafting and redrafting-</a:t>
            </a:r>
            <a:r>
              <a:rPr lang="en-GB" sz="2500">
                <a:solidFill>
                  <a:schemeClr val="tx2"/>
                </a:solidFill>
              </a:rPr>
              <a:t>Plan contents page first</a:t>
            </a:r>
          </a:p>
          <a:p>
            <a:pPr>
              <a:lnSpc>
                <a:spcPct val="90000"/>
              </a:lnSpc>
              <a:buFont typeface="Wingdings" pitchFamily="2" charset="2"/>
              <a:buChar char="¡"/>
            </a:pPr>
            <a:r>
              <a:rPr lang="en-GB"/>
              <a:t>Grammar, punctuation, spelling</a:t>
            </a:r>
          </a:p>
          <a:p>
            <a:pPr>
              <a:lnSpc>
                <a:spcPct val="90000"/>
              </a:lnSpc>
              <a:buFont typeface="Wingdings" pitchFamily="2" charset="2"/>
              <a:buChar char="¡"/>
            </a:pPr>
            <a:r>
              <a:rPr lang="en-GB"/>
              <a:t>Using table, figures etc...</a:t>
            </a:r>
          </a:p>
          <a:p>
            <a:pPr>
              <a:lnSpc>
                <a:spcPct val="90000"/>
              </a:lnSpc>
              <a:buFont typeface="Wingdings" pitchFamily="2" charset="2"/>
              <a:buChar char="¡"/>
            </a:pPr>
            <a:r>
              <a:rPr lang="en-GB"/>
              <a:t>Time management</a:t>
            </a:r>
          </a:p>
          <a:p>
            <a:pPr>
              <a:lnSpc>
                <a:spcPct val="90000"/>
              </a:lnSpc>
            </a:pPr>
            <a:r>
              <a:rPr lang="en-GB">
                <a:solidFill>
                  <a:srgbClr val="FFFF00"/>
                </a:solidFill>
              </a:rPr>
              <a:t>Conclusion</a:t>
            </a:r>
          </a:p>
        </p:txBody>
      </p:sp>
      <p:graphicFrame>
        <p:nvGraphicFramePr>
          <p:cNvPr id="79876" name="Object 4">
            <a:hlinkClick r:id="" action="ppaction://ole?verb=0"/>
          </p:cNvPr>
          <p:cNvGraphicFramePr>
            <a:graphicFrameLocks/>
          </p:cNvGraphicFramePr>
          <p:nvPr>
            <p:ph type="clipArt" sz="half" idx="4294967295"/>
          </p:nvPr>
        </p:nvGraphicFramePr>
        <p:xfrm>
          <a:off x="7235825" y="620713"/>
          <a:ext cx="1179513" cy="1749425"/>
        </p:xfrm>
        <a:graphic>
          <a:graphicData uri="http://schemas.openxmlformats.org/presentationml/2006/ole">
            <p:oleObj spid="_x0000_s79876" name="Microsoft ClipArt Gallery" r:id="rId4" imgW="1233360" imgH="3519360" progId="">
              <p:embed/>
            </p:oleObj>
          </a:graphicData>
        </a:graphic>
      </p:graphicFrame>
      <p:sp>
        <p:nvSpPr>
          <p:cNvPr id="79877" name="Text Box 5"/>
          <p:cNvSpPr txBox="1">
            <a:spLocks noChangeArrowheads="1"/>
          </p:cNvSpPr>
          <p:nvPr/>
        </p:nvSpPr>
        <p:spPr bwMode="auto">
          <a:xfrm>
            <a:off x="6934200" y="6172200"/>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10</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fade">
                                      <p:cBhvr>
                                        <p:cTn id="7" dur="2000"/>
                                        <p:tgtEl>
                                          <p:spTgt spid="798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9875"/>
                                        </p:tgtEl>
                                        <p:attrNameLst>
                                          <p:attrName>style.visibility</p:attrName>
                                        </p:attrNameLst>
                                      </p:cBhvr>
                                      <p:to>
                                        <p:strVal val="visible"/>
                                      </p:to>
                                    </p:set>
                                    <p:animEffect transition="in" filter="fade">
                                      <p:cBhvr>
                                        <p:cTn id="10" dur="2000"/>
                                        <p:tgtEl>
                                          <p:spTgt spid="79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P spid="79875" grpId="0"/>
    </p:bldLst>
  </p:timing>
</p:sld>
</file>

<file path=ppt/slides/slide1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9"/>
          <p:cNvSpPr>
            <a:spLocks noGrp="1" noChangeArrowheads="1"/>
          </p:cNvSpPr>
          <p:nvPr>
            <p:ph type="ftr" sz="quarter" idx="3"/>
          </p:nvPr>
        </p:nvSpPr>
        <p:spPr/>
        <p:txBody>
          <a:bodyPr/>
          <a:lstStyle/>
          <a:p>
            <a:r>
              <a:rPr lang="en-GB" smtClean="0"/>
              <a:t>2011</a:t>
            </a:r>
            <a:endParaRPr lang="en-GB"/>
          </a:p>
        </p:txBody>
      </p:sp>
      <p:sp>
        <p:nvSpPr>
          <p:cNvPr id="8" name="Rectangle 10"/>
          <p:cNvSpPr>
            <a:spLocks noGrp="1" noChangeArrowheads="1"/>
          </p:cNvSpPr>
          <p:nvPr>
            <p:ph type="sldNum" sz="quarter" idx="4"/>
          </p:nvPr>
        </p:nvSpPr>
        <p:spPr/>
        <p:txBody>
          <a:bodyPr/>
          <a:lstStyle/>
          <a:p>
            <a:fld id="{BB600377-CBB2-4CE3-8356-3ACB068C98E4}" type="slidenum">
              <a:rPr lang="en-GB"/>
              <a:pPr/>
              <a:t>135</a:t>
            </a:fld>
            <a:endParaRPr lang="en-GB"/>
          </a:p>
        </p:txBody>
      </p:sp>
      <p:sp>
        <p:nvSpPr>
          <p:cNvPr id="81922" name="Rectangle 2"/>
          <p:cNvSpPr>
            <a:spLocks noGrp="1" noChangeArrowheads="1"/>
          </p:cNvSpPr>
          <p:nvPr>
            <p:ph type="ctrTitle"/>
          </p:nvPr>
        </p:nvSpPr>
        <p:spPr>
          <a:xfrm>
            <a:off x="685800" y="304800"/>
            <a:ext cx="7772400" cy="1143000"/>
          </a:xfrm>
          <a:noFill/>
          <a:ln/>
        </p:spPr>
        <p:txBody>
          <a:bodyPr lIns="90488" tIns="44450" rIns="90488" bIns="44450" anchor="ctr"/>
          <a:lstStyle/>
          <a:p>
            <a:r>
              <a:rPr lang="en-GB" sz="3200"/>
              <a:t>Yahoo I’ve Finished!</a:t>
            </a:r>
            <a:br>
              <a:rPr lang="en-GB" sz="3200"/>
            </a:br>
            <a:r>
              <a:rPr lang="en-GB" sz="3200"/>
              <a:t>Publication, Further Research and Ethics</a:t>
            </a:r>
          </a:p>
        </p:txBody>
      </p:sp>
      <p:sp>
        <p:nvSpPr>
          <p:cNvPr id="81923" name="Rectangle 3"/>
          <p:cNvSpPr>
            <a:spLocks noGrp="1" noChangeArrowheads="1"/>
          </p:cNvSpPr>
          <p:nvPr>
            <p:ph type="subTitle" idx="1"/>
          </p:nvPr>
        </p:nvSpPr>
        <p:spPr>
          <a:xfrm>
            <a:off x="1443038" y="3427413"/>
            <a:ext cx="3444875" cy="1752600"/>
          </a:xfrm>
          <a:noFill/>
          <a:ln/>
        </p:spPr>
        <p:txBody>
          <a:bodyPr lIns="90488" tIns="44450" rIns="90488" bIns="44450"/>
          <a:lstStyle/>
          <a:p>
            <a:pPr>
              <a:buFont typeface="Wingdings" pitchFamily="2" charset="2"/>
              <a:buChar char="¡"/>
            </a:pPr>
            <a:r>
              <a:rPr lang="en-GB" sz="2500"/>
              <a:t>Stress</a:t>
            </a:r>
          </a:p>
          <a:p>
            <a:pPr>
              <a:buFont typeface="Wingdings" pitchFamily="2" charset="2"/>
              <a:buChar char="¡"/>
            </a:pPr>
            <a:r>
              <a:rPr lang="en-GB" sz="2500"/>
              <a:t>Time management</a:t>
            </a:r>
          </a:p>
          <a:p>
            <a:pPr>
              <a:buFont typeface="Wingdings" pitchFamily="2" charset="2"/>
              <a:buChar char="¡"/>
            </a:pPr>
            <a:r>
              <a:rPr lang="en-GB" sz="2500"/>
              <a:t>Reflection</a:t>
            </a:r>
          </a:p>
          <a:p>
            <a:pPr>
              <a:buFont typeface="Wingdings" pitchFamily="2" charset="2"/>
              <a:buChar char="¡"/>
            </a:pPr>
            <a:r>
              <a:rPr lang="en-GB" sz="2500"/>
              <a:t>Viva</a:t>
            </a:r>
          </a:p>
        </p:txBody>
      </p:sp>
      <p:graphicFrame>
        <p:nvGraphicFramePr>
          <p:cNvPr id="81924" name="Object 4">
            <a:hlinkClick r:id="" action="ppaction://ole?verb=0"/>
          </p:cNvPr>
          <p:cNvGraphicFramePr>
            <a:graphicFrameLocks/>
          </p:cNvGraphicFramePr>
          <p:nvPr>
            <p:ph type="clipArt" sz="half" idx="4294967295"/>
          </p:nvPr>
        </p:nvGraphicFramePr>
        <p:xfrm>
          <a:off x="5148263" y="2636838"/>
          <a:ext cx="3130550" cy="1273175"/>
        </p:xfrm>
        <a:graphic>
          <a:graphicData uri="http://schemas.openxmlformats.org/presentationml/2006/ole">
            <p:oleObj spid="_x0000_s81924" name="Microsoft ClipArt Gallery" r:id="rId4" imgW="3998880" imgH="3146400" progId="">
              <p:embed/>
            </p:oleObj>
          </a:graphicData>
        </a:graphic>
      </p:graphicFrame>
      <p:sp>
        <p:nvSpPr>
          <p:cNvPr id="81925" name="Text Box 5"/>
          <p:cNvSpPr txBox="1">
            <a:spLocks noChangeArrowheads="1"/>
          </p:cNvSpPr>
          <p:nvPr/>
        </p:nvSpPr>
        <p:spPr bwMode="auto">
          <a:xfrm>
            <a:off x="6934200" y="6172200"/>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11</a:t>
            </a:r>
          </a:p>
        </p:txBody>
      </p:sp>
      <p:sp>
        <p:nvSpPr>
          <p:cNvPr id="81927" name="Text Box 7"/>
          <p:cNvSpPr txBox="1">
            <a:spLocks noChangeArrowheads="1"/>
          </p:cNvSpPr>
          <p:nvPr/>
        </p:nvSpPr>
        <p:spPr bwMode="auto">
          <a:xfrm>
            <a:off x="5292725" y="4221163"/>
            <a:ext cx="2819400" cy="2092325"/>
          </a:xfrm>
          <a:prstGeom prst="rect">
            <a:avLst/>
          </a:prstGeom>
          <a:noFill/>
          <a:ln w="12700">
            <a:noFill/>
            <a:miter lim="800000"/>
            <a:headEnd/>
            <a:tailEnd/>
          </a:ln>
          <a:effectLst/>
        </p:spPr>
        <p:txBody>
          <a:bodyPr>
            <a:spAutoFit/>
          </a:bodyPr>
          <a:lstStyle/>
          <a:p>
            <a:pPr>
              <a:spcBef>
                <a:spcPct val="20000"/>
              </a:spcBef>
              <a:buClr>
                <a:schemeClr val="tx2"/>
              </a:buClr>
              <a:buSzPct val="115000"/>
              <a:buFontTx/>
              <a:buChar char="•"/>
            </a:pPr>
            <a:r>
              <a:rPr lang="en-GB" sz="2800">
                <a:latin typeface="Arial" charset="0"/>
              </a:rPr>
              <a:t>Self evaluation</a:t>
            </a:r>
          </a:p>
          <a:p>
            <a:pPr>
              <a:spcBef>
                <a:spcPct val="20000"/>
              </a:spcBef>
              <a:buClr>
                <a:schemeClr val="tx2"/>
              </a:buClr>
              <a:buSzPct val="115000"/>
              <a:buFontTx/>
              <a:buChar char="•"/>
            </a:pPr>
            <a:r>
              <a:rPr lang="en-GB" sz="2800">
                <a:latin typeface="Arial" charset="0"/>
              </a:rPr>
              <a:t>Lessons</a:t>
            </a:r>
          </a:p>
          <a:p>
            <a:pPr>
              <a:spcBef>
                <a:spcPct val="20000"/>
              </a:spcBef>
              <a:buClr>
                <a:schemeClr val="tx2"/>
              </a:buClr>
              <a:buSzPct val="115000"/>
              <a:buFontTx/>
              <a:buChar char="•"/>
            </a:pPr>
            <a:r>
              <a:rPr lang="en-GB" sz="2800">
                <a:latin typeface="Arial" charset="0"/>
              </a:rPr>
              <a:t>Learning</a:t>
            </a:r>
          </a:p>
          <a:p>
            <a:pPr>
              <a:spcBef>
                <a:spcPct val="50000"/>
              </a:spcBef>
            </a:pPr>
            <a:endParaRPr lang="en-GB" sz="2400">
              <a:latin typeface="Arial"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2000"/>
                                        <p:tgtEl>
                                          <p:spTgt spid="81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23"/>
                                        </p:tgtEl>
                                        <p:attrNameLst>
                                          <p:attrName>style.visibility</p:attrName>
                                        </p:attrNameLst>
                                      </p:cBhvr>
                                      <p:to>
                                        <p:strVal val="visible"/>
                                      </p:to>
                                    </p:set>
                                    <p:animEffect transition="in" filter="fade">
                                      <p:cBhvr>
                                        <p:cTn id="10" dur="2000"/>
                                        <p:tgtEl>
                                          <p:spTgt spid="81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P spid="81923" grpId="0"/>
    </p:bldLst>
  </p:timing>
</p:sld>
</file>

<file path=ppt/slides/slide1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47D1FE34-E906-41A0-9638-8FA54DAFF0D0}" type="slidenum">
              <a:rPr lang="en-GB"/>
              <a:pPr/>
              <a:t>136</a:t>
            </a:fld>
            <a:endParaRPr lang="en-GB"/>
          </a:p>
        </p:txBody>
      </p:sp>
      <p:sp>
        <p:nvSpPr>
          <p:cNvPr id="82946" name="Rectangle 2"/>
          <p:cNvSpPr>
            <a:spLocks noGrp="1" noChangeArrowheads="1"/>
          </p:cNvSpPr>
          <p:nvPr>
            <p:ph type="title"/>
          </p:nvPr>
        </p:nvSpPr>
        <p:spPr>
          <a:noFill/>
          <a:ln/>
        </p:spPr>
        <p:txBody>
          <a:bodyPr lIns="90488" tIns="44450" rIns="90488" bIns="44450" anchor="ctr"/>
          <a:lstStyle/>
          <a:p>
            <a:r>
              <a:rPr lang="en-GB" sz="2800" b="1"/>
              <a:t>‘Publish or Perish’</a:t>
            </a:r>
          </a:p>
        </p:txBody>
      </p:sp>
      <p:sp>
        <p:nvSpPr>
          <p:cNvPr id="82947" name="Rectangle 3"/>
          <p:cNvSpPr>
            <a:spLocks noGrp="1" noChangeArrowheads="1"/>
          </p:cNvSpPr>
          <p:nvPr>
            <p:ph type="body" sz="half" idx="2"/>
          </p:nvPr>
        </p:nvSpPr>
        <p:spPr>
          <a:xfrm>
            <a:off x="4451350" y="1827213"/>
            <a:ext cx="4232275" cy="4114800"/>
          </a:xfrm>
          <a:noFill/>
          <a:ln/>
        </p:spPr>
        <p:txBody>
          <a:bodyPr lIns="90488" tIns="44450" rIns="90488" bIns="44450"/>
          <a:lstStyle/>
          <a:p>
            <a:r>
              <a:rPr lang="en-GB" sz="2500"/>
              <a:t>Reviewers comments</a:t>
            </a:r>
          </a:p>
          <a:p>
            <a:r>
              <a:rPr lang="en-GB" sz="2500"/>
              <a:t>Focus</a:t>
            </a:r>
          </a:p>
          <a:p>
            <a:r>
              <a:rPr lang="en-GB" sz="2500"/>
              <a:t>Concise</a:t>
            </a:r>
          </a:p>
          <a:p>
            <a:r>
              <a:rPr lang="en-GB" sz="2500"/>
              <a:t>Re assess your audience “dedissertationalise” (Wolcott, 1990, p. 51)</a:t>
            </a:r>
          </a:p>
          <a:p>
            <a:r>
              <a:rPr lang="en-GB" sz="2500"/>
              <a:t>Choose an appropriate journal</a:t>
            </a:r>
          </a:p>
        </p:txBody>
      </p:sp>
      <p:graphicFrame>
        <p:nvGraphicFramePr>
          <p:cNvPr id="82948" name="Object 4">
            <a:hlinkClick r:id="" action="ppaction://ole?verb=0"/>
          </p:cNvPr>
          <p:cNvGraphicFramePr>
            <a:graphicFrameLocks/>
          </p:cNvGraphicFramePr>
          <p:nvPr>
            <p:ph type="clipArt" sz="half" idx="1"/>
          </p:nvPr>
        </p:nvGraphicFramePr>
        <p:xfrm>
          <a:off x="1438275" y="2035175"/>
          <a:ext cx="2774950" cy="3051175"/>
        </p:xfrm>
        <a:graphic>
          <a:graphicData uri="http://schemas.openxmlformats.org/presentationml/2006/ole">
            <p:oleObj spid="_x0000_s82948" name="Microsoft ClipArt Gallery" r:id="rId4" imgW="5072040" imgH="307008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2946"/>
                                        </p:tgtEl>
                                        <p:attrNameLst>
                                          <p:attrName>style.visibility</p:attrName>
                                        </p:attrNameLst>
                                      </p:cBhvr>
                                      <p:to>
                                        <p:strVal val="visible"/>
                                      </p:to>
                                    </p:set>
                                    <p:animEffect transition="in" filter="fade">
                                      <p:cBhvr>
                                        <p:cTn id="7" dur="2000"/>
                                        <p:tgtEl>
                                          <p:spTgt spid="82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2947"/>
                                        </p:tgtEl>
                                        <p:attrNameLst>
                                          <p:attrName>style.visibility</p:attrName>
                                        </p:attrNameLst>
                                      </p:cBhvr>
                                      <p:to>
                                        <p:strVal val="visible"/>
                                      </p:to>
                                    </p:set>
                                    <p:animEffect transition="in" filter="fade">
                                      <p:cBhvr>
                                        <p:cTn id="10" dur="2000"/>
                                        <p:tgtEl>
                                          <p:spTgt spid="829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p:bldP spid="82947" grpId="0"/>
    </p:bldLst>
  </p:timing>
</p:sld>
</file>

<file path=ppt/slides/slide1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0A3CF962-8672-4B5E-8100-E0F2133CB588}" type="slidenum">
              <a:rPr lang="en-GB"/>
              <a:pPr/>
              <a:t>137</a:t>
            </a:fld>
            <a:endParaRPr lang="en-GB"/>
          </a:p>
        </p:txBody>
      </p:sp>
      <p:sp>
        <p:nvSpPr>
          <p:cNvPr id="83970" name="Rectangle 2"/>
          <p:cNvSpPr>
            <a:spLocks noGrp="1" noChangeArrowheads="1"/>
          </p:cNvSpPr>
          <p:nvPr>
            <p:ph type="title"/>
          </p:nvPr>
        </p:nvSpPr>
        <p:spPr>
          <a:noFill/>
          <a:ln/>
        </p:spPr>
        <p:txBody>
          <a:bodyPr lIns="90488" tIns="44450" rIns="90488" bIns="44450" anchor="ctr"/>
          <a:lstStyle/>
          <a:p>
            <a:r>
              <a:rPr lang="en-GB" sz="2800" b="1"/>
              <a:t>Audience expectations </a:t>
            </a:r>
            <a:br>
              <a:rPr lang="en-GB" sz="2800" b="1"/>
            </a:br>
            <a:r>
              <a:rPr lang="en-GB" sz="2800"/>
              <a:t>(Silverman, 2000, p. 272-277)</a:t>
            </a:r>
          </a:p>
        </p:txBody>
      </p:sp>
      <p:sp>
        <p:nvSpPr>
          <p:cNvPr id="83971" name="Rectangle 3"/>
          <p:cNvSpPr>
            <a:spLocks noGrp="1" noChangeArrowheads="1"/>
          </p:cNvSpPr>
          <p:nvPr>
            <p:ph type="body" sz="half" idx="1"/>
          </p:nvPr>
        </p:nvSpPr>
        <p:spPr>
          <a:xfrm>
            <a:off x="1370013" y="1827213"/>
            <a:ext cx="4946650" cy="4114800"/>
          </a:xfrm>
          <a:noFill/>
          <a:ln/>
        </p:spPr>
        <p:txBody>
          <a:bodyPr lIns="90488" tIns="44450" rIns="90488" bIns="44450"/>
          <a:lstStyle/>
          <a:p>
            <a:r>
              <a:rPr lang="en-GB" sz="2100"/>
              <a:t>Academic</a:t>
            </a:r>
          </a:p>
          <a:p>
            <a:pPr lvl="1"/>
            <a:r>
              <a:rPr lang="en-GB" sz="1900"/>
              <a:t>Theoretical/factual developments</a:t>
            </a:r>
          </a:p>
          <a:p>
            <a:r>
              <a:rPr lang="en-GB" sz="2100"/>
              <a:t>Policy Makers</a:t>
            </a:r>
          </a:p>
          <a:p>
            <a:pPr lvl="1"/>
            <a:r>
              <a:rPr lang="en-GB" sz="1900"/>
              <a:t>Practical/current</a:t>
            </a:r>
          </a:p>
          <a:p>
            <a:r>
              <a:rPr lang="en-GB" sz="2100"/>
              <a:t>Practitioners</a:t>
            </a:r>
          </a:p>
          <a:p>
            <a:pPr lvl="1"/>
            <a:r>
              <a:rPr lang="en-GB" sz="1900"/>
              <a:t>Theory for better understanding</a:t>
            </a:r>
          </a:p>
          <a:p>
            <a:pPr lvl="1"/>
            <a:r>
              <a:rPr lang="en-GB" sz="1900"/>
              <a:t>prac. suggestions / procedures</a:t>
            </a:r>
          </a:p>
          <a:p>
            <a:pPr lvl="1"/>
            <a:r>
              <a:rPr lang="en-GB" sz="1900"/>
              <a:t>reform of existing practice</a:t>
            </a:r>
          </a:p>
          <a:p>
            <a:r>
              <a:rPr lang="en-GB" sz="2100"/>
              <a:t>Lay audiences</a:t>
            </a:r>
          </a:p>
          <a:p>
            <a:pPr lvl="1"/>
            <a:r>
              <a:rPr lang="en-GB" sz="1900"/>
              <a:t>Better service / management</a:t>
            </a:r>
          </a:p>
        </p:txBody>
      </p:sp>
      <p:graphicFrame>
        <p:nvGraphicFramePr>
          <p:cNvPr id="83972" name="Object 4">
            <a:hlinkClick r:id="" action="ppaction://ole?verb=0"/>
          </p:cNvPr>
          <p:cNvGraphicFramePr>
            <a:graphicFrameLocks/>
          </p:cNvGraphicFramePr>
          <p:nvPr>
            <p:ph type="clipArt" sz="half" idx="2"/>
          </p:nvPr>
        </p:nvGraphicFramePr>
        <p:xfrm>
          <a:off x="6102350" y="2532063"/>
          <a:ext cx="2576513" cy="3028950"/>
        </p:xfrm>
        <a:graphic>
          <a:graphicData uri="http://schemas.openxmlformats.org/presentationml/2006/ole">
            <p:oleObj spid="_x0000_s83972" name="Microsoft ClipArt Gallery" r:id="rId4" imgW="4005000" imgH="285588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3970"/>
                                        </p:tgtEl>
                                        <p:attrNameLst>
                                          <p:attrName>style.visibility</p:attrName>
                                        </p:attrNameLst>
                                      </p:cBhvr>
                                      <p:to>
                                        <p:strVal val="visible"/>
                                      </p:to>
                                    </p:set>
                                    <p:animEffect transition="in" filter="fade">
                                      <p:cBhvr>
                                        <p:cTn id="7" dur="2000"/>
                                        <p:tgtEl>
                                          <p:spTgt spid="83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3971"/>
                                        </p:tgtEl>
                                        <p:attrNameLst>
                                          <p:attrName>style.visibility</p:attrName>
                                        </p:attrNameLst>
                                      </p:cBhvr>
                                      <p:to>
                                        <p:strVal val="visible"/>
                                      </p:to>
                                    </p:set>
                                    <p:animEffect transition="in" filter="fade">
                                      <p:cBhvr>
                                        <p:cTn id="10" dur="2000"/>
                                        <p:tgtEl>
                                          <p:spTgt spid="83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0" grpId="0"/>
      <p:bldP spid="83971" grpId="0"/>
    </p:bldLst>
  </p:timing>
</p:sld>
</file>

<file path=ppt/slides/slide1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713B2595-0054-48DD-80E4-CD096DCFF4A6}" type="slidenum">
              <a:rPr lang="en-GB"/>
              <a:pPr/>
              <a:t>138</a:t>
            </a:fld>
            <a:endParaRPr lang="en-GB"/>
          </a:p>
        </p:txBody>
      </p:sp>
      <p:sp>
        <p:nvSpPr>
          <p:cNvPr id="84994" name="Rectangle 2"/>
          <p:cNvSpPr>
            <a:spLocks noGrp="1" noChangeArrowheads="1"/>
          </p:cNvSpPr>
          <p:nvPr>
            <p:ph type="title"/>
          </p:nvPr>
        </p:nvSpPr>
        <p:spPr>
          <a:xfrm>
            <a:off x="1042988" y="404813"/>
            <a:ext cx="8686800" cy="1143000"/>
          </a:xfrm>
          <a:noFill/>
          <a:ln/>
        </p:spPr>
        <p:txBody>
          <a:bodyPr lIns="90488" tIns="44450" rIns="90488" bIns="44450" anchor="ctr"/>
          <a:lstStyle/>
          <a:p>
            <a:r>
              <a:rPr lang="en-GB" sz="2800" b="1"/>
              <a:t/>
            </a:r>
            <a:br>
              <a:rPr lang="en-GB" sz="2800" b="1"/>
            </a:br>
            <a:r>
              <a:rPr lang="en-GB" sz="2800" b="1"/>
              <a:t>Future Research Proposals </a:t>
            </a:r>
            <a:br>
              <a:rPr lang="en-GB" sz="2800" b="1"/>
            </a:br>
            <a:r>
              <a:rPr lang="en-GB" sz="2800" b="1"/>
              <a:t>(Robson, 1994)</a:t>
            </a:r>
            <a:br>
              <a:rPr lang="en-GB" sz="2800" b="1"/>
            </a:br>
            <a:endParaRPr lang="en-GB" sz="2800" b="1"/>
          </a:p>
        </p:txBody>
      </p:sp>
      <p:sp>
        <p:nvSpPr>
          <p:cNvPr id="84995" name="Rectangle 3"/>
          <p:cNvSpPr>
            <a:spLocks noGrp="1" noChangeArrowheads="1"/>
          </p:cNvSpPr>
          <p:nvPr>
            <p:ph type="body" sz="half" idx="1"/>
          </p:nvPr>
        </p:nvSpPr>
        <p:spPr>
          <a:xfrm>
            <a:off x="1370013" y="2055813"/>
            <a:ext cx="3586162" cy="3886200"/>
          </a:xfrm>
          <a:noFill/>
          <a:ln/>
        </p:spPr>
        <p:txBody>
          <a:bodyPr lIns="90488" tIns="44450" rIns="90488" bIns="44450"/>
          <a:lstStyle/>
          <a:p>
            <a:r>
              <a:rPr lang="en-GB" sz="2500" b="1"/>
              <a:t>A quality proposal:</a:t>
            </a:r>
          </a:p>
          <a:p>
            <a:pPr lvl="1"/>
            <a:r>
              <a:rPr lang="en-GB" sz="2100"/>
              <a:t>Direct and straightforward</a:t>
            </a:r>
          </a:p>
          <a:p>
            <a:pPr lvl="1"/>
            <a:r>
              <a:rPr lang="en-GB" sz="2100"/>
              <a:t>Clearly communicated</a:t>
            </a:r>
          </a:p>
          <a:p>
            <a:pPr lvl="1"/>
            <a:r>
              <a:rPr lang="en-GB" sz="2100"/>
              <a:t>Well organised</a:t>
            </a:r>
          </a:p>
          <a:p>
            <a:pPr lvl="1"/>
            <a:r>
              <a:rPr lang="en-GB" sz="2100"/>
              <a:t>Good topic area</a:t>
            </a:r>
          </a:p>
          <a:p>
            <a:pPr lvl="1"/>
            <a:r>
              <a:rPr lang="en-GB" sz="2100"/>
              <a:t>Realistic</a:t>
            </a:r>
          </a:p>
        </p:txBody>
      </p:sp>
      <p:sp>
        <p:nvSpPr>
          <p:cNvPr id="84996" name="Rectangle 4"/>
          <p:cNvSpPr>
            <a:spLocks noGrp="1" noChangeArrowheads="1"/>
          </p:cNvSpPr>
          <p:nvPr>
            <p:ph type="body" sz="half" idx="2"/>
          </p:nvPr>
        </p:nvSpPr>
        <p:spPr>
          <a:xfrm>
            <a:off x="5097463" y="2055813"/>
            <a:ext cx="3586162" cy="3886200"/>
          </a:xfrm>
          <a:noFill/>
          <a:ln/>
        </p:spPr>
        <p:txBody>
          <a:bodyPr lIns="90488" tIns="44450" rIns="90488" bIns="44450"/>
          <a:lstStyle/>
          <a:p>
            <a:r>
              <a:rPr lang="en-GB" sz="2500" b="1"/>
              <a:t>Should contain:</a:t>
            </a:r>
          </a:p>
          <a:p>
            <a:pPr lvl="1"/>
            <a:r>
              <a:rPr lang="en-GB" sz="2100"/>
              <a:t>Summary/abstract</a:t>
            </a:r>
          </a:p>
          <a:p>
            <a:pPr lvl="1"/>
            <a:r>
              <a:rPr lang="en-GB" sz="2100"/>
              <a:t>Background and purpose</a:t>
            </a:r>
          </a:p>
          <a:p>
            <a:pPr lvl="1"/>
            <a:r>
              <a:rPr lang="en-GB" sz="2100"/>
              <a:t>Plan</a:t>
            </a:r>
          </a:p>
          <a:p>
            <a:pPr lvl="1"/>
            <a:r>
              <a:rPr lang="en-GB" sz="2100"/>
              <a:t>Ethical issues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4994"/>
                                        </p:tgtEl>
                                        <p:attrNameLst>
                                          <p:attrName>style.visibility</p:attrName>
                                        </p:attrNameLst>
                                      </p:cBhvr>
                                      <p:to>
                                        <p:strVal val="visible"/>
                                      </p:to>
                                    </p:set>
                                    <p:animEffect transition="in" filter="fade">
                                      <p:cBhvr>
                                        <p:cTn id="7" dur="2000"/>
                                        <p:tgtEl>
                                          <p:spTgt spid="84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4995"/>
                                        </p:tgtEl>
                                        <p:attrNameLst>
                                          <p:attrName>style.visibility</p:attrName>
                                        </p:attrNameLst>
                                      </p:cBhvr>
                                      <p:to>
                                        <p:strVal val="visible"/>
                                      </p:to>
                                    </p:set>
                                    <p:animEffect transition="in" filter="fade">
                                      <p:cBhvr>
                                        <p:cTn id="10" dur="2000"/>
                                        <p:tgtEl>
                                          <p:spTgt spid="8499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4996"/>
                                        </p:tgtEl>
                                        <p:attrNameLst>
                                          <p:attrName>style.visibility</p:attrName>
                                        </p:attrNameLst>
                                      </p:cBhvr>
                                      <p:to>
                                        <p:strVal val="visible"/>
                                      </p:to>
                                    </p:set>
                                    <p:animEffect transition="in" filter="fade">
                                      <p:cBhvr>
                                        <p:cTn id="13" dur="2000"/>
                                        <p:tgtEl>
                                          <p:spTgt spid="849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4" grpId="0"/>
      <p:bldP spid="84995" grpId="0"/>
      <p:bldP spid="84996" grpId="0"/>
    </p:bldLst>
  </p:timing>
</p:sld>
</file>

<file path=ppt/slides/slide1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731BFE8A-B9AF-40E4-AE15-78BA83A22A4E}" type="slidenum">
              <a:rPr lang="en-GB"/>
              <a:pPr/>
              <a:t>139</a:t>
            </a:fld>
            <a:endParaRPr lang="en-GB"/>
          </a:p>
        </p:txBody>
      </p:sp>
      <p:sp>
        <p:nvSpPr>
          <p:cNvPr id="86018" name="Rectangle 2"/>
          <p:cNvSpPr>
            <a:spLocks noGrp="1" noChangeArrowheads="1"/>
          </p:cNvSpPr>
          <p:nvPr>
            <p:ph type="title"/>
          </p:nvPr>
        </p:nvSpPr>
        <p:spPr>
          <a:xfrm>
            <a:off x="1371600" y="260350"/>
            <a:ext cx="7772400" cy="1143000"/>
          </a:xfrm>
          <a:noFill/>
          <a:ln/>
        </p:spPr>
        <p:txBody>
          <a:bodyPr lIns="90488" tIns="44450" rIns="90488" bIns="44450" anchor="ctr"/>
          <a:lstStyle/>
          <a:p>
            <a:r>
              <a:rPr lang="en-GB" sz="2800" b="1"/>
              <a:t>Ethics: </a:t>
            </a:r>
            <a:br>
              <a:rPr lang="en-GB" sz="2800" b="1"/>
            </a:br>
            <a:r>
              <a:rPr lang="en-GB" sz="2800" b="1"/>
              <a:t>An increasingly important consideration (Robson, 1994)</a:t>
            </a:r>
          </a:p>
        </p:txBody>
      </p:sp>
      <p:sp>
        <p:nvSpPr>
          <p:cNvPr id="86019" name="Rectangle 3"/>
          <p:cNvSpPr>
            <a:spLocks noGrp="1" noChangeArrowheads="1"/>
          </p:cNvSpPr>
          <p:nvPr>
            <p:ph type="body" sz="half" idx="1"/>
          </p:nvPr>
        </p:nvSpPr>
        <p:spPr>
          <a:xfrm>
            <a:off x="685800" y="2133600"/>
            <a:ext cx="4318000" cy="4114800"/>
          </a:xfrm>
          <a:noFill/>
          <a:ln/>
        </p:spPr>
        <p:txBody>
          <a:bodyPr lIns="90488" tIns="44450" rIns="90488" bIns="44450"/>
          <a:lstStyle/>
          <a:p>
            <a:pPr>
              <a:lnSpc>
                <a:spcPct val="90000"/>
              </a:lnSpc>
            </a:pPr>
            <a:r>
              <a:rPr lang="en-GB" sz="2100"/>
              <a:t>Consent</a:t>
            </a:r>
          </a:p>
          <a:p>
            <a:pPr>
              <a:lnSpc>
                <a:spcPct val="90000"/>
              </a:lnSpc>
            </a:pPr>
            <a:r>
              <a:rPr lang="en-GB" sz="2100"/>
              <a:t>Deception</a:t>
            </a:r>
          </a:p>
          <a:p>
            <a:pPr>
              <a:lnSpc>
                <a:spcPct val="90000"/>
              </a:lnSpc>
            </a:pPr>
            <a:r>
              <a:rPr lang="en-GB" sz="2100"/>
              <a:t>Debriefing</a:t>
            </a:r>
          </a:p>
          <a:p>
            <a:pPr>
              <a:lnSpc>
                <a:spcPct val="90000"/>
              </a:lnSpc>
            </a:pPr>
            <a:r>
              <a:rPr lang="en-GB" sz="2100"/>
              <a:t>Withdrawal of information/participation</a:t>
            </a:r>
          </a:p>
          <a:p>
            <a:pPr>
              <a:lnSpc>
                <a:spcPct val="90000"/>
              </a:lnSpc>
            </a:pPr>
            <a:r>
              <a:rPr lang="en-GB" sz="2100"/>
              <a:t>Confidentiality (</a:t>
            </a:r>
            <a:r>
              <a:rPr lang="en-GB" sz="2100" i="1"/>
              <a:t>Data Protection Act</a:t>
            </a:r>
            <a:r>
              <a:rPr lang="en-GB" sz="2100"/>
              <a:t>)</a:t>
            </a:r>
            <a:endParaRPr lang="en-GB" sz="2500"/>
          </a:p>
          <a:p>
            <a:pPr>
              <a:lnSpc>
                <a:spcPct val="90000"/>
              </a:lnSpc>
            </a:pPr>
            <a:r>
              <a:rPr lang="en-GB" sz="2100"/>
              <a:t>Observational research</a:t>
            </a:r>
          </a:p>
          <a:p>
            <a:pPr>
              <a:lnSpc>
                <a:spcPct val="90000"/>
              </a:lnSpc>
            </a:pPr>
            <a:r>
              <a:rPr lang="en-GB" sz="2100"/>
              <a:t>Peers</a:t>
            </a:r>
          </a:p>
          <a:p>
            <a:pPr>
              <a:lnSpc>
                <a:spcPct val="90000"/>
              </a:lnSpc>
            </a:pPr>
            <a:r>
              <a:rPr lang="en-GB" sz="2100"/>
              <a:t>Other</a:t>
            </a:r>
          </a:p>
        </p:txBody>
      </p:sp>
      <p:graphicFrame>
        <p:nvGraphicFramePr>
          <p:cNvPr id="86020" name="Object 4">
            <a:hlinkClick r:id="" action="ppaction://ole?verb=0"/>
          </p:cNvPr>
          <p:cNvGraphicFramePr>
            <a:graphicFrameLocks/>
          </p:cNvGraphicFramePr>
          <p:nvPr>
            <p:ph type="clipArt" sz="half" idx="2"/>
          </p:nvPr>
        </p:nvGraphicFramePr>
        <p:xfrm>
          <a:off x="5410200" y="2209800"/>
          <a:ext cx="2544763" cy="4033838"/>
        </p:xfrm>
        <a:graphic>
          <a:graphicData uri="http://schemas.openxmlformats.org/presentationml/2006/ole">
            <p:oleObj spid="_x0000_s86020" name="Microsoft ClipArt Gallery" r:id="rId4" imgW="2093760" imgH="337320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6018"/>
                                        </p:tgtEl>
                                        <p:attrNameLst>
                                          <p:attrName>style.visibility</p:attrName>
                                        </p:attrNameLst>
                                      </p:cBhvr>
                                      <p:to>
                                        <p:strVal val="visible"/>
                                      </p:to>
                                    </p:set>
                                    <p:animEffect transition="in" filter="fade">
                                      <p:cBhvr>
                                        <p:cTn id="7" dur="2000"/>
                                        <p:tgtEl>
                                          <p:spTgt spid="86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6019"/>
                                        </p:tgtEl>
                                        <p:attrNameLst>
                                          <p:attrName>style.visibility</p:attrName>
                                        </p:attrNameLst>
                                      </p:cBhvr>
                                      <p:to>
                                        <p:strVal val="visible"/>
                                      </p:to>
                                    </p:set>
                                    <p:animEffect transition="in" filter="fade">
                                      <p:cBhvr>
                                        <p:cTn id="10" dur="2000"/>
                                        <p:tgtEl>
                                          <p:spTgt spid="860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8" grpId="0"/>
      <p:bldP spid="86019" grpId="0"/>
    </p:bldLst>
  </p:timing>
</p:sld>
</file>

<file path=ppt/slides/slide1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smtClean="0"/>
              <a:t>2011</a:t>
            </a:r>
            <a:endParaRPr lang="en-GB"/>
          </a:p>
        </p:txBody>
      </p:sp>
      <p:sp>
        <p:nvSpPr>
          <p:cNvPr id="6" name="Slide Number Placeholder 6"/>
          <p:cNvSpPr>
            <a:spLocks noGrp="1"/>
          </p:cNvSpPr>
          <p:nvPr>
            <p:ph type="sldNum" sz="quarter" idx="12"/>
          </p:nvPr>
        </p:nvSpPr>
        <p:spPr/>
        <p:txBody>
          <a:bodyPr/>
          <a:lstStyle/>
          <a:p>
            <a:fld id="{C2EF078B-D5F9-4A1E-BA53-0B774D003DF1}" type="slidenum">
              <a:rPr lang="en-GB"/>
              <a:pPr/>
              <a:t>140</a:t>
            </a:fld>
            <a:endParaRPr lang="en-GB"/>
          </a:p>
        </p:txBody>
      </p:sp>
      <p:sp>
        <p:nvSpPr>
          <p:cNvPr id="87042" name="Rectangle 2"/>
          <p:cNvSpPr>
            <a:spLocks noGrp="1" noChangeArrowheads="1"/>
          </p:cNvSpPr>
          <p:nvPr>
            <p:ph type="title"/>
          </p:nvPr>
        </p:nvSpPr>
        <p:spPr>
          <a:noFill/>
          <a:ln/>
        </p:spPr>
        <p:txBody>
          <a:bodyPr lIns="90488" tIns="44450" rIns="90488" bIns="44450" anchor="ctr"/>
          <a:lstStyle/>
          <a:p>
            <a:r>
              <a:rPr lang="en-GB" sz="2800" b="1"/>
              <a:t>Conclusion</a:t>
            </a:r>
          </a:p>
        </p:txBody>
      </p:sp>
      <p:sp>
        <p:nvSpPr>
          <p:cNvPr id="87043"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100"/>
              <a:t>Module Aim</a:t>
            </a:r>
          </a:p>
          <a:p>
            <a:r>
              <a:rPr lang="en-GB" sz="2100"/>
              <a:t>Dissertation</a:t>
            </a:r>
          </a:p>
          <a:p>
            <a:r>
              <a:rPr lang="en-GB" sz="2100"/>
              <a:t>What you have learnt</a:t>
            </a:r>
          </a:p>
          <a:p>
            <a:r>
              <a:rPr lang="en-GB" sz="2100"/>
              <a:t>What you have understood</a:t>
            </a:r>
          </a:p>
          <a:p>
            <a:r>
              <a:rPr lang="en-GB" sz="2100"/>
              <a:t>Reading for a degree</a:t>
            </a:r>
          </a:p>
          <a:p>
            <a:r>
              <a:rPr lang="en-GB" sz="2100"/>
              <a:t>GOOD LUCK!</a:t>
            </a:r>
          </a:p>
        </p:txBody>
      </p:sp>
      <p:graphicFrame>
        <p:nvGraphicFramePr>
          <p:cNvPr id="87044" name="Object 4">
            <a:hlinkClick r:id="" action="ppaction://ole?verb=0"/>
          </p:cNvPr>
          <p:cNvGraphicFramePr>
            <a:graphicFrameLocks/>
          </p:cNvGraphicFramePr>
          <p:nvPr>
            <p:ph type="clipArt" sz="half" idx="2"/>
          </p:nvPr>
        </p:nvGraphicFramePr>
        <p:xfrm>
          <a:off x="5100638" y="2392363"/>
          <a:ext cx="3578225" cy="2984500"/>
        </p:xfrm>
        <a:graphic>
          <a:graphicData uri="http://schemas.openxmlformats.org/presentationml/2006/ole">
            <p:oleObj spid="_x0000_s87044" name="Microsoft ClipArt Gallery" r:id="rId4" imgW="4020840" imgH="3160440" progId="">
              <p:embed/>
            </p:oleObj>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7042"/>
                                        </p:tgtEl>
                                        <p:attrNameLst>
                                          <p:attrName>style.visibility</p:attrName>
                                        </p:attrNameLst>
                                      </p:cBhvr>
                                      <p:to>
                                        <p:strVal val="visible"/>
                                      </p:to>
                                    </p:set>
                                    <p:animEffect transition="in" filter="fade">
                                      <p:cBhvr>
                                        <p:cTn id="7" dur="2000"/>
                                        <p:tgtEl>
                                          <p:spTgt spid="870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7043"/>
                                        </p:tgtEl>
                                        <p:attrNameLst>
                                          <p:attrName>style.visibility</p:attrName>
                                        </p:attrNameLst>
                                      </p:cBhvr>
                                      <p:to>
                                        <p:strVal val="visible"/>
                                      </p:to>
                                    </p:set>
                                    <p:animEffect transition="in" filter="fade">
                                      <p:cBhvr>
                                        <p:cTn id="10" dur="2000"/>
                                        <p:tgtEl>
                                          <p:spTgt spid="87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2" grpId="0"/>
      <p:bldP spid="87043" grpId="0"/>
    </p:bldLst>
  </p:timing>
</p:sld>
</file>

<file path=ppt/theme/theme1.xml><?xml version="1.0" encoding="utf-8"?>
<a:theme xmlns:a="http://schemas.openxmlformats.org/drawingml/2006/main" name="Eclipse">
  <a:themeElements>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Eclipse</Template>
  <TotalTime>1095</TotalTime>
  <Pages>7</Pages>
  <Words>6228</Words>
  <Application>Microsoft Office PowerPoint</Application>
  <PresentationFormat>Letter Paper (8.5x11 in)</PresentationFormat>
  <Paragraphs>1478</Paragraphs>
  <Slides>140</Slides>
  <Notes>139</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5</vt:i4>
      </vt:variant>
      <vt:variant>
        <vt:lpstr>Slide Titles</vt:lpstr>
      </vt:variant>
      <vt:variant>
        <vt:i4>140</vt:i4>
      </vt:variant>
    </vt:vector>
  </HeadingPairs>
  <TitlesOfParts>
    <vt:vector size="154" baseType="lpstr">
      <vt:lpstr>Times New Roman</vt:lpstr>
      <vt:lpstr>Arial</vt:lpstr>
      <vt:lpstr>Verdana</vt:lpstr>
      <vt:lpstr>Wingdings</vt:lpstr>
      <vt:lpstr>Tahoma</vt:lpstr>
      <vt:lpstr>Symbol</vt:lpstr>
      <vt:lpstr>Comic Sans MS</vt:lpstr>
      <vt:lpstr>Arial Black</vt:lpstr>
      <vt:lpstr>Eclipse</vt:lpstr>
      <vt:lpstr>Microsoft ClipArt Gallery</vt:lpstr>
      <vt:lpstr>Document</vt:lpstr>
      <vt:lpstr>Chart</vt:lpstr>
      <vt:lpstr>Bitmap Image</vt:lpstr>
      <vt:lpstr>Slide</vt:lpstr>
      <vt:lpstr>Research Methods Module</vt:lpstr>
      <vt:lpstr>Is there a Dichotomy between Qualitative and Quantitative Research Techniques?</vt:lpstr>
      <vt:lpstr>What is Qualitative Research?</vt:lpstr>
      <vt:lpstr>A Comparison of Qualitative and Quantitative Research (Silverman, 2000: 2)</vt:lpstr>
      <vt:lpstr>What type of research method should we be using?</vt:lpstr>
      <vt:lpstr>Some Methods of Quantitative Research (Bryman, 2010, p. 11)</vt:lpstr>
      <vt:lpstr>Some Other Points</vt:lpstr>
      <vt:lpstr>Some Fundamental Environmental Research Concepts</vt:lpstr>
      <vt:lpstr>Independent and dependent variables</vt:lpstr>
      <vt:lpstr>Null hypothesis</vt:lpstr>
      <vt:lpstr>Nature of the Hypothesis</vt:lpstr>
      <vt:lpstr>One tailed/ two tailed hypotheses</vt:lpstr>
      <vt:lpstr>Simple Example</vt:lpstr>
      <vt:lpstr>Think about it…</vt:lpstr>
      <vt:lpstr>Answers</vt:lpstr>
      <vt:lpstr>Reliability</vt:lpstr>
      <vt:lpstr>Validity</vt:lpstr>
      <vt:lpstr>Hierarchy of study design</vt:lpstr>
      <vt:lpstr>What is a longitudinal study?</vt:lpstr>
      <vt:lpstr>Don’t Reinvent the Wheel  The importance of topic choice in graduate research projects</vt:lpstr>
      <vt:lpstr>A grasp of how research is done</vt:lpstr>
      <vt:lpstr>Other considerations</vt:lpstr>
      <vt:lpstr>Types of topic chosen 1.</vt:lpstr>
      <vt:lpstr>Types of topic chosen 2. &amp;  3.</vt:lpstr>
      <vt:lpstr>1. Solutions for simplistic inductivists</vt:lpstr>
      <vt:lpstr>2. Solutions for ‘kitchen sinkers’</vt:lpstr>
      <vt:lpstr>Continued</vt:lpstr>
      <vt:lpstr>Great Resear                                                       ch Idea</vt:lpstr>
      <vt:lpstr>Exercise</vt:lpstr>
      <vt:lpstr>The Review of Literature Setting your work within an academic arena</vt:lpstr>
      <vt:lpstr>The general aim and scope</vt:lpstr>
      <vt:lpstr>Be logical and systematic</vt:lpstr>
      <vt:lpstr>Finding the literature</vt:lpstr>
      <vt:lpstr>Doing the literature review</vt:lpstr>
      <vt:lpstr>Writing up</vt:lpstr>
      <vt:lpstr>A good literature review should be characterised by: (Wood, 1994)</vt:lpstr>
      <vt:lpstr>Conclusion</vt:lpstr>
      <vt:lpstr>How to Choose a Suitable Methodology</vt:lpstr>
      <vt:lpstr>Wide variety of methods available.  How to decide? Blaxter et. al. (1997) </vt:lpstr>
      <vt:lpstr>Research Families</vt:lpstr>
      <vt:lpstr>Research Strategies and Techniques</vt:lpstr>
      <vt:lpstr>Purposes of Research (Robson, 1995)</vt:lpstr>
      <vt:lpstr>Purposes Continued</vt:lpstr>
      <vt:lpstr>Purposes Assist in Strategy Choice</vt:lpstr>
      <vt:lpstr>Considerations</vt:lpstr>
      <vt:lpstr>Questionnaire Design:  Is there a need for careful consideration?</vt:lpstr>
      <vt:lpstr>Which to Choose?</vt:lpstr>
      <vt:lpstr>Which Type of Question?</vt:lpstr>
      <vt:lpstr>Self Completed</vt:lpstr>
      <vt:lpstr>Designing Self-completed</vt:lpstr>
      <vt:lpstr>Designing Self-completed Cont’d</vt:lpstr>
      <vt:lpstr>The Need for a Good Response</vt:lpstr>
      <vt:lpstr>The Importance of Organisation</vt:lpstr>
      <vt:lpstr>Coding and Analysis</vt:lpstr>
      <vt:lpstr>Interview Design The only way to find ‘true’ social data?</vt:lpstr>
      <vt:lpstr>Types of Interview</vt:lpstr>
      <vt:lpstr>Types cont’d</vt:lpstr>
      <vt:lpstr>Types cont’d</vt:lpstr>
      <vt:lpstr>Advantages &amp; Disadvantages </vt:lpstr>
      <vt:lpstr>Some Considerations</vt:lpstr>
      <vt:lpstr>Analysis, Validity, Ethics</vt:lpstr>
      <vt:lpstr>Other Forms of Data ‘Is there method in the madness?’</vt:lpstr>
      <vt:lpstr>Official Statistics</vt:lpstr>
      <vt:lpstr>Some Official Stat. Considerations</vt:lpstr>
      <vt:lpstr>Documentary Evidence</vt:lpstr>
      <vt:lpstr>Documentary Cont’d</vt:lpstr>
      <vt:lpstr>Observation</vt:lpstr>
      <vt:lpstr>Other Methods</vt:lpstr>
      <vt:lpstr>Some Practical Issues</vt:lpstr>
      <vt:lpstr>Research Analysis / Evaluation:  The tip of the iceberg</vt:lpstr>
      <vt:lpstr>How, where, when and type?</vt:lpstr>
      <vt:lpstr>Qualitative and Quantitative</vt:lpstr>
      <vt:lpstr>Data Management</vt:lpstr>
      <vt:lpstr>Analysing different forms of data</vt:lpstr>
      <vt:lpstr>Cont’d</vt:lpstr>
      <vt:lpstr>Statistical Analysis</vt:lpstr>
      <vt:lpstr>Interpretation</vt:lpstr>
      <vt:lpstr>Conclusion</vt:lpstr>
      <vt:lpstr> It’s More Than Just Reading A Book  Analysis Of Qualitative Data</vt:lpstr>
      <vt:lpstr>What Is Qualitative Research?  Why Do It?!</vt:lpstr>
      <vt:lpstr>Stage 1. Make Your Data ‘Analysis Friendly’</vt:lpstr>
      <vt:lpstr>Stage 2. Decide On Tools To Help You With Analysis</vt:lpstr>
      <vt:lpstr>Stage 3. Deal With Demographic Data</vt:lpstr>
      <vt:lpstr>Stage 4. Carry Out Your Qualitative Analysis</vt:lpstr>
      <vt:lpstr>A. Content Analysis</vt:lpstr>
      <vt:lpstr>A. Content Analysis</vt:lpstr>
      <vt:lpstr>Content Analysis  (Cont.) </vt:lpstr>
      <vt:lpstr>A. Content Analysis: Pros And Cons</vt:lpstr>
      <vt:lpstr>B. Thematic Analysis</vt:lpstr>
      <vt:lpstr>B. Thematic Analysis</vt:lpstr>
      <vt:lpstr>B. Thematic Analysis (Cont.) </vt:lpstr>
      <vt:lpstr>Example Of Codes (Categories) Combining To Form Theme</vt:lpstr>
      <vt:lpstr>B. Thematic Analysis: Pros And Cons</vt:lpstr>
      <vt:lpstr>Criteria For Demonstrating Rigour In Qualitative Research</vt:lpstr>
      <vt:lpstr>Common Difficulties/ Problems ...</vt:lpstr>
      <vt:lpstr>… And Some Solutions!!</vt:lpstr>
      <vt:lpstr>It’s more than just counting  Analysis of Quantitative Data </vt:lpstr>
      <vt:lpstr>Coding</vt:lpstr>
      <vt:lpstr>Considerations in Choosing Statistical Analysis</vt:lpstr>
      <vt:lpstr>More Considerations</vt:lpstr>
      <vt:lpstr>Univariate Analysis</vt:lpstr>
      <vt:lpstr>Bivariate Analysis</vt:lpstr>
      <vt:lpstr>Levels of Measurement</vt:lpstr>
      <vt:lpstr>Slide 104</vt:lpstr>
      <vt:lpstr>Slide 105</vt:lpstr>
      <vt:lpstr>Distribution of  Freshwater Crayfish from source of Teifi (2005)(N=1873)</vt:lpstr>
      <vt:lpstr>Slide 107</vt:lpstr>
      <vt:lpstr>Slide 108</vt:lpstr>
      <vt:lpstr>Measures of Central Tendency</vt:lpstr>
      <vt:lpstr>Measures of Dispersion</vt:lpstr>
      <vt:lpstr>Measures of Dispersion</vt:lpstr>
      <vt:lpstr>Slide 112</vt:lpstr>
      <vt:lpstr>Inferential Statistics</vt:lpstr>
      <vt:lpstr>Slide 114</vt:lpstr>
      <vt:lpstr>Slide 115</vt:lpstr>
      <vt:lpstr>Slide 116</vt:lpstr>
      <vt:lpstr>Slide 117</vt:lpstr>
      <vt:lpstr>Slide 118</vt:lpstr>
      <vt:lpstr>Types of Statistical Tests</vt:lpstr>
      <vt:lpstr>Types of Tests</vt:lpstr>
      <vt:lpstr>Chi Square</vt:lpstr>
      <vt:lpstr>  Types of Chi Square </vt:lpstr>
      <vt:lpstr>Slide 123</vt:lpstr>
      <vt:lpstr>Types of Correlation Tests</vt:lpstr>
      <vt:lpstr>Statistical Significance</vt:lpstr>
      <vt:lpstr>p-value interpretation</vt:lpstr>
      <vt:lpstr>The Final Assault on the ‘Summit’ Writing  UP!</vt:lpstr>
      <vt:lpstr>The Opening Pages</vt:lpstr>
      <vt:lpstr>The Introduction</vt:lpstr>
      <vt:lpstr>The Literature Review</vt:lpstr>
      <vt:lpstr>There must be method in this madness</vt:lpstr>
      <vt:lpstr>Data analysis</vt:lpstr>
      <vt:lpstr>Conclusion</vt:lpstr>
      <vt:lpstr>Some Final Considerations</vt:lpstr>
      <vt:lpstr>Yahoo I’ve Finished! Publication, Further Research and Ethics</vt:lpstr>
      <vt:lpstr>‘Publish or Perish’</vt:lpstr>
      <vt:lpstr>Audience expectations  (Silverman, 2000, p. 272-277)</vt:lpstr>
      <vt:lpstr> Future Research Proposals  (Robson, 1994) </vt:lpstr>
      <vt:lpstr>Ethics:  An increasingly important consideration (Robson, 1994)</vt:lpstr>
      <vt:lpstr>Conclusion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 Dichotomy between Qualitative and Quantitative Research Techniques?</dc:title>
  <dc:subject>The student case study</dc:subject>
  <dc:creator>C.HOUSE</dc:creator>
  <cp:keywords>introduction</cp:keywords>
  <dc:description/>
  <cp:lastModifiedBy>fad-ch</cp:lastModifiedBy>
  <cp:revision>36</cp:revision>
  <cp:lastPrinted>2000-02-15T12:58:26Z</cp:lastPrinted>
  <dcterms:created xsi:type="dcterms:W3CDTF">2000-02-15T18:00:52Z</dcterms:created>
  <dcterms:modified xsi:type="dcterms:W3CDTF">2011-10-31T09:21:59Z</dcterms:modified>
</cp:coreProperties>
</file>