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1219136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hyperlink" Target="https://cmr.berkeley.edu/2026/07/69-2-how-remote-work-is-reshaping-the-office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hyperlink" Target="https://link.springer.com/article/10.1007/s11846-021-00514-4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hyperlink" Target="https://doi.org/10.1016/J.SSAHO.2026.102632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548640"/>
            <a:ext cx="2743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2D64B4"/>
                </a:solidFill>
                <a:latin typeface="Calibri" panose="020F0502020204030204"/>
              </a:rPr>
              <a:t>BMBM6020</a:t>
            </a:r>
            <a:endParaRPr sz="2000" b="1">
              <a:solidFill>
                <a:srgbClr val="2D64B4"/>
              </a:solidFill>
              <a:latin typeface="Calibri" panose="020F05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94360" y="960120"/>
            <a:ext cx="73152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800" b="1">
                <a:solidFill>
                  <a:srgbClr val="142440"/>
                </a:solidFill>
                <a:latin typeface="Calibri Light" panose="020F0302020204030204"/>
              </a:rPr>
              <a:t>Dissertation Workshop 1</a:t>
            </a:r>
            <a:endParaRPr sz="38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21792" y="1645920"/>
            <a:ext cx="98755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400" b="0">
                <a:solidFill>
                  <a:srgbClr val="464646"/>
                </a:solidFill>
                <a:latin typeface="Calibri" panose="020F0502020204030204"/>
              </a:rPr>
              <a:t>What is research, and how is a research paper built?</a:t>
            </a:r>
            <a:endParaRPr sz="24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822960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987425" y="3108960"/>
            <a:ext cx="107886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2D64B4"/>
                </a:solidFill>
                <a:latin typeface="Calibri" panose="020F0502020204030204"/>
              </a:rPr>
              <a:t>Problem</a:t>
            </a:r>
            <a:endParaRPr sz="1800" b="1">
              <a:solidFill>
                <a:srgbClr val="2D64B4"/>
              </a:solidFill>
              <a:latin typeface="Calibri" panose="020F0502020204030204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84832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212848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2218690" y="3079115"/>
            <a:ext cx="114681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228B8C"/>
                </a:solidFill>
                <a:latin typeface="Calibri" panose="020F0502020204030204"/>
              </a:rPr>
              <a:t>Literature</a:t>
            </a:r>
            <a:endParaRPr sz="1800" b="1">
              <a:solidFill>
                <a:srgbClr val="228B8C"/>
              </a:solidFill>
              <a:latin typeface="Calibri" panose="020F0502020204030204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474720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3602736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3767328" y="3108960"/>
            <a:ext cx="914400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469664"/>
                </a:solidFill>
                <a:latin typeface="Calibri" panose="020F0502020204030204"/>
              </a:rPr>
              <a:t>Gap</a:t>
            </a:r>
            <a:endParaRPr sz="1800" b="1">
              <a:solidFill>
                <a:srgbClr val="469664"/>
              </a:solidFill>
              <a:latin typeface="Calibri" panose="020F0502020204030204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64607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992624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5083810" y="3039745"/>
            <a:ext cx="138938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DA8237"/>
                </a:solidFill>
                <a:latin typeface="Calibri" panose="020F0502020204030204"/>
              </a:rPr>
              <a:t>Research
Question</a:t>
            </a:r>
            <a:endParaRPr sz="1800" b="1">
              <a:solidFill>
                <a:srgbClr val="DA8237"/>
              </a:solidFill>
              <a:latin typeface="Calibri" panose="020F0502020204030204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254496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6382512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6E4B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6546850" y="3108960"/>
            <a:ext cx="122110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6E4BAA"/>
                </a:solidFill>
                <a:latin typeface="Calibri" panose="020F0502020204030204"/>
              </a:rPr>
              <a:t>Method</a:t>
            </a:r>
            <a:endParaRPr sz="1800" b="1">
              <a:solidFill>
                <a:srgbClr val="6E4BAA"/>
              </a:solidFill>
              <a:latin typeface="Calibri" panose="020F0502020204030204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644383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7772400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7936992" y="3108960"/>
            <a:ext cx="914400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2D64B4"/>
                </a:solidFill>
                <a:latin typeface="Calibri" panose="020F0502020204030204"/>
              </a:rPr>
              <a:t>Data</a:t>
            </a:r>
            <a:endParaRPr sz="1800" b="1">
              <a:solidFill>
                <a:srgbClr val="2D64B4"/>
              </a:solidFill>
              <a:latin typeface="Calibri" panose="020F050202020403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034272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9162288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9326880" y="3108960"/>
            <a:ext cx="128270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228B8C"/>
                </a:solidFill>
                <a:latin typeface="Calibri" panose="020F0502020204030204"/>
              </a:rPr>
              <a:t>Findings</a:t>
            </a:r>
            <a:endParaRPr sz="1800" b="1">
              <a:solidFill>
                <a:srgbClr val="228B8C"/>
              </a:solidFill>
              <a:latin typeface="Calibri" panose="020F050202020403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0424160" y="3172968"/>
            <a:ext cx="182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0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10552176" y="2971800"/>
            <a:ext cx="1243584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10716768" y="3108960"/>
            <a:ext cx="914400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142440"/>
                </a:solidFill>
                <a:latin typeface="Calibri" panose="020F0502020204030204"/>
              </a:rPr>
              <a:t>Answer</a:t>
            </a:r>
            <a:endParaRPr sz="18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960120" y="4754880"/>
            <a:ext cx="1024128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 i="1">
                <a:solidFill>
                  <a:srgbClr val="142440"/>
                </a:solidFill>
                <a:latin typeface="Calibri" panose="020F0502020204030204"/>
              </a:rPr>
              <a:t>Key message: a dissertation is not just writing about a topic. It is a small research project designed to answer a clear question with evidence.</a:t>
            </a:r>
            <a:endParaRPr sz="2200" b="1" i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21792" y="5989320"/>
            <a:ext cx="91440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0">
                <a:solidFill>
                  <a:srgbClr val="787878"/>
                </a:solidFill>
                <a:latin typeface="Calibri" panose="020F0502020204030204"/>
              </a:rPr>
              <a:t>Maggie Zhang  |  UWTSD  |  Autumn 2026</a:t>
            </a:r>
            <a:endParaRPr sz="1400" b="0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Today’s workshop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By the end of this session, you should understand the basic logic of a dissertation.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508760"/>
            <a:ext cx="3291840" cy="356616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392" y="1645919"/>
            <a:ext cx="2962656" cy="3337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D64B4"/>
                </a:solidFill>
                <a:latin typeface="Calibri" panose="020F0502020204030204"/>
              </a:rPr>
              <a:t>1. Read the abstract</a:t>
            </a:r>
            <a:endParaRPr sz="22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Learn how to identify the structure of a paper from its abstract or summary.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34840" y="1508760"/>
            <a:ext cx="3291840" cy="356616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599431" y="1645919"/>
            <a:ext cx="2962656" cy="3337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28B8C"/>
                </a:solidFill>
                <a:latin typeface="Calibri" panose="020F0502020204030204"/>
              </a:rPr>
              <a:t>2. Find the 5 elements</a:t>
            </a:r>
            <a:endParaRPr sz="22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Problem, question, method, data and findings: the basic building blocks of research.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183879" y="1508760"/>
            <a:ext cx="3291840" cy="356616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348471" y="1645919"/>
            <a:ext cx="2962656" cy="3337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8237"/>
                </a:solidFill>
                <a:latin typeface="Calibri" panose="020F0502020204030204"/>
              </a:rPr>
              <a:t>3. Check the golden thread</a:t>
            </a:r>
            <a:endParaRPr sz="22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A good dissertation connects problem, literature, gap, question, method, data, findings and answer.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5623560"/>
            <a:ext cx="102412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142440"/>
                </a:solidFill>
                <a:latin typeface="Calibri" panose="020F0502020204030204"/>
              </a:rPr>
              <a:t>We will use three real research articles as examples. You do not need to understand every detail; you need to learn how to see the structure.</a:t>
            </a:r>
            <a:endParaRPr sz="20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2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First idea: research is not just a topic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A topic is only the starting point.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508760"/>
            <a:ext cx="5120640" cy="3200400"/>
          </a:xfrm>
          <a:prstGeom prst="roundRect">
            <a:avLst/>
          </a:prstGeom>
          <a:solidFill>
            <a:srgbClr val="F5F8FC"/>
          </a:solidFill>
          <a:ln w="12700"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645919"/>
            <a:ext cx="4791455" cy="2971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787878"/>
                </a:solidFill>
                <a:latin typeface="Calibri" panose="020F0502020204030204"/>
              </a:rPr>
              <a:t>A topic</a:t>
            </a:r>
            <a:endParaRPr sz="2400" b="1">
              <a:solidFill>
                <a:srgbClr val="787878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t>Remote work</a:t>
            </a:r>
            <a:br/>
            <a:r>
              <a:t>AI recruitment</a:t>
            </a:r>
            <a:br/>
            <a:r>
              <a:t>Influencer marketing</a:t>
            </a:r>
            <a:br/>
            <a:r>
              <a:t>Greenwashing</a:t>
            </a:r>
            <a:br/>
            <a:r>
              <a:t>Employee motivation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55080" y="1508760"/>
            <a:ext cx="5120640" cy="320040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519545" y="1645920"/>
            <a:ext cx="5671820" cy="1599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2D64B4"/>
                </a:solidFill>
                <a:latin typeface="Calibri" panose="020F0502020204030204"/>
              </a:rPr>
              <a:t>A research project</a:t>
            </a:r>
            <a:endParaRPr sz="24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rPr>
                <a:solidFill>
                  <a:srgbClr val="FF0000"/>
                </a:solidFill>
              </a:rPr>
              <a:t>asks a clear question,</a:t>
            </a:r>
            <a:br>
              <a:rPr>
                <a:solidFill>
                  <a:srgbClr val="FF0000"/>
                </a:solidFill>
              </a:rPr>
            </a:br>
            <a:r>
              <a:rPr>
                <a:solidFill>
                  <a:srgbClr val="FF0000"/>
                </a:solidFill>
              </a:rPr>
              <a:t>uses evidence,</a:t>
            </a:r>
            <a:br>
              <a:rPr>
                <a:solidFill>
                  <a:srgbClr val="FF0000"/>
                </a:solidFill>
              </a:rPr>
            </a:br>
            <a:r>
              <a:rPr>
                <a:solidFill>
                  <a:srgbClr val="FF0000"/>
                </a:solidFill>
              </a:rPr>
              <a:t>and gives an answert</a:t>
            </a:r>
            <a:r>
              <a:rPr lang="en-US">
                <a:solidFill>
                  <a:srgbClr val="FF0000"/>
                </a:solidFill>
              </a:rPr>
              <a:t> t</a:t>
            </a:r>
            <a:r>
              <a:rPr>
                <a:solidFill>
                  <a:srgbClr val="FF0000"/>
                </a:solidFill>
              </a:rPr>
              <a:t>hat can be justified.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60120" y="5166360"/>
            <a:ext cx="1033272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In a dissertation, you cannot only say: “I want to write about remote work.”
You need to ask: “What exactly do I want to find out, and how will I answer it?”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3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The dissertation logic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This is the main journey of a research project.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502920" y="1508760"/>
            <a:ext cx="1344168" cy="105156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66751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D64B4"/>
                </a:solidFill>
                <a:latin typeface="Calibri" panose="020F0502020204030204"/>
              </a:rPr>
              <a:t>Problem</a:t>
            </a:r>
            <a:endParaRPr sz="15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Why does this topic matter?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5376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965960" y="1508760"/>
            <a:ext cx="1344168" cy="105156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213055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28B8C"/>
                </a:solidFill>
                <a:latin typeface="Calibri" panose="020F0502020204030204"/>
              </a:rPr>
              <a:t>Literature</a:t>
            </a:r>
            <a:endParaRPr sz="15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What is already known?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28416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429000" y="1508760"/>
            <a:ext cx="1344168" cy="105156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359359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469664"/>
                </a:solidFill>
                <a:latin typeface="Calibri" panose="020F0502020204030204"/>
              </a:rPr>
              <a:t>Gap</a:t>
            </a:r>
            <a:endParaRPr sz="1500" b="1">
              <a:solidFill>
                <a:srgbClr val="46966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What is still missing?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91455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4892040" y="1508760"/>
            <a:ext cx="1344168" cy="1051560"/>
          </a:xfrm>
          <a:prstGeom prst="roundRect">
            <a:avLst/>
          </a:prstGeom>
          <a:solidFill>
            <a:srgbClr val="F0EBFA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505663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DA8237"/>
                </a:solidFill>
                <a:latin typeface="Calibri" panose="020F0502020204030204"/>
              </a:rPr>
              <a:t>Research Question</a:t>
            </a:r>
            <a:endParaRPr sz="15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What exactly will I investigate?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54496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355080" y="1508760"/>
            <a:ext cx="1344168" cy="105156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6E4B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51967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6E4BAA"/>
                </a:solidFill>
                <a:latin typeface="Calibri" panose="020F0502020204030204"/>
              </a:rPr>
              <a:t>Method</a:t>
            </a:r>
            <a:endParaRPr sz="1500" b="1">
              <a:solidFill>
                <a:srgbClr val="6E4BAA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How will I answer it?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17536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7818120" y="1508760"/>
            <a:ext cx="1344168" cy="105156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798271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D64B4"/>
                </a:solidFill>
                <a:latin typeface="Calibri" panose="020F0502020204030204"/>
              </a:rPr>
              <a:t>Data</a:t>
            </a:r>
            <a:endParaRPr sz="15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What evidence will I collect?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80576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9281160" y="1508760"/>
            <a:ext cx="1344168" cy="105156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944575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28B8C"/>
                </a:solidFill>
                <a:latin typeface="Calibri" panose="020F0502020204030204"/>
              </a:rPr>
              <a:t>Findings</a:t>
            </a:r>
            <a:endParaRPr sz="15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What did the evidence show?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643616" y="1828800"/>
            <a:ext cx="164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10744200" y="1508760"/>
            <a:ext cx="1344168" cy="1051560"/>
          </a:xfrm>
          <a:prstGeom prst="roundRect">
            <a:avLst/>
          </a:prstGeom>
          <a:solidFill>
            <a:srgbClr val="F5F8FC"/>
          </a:solidFill>
          <a:ln w="12700"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TextBox 25"/>
          <p:cNvSpPr txBox="1"/>
          <p:nvPr/>
        </p:nvSpPr>
        <p:spPr>
          <a:xfrm>
            <a:off x="10908792" y="1645919"/>
            <a:ext cx="1014983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42440"/>
                </a:solidFill>
                <a:latin typeface="Calibri" panose="020F0502020204030204"/>
              </a:rPr>
              <a:t>Answer</a:t>
            </a:r>
            <a:endParaRPr sz="1500" b="1">
              <a:solidFill>
                <a:srgbClr val="142440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200">
                <a:solidFill>
                  <a:srgbClr val="464646"/>
                </a:solidFill>
                <a:latin typeface="Calibri" panose="020F0502020204030204"/>
              </a:defRPr>
            </a:pPr>
            <a:r>
              <a:t>So what is my answer?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14400" y="3749039"/>
            <a:ext cx="103327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B94646"/>
                </a:solidFill>
                <a:latin typeface="Calibri" panose="020F0502020204030204"/>
              </a:rPr>
              <a:t>Important: the research question does not come directly from the problem.</a:t>
            </a:r>
            <a:endParaRPr sz="24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097280" y="4434840"/>
            <a:ext cx="9966960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The problem tells us why the topic matters. The literature review helps us find the gap. </a:t>
            </a:r>
            <a:r>
              <a:rPr sz="2200" b="1">
                <a:solidFill>
                  <a:srgbClr val="FF0000"/>
                </a:solidFill>
                <a:latin typeface="Calibri" panose="020F0502020204030204"/>
              </a:rPr>
              <a:t>The gap produces the research question.</a:t>
            </a:r>
            <a:endParaRPr sz="2200" b="1">
              <a:solidFill>
                <a:srgbClr val="FF0000"/>
              </a:solidFill>
              <a:latin typeface="Calibri" panose="020F0502020204030204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4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How to read an abstract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Do not try to understand every word. Look for the structure.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5029200" cy="96012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554480"/>
            <a:ext cx="4700016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2D64B4"/>
                </a:solidFill>
                <a:latin typeface="Calibri" panose="020F0502020204030204"/>
              </a:rPr>
              <a:t>Background / context</a:t>
            </a:r>
            <a:endParaRPr sz="21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Why is this topic important?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59" y="1417320"/>
            <a:ext cx="5029200" cy="96012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473951" y="1554480"/>
            <a:ext cx="4700016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228B8C"/>
                </a:solidFill>
                <a:latin typeface="Calibri" panose="020F0502020204030204"/>
              </a:rPr>
              <a:t>Problem / gap</a:t>
            </a:r>
            <a:endParaRPr sz="21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is missing or unclear?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2743200"/>
            <a:ext cx="5029200" cy="96012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41832" y="2880360"/>
            <a:ext cx="4700016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DA8237"/>
                </a:solidFill>
                <a:latin typeface="Calibri" panose="020F0502020204030204"/>
              </a:rPr>
              <a:t>Aim / question</a:t>
            </a:r>
            <a:endParaRPr sz="21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does this paper want to find out?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309359" y="2743200"/>
            <a:ext cx="5029200" cy="960120"/>
          </a:xfrm>
          <a:prstGeom prst="roundRect">
            <a:avLst/>
          </a:prstGeom>
          <a:solidFill>
            <a:srgbClr val="F0EBFA"/>
          </a:solidFill>
          <a:ln w="12700">
            <a:solidFill>
              <a:srgbClr val="6E4B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6473951" y="2880360"/>
            <a:ext cx="4700016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6E4BAA"/>
                </a:solidFill>
                <a:latin typeface="Calibri" panose="020F0502020204030204"/>
              </a:rPr>
              <a:t>Method</a:t>
            </a:r>
            <a:endParaRPr sz="2100" b="1">
              <a:solidFill>
                <a:srgbClr val="6E4BAA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How did the authors investigate it?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77240" y="4069080"/>
            <a:ext cx="5029200" cy="96012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941832" y="4206240"/>
            <a:ext cx="4700016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469664"/>
                </a:solidFill>
                <a:latin typeface="Calibri" panose="020F0502020204030204"/>
              </a:rPr>
              <a:t>Data / sample</a:t>
            </a:r>
            <a:endParaRPr sz="2100" b="1">
              <a:solidFill>
                <a:srgbClr val="46966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evidence did they collect?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309359" y="4069080"/>
            <a:ext cx="5029200" cy="960120"/>
          </a:xfrm>
          <a:prstGeom prst="roundRect">
            <a:avLst/>
          </a:prstGeom>
          <a:solidFill>
            <a:srgbClr val="F5F8FC"/>
          </a:solidFill>
          <a:ln w="12700"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473951" y="4206240"/>
            <a:ext cx="4700016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142440"/>
                </a:solidFill>
                <a:latin typeface="Calibri" panose="020F0502020204030204"/>
              </a:rPr>
              <a:t>Findings</a:t>
            </a:r>
            <a:endParaRPr sz="2100" b="1">
              <a:solidFill>
                <a:srgbClr val="142440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did they find?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5577840"/>
            <a:ext cx="104241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Workshop reading tip: underline the problem, circle the aim/question, box the method, and highlight the key finding.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5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The 5 elements of a research paper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If you can identify these five elements, you understand the basic paper.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600200"/>
            <a:ext cx="1920240" cy="278892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737360"/>
            <a:ext cx="1591056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2D64B4"/>
                </a:solidFill>
                <a:latin typeface="Calibri" panose="020F0502020204030204"/>
              </a:rPr>
              <a:t>Problem</a:t>
            </a:r>
            <a:endParaRPr sz="24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is the issue?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044952" y="1600200"/>
            <a:ext cx="1920240" cy="278892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3209544" y="1737360"/>
            <a:ext cx="1591056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228B8C"/>
                </a:solidFill>
                <a:latin typeface="Calibri" panose="020F0502020204030204"/>
              </a:rPr>
              <a:t>Question</a:t>
            </a:r>
            <a:endParaRPr sz="24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does the researcher want to know?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312664" y="1600200"/>
            <a:ext cx="1920240" cy="278892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5477255" y="1737360"/>
            <a:ext cx="1591056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DA8237"/>
                </a:solidFill>
                <a:latin typeface="Calibri" panose="020F0502020204030204"/>
              </a:rPr>
              <a:t>Method</a:t>
            </a:r>
            <a:endParaRPr sz="24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How will the researcher answer the question?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580375" y="1600200"/>
            <a:ext cx="1920240" cy="2788920"/>
          </a:xfrm>
          <a:prstGeom prst="roundRect">
            <a:avLst/>
          </a:prstGeom>
          <a:solidFill>
            <a:srgbClr val="F0EBFA"/>
          </a:solidFill>
          <a:ln w="12700">
            <a:solidFill>
              <a:srgbClr val="6E4B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7744967" y="1737360"/>
            <a:ext cx="1591056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6E4BAA"/>
                </a:solidFill>
                <a:latin typeface="Calibri" panose="020F0502020204030204"/>
              </a:rPr>
              <a:t>Data</a:t>
            </a:r>
            <a:endParaRPr sz="2400" b="1">
              <a:solidFill>
                <a:srgbClr val="6E4BAA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evidence is collected?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848088" y="1600200"/>
            <a:ext cx="1920240" cy="278892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10012680" y="1737360"/>
            <a:ext cx="1591056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469664"/>
                </a:solidFill>
                <a:latin typeface="Calibri" panose="020F0502020204030204"/>
              </a:rPr>
              <a:t>Findings</a:t>
            </a:r>
            <a:endParaRPr sz="2400" b="1">
              <a:solidFill>
                <a:srgbClr val="46966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does the evidence show?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97280" y="4983480"/>
            <a:ext cx="996696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B94646"/>
                </a:solidFill>
                <a:latin typeface="Calibri" panose="020F0502020204030204"/>
              </a:rPr>
              <a:t>These five elements must connect. If they do not connect, the research becomes weak.</a:t>
            </a:r>
            <a:endParaRPr sz="24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6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Article 1: remote work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Cappelli &amp; Wu — How Remote Work Is Reshaping the Office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280160"/>
            <a:ext cx="2926080" cy="109728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392" y="1417319"/>
            <a:ext cx="259689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D64B4"/>
                </a:solidFill>
                <a:latin typeface="Calibri" panose="020F0502020204030204"/>
              </a:rPr>
              <a:t>Topic</a:t>
            </a:r>
            <a:endParaRPr sz="22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Remote and hybrid work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840480" y="1280160"/>
            <a:ext cx="3657600" cy="109728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005072" y="1417319"/>
            <a:ext cx="332841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28B8C"/>
                </a:solidFill>
                <a:latin typeface="Calibri" panose="020F0502020204030204"/>
              </a:rPr>
              <a:t>Method</a:t>
            </a:r>
            <a:endParaRPr sz="22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Group interviews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26679" y="1280160"/>
            <a:ext cx="3611880" cy="109728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7891271" y="1417319"/>
            <a:ext cx="328269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8237"/>
                </a:solidFill>
                <a:latin typeface="Calibri" panose="020F0502020204030204"/>
              </a:rPr>
              <a:t>Data</a:t>
            </a:r>
            <a:endParaRPr sz="22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Employees across countries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2743200"/>
            <a:ext cx="10698480" cy="2148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Problem: remote work changed how people collaborate and connect at work.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Question: how is office work being reshaped by remote and hybrid working?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Findings: employees reported changes in help-seeking, social ties and work relationships.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5230368"/>
            <a:ext cx="104241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100" b="1">
                <a:solidFill>
                  <a:srgbClr val="142440"/>
                </a:solidFill>
                <a:latin typeface="Calibri" panose="020F0502020204030204"/>
              </a:rPr>
              <a:t>Use this article to see qualitative research: researchers listen to people’s experiences and identify patterns.</a:t>
            </a:r>
            <a:endParaRPr sz="21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8680" y="5806440"/>
            <a:ext cx="2743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u="sng">
                <a:solidFill>
                  <a:srgbClr val="2D64B4"/>
                </a:solidFill>
                <a:latin typeface="Calibri" panose="020F0502020204030204"/>
                <a:hlinkClick r:id="rId1"/>
              </a:rPr>
              <a:t>Open article</a:t>
            </a:r>
            <a:endParaRPr sz="1500" u="sng">
              <a:solidFill>
                <a:srgbClr val="2D64B4"/>
              </a:solidFill>
              <a:latin typeface="Calibri" panose="020F0502020204030204"/>
              <a:hlinkClick r:id="rId1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7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Article 2: AI recruitment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Köchling, Wehner &amp; Warkocz — Can I show my skills?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280160"/>
            <a:ext cx="2926080" cy="109728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392" y="1417319"/>
            <a:ext cx="259689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D64B4"/>
                </a:solidFill>
                <a:latin typeface="Calibri" panose="020F0502020204030204"/>
              </a:rPr>
              <a:t>Topic</a:t>
            </a:r>
            <a:endParaRPr sz="22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AI in recruitment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840480" y="1280160"/>
            <a:ext cx="3657600" cy="109728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005072" y="1417319"/>
            <a:ext cx="332841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28B8C"/>
                </a:solidFill>
                <a:latin typeface="Calibri" panose="020F0502020204030204"/>
              </a:rPr>
              <a:t>Method</a:t>
            </a:r>
            <a:endParaRPr sz="22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Scenario-based study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26679" y="1280160"/>
            <a:ext cx="3611880" cy="109728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7891271" y="1417319"/>
            <a:ext cx="328269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8237"/>
                </a:solidFill>
                <a:latin typeface="Calibri" panose="020F0502020204030204"/>
              </a:rPr>
              <a:t>Data</a:t>
            </a:r>
            <a:endParaRPr sz="22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Participants’ responses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2743200"/>
            <a:ext cx="10698480" cy="2148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Problem: companies increasingly use AI in recruitment, but applicants may experience it as unfair or uncomfortable.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Question: how does AI support in recruitment affect applicants’ feelings and perceptions?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Findings: AI in later recruitment stages reduced opportunity to perform and increased perceived creepiness.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5230368"/>
            <a:ext cx="104241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100" b="1">
                <a:solidFill>
                  <a:srgbClr val="142440"/>
                </a:solidFill>
                <a:latin typeface="Calibri" panose="020F0502020204030204"/>
              </a:rPr>
              <a:t>Use this article to see a more quantitative design: researchers create scenarios and compare responses.</a:t>
            </a:r>
            <a:endParaRPr sz="21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8680" y="5806440"/>
            <a:ext cx="2743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u="sng">
                <a:solidFill>
                  <a:srgbClr val="2D64B4"/>
                </a:solidFill>
                <a:latin typeface="Calibri" panose="020F0502020204030204"/>
                <a:hlinkClick r:id="rId1"/>
              </a:rPr>
              <a:t>Open article</a:t>
            </a:r>
            <a:endParaRPr sz="1500" u="sng">
              <a:solidFill>
                <a:srgbClr val="2D64B4"/>
              </a:solidFill>
              <a:latin typeface="Calibri" panose="020F0502020204030204"/>
              <a:hlinkClick r:id="rId1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8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Article 3: influencer marketing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Demystifying the path from posts to purchases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280160"/>
            <a:ext cx="2926080" cy="109728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392" y="1417319"/>
            <a:ext cx="259689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D64B4"/>
                </a:solidFill>
                <a:latin typeface="Calibri" panose="020F0502020204030204"/>
              </a:rPr>
              <a:t>Topic</a:t>
            </a:r>
            <a:endParaRPr sz="22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Influencers and buying intention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840480" y="1280160"/>
            <a:ext cx="3657600" cy="109728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005072" y="1417319"/>
            <a:ext cx="332841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28B8C"/>
                </a:solidFill>
                <a:latin typeface="Calibri" panose="020F0502020204030204"/>
              </a:rPr>
              <a:t>Method</a:t>
            </a:r>
            <a:endParaRPr sz="22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Questionnaire + interviews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26679" y="1280160"/>
            <a:ext cx="3611880" cy="109728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7891271" y="1417319"/>
            <a:ext cx="3282696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8237"/>
                </a:solidFill>
                <a:latin typeface="Calibri" panose="020F0502020204030204"/>
              </a:rPr>
              <a:t>Data</a:t>
            </a:r>
            <a:endParaRPr sz="22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000">
                <a:solidFill>
                  <a:srgbClr val="464646"/>
                </a:solidFill>
                <a:latin typeface="Calibri" panose="020F0502020204030204"/>
              </a:defRPr>
            </a:pPr>
            <a:r>
              <a:t>Survey and interview data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2743200"/>
            <a:ext cx="10698480" cy="2148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Problem: influencers shape consumer behaviour, but we need to understand which factors matter.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Question: which influencer attributes affect users’ attitudes and online buying intention?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Findings: trustworthiness and information quality are especially important.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5230368"/>
            <a:ext cx="104241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100" b="1">
                <a:solidFill>
                  <a:srgbClr val="142440"/>
                </a:solidFill>
                <a:latin typeface="Calibri" panose="020F0502020204030204"/>
              </a:rPr>
              <a:t>Use this article to see mixed-methods research: numbers and interviews are used together.</a:t>
            </a:r>
            <a:endParaRPr sz="21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8680" y="5806440"/>
            <a:ext cx="2743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u="sng">
                <a:solidFill>
                  <a:srgbClr val="2D64B4"/>
                </a:solidFill>
                <a:latin typeface="Calibri" panose="020F0502020204030204"/>
                <a:hlinkClick r:id="rId1"/>
              </a:rPr>
              <a:t>Open article</a:t>
            </a:r>
            <a:endParaRPr sz="1500" u="sng">
              <a:solidFill>
                <a:srgbClr val="2D64B4"/>
              </a:solidFill>
              <a:latin typeface="Calibri" panose="020F0502020204030204"/>
              <a:hlinkClick r:id="rId1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9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Activity 1: dissect the abstract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Work with one article. Your job is not to understand everything; your job is to find the structure.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234440"/>
            <a:ext cx="10972800" cy="4389120"/>
          </a:xfrm>
          <a:prstGeom prst="roundRect">
            <a:avLst/>
          </a:prstGeom>
          <a:solidFill>
            <a:srgbClr val="F5F8FC"/>
          </a:solidFill>
          <a:ln w="12700"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392" y="1371600"/>
            <a:ext cx="10643616" cy="4160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In your group, answer these six questions: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97280" y="1874519"/>
            <a:ext cx="987552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1. What is the topic?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2. What problem does the paper identify?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3. What is the research aim or question?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4. What method did the researchers use?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5. What data did they collect?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6. What is one key finding?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5840" y="5715000"/>
            <a:ext cx="101498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Output: each group prepares a 60-second explanation of the paper’s structure.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10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Problem is not the same as research question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This is one of the most important ideas today.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5120640" cy="329184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554480"/>
            <a:ext cx="4791455" cy="3063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D64B4"/>
                </a:solidFill>
                <a:latin typeface="Calibri" panose="020F0502020204030204"/>
              </a:rPr>
              <a:t>Problem</a:t>
            </a:r>
            <a:endParaRPr sz="22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A problem explains why the topic matters.</a:t>
            </a:r>
            <a:br/>
            <a:br/>
            <a:r>
              <a:t>Example: remote work may change employees’ relationships, wellbeing and collaboration.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55080" y="1417320"/>
            <a:ext cx="5120640" cy="329184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519672" y="1554480"/>
            <a:ext cx="4791455" cy="3063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8237"/>
                </a:solidFill>
                <a:latin typeface="Calibri" panose="020F0502020204030204"/>
              </a:rPr>
              <a:t>Research Question</a:t>
            </a:r>
            <a:endParaRPr sz="22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A research question says exactly what the researcher will investigate.</a:t>
            </a:r>
            <a:br/>
            <a:br/>
            <a:r>
              <a:t>Example: How does remote work affect employees’ help-seeking behaviour?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5257800"/>
            <a:ext cx="102412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B94646"/>
                </a:solidFill>
                <a:latin typeface="Calibri" panose="020F0502020204030204"/>
              </a:rPr>
              <a:t>You cannot jump from problem to question. You need the literature review to find the gap.</a:t>
            </a:r>
            <a:endParaRPr sz="24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11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The literature review creates the research question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A literature review is not a list of summaries.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822960" y="1828800"/>
            <a:ext cx="2331720" cy="205740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87552" y="1965960"/>
            <a:ext cx="2002536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D64B4"/>
                </a:solidFill>
                <a:latin typeface="Calibri" panose="020F0502020204030204"/>
              </a:rPr>
              <a:t>Problem</a:t>
            </a:r>
            <a:endParaRPr sz="22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Something matters in the real world.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27248" y="2514600"/>
            <a:ext cx="274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611879" y="1828800"/>
            <a:ext cx="2331720" cy="205740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3776472" y="1965960"/>
            <a:ext cx="2002536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28B8C"/>
                </a:solidFill>
                <a:latin typeface="Calibri" panose="020F0502020204030204"/>
              </a:rPr>
              <a:t>Literature</a:t>
            </a:r>
            <a:endParaRPr sz="22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have researchers already found?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16168" y="2514600"/>
            <a:ext cx="274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400800" y="1828800"/>
            <a:ext cx="2331720" cy="205740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6565392" y="1965960"/>
            <a:ext cx="2002536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469664"/>
                </a:solidFill>
                <a:latin typeface="Calibri" panose="020F0502020204030204"/>
              </a:rPr>
              <a:t>Gap</a:t>
            </a:r>
            <a:endParaRPr sz="2200" b="1">
              <a:solidFill>
                <a:srgbClr val="46966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is missing, unclear or debated?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05088" y="2514600"/>
            <a:ext cx="274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2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9189719" y="1828800"/>
            <a:ext cx="2331720" cy="205740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9354311" y="1965960"/>
            <a:ext cx="2002536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8237"/>
                </a:solidFill>
                <a:latin typeface="Calibri" panose="020F0502020204030204"/>
              </a:rPr>
              <a:t>Research Question</a:t>
            </a:r>
            <a:endParaRPr sz="2200" b="1">
              <a:solidFill>
                <a:srgbClr val="DA8237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1800">
                <a:solidFill>
                  <a:srgbClr val="464646"/>
                </a:solidFill>
                <a:latin typeface="Calibri" panose="020F0502020204030204"/>
              </a:defRPr>
            </a:pPr>
            <a:r>
              <a:t>What exactly will my dissertation answer?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4892040"/>
            <a:ext cx="103327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A good research question should grow out of the gap in the literature, not only from your personal interest.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12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The golden thread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A good dissertation is one connected story.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594360" y="1920240"/>
            <a:ext cx="1051560" cy="329184"/>
          </a:xfrm>
          <a:prstGeom prst="roundRect">
            <a:avLst/>
          </a:prstGeom>
          <a:solidFill>
            <a:srgbClr val="2D64B4"/>
          </a:solidFill>
          <a:ln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Problem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2763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011680" y="1920240"/>
            <a:ext cx="1051560" cy="329184"/>
          </a:xfrm>
          <a:prstGeom prst="roundRect">
            <a:avLst/>
          </a:prstGeom>
          <a:solidFill>
            <a:srgbClr val="228B8C"/>
          </a:solidFill>
          <a:ln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Literature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495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429000" y="1920240"/>
            <a:ext cx="1051560" cy="329184"/>
          </a:xfrm>
          <a:prstGeom prst="roundRect">
            <a:avLst/>
          </a:prstGeom>
          <a:solidFill>
            <a:srgbClr val="469664"/>
          </a:solidFill>
          <a:ln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Gap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6227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846320" y="1920240"/>
            <a:ext cx="1051560" cy="329184"/>
          </a:xfrm>
          <a:prstGeom prst="roundRect">
            <a:avLst/>
          </a:prstGeom>
          <a:solidFill>
            <a:srgbClr val="DA8237"/>
          </a:solidFill>
          <a:ln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RQ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7959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263640" y="1920240"/>
            <a:ext cx="1051560" cy="329184"/>
          </a:xfrm>
          <a:prstGeom prst="roundRect">
            <a:avLst/>
          </a:prstGeom>
          <a:solidFill>
            <a:srgbClr val="6E4BAA"/>
          </a:solidFill>
          <a:ln>
            <a:solidFill>
              <a:srgbClr val="6E4B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Method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9691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7680960" y="1920240"/>
            <a:ext cx="1051560" cy="329184"/>
          </a:xfrm>
          <a:prstGeom prst="roundRect">
            <a:avLst/>
          </a:prstGeom>
          <a:solidFill>
            <a:srgbClr val="2D64B4"/>
          </a:solidFill>
          <a:ln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Data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71423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9098280" y="1920240"/>
            <a:ext cx="1051560" cy="329184"/>
          </a:xfrm>
          <a:prstGeom prst="roundRect">
            <a:avLst/>
          </a:prstGeom>
          <a:solidFill>
            <a:srgbClr val="228B8C"/>
          </a:solidFill>
          <a:ln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Findings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131552" y="1956816"/>
            <a:ext cx="25603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9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10515600" y="1920240"/>
            <a:ext cx="1051560" cy="329184"/>
          </a:xfrm>
          <a:prstGeom prst="roundRect">
            <a:avLst/>
          </a:prstGeom>
          <a:solidFill>
            <a:srgbClr val="142440"/>
          </a:solidFill>
          <a:ln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libri" panose="020F0502020204030204"/>
              </a:rPr>
              <a:t>Answer</a:t>
            </a:r>
            <a:endParaRPr sz="1500" b="1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60120" y="3246120"/>
            <a:ext cx="10241280" cy="2103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The problem explains why the study matters.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The literature review shows what is already known.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The gap leads to the research question.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The method and data must be suitable for answering the question.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The findings must answer the original research question.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05840" y="5806440"/>
            <a:ext cx="10058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B94646"/>
                </a:solidFill>
                <a:latin typeface="Calibri" panose="020F0502020204030204"/>
              </a:rPr>
              <a:t>If one part does not fit, the golden thread breaks.</a:t>
            </a:r>
            <a:endParaRPr sz="22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13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Aligned example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All parts fit together.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280160"/>
            <a:ext cx="10972800" cy="448056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417319"/>
            <a:ext cx="10643616" cy="425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469664"/>
                </a:solidFill>
                <a:latin typeface="Calibri" panose="020F0502020204030204"/>
              </a:rPr>
              <a:t>Remote work and employee wellbeing</a:t>
            </a:r>
            <a:endParaRPr sz="2400" b="1">
              <a:solidFill>
                <a:srgbClr val="469664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88720" y="1828800"/>
            <a:ext cx="1005840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Problem: employees may feel isolated when working remotely.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Gap: we still need to understand how remote workers experience support and connection.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Research Question: How does remote work affect employees’ sense of connection with colleagues?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Method: semi-structured interviews with remote workers.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Data: interview transcripts.</a:t>
            </a:r>
          </a:p>
          <a:p>
            <a:pPr>
              <a:spcAft>
                <a:spcPts val="600"/>
              </a:spcAft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Findings: participants describe both flexibility and social isolation.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715000"/>
            <a:ext cx="104241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Why is this aligned? The method and data can answer the research question.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14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Not aligned example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Something does not fit.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280160"/>
            <a:ext cx="10972800" cy="4480560"/>
          </a:xfrm>
          <a:prstGeom prst="roundRect">
            <a:avLst/>
          </a:prstGeom>
          <a:solidFill>
            <a:srgbClr val="FFF1E2"/>
          </a:solidFill>
          <a:ln w="12700">
            <a:solidFill>
              <a:srgbClr val="B9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417319"/>
            <a:ext cx="10643616" cy="425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B94646"/>
                </a:solidFill>
                <a:latin typeface="Calibri" panose="020F0502020204030204"/>
              </a:rPr>
              <a:t>Remote work and employee wellbeing</a:t>
            </a:r>
            <a:endParaRPr sz="24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88720" y="1920240"/>
            <a:ext cx="1005840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Problem: employees may feel isolated when working remotely.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Research Question: How does remote work affect employee wellbeing?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Method: analyse company annual reports.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Data: company financial performance.</a:t>
            </a:r>
          </a:p>
          <a:p>
            <a:pPr>
              <a:spcAft>
                <a:spcPts val="600"/>
              </a:spcAft>
              <a:defRPr sz="2200">
                <a:solidFill>
                  <a:srgbClr val="464646"/>
                </a:solidFill>
                <a:latin typeface="Calibri" panose="020F0502020204030204"/>
              </a:defRPr>
            </a:pPr>
            <a:r>
              <a:t>Findings: company profits increased.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623560"/>
            <a:ext cx="10424160" cy="76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B94646"/>
                </a:solidFill>
                <a:latin typeface="Calibri" panose="020F0502020204030204"/>
              </a:rPr>
              <a:t>Question: what is wrong here? Why can this method/data not answer the research question?</a:t>
            </a:r>
            <a:endParaRPr sz="22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15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Activity 2: check the golden thread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Use the article your group has been given.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594360" y="1325880"/>
            <a:ext cx="10972800" cy="548640"/>
          </a:xfrm>
          <a:prstGeom prst="roundRect">
            <a:avLst/>
          </a:prstGeom>
          <a:solidFill>
            <a:srgbClr val="F5F8FC"/>
          </a:solidFill>
          <a:ln w="12700"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758952" y="1463039"/>
            <a:ext cx="106436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142440"/>
                </a:solidFill>
                <a:latin typeface="Calibri" panose="020F0502020204030204"/>
              </a:rPr>
              <a:t>Complete this table for your article</a:t>
            </a:r>
            <a:endParaRPr sz="21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94360" y="2057400"/>
            <a:ext cx="1828800" cy="429768"/>
          </a:xfrm>
          <a:prstGeom prst="rect">
            <a:avLst/>
          </a:prstGeom>
          <a:solidFill>
            <a:srgbClr val="E6EFFC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67512" y="2121408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Problem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423160" y="205740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594360" y="2560320"/>
            <a:ext cx="1828800" cy="429768"/>
          </a:xfrm>
          <a:prstGeom prst="rect">
            <a:avLst/>
          </a:prstGeom>
          <a:solidFill>
            <a:srgbClr val="E8F6EE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67512" y="2624327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Literature / gap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23160" y="256032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594360" y="3063240"/>
            <a:ext cx="1828800" cy="429768"/>
          </a:xfrm>
          <a:prstGeom prst="rect">
            <a:avLst/>
          </a:prstGeom>
          <a:solidFill>
            <a:srgbClr val="E8F6EE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667512" y="3127248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Research question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423160" y="306324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594360" y="3566160"/>
            <a:ext cx="1828800" cy="429768"/>
          </a:xfrm>
          <a:prstGeom prst="rect">
            <a:avLst/>
          </a:prstGeom>
          <a:solidFill>
            <a:srgbClr val="FFF1E2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667512" y="3630168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Method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423160" y="356616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594360" y="4069080"/>
            <a:ext cx="1828800" cy="429768"/>
          </a:xfrm>
          <a:prstGeom prst="rect">
            <a:avLst/>
          </a:prstGeom>
          <a:solidFill>
            <a:srgbClr val="F0EBFA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667512" y="4133088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Data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2423160" y="406908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Rectangle 20"/>
          <p:cNvSpPr/>
          <p:nvPr/>
        </p:nvSpPr>
        <p:spPr>
          <a:xfrm>
            <a:off x="594360" y="4572000"/>
            <a:ext cx="1828800" cy="429768"/>
          </a:xfrm>
          <a:prstGeom prst="rect">
            <a:avLst/>
          </a:prstGeom>
          <a:solidFill>
            <a:srgbClr val="E6EFFC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667512" y="4636008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Findings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2423160" y="457200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594360" y="5074920"/>
            <a:ext cx="1828800" cy="429768"/>
          </a:xfrm>
          <a:prstGeom prst="rect">
            <a:avLst/>
          </a:prstGeom>
          <a:solidFill>
            <a:srgbClr val="F5F8FC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667512" y="5138928"/>
            <a:ext cx="1691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142440"/>
                </a:solidFill>
                <a:latin typeface="Calibri" panose="020F0502020204030204"/>
              </a:rPr>
              <a:t>Answer</a:t>
            </a:r>
            <a:endParaRPr sz="14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423160" y="5074920"/>
            <a:ext cx="9052560" cy="429768"/>
          </a:xfrm>
          <a:prstGeom prst="rect">
            <a:avLst/>
          </a:prstGeom>
          <a:solidFill>
            <a:srgbClr val="FFFFFF"/>
          </a:solidFill>
          <a:ln w="8890">
            <a:solidFill>
              <a:srgbClr val="DCDC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868680" y="5715000"/>
            <a:ext cx="105156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After you complete the table, decide: is the article well aligned? Which part shows the golden thread most clearly?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16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Now apply it to your own dissertation idea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Start simple. Your idea will improve over time.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5212080" cy="3886200"/>
          </a:xfrm>
          <a:prstGeom prst="roundRect">
            <a:avLst/>
          </a:prstGeom>
          <a:solidFill>
            <a:srgbClr val="E6EFFC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554480"/>
            <a:ext cx="4882896" cy="3657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300" b="1">
                <a:solidFill>
                  <a:srgbClr val="2D64B4"/>
                </a:solidFill>
                <a:latin typeface="Calibri" panose="020F0502020204030204"/>
              </a:rPr>
              <a:t>Draft your own research logic</a:t>
            </a:r>
            <a:endParaRPr sz="2300" b="1">
              <a:solidFill>
                <a:srgbClr val="2D64B4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Topic:</a:t>
            </a:r>
            <a:br/>
            <a:br/>
            <a:r>
              <a:t>Problem:</a:t>
            </a:r>
            <a:br/>
            <a:br/>
            <a:r>
              <a:t>What might the literature discuss?</a:t>
            </a:r>
            <a:br/>
            <a:br/>
            <a:r>
              <a:t>Possible gap:</a:t>
            </a:r>
            <a:br/>
            <a:br/>
            <a:r>
              <a:t>Possible research question: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55080" y="1417320"/>
            <a:ext cx="5074920" cy="3886200"/>
          </a:xfrm>
          <a:prstGeom prst="roundRect">
            <a:avLst/>
          </a:prstGeom>
          <a:solidFill>
            <a:srgbClr val="E8F6EE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519672" y="1554480"/>
            <a:ext cx="4745736" cy="3657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300" b="1">
                <a:solidFill>
                  <a:srgbClr val="228B8C"/>
                </a:solidFill>
                <a:latin typeface="Calibri" panose="020F0502020204030204"/>
              </a:rPr>
              <a:t>Sentence starters</a:t>
            </a:r>
            <a:endParaRPr sz="2300" b="1">
              <a:solidFill>
                <a:srgbClr val="228B8C"/>
              </a:solidFill>
              <a:latin typeface="Calibri" panose="020F0502020204030204"/>
            </a:endParaRPr>
          </a:p>
          <a:p>
            <a:pPr>
              <a:spcBef>
                <a:spcPts val="600"/>
              </a:spcBef>
              <a:defRPr sz="2100">
                <a:solidFill>
                  <a:srgbClr val="464646"/>
                </a:solidFill>
                <a:latin typeface="Calibri" panose="020F0502020204030204"/>
              </a:defRPr>
            </a:pPr>
            <a:r>
              <a:t>My topic is...</a:t>
            </a:r>
            <a:br/>
            <a:br/>
            <a:r>
              <a:t>The problem is...</a:t>
            </a:r>
            <a:br/>
            <a:br/>
            <a:r>
              <a:t>Existing research may discuss...</a:t>
            </a:r>
            <a:br/>
            <a:br/>
            <a:r>
              <a:t>A possible gap is...</a:t>
            </a:r>
            <a:br/>
            <a:br/>
            <a:r>
              <a:t>My possible research question is...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669280"/>
            <a:ext cx="103327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42440"/>
                </a:solidFill>
                <a:latin typeface="Calibri" panose="020F0502020204030204"/>
              </a:rPr>
              <a:t>Do not worry if it is not perfect today. The goal is to begin turning a topic into a researchable question.</a:t>
            </a:r>
            <a:endParaRPr sz="22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17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Common mistakes to avoid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These are very common in undergraduate dissertations.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508760"/>
            <a:ext cx="10424160" cy="2599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t>Choosing a topic that is too </a:t>
            </a:r>
            <a:r>
              <a:rPr b="1">
                <a:solidFill>
                  <a:srgbClr val="FF0000"/>
                </a:solidFill>
              </a:rPr>
              <a:t>broad.</a:t>
            </a:r>
          </a:p>
          <a:p>
            <a:pPr>
              <a:spcAft>
                <a:spcPts val="600"/>
              </a:spcAft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t>Writing a literature review as </a:t>
            </a:r>
            <a:r>
              <a:rPr b="1">
                <a:solidFill>
                  <a:srgbClr val="FF0000"/>
                </a:solidFill>
              </a:rPr>
              <a:t>a list of summaries.</a:t>
            </a:r>
          </a:p>
          <a:p>
            <a:pPr>
              <a:spcAft>
                <a:spcPts val="600"/>
              </a:spcAft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Creating a research question before reading the literature.</a:t>
            </a:r>
            <a:endParaRPr b="1">
              <a:solidFill>
                <a:srgbClr val="FF0000"/>
              </a:solidFill>
            </a:endParaRPr>
          </a:p>
          <a:p>
            <a:pPr>
              <a:spcAft>
                <a:spcPts val="600"/>
              </a:spcAft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t>Choosing a method that </a:t>
            </a:r>
            <a:r>
              <a:rPr b="1">
                <a:solidFill>
                  <a:srgbClr val="FF0000"/>
                </a:solidFill>
              </a:rPr>
              <a:t>cannot answer the research question.</a:t>
            </a:r>
          </a:p>
          <a:p>
            <a:pPr>
              <a:spcAft>
                <a:spcPts val="600"/>
              </a:spcAft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t>Reporting findings that do not answer the original question.</a:t>
            </a:r>
          </a:p>
          <a:p>
            <a:pPr>
              <a:spcAft>
                <a:spcPts val="600"/>
              </a:spcAft>
              <a:defRPr sz="2300">
                <a:solidFill>
                  <a:srgbClr val="464646"/>
                </a:solidFill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Ending with general opinions instead of evidence-based answers.</a:t>
            </a:r>
            <a:endParaRPr b="1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14400" y="5650992"/>
            <a:ext cx="103327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300" b="1">
                <a:solidFill>
                  <a:srgbClr val="B94646"/>
                </a:solidFill>
                <a:latin typeface="Calibri" panose="020F0502020204030204"/>
              </a:rPr>
              <a:t>Your job is to keep the golden thread visible from the beginning to the end.</a:t>
            </a:r>
            <a:endParaRPr sz="2300" b="1">
              <a:solidFill>
                <a:srgbClr val="B94646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18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What should you take away today?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One simple picture of dissertation research.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265" y="1965960"/>
            <a:ext cx="905510" cy="321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D64B4"/>
                </a:solidFill>
                <a:latin typeface="Calibri" panose="020F0502020204030204"/>
              </a:rPr>
              <a:t>Problem</a:t>
            </a:r>
            <a:endParaRPr sz="1500" b="1">
              <a:solidFill>
                <a:srgbClr val="2D64B4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810512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093976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2258695" y="1965960"/>
            <a:ext cx="1014730" cy="321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28B8C"/>
                </a:solidFill>
                <a:latin typeface="Calibri" panose="020F0502020204030204"/>
              </a:rPr>
              <a:t>Literature</a:t>
            </a:r>
            <a:endParaRPr sz="1500" b="1">
              <a:solidFill>
                <a:srgbClr val="228B8C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18688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502152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4696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3666744" y="1965960"/>
            <a:ext cx="813816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469664"/>
                </a:solidFill>
                <a:latin typeface="Calibri" panose="020F0502020204030204"/>
              </a:rPr>
              <a:t>Gap</a:t>
            </a:r>
            <a:endParaRPr sz="1500" b="1">
              <a:solidFill>
                <a:srgbClr val="469664"/>
              </a:solidFill>
              <a:latin typeface="Calibri" panose="020F0502020204030204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626864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4910328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A82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5074920" y="1965960"/>
            <a:ext cx="982980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DA8237"/>
                </a:solidFill>
                <a:latin typeface="Calibri" panose="020F0502020204030204"/>
              </a:rPr>
              <a:t>Research
Question</a:t>
            </a:r>
            <a:endParaRPr sz="1500" b="1">
              <a:solidFill>
                <a:srgbClr val="DA8237"/>
              </a:solidFill>
              <a:latin typeface="Calibri" panose="020F050202020403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035040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318504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6E4B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483350" y="1965960"/>
            <a:ext cx="984885" cy="321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6E4BAA"/>
                </a:solidFill>
                <a:latin typeface="Calibri" panose="020F0502020204030204"/>
              </a:rPr>
              <a:t>Method</a:t>
            </a:r>
            <a:endParaRPr sz="1500" b="1">
              <a:solidFill>
                <a:srgbClr val="6E4BAA"/>
              </a:solidFill>
              <a:latin typeface="Calibri" panose="020F050202020403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443216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7726679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D6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7891271" y="1965960"/>
            <a:ext cx="813816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D64B4"/>
                </a:solidFill>
                <a:latin typeface="Calibri" panose="020F0502020204030204"/>
              </a:rPr>
              <a:t>Data</a:t>
            </a:r>
            <a:endParaRPr sz="1500" b="1">
              <a:solidFill>
                <a:srgbClr val="2D64B4"/>
              </a:solidFill>
              <a:latin typeface="Calibri" panose="020F0502020204030204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851392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9134856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28B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9299575" y="1965960"/>
            <a:ext cx="941070" cy="321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228B8C"/>
                </a:solidFill>
                <a:latin typeface="Calibri" panose="020F0502020204030204"/>
              </a:rPr>
              <a:t>Findings</a:t>
            </a:r>
            <a:endParaRPr sz="1500" b="1">
              <a:solidFill>
                <a:srgbClr val="228B8C"/>
              </a:solidFill>
              <a:latin typeface="Calibri" panose="020F0502020204030204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259568" y="2057400"/>
            <a:ext cx="228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787878"/>
                </a:solidFill>
                <a:latin typeface="Calibri" panose="020F0502020204030204"/>
              </a:rPr>
              <a:t>→</a:t>
            </a:r>
            <a:endParaRPr sz="1600" b="1">
              <a:solidFill>
                <a:srgbClr val="787878"/>
              </a:solidFill>
              <a:latin typeface="Calibri" panose="020F0502020204030204"/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10543032" y="1828800"/>
            <a:ext cx="1143000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1424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TextBox 25"/>
          <p:cNvSpPr txBox="1"/>
          <p:nvPr/>
        </p:nvSpPr>
        <p:spPr>
          <a:xfrm>
            <a:off x="10707624" y="1965960"/>
            <a:ext cx="813816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42440"/>
                </a:solidFill>
                <a:latin typeface="Calibri" panose="020F0502020204030204"/>
              </a:rPr>
              <a:t>Answer</a:t>
            </a:r>
            <a:endParaRPr sz="15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88720" y="3657600"/>
            <a:ext cx="9875520" cy="1799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A dissertation is not only a long essay.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A dissertation is a </a:t>
            </a:r>
            <a:r>
              <a:rPr b="1">
                <a:solidFill>
                  <a:srgbClr val="FF0000"/>
                </a:solidFill>
              </a:rPr>
              <a:t>small research project.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The research question comes from the literature gap.</a:t>
            </a:r>
            <a:endParaRPr b="1">
              <a:solidFill>
                <a:srgbClr val="FF0000"/>
              </a:solidFill>
            </a:endParaRP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rPr b="1">
                <a:solidFill>
                  <a:srgbClr val="FF0000"/>
                </a:solidFill>
              </a:rPr>
              <a:t>The method, data and findings must answer the research question.</a:t>
            </a:r>
            <a:endParaRPr b="1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19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142440"/>
                </a:solidFill>
                <a:latin typeface="Calibri Light" panose="020F0302020204030204"/>
              </a:rPr>
              <a:t>Before next workshop</a:t>
            </a:r>
            <a:endParaRPr sz="3400" b="1">
              <a:solidFill>
                <a:srgbClr val="142440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464646"/>
                </a:solidFill>
                <a:latin typeface="Calibri" panose="020F0502020204030204"/>
              </a:rPr>
              <a:t>Bring one possible dissertation idea.</a:t>
            </a:r>
            <a:endParaRPr sz="1800" b="0">
              <a:solidFill>
                <a:srgbClr val="4646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554480"/>
            <a:ext cx="1042416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Think of one topic you may want to research.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Find one academic article related to that topic.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Try to identify its problem, research question, method, data and findings.</a:t>
            </a:r>
          </a:p>
          <a:p>
            <a:pPr>
              <a:spcAft>
                <a:spcPts val="600"/>
              </a:spcAft>
              <a:defRPr sz="2400">
                <a:solidFill>
                  <a:srgbClr val="464646"/>
                </a:solidFill>
                <a:latin typeface="Calibri" panose="020F0502020204030204"/>
              </a:defRPr>
            </a:pPr>
            <a:r>
              <a:t>Write one possible research question for your own dissertation.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5166360"/>
            <a:ext cx="10424160" cy="891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600" b="1">
                <a:solidFill>
                  <a:srgbClr val="142440"/>
                </a:solidFill>
                <a:latin typeface="Calibri" panose="020F0502020204030204"/>
              </a:rPr>
              <a:t>Next time, we will develop your broad topic into a focused research question</a:t>
            </a:r>
            <a:r>
              <a:rPr lang="en-US" sz="2600" b="1">
                <a:solidFill>
                  <a:srgbClr val="142440"/>
                </a:solidFill>
                <a:latin typeface="Calibri" panose="020F0502020204030204"/>
              </a:rPr>
              <a:t> and teach you how to organise a literature review</a:t>
            </a:r>
            <a:endParaRPr lang="en-US" sz="2600" b="1">
              <a:solidFill>
                <a:srgbClr val="142440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878"/>
                </a:solidFill>
                <a:latin typeface="Calibri" panose="020F0502020204030204"/>
              </a:rPr>
              <a:t>BMBM6020 Dissertation Workshop  |  Week 1  |  20</a:t>
            </a:r>
            <a:endParaRPr sz="1000" b="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9923</Words>
  <Application>WPS Presentation</Application>
  <PresentationFormat>On-screen Show (4:3)</PresentationFormat>
  <Paragraphs>480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0" baseType="lpstr">
      <vt:lpstr>Arial</vt:lpstr>
      <vt:lpstr>SimSun</vt:lpstr>
      <vt:lpstr>Wingdings</vt:lpstr>
      <vt:lpstr>Arial</vt:lpstr>
      <vt:lpstr>Calibri</vt:lpstr>
      <vt:lpstr>Calibri Light</vt:lpstr>
      <vt:lpstr>Microsoft YaHei</vt:lpstr>
      <vt:lpstr>Arial Unicode MS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Maggie</cp:lastModifiedBy>
  <cp:revision>2</cp:revision>
  <dcterms:created xsi:type="dcterms:W3CDTF">2013-01-27T09:14:00Z</dcterms:created>
  <dcterms:modified xsi:type="dcterms:W3CDTF">2026-10-05T10:23:16Z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1033-12.1.0.28485</vt:lpwstr>
  </property>
  <property fmtid="{D5CDD505-2E9C-101B-9397-08002B2CF9AE}" pid="3" name="ICV">
    <vt:lpwstr>C0C39B4353EE4A78B459DDE6D07D51B6_12</vt:lpwstr>
  </property>
</Properties>
</file>