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notesMasterIdLst>
    <p:notesMasterId r:id="rId46"/>
  </p:notesMasterIdLst>
  <p:sldIdLst>
    <p:sldId id="268" r:id="rId2"/>
    <p:sldId id="256" r:id="rId3"/>
    <p:sldId id="257" r:id="rId4"/>
    <p:sldId id="260" r:id="rId5"/>
    <p:sldId id="259" r:id="rId6"/>
    <p:sldId id="258" r:id="rId7"/>
    <p:sldId id="265" r:id="rId8"/>
    <p:sldId id="264" r:id="rId9"/>
    <p:sldId id="263" r:id="rId10"/>
    <p:sldId id="261" r:id="rId11"/>
    <p:sldId id="269" r:id="rId12"/>
    <p:sldId id="270" r:id="rId13"/>
    <p:sldId id="271" r:id="rId14"/>
    <p:sldId id="272" r:id="rId15"/>
    <p:sldId id="273" r:id="rId16"/>
    <p:sldId id="274" r:id="rId17"/>
    <p:sldId id="275" r:id="rId18"/>
    <p:sldId id="276" r:id="rId19"/>
    <p:sldId id="278" r:id="rId20"/>
    <p:sldId id="277" r:id="rId21"/>
    <p:sldId id="317" r:id="rId22"/>
    <p:sldId id="324" r:id="rId23"/>
    <p:sldId id="318" r:id="rId24"/>
    <p:sldId id="321" r:id="rId25"/>
    <p:sldId id="322" r:id="rId26"/>
    <p:sldId id="323" r:id="rId27"/>
    <p:sldId id="320" r:id="rId28"/>
    <p:sldId id="325" r:id="rId29"/>
    <p:sldId id="326" r:id="rId30"/>
    <p:sldId id="327" r:id="rId31"/>
    <p:sldId id="328" r:id="rId32"/>
    <p:sldId id="329" r:id="rId33"/>
    <p:sldId id="330" r:id="rId34"/>
    <p:sldId id="262" r:id="rId35"/>
    <p:sldId id="331" r:id="rId36"/>
    <p:sldId id="336" r:id="rId37"/>
    <p:sldId id="335" r:id="rId38"/>
    <p:sldId id="337" r:id="rId39"/>
    <p:sldId id="338" r:id="rId40"/>
    <p:sldId id="339" r:id="rId41"/>
    <p:sldId id="340" r:id="rId42"/>
    <p:sldId id="341" r:id="rId43"/>
    <p:sldId id="342" r:id="rId44"/>
    <p:sldId id="266"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17D1"/>
    <a:srgbClr val="CC3399"/>
    <a:srgbClr val="E06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4660"/>
  </p:normalViewPr>
  <p:slideViewPr>
    <p:cSldViewPr snapToGrid="0">
      <p:cViewPr varScale="1">
        <p:scale>
          <a:sx n="75" d="100"/>
          <a:sy n="75" d="100"/>
        </p:scale>
        <p:origin x="47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47228E-74F9-4A35-89BD-6EC4FBFE23B8}"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6533FB0-E6BF-47A4-8EA8-15040BC172E0}">
      <dgm:prSet/>
      <dgm:spPr/>
      <dgm:t>
        <a:bodyPr/>
        <a:lstStyle/>
        <a:p>
          <a:r>
            <a:rPr lang="en-GB" b="1" dirty="0">
              <a:solidFill>
                <a:srgbClr val="FF0000"/>
              </a:solidFill>
            </a:rPr>
            <a:t>ASHA ALI- </a:t>
          </a:r>
          <a:r>
            <a:rPr lang="en-GB" dirty="0">
              <a:solidFill>
                <a:srgbClr val="FF0000"/>
              </a:solidFill>
            </a:rPr>
            <a:t>Student No: </a:t>
          </a:r>
          <a:r>
            <a:rPr lang="en-GB" b="1" dirty="0">
              <a:solidFill>
                <a:srgbClr val="FF0000"/>
              </a:solidFill>
            </a:rPr>
            <a:t>2534611</a:t>
          </a:r>
          <a:endParaRPr lang="en-US" dirty="0">
            <a:solidFill>
              <a:srgbClr val="FF0000"/>
            </a:solidFill>
          </a:endParaRPr>
        </a:p>
      </dgm:t>
    </dgm:pt>
    <dgm:pt modelId="{0C44E473-2A44-4651-B1C3-D0B1ABE54D3E}" type="parTrans" cxnId="{CEEF068F-4DEA-40AC-B3BC-540D90A17FD3}">
      <dgm:prSet/>
      <dgm:spPr/>
      <dgm:t>
        <a:bodyPr/>
        <a:lstStyle/>
        <a:p>
          <a:endParaRPr lang="en-US"/>
        </a:p>
      </dgm:t>
    </dgm:pt>
    <dgm:pt modelId="{825FA3E1-2A64-43D8-B1FE-05AA60770D6B}" type="sibTrans" cxnId="{CEEF068F-4DEA-40AC-B3BC-540D90A17FD3}">
      <dgm:prSet/>
      <dgm:spPr/>
      <dgm:t>
        <a:bodyPr/>
        <a:lstStyle/>
        <a:p>
          <a:endParaRPr lang="en-US"/>
        </a:p>
      </dgm:t>
    </dgm:pt>
    <dgm:pt modelId="{53C02E0D-DCA5-4A15-BBDE-52F409551A8F}">
      <dgm:prSet/>
      <dgm:spPr/>
      <dgm:t>
        <a:bodyPr/>
        <a:lstStyle/>
        <a:p>
          <a:r>
            <a:rPr lang="en-GB" b="1" dirty="0">
              <a:solidFill>
                <a:srgbClr val="00B0F0"/>
              </a:solidFill>
            </a:rPr>
            <a:t>ROSEBINA ALI- </a:t>
          </a:r>
          <a:r>
            <a:rPr lang="en-GB" dirty="0">
              <a:solidFill>
                <a:srgbClr val="00B0F0"/>
              </a:solidFill>
            </a:rPr>
            <a:t>Student No:</a:t>
          </a:r>
          <a:r>
            <a:rPr lang="en-GB" b="1" dirty="0">
              <a:solidFill>
                <a:srgbClr val="00B0F0"/>
              </a:solidFill>
            </a:rPr>
            <a:t>2534726</a:t>
          </a:r>
          <a:endParaRPr lang="en-US" dirty="0">
            <a:solidFill>
              <a:srgbClr val="00B0F0"/>
            </a:solidFill>
          </a:endParaRPr>
        </a:p>
      </dgm:t>
    </dgm:pt>
    <dgm:pt modelId="{B40884DB-F5CE-471A-85A6-9E6C52196EDB}" type="parTrans" cxnId="{833D3F01-C997-43B9-8CAE-63597300DB51}">
      <dgm:prSet/>
      <dgm:spPr/>
      <dgm:t>
        <a:bodyPr/>
        <a:lstStyle/>
        <a:p>
          <a:endParaRPr lang="en-US"/>
        </a:p>
      </dgm:t>
    </dgm:pt>
    <dgm:pt modelId="{320D887C-B9A4-45B7-B5A0-8DE59E57E3A8}" type="sibTrans" cxnId="{833D3F01-C997-43B9-8CAE-63597300DB51}">
      <dgm:prSet/>
      <dgm:spPr/>
      <dgm:t>
        <a:bodyPr/>
        <a:lstStyle/>
        <a:p>
          <a:endParaRPr lang="en-US"/>
        </a:p>
      </dgm:t>
    </dgm:pt>
    <dgm:pt modelId="{B2544F44-17DA-4470-8E3D-002DA682DA3A}">
      <dgm:prSet/>
      <dgm:spPr/>
      <dgm:t>
        <a:bodyPr/>
        <a:lstStyle/>
        <a:p>
          <a:r>
            <a:rPr lang="en-GB" b="1" dirty="0">
              <a:solidFill>
                <a:srgbClr val="002060"/>
              </a:solidFill>
            </a:rPr>
            <a:t>SABRINA BEGUM- </a:t>
          </a:r>
          <a:r>
            <a:rPr lang="en-GB" dirty="0">
              <a:solidFill>
                <a:srgbClr val="002060"/>
              </a:solidFill>
            </a:rPr>
            <a:t>Student No: </a:t>
          </a:r>
          <a:r>
            <a:rPr lang="en-GB" b="1" dirty="0">
              <a:solidFill>
                <a:srgbClr val="002060"/>
              </a:solidFill>
            </a:rPr>
            <a:t>2522576</a:t>
          </a:r>
          <a:endParaRPr lang="en-US" dirty="0">
            <a:solidFill>
              <a:srgbClr val="002060"/>
            </a:solidFill>
          </a:endParaRPr>
        </a:p>
      </dgm:t>
    </dgm:pt>
    <dgm:pt modelId="{A79D79EF-AC7F-404C-8E69-0FF2999F7CC8}" type="parTrans" cxnId="{66EB78B1-1055-4120-8554-A86A078E9469}">
      <dgm:prSet/>
      <dgm:spPr/>
      <dgm:t>
        <a:bodyPr/>
        <a:lstStyle/>
        <a:p>
          <a:endParaRPr lang="en-US"/>
        </a:p>
      </dgm:t>
    </dgm:pt>
    <dgm:pt modelId="{327BA648-B9B8-498C-A730-809EAF6384B6}" type="sibTrans" cxnId="{66EB78B1-1055-4120-8554-A86A078E9469}">
      <dgm:prSet/>
      <dgm:spPr/>
      <dgm:t>
        <a:bodyPr/>
        <a:lstStyle/>
        <a:p>
          <a:endParaRPr lang="en-US"/>
        </a:p>
      </dgm:t>
    </dgm:pt>
    <dgm:pt modelId="{E50B8D5B-43C8-4E58-8FA3-0133C2BA9AE0}">
      <dgm:prSet phldrT="[Text]" phldr="0"/>
      <dgm:spPr/>
      <dgm:t>
        <a:bodyPr/>
        <a:lstStyle/>
        <a:p>
          <a:pPr rtl="0"/>
          <a:r>
            <a:rPr lang="en-GB" b="0" dirty="0">
              <a:solidFill>
                <a:srgbClr val="FFFF00"/>
              </a:solidFill>
              <a:latin typeface="Calibri"/>
              <a:ea typeface="Calibri"/>
              <a:cs typeface="Calibri"/>
            </a:rPr>
            <a:t>NAZIA BI- Student No: 2539773</a:t>
          </a:r>
          <a:endParaRPr lang="en-GB" b="1" dirty="0">
            <a:solidFill>
              <a:srgbClr val="FFFF00"/>
            </a:solidFill>
            <a:latin typeface="Calibri Light" panose="020F0302020204030204"/>
          </a:endParaRPr>
        </a:p>
      </dgm:t>
    </dgm:pt>
    <dgm:pt modelId="{729A8202-3263-4A57-9C8F-C746C781A102}" type="parTrans" cxnId="{9E2CEB0E-FBF0-445B-8334-3F8CD47BEBE5}">
      <dgm:prSet/>
      <dgm:spPr/>
      <dgm:t>
        <a:bodyPr/>
        <a:lstStyle/>
        <a:p>
          <a:endParaRPr lang="en-GB"/>
        </a:p>
      </dgm:t>
    </dgm:pt>
    <dgm:pt modelId="{92DD4CC5-2B2B-4671-9889-F88C0BE858B3}" type="sibTrans" cxnId="{9E2CEB0E-FBF0-445B-8334-3F8CD47BEBE5}">
      <dgm:prSet/>
      <dgm:spPr/>
    </dgm:pt>
    <dgm:pt modelId="{95DB5BBF-33DC-4527-8481-786B77C0A205}">
      <dgm:prSet phldrT="[Text]" phldr="0"/>
      <dgm:spPr/>
      <dgm:t>
        <a:bodyPr/>
        <a:lstStyle/>
        <a:p>
          <a:pPr rtl="0"/>
          <a:r>
            <a:rPr lang="en-GB" b="0" dirty="0">
              <a:solidFill>
                <a:srgbClr val="CC3399"/>
              </a:solidFill>
              <a:latin typeface="Calibri"/>
              <a:ea typeface="Calibri"/>
              <a:cs typeface="Calibri"/>
            </a:rPr>
            <a:t>VICKIE HALL-STUDENT No 2536761</a:t>
          </a:r>
        </a:p>
      </dgm:t>
    </dgm:pt>
    <dgm:pt modelId="{A0B51CAE-771C-483A-9B70-3CA2D0203C56}" type="parTrans" cxnId="{B3059A2B-8D0A-4027-9A16-2F2FD5467FD7}">
      <dgm:prSet/>
      <dgm:spPr/>
      <dgm:t>
        <a:bodyPr/>
        <a:lstStyle/>
        <a:p>
          <a:endParaRPr lang="en-GB"/>
        </a:p>
      </dgm:t>
    </dgm:pt>
    <dgm:pt modelId="{D199045A-4FF6-4CA9-AF78-9EE2DC714FCB}" type="sibTrans" cxnId="{B3059A2B-8D0A-4027-9A16-2F2FD5467FD7}">
      <dgm:prSet/>
      <dgm:spPr/>
    </dgm:pt>
    <dgm:pt modelId="{0D614204-7C6C-4918-B416-EBF1AAA97664}" type="pres">
      <dgm:prSet presAssocID="{8447228E-74F9-4A35-89BD-6EC4FBFE23B8}" presName="vert0" presStyleCnt="0">
        <dgm:presLayoutVars>
          <dgm:dir/>
          <dgm:animOne val="branch"/>
          <dgm:animLvl val="lvl"/>
        </dgm:presLayoutVars>
      </dgm:prSet>
      <dgm:spPr/>
    </dgm:pt>
    <dgm:pt modelId="{71AD2733-C687-400F-A20C-72A1F317D195}" type="pres">
      <dgm:prSet presAssocID="{86533FB0-E6BF-47A4-8EA8-15040BC172E0}" presName="thickLine" presStyleLbl="alignNode1" presStyleIdx="0" presStyleCnt="5"/>
      <dgm:spPr/>
    </dgm:pt>
    <dgm:pt modelId="{0BDDDCAB-E75E-44F8-B051-30336F749954}" type="pres">
      <dgm:prSet presAssocID="{86533FB0-E6BF-47A4-8EA8-15040BC172E0}" presName="horz1" presStyleCnt="0"/>
      <dgm:spPr/>
    </dgm:pt>
    <dgm:pt modelId="{5498542A-17AF-4F8F-9D28-A67369185A6E}" type="pres">
      <dgm:prSet presAssocID="{86533FB0-E6BF-47A4-8EA8-15040BC172E0}" presName="tx1" presStyleLbl="revTx" presStyleIdx="0" presStyleCnt="5"/>
      <dgm:spPr/>
    </dgm:pt>
    <dgm:pt modelId="{1D16D598-9FEB-48DA-84D1-D87DE648FFC6}" type="pres">
      <dgm:prSet presAssocID="{86533FB0-E6BF-47A4-8EA8-15040BC172E0}" presName="vert1" presStyleCnt="0"/>
      <dgm:spPr/>
    </dgm:pt>
    <dgm:pt modelId="{36B343E2-E79C-447A-BF33-18D290A2C380}" type="pres">
      <dgm:prSet presAssocID="{53C02E0D-DCA5-4A15-BBDE-52F409551A8F}" presName="thickLine" presStyleLbl="alignNode1" presStyleIdx="1" presStyleCnt="5"/>
      <dgm:spPr/>
    </dgm:pt>
    <dgm:pt modelId="{3EE63431-88FA-4DCC-97C4-70FC7CA140F5}" type="pres">
      <dgm:prSet presAssocID="{53C02E0D-DCA5-4A15-BBDE-52F409551A8F}" presName="horz1" presStyleCnt="0"/>
      <dgm:spPr/>
    </dgm:pt>
    <dgm:pt modelId="{8EB240E8-7845-4A67-9546-F6EF1ACBC630}" type="pres">
      <dgm:prSet presAssocID="{53C02E0D-DCA5-4A15-BBDE-52F409551A8F}" presName="tx1" presStyleLbl="revTx" presStyleIdx="1" presStyleCnt="5"/>
      <dgm:spPr/>
    </dgm:pt>
    <dgm:pt modelId="{263CE0AC-92DA-4681-9C02-631E37B3D626}" type="pres">
      <dgm:prSet presAssocID="{53C02E0D-DCA5-4A15-BBDE-52F409551A8F}" presName="vert1" presStyleCnt="0"/>
      <dgm:spPr/>
    </dgm:pt>
    <dgm:pt modelId="{27AC4C88-FDC8-470F-A51D-B5E77FDA5896}" type="pres">
      <dgm:prSet presAssocID="{E50B8D5B-43C8-4E58-8FA3-0133C2BA9AE0}" presName="thickLine" presStyleLbl="alignNode1" presStyleIdx="2" presStyleCnt="5"/>
      <dgm:spPr/>
    </dgm:pt>
    <dgm:pt modelId="{AB14DC84-C1BD-41EE-8E26-F911FECD233E}" type="pres">
      <dgm:prSet presAssocID="{E50B8D5B-43C8-4E58-8FA3-0133C2BA9AE0}" presName="horz1" presStyleCnt="0"/>
      <dgm:spPr/>
    </dgm:pt>
    <dgm:pt modelId="{85C98298-FEB3-4B3B-BEAE-C6765024FBA3}" type="pres">
      <dgm:prSet presAssocID="{E50B8D5B-43C8-4E58-8FA3-0133C2BA9AE0}" presName="tx1" presStyleLbl="revTx" presStyleIdx="2" presStyleCnt="5"/>
      <dgm:spPr/>
    </dgm:pt>
    <dgm:pt modelId="{E81B9638-4D48-4F86-A1D5-0D5DCA1F1E50}" type="pres">
      <dgm:prSet presAssocID="{E50B8D5B-43C8-4E58-8FA3-0133C2BA9AE0}" presName="vert1" presStyleCnt="0"/>
      <dgm:spPr/>
    </dgm:pt>
    <dgm:pt modelId="{8948F932-5526-4A48-BBCC-2D3DA6D7F71F}" type="pres">
      <dgm:prSet presAssocID="{95DB5BBF-33DC-4527-8481-786B77C0A205}" presName="thickLine" presStyleLbl="alignNode1" presStyleIdx="3" presStyleCnt="5"/>
      <dgm:spPr/>
    </dgm:pt>
    <dgm:pt modelId="{AD12849B-9415-4E8F-A13B-4EB9CF8DEF6B}" type="pres">
      <dgm:prSet presAssocID="{95DB5BBF-33DC-4527-8481-786B77C0A205}" presName="horz1" presStyleCnt="0"/>
      <dgm:spPr/>
    </dgm:pt>
    <dgm:pt modelId="{513A06F2-41A0-4156-86F7-1C0138AE43C8}" type="pres">
      <dgm:prSet presAssocID="{95DB5BBF-33DC-4527-8481-786B77C0A205}" presName="tx1" presStyleLbl="revTx" presStyleIdx="3" presStyleCnt="5"/>
      <dgm:spPr/>
    </dgm:pt>
    <dgm:pt modelId="{AE8ECC31-681E-4B85-9B87-8A40C8D1FB58}" type="pres">
      <dgm:prSet presAssocID="{95DB5BBF-33DC-4527-8481-786B77C0A205}" presName="vert1" presStyleCnt="0"/>
      <dgm:spPr/>
    </dgm:pt>
    <dgm:pt modelId="{E9BDFB3E-D4AE-42B8-B7BA-5E8AFFF65614}" type="pres">
      <dgm:prSet presAssocID="{B2544F44-17DA-4470-8E3D-002DA682DA3A}" presName="thickLine" presStyleLbl="alignNode1" presStyleIdx="4" presStyleCnt="5"/>
      <dgm:spPr/>
    </dgm:pt>
    <dgm:pt modelId="{37F212ED-E070-4256-BABC-85879052E5C4}" type="pres">
      <dgm:prSet presAssocID="{B2544F44-17DA-4470-8E3D-002DA682DA3A}" presName="horz1" presStyleCnt="0"/>
      <dgm:spPr/>
    </dgm:pt>
    <dgm:pt modelId="{1220F418-D5CB-4D22-A051-C173C3236985}" type="pres">
      <dgm:prSet presAssocID="{B2544F44-17DA-4470-8E3D-002DA682DA3A}" presName="tx1" presStyleLbl="revTx" presStyleIdx="4" presStyleCnt="5"/>
      <dgm:spPr/>
    </dgm:pt>
    <dgm:pt modelId="{6ABC1711-9B49-4C0C-BB64-398CD254CF78}" type="pres">
      <dgm:prSet presAssocID="{B2544F44-17DA-4470-8E3D-002DA682DA3A}" presName="vert1" presStyleCnt="0"/>
      <dgm:spPr/>
    </dgm:pt>
  </dgm:ptLst>
  <dgm:cxnLst>
    <dgm:cxn modelId="{833D3F01-C997-43B9-8CAE-63597300DB51}" srcId="{8447228E-74F9-4A35-89BD-6EC4FBFE23B8}" destId="{53C02E0D-DCA5-4A15-BBDE-52F409551A8F}" srcOrd="1" destOrd="0" parTransId="{B40884DB-F5CE-471A-85A6-9E6C52196EDB}" sibTransId="{320D887C-B9A4-45B7-B5A0-8DE59E57E3A8}"/>
    <dgm:cxn modelId="{5FDF340B-B87E-47C2-B381-93524580137A}" type="presOf" srcId="{86533FB0-E6BF-47A4-8EA8-15040BC172E0}" destId="{5498542A-17AF-4F8F-9D28-A67369185A6E}" srcOrd="0" destOrd="0" presId="urn:microsoft.com/office/officeart/2008/layout/LinedList"/>
    <dgm:cxn modelId="{B56D180E-7D9E-45BC-83F5-2EF19A0DFE67}" type="presOf" srcId="{95DB5BBF-33DC-4527-8481-786B77C0A205}" destId="{513A06F2-41A0-4156-86F7-1C0138AE43C8}" srcOrd="0" destOrd="0" presId="urn:microsoft.com/office/officeart/2008/layout/LinedList"/>
    <dgm:cxn modelId="{9E2CEB0E-FBF0-445B-8334-3F8CD47BEBE5}" srcId="{8447228E-74F9-4A35-89BD-6EC4FBFE23B8}" destId="{E50B8D5B-43C8-4E58-8FA3-0133C2BA9AE0}" srcOrd="2" destOrd="0" parTransId="{729A8202-3263-4A57-9C8F-C746C781A102}" sibTransId="{92DD4CC5-2B2B-4671-9889-F88C0BE858B3}"/>
    <dgm:cxn modelId="{E2667E24-9A7F-4726-8216-DAA46E43B6AE}" type="presOf" srcId="{B2544F44-17DA-4470-8E3D-002DA682DA3A}" destId="{1220F418-D5CB-4D22-A051-C173C3236985}" srcOrd="0" destOrd="0" presId="urn:microsoft.com/office/officeart/2008/layout/LinedList"/>
    <dgm:cxn modelId="{B3059A2B-8D0A-4027-9A16-2F2FD5467FD7}" srcId="{8447228E-74F9-4A35-89BD-6EC4FBFE23B8}" destId="{95DB5BBF-33DC-4527-8481-786B77C0A205}" srcOrd="3" destOrd="0" parTransId="{A0B51CAE-771C-483A-9B70-3CA2D0203C56}" sibTransId="{D199045A-4FF6-4CA9-AF78-9EE2DC714FCB}"/>
    <dgm:cxn modelId="{E74EC07B-7CC6-4AE1-9A9F-B83830ED17BF}" type="presOf" srcId="{8447228E-74F9-4A35-89BD-6EC4FBFE23B8}" destId="{0D614204-7C6C-4918-B416-EBF1AAA97664}" srcOrd="0" destOrd="0" presId="urn:microsoft.com/office/officeart/2008/layout/LinedList"/>
    <dgm:cxn modelId="{CEEF068F-4DEA-40AC-B3BC-540D90A17FD3}" srcId="{8447228E-74F9-4A35-89BD-6EC4FBFE23B8}" destId="{86533FB0-E6BF-47A4-8EA8-15040BC172E0}" srcOrd="0" destOrd="0" parTransId="{0C44E473-2A44-4651-B1C3-D0B1ABE54D3E}" sibTransId="{825FA3E1-2A64-43D8-B1FE-05AA60770D6B}"/>
    <dgm:cxn modelId="{66EB78B1-1055-4120-8554-A86A078E9469}" srcId="{8447228E-74F9-4A35-89BD-6EC4FBFE23B8}" destId="{B2544F44-17DA-4470-8E3D-002DA682DA3A}" srcOrd="4" destOrd="0" parTransId="{A79D79EF-AC7F-404C-8E69-0FF2999F7CC8}" sibTransId="{327BA648-B9B8-498C-A730-809EAF6384B6}"/>
    <dgm:cxn modelId="{97667AF0-A941-42E7-9C49-218E8505E0F8}" type="presOf" srcId="{E50B8D5B-43C8-4E58-8FA3-0133C2BA9AE0}" destId="{85C98298-FEB3-4B3B-BEAE-C6765024FBA3}" srcOrd="0" destOrd="0" presId="urn:microsoft.com/office/officeart/2008/layout/LinedList"/>
    <dgm:cxn modelId="{7A2851FB-7999-4FA9-9131-C2AEE43E54E0}" type="presOf" srcId="{53C02E0D-DCA5-4A15-BBDE-52F409551A8F}" destId="{8EB240E8-7845-4A67-9546-F6EF1ACBC630}" srcOrd="0" destOrd="0" presId="urn:microsoft.com/office/officeart/2008/layout/LinedList"/>
    <dgm:cxn modelId="{DE943E55-0956-445A-8038-D094CBFCC4EE}" type="presParOf" srcId="{0D614204-7C6C-4918-B416-EBF1AAA97664}" destId="{71AD2733-C687-400F-A20C-72A1F317D195}" srcOrd="0" destOrd="0" presId="urn:microsoft.com/office/officeart/2008/layout/LinedList"/>
    <dgm:cxn modelId="{EF4A59B5-642F-488F-B927-193504D7B2F4}" type="presParOf" srcId="{0D614204-7C6C-4918-B416-EBF1AAA97664}" destId="{0BDDDCAB-E75E-44F8-B051-30336F749954}" srcOrd="1" destOrd="0" presId="urn:microsoft.com/office/officeart/2008/layout/LinedList"/>
    <dgm:cxn modelId="{F433B986-562D-43C4-9286-3B39AB1AE766}" type="presParOf" srcId="{0BDDDCAB-E75E-44F8-B051-30336F749954}" destId="{5498542A-17AF-4F8F-9D28-A67369185A6E}" srcOrd="0" destOrd="0" presId="urn:microsoft.com/office/officeart/2008/layout/LinedList"/>
    <dgm:cxn modelId="{BEC1FEAC-40BA-4016-9D1E-D2B1097B40A0}" type="presParOf" srcId="{0BDDDCAB-E75E-44F8-B051-30336F749954}" destId="{1D16D598-9FEB-48DA-84D1-D87DE648FFC6}" srcOrd="1" destOrd="0" presId="urn:microsoft.com/office/officeart/2008/layout/LinedList"/>
    <dgm:cxn modelId="{56462129-F267-4CFB-9519-5CDE522FC42B}" type="presParOf" srcId="{0D614204-7C6C-4918-B416-EBF1AAA97664}" destId="{36B343E2-E79C-447A-BF33-18D290A2C380}" srcOrd="2" destOrd="0" presId="urn:microsoft.com/office/officeart/2008/layout/LinedList"/>
    <dgm:cxn modelId="{EA373846-5F01-48E6-9949-27153E992E4C}" type="presParOf" srcId="{0D614204-7C6C-4918-B416-EBF1AAA97664}" destId="{3EE63431-88FA-4DCC-97C4-70FC7CA140F5}" srcOrd="3" destOrd="0" presId="urn:microsoft.com/office/officeart/2008/layout/LinedList"/>
    <dgm:cxn modelId="{4BD02B80-69D8-44D5-927A-1C2DA0773530}" type="presParOf" srcId="{3EE63431-88FA-4DCC-97C4-70FC7CA140F5}" destId="{8EB240E8-7845-4A67-9546-F6EF1ACBC630}" srcOrd="0" destOrd="0" presId="urn:microsoft.com/office/officeart/2008/layout/LinedList"/>
    <dgm:cxn modelId="{2259C5F6-9135-48BB-8770-FA5E934EC534}" type="presParOf" srcId="{3EE63431-88FA-4DCC-97C4-70FC7CA140F5}" destId="{263CE0AC-92DA-4681-9C02-631E37B3D626}" srcOrd="1" destOrd="0" presId="urn:microsoft.com/office/officeart/2008/layout/LinedList"/>
    <dgm:cxn modelId="{9894D32B-0383-44CD-B23C-F43C279BE2FC}" type="presParOf" srcId="{0D614204-7C6C-4918-B416-EBF1AAA97664}" destId="{27AC4C88-FDC8-470F-A51D-B5E77FDA5896}" srcOrd="4" destOrd="0" presId="urn:microsoft.com/office/officeart/2008/layout/LinedList"/>
    <dgm:cxn modelId="{622D7084-C767-4A93-8A12-CB44B242C2D8}" type="presParOf" srcId="{0D614204-7C6C-4918-B416-EBF1AAA97664}" destId="{AB14DC84-C1BD-41EE-8E26-F911FECD233E}" srcOrd="5" destOrd="0" presId="urn:microsoft.com/office/officeart/2008/layout/LinedList"/>
    <dgm:cxn modelId="{E8E6EADC-0E89-4F05-8925-DBF165385C60}" type="presParOf" srcId="{AB14DC84-C1BD-41EE-8E26-F911FECD233E}" destId="{85C98298-FEB3-4B3B-BEAE-C6765024FBA3}" srcOrd="0" destOrd="0" presId="urn:microsoft.com/office/officeart/2008/layout/LinedList"/>
    <dgm:cxn modelId="{B419C4DB-6C7C-4DC4-9D61-9240149E4EA9}" type="presParOf" srcId="{AB14DC84-C1BD-41EE-8E26-F911FECD233E}" destId="{E81B9638-4D48-4F86-A1D5-0D5DCA1F1E50}" srcOrd="1" destOrd="0" presId="urn:microsoft.com/office/officeart/2008/layout/LinedList"/>
    <dgm:cxn modelId="{8447FDAB-62AE-46F2-A5BC-0C4AE7DA511C}" type="presParOf" srcId="{0D614204-7C6C-4918-B416-EBF1AAA97664}" destId="{8948F932-5526-4A48-BBCC-2D3DA6D7F71F}" srcOrd="6" destOrd="0" presId="urn:microsoft.com/office/officeart/2008/layout/LinedList"/>
    <dgm:cxn modelId="{5DD7B98E-7B18-44E1-9E5C-F2406C8ACCC6}" type="presParOf" srcId="{0D614204-7C6C-4918-B416-EBF1AAA97664}" destId="{AD12849B-9415-4E8F-A13B-4EB9CF8DEF6B}" srcOrd="7" destOrd="0" presId="urn:microsoft.com/office/officeart/2008/layout/LinedList"/>
    <dgm:cxn modelId="{DDA943A7-028C-422C-96D3-ABE062F4545D}" type="presParOf" srcId="{AD12849B-9415-4E8F-A13B-4EB9CF8DEF6B}" destId="{513A06F2-41A0-4156-86F7-1C0138AE43C8}" srcOrd="0" destOrd="0" presId="urn:microsoft.com/office/officeart/2008/layout/LinedList"/>
    <dgm:cxn modelId="{158ADBB5-6F45-4D85-855C-ACAACA36E9B0}" type="presParOf" srcId="{AD12849B-9415-4E8F-A13B-4EB9CF8DEF6B}" destId="{AE8ECC31-681E-4B85-9B87-8A40C8D1FB58}" srcOrd="1" destOrd="0" presId="urn:microsoft.com/office/officeart/2008/layout/LinedList"/>
    <dgm:cxn modelId="{C5DEB6B7-26FB-4784-BC0C-5D4380D7FEE4}" type="presParOf" srcId="{0D614204-7C6C-4918-B416-EBF1AAA97664}" destId="{E9BDFB3E-D4AE-42B8-B7BA-5E8AFFF65614}" srcOrd="8" destOrd="0" presId="urn:microsoft.com/office/officeart/2008/layout/LinedList"/>
    <dgm:cxn modelId="{668DB065-D1F8-4E5E-9BDC-0181EA3AD48B}" type="presParOf" srcId="{0D614204-7C6C-4918-B416-EBF1AAA97664}" destId="{37F212ED-E070-4256-BABC-85879052E5C4}" srcOrd="9" destOrd="0" presId="urn:microsoft.com/office/officeart/2008/layout/LinedList"/>
    <dgm:cxn modelId="{8471B669-7AC3-468C-8257-A1B8F67B286F}" type="presParOf" srcId="{37F212ED-E070-4256-BABC-85879052E5C4}" destId="{1220F418-D5CB-4D22-A051-C173C3236985}" srcOrd="0" destOrd="0" presId="urn:microsoft.com/office/officeart/2008/layout/LinedList"/>
    <dgm:cxn modelId="{A672ECD7-F38D-45ED-A2E0-633D063E08E6}" type="presParOf" srcId="{37F212ED-E070-4256-BABC-85879052E5C4}" destId="{6ABC1711-9B49-4C0C-BB64-398CD254CF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F0EB75-AB3C-4315-A520-36184FBDEF4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69CFBE8-5B0B-4778-86D2-E2B6A35D580B}">
      <dgm:prSet/>
      <dgm:spPr/>
      <dgm:t>
        <a:bodyPr/>
        <a:lstStyle/>
        <a:p>
          <a:r>
            <a:rPr lang="en-GB">
              <a:latin typeface="Calibri Light" panose="020F0302020204030204"/>
            </a:rPr>
            <a:t>*Messages</a:t>
          </a:r>
          <a:r>
            <a:rPr lang="en-GB"/>
            <a:t> are being missed between the shifts</a:t>
          </a:r>
          <a:endParaRPr lang="en-US"/>
        </a:p>
      </dgm:t>
    </dgm:pt>
    <dgm:pt modelId="{65ED2EE3-2F86-49E3-8CFB-838A794A2127}" type="parTrans" cxnId="{7D604326-DAE5-4B2D-BB3D-6D642DCA1E64}">
      <dgm:prSet/>
      <dgm:spPr/>
      <dgm:t>
        <a:bodyPr/>
        <a:lstStyle/>
        <a:p>
          <a:endParaRPr lang="en-US"/>
        </a:p>
      </dgm:t>
    </dgm:pt>
    <dgm:pt modelId="{D7655E80-D1D2-48E5-9083-9B64E0026B7A}" type="sibTrans" cxnId="{7D604326-DAE5-4B2D-BB3D-6D642DCA1E64}">
      <dgm:prSet/>
      <dgm:spPr/>
      <dgm:t>
        <a:bodyPr/>
        <a:lstStyle/>
        <a:p>
          <a:endParaRPr lang="en-US"/>
        </a:p>
      </dgm:t>
    </dgm:pt>
    <dgm:pt modelId="{BFBA4296-41A8-4719-89EA-F762FADE28CF}">
      <dgm:prSet/>
      <dgm:spPr/>
      <dgm:t>
        <a:bodyPr/>
        <a:lstStyle/>
        <a:p>
          <a:pPr rtl="0"/>
          <a:r>
            <a:rPr lang="en-GB" dirty="0"/>
            <a:t>*Reduced </a:t>
          </a:r>
          <a:r>
            <a:rPr lang="en-GB" dirty="0" err="1"/>
            <a:t>Effiency</a:t>
          </a:r>
          <a:r>
            <a:rPr lang="en-GB" dirty="0">
              <a:latin typeface="Calibri Light" panose="020F0302020204030204"/>
            </a:rPr>
            <a:t> /everyone is busy</a:t>
          </a:r>
          <a:endParaRPr lang="en-US" dirty="0"/>
        </a:p>
      </dgm:t>
    </dgm:pt>
    <dgm:pt modelId="{924696FE-AD42-4C2B-83A4-10C7EA68729A}" type="parTrans" cxnId="{A3F8786A-CAF5-4DC9-82E4-F40FB94CBD7A}">
      <dgm:prSet/>
      <dgm:spPr/>
      <dgm:t>
        <a:bodyPr/>
        <a:lstStyle/>
        <a:p>
          <a:endParaRPr lang="en-US"/>
        </a:p>
      </dgm:t>
    </dgm:pt>
    <dgm:pt modelId="{0603828C-D8B5-4788-A9E0-04B5DDE80C9D}" type="sibTrans" cxnId="{A3F8786A-CAF5-4DC9-82E4-F40FB94CBD7A}">
      <dgm:prSet/>
      <dgm:spPr/>
      <dgm:t>
        <a:bodyPr/>
        <a:lstStyle/>
        <a:p>
          <a:endParaRPr lang="en-US"/>
        </a:p>
      </dgm:t>
    </dgm:pt>
    <dgm:pt modelId="{A5709932-00C3-451A-8BEB-EB48983CE01E}">
      <dgm:prSet/>
      <dgm:spPr/>
      <dgm:t>
        <a:bodyPr/>
        <a:lstStyle/>
        <a:p>
          <a:r>
            <a:rPr lang="en-GB"/>
            <a:t>*Very poor communication across both buildings</a:t>
          </a:r>
          <a:endParaRPr lang="en-US"/>
        </a:p>
      </dgm:t>
    </dgm:pt>
    <dgm:pt modelId="{4B33415B-5AC3-405E-BBED-5AAD701F9AE2}" type="parTrans" cxnId="{B48BC524-F6B6-4B9A-A39C-EC4BC991E453}">
      <dgm:prSet/>
      <dgm:spPr/>
      <dgm:t>
        <a:bodyPr/>
        <a:lstStyle/>
        <a:p>
          <a:endParaRPr lang="en-US"/>
        </a:p>
      </dgm:t>
    </dgm:pt>
    <dgm:pt modelId="{2261CF4D-79AE-47E2-BF67-E7D67309A9A5}" type="sibTrans" cxnId="{B48BC524-F6B6-4B9A-A39C-EC4BC991E453}">
      <dgm:prSet/>
      <dgm:spPr/>
      <dgm:t>
        <a:bodyPr/>
        <a:lstStyle/>
        <a:p>
          <a:endParaRPr lang="en-US"/>
        </a:p>
      </dgm:t>
    </dgm:pt>
    <dgm:pt modelId="{6C24F3E9-28E4-4D63-AD4D-AAEDE1FD37DC}">
      <dgm:prSet/>
      <dgm:spPr/>
      <dgm:t>
        <a:bodyPr/>
        <a:lstStyle/>
        <a:p>
          <a:r>
            <a:rPr lang="en-GB"/>
            <a:t>*Staff confused which Microsoft 365 tool to use</a:t>
          </a:r>
          <a:endParaRPr lang="en-US"/>
        </a:p>
      </dgm:t>
    </dgm:pt>
    <dgm:pt modelId="{777B4F91-2956-4F5C-BC01-8374072BA096}" type="parTrans" cxnId="{3083F069-5D1A-42AB-945F-47E0846BB600}">
      <dgm:prSet/>
      <dgm:spPr/>
      <dgm:t>
        <a:bodyPr/>
        <a:lstStyle/>
        <a:p>
          <a:endParaRPr lang="en-US"/>
        </a:p>
      </dgm:t>
    </dgm:pt>
    <dgm:pt modelId="{DB849792-BE66-4667-9AD7-14468051CD95}" type="sibTrans" cxnId="{3083F069-5D1A-42AB-945F-47E0846BB600}">
      <dgm:prSet/>
      <dgm:spPr/>
      <dgm:t>
        <a:bodyPr/>
        <a:lstStyle/>
        <a:p>
          <a:endParaRPr lang="en-US"/>
        </a:p>
      </dgm:t>
    </dgm:pt>
    <dgm:pt modelId="{6BDA6085-E0E9-4BE9-B182-F972D71E7B85}">
      <dgm:prSet/>
      <dgm:spPr/>
      <dgm:t>
        <a:bodyPr/>
        <a:lstStyle/>
        <a:p>
          <a:r>
            <a:rPr lang="en-GB"/>
            <a:t>*Staff members are doing the same jobs </a:t>
          </a:r>
          <a:endParaRPr lang="en-US"/>
        </a:p>
      </dgm:t>
    </dgm:pt>
    <dgm:pt modelId="{3C81975B-7A1C-4E95-9644-9F9B2F94C569}" type="parTrans" cxnId="{0128AC15-479F-4B15-9F67-8E277D7E87B0}">
      <dgm:prSet/>
      <dgm:spPr/>
      <dgm:t>
        <a:bodyPr/>
        <a:lstStyle/>
        <a:p>
          <a:endParaRPr lang="en-GB"/>
        </a:p>
      </dgm:t>
    </dgm:pt>
    <dgm:pt modelId="{57213F24-DFCC-4876-AEB8-D78F67C5D35A}" type="sibTrans" cxnId="{0128AC15-479F-4B15-9F67-8E277D7E87B0}">
      <dgm:prSet/>
      <dgm:spPr/>
      <dgm:t>
        <a:bodyPr/>
        <a:lstStyle/>
        <a:p>
          <a:endParaRPr lang="en-GB"/>
        </a:p>
      </dgm:t>
    </dgm:pt>
    <dgm:pt modelId="{C9783007-4522-4272-A6AB-79BF661477F7}" type="pres">
      <dgm:prSet presAssocID="{CBF0EB75-AB3C-4315-A520-36184FBDEF46}" presName="diagram" presStyleCnt="0">
        <dgm:presLayoutVars>
          <dgm:dir/>
          <dgm:resizeHandles val="exact"/>
        </dgm:presLayoutVars>
      </dgm:prSet>
      <dgm:spPr/>
    </dgm:pt>
    <dgm:pt modelId="{7B4D65F3-7248-4C3D-9966-0CF8A6639B8F}" type="pres">
      <dgm:prSet presAssocID="{A69CFBE8-5B0B-4778-86D2-E2B6A35D580B}" presName="node" presStyleLbl="node1" presStyleIdx="0" presStyleCnt="5">
        <dgm:presLayoutVars>
          <dgm:bulletEnabled val="1"/>
        </dgm:presLayoutVars>
      </dgm:prSet>
      <dgm:spPr/>
    </dgm:pt>
    <dgm:pt modelId="{3630F098-9F27-43D8-83D4-BBEE7322E3B5}" type="pres">
      <dgm:prSet presAssocID="{D7655E80-D1D2-48E5-9083-9B64E0026B7A}" presName="sibTrans" presStyleCnt="0"/>
      <dgm:spPr/>
    </dgm:pt>
    <dgm:pt modelId="{4651F6F5-F4CD-4962-A4A1-326C5B45C8FF}" type="pres">
      <dgm:prSet presAssocID="{6BDA6085-E0E9-4BE9-B182-F972D71E7B85}" presName="node" presStyleLbl="node1" presStyleIdx="1" presStyleCnt="5">
        <dgm:presLayoutVars>
          <dgm:bulletEnabled val="1"/>
        </dgm:presLayoutVars>
      </dgm:prSet>
      <dgm:spPr/>
    </dgm:pt>
    <dgm:pt modelId="{A821CDB4-B008-4982-9B2A-E594D4021E1E}" type="pres">
      <dgm:prSet presAssocID="{57213F24-DFCC-4876-AEB8-D78F67C5D35A}" presName="sibTrans" presStyleCnt="0"/>
      <dgm:spPr/>
    </dgm:pt>
    <dgm:pt modelId="{FD974B1F-10B5-4F8A-8248-4BF4E8F01173}" type="pres">
      <dgm:prSet presAssocID="{BFBA4296-41A8-4719-89EA-F762FADE28CF}" presName="node" presStyleLbl="node1" presStyleIdx="2" presStyleCnt="5">
        <dgm:presLayoutVars>
          <dgm:bulletEnabled val="1"/>
        </dgm:presLayoutVars>
      </dgm:prSet>
      <dgm:spPr/>
    </dgm:pt>
    <dgm:pt modelId="{CF0B8792-9B97-4018-B7BC-BC0561EE00F4}" type="pres">
      <dgm:prSet presAssocID="{0603828C-D8B5-4788-A9E0-04B5DDE80C9D}" presName="sibTrans" presStyleCnt="0"/>
      <dgm:spPr/>
    </dgm:pt>
    <dgm:pt modelId="{E0C5C252-718F-452F-B3E1-EA6B16F9DAA1}" type="pres">
      <dgm:prSet presAssocID="{A5709932-00C3-451A-8BEB-EB48983CE01E}" presName="node" presStyleLbl="node1" presStyleIdx="3" presStyleCnt="5">
        <dgm:presLayoutVars>
          <dgm:bulletEnabled val="1"/>
        </dgm:presLayoutVars>
      </dgm:prSet>
      <dgm:spPr/>
    </dgm:pt>
    <dgm:pt modelId="{8D930E86-3FDA-4DEC-90BF-E91A3EC7D316}" type="pres">
      <dgm:prSet presAssocID="{2261CF4D-79AE-47E2-BF67-E7D67309A9A5}" presName="sibTrans" presStyleCnt="0"/>
      <dgm:spPr/>
    </dgm:pt>
    <dgm:pt modelId="{045A2A04-7E4C-4700-910E-206A67BE14DA}" type="pres">
      <dgm:prSet presAssocID="{6C24F3E9-28E4-4D63-AD4D-AAEDE1FD37DC}" presName="node" presStyleLbl="node1" presStyleIdx="4" presStyleCnt="5">
        <dgm:presLayoutVars>
          <dgm:bulletEnabled val="1"/>
        </dgm:presLayoutVars>
      </dgm:prSet>
      <dgm:spPr/>
    </dgm:pt>
  </dgm:ptLst>
  <dgm:cxnLst>
    <dgm:cxn modelId="{E5B65F0F-F213-4A2D-B6D0-37C8E900DB4E}" type="presOf" srcId="{BFBA4296-41A8-4719-89EA-F762FADE28CF}" destId="{FD974B1F-10B5-4F8A-8248-4BF4E8F01173}" srcOrd="0" destOrd="0" presId="urn:microsoft.com/office/officeart/2005/8/layout/default"/>
    <dgm:cxn modelId="{0128AC15-479F-4B15-9F67-8E277D7E87B0}" srcId="{CBF0EB75-AB3C-4315-A520-36184FBDEF46}" destId="{6BDA6085-E0E9-4BE9-B182-F972D71E7B85}" srcOrd="1" destOrd="0" parTransId="{3C81975B-7A1C-4E95-9644-9F9B2F94C569}" sibTransId="{57213F24-DFCC-4876-AEB8-D78F67C5D35A}"/>
    <dgm:cxn modelId="{B48BC524-F6B6-4B9A-A39C-EC4BC991E453}" srcId="{CBF0EB75-AB3C-4315-A520-36184FBDEF46}" destId="{A5709932-00C3-451A-8BEB-EB48983CE01E}" srcOrd="3" destOrd="0" parTransId="{4B33415B-5AC3-405E-BBED-5AAD701F9AE2}" sibTransId="{2261CF4D-79AE-47E2-BF67-E7D67309A9A5}"/>
    <dgm:cxn modelId="{7D604326-DAE5-4B2D-BB3D-6D642DCA1E64}" srcId="{CBF0EB75-AB3C-4315-A520-36184FBDEF46}" destId="{A69CFBE8-5B0B-4778-86D2-E2B6A35D580B}" srcOrd="0" destOrd="0" parTransId="{65ED2EE3-2F86-49E3-8CFB-838A794A2127}" sibTransId="{D7655E80-D1D2-48E5-9083-9B64E0026B7A}"/>
    <dgm:cxn modelId="{65798F3A-69A4-4EE5-8910-9A90D931E0C2}" type="presOf" srcId="{CBF0EB75-AB3C-4315-A520-36184FBDEF46}" destId="{C9783007-4522-4272-A6AB-79BF661477F7}" srcOrd="0" destOrd="0" presId="urn:microsoft.com/office/officeart/2005/8/layout/default"/>
    <dgm:cxn modelId="{29DFF83D-2152-4819-96BF-DF87575EE13F}" type="presOf" srcId="{A69CFBE8-5B0B-4778-86D2-E2B6A35D580B}" destId="{7B4D65F3-7248-4C3D-9966-0CF8A6639B8F}" srcOrd="0" destOrd="0" presId="urn:microsoft.com/office/officeart/2005/8/layout/default"/>
    <dgm:cxn modelId="{03BACB50-5BE2-4201-AC84-58A02199566B}" type="presOf" srcId="{6BDA6085-E0E9-4BE9-B182-F972D71E7B85}" destId="{4651F6F5-F4CD-4962-A4A1-326C5B45C8FF}" srcOrd="0" destOrd="0" presId="urn:microsoft.com/office/officeart/2005/8/layout/default"/>
    <dgm:cxn modelId="{3083F069-5D1A-42AB-945F-47E0846BB600}" srcId="{CBF0EB75-AB3C-4315-A520-36184FBDEF46}" destId="{6C24F3E9-28E4-4D63-AD4D-AAEDE1FD37DC}" srcOrd="4" destOrd="0" parTransId="{777B4F91-2956-4F5C-BC01-8374072BA096}" sibTransId="{DB849792-BE66-4667-9AD7-14468051CD95}"/>
    <dgm:cxn modelId="{A3F8786A-CAF5-4DC9-82E4-F40FB94CBD7A}" srcId="{CBF0EB75-AB3C-4315-A520-36184FBDEF46}" destId="{BFBA4296-41A8-4719-89EA-F762FADE28CF}" srcOrd="2" destOrd="0" parTransId="{924696FE-AD42-4C2B-83A4-10C7EA68729A}" sibTransId="{0603828C-D8B5-4788-A9E0-04B5DDE80C9D}"/>
    <dgm:cxn modelId="{72CC84BE-57B1-420A-B4DE-9ABF96A527BC}" type="presOf" srcId="{A5709932-00C3-451A-8BEB-EB48983CE01E}" destId="{E0C5C252-718F-452F-B3E1-EA6B16F9DAA1}" srcOrd="0" destOrd="0" presId="urn:microsoft.com/office/officeart/2005/8/layout/default"/>
    <dgm:cxn modelId="{10B37DFE-5725-4998-88AE-781D078B9EF7}" type="presOf" srcId="{6C24F3E9-28E4-4D63-AD4D-AAEDE1FD37DC}" destId="{045A2A04-7E4C-4700-910E-206A67BE14DA}" srcOrd="0" destOrd="0" presId="urn:microsoft.com/office/officeart/2005/8/layout/default"/>
    <dgm:cxn modelId="{F996B8E2-82F0-4547-BF90-23E1A5EA602A}" type="presParOf" srcId="{C9783007-4522-4272-A6AB-79BF661477F7}" destId="{7B4D65F3-7248-4C3D-9966-0CF8A6639B8F}" srcOrd="0" destOrd="0" presId="urn:microsoft.com/office/officeart/2005/8/layout/default"/>
    <dgm:cxn modelId="{28C4DB5A-B63E-4CEB-99F2-72B596F8BCB0}" type="presParOf" srcId="{C9783007-4522-4272-A6AB-79BF661477F7}" destId="{3630F098-9F27-43D8-83D4-BBEE7322E3B5}" srcOrd="1" destOrd="0" presId="urn:microsoft.com/office/officeart/2005/8/layout/default"/>
    <dgm:cxn modelId="{3DF587D5-9552-46CA-8004-249ABAD2EBB5}" type="presParOf" srcId="{C9783007-4522-4272-A6AB-79BF661477F7}" destId="{4651F6F5-F4CD-4962-A4A1-326C5B45C8FF}" srcOrd="2" destOrd="0" presId="urn:microsoft.com/office/officeart/2005/8/layout/default"/>
    <dgm:cxn modelId="{14A4101E-C2FE-4F1F-B316-6A763657B46E}" type="presParOf" srcId="{C9783007-4522-4272-A6AB-79BF661477F7}" destId="{A821CDB4-B008-4982-9B2A-E594D4021E1E}" srcOrd="3" destOrd="0" presId="urn:microsoft.com/office/officeart/2005/8/layout/default"/>
    <dgm:cxn modelId="{242EB001-EE36-41DC-A312-7693467E9D32}" type="presParOf" srcId="{C9783007-4522-4272-A6AB-79BF661477F7}" destId="{FD974B1F-10B5-4F8A-8248-4BF4E8F01173}" srcOrd="4" destOrd="0" presId="urn:microsoft.com/office/officeart/2005/8/layout/default"/>
    <dgm:cxn modelId="{A3529DD5-B962-46DD-A228-B8B33F2C28C1}" type="presParOf" srcId="{C9783007-4522-4272-A6AB-79BF661477F7}" destId="{CF0B8792-9B97-4018-B7BC-BC0561EE00F4}" srcOrd="5" destOrd="0" presId="urn:microsoft.com/office/officeart/2005/8/layout/default"/>
    <dgm:cxn modelId="{9C6D72D9-4050-4009-867A-23BF4EBD7456}" type="presParOf" srcId="{C9783007-4522-4272-A6AB-79BF661477F7}" destId="{E0C5C252-718F-452F-B3E1-EA6B16F9DAA1}" srcOrd="6" destOrd="0" presId="urn:microsoft.com/office/officeart/2005/8/layout/default"/>
    <dgm:cxn modelId="{2B83629A-995E-471D-8233-92FF922EA221}" type="presParOf" srcId="{C9783007-4522-4272-A6AB-79BF661477F7}" destId="{8D930E86-3FDA-4DEC-90BF-E91A3EC7D316}" srcOrd="7" destOrd="0" presId="urn:microsoft.com/office/officeart/2005/8/layout/default"/>
    <dgm:cxn modelId="{6EB9FCED-DB65-45CD-8D3D-0DD30862F586}" type="presParOf" srcId="{C9783007-4522-4272-A6AB-79BF661477F7}" destId="{045A2A04-7E4C-4700-910E-206A67BE14D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BFEB55-48EB-4829-9563-93DDB7A9D38D}"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BC598FBD-C377-41C0-8ED1-57E5BCAC3DC0}">
      <dgm:prSet phldrT="[Text]" phldr="0" custT="1"/>
      <dgm:spPr/>
      <dgm:t>
        <a:bodyPr/>
        <a:lstStyle/>
        <a:p>
          <a:pPr algn="l" rtl="0">
            <a:lnSpc>
              <a:spcPct val="90000"/>
            </a:lnSpc>
          </a:pPr>
          <a:r>
            <a:rPr lang="en-GB" sz="2000" b="1">
              <a:solidFill>
                <a:srgbClr val="FFFFFF"/>
              </a:solidFill>
              <a:latin typeface="Calibri"/>
              <a:ea typeface="Calibri"/>
              <a:cs typeface="Calibri"/>
            </a:rPr>
            <a:t>Speaking to the patients at the river dale nursing home</a:t>
          </a:r>
        </a:p>
      </dgm:t>
    </dgm:pt>
    <dgm:pt modelId="{3D6C807C-6EAE-4316-AEE6-FCC83ADEB471}" type="parTrans" cxnId="{204AF929-5DE0-4EE0-AA21-9280E2D34535}">
      <dgm:prSet/>
      <dgm:spPr/>
      <dgm:t>
        <a:bodyPr/>
        <a:lstStyle/>
        <a:p>
          <a:endParaRPr lang="en-GB"/>
        </a:p>
      </dgm:t>
    </dgm:pt>
    <dgm:pt modelId="{0D8FE47F-EF31-464E-B4DD-F13ED466EFEC}" type="sibTrans" cxnId="{204AF929-5DE0-4EE0-AA21-9280E2D34535}">
      <dgm:prSet/>
      <dgm:spPr/>
      <dgm:t>
        <a:bodyPr/>
        <a:lstStyle/>
        <a:p>
          <a:endParaRPr lang="en-GB"/>
        </a:p>
      </dgm:t>
    </dgm:pt>
    <dgm:pt modelId="{E206A0BA-29D8-428E-84D3-95FD79A81B37}">
      <dgm:prSet phldrT="[Text]" phldr="0"/>
      <dgm:spPr/>
      <dgm:t>
        <a:bodyPr/>
        <a:lstStyle/>
        <a:p>
          <a:pPr algn="l" rtl="0">
            <a:lnSpc>
              <a:spcPct val="90000"/>
            </a:lnSpc>
          </a:pPr>
          <a:r>
            <a:rPr lang="en-GB" sz="1400" b="1">
              <a:solidFill>
                <a:srgbClr val="FFFFFF"/>
              </a:solidFill>
              <a:latin typeface="Calibri"/>
              <a:ea typeface="Calibri"/>
              <a:cs typeface="Calibri"/>
            </a:rPr>
            <a:t>Handing over from daycare shifts to night care shift workers with updated care plans </a:t>
          </a:r>
          <a:endParaRPr lang="en-US" sz="1400" b="1">
            <a:solidFill>
              <a:srgbClr val="FFFFFF"/>
            </a:solidFill>
            <a:latin typeface="Calibri"/>
            <a:ea typeface="Calibri"/>
            <a:cs typeface="Calibri"/>
          </a:endParaRPr>
        </a:p>
      </dgm:t>
    </dgm:pt>
    <dgm:pt modelId="{DCEB5B13-20F8-4F52-AF38-87E24DB87EFC}" type="parTrans" cxnId="{EEC2F4EA-94FD-4D61-8296-E9B73E3B1363}">
      <dgm:prSet/>
      <dgm:spPr/>
      <dgm:t>
        <a:bodyPr/>
        <a:lstStyle/>
        <a:p>
          <a:endParaRPr lang="en-GB"/>
        </a:p>
      </dgm:t>
    </dgm:pt>
    <dgm:pt modelId="{4B1509A4-FBAA-440F-B297-BF977BA25317}" type="sibTrans" cxnId="{EEC2F4EA-94FD-4D61-8296-E9B73E3B1363}">
      <dgm:prSet/>
      <dgm:spPr/>
      <dgm:t>
        <a:bodyPr/>
        <a:lstStyle/>
        <a:p>
          <a:endParaRPr lang="en-GB"/>
        </a:p>
      </dgm:t>
    </dgm:pt>
    <dgm:pt modelId="{A16AD511-3771-433A-AD09-3425D738EA3A}">
      <dgm:prSet phldrT="[Text]" phldr="0"/>
      <dgm:spPr/>
      <dgm:t>
        <a:bodyPr/>
        <a:lstStyle/>
        <a:p>
          <a:pPr algn="l">
            <a:lnSpc>
              <a:spcPct val="90000"/>
            </a:lnSpc>
          </a:pPr>
          <a:r>
            <a:rPr lang="en-GB" sz="1400" b="1">
              <a:solidFill>
                <a:srgbClr val="FFFFFF"/>
              </a:solidFill>
              <a:latin typeface="Calibri"/>
              <a:ea typeface="Calibri"/>
              <a:cs typeface="Calibri"/>
            </a:rPr>
            <a:t>Reporting any concerns to managers Sharing any updates with family /Updating records</a:t>
          </a:r>
        </a:p>
      </dgm:t>
    </dgm:pt>
    <dgm:pt modelId="{28680DBC-4F8F-487B-9941-7BA6EF80B1CE}" type="parTrans" cxnId="{A7471F56-0BB0-46F5-B5E9-82B9521FD558}">
      <dgm:prSet/>
      <dgm:spPr/>
      <dgm:t>
        <a:bodyPr/>
        <a:lstStyle/>
        <a:p>
          <a:endParaRPr lang="en-GB"/>
        </a:p>
      </dgm:t>
    </dgm:pt>
    <dgm:pt modelId="{C7EA765C-96BF-4912-9DE6-7EF3F5A48B3B}" type="sibTrans" cxnId="{A7471F56-0BB0-46F5-B5E9-82B9521FD558}">
      <dgm:prSet/>
      <dgm:spPr/>
      <dgm:t>
        <a:bodyPr/>
        <a:lstStyle/>
        <a:p>
          <a:endParaRPr lang="en-GB"/>
        </a:p>
      </dgm:t>
    </dgm:pt>
    <dgm:pt modelId="{0AD5BC48-7D59-4FF8-8B38-2D6C75544738}">
      <dgm:prSet phldrT="[Text]" phldr="0"/>
      <dgm:spPr/>
      <dgm:t>
        <a:bodyPr/>
        <a:lstStyle/>
        <a:p>
          <a:pPr algn="l" rtl="0">
            <a:lnSpc>
              <a:spcPct val="90000"/>
            </a:lnSpc>
          </a:pPr>
          <a:r>
            <a:rPr lang="en-GB" sz="1400" b="1">
              <a:solidFill>
                <a:srgbClr val="FFFFFF"/>
              </a:solidFill>
              <a:latin typeface="Calibri"/>
              <a:ea typeface="Calibri"/>
              <a:cs typeface="Calibri"/>
            </a:rPr>
            <a:t>Using the correct tone of voice/Empathetic Polite and confident</a:t>
          </a:r>
        </a:p>
      </dgm:t>
    </dgm:pt>
    <dgm:pt modelId="{90956DD7-9052-415B-AB26-66589F4EA3B2}" type="parTrans" cxnId="{25B9A525-8010-4A76-BCF4-CE8DE4E557ED}">
      <dgm:prSet/>
      <dgm:spPr/>
      <dgm:t>
        <a:bodyPr/>
        <a:lstStyle/>
        <a:p>
          <a:endParaRPr lang="en-GB"/>
        </a:p>
      </dgm:t>
    </dgm:pt>
    <dgm:pt modelId="{AA8E887E-38D9-40D6-A66B-D8C8178A36CF}" type="sibTrans" cxnId="{25B9A525-8010-4A76-BCF4-CE8DE4E557ED}">
      <dgm:prSet/>
      <dgm:spPr/>
      <dgm:t>
        <a:bodyPr/>
        <a:lstStyle/>
        <a:p>
          <a:endParaRPr lang="en-GB"/>
        </a:p>
      </dgm:t>
    </dgm:pt>
    <dgm:pt modelId="{14CDFBB2-45E5-466A-B4CF-F33BE1076AA0}" type="pres">
      <dgm:prSet presAssocID="{A7BFEB55-48EB-4829-9563-93DDB7A9D38D}" presName="linear" presStyleCnt="0">
        <dgm:presLayoutVars>
          <dgm:dir/>
          <dgm:animLvl val="lvl"/>
          <dgm:resizeHandles val="exact"/>
        </dgm:presLayoutVars>
      </dgm:prSet>
      <dgm:spPr/>
    </dgm:pt>
    <dgm:pt modelId="{EE759C74-29A0-4881-965A-910214C300C6}" type="pres">
      <dgm:prSet presAssocID="{BC598FBD-C377-41C0-8ED1-57E5BCAC3DC0}" presName="parentLin" presStyleCnt="0"/>
      <dgm:spPr/>
    </dgm:pt>
    <dgm:pt modelId="{2B3C97B6-4814-494C-BB27-B56A702BB166}" type="pres">
      <dgm:prSet presAssocID="{BC598FBD-C377-41C0-8ED1-57E5BCAC3DC0}" presName="parentLeftMargin" presStyleLbl="node1" presStyleIdx="0" presStyleCnt="4"/>
      <dgm:spPr/>
    </dgm:pt>
    <dgm:pt modelId="{81595832-FE79-4326-81A9-96917C096D21}" type="pres">
      <dgm:prSet presAssocID="{BC598FBD-C377-41C0-8ED1-57E5BCAC3DC0}" presName="parentText" presStyleLbl="node1" presStyleIdx="0" presStyleCnt="4" custLinFactNeighborX="-8822" custLinFactNeighborY="-7106">
        <dgm:presLayoutVars>
          <dgm:chMax val="0"/>
          <dgm:bulletEnabled val="1"/>
        </dgm:presLayoutVars>
      </dgm:prSet>
      <dgm:spPr/>
    </dgm:pt>
    <dgm:pt modelId="{18F110A8-0B6C-4F3B-BA59-5F0563BFA1AB}" type="pres">
      <dgm:prSet presAssocID="{BC598FBD-C377-41C0-8ED1-57E5BCAC3DC0}" presName="negativeSpace" presStyleCnt="0"/>
      <dgm:spPr/>
    </dgm:pt>
    <dgm:pt modelId="{F0473F94-66B4-41A1-B2B5-47272B8AFCFE}" type="pres">
      <dgm:prSet presAssocID="{BC598FBD-C377-41C0-8ED1-57E5BCAC3DC0}" presName="childText" presStyleLbl="conFgAcc1" presStyleIdx="0" presStyleCnt="4">
        <dgm:presLayoutVars>
          <dgm:bulletEnabled val="1"/>
        </dgm:presLayoutVars>
      </dgm:prSet>
      <dgm:spPr/>
    </dgm:pt>
    <dgm:pt modelId="{C3333EBE-024C-4A02-8DC1-F1C6CA9E5460}" type="pres">
      <dgm:prSet presAssocID="{0D8FE47F-EF31-464E-B4DD-F13ED466EFEC}" presName="spaceBetweenRectangles" presStyleCnt="0"/>
      <dgm:spPr/>
    </dgm:pt>
    <dgm:pt modelId="{7FC371EE-9743-474D-AC82-021271E1349D}" type="pres">
      <dgm:prSet presAssocID="{E206A0BA-29D8-428E-84D3-95FD79A81B37}" presName="parentLin" presStyleCnt="0"/>
      <dgm:spPr/>
    </dgm:pt>
    <dgm:pt modelId="{01F4AAAD-79EC-4F75-84D9-1AB5ECA68F6F}" type="pres">
      <dgm:prSet presAssocID="{E206A0BA-29D8-428E-84D3-95FD79A81B37}" presName="parentLeftMargin" presStyleLbl="node1" presStyleIdx="0" presStyleCnt="4"/>
      <dgm:spPr/>
    </dgm:pt>
    <dgm:pt modelId="{66040ADE-C70D-4B64-88DA-3DF51EECAD9A}" type="pres">
      <dgm:prSet presAssocID="{E206A0BA-29D8-428E-84D3-95FD79A81B37}" presName="parentText" presStyleLbl="node1" presStyleIdx="1" presStyleCnt="4">
        <dgm:presLayoutVars>
          <dgm:chMax val="0"/>
          <dgm:bulletEnabled val="1"/>
        </dgm:presLayoutVars>
      </dgm:prSet>
      <dgm:spPr/>
    </dgm:pt>
    <dgm:pt modelId="{0449EC07-889F-48B5-9ADD-B952AE830F8E}" type="pres">
      <dgm:prSet presAssocID="{E206A0BA-29D8-428E-84D3-95FD79A81B37}" presName="negativeSpace" presStyleCnt="0"/>
      <dgm:spPr/>
    </dgm:pt>
    <dgm:pt modelId="{670916F3-0AC5-4F95-B330-47D9B847BD38}" type="pres">
      <dgm:prSet presAssocID="{E206A0BA-29D8-428E-84D3-95FD79A81B37}" presName="childText" presStyleLbl="conFgAcc1" presStyleIdx="1" presStyleCnt="4">
        <dgm:presLayoutVars>
          <dgm:bulletEnabled val="1"/>
        </dgm:presLayoutVars>
      </dgm:prSet>
      <dgm:spPr/>
    </dgm:pt>
    <dgm:pt modelId="{CCC42DF1-ED48-42F5-9BBC-E7A3A6900A95}" type="pres">
      <dgm:prSet presAssocID="{4B1509A4-FBAA-440F-B297-BF977BA25317}" presName="spaceBetweenRectangles" presStyleCnt="0"/>
      <dgm:spPr/>
    </dgm:pt>
    <dgm:pt modelId="{B28F7CC2-28D0-4328-ACE3-0047B7256F28}" type="pres">
      <dgm:prSet presAssocID="{A16AD511-3771-433A-AD09-3425D738EA3A}" presName="parentLin" presStyleCnt="0"/>
      <dgm:spPr/>
    </dgm:pt>
    <dgm:pt modelId="{DC4553DC-4683-4F8C-AA13-26FB0907CBDA}" type="pres">
      <dgm:prSet presAssocID="{A16AD511-3771-433A-AD09-3425D738EA3A}" presName="parentLeftMargin" presStyleLbl="node1" presStyleIdx="1" presStyleCnt="4"/>
      <dgm:spPr/>
    </dgm:pt>
    <dgm:pt modelId="{486C05C2-FDA2-4049-8695-13288B2219D4}" type="pres">
      <dgm:prSet presAssocID="{A16AD511-3771-433A-AD09-3425D738EA3A}" presName="parentText" presStyleLbl="node1" presStyleIdx="2" presStyleCnt="4">
        <dgm:presLayoutVars>
          <dgm:chMax val="0"/>
          <dgm:bulletEnabled val="1"/>
        </dgm:presLayoutVars>
      </dgm:prSet>
      <dgm:spPr/>
    </dgm:pt>
    <dgm:pt modelId="{2C5C53A3-7817-42F7-956F-B93F194E2B62}" type="pres">
      <dgm:prSet presAssocID="{A16AD511-3771-433A-AD09-3425D738EA3A}" presName="negativeSpace" presStyleCnt="0"/>
      <dgm:spPr/>
    </dgm:pt>
    <dgm:pt modelId="{0F7BC825-702C-4D76-BAA5-A5727BFED08E}" type="pres">
      <dgm:prSet presAssocID="{A16AD511-3771-433A-AD09-3425D738EA3A}" presName="childText" presStyleLbl="conFgAcc1" presStyleIdx="2" presStyleCnt="4">
        <dgm:presLayoutVars>
          <dgm:bulletEnabled val="1"/>
        </dgm:presLayoutVars>
      </dgm:prSet>
      <dgm:spPr/>
    </dgm:pt>
    <dgm:pt modelId="{2208D013-884F-4323-93D7-C7E2EBFD68EC}" type="pres">
      <dgm:prSet presAssocID="{C7EA765C-96BF-4912-9DE6-7EF3F5A48B3B}" presName="spaceBetweenRectangles" presStyleCnt="0"/>
      <dgm:spPr/>
    </dgm:pt>
    <dgm:pt modelId="{7AA0F680-2FE5-471C-9A4B-917BFB011C9E}" type="pres">
      <dgm:prSet presAssocID="{0AD5BC48-7D59-4FF8-8B38-2D6C75544738}" presName="parentLin" presStyleCnt="0"/>
      <dgm:spPr/>
    </dgm:pt>
    <dgm:pt modelId="{6DABE98C-BAC3-4978-BC06-A7A51CD5BB53}" type="pres">
      <dgm:prSet presAssocID="{0AD5BC48-7D59-4FF8-8B38-2D6C75544738}" presName="parentLeftMargin" presStyleLbl="node1" presStyleIdx="2" presStyleCnt="4"/>
      <dgm:spPr/>
    </dgm:pt>
    <dgm:pt modelId="{BD3924DF-ECF2-43F5-AE2E-37429428F1FF}" type="pres">
      <dgm:prSet presAssocID="{0AD5BC48-7D59-4FF8-8B38-2D6C75544738}" presName="parentText" presStyleLbl="node1" presStyleIdx="3" presStyleCnt="4">
        <dgm:presLayoutVars>
          <dgm:chMax val="0"/>
          <dgm:bulletEnabled val="1"/>
        </dgm:presLayoutVars>
      </dgm:prSet>
      <dgm:spPr/>
    </dgm:pt>
    <dgm:pt modelId="{41AD55F1-12E0-4C15-9222-9DE68F4DC827}" type="pres">
      <dgm:prSet presAssocID="{0AD5BC48-7D59-4FF8-8B38-2D6C75544738}" presName="negativeSpace" presStyleCnt="0"/>
      <dgm:spPr/>
    </dgm:pt>
    <dgm:pt modelId="{3701AAE0-0BD3-453C-84EE-86D01068AE1D}" type="pres">
      <dgm:prSet presAssocID="{0AD5BC48-7D59-4FF8-8B38-2D6C75544738}" presName="childText" presStyleLbl="conFgAcc1" presStyleIdx="3" presStyleCnt="4">
        <dgm:presLayoutVars>
          <dgm:bulletEnabled val="1"/>
        </dgm:presLayoutVars>
      </dgm:prSet>
      <dgm:spPr/>
    </dgm:pt>
  </dgm:ptLst>
  <dgm:cxnLst>
    <dgm:cxn modelId="{32035F11-81B5-47B7-AE58-629C3A8689E8}" type="presOf" srcId="{A16AD511-3771-433A-AD09-3425D738EA3A}" destId="{486C05C2-FDA2-4049-8695-13288B2219D4}" srcOrd="1" destOrd="0" presId="urn:microsoft.com/office/officeart/2005/8/layout/list1"/>
    <dgm:cxn modelId="{B112D819-95E2-4C47-8100-05DDCF2E86F1}" type="presOf" srcId="{0AD5BC48-7D59-4FF8-8B38-2D6C75544738}" destId="{6DABE98C-BAC3-4978-BC06-A7A51CD5BB53}" srcOrd="0" destOrd="0" presId="urn:microsoft.com/office/officeart/2005/8/layout/list1"/>
    <dgm:cxn modelId="{25B9A525-8010-4A76-BCF4-CE8DE4E557ED}" srcId="{A7BFEB55-48EB-4829-9563-93DDB7A9D38D}" destId="{0AD5BC48-7D59-4FF8-8B38-2D6C75544738}" srcOrd="3" destOrd="0" parTransId="{90956DD7-9052-415B-AB26-66589F4EA3B2}" sibTransId="{AA8E887E-38D9-40D6-A66B-D8C8178A36CF}"/>
    <dgm:cxn modelId="{204AF929-5DE0-4EE0-AA21-9280E2D34535}" srcId="{A7BFEB55-48EB-4829-9563-93DDB7A9D38D}" destId="{BC598FBD-C377-41C0-8ED1-57E5BCAC3DC0}" srcOrd="0" destOrd="0" parTransId="{3D6C807C-6EAE-4316-AEE6-FCC83ADEB471}" sibTransId="{0D8FE47F-EF31-464E-B4DD-F13ED466EFEC}"/>
    <dgm:cxn modelId="{EAB1912C-DE11-483A-813F-400C72E8FCCF}" type="presOf" srcId="{E206A0BA-29D8-428E-84D3-95FD79A81B37}" destId="{66040ADE-C70D-4B64-88DA-3DF51EECAD9A}" srcOrd="1" destOrd="0" presId="urn:microsoft.com/office/officeart/2005/8/layout/list1"/>
    <dgm:cxn modelId="{36FCBD3C-A779-4733-987D-143BE7A6B00F}" type="presOf" srcId="{0AD5BC48-7D59-4FF8-8B38-2D6C75544738}" destId="{BD3924DF-ECF2-43F5-AE2E-37429428F1FF}" srcOrd="1" destOrd="0" presId="urn:microsoft.com/office/officeart/2005/8/layout/list1"/>
    <dgm:cxn modelId="{A7471F56-0BB0-46F5-B5E9-82B9521FD558}" srcId="{A7BFEB55-48EB-4829-9563-93DDB7A9D38D}" destId="{A16AD511-3771-433A-AD09-3425D738EA3A}" srcOrd="2" destOrd="0" parTransId="{28680DBC-4F8F-487B-9941-7BA6EF80B1CE}" sibTransId="{C7EA765C-96BF-4912-9DE6-7EF3F5A48B3B}"/>
    <dgm:cxn modelId="{935D026A-7BDA-4F6A-9AE8-362FF1587AAC}" type="presOf" srcId="{E206A0BA-29D8-428E-84D3-95FD79A81B37}" destId="{01F4AAAD-79EC-4F75-84D9-1AB5ECA68F6F}" srcOrd="0" destOrd="0" presId="urn:microsoft.com/office/officeart/2005/8/layout/list1"/>
    <dgm:cxn modelId="{A233C28A-8190-4CD3-9596-2482BED248C1}" type="presOf" srcId="{A7BFEB55-48EB-4829-9563-93DDB7A9D38D}" destId="{14CDFBB2-45E5-466A-B4CF-F33BE1076AA0}" srcOrd="0" destOrd="0" presId="urn:microsoft.com/office/officeart/2005/8/layout/list1"/>
    <dgm:cxn modelId="{70FD7D95-374F-43EF-A4F2-0988A61008E6}" type="presOf" srcId="{BC598FBD-C377-41C0-8ED1-57E5BCAC3DC0}" destId="{81595832-FE79-4326-81A9-96917C096D21}" srcOrd="1" destOrd="0" presId="urn:microsoft.com/office/officeart/2005/8/layout/list1"/>
    <dgm:cxn modelId="{6A5E34A2-90C3-4D42-8309-A321C9440207}" type="presOf" srcId="{A16AD511-3771-433A-AD09-3425D738EA3A}" destId="{DC4553DC-4683-4F8C-AA13-26FB0907CBDA}" srcOrd="0" destOrd="0" presId="urn:microsoft.com/office/officeart/2005/8/layout/list1"/>
    <dgm:cxn modelId="{FA5F98E4-2321-43A6-8054-E44841CB8C32}" type="presOf" srcId="{BC598FBD-C377-41C0-8ED1-57E5BCAC3DC0}" destId="{2B3C97B6-4814-494C-BB27-B56A702BB166}" srcOrd="0" destOrd="0" presId="urn:microsoft.com/office/officeart/2005/8/layout/list1"/>
    <dgm:cxn modelId="{EEC2F4EA-94FD-4D61-8296-E9B73E3B1363}" srcId="{A7BFEB55-48EB-4829-9563-93DDB7A9D38D}" destId="{E206A0BA-29D8-428E-84D3-95FD79A81B37}" srcOrd="1" destOrd="0" parTransId="{DCEB5B13-20F8-4F52-AF38-87E24DB87EFC}" sibTransId="{4B1509A4-FBAA-440F-B297-BF977BA25317}"/>
    <dgm:cxn modelId="{6252B479-E2C2-495A-B181-BF3715847AA3}" type="presParOf" srcId="{14CDFBB2-45E5-466A-B4CF-F33BE1076AA0}" destId="{EE759C74-29A0-4881-965A-910214C300C6}" srcOrd="0" destOrd="0" presId="urn:microsoft.com/office/officeart/2005/8/layout/list1"/>
    <dgm:cxn modelId="{BF1ABE6B-ED14-430F-B70F-7FF6B9E89991}" type="presParOf" srcId="{EE759C74-29A0-4881-965A-910214C300C6}" destId="{2B3C97B6-4814-494C-BB27-B56A702BB166}" srcOrd="0" destOrd="0" presId="urn:microsoft.com/office/officeart/2005/8/layout/list1"/>
    <dgm:cxn modelId="{FD33B0FC-2677-4934-92EB-BCE9058A949A}" type="presParOf" srcId="{EE759C74-29A0-4881-965A-910214C300C6}" destId="{81595832-FE79-4326-81A9-96917C096D21}" srcOrd="1" destOrd="0" presId="urn:microsoft.com/office/officeart/2005/8/layout/list1"/>
    <dgm:cxn modelId="{E40B1A17-C781-4A7B-ABE2-554749E8BAAA}" type="presParOf" srcId="{14CDFBB2-45E5-466A-B4CF-F33BE1076AA0}" destId="{18F110A8-0B6C-4F3B-BA59-5F0563BFA1AB}" srcOrd="1" destOrd="0" presId="urn:microsoft.com/office/officeart/2005/8/layout/list1"/>
    <dgm:cxn modelId="{3651EF98-9FAB-4015-B73D-1CDE776C76FA}" type="presParOf" srcId="{14CDFBB2-45E5-466A-B4CF-F33BE1076AA0}" destId="{F0473F94-66B4-41A1-B2B5-47272B8AFCFE}" srcOrd="2" destOrd="0" presId="urn:microsoft.com/office/officeart/2005/8/layout/list1"/>
    <dgm:cxn modelId="{7B9C56E4-801D-4E54-B686-6C3FA45A5648}" type="presParOf" srcId="{14CDFBB2-45E5-466A-B4CF-F33BE1076AA0}" destId="{C3333EBE-024C-4A02-8DC1-F1C6CA9E5460}" srcOrd="3" destOrd="0" presId="urn:microsoft.com/office/officeart/2005/8/layout/list1"/>
    <dgm:cxn modelId="{5010CEF4-E3CB-4478-BCBA-860FF936A66F}" type="presParOf" srcId="{14CDFBB2-45E5-466A-B4CF-F33BE1076AA0}" destId="{7FC371EE-9743-474D-AC82-021271E1349D}" srcOrd="4" destOrd="0" presId="urn:microsoft.com/office/officeart/2005/8/layout/list1"/>
    <dgm:cxn modelId="{34CAB0EF-777A-4899-A65E-E82212C8A109}" type="presParOf" srcId="{7FC371EE-9743-474D-AC82-021271E1349D}" destId="{01F4AAAD-79EC-4F75-84D9-1AB5ECA68F6F}" srcOrd="0" destOrd="0" presId="urn:microsoft.com/office/officeart/2005/8/layout/list1"/>
    <dgm:cxn modelId="{1303EAF7-67CB-49CB-81BE-6312FABE470C}" type="presParOf" srcId="{7FC371EE-9743-474D-AC82-021271E1349D}" destId="{66040ADE-C70D-4B64-88DA-3DF51EECAD9A}" srcOrd="1" destOrd="0" presId="urn:microsoft.com/office/officeart/2005/8/layout/list1"/>
    <dgm:cxn modelId="{B046FCFD-CF34-4EB1-8A4B-24027AF647DF}" type="presParOf" srcId="{14CDFBB2-45E5-466A-B4CF-F33BE1076AA0}" destId="{0449EC07-889F-48B5-9ADD-B952AE830F8E}" srcOrd="5" destOrd="0" presId="urn:microsoft.com/office/officeart/2005/8/layout/list1"/>
    <dgm:cxn modelId="{C61B02AB-C19A-4E01-96F2-1D1CAC01F03C}" type="presParOf" srcId="{14CDFBB2-45E5-466A-B4CF-F33BE1076AA0}" destId="{670916F3-0AC5-4F95-B330-47D9B847BD38}" srcOrd="6" destOrd="0" presId="urn:microsoft.com/office/officeart/2005/8/layout/list1"/>
    <dgm:cxn modelId="{3887302F-B9DE-41F6-BD53-510E97FEBA94}" type="presParOf" srcId="{14CDFBB2-45E5-466A-B4CF-F33BE1076AA0}" destId="{CCC42DF1-ED48-42F5-9BBC-E7A3A6900A95}" srcOrd="7" destOrd="0" presId="urn:microsoft.com/office/officeart/2005/8/layout/list1"/>
    <dgm:cxn modelId="{5EE60971-8CD1-4500-B1F1-B8FC6CD6E544}" type="presParOf" srcId="{14CDFBB2-45E5-466A-B4CF-F33BE1076AA0}" destId="{B28F7CC2-28D0-4328-ACE3-0047B7256F28}" srcOrd="8" destOrd="0" presId="urn:microsoft.com/office/officeart/2005/8/layout/list1"/>
    <dgm:cxn modelId="{3CA94233-656E-417A-9B0C-74F87E4D16A6}" type="presParOf" srcId="{B28F7CC2-28D0-4328-ACE3-0047B7256F28}" destId="{DC4553DC-4683-4F8C-AA13-26FB0907CBDA}" srcOrd="0" destOrd="0" presId="urn:microsoft.com/office/officeart/2005/8/layout/list1"/>
    <dgm:cxn modelId="{04507E2C-114E-4C8A-B598-1D84C474F464}" type="presParOf" srcId="{B28F7CC2-28D0-4328-ACE3-0047B7256F28}" destId="{486C05C2-FDA2-4049-8695-13288B2219D4}" srcOrd="1" destOrd="0" presId="urn:microsoft.com/office/officeart/2005/8/layout/list1"/>
    <dgm:cxn modelId="{6CCBF513-AA9C-40FC-AA08-C0D0AE96C1BE}" type="presParOf" srcId="{14CDFBB2-45E5-466A-B4CF-F33BE1076AA0}" destId="{2C5C53A3-7817-42F7-956F-B93F194E2B62}" srcOrd="9" destOrd="0" presId="urn:microsoft.com/office/officeart/2005/8/layout/list1"/>
    <dgm:cxn modelId="{4C52565F-2D7B-409A-9022-33B10A21439F}" type="presParOf" srcId="{14CDFBB2-45E5-466A-B4CF-F33BE1076AA0}" destId="{0F7BC825-702C-4D76-BAA5-A5727BFED08E}" srcOrd="10" destOrd="0" presId="urn:microsoft.com/office/officeart/2005/8/layout/list1"/>
    <dgm:cxn modelId="{3520133E-1EF0-4BEF-BE03-89BB1A94B69B}" type="presParOf" srcId="{14CDFBB2-45E5-466A-B4CF-F33BE1076AA0}" destId="{2208D013-884F-4323-93D7-C7E2EBFD68EC}" srcOrd="11" destOrd="0" presId="urn:microsoft.com/office/officeart/2005/8/layout/list1"/>
    <dgm:cxn modelId="{D378B6B3-7723-47A1-84FC-0A8B34512048}" type="presParOf" srcId="{14CDFBB2-45E5-466A-B4CF-F33BE1076AA0}" destId="{7AA0F680-2FE5-471C-9A4B-917BFB011C9E}" srcOrd="12" destOrd="0" presId="urn:microsoft.com/office/officeart/2005/8/layout/list1"/>
    <dgm:cxn modelId="{02BB1F90-7385-4181-8214-EDE94BD1EEC0}" type="presParOf" srcId="{7AA0F680-2FE5-471C-9A4B-917BFB011C9E}" destId="{6DABE98C-BAC3-4978-BC06-A7A51CD5BB53}" srcOrd="0" destOrd="0" presId="urn:microsoft.com/office/officeart/2005/8/layout/list1"/>
    <dgm:cxn modelId="{992BA66F-82EA-49C2-9ED5-E965D84EBAA6}" type="presParOf" srcId="{7AA0F680-2FE5-471C-9A4B-917BFB011C9E}" destId="{BD3924DF-ECF2-43F5-AE2E-37429428F1FF}" srcOrd="1" destOrd="0" presId="urn:microsoft.com/office/officeart/2005/8/layout/list1"/>
    <dgm:cxn modelId="{DC34E232-FF21-45E8-87AE-A7D4DFCA9898}" type="presParOf" srcId="{14CDFBB2-45E5-466A-B4CF-F33BE1076AA0}" destId="{41AD55F1-12E0-4C15-9222-9DE68F4DC827}" srcOrd="13" destOrd="0" presId="urn:microsoft.com/office/officeart/2005/8/layout/list1"/>
    <dgm:cxn modelId="{BF5387AD-2D27-421D-9815-69E2A7CD5C7C}" type="presParOf" srcId="{14CDFBB2-45E5-466A-B4CF-F33BE1076AA0}" destId="{3701AAE0-0BD3-453C-84EE-86D01068AE1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4C4A23-32B2-4358-B138-88806DA2D03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B7A54C6D-8256-4463-9525-D74E8D27AB22}">
      <dgm:prSet phldrT="[Text]" phldr="0"/>
      <dgm:spPr/>
      <dgm:t>
        <a:bodyPr/>
        <a:lstStyle/>
        <a:p>
          <a:pPr rtl="0"/>
          <a:r>
            <a:rPr lang="en-GB">
              <a:latin typeface="Calibri Light" panose="020F0302020204030204"/>
            </a:rPr>
            <a:t>MISSED MESSAGES</a:t>
          </a:r>
          <a:endParaRPr lang="en-GB"/>
        </a:p>
      </dgm:t>
    </dgm:pt>
    <dgm:pt modelId="{296BAD08-3B30-46B8-AFB3-524C6FC62BB1}" type="parTrans" cxnId="{19D74AE2-6FFB-43EA-BBFA-DF0F32893A13}">
      <dgm:prSet/>
      <dgm:spPr/>
      <dgm:t>
        <a:bodyPr/>
        <a:lstStyle/>
        <a:p>
          <a:endParaRPr lang="en-GB"/>
        </a:p>
      </dgm:t>
    </dgm:pt>
    <dgm:pt modelId="{35AA92C5-AF19-4000-9977-769D39BE891C}" type="sibTrans" cxnId="{19D74AE2-6FFB-43EA-BBFA-DF0F32893A13}">
      <dgm:prSet/>
      <dgm:spPr/>
      <dgm:t>
        <a:bodyPr/>
        <a:lstStyle/>
        <a:p>
          <a:endParaRPr lang="en-GB"/>
        </a:p>
      </dgm:t>
    </dgm:pt>
    <dgm:pt modelId="{3A0666C2-5A43-45F0-8909-87756AFA9360}">
      <dgm:prSet phldrT="[Text]" phldr="0"/>
      <dgm:spPr/>
      <dgm:t>
        <a:bodyPr/>
        <a:lstStyle/>
        <a:p>
          <a:pPr rtl="0"/>
          <a:r>
            <a:rPr lang="en-GB">
              <a:latin typeface="Calibri Light" panose="020F0302020204030204"/>
            </a:rPr>
            <a:t>CONFUSED STAFF MEMBERS</a:t>
          </a:r>
          <a:endParaRPr lang="en-GB"/>
        </a:p>
      </dgm:t>
    </dgm:pt>
    <dgm:pt modelId="{DF73F961-E2C3-4D47-B3FF-CE0B93054949}" type="parTrans" cxnId="{BCCDB42E-B5E8-4AAF-BB71-58AF7BD9AF66}">
      <dgm:prSet/>
      <dgm:spPr/>
      <dgm:t>
        <a:bodyPr/>
        <a:lstStyle/>
        <a:p>
          <a:endParaRPr lang="en-GB"/>
        </a:p>
      </dgm:t>
    </dgm:pt>
    <dgm:pt modelId="{E34FE17C-F04A-4E8A-B2DD-FFD2EAD4FFF6}" type="sibTrans" cxnId="{BCCDB42E-B5E8-4AAF-BB71-58AF7BD9AF66}">
      <dgm:prSet/>
      <dgm:spPr/>
      <dgm:t>
        <a:bodyPr/>
        <a:lstStyle/>
        <a:p>
          <a:endParaRPr lang="en-GB"/>
        </a:p>
      </dgm:t>
    </dgm:pt>
    <dgm:pt modelId="{10F08F6B-C6CB-4EE2-8350-28B144CCD63B}">
      <dgm:prSet phldrT="[Text]" phldr="0"/>
      <dgm:spPr/>
      <dgm:t>
        <a:bodyPr/>
        <a:lstStyle/>
        <a:p>
          <a:pPr rtl="0"/>
          <a:r>
            <a:rPr lang="en-GB">
              <a:latin typeface="Calibri Light" panose="020F0302020204030204"/>
            </a:rPr>
            <a:t>WORK WILL BE REPEATED </a:t>
          </a:r>
          <a:endParaRPr lang="en-GB"/>
        </a:p>
      </dgm:t>
    </dgm:pt>
    <dgm:pt modelId="{F15927AF-FF32-4F29-A2FB-D814D480CD0A}" type="parTrans" cxnId="{54D57844-FE1B-4B35-9C83-408820B4859C}">
      <dgm:prSet/>
      <dgm:spPr/>
      <dgm:t>
        <a:bodyPr/>
        <a:lstStyle/>
        <a:p>
          <a:endParaRPr lang="en-GB"/>
        </a:p>
      </dgm:t>
    </dgm:pt>
    <dgm:pt modelId="{3A6A0B6A-246C-43D3-847F-4BE47F31E1FD}" type="sibTrans" cxnId="{54D57844-FE1B-4B35-9C83-408820B4859C}">
      <dgm:prSet/>
      <dgm:spPr/>
      <dgm:t>
        <a:bodyPr/>
        <a:lstStyle/>
        <a:p>
          <a:endParaRPr lang="en-GB"/>
        </a:p>
      </dgm:t>
    </dgm:pt>
    <dgm:pt modelId="{3A58A224-4F8C-4818-995D-D5C6919093F0}">
      <dgm:prSet phldrT="[Text]" phldr="0"/>
      <dgm:spPr/>
      <dgm:t>
        <a:bodyPr/>
        <a:lstStyle/>
        <a:p>
          <a:pPr rtl="0"/>
          <a:r>
            <a:rPr lang="en-GB">
              <a:latin typeface="Calibri Light" panose="020F0302020204030204"/>
            </a:rPr>
            <a:t>WASTED TIME</a:t>
          </a:r>
          <a:endParaRPr lang="en-GB"/>
        </a:p>
      </dgm:t>
    </dgm:pt>
    <dgm:pt modelId="{23149515-8C5B-43B0-B007-781C54D1CEB2}" type="parTrans" cxnId="{8F5FF05B-1163-421A-B0BF-34EA624777C5}">
      <dgm:prSet/>
      <dgm:spPr/>
      <dgm:t>
        <a:bodyPr/>
        <a:lstStyle/>
        <a:p>
          <a:endParaRPr lang="en-GB"/>
        </a:p>
      </dgm:t>
    </dgm:pt>
    <dgm:pt modelId="{8C9CCB6D-B967-44ED-BB88-E0BF8BECB294}" type="sibTrans" cxnId="{8F5FF05B-1163-421A-B0BF-34EA624777C5}">
      <dgm:prSet/>
      <dgm:spPr/>
      <dgm:t>
        <a:bodyPr/>
        <a:lstStyle/>
        <a:p>
          <a:endParaRPr lang="en-GB"/>
        </a:p>
      </dgm:t>
    </dgm:pt>
    <dgm:pt modelId="{56A5EB3C-F1D9-4270-A5AF-29EC40EDCB40}">
      <dgm:prSet phldrT="[Text]" phldr="0"/>
      <dgm:spPr/>
      <dgm:t>
        <a:bodyPr/>
        <a:lstStyle/>
        <a:p>
          <a:pPr rtl="0"/>
          <a:r>
            <a:rPr lang="en-GB">
              <a:latin typeface="Calibri Light" panose="020F0302020204030204"/>
            </a:rPr>
            <a:t>WHICH WILL INCREASE RISK OF ERRORS</a:t>
          </a:r>
          <a:endParaRPr lang="en-GB"/>
        </a:p>
      </dgm:t>
    </dgm:pt>
    <dgm:pt modelId="{9EF96247-91C3-4BB3-86A7-561EDB38F33C}" type="parTrans" cxnId="{0BBCB1DC-FCF6-4DBD-B654-4FFDB7766560}">
      <dgm:prSet/>
      <dgm:spPr/>
      <dgm:t>
        <a:bodyPr/>
        <a:lstStyle/>
        <a:p>
          <a:endParaRPr lang="en-GB"/>
        </a:p>
      </dgm:t>
    </dgm:pt>
    <dgm:pt modelId="{F1393362-BF17-4552-B13E-AB0C5EDF17E2}" type="sibTrans" cxnId="{0BBCB1DC-FCF6-4DBD-B654-4FFDB7766560}">
      <dgm:prSet/>
      <dgm:spPr/>
      <dgm:t>
        <a:bodyPr/>
        <a:lstStyle/>
        <a:p>
          <a:endParaRPr lang="en-GB"/>
        </a:p>
      </dgm:t>
    </dgm:pt>
    <dgm:pt modelId="{A153E89B-112C-48E5-9586-CCD4346C4D06}">
      <dgm:prSet phldrT="[Text]" phldr="0"/>
      <dgm:spPr/>
      <dgm:t>
        <a:bodyPr/>
        <a:lstStyle/>
        <a:p>
          <a:pPr rtl="0"/>
          <a:r>
            <a:rPr lang="en-GB">
              <a:latin typeface="Calibri Light" panose="020F0302020204030204"/>
            </a:rPr>
            <a:t>DELAYED PATIENT CARE</a:t>
          </a:r>
        </a:p>
      </dgm:t>
    </dgm:pt>
    <dgm:pt modelId="{E0E2D13B-355A-4978-853D-BA9E61B66FD5}" type="parTrans" cxnId="{83239208-1417-4525-83D3-5906C1F8BAD4}">
      <dgm:prSet/>
      <dgm:spPr/>
    </dgm:pt>
    <dgm:pt modelId="{8379DDCD-5F66-4BC9-978A-E108D16DBBC7}" type="sibTrans" cxnId="{83239208-1417-4525-83D3-5906C1F8BAD4}">
      <dgm:prSet/>
      <dgm:spPr/>
    </dgm:pt>
    <dgm:pt modelId="{C8692989-F6E3-4EEE-B29F-C05E005461AA}" type="pres">
      <dgm:prSet presAssocID="{CE4C4A23-32B2-4358-B138-88806DA2D03B}" presName="cycle" presStyleCnt="0">
        <dgm:presLayoutVars>
          <dgm:dir/>
          <dgm:resizeHandles val="exact"/>
        </dgm:presLayoutVars>
      </dgm:prSet>
      <dgm:spPr/>
    </dgm:pt>
    <dgm:pt modelId="{8D8E1A5F-C768-4D8C-AA61-B9D91E7E6869}" type="pres">
      <dgm:prSet presAssocID="{B7A54C6D-8256-4463-9525-D74E8D27AB22}" presName="dummy" presStyleCnt="0"/>
      <dgm:spPr/>
    </dgm:pt>
    <dgm:pt modelId="{A0089076-0B94-4482-9C0B-A8F50FC4D310}" type="pres">
      <dgm:prSet presAssocID="{B7A54C6D-8256-4463-9525-D74E8D27AB22}" presName="node" presStyleLbl="revTx" presStyleIdx="0" presStyleCnt="6">
        <dgm:presLayoutVars>
          <dgm:bulletEnabled val="1"/>
        </dgm:presLayoutVars>
      </dgm:prSet>
      <dgm:spPr/>
    </dgm:pt>
    <dgm:pt modelId="{BD9C0D8B-3DE7-4FF4-AC5F-D2215D37179B}" type="pres">
      <dgm:prSet presAssocID="{35AA92C5-AF19-4000-9977-769D39BE891C}" presName="sibTrans" presStyleLbl="node1" presStyleIdx="0" presStyleCnt="6"/>
      <dgm:spPr/>
    </dgm:pt>
    <dgm:pt modelId="{4807E7DB-F112-420A-8CD2-C76A2D77F396}" type="pres">
      <dgm:prSet presAssocID="{3A0666C2-5A43-45F0-8909-87756AFA9360}" presName="dummy" presStyleCnt="0"/>
      <dgm:spPr/>
    </dgm:pt>
    <dgm:pt modelId="{5D15D3D4-2688-4DC2-BDC7-9B6CE5A18F2E}" type="pres">
      <dgm:prSet presAssocID="{3A0666C2-5A43-45F0-8909-87756AFA9360}" presName="node" presStyleLbl="revTx" presStyleIdx="1" presStyleCnt="6">
        <dgm:presLayoutVars>
          <dgm:bulletEnabled val="1"/>
        </dgm:presLayoutVars>
      </dgm:prSet>
      <dgm:spPr/>
    </dgm:pt>
    <dgm:pt modelId="{2022C1E2-B576-41D8-8BDD-EB69BAA9C8BC}" type="pres">
      <dgm:prSet presAssocID="{E34FE17C-F04A-4E8A-B2DD-FFD2EAD4FFF6}" presName="sibTrans" presStyleLbl="node1" presStyleIdx="1" presStyleCnt="6"/>
      <dgm:spPr/>
    </dgm:pt>
    <dgm:pt modelId="{513DAE98-1517-40A4-96A5-3AA9A4983E5C}" type="pres">
      <dgm:prSet presAssocID="{10F08F6B-C6CB-4EE2-8350-28B144CCD63B}" presName="dummy" presStyleCnt="0"/>
      <dgm:spPr/>
    </dgm:pt>
    <dgm:pt modelId="{B7411751-32B0-4866-B313-4F809AECEF2D}" type="pres">
      <dgm:prSet presAssocID="{10F08F6B-C6CB-4EE2-8350-28B144CCD63B}" presName="node" presStyleLbl="revTx" presStyleIdx="2" presStyleCnt="6">
        <dgm:presLayoutVars>
          <dgm:bulletEnabled val="1"/>
        </dgm:presLayoutVars>
      </dgm:prSet>
      <dgm:spPr/>
    </dgm:pt>
    <dgm:pt modelId="{9F56D6B4-AACB-4094-9316-55E774F4CB3E}" type="pres">
      <dgm:prSet presAssocID="{3A6A0B6A-246C-43D3-847F-4BE47F31E1FD}" presName="sibTrans" presStyleLbl="node1" presStyleIdx="2" presStyleCnt="6"/>
      <dgm:spPr/>
    </dgm:pt>
    <dgm:pt modelId="{25729F53-3F3D-4F1D-92C5-9E6E8A350EEF}" type="pres">
      <dgm:prSet presAssocID="{3A58A224-4F8C-4818-995D-D5C6919093F0}" presName="dummy" presStyleCnt="0"/>
      <dgm:spPr/>
    </dgm:pt>
    <dgm:pt modelId="{F3BB1EED-3797-4ECB-942F-BA5BA19997BB}" type="pres">
      <dgm:prSet presAssocID="{3A58A224-4F8C-4818-995D-D5C6919093F0}" presName="node" presStyleLbl="revTx" presStyleIdx="3" presStyleCnt="6">
        <dgm:presLayoutVars>
          <dgm:bulletEnabled val="1"/>
        </dgm:presLayoutVars>
      </dgm:prSet>
      <dgm:spPr/>
    </dgm:pt>
    <dgm:pt modelId="{44F82BB6-474F-4C2D-887B-0997FBC3B99B}" type="pres">
      <dgm:prSet presAssocID="{8C9CCB6D-B967-44ED-BB88-E0BF8BECB294}" presName="sibTrans" presStyleLbl="node1" presStyleIdx="3" presStyleCnt="6"/>
      <dgm:spPr/>
    </dgm:pt>
    <dgm:pt modelId="{E047AAAA-7550-4A15-B31C-EC169C5E5A27}" type="pres">
      <dgm:prSet presAssocID="{56A5EB3C-F1D9-4270-A5AF-29EC40EDCB40}" presName="dummy" presStyleCnt="0"/>
      <dgm:spPr/>
    </dgm:pt>
    <dgm:pt modelId="{6B33CD85-B0FE-48F0-BA9F-89660030F60C}" type="pres">
      <dgm:prSet presAssocID="{56A5EB3C-F1D9-4270-A5AF-29EC40EDCB40}" presName="node" presStyleLbl="revTx" presStyleIdx="4" presStyleCnt="6">
        <dgm:presLayoutVars>
          <dgm:bulletEnabled val="1"/>
        </dgm:presLayoutVars>
      </dgm:prSet>
      <dgm:spPr/>
    </dgm:pt>
    <dgm:pt modelId="{1D569731-42B1-4915-BFF8-B15DADC8ED3A}" type="pres">
      <dgm:prSet presAssocID="{F1393362-BF17-4552-B13E-AB0C5EDF17E2}" presName="sibTrans" presStyleLbl="node1" presStyleIdx="4" presStyleCnt="6"/>
      <dgm:spPr/>
    </dgm:pt>
    <dgm:pt modelId="{0E594DC4-EBA4-4047-9E75-FDE9003421A1}" type="pres">
      <dgm:prSet presAssocID="{A153E89B-112C-48E5-9586-CCD4346C4D06}" presName="dummy" presStyleCnt="0"/>
      <dgm:spPr/>
    </dgm:pt>
    <dgm:pt modelId="{3815BCBF-2814-49B8-82C4-DC3AB27948B7}" type="pres">
      <dgm:prSet presAssocID="{A153E89B-112C-48E5-9586-CCD4346C4D06}" presName="node" presStyleLbl="revTx" presStyleIdx="5" presStyleCnt="6">
        <dgm:presLayoutVars>
          <dgm:bulletEnabled val="1"/>
        </dgm:presLayoutVars>
      </dgm:prSet>
      <dgm:spPr/>
    </dgm:pt>
    <dgm:pt modelId="{1E4ECA54-A00E-4257-ACD9-71130F3C7487}" type="pres">
      <dgm:prSet presAssocID="{8379DDCD-5F66-4BC9-978A-E108D16DBBC7}" presName="sibTrans" presStyleLbl="node1" presStyleIdx="5" presStyleCnt="6"/>
      <dgm:spPr/>
    </dgm:pt>
  </dgm:ptLst>
  <dgm:cxnLst>
    <dgm:cxn modelId="{83239208-1417-4525-83D3-5906C1F8BAD4}" srcId="{CE4C4A23-32B2-4358-B138-88806DA2D03B}" destId="{A153E89B-112C-48E5-9586-CCD4346C4D06}" srcOrd="5" destOrd="0" parTransId="{E0E2D13B-355A-4978-853D-BA9E61B66FD5}" sibTransId="{8379DDCD-5F66-4BC9-978A-E108D16DBBC7}"/>
    <dgm:cxn modelId="{E9786C15-1F0A-42AE-A0FB-3125222D06E7}" type="presOf" srcId="{3A58A224-4F8C-4818-995D-D5C6919093F0}" destId="{F3BB1EED-3797-4ECB-942F-BA5BA19997BB}" srcOrd="0" destOrd="0" presId="urn:microsoft.com/office/officeart/2005/8/layout/cycle1"/>
    <dgm:cxn modelId="{D66F811B-9268-47A7-BC35-89BD4911180B}" type="presOf" srcId="{10F08F6B-C6CB-4EE2-8350-28B144CCD63B}" destId="{B7411751-32B0-4866-B313-4F809AECEF2D}" srcOrd="0" destOrd="0" presId="urn:microsoft.com/office/officeart/2005/8/layout/cycle1"/>
    <dgm:cxn modelId="{45275229-E0C0-4EB8-A095-FBD2EEBB5C46}" type="presOf" srcId="{35AA92C5-AF19-4000-9977-769D39BE891C}" destId="{BD9C0D8B-3DE7-4FF4-AC5F-D2215D37179B}" srcOrd="0" destOrd="0" presId="urn:microsoft.com/office/officeart/2005/8/layout/cycle1"/>
    <dgm:cxn modelId="{CABC962D-7133-4E19-941F-5F78B46BEFCA}" type="presOf" srcId="{E34FE17C-F04A-4E8A-B2DD-FFD2EAD4FFF6}" destId="{2022C1E2-B576-41D8-8BDD-EB69BAA9C8BC}" srcOrd="0" destOrd="0" presId="urn:microsoft.com/office/officeart/2005/8/layout/cycle1"/>
    <dgm:cxn modelId="{BCCDB42E-B5E8-4AAF-BB71-58AF7BD9AF66}" srcId="{CE4C4A23-32B2-4358-B138-88806DA2D03B}" destId="{3A0666C2-5A43-45F0-8909-87756AFA9360}" srcOrd="1" destOrd="0" parTransId="{DF73F961-E2C3-4D47-B3FF-CE0B93054949}" sibTransId="{E34FE17C-F04A-4E8A-B2DD-FFD2EAD4FFF6}"/>
    <dgm:cxn modelId="{214B813B-92E1-438C-A55D-C6A20E409321}" type="presOf" srcId="{56A5EB3C-F1D9-4270-A5AF-29EC40EDCB40}" destId="{6B33CD85-B0FE-48F0-BA9F-89660030F60C}" srcOrd="0" destOrd="0" presId="urn:microsoft.com/office/officeart/2005/8/layout/cycle1"/>
    <dgm:cxn modelId="{54D57844-FE1B-4B35-9C83-408820B4859C}" srcId="{CE4C4A23-32B2-4358-B138-88806DA2D03B}" destId="{10F08F6B-C6CB-4EE2-8350-28B144CCD63B}" srcOrd="2" destOrd="0" parTransId="{F15927AF-FF32-4F29-A2FB-D814D480CD0A}" sibTransId="{3A6A0B6A-246C-43D3-847F-4BE47F31E1FD}"/>
    <dgm:cxn modelId="{8F5FF05B-1163-421A-B0BF-34EA624777C5}" srcId="{CE4C4A23-32B2-4358-B138-88806DA2D03B}" destId="{3A58A224-4F8C-4818-995D-D5C6919093F0}" srcOrd="3" destOrd="0" parTransId="{23149515-8C5B-43B0-B007-781C54D1CEB2}" sibTransId="{8C9CCB6D-B967-44ED-BB88-E0BF8BECB294}"/>
    <dgm:cxn modelId="{269F5F5F-130E-4102-9F11-2578FFAD1C57}" type="presOf" srcId="{3A0666C2-5A43-45F0-8909-87756AFA9360}" destId="{5D15D3D4-2688-4DC2-BDC7-9B6CE5A18F2E}" srcOrd="0" destOrd="0" presId="urn:microsoft.com/office/officeart/2005/8/layout/cycle1"/>
    <dgm:cxn modelId="{B02AA363-D049-4144-ACE7-DCB1F0CFD015}" type="presOf" srcId="{3A6A0B6A-246C-43D3-847F-4BE47F31E1FD}" destId="{9F56D6B4-AACB-4094-9316-55E774F4CB3E}" srcOrd="0" destOrd="0" presId="urn:microsoft.com/office/officeart/2005/8/layout/cycle1"/>
    <dgm:cxn modelId="{12AE8967-A637-4DD8-A86C-93B0AC41750D}" type="presOf" srcId="{F1393362-BF17-4552-B13E-AB0C5EDF17E2}" destId="{1D569731-42B1-4915-BFF8-B15DADC8ED3A}" srcOrd="0" destOrd="0" presId="urn:microsoft.com/office/officeart/2005/8/layout/cycle1"/>
    <dgm:cxn modelId="{7E0EF889-8991-48DB-947D-C403C861D82D}" type="presOf" srcId="{8379DDCD-5F66-4BC9-978A-E108D16DBBC7}" destId="{1E4ECA54-A00E-4257-ACD9-71130F3C7487}" srcOrd="0" destOrd="0" presId="urn:microsoft.com/office/officeart/2005/8/layout/cycle1"/>
    <dgm:cxn modelId="{EDA2DAB2-86AC-4D64-930D-ED06CC4355A9}" type="presOf" srcId="{B7A54C6D-8256-4463-9525-D74E8D27AB22}" destId="{A0089076-0B94-4482-9C0B-A8F50FC4D310}" srcOrd="0" destOrd="0" presId="urn:microsoft.com/office/officeart/2005/8/layout/cycle1"/>
    <dgm:cxn modelId="{0A3687C6-F4D5-4322-91F1-E4B1F5C77B1E}" type="presOf" srcId="{CE4C4A23-32B2-4358-B138-88806DA2D03B}" destId="{C8692989-F6E3-4EEE-B29F-C05E005461AA}" srcOrd="0" destOrd="0" presId="urn:microsoft.com/office/officeart/2005/8/layout/cycle1"/>
    <dgm:cxn modelId="{0BBCB1DC-FCF6-4DBD-B654-4FFDB7766560}" srcId="{CE4C4A23-32B2-4358-B138-88806DA2D03B}" destId="{56A5EB3C-F1D9-4270-A5AF-29EC40EDCB40}" srcOrd="4" destOrd="0" parTransId="{9EF96247-91C3-4BB3-86A7-561EDB38F33C}" sibTransId="{F1393362-BF17-4552-B13E-AB0C5EDF17E2}"/>
    <dgm:cxn modelId="{FEAAC5DF-8738-4FFF-873C-02ECD7496564}" type="presOf" srcId="{A153E89B-112C-48E5-9586-CCD4346C4D06}" destId="{3815BCBF-2814-49B8-82C4-DC3AB27948B7}" srcOrd="0" destOrd="0" presId="urn:microsoft.com/office/officeart/2005/8/layout/cycle1"/>
    <dgm:cxn modelId="{19D74AE2-6FFB-43EA-BBFA-DF0F32893A13}" srcId="{CE4C4A23-32B2-4358-B138-88806DA2D03B}" destId="{B7A54C6D-8256-4463-9525-D74E8D27AB22}" srcOrd="0" destOrd="0" parTransId="{296BAD08-3B30-46B8-AFB3-524C6FC62BB1}" sibTransId="{35AA92C5-AF19-4000-9977-769D39BE891C}"/>
    <dgm:cxn modelId="{3D06BDF1-B95A-4C65-A82D-530BA8473EA3}" type="presOf" srcId="{8C9CCB6D-B967-44ED-BB88-E0BF8BECB294}" destId="{44F82BB6-474F-4C2D-887B-0997FBC3B99B}" srcOrd="0" destOrd="0" presId="urn:microsoft.com/office/officeart/2005/8/layout/cycle1"/>
    <dgm:cxn modelId="{47B3F6CF-9171-4361-A3E3-BC5F4A4B24FE}" type="presParOf" srcId="{C8692989-F6E3-4EEE-B29F-C05E005461AA}" destId="{8D8E1A5F-C768-4D8C-AA61-B9D91E7E6869}" srcOrd="0" destOrd="0" presId="urn:microsoft.com/office/officeart/2005/8/layout/cycle1"/>
    <dgm:cxn modelId="{463A0805-6BF5-4C7B-B2D3-646C3DE41ECF}" type="presParOf" srcId="{C8692989-F6E3-4EEE-B29F-C05E005461AA}" destId="{A0089076-0B94-4482-9C0B-A8F50FC4D310}" srcOrd="1" destOrd="0" presId="urn:microsoft.com/office/officeart/2005/8/layout/cycle1"/>
    <dgm:cxn modelId="{A75B25A4-4CDD-4F77-9351-83782D7656C3}" type="presParOf" srcId="{C8692989-F6E3-4EEE-B29F-C05E005461AA}" destId="{BD9C0D8B-3DE7-4FF4-AC5F-D2215D37179B}" srcOrd="2" destOrd="0" presId="urn:microsoft.com/office/officeart/2005/8/layout/cycle1"/>
    <dgm:cxn modelId="{42FACFE0-9888-4251-8EDC-FAE83D975DF2}" type="presParOf" srcId="{C8692989-F6E3-4EEE-B29F-C05E005461AA}" destId="{4807E7DB-F112-420A-8CD2-C76A2D77F396}" srcOrd="3" destOrd="0" presId="urn:microsoft.com/office/officeart/2005/8/layout/cycle1"/>
    <dgm:cxn modelId="{E7D7D072-F4A6-483C-818B-A8B733057ECD}" type="presParOf" srcId="{C8692989-F6E3-4EEE-B29F-C05E005461AA}" destId="{5D15D3D4-2688-4DC2-BDC7-9B6CE5A18F2E}" srcOrd="4" destOrd="0" presId="urn:microsoft.com/office/officeart/2005/8/layout/cycle1"/>
    <dgm:cxn modelId="{DECB047E-1159-4783-9D72-F327EE5A9BCA}" type="presParOf" srcId="{C8692989-F6E3-4EEE-B29F-C05E005461AA}" destId="{2022C1E2-B576-41D8-8BDD-EB69BAA9C8BC}" srcOrd="5" destOrd="0" presId="urn:microsoft.com/office/officeart/2005/8/layout/cycle1"/>
    <dgm:cxn modelId="{AA4941B8-FD1A-42D0-AFC5-101306E4C1BB}" type="presParOf" srcId="{C8692989-F6E3-4EEE-B29F-C05E005461AA}" destId="{513DAE98-1517-40A4-96A5-3AA9A4983E5C}" srcOrd="6" destOrd="0" presId="urn:microsoft.com/office/officeart/2005/8/layout/cycle1"/>
    <dgm:cxn modelId="{0CBE5873-6FB6-4FA2-BD5D-C2E135556340}" type="presParOf" srcId="{C8692989-F6E3-4EEE-B29F-C05E005461AA}" destId="{B7411751-32B0-4866-B313-4F809AECEF2D}" srcOrd="7" destOrd="0" presId="urn:microsoft.com/office/officeart/2005/8/layout/cycle1"/>
    <dgm:cxn modelId="{7E88AB36-9590-4E64-AF5D-EFB784E057D1}" type="presParOf" srcId="{C8692989-F6E3-4EEE-B29F-C05E005461AA}" destId="{9F56D6B4-AACB-4094-9316-55E774F4CB3E}" srcOrd="8" destOrd="0" presId="urn:microsoft.com/office/officeart/2005/8/layout/cycle1"/>
    <dgm:cxn modelId="{0B76571B-FBA9-4C83-8345-EC99F04B44E3}" type="presParOf" srcId="{C8692989-F6E3-4EEE-B29F-C05E005461AA}" destId="{25729F53-3F3D-4F1D-92C5-9E6E8A350EEF}" srcOrd="9" destOrd="0" presId="urn:microsoft.com/office/officeart/2005/8/layout/cycle1"/>
    <dgm:cxn modelId="{64376DC0-54D6-4E5E-9758-CE30C3A52DA8}" type="presParOf" srcId="{C8692989-F6E3-4EEE-B29F-C05E005461AA}" destId="{F3BB1EED-3797-4ECB-942F-BA5BA19997BB}" srcOrd="10" destOrd="0" presId="urn:microsoft.com/office/officeart/2005/8/layout/cycle1"/>
    <dgm:cxn modelId="{D47B04F5-2D3C-477C-8FF0-D7E8F53BB8FF}" type="presParOf" srcId="{C8692989-F6E3-4EEE-B29F-C05E005461AA}" destId="{44F82BB6-474F-4C2D-887B-0997FBC3B99B}" srcOrd="11" destOrd="0" presId="urn:microsoft.com/office/officeart/2005/8/layout/cycle1"/>
    <dgm:cxn modelId="{AE8D4516-00BF-440E-A124-BEF5D30E465E}" type="presParOf" srcId="{C8692989-F6E3-4EEE-B29F-C05E005461AA}" destId="{E047AAAA-7550-4A15-B31C-EC169C5E5A27}" srcOrd="12" destOrd="0" presId="urn:microsoft.com/office/officeart/2005/8/layout/cycle1"/>
    <dgm:cxn modelId="{35DA0C53-5AFB-4803-9915-6F4C06E99812}" type="presParOf" srcId="{C8692989-F6E3-4EEE-B29F-C05E005461AA}" destId="{6B33CD85-B0FE-48F0-BA9F-89660030F60C}" srcOrd="13" destOrd="0" presId="urn:microsoft.com/office/officeart/2005/8/layout/cycle1"/>
    <dgm:cxn modelId="{B0E9FD67-51CB-419F-A573-37990EBCB301}" type="presParOf" srcId="{C8692989-F6E3-4EEE-B29F-C05E005461AA}" destId="{1D569731-42B1-4915-BFF8-B15DADC8ED3A}" srcOrd="14" destOrd="0" presId="urn:microsoft.com/office/officeart/2005/8/layout/cycle1"/>
    <dgm:cxn modelId="{6AA7CC6E-D76D-42C6-B6B1-AEC9D4322FB5}" type="presParOf" srcId="{C8692989-F6E3-4EEE-B29F-C05E005461AA}" destId="{0E594DC4-EBA4-4047-9E75-FDE9003421A1}" srcOrd="15" destOrd="0" presId="urn:microsoft.com/office/officeart/2005/8/layout/cycle1"/>
    <dgm:cxn modelId="{401C32F5-DECD-499B-91D4-DFA172B80209}" type="presParOf" srcId="{C8692989-F6E3-4EEE-B29F-C05E005461AA}" destId="{3815BCBF-2814-49B8-82C4-DC3AB27948B7}" srcOrd="16" destOrd="0" presId="urn:microsoft.com/office/officeart/2005/8/layout/cycle1"/>
    <dgm:cxn modelId="{6210F134-6B46-471E-8011-A4B76DF293B0}" type="presParOf" srcId="{C8692989-F6E3-4EEE-B29F-C05E005461AA}" destId="{1E4ECA54-A00E-4257-ACD9-71130F3C7487}" srcOrd="17"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D3D1E9-F514-4E83-A74F-52B1CCD847E9}" type="doc">
      <dgm:prSet loTypeId="urn:microsoft.com/office/officeart/2024/layout/IconCircleLabelList" loCatId="list" qsTypeId="urn:microsoft.com/office/officeart/2005/8/quickstyle/3d2" qsCatId="3D" csTypeId="urn:microsoft.com/office/officeart/2005/8/colors/colorful1" csCatId="colorful" phldr="1"/>
      <dgm:spPr/>
      <dgm:t>
        <a:bodyPr/>
        <a:lstStyle/>
        <a:p>
          <a:endParaRPr lang="en-US"/>
        </a:p>
      </dgm:t>
    </dgm:pt>
    <dgm:pt modelId="{554F2685-B651-4C84-927C-605953F04B4D}">
      <dgm:prSet phldrT="[Text]" phldr="0"/>
      <dgm:spPr/>
      <dgm:t>
        <a:bodyPr/>
        <a:lstStyle/>
        <a:p>
          <a:pPr>
            <a:lnSpc>
              <a:spcPct val="100000"/>
            </a:lnSpc>
            <a:defRPr/>
          </a:pPr>
          <a:r>
            <a:rPr lang="en-US" b="1">
              <a:solidFill>
                <a:schemeClr val="tx1"/>
              </a:solidFill>
              <a:latin typeface="Calibri Light" panose="020F0302020204030204"/>
            </a:rPr>
            <a:t>Improved staff communication &amp; Reliable teamwork</a:t>
          </a:r>
          <a:endParaRPr lang="en-US" b="1">
            <a:solidFill>
              <a:schemeClr val="tx1"/>
            </a:solidFill>
          </a:endParaRPr>
        </a:p>
      </dgm:t>
    </dgm:pt>
    <dgm:pt modelId="{E8482B04-88B9-491F-A862-A6E73BE85A75}" type="parTrans" cxnId="{E8A037BB-8064-41ED-96B0-8D790BCBF410}">
      <dgm:prSet/>
      <dgm:spPr/>
      <dgm:t>
        <a:bodyPr/>
        <a:lstStyle/>
        <a:p>
          <a:endParaRPr lang="en-US"/>
        </a:p>
      </dgm:t>
    </dgm:pt>
    <dgm:pt modelId="{9D758E9F-B046-4AB0-B741-466845F585EC}" type="sibTrans" cxnId="{E8A037BB-8064-41ED-96B0-8D790BCBF410}">
      <dgm:prSet/>
      <dgm:spPr/>
      <dgm:t>
        <a:bodyPr/>
        <a:lstStyle/>
        <a:p>
          <a:endParaRPr lang="en-US"/>
        </a:p>
      </dgm:t>
    </dgm:pt>
    <dgm:pt modelId="{50458830-C9F0-4AA0-8FB7-224783A28551}">
      <dgm:prSet phldrT="[Text]" phldr="0"/>
      <dgm:spPr/>
      <dgm:t>
        <a:bodyPr/>
        <a:lstStyle/>
        <a:p>
          <a:pPr>
            <a:lnSpc>
              <a:spcPct val="100000"/>
            </a:lnSpc>
            <a:defRPr/>
          </a:pPr>
          <a:r>
            <a:rPr lang="en-US" b="1">
              <a:solidFill>
                <a:schemeClr val="tx1"/>
              </a:solidFill>
              <a:latin typeface="Calibri Light" panose="020F0302020204030204"/>
            </a:rPr>
            <a:t>Meetings online Colleagues can share documents </a:t>
          </a:r>
          <a:r>
            <a:rPr lang="en-US" b="1" err="1">
              <a:solidFill>
                <a:schemeClr val="tx1"/>
              </a:solidFill>
              <a:latin typeface="Calibri Light" panose="020F0302020204030204"/>
            </a:rPr>
            <a:t>eg</a:t>
          </a:r>
          <a:r>
            <a:rPr lang="en-US" b="1">
              <a:solidFill>
                <a:schemeClr val="tx1"/>
              </a:solidFill>
              <a:latin typeface="Calibri Light" panose="020F0302020204030204"/>
            </a:rPr>
            <a:t> care plans ,</a:t>
          </a:r>
          <a:r>
            <a:rPr lang="en-US" b="1" err="1">
              <a:solidFill>
                <a:schemeClr val="tx1"/>
              </a:solidFill>
              <a:latin typeface="Calibri Light" panose="020F0302020204030204"/>
            </a:rPr>
            <a:t>rotas</a:t>
          </a:r>
          <a:endParaRPr lang="en-US" b="1">
            <a:solidFill>
              <a:schemeClr val="tx1"/>
            </a:solidFill>
          </a:endParaRPr>
        </a:p>
      </dgm:t>
    </dgm:pt>
    <dgm:pt modelId="{9140A20A-07A7-4936-A886-EB523A1C0689}" type="parTrans" cxnId="{80F8677F-B100-4FB6-BE97-FDA6A6ED6E62}">
      <dgm:prSet/>
      <dgm:spPr/>
      <dgm:t>
        <a:bodyPr/>
        <a:lstStyle/>
        <a:p>
          <a:endParaRPr lang="en-US"/>
        </a:p>
      </dgm:t>
    </dgm:pt>
    <dgm:pt modelId="{5703CB91-5151-4B3D-9AD4-0AF54639BE5A}" type="sibTrans" cxnId="{80F8677F-B100-4FB6-BE97-FDA6A6ED6E62}">
      <dgm:prSet/>
      <dgm:spPr/>
      <dgm:t>
        <a:bodyPr/>
        <a:lstStyle/>
        <a:p>
          <a:endParaRPr lang="en-US"/>
        </a:p>
      </dgm:t>
    </dgm:pt>
    <dgm:pt modelId="{AFC92E57-852F-4052-BC84-36ACE28AC21B}">
      <dgm:prSet phldrT="[Text]" phldr="0"/>
      <dgm:spPr/>
      <dgm:t>
        <a:bodyPr/>
        <a:lstStyle/>
        <a:p>
          <a:pPr>
            <a:lnSpc>
              <a:spcPct val="100000"/>
            </a:lnSpc>
            <a:defRPr/>
          </a:pPr>
          <a:r>
            <a:rPr lang="en-US" b="1">
              <a:solidFill>
                <a:schemeClr val="tx1"/>
              </a:solidFill>
              <a:latin typeface="Calibri Light" panose="020F0302020204030204"/>
            </a:rPr>
            <a:t>Care plans can be communicated urgently</a:t>
          </a:r>
        </a:p>
        <a:p>
          <a:pPr>
            <a:lnSpc>
              <a:spcPct val="100000"/>
            </a:lnSpc>
            <a:defRPr/>
          </a:pPr>
          <a:r>
            <a:rPr lang="en-US" b="1">
              <a:solidFill>
                <a:schemeClr val="tx1"/>
              </a:solidFill>
              <a:latin typeface="Calibri Light" panose="020F0302020204030204"/>
            </a:rPr>
            <a:t>Improves </a:t>
          </a:r>
          <a:r>
            <a:rPr lang="en-US" b="1" err="1">
              <a:solidFill>
                <a:schemeClr val="tx1"/>
              </a:solidFill>
              <a:latin typeface="Calibri Light" panose="020F0302020204030204"/>
            </a:rPr>
            <a:t>effiency</a:t>
          </a:r>
          <a:r>
            <a:rPr lang="en-US" b="1">
              <a:solidFill>
                <a:schemeClr val="tx1"/>
              </a:solidFill>
              <a:latin typeface="Calibri Light" panose="020F0302020204030204"/>
            </a:rPr>
            <a:t> among the Riverdale staff</a:t>
          </a:r>
        </a:p>
      </dgm:t>
    </dgm:pt>
    <dgm:pt modelId="{E54CF443-3971-46D2-87E2-358FC54B5174}" type="parTrans" cxnId="{78E82FFC-FCE2-49CB-80A7-5096220A029B}">
      <dgm:prSet/>
      <dgm:spPr/>
      <dgm:t>
        <a:bodyPr/>
        <a:lstStyle/>
        <a:p>
          <a:endParaRPr lang="en-GB"/>
        </a:p>
      </dgm:t>
    </dgm:pt>
    <dgm:pt modelId="{E22E9770-461F-461A-88B2-A137E825B9CE}" type="sibTrans" cxnId="{78E82FFC-FCE2-49CB-80A7-5096220A029B}">
      <dgm:prSet/>
      <dgm:spPr/>
      <dgm:t>
        <a:bodyPr/>
        <a:lstStyle/>
        <a:p>
          <a:endParaRPr lang="en-US"/>
        </a:p>
      </dgm:t>
    </dgm:pt>
    <dgm:pt modelId="{0BD587B6-1A1B-44B8-A906-A17ECB4787A1}">
      <dgm:prSet phldrT="[Text]" phldr="0"/>
      <dgm:spPr/>
      <dgm:t>
        <a:bodyPr/>
        <a:lstStyle/>
        <a:p>
          <a:pPr>
            <a:lnSpc>
              <a:spcPct val="100000"/>
            </a:lnSpc>
            <a:defRPr/>
          </a:pPr>
          <a:r>
            <a:rPr lang="en-US" b="1">
              <a:solidFill>
                <a:schemeClr val="tx1"/>
              </a:solidFill>
              <a:latin typeface="Calibri Light" panose="020F0302020204030204"/>
            </a:rPr>
            <a:t>Recorded meetings for later viewing /Training can be given and easier record keeping </a:t>
          </a:r>
          <a:r>
            <a:rPr lang="en-US">
              <a:latin typeface="Calibri Light" panose="020F0302020204030204"/>
            </a:rPr>
            <a:t> </a:t>
          </a:r>
          <a:endParaRPr lang="en-US" b="1">
            <a:solidFill>
              <a:schemeClr val="tx1"/>
            </a:solidFill>
            <a:latin typeface="Calibri Light" panose="020F0302020204030204"/>
          </a:endParaRPr>
        </a:p>
      </dgm:t>
    </dgm:pt>
    <dgm:pt modelId="{0EDC8088-7FA0-4BC4-8EE0-2FB2F015162F}" type="parTrans" cxnId="{F214A80F-2925-4DA5-BA94-E0BCE8D817B0}">
      <dgm:prSet/>
      <dgm:spPr/>
      <dgm:t>
        <a:bodyPr/>
        <a:lstStyle/>
        <a:p>
          <a:endParaRPr lang="en-GB"/>
        </a:p>
      </dgm:t>
    </dgm:pt>
    <dgm:pt modelId="{BE100D8F-33B2-40C4-9152-768DA945C094}" type="sibTrans" cxnId="{F214A80F-2925-4DA5-BA94-E0BCE8D817B0}">
      <dgm:prSet/>
      <dgm:spPr/>
      <dgm:t>
        <a:bodyPr/>
        <a:lstStyle/>
        <a:p>
          <a:endParaRPr lang="en-US"/>
        </a:p>
      </dgm:t>
    </dgm:pt>
    <dgm:pt modelId="{DCF503E5-90B5-4D8A-ACD4-3F9C8BB61281}" type="pres">
      <dgm:prSet presAssocID="{2DD3D1E9-F514-4E83-A74F-52B1CCD847E9}" presName="root" presStyleCnt="0">
        <dgm:presLayoutVars>
          <dgm:dir/>
          <dgm:resizeHandles val="exact"/>
        </dgm:presLayoutVars>
      </dgm:prSet>
      <dgm:spPr/>
    </dgm:pt>
    <dgm:pt modelId="{B4B6E714-D1A6-49FA-8B96-0615F05B38F6}" type="pres">
      <dgm:prSet presAssocID="{554F2685-B651-4C84-927C-605953F04B4D}" presName="compNode" presStyleCnt="0"/>
      <dgm:spPr/>
    </dgm:pt>
    <dgm:pt modelId="{86B97B64-15BF-4655-AAA2-9C4800F88C8B}" type="pres">
      <dgm:prSet presAssocID="{554F2685-B651-4C84-927C-605953F04B4D}" presName="iconBgRect" presStyleLbl="node1" presStyleIdx="0" presStyleCnt="4"/>
      <dgm:spPr>
        <a:prstGeom prst="diamond">
          <a:avLst/>
        </a:prstGeom>
        <a:solidFill>
          <a:schemeClr val="accent4"/>
        </a:solidFill>
      </dgm:spPr>
    </dgm:pt>
    <dgm:pt modelId="{B0FB3AAA-4F67-4A41-B63C-15E9931B5E13}" type="pres">
      <dgm:prSet presAssocID="{554F2685-B651-4C84-927C-605953F04B4D}" presName="iconRect" presStyleLbl="solidFgAcc1" presStyleIdx="0" presStyleCnt="4"/>
      <dgm:spPr>
        <a:prstGeom prst="flowChartDecision">
          <a:avLst/>
        </a:prstGeom>
      </dgm:spPr>
    </dgm:pt>
    <dgm:pt modelId="{7150DFB5-773D-4032-83FC-01629049F8D1}" type="pres">
      <dgm:prSet presAssocID="{554F2685-B651-4C84-927C-605953F04B4D}" presName="spaceRect" presStyleCnt="0"/>
      <dgm:spPr/>
    </dgm:pt>
    <dgm:pt modelId="{039A296C-BB21-47B3-9628-F1E9D226D68E}" type="pres">
      <dgm:prSet presAssocID="{554F2685-B651-4C84-927C-605953F04B4D}" presName="textRect" presStyleLbl="revTx" presStyleIdx="0" presStyleCnt="4">
        <dgm:presLayoutVars>
          <dgm:chMax val="1"/>
          <dgm:chPref val="1"/>
        </dgm:presLayoutVars>
      </dgm:prSet>
      <dgm:spPr/>
    </dgm:pt>
    <dgm:pt modelId="{B324FD73-4AF9-411B-A0E9-6AEEAF8D7749}" type="pres">
      <dgm:prSet presAssocID="{9D758E9F-B046-4AB0-B741-466845F585EC}" presName="sibTrans" presStyleCnt="0"/>
      <dgm:spPr/>
    </dgm:pt>
    <dgm:pt modelId="{3C6A3409-BECA-403F-A81F-014F1CACACD3}" type="pres">
      <dgm:prSet presAssocID="{50458830-C9F0-4AA0-8FB7-224783A28551}" presName="compNode" presStyleCnt="0"/>
      <dgm:spPr/>
    </dgm:pt>
    <dgm:pt modelId="{1A02C6D5-7B5B-4056-B8E1-D1FF3CAF08CB}" type="pres">
      <dgm:prSet presAssocID="{50458830-C9F0-4AA0-8FB7-224783A28551}" presName="iconBgRect" presStyleLbl="node1" presStyleIdx="1" presStyleCnt="4"/>
      <dgm:spPr>
        <a:solidFill>
          <a:srgbClr val="CC3399"/>
        </a:solidFill>
        <a:ln>
          <a:solidFill>
            <a:srgbClr val="FF0000"/>
          </a:solidFill>
        </a:ln>
      </dgm:spPr>
    </dgm:pt>
    <dgm:pt modelId="{95C96774-292C-4548-9161-BF51F8C9188D}" type="pres">
      <dgm:prSet presAssocID="{50458830-C9F0-4AA0-8FB7-224783A28551}" presName="iconRect" presStyleLbl="solidFgAcc1" presStyleIdx="1" presStyleCnt="4"/>
      <dgm:spPr/>
    </dgm:pt>
    <dgm:pt modelId="{1B32EA6E-BE78-4983-8EF9-9FA96AD0366D}" type="pres">
      <dgm:prSet presAssocID="{50458830-C9F0-4AA0-8FB7-224783A28551}" presName="spaceRect" presStyleCnt="0"/>
      <dgm:spPr/>
    </dgm:pt>
    <dgm:pt modelId="{6CFB8D11-33BA-4D11-A125-4675CA31E759}" type="pres">
      <dgm:prSet presAssocID="{50458830-C9F0-4AA0-8FB7-224783A28551}" presName="textRect" presStyleLbl="revTx" presStyleIdx="1" presStyleCnt="4">
        <dgm:presLayoutVars>
          <dgm:chMax val="1"/>
          <dgm:chPref val="1"/>
        </dgm:presLayoutVars>
      </dgm:prSet>
      <dgm:spPr/>
    </dgm:pt>
    <dgm:pt modelId="{9BFC1D2C-5309-4CA5-90AD-A388CCE41313}" type="pres">
      <dgm:prSet presAssocID="{5703CB91-5151-4B3D-9AD4-0AF54639BE5A}" presName="sibTrans" presStyleCnt="0"/>
      <dgm:spPr/>
    </dgm:pt>
    <dgm:pt modelId="{030DF92C-52ED-41B8-A3B0-62DB89194106}" type="pres">
      <dgm:prSet presAssocID="{AFC92E57-852F-4052-BC84-36ACE28AC21B}" presName="compNode" presStyleCnt="0"/>
      <dgm:spPr/>
    </dgm:pt>
    <dgm:pt modelId="{6B842D74-DB39-41C2-9C00-DC6D89725572}" type="pres">
      <dgm:prSet presAssocID="{AFC92E57-852F-4052-BC84-36ACE28AC21B}" presName="iconBgRect" presStyleLbl="node1" presStyleIdx="2" presStyleCnt="4" custScaleX="111843" custLinFactNeighborX="0" custLinFactNeighborY="2954"/>
      <dgm:spPr>
        <a:prstGeom prst="hexagon">
          <a:avLst/>
        </a:prstGeom>
        <a:solidFill>
          <a:srgbClr val="C00000"/>
        </a:solidFill>
        <a:ln>
          <a:solidFill>
            <a:srgbClr val="FF0000"/>
          </a:solidFill>
        </a:ln>
      </dgm:spPr>
    </dgm:pt>
    <dgm:pt modelId="{67E182D9-58CB-41C2-9415-EC5118344E95}" type="pres">
      <dgm:prSet presAssocID="{AFC92E57-852F-4052-BC84-36ACE28AC21B}" presName="iconRect" presStyleLbl="solidFgAcc1" presStyleIdx="2" presStyleCnt="4"/>
      <dgm:spPr>
        <a:prstGeom prst="hexagon">
          <a:avLst/>
        </a:prstGeom>
      </dgm:spPr>
    </dgm:pt>
    <dgm:pt modelId="{86795535-0C87-4850-9E2E-26750660D57D}" type="pres">
      <dgm:prSet presAssocID="{AFC92E57-852F-4052-BC84-36ACE28AC21B}" presName="spaceRect" presStyleCnt="0"/>
      <dgm:spPr/>
    </dgm:pt>
    <dgm:pt modelId="{06AB1D76-5F71-4CCE-BD44-241ADC3E704D}" type="pres">
      <dgm:prSet presAssocID="{AFC92E57-852F-4052-BC84-36ACE28AC21B}" presName="textRect" presStyleLbl="revTx" presStyleIdx="2" presStyleCnt="4">
        <dgm:presLayoutVars>
          <dgm:chMax val="1"/>
          <dgm:chPref val="1"/>
        </dgm:presLayoutVars>
      </dgm:prSet>
      <dgm:spPr/>
    </dgm:pt>
    <dgm:pt modelId="{800C8798-AE28-4A3F-8B15-9DDB5C89C78E}" type="pres">
      <dgm:prSet presAssocID="{E22E9770-461F-461A-88B2-A137E825B9CE}" presName="sibTrans" presStyleCnt="0"/>
      <dgm:spPr/>
    </dgm:pt>
    <dgm:pt modelId="{307F63D5-5D40-4E08-821A-EFB4711FAC17}" type="pres">
      <dgm:prSet presAssocID="{0BD587B6-1A1B-44B8-A906-A17ECB4787A1}" presName="compNode" presStyleCnt="0"/>
      <dgm:spPr/>
    </dgm:pt>
    <dgm:pt modelId="{A3406FF1-F9FB-478F-B4A0-EB385E25437A}" type="pres">
      <dgm:prSet presAssocID="{0BD587B6-1A1B-44B8-A906-A17ECB4787A1}" presName="iconBgRect" presStyleLbl="node1" presStyleIdx="3" presStyleCnt="4"/>
      <dgm:spPr>
        <a:prstGeom prst="heart">
          <a:avLst/>
        </a:prstGeom>
        <a:solidFill>
          <a:srgbClr val="0070C0"/>
        </a:solidFill>
        <a:ln>
          <a:solidFill>
            <a:srgbClr val="C00000"/>
          </a:solidFill>
        </a:ln>
      </dgm:spPr>
    </dgm:pt>
    <dgm:pt modelId="{A0193848-A0BD-4303-BCAB-AA47989BF73E}" type="pres">
      <dgm:prSet presAssocID="{0BD587B6-1A1B-44B8-A906-A17ECB4787A1}" presName="iconRect" presStyleLbl="solidFgAcc1" presStyleIdx="3" presStyleCnt="4"/>
      <dgm:spPr>
        <a:prstGeom prst="heart">
          <a:avLst/>
        </a:prstGeom>
      </dgm:spPr>
    </dgm:pt>
    <dgm:pt modelId="{E0BB335B-00A5-41A9-9E6E-FCC1A6E9137B}" type="pres">
      <dgm:prSet presAssocID="{0BD587B6-1A1B-44B8-A906-A17ECB4787A1}" presName="spaceRect" presStyleCnt="0"/>
      <dgm:spPr/>
    </dgm:pt>
    <dgm:pt modelId="{55C52DBD-8B18-44DD-8628-7D83F3BA8F35}" type="pres">
      <dgm:prSet presAssocID="{0BD587B6-1A1B-44B8-A906-A17ECB4787A1}" presName="textRect" presStyleLbl="revTx" presStyleIdx="3" presStyleCnt="4">
        <dgm:presLayoutVars>
          <dgm:chMax val="1"/>
          <dgm:chPref val="1"/>
        </dgm:presLayoutVars>
      </dgm:prSet>
      <dgm:spPr/>
    </dgm:pt>
  </dgm:ptLst>
  <dgm:cxnLst>
    <dgm:cxn modelId="{DEFFAC00-14F5-4489-9C3F-920ABA98E9BA}" type="presOf" srcId="{50458830-C9F0-4AA0-8FB7-224783A28551}" destId="{6CFB8D11-33BA-4D11-A125-4675CA31E759}" srcOrd="0" destOrd="0" presId="urn:microsoft.com/office/officeart/2024/layout/IconCircleLabelList"/>
    <dgm:cxn modelId="{F214A80F-2925-4DA5-BA94-E0BCE8D817B0}" srcId="{2DD3D1E9-F514-4E83-A74F-52B1CCD847E9}" destId="{0BD587B6-1A1B-44B8-A906-A17ECB4787A1}" srcOrd="3" destOrd="0" parTransId="{0EDC8088-7FA0-4BC4-8EE0-2FB2F015162F}" sibTransId="{BE100D8F-33B2-40C4-9152-768DA945C094}"/>
    <dgm:cxn modelId="{9FA74920-8441-4E37-A867-7342734A40DC}" type="presOf" srcId="{0BD587B6-1A1B-44B8-A906-A17ECB4787A1}" destId="{55C52DBD-8B18-44DD-8628-7D83F3BA8F35}" srcOrd="0" destOrd="0" presId="urn:microsoft.com/office/officeart/2024/layout/IconCircleLabelList"/>
    <dgm:cxn modelId="{05FE9C31-1582-414C-806C-2AFB038BB4B9}" type="presOf" srcId="{AFC92E57-852F-4052-BC84-36ACE28AC21B}" destId="{06AB1D76-5F71-4CCE-BD44-241ADC3E704D}" srcOrd="0" destOrd="0" presId="urn:microsoft.com/office/officeart/2024/layout/IconCircleLabelList"/>
    <dgm:cxn modelId="{80F8677F-B100-4FB6-BE97-FDA6A6ED6E62}" srcId="{2DD3D1E9-F514-4E83-A74F-52B1CCD847E9}" destId="{50458830-C9F0-4AA0-8FB7-224783A28551}" srcOrd="1" destOrd="0" parTransId="{9140A20A-07A7-4936-A886-EB523A1C0689}" sibTransId="{5703CB91-5151-4B3D-9AD4-0AF54639BE5A}"/>
    <dgm:cxn modelId="{850FF2AB-016A-4872-8754-FFE2B3BE5970}" type="presOf" srcId="{554F2685-B651-4C84-927C-605953F04B4D}" destId="{039A296C-BB21-47B3-9628-F1E9D226D68E}" srcOrd="0" destOrd="0" presId="urn:microsoft.com/office/officeart/2024/layout/IconCircleLabelList"/>
    <dgm:cxn modelId="{E8A037BB-8064-41ED-96B0-8D790BCBF410}" srcId="{2DD3D1E9-F514-4E83-A74F-52B1CCD847E9}" destId="{554F2685-B651-4C84-927C-605953F04B4D}" srcOrd="0" destOrd="0" parTransId="{E8482B04-88B9-491F-A862-A6E73BE85A75}" sibTransId="{9D758E9F-B046-4AB0-B741-466845F585EC}"/>
    <dgm:cxn modelId="{802177D7-1CD8-4180-95F0-C7DA99076099}" type="presOf" srcId="{2DD3D1E9-F514-4E83-A74F-52B1CCD847E9}" destId="{DCF503E5-90B5-4D8A-ACD4-3F9C8BB61281}" srcOrd="0" destOrd="0" presId="urn:microsoft.com/office/officeart/2024/layout/IconCircleLabelList"/>
    <dgm:cxn modelId="{78E82FFC-FCE2-49CB-80A7-5096220A029B}" srcId="{2DD3D1E9-F514-4E83-A74F-52B1CCD847E9}" destId="{AFC92E57-852F-4052-BC84-36ACE28AC21B}" srcOrd="2" destOrd="0" parTransId="{E54CF443-3971-46D2-87E2-358FC54B5174}" sibTransId="{E22E9770-461F-461A-88B2-A137E825B9CE}"/>
    <dgm:cxn modelId="{C0793B17-2D4B-4261-B9B6-840E96CEAFBF}" type="presParOf" srcId="{DCF503E5-90B5-4D8A-ACD4-3F9C8BB61281}" destId="{B4B6E714-D1A6-49FA-8B96-0615F05B38F6}" srcOrd="0" destOrd="0" presId="urn:microsoft.com/office/officeart/2024/layout/IconCircleLabelList"/>
    <dgm:cxn modelId="{14B45BE2-8986-47EB-BE75-D88D4867F32E}" type="presParOf" srcId="{B4B6E714-D1A6-49FA-8B96-0615F05B38F6}" destId="{86B97B64-15BF-4655-AAA2-9C4800F88C8B}" srcOrd="0" destOrd="0" presId="urn:microsoft.com/office/officeart/2024/layout/IconCircleLabelList"/>
    <dgm:cxn modelId="{19311555-0525-4C6D-9320-285290ABF9A7}" type="presParOf" srcId="{B4B6E714-D1A6-49FA-8B96-0615F05B38F6}" destId="{B0FB3AAA-4F67-4A41-B63C-15E9931B5E13}" srcOrd="1" destOrd="0" presId="urn:microsoft.com/office/officeart/2024/layout/IconCircleLabelList"/>
    <dgm:cxn modelId="{FEDC6EEF-E196-4C61-B506-8C8ADAE71253}" type="presParOf" srcId="{B4B6E714-D1A6-49FA-8B96-0615F05B38F6}" destId="{7150DFB5-773D-4032-83FC-01629049F8D1}" srcOrd="2" destOrd="0" presId="urn:microsoft.com/office/officeart/2024/layout/IconCircleLabelList"/>
    <dgm:cxn modelId="{0E6BADAB-1E7C-4134-AB53-F09E06022615}" type="presParOf" srcId="{B4B6E714-D1A6-49FA-8B96-0615F05B38F6}" destId="{039A296C-BB21-47B3-9628-F1E9D226D68E}" srcOrd="3" destOrd="0" presId="urn:microsoft.com/office/officeart/2024/layout/IconCircleLabelList"/>
    <dgm:cxn modelId="{8E282266-CACB-4653-96FE-5E01A0E3282E}" type="presParOf" srcId="{DCF503E5-90B5-4D8A-ACD4-3F9C8BB61281}" destId="{B324FD73-4AF9-411B-A0E9-6AEEAF8D7749}" srcOrd="1" destOrd="0" presId="urn:microsoft.com/office/officeart/2024/layout/IconCircleLabelList"/>
    <dgm:cxn modelId="{EE528EE4-9AF3-4201-9AD4-94EE8A958DF9}" type="presParOf" srcId="{DCF503E5-90B5-4D8A-ACD4-3F9C8BB61281}" destId="{3C6A3409-BECA-403F-A81F-014F1CACACD3}" srcOrd="2" destOrd="0" presId="urn:microsoft.com/office/officeart/2024/layout/IconCircleLabelList"/>
    <dgm:cxn modelId="{33AF4E65-A9F7-4078-8D6A-4996B7E5365C}" type="presParOf" srcId="{3C6A3409-BECA-403F-A81F-014F1CACACD3}" destId="{1A02C6D5-7B5B-4056-B8E1-D1FF3CAF08CB}" srcOrd="0" destOrd="0" presId="urn:microsoft.com/office/officeart/2024/layout/IconCircleLabelList"/>
    <dgm:cxn modelId="{D43B3DCD-DAB4-4CF1-B101-71619F33CD4C}" type="presParOf" srcId="{3C6A3409-BECA-403F-A81F-014F1CACACD3}" destId="{95C96774-292C-4548-9161-BF51F8C9188D}" srcOrd="1" destOrd="0" presId="urn:microsoft.com/office/officeart/2024/layout/IconCircleLabelList"/>
    <dgm:cxn modelId="{A02672A1-2276-4F6D-B5C3-FF9DD93DDB70}" type="presParOf" srcId="{3C6A3409-BECA-403F-A81F-014F1CACACD3}" destId="{1B32EA6E-BE78-4983-8EF9-9FA96AD0366D}" srcOrd="2" destOrd="0" presId="urn:microsoft.com/office/officeart/2024/layout/IconCircleLabelList"/>
    <dgm:cxn modelId="{980EE898-D4EE-435E-A25F-4F0E7CDE3989}" type="presParOf" srcId="{3C6A3409-BECA-403F-A81F-014F1CACACD3}" destId="{6CFB8D11-33BA-4D11-A125-4675CA31E759}" srcOrd="3" destOrd="0" presId="urn:microsoft.com/office/officeart/2024/layout/IconCircleLabelList"/>
    <dgm:cxn modelId="{59916369-F36C-4E1D-92E2-6A9EAD6A7033}" type="presParOf" srcId="{DCF503E5-90B5-4D8A-ACD4-3F9C8BB61281}" destId="{9BFC1D2C-5309-4CA5-90AD-A388CCE41313}" srcOrd="3" destOrd="0" presId="urn:microsoft.com/office/officeart/2024/layout/IconCircleLabelList"/>
    <dgm:cxn modelId="{F5898428-779D-4B06-9C91-73B01A400C4D}" type="presParOf" srcId="{DCF503E5-90B5-4D8A-ACD4-3F9C8BB61281}" destId="{030DF92C-52ED-41B8-A3B0-62DB89194106}" srcOrd="4" destOrd="0" presId="urn:microsoft.com/office/officeart/2024/layout/IconCircleLabelList"/>
    <dgm:cxn modelId="{BE8B09DE-4227-48EB-A571-B4E965CEA3C0}" type="presParOf" srcId="{030DF92C-52ED-41B8-A3B0-62DB89194106}" destId="{6B842D74-DB39-41C2-9C00-DC6D89725572}" srcOrd="0" destOrd="0" presId="urn:microsoft.com/office/officeart/2024/layout/IconCircleLabelList"/>
    <dgm:cxn modelId="{F1D36D71-F2CD-40DE-B90B-7D5FD0A45B54}" type="presParOf" srcId="{030DF92C-52ED-41B8-A3B0-62DB89194106}" destId="{67E182D9-58CB-41C2-9415-EC5118344E95}" srcOrd="1" destOrd="0" presId="urn:microsoft.com/office/officeart/2024/layout/IconCircleLabelList"/>
    <dgm:cxn modelId="{3292DBBC-56B7-4270-89FE-0503FB79DED1}" type="presParOf" srcId="{030DF92C-52ED-41B8-A3B0-62DB89194106}" destId="{86795535-0C87-4850-9E2E-26750660D57D}" srcOrd="2" destOrd="0" presId="urn:microsoft.com/office/officeart/2024/layout/IconCircleLabelList"/>
    <dgm:cxn modelId="{CF36EE88-B987-46F3-BBB1-D4A2B2C9F597}" type="presParOf" srcId="{030DF92C-52ED-41B8-A3B0-62DB89194106}" destId="{06AB1D76-5F71-4CCE-BD44-241ADC3E704D}" srcOrd="3" destOrd="0" presId="urn:microsoft.com/office/officeart/2024/layout/IconCircleLabelList"/>
    <dgm:cxn modelId="{A7BD4193-AB90-4356-B7A8-FD54E4387F8F}" type="presParOf" srcId="{DCF503E5-90B5-4D8A-ACD4-3F9C8BB61281}" destId="{800C8798-AE28-4A3F-8B15-9DDB5C89C78E}" srcOrd="5" destOrd="0" presId="urn:microsoft.com/office/officeart/2024/layout/IconCircleLabelList"/>
    <dgm:cxn modelId="{6069FA79-58C0-4241-A72C-325B200CB0FB}" type="presParOf" srcId="{DCF503E5-90B5-4D8A-ACD4-3F9C8BB61281}" destId="{307F63D5-5D40-4E08-821A-EFB4711FAC17}" srcOrd="6" destOrd="0" presId="urn:microsoft.com/office/officeart/2024/layout/IconCircleLabelList"/>
    <dgm:cxn modelId="{CAF9862A-C98C-48C1-9143-DF2A332CABFC}" type="presParOf" srcId="{307F63D5-5D40-4E08-821A-EFB4711FAC17}" destId="{A3406FF1-F9FB-478F-B4A0-EB385E25437A}" srcOrd="0" destOrd="0" presId="urn:microsoft.com/office/officeart/2024/layout/IconCircleLabelList"/>
    <dgm:cxn modelId="{16C6ECB8-435F-48DE-B470-C11849345FD0}" type="presParOf" srcId="{307F63D5-5D40-4E08-821A-EFB4711FAC17}" destId="{A0193848-A0BD-4303-BCAB-AA47989BF73E}" srcOrd="1" destOrd="0" presId="urn:microsoft.com/office/officeart/2024/layout/IconCircleLabelList"/>
    <dgm:cxn modelId="{D5DB3D66-0394-42B3-8A93-FD2B59F67AC2}" type="presParOf" srcId="{307F63D5-5D40-4E08-821A-EFB4711FAC17}" destId="{E0BB335B-00A5-41A9-9E6E-FCC1A6E9137B}" srcOrd="2" destOrd="0" presId="urn:microsoft.com/office/officeart/2024/layout/IconCircleLabelList"/>
    <dgm:cxn modelId="{FBD4207F-482C-4C44-97FB-3AC82AD1CA73}" type="presParOf" srcId="{307F63D5-5D40-4E08-821A-EFB4711FAC17}" destId="{55C52DBD-8B18-44DD-8628-7D83F3BA8F35}" srcOrd="3" destOrd="0" presId="urn:microsoft.com/office/officeart/2024/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27673A-9FD7-4571-AFE9-D5B06B2377AF}" type="doc">
      <dgm:prSet loTypeId="urn:microsoft.com/office/officeart/2005/8/layout/hList6" loCatId="list" qsTypeId="urn:microsoft.com/office/officeart/2005/8/quickstyle/3d1" qsCatId="3D" csTypeId="urn:microsoft.com/office/officeart/2005/8/colors/accent1_2" csCatId="accent1" phldr="1"/>
      <dgm:spPr/>
      <dgm:t>
        <a:bodyPr/>
        <a:lstStyle/>
        <a:p>
          <a:endParaRPr lang="en-GB"/>
        </a:p>
      </dgm:t>
    </dgm:pt>
    <dgm:pt modelId="{A7CD5363-B33D-472D-BF34-077E87F2CF5F}">
      <dgm:prSet/>
      <dgm:spPr>
        <a:solidFill>
          <a:srgbClr val="C00000"/>
        </a:solidFill>
        <a:ln>
          <a:solidFill>
            <a:srgbClr val="FF0000"/>
          </a:solidFill>
        </a:ln>
      </dgm:spPr>
      <dgm:t>
        <a:bodyPr/>
        <a:lstStyle/>
        <a:p>
          <a:r>
            <a:rPr lang="en-GB" b="1">
              <a:solidFill>
                <a:schemeClr val="tx1"/>
              </a:solidFill>
            </a:rPr>
            <a:t> TEAMS IS AN EFFECTIVE TOOL THAT CAN BE USED BY THE </a:t>
          </a:r>
          <a:r>
            <a:rPr lang="en-GB" b="1">
              <a:solidFill>
                <a:schemeClr val="bg1">
                  <a:lumMod val="95000"/>
                </a:schemeClr>
              </a:solidFill>
            </a:rPr>
            <a:t>RIVEDALE NURSING HOME </a:t>
          </a:r>
          <a:r>
            <a:rPr lang="en-GB" b="1">
              <a:solidFill>
                <a:schemeClr val="tx1"/>
              </a:solidFill>
            </a:rPr>
            <a:t>TO ENCOURAGE AND HELP STAFF EFFIENTLY GLIDE THROUGH THEIR COMMUNICATION WITH OTHER COLLEGUES</a:t>
          </a:r>
        </a:p>
      </dgm:t>
    </dgm:pt>
    <dgm:pt modelId="{74BE0FE8-D6C3-48C3-B3A5-04603135C7B1}" type="parTrans" cxnId="{27A6A95D-5FCF-45EB-9C45-F154EFE4A847}">
      <dgm:prSet/>
      <dgm:spPr/>
      <dgm:t>
        <a:bodyPr/>
        <a:lstStyle/>
        <a:p>
          <a:endParaRPr lang="en-GB"/>
        </a:p>
      </dgm:t>
    </dgm:pt>
    <dgm:pt modelId="{68C11840-0FA8-46CF-88F3-E0A919AA4E46}" type="sibTrans" cxnId="{27A6A95D-5FCF-45EB-9C45-F154EFE4A847}">
      <dgm:prSet/>
      <dgm:spPr/>
      <dgm:t>
        <a:bodyPr/>
        <a:lstStyle/>
        <a:p>
          <a:endParaRPr lang="en-GB"/>
        </a:p>
      </dgm:t>
    </dgm:pt>
    <dgm:pt modelId="{481FA4E9-268C-44E8-8112-9E3DD1449CAB}">
      <dgm:prSet/>
      <dgm:spPr>
        <a:solidFill>
          <a:srgbClr val="E06010"/>
        </a:solidFill>
      </dgm:spPr>
      <dgm:t>
        <a:bodyPr/>
        <a:lstStyle/>
        <a:p>
          <a:r>
            <a:rPr lang="en-GB" b="1">
              <a:solidFill>
                <a:schemeClr val="tx1"/>
              </a:solidFill>
            </a:rPr>
            <a:t>TEAMS WILL SUPPORT WORK TOWARDS</a:t>
          </a:r>
          <a:r>
            <a:rPr lang="en-GB" b="1">
              <a:solidFill>
                <a:schemeClr val="bg1">
                  <a:lumMod val="95000"/>
                </a:schemeClr>
              </a:solidFill>
            </a:rPr>
            <a:t> THE RIVERDALE NURSING HOME </a:t>
          </a:r>
          <a:r>
            <a:rPr lang="en-GB" b="1">
              <a:solidFill>
                <a:schemeClr val="tx1"/>
              </a:solidFill>
            </a:rPr>
            <a:t>STAFF GOALS TOGETHER </a:t>
          </a:r>
        </a:p>
      </dgm:t>
    </dgm:pt>
    <dgm:pt modelId="{3750F881-01B2-4A50-B9F8-4F8D9A9BA713}" type="parTrans" cxnId="{5DE11122-34C1-4C53-B9CE-37CAA30AC2C5}">
      <dgm:prSet/>
      <dgm:spPr/>
      <dgm:t>
        <a:bodyPr/>
        <a:lstStyle/>
        <a:p>
          <a:endParaRPr lang="en-GB"/>
        </a:p>
      </dgm:t>
    </dgm:pt>
    <dgm:pt modelId="{098CC436-38CF-416F-8074-E5432A9DC38A}" type="sibTrans" cxnId="{5DE11122-34C1-4C53-B9CE-37CAA30AC2C5}">
      <dgm:prSet/>
      <dgm:spPr/>
      <dgm:t>
        <a:bodyPr/>
        <a:lstStyle/>
        <a:p>
          <a:endParaRPr lang="en-GB"/>
        </a:p>
      </dgm:t>
    </dgm:pt>
    <dgm:pt modelId="{49DEC4DD-918D-45C7-987A-080845578BC8}">
      <dgm:prSet/>
      <dgm:spPr>
        <a:solidFill>
          <a:schemeClr val="accent6"/>
        </a:solidFill>
      </dgm:spPr>
      <dgm:t>
        <a:bodyPr/>
        <a:lstStyle/>
        <a:p>
          <a:r>
            <a:rPr lang="en-GB" b="1">
              <a:solidFill>
                <a:schemeClr val="tx1"/>
              </a:solidFill>
            </a:rPr>
            <a:t>GIVE GOOD PATIENT CARE AT THE </a:t>
          </a:r>
          <a:r>
            <a:rPr lang="en-GB" b="1">
              <a:solidFill>
                <a:schemeClr val="bg1">
                  <a:lumMod val="95000"/>
                </a:schemeClr>
              </a:solidFill>
            </a:rPr>
            <a:t>RIVERDALE NURSING HOME</a:t>
          </a:r>
        </a:p>
      </dgm:t>
    </dgm:pt>
    <dgm:pt modelId="{FEB300F5-D7F5-41C1-98ED-F6AC339C7CD4}" type="parTrans" cxnId="{DAB4FA4A-643D-484E-9A43-973048B02B29}">
      <dgm:prSet/>
      <dgm:spPr/>
      <dgm:t>
        <a:bodyPr/>
        <a:lstStyle/>
        <a:p>
          <a:endParaRPr lang="en-GB"/>
        </a:p>
      </dgm:t>
    </dgm:pt>
    <dgm:pt modelId="{36613719-BCC2-467B-A385-CFAD8BFF2439}" type="sibTrans" cxnId="{DAB4FA4A-643D-484E-9A43-973048B02B29}">
      <dgm:prSet/>
      <dgm:spPr/>
      <dgm:t>
        <a:bodyPr/>
        <a:lstStyle/>
        <a:p>
          <a:endParaRPr lang="en-GB"/>
        </a:p>
      </dgm:t>
    </dgm:pt>
    <dgm:pt modelId="{28EACE40-2AF2-4926-9669-1C807484D4F7}">
      <dgm:prSet/>
      <dgm:spPr>
        <a:solidFill>
          <a:srgbClr val="FFC000"/>
        </a:solidFill>
      </dgm:spPr>
      <dgm:t>
        <a:bodyPr/>
        <a:lstStyle/>
        <a:p>
          <a:r>
            <a:rPr lang="en-GB" b="1">
              <a:solidFill>
                <a:schemeClr val="tx1"/>
              </a:solidFill>
            </a:rPr>
            <a:t>REDUCES MISUNDERSTANDIGS BETWEEN DAY AND NIGHT SHIFT MEMEBERS AT THE </a:t>
          </a:r>
          <a:r>
            <a:rPr lang="en-GB" b="1">
              <a:solidFill>
                <a:schemeClr val="bg1">
                  <a:lumMod val="95000"/>
                </a:schemeClr>
              </a:solidFill>
            </a:rPr>
            <a:t>RIVERDALE NURSING HOME </a:t>
          </a:r>
        </a:p>
      </dgm:t>
    </dgm:pt>
    <dgm:pt modelId="{45C09B2C-9365-4142-9589-66327DE3B203}" type="parTrans" cxnId="{69CD83C4-7CCC-4B75-A32F-ECD41FE0EA41}">
      <dgm:prSet/>
      <dgm:spPr/>
      <dgm:t>
        <a:bodyPr/>
        <a:lstStyle/>
        <a:p>
          <a:endParaRPr lang="en-GB"/>
        </a:p>
      </dgm:t>
    </dgm:pt>
    <dgm:pt modelId="{8198E4E6-E5F7-4486-B26F-F61F378A43E1}" type="sibTrans" cxnId="{69CD83C4-7CCC-4B75-A32F-ECD41FE0EA41}">
      <dgm:prSet/>
      <dgm:spPr/>
      <dgm:t>
        <a:bodyPr/>
        <a:lstStyle/>
        <a:p>
          <a:endParaRPr lang="en-GB"/>
        </a:p>
      </dgm:t>
    </dgm:pt>
    <dgm:pt modelId="{68386789-B5ED-45E1-B98E-EB1C6E30C9B0}">
      <dgm:prSet/>
      <dgm:spPr>
        <a:solidFill>
          <a:srgbClr val="0070C0"/>
        </a:solidFill>
      </dgm:spPr>
      <dgm:t>
        <a:bodyPr/>
        <a:lstStyle/>
        <a:p>
          <a:r>
            <a:rPr lang="en-GB" b="1">
              <a:solidFill>
                <a:schemeClr val="tx1"/>
              </a:solidFill>
            </a:rPr>
            <a:t>RESPOND QUCKLY AND EFFIENTLY WITH </a:t>
          </a:r>
          <a:r>
            <a:rPr lang="en-GB" b="1">
              <a:solidFill>
                <a:schemeClr val="bg1">
                  <a:lumMod val="95000"/>
                </a:schemeClr>
              </a:solidFill>
            </a:rPr>
            <a:t>THE RIVERDALE NURSING STAFFS </a:t>
          </a:r>
          <a:r>
            <a:rPr lang="en-GB" b="1">
              <a:solidFill>
                <a:schemeClr val="tx1"/>
              </a:solidFill>
            </a:rPr>
            <a:t>BUSY WORK LOADS</a:t>
          </a:r>
        </a:p>
      </dgm:t>
    </dgm:pt>
    <dgm:pt modelId="{E7A6ED31-6CF0-4541-A4EF-241429A91890}" type="parTrans" cxnId="{39435CF4-1CE4-45B1-B8C1-3C89E74AC24B}">
      <dgm:prSet/>
      <dgm:spPr/>
      <dgm:t>
        <a:bodyPr/>
        <a:lstStyle/>
        <a:p>
          <a:endParaRPr lang="en-GB"/>
        </a:p>
      </dgm:t>
    </dgm:pt>
    <dgm:pt modelId="{AAA15AE2-F2B2-4AB1-83EC-6C3A38C6A558}" type="sibTrans" cxnId="{39435CF4-1CE4-45B1-B8C1-3C89E74AC24B}">
      <dgm:prSet/>
      <dgm:spPr/>
      <dgm:t>
        <a:bodyPr/>
        <a:lstStyle/>
        <a:p>
          <a:endParaRPr lang="en-GB"/>
        </a:p>
      </dgm:t>
    </dgm:pt>
    <dgm:pt modelId="{88F834E7-95E9-4F12-8AAD-FC231A8A046E}" type="pres">
      <dgm:prSet presAssocID="{4927673A-9FD7-4571-AFE9-D5B06B2377AF}" presName="Name0" presStyleCnt="0">
        <dgm:presLayoutVars>
          <dgm:dir/>
          <dgm:resizeHandles val="exact"/>
        </dgm:presLayoutVars>
      </dgm:prSet>
      <dgm:spPr/>
    </dgm:pt>
    <dgm:pt modelId="{E0B6E2AA-B4AD-4EDB-95CF-1C69000036F9}" type="pres">
      <dgm:prSet presAssocID="{A7CD5363-B33D-472D-BF34-077E87F2CF5F}" presName="node" presStyleLbl="node1" presStyleIdx="0" presStyleCnt="5">
        <dgm:presLayoutVars>
          <dgm:bulletEnabled val="1"/>
        </dgm:presLayoutVars>
      </dgm:prSet>
      <dgm:spPr/>
    </dgm:pt>
    <dgm:pt modelId="{B0DCD215-CBB9-43C7-A25C-394351C754C5}" type="pres">
      <dgm:prSet presAssocID="{68C11840-0FA8-46CF-88F3-E0A919AA4E46}" presName="sibTrans" presStyleCnt="0"/>
      <dgm:spPr/>
    </dgm:pt>
    <dgm:pt modelId="{763A78A4-60FF-459C-B81C-2A5157451D42}" type="pres">
      <dgm:prSet presAssocID="{481FA4E9-268C-44E8-8112-9E3DD1449CAB}" presName="node" presStyleLbl="node1" presStyleIdx="1" presStyleCnt="5">
        <dgm:presLayoutVars>
          <dgm:bulletEnabled val="1"/>
        </dgm:presLayoutVars>
      </dgm:prSet>
      <dgm:spPr/>
    </dgm:pt>
    <dgm:pt modelId="{BE16B186-741B-42B4-9862-6B0DBDB99B55}" type="pres">
      <dgm:prSet presAssocID="{098CC436-38CF-416F-8074-E5432A9DC38A}" presName="sibTrans" presStyleCnt="0"/>
      <dgm:spPr/>
    </dgm:pt>
    <dgm:pt modelId="{F136391E-F639-49AD-A288-B1C2BB2AE4D3}" type="pres">
      <dgm:prSet presAssocID="{49DEC4DD-918D-45C7-987A-080845578BC8}" presName="node" presStyleLbl="node1" presStyleIdx="2" presStyleCnt="5">
        <dgm:presLayoutVars>
          <dgm:bulletEnabled val="1"/>
        </dgm:presLayoutVars>
      </dgm:prSet>
      <dgm:spPr/>
    </dgm:pt>
    <dgm:pt modelId="{C9C59B61-6C02-43D9-9910-A5549E8294B3}" type="pres">
      <dgm:prSet presAssocID="{36613719-BCC2-467B-A385-CFAD8BFF2439}" presName="sibTrans" presStyleCnt="0"/>
      <dgm:spPr/>
    </dgm:pt>
    <dgm:pt modelId="{93A43398-F2D8-4350-92CD-252EE0836248}" type="pres">
      <dgm:prSet presAssocID="{28EACE40-2AF2-4926-9669-1C807484D4F7}" presName="node" presStyleLbl="node1" presStyleIdx="3" presStyleCnt="5">
        <dgm:presLayoutVars>
          <dgm:bulletEnabled val="1"/>
        </dgm:presLayoutVars>
      </dgm:prSet>
      <dgm:spPr/>
    </dgm:pt>
    <dgm:pt modelId="{B8B6A601-90F6-4ED4-8187-B44BC5336CC6}" type="pres">
      <dgm:prSet presAssocID="{8198E4E6-E5F7-4486-B26F-F61F378A43E1}" presName="sibTrans" presStyleCnt="0"/>
      <dgm:spPr/>
    </dgm:pt>
    <dgm:pt modelId="{38670372-C32A-4215-B42C-E6D9EC162FCB}" type="pres">
      <dgm:prSet presAssocID="{68386789-B5ED-45E1-B98E-EB1C6E30C9B0}" presName="node" presStyleLbl="node1" presStyleIdx="4" presStyleCnt="5" custLinFactNeighborX="3800" custLinFactNeighborY="-3101">
        <dgm:presLayoutVars>
          <dgm:bulletEnabled val="1"/>
        </dgm:presLayoutVars>
      </dgm:prSet>
      <dgm:spPr/>
    </dgm:pt>
  </dgm:ptLst>
  <dgm:cxnLst>
    <dgm:cxn modelId="{1AADAD05-72E2-486A-8E9F-9FF4049A1860}" type="presOf" srcId="{49DEC4DD-918D-45C7-987A-080845578BC8}" destId="{F136391E-F639-49AD-A288-B1C2BB2AE4D3}" srcOrd="0" destOrd="0" presId="urn:microsoft.com/office/officeart/2005/8/layout/hList6"/>
    <dgm:cxn modelId="{BBB4660F-EFE1-43F4-A1BA-520FF33D9A41}" type="presOf" srcId="{28EACE40-2AF2-4926-9669-1C807484D4F7}" destId="{93A43398-F2D8-4350-92CD-252EE0836248}" srcOrd="0" destOrd="0" presId="urn:microsoft.com/office/officeart/2005/8/layout/hList6"/>
    <dgm:cxn modelId="{CD9AE210-E549-4DA3-A6E3-560E95729BB8}" type="presOf" srcId="{4927673A-9FD7-4571-AFE9-D5B06B2377AF}" destId="{88F834E7-95E9-4F12-8AAD-FC231A8A046E}" srcOrd="0" destOrd="0" presId="urn:microsoft.com/office/officeart/2005/8/layout/hList6"/>
    <dgm:cxn modelId="{5DE11122-34C1-4C53-B9CE-37CAA30AC2C5}" srcId="{4927673A-9FD7-4571-AFE9-D5B06B2377AF}" destId="{481FA4E9-268C-44E8-8112-9E3DD1449CAB}" srcOrd="1" destOrd="0" parTransId="{3750F881-01B2-4A50-B9F8-4F8D9A9BA713}" sibTransId="{098CC436-38CF-416F-8074-E5432A9DC38A}"/>
    <dgm:cxn modelId="{21D7CB44-ACE5-4441-905B-69110CFFD0CF}" type="presOf" srcId="{481FA4E9-268C-44E8-8112-9E3DD1449CAB}" destId="{763A78A4-60FF-459C-B81C-2A5157451D42}" srcOrd="0" destOrd="0" presId="urn:microsoft.com/office/officeart/2005/8/layout/hList6"/>
    <dgm:cxn modelId="{DAB4FA4A-643D-484E-9A43-973048B02B29}" srcId="{4927673A-9FD7-4571-AFE9-D5B06B2377AF}" destId="{49DEC4DD-918D-45C7-987A-080845578BC8}" srcOrd="2" destOrd="0" parTransId="{FEB300F5-D7F5-41C1-98ED-F6AC339C7CD4}" sibTransId="{36613719-BCC2-467B-A385-CFAD8BFF2439}"/>
    <dgm:cxn modelId="{9DC0414E-4BED-491C-AF1F-6842496ADD13}" type="presOf" srcId="{68386789-B5ED-45E1-B98E-EB1C6E30C9B0}" destId="{38670372-C32A-4215-B42C-E6D9EC162FCB}" srcOrd="0" destOrd="0" presId="urn:microsoft.com/office/officeart/2005/8/layout/hList6"/>
    <dgm:cxn modelId="{27A6A95D-5FCF-45EB-9C45-F154EFE4A847}" srcId="{4927673A-9FD7-4571-AFE9-D5B06B2377AF}" destId="{A7CD5363-B33D-472D-BF34-077E87F2CF5F}" srcOrd="0" destOrd="0" parTransId="{74BE0FE8-D6C3-48C3-B3A5-04603135C7B1}" sibTransId="{68C11840-0FA8-46CF-88F3-E0A919AA4E46}"/>
    <dgm:cxn modelId="{69CD83C4-7CCC-4B75-A32F-ECD41FE0EA41}" srcId="{4927673A-9FD7-4571-AFE9-D5B06B2377AF}" destId="{28EACE40-2AF2-4926-9669-1C807484D4F7}" srcOrd="3" destOrd="0" parTransId="{45C09B2C-9365-4142-9589-66327DE3B203}" sibTransId="{8198E4E6-E5F7-4486-B26F-F61F378A43E1}"/>
    <dgm:cxn modelId="{CA05C4DA-4C9B-4E4A-AE14-DCBB65C9021B}" type="presOf" srcId="{A7CD5363-B33D-472D-BF34-077E87F2CF5F}" destId="{E0B6E2AA-B4AD-4EDB-95CF-1C69000036F9}" srcOrd="0" destOrd="0" presId="urn:microsoft.com/office/officeart/2005/8/layout/hList6"/>
    <dgm:cxn modelId="{39435CF4-1CE4-45B1-B8C1-3C89E74AC24B}" srcId="{4927673A-9FD7-4571-AFE9-D5B06B2377AF}" destId="{68386789-B5ED-45E1-B98E-EB1C6E30C9B0}" srcOrd="4" destOrd="0" parTransId="{E7A6ED31-6CF0-4541-A4EF-241429A91890}" sibTransId="{AAA15AE2-F2B2-4AB1-83EC-6C3A38C6A558}"/>
    <dgm:cxn modelId="{4EF42457-338C-4EF4-95E5-42B5F8979E38}" type="presParOf" srcId="{88F834E7-95E9-4F12-8AAD-FC231A8A046E}" destId="{E0B6E2AA-B4AD-4EDB-95CF-1C69000036F9}" srcOrd="0" destOrd="0" presId="urn:microsoft.com/office/officeart/2005/8/layout/hList6"/>
    <dgm:cxn modelId="{F55440B1-50AB-4108-B7FD-A23A038E08CC}" type="presParOf" srcId="{88F834E7-95E9-4F12-8AAD-FC231A8A046E}" destId="{B0DCD215-CBB9-43C7-A25C-394351C754C5}" srcOrd="1" destOrd="0" presId="urn:microsoft.com/office/officeart/2005/8/layout/hList6"/>
    <dgm:cxn modelId="{80557AD3-9C88-4FEE-9A6A-86998DBE0507}" type="presParOf" srcId="{88F834E7-95E9-4F12-8AAD-FC231A8A046E}" destId="{763A78A4-60FF-459C-B81C-2A5157451D42}" srcOrd="2" destOrd="0" presId="urn:microsoft.com/office/officeart/2005/8/layout/hList6"/>
    <dgm:cxn modelId="{EF628944-F761-4290-93BA-8CC43AE2BE5A}" type="presParOf" srcId="{88F834E7-95E9-4F12-8AAD-FC231A8A046E}" destId="{BE16B186-741B-42B4-9862-6B0DBDB99B55}" srcOrd="3" destOrd="0" presId="urn:microsoft.com/office/officeart/2005/8/layout/hList6"/>
    <dgm:cxn modelId="{86DA422C-7C2D-49CC-B463-A715C3984D08}" type="presParOf" srcId="{88F834E7-95E9-4F12-8AAD-FC231A8A046E}" destId="{F136391E-F639-49AD-A288-B1C2BB2AE4D3}" srcOrd="4" destOrd="0" presId="urn:microsoft.com/office/officeart/2005/8/layout/hList6"/>
    <dgm:cxn modelId="{441D0817-89FA-4B30-9ADB-2ED0D366AF9F}" type="presParOf" srcId="{88F834E7-95E9-4F12-8AAD-FC231A8A046E}" destId="{C9C59B61-6C02-43D9-9910-A5549E8294B3}" srcOrd="5" destOrd="0" presId="urn:microsoft.com/office/officeart/2005/8/layout/hList6"/>
    <dgm:cxn modelId="{5B2883EF-1F8E-449C-8343-5AF9C0C86F60}" type="presParOf" srcId="{88F834E7-95E9-4F12-8AAD-FC231A8A046E}" destId="{93A43398-F2D8-4350-92CD-252EE0836248}" srcOrd="6" destOrd="0" presId="urn:microsoft.com/office/officeart/2005/8/layout/hList6"/>
    <dgm:cxn modelId="{256EB7EE-3EAC-4748-941C-F2CFB5E21873}" type="presParOf" srcId="{88F834E7-95E9-4F12-8AAD-FC231A8A046E}" destId="{B8B6A601-90F6-4ED4-8187-B44BC5336CC6}" srcOrd="7" destOrd="0" presId="urn:microsoft.com/office/officeart/2005/8/layout/hList6"/>
    <dgm:cxn modelId="{F173F4DE-9CC6-4B71-9184-60C7F9FA1DC0}" type="presParOf" srcId="{88F834E7-95E9-4F12-8AAD-FC231A8A046E}" destId="{38670372-C32A-4215-B42C-E6D9EC162FC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D2733-C687-400F-A20C-72A1F317D195}">
      <dsp:nvSpPr>
        <dsp:cNvPr id="0" name=""/>
        <dsp:cNvSpPr/>
      </dsp:nvSpPr>
      <dsp:spPr>
        <a:xfrm>
          <a:off x="0" y="607"/>
          <a:ext cx="6628804"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498542A-17AF-4F8F-9D28-A67369185A6E}">
      <dsp:nvSpPr>
        <dsp:cNvPr id="0" name=""/>
        <dsp:cNvSpPr/>
      </dsp:nvSpPr>
      <dsp:spPr>
        <a:xfrm>
          <a:off x="0" y="60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FF0000"/>
              </a:solidFill>
            </a:rPr>
            <a:t>ASHA ALI- </a:t>
          </a:r>
          <a:r>
            <a:rPr lang="en-GB" sz="2900" kern="1200" dirty="0">
              <a:solidFill>
                <a:srgbClr val="FF0000"/>
              </a:solidFill>
            </a:rPr>
            <a:t>Student No: </a:t>
          </a:r>
          <a:r>
            <a:rPr lang="en-GB" sz="2900" b="1" kern="1200" dirty="0">
              <a:solidFill>
                <a:srgbClr val="FF0000"/>
              </a:solidFill>
            </a:rPr>
            <a:t>2534611</a:t>
          </a:r>
          <a:endParaRPr lang="en-US" sz="2900" kern="1200" dirty="0">
            <a:solidFill>
              <a:srgbClr val="FF0000"/>
            </a:solidFill>
          </a:endParaRPr>
        </a:p>
      </dsp:txBody>
      <dsp:txXfrm>
        <a:off x="0" y="607"/>
        <a:ext cx="6628804" cy="995673"/>
      </dsp:txXfrm>
    </dsp:sp>
    <dsp:sp modelId="{36B343E2-E79C-447A-BF33-18D290A2C380}">
      <dsp:nvSpPr>
        <dsp:cNvPr id="0" name=""/>
        <dsp:cNvSpPr/>
      </dsp:nvSpPr>
      <dsp:spPr>
        <a:xfrm>
          <a:off x="0" y="996280"/>
          <a:ext cx="6628804"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EB240E8-7845-4A67-9546-F6EF1ACBC630}">
      <dsp:nvSpPr>
        <dsp:cNvPr id="0" name=""/>
        <dsp:cNvSpPr/>
      </dsp:nvSpPr>
      <dsp:spPr>
        <a:xfrm>
          <a:off x="0" y="99628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B0F0"/>
              </a:solidFill>
            </a:rPr>
            <a:t>ROSEBINA ALI- </a:t>
          </a:r>
          <a:r>
            <a:rPr lang="en-GB" sz="2900" kern="1200" dirty="0">
              <a:solidFill>
                <a:srgbClr val="00B0F0"/>
              </a:solidFill>
            </a:rPr>
            <a:t>Student No:</a:t>
          </a:r>
          <a:r>
            <a:rPr lang="en-GB" sz="2900" b="1" kern="1200" dirty="0">
              <a:solidFill>
                <a:srgbClr val="00B0F0"/>
              </a:solidFill>
            </a:rPr>
            <a:t>2534726</a:t>
          </a:r>
          <a:endParaRPr lang="en-US" sz="2900" kern="1200" dirty="0">
            <a:solidFill>
              <a:srgbClr val="00B0F0"/>
            </a:solidFill>
          </a:endParaRPr>
        </a:p>
      </dsp:txBody>
      <dsp:txXfrm>
        <a:off x="0" y="996280"/>
        <a:ext cx="6628804" cy="995673"/>
      </dsp:txXfrm>
    </dsp:sp>
    <dsp:sp modelId="{27AC4C88-FDC8-470F-A51D-B5E77FDA5896}">
      <dsp:nvSpPr>
        <dsp:cNvPr id="0" name=""/>
        <dsp:cNvSpPr/>
      </dsp:nvSpPr>
      <dsp:spPr>
        <a:xfrm>
          <a:off x="0" y="1991953"/>
          <a:ext cx="6628804"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5C98298-FEB3-4B3B-BEAE-C6765024FBA3}">
      <dsp:nvSpPr>
        <dsp:cNvPr id="0" name=""/>
        <dsp:cNvSpPr/>
      </dsp:nvSpPr>
      <dsp:spPr>
        <a:xfrm>
          <a:off x="0" y="1991953"/>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FFFF00"/>
              </a:solidFill>
              <a:latin typeface="Calibri"/>
              <a:ea typeface="Calibri"/>
              <a:cs typeface="Calibri"/>
            </a:rPr>
            <a:t>NAZIA BI- Student No: 2539773</a:t>
          </a:r>
          <a:endParaRPr lang="en-GB" sz="2900" b="1" kern="1200" dirty="0">
            <a:solidFill>
              <a:srgbClr val="FFFF00"/>
            </a:solidFill>
            <a:latin typeface="Calibri Light" panose="020F0302020204030204"/>
          </a:endParaRPr>
        </a:p>
      </dsp:txBody>
      <dsp:txXfrm>
        <a:off x="0" y="1991953"/>
        <a:ext cx="6628804" cy="995673"/>
      </dsp:txXfrm>
    </dsp:sp>
    <dsp:sp modelId="{8948F932-5526-4A48-BBCC-2D3DA6D7F71F}">
      <dsp:nvSpPr>
        <dsp:cNvPr id="0" name=""/>
        <dsp:cNvSpPr/>
      </dsp:nvSpPr>
      <dsp:spPr>
        <a:xfrm>
          <a:off x="0" y="2987627"/>
          <a:ext cx="6628804"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13A06F2-41A0-4156-86F7-1C0138AE43C8}">
      <dsp:nvSpPr>
        <dsp:cNvPr id="0" name=""/>
        <dsp:cNvSpPr/>
      </dsp:nvSpPr>
      <dsp:spPr>
        <a:xfrm>
          <a:off x="0" y="298762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CC3399"/>
              </a:solidFill>
              <a:latin typeface="Calibri"/>
              <a:ea typeface="Calibri"/>
              <a:cs typeface="Calibri"/>
            </a:rPr>
            <a:t>VICKIE HALL-STUDENT No 2536761</a:t>
          </a:r>
        </a:p>
      </dsp:txBody>
      <dsp:txXfrm>
        <a:off x="0" y="2987627"/>
        <a:ext cx="6628804" cy="995673"/>
      </dsp:txXfrm>
    </dsp:sp>
    <dsp:sp modelId="{E9BDFB3E-D4AE-42B8-B7BA-5E8AFFF65614}">
      <dsp:nvSpPr>
        <dsp:cNvPr id="0" name=""/>
        <dsp:cNvSpPr/>
      </dsp:nvSpPr>
      <dsp:spPr>
        <a:xfrm>
          <a:off x="0" y="3983300"/>
          <a:ext cx="6628804" cy="0"/>
        </a:xfrm>
        <a:prstGeom prst="line">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220F418-D5CB-4D22-A051-C173C3236985}">
      <dsp:nvSpPr>
        <dsp:cNvPr id="0" name=""/>
        <dsp:cNvSpPr/>
      </dsp:nvSpPr>
      <dsp:spPr>
        <a:xfrm>
          <a:off x="0" y="398330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2060"/>
              </a:solidFill>
            </a:rPr>
            <a:t>SABRINA BEGUM- </a:t>
          </a:r>
          <a:r>
            <a:rPr lang="en-GB" sz="2900" kern="1200" dirty="0">
              <a:solidFill>
                <a:srgbClr val="002060"/>
              </a:solidFill>
            </a:rPr>
            <a:t>Student No: </a:t>
          </a:r>
          <a:r>
            <a:rPr lang="en-GB" sz="2900" b="1" kern="1200" dirty="0">
              <a:solidFill>
                <a:srgbClr val="002060"/>
              </a:solidFill>
            </a:rPr>
            <a:t>2522576</a:t>
          </a:r>
          <a:endParaRPr lang="en-US" sz="2900" kern="1200" dirty="0">
            <a:solidFill>
              <a:srgbClr val="002060"/>
            </a:solidFill>
          </a:endParaRPr>
        </a:p>
      </dsp:txBody>
      <dsp:txXfrm>
        <a:off x="0" y="3983300"/>
        <a:ext cx="6628804" cy="995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D65F3-7248-4C3D-9966-0CF8A6639B8F}">
      <dsp:nvSpPr>
        <dsp:cNvPr id="0" name=""/>
        <dsp:cNvSpPr/>
      </dsp:nvSpPr>
      <dsp:spPr>
        <a:xfrm>
          <a:off x="727814" y="2598"/>
          <a:ext cx="2240724" cy="134443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Light" panose="020F0302020204030204"/>
            </a:rPr>
            <a:t>*Messages</a:t>
          </a:r>
          <a:r>
            <a:rPr lang="en-GB" sz="2100" kern="1200"/>
            <a:t> are being missed between the shifts</a:t>
          </a:r>
          <a:endParaRPr lang="en-US" sz="2100" kern="1200"/>
        </a:p>
      </dsp:txBody>
      <dsp:txXfrm>
        <a:off x="727814" y="2598"/>
        <a:ext cx="2240724" cy="1344434"/>
      </dsp:txXfrm>
    </dsp:sp>
    <dsp:sp modelId="{4651F6F5-F4CD-4962-A4A1-326C5B45C8FF}">
      <dsp:nvSpPr>
        <dsp:cNvPr id="0" name=""/>
        <dsp:cNvSpPr/>
      </dsp:nvSpPr>
      <dsp:spPr>
        <a:xfrm>
          <a:off x="3192611" y="2598"/>
          <a:ext cx="2240724" cy="134443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members are doing the same jobs </a:t>
          </a:r>
          <a:endParaRPr lang="en-US" sz="2100" kern="1200"/>
        </a:p>
      </dsp:txBody>
      <dsp:txXfrm>
        <a:off x="3192611" y="2598"/>
        <a:ext cx="2240724" cy="1344434"/>
      </dsp:txXfrm>
    </dsp:sp>
    <dsp:sp modelId="{FD974B1F-10B5-4F8A-8248-4BF4E8F01173}">
      <dsp:nvSpPr>
        <dsp:cNvPr id="0" name=""/>
        <dsp:cNvSpPr/>
      </dsp:nvSpPr>
      <dsp:spPr>
        <a:xfrm>
          <a:off x="5657408" y="2598"/>
          <a:ext cx="2240724" cy="134443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*Reduced </a:t>
          </a:r>
          <a:r>
            <a:rPr lang="en-GB" sz="2100" kern="1200" dirty="0" err="1"/>
            <a:t>Effiency</a:t>
          </a:r>
          <a:r>
            <a:rPr lang="en-GB" sz="2100" kern="1200" dirty="0">
              <a:latin typeface="Calibri Light" panose="020F0302020204030204"/>
            </a:rPr>
            <a:t> /everyone is busy</a:t>
          </a:r>
          <a:endParaRPr lang="en-US" sz="2100" kern="1200" dirty="0"/>
        </a:p>
      </dsp:txBody>
      <dsp:txXfrm>
        <a:off x="5657408" y="2598"/>
        <a:ext cx="2240724" cy="1344434"/>
      </dsp:txXfrm>
    </dsp:sp>
    <dsp:sp modelId="{E0C5C252-718F-452F-B3E1-EA6B16F9DAA1}">
      <dsp:nvSpPr>
        <dsp:cNvPr id="0" name=""/>
        <dsp:cNvSpPr/>
      </dsp:nvSpPr>
      <dsp:spPr>
        <a:xfrm>
          <a:off x="1960212" y="1571105"/>
          <a:ext cx="2240724" cy="134443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*Very poor communication across both buildings</a:t>
          </a:r>
          <a:endParaRPr lang="en-US" sz="2100" kern="1200"/>
        </a:p>
      </dsp:txBody>
      <dsp:txXfrm>
        <a:off x="1960212" y="1571105"/>
        <a:ext cx="2240724" cy="1344434"/>
      </dsp:txXfrm>
    </dsp:sp>
    <dsp:sp modelId="{045A2A04-7E4C-4700-910E-206A67BE14DA}">
      <dsp:nvSpPr>
        <dsp:cNvPr id="0" name=""/>
        <dsp:cNvSpPr/>
      </dsp:nvSpPr>
      <dsp:spPr>
        <a:xfrm>
          <a:off x="4425009" y="1571105"/>
          <a:ext cx="2240724" cy="134443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confused which Microsoft 365 tool to use</a:t>
          </a:r>
          <a:endParaRPr lang="en-US" sz="2100" kern="1200"/>
        </a:p>
      </dsp:txBody>
      <dsp:txXfrm>
        <a:off x="4425009" y="1571105"/>
        <a:ext cx="2240724" cy="134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73F94-66B4-41A1-B2B5-47272B8AFCFE}">
      <dsp:nvSpPr>
        <dsp:cNvPr id="0" name=""/>
        <dsp:cNvSpPr/>
      </dsp:nvSpPr>
      <dsp:spPr>
        <a:xfrm>
          <a:off x="0" y="1966844"/>
          <a:ext cx="11145033" cy="3780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595832-FE79-4326-81A9-96917C096D21}">
      <dsp:nvSpPr>
        <dsp:cNvPr id="0" name=""/>
        <dsp:cNvSpPr/>
      </dsp:nvSpPr>
      <dsp:spPr>
        <a:xfrm>
          <a:off x="508090" y="1713979"/>
          <a:ext cx="7801523" cy="44280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889000" rtl="0">
            <a:lnSpc>
              <a:spcPct val="90000"/>
            </a:lnSpc>
            <a:spcBef>
              <a:spcPct val="0"/>
            </a:spcBef>
            <a:spcAft>
              <a:spcPct val="35000"/>
            </a:spcAft>
            <a:buNone/>
          </a:pPr>
          <a:r>
            <a:rPr lang="en-GB" sz="2000" b="1" kern="1200">
              <a:solidFill>
                <a:srgbClr val="FFFFFF"/>
              </a:solidFill>
              <a:latin typeface="Calibri"/>
              <a:ea typeface="Calibri"/>
              <a:cs typeface="Calibri"/>
            </a:rPr>
            <a:t>Speaking to the patients at the river dale nursing home</a:t>
          </a:r>
        </a:p>
      </dsp:txBody>
      <dsp:txXfrm>
        <a:off x="529706" y="1735595"/>
        <a:ext cx="7758291" cy="399568"/>
      </dsp:txXfrm>
    </dsp:sp>
    <dsp:sp modelId="{670916F3-0AC5-4F95-B330-47D9B847BD38}">
      <dsp:nvSpPr>
        <dsp:cNvPr id="0" name=""/>
        <dsp:cNvSpPr/>
      </dsp:nvSpPr>
      <dsp:spPr>
        <a:xfrm>
          <a:off x="0" y="2647244"/>
          <a:ext cx="11145033" cy="378000"/>
        </a:xfrm>
        <a:prstGeom prst="rect">
          <a:avLst/>
        </a:prstGeom>
        <a:solidFill>
          <a:schemeClr val="lt1">
            <a:alpha val="90000"/>
            <a:hueOff val="0"/>
            <a:satOff val="0"/>
            <a:lumOff val="0"/>
            <a:alphaOff val="0"/>
          </a:schemeClr>
        </a:solidFill>
        <a:ln w="19050" cap="rnd" cmpd="sng" algn="ctr">
          <a:solidFill>
            <a:schemeClr val="accent3">
              <a:hueOff val="-477801"/>
              <a:satOff val="393"/>
              <a:lumOff val="-327"/>
              <a:alphaOff val="0"/>
            </a:schemeClr>
          </a:solidFill>
          <a:prstDash val="solid"/>
        </a:ln>
        <a:effectLst/>
      </dsp:spPr>
      <dsp:style>
        <a:lnRef idx="2">
          <a:scrgbClr r="0" g="0" b="0"/>
        </a:lnRef>
        <a:fillRef idx="1">
          <a:scrgbClr r="0" g="0" b="0"/>
        </a:fillRef>
        <a:effectRef idx="0">
          <a:scrgbClr r="0" g="0" b="0"/>
        </a:effectRef>
        <a:fontRef idx="minor"/>
      </dsp:style>
    </dsp:sp>
    <dsp:sp modelId="{66040ADE-C70D-4B64-88DA-3DF51EECAD9A}">
      <dsp:nvSpPr>
        <dsp:cNvPr id="0" name=""/>
        <dsp:cNvSpPr/>
      </dsp:nvSpPr>
      <dsp:spPr>
        <a:xfrm>
          <a:off x="557251" y="2425844"/>
          <a:ext cx="7801523" cy="442800"/>
        </a:xfrm>
        <a:prstGeom prst="roundRect">
          <a:avLst/>
        </a:prstGeom>
        <a:solidFill>
          <a:schemeClr val="accent3">
            <a:hueOff val="-477801"/>
            <a:satOff val="393"/>
            <a:lumOff val="-3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Handing over from daycare shifts to night care shift workers with updated care plans </a:t>
          </a:r>
          <a:endParaRPr lang="en-US" sz="1500" b="1" kern="1200">
            <a:solidFill>
              <a:srgbClr val="FFFFFF"/>
            </a:solidFill>
            <a:latin typeface="Calibri"/>
            <a:ea typeface="Calibri"/>
            <a:cs typeface="Calibri"/>
          </a:endParaRPr>
        </a:p>
      </dsp:txBody>
      <dsp:txXfrm>
        <a:off x="578867" y="2447460"/>
        <a:ext cx="7758291" cy="399568"/>
      </dsp:txXfrm>
    </dsp:sp>
    <dsp:sp modelId="{0F7BC825-702C-4D76-BAA5-A5727BFED08E}">
      <dsp:nvSpPr>
        <dsp:cNvPr id="0" name=""/>
        <dsp:cNvSpPr/>
      </dsp:nvSpPr>
      <dsp:spPr>
        <a:xfrm>
          <a:off x="0" y="3327644"/>
          <a:ext cx="11145033" cy="378000"/>
        </a:xfrm>
        <a:prstGeom prst="rect">
          <a:avLst/>
        </a:prstGeom>
        <a:solidFill>
          <a:schemeClr val="lt1">
            <a:alpha val="90000"/>
            <a:hueOff val="0"/>
            <a:satOff val="0"/>
            <a:lumOff val="0"/>
            <a:alphaOff val="0"/>
          </a:schemeClr>
        </a:solidFill>
        <a:ln w="19050" cap="rnd" cmpd="sng" algn="ctr">
          <a:solidFill>
            <a:schemeClr val="accent3">
              <a:hueOff val="-955602"/>
              <a:satOff val="787"/>
              <a:lumOff val="-654"/>
              <a:alphaOff val="0"/>
            </a:schemeClr>
          </a:solidFill>
          <a:prstDash val="solid"/>
        </a:ln>
        <a:effectLst/>
      </dsp:spPr>
      <dsp:style>
        <a:lnRef idx="2">
          <a:scrgbClr r="0" g="0" b="0"/>
        </a:lnRef>
        <a:fillRef idx="1">
          <a:scrgbClr r="0" g="0" b="0"/>
        </a:fillRef>
        <a:effectRef idx="0">
          <a:scrgbClr r="0" g="0" b="0"/>
        </a:effectRef>
        <a:fontRef idx="minor"/>
      </dsp:style>
    </dsp:sp>
    <dsp:sp modelId="{486C05C2-FDA2-4049-8695-13288B2219D4}">
      <dsp:nvSpPr>
        <dsp:cNvPr id="0" name=""/>
        <dsp:cNvSpPr/>
      </dsp:nvSpPr>
      <dsp:spPr>
        <a:xfrm>
          <a:off x="557251" y="3106244"/>
          <a:ext cx="7801523" cy="442800"/>
        </a:xfrm>
        <a:prstGeom prst="roundRect">
          <a:avLst/>
        </a:prstGeom>
        <a:solidFill>
          <a:schemeClr val="accent3">
            <a:hueOff val="-955602"/>
            <a:satOff val="787"/>
            <a:lumOff val="-6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a:lnSpc>
              <a:spcPct val="90000"/>
            </a:lnSpc>
            <a:spcBef>
              <a:spcPct val="0"/>
            </a:spcBef>
            <a:spcAft>
              <a:spcPct val="35000"/>
            </a:spcAft>
            <a:buNone/>
          </a:pPr>
          <a:r>
            <a:rPr lang="en-GB" sz="1500" b="1" kern="1200">
              <a:solidFill>
                <a:srgbClr val="FFFFFF"/>
              </a:solidFill>
              <a:latin typeface="Calibri"/>
              <a:ea typeface="Calibri"/>
              <a:cs typeface="Calibri"/>
            </a:rPr>
            <a:t>Reporting any concerns to managers Sharing any updates with family /Updating records</a:t>
          </a:r>
        </a:p>
      </dsp:txBody>
      <dsp:txXfrm>
        <a:off x="578867" y="3127860"/>
        <a:ext cx="7758291" cy="399568"/>
      </dsp:txXfrm>
    </dsp:sp>
    <dsp:sp modelId="{3701AAE0-0BD3-453C-84EE-86D01068AE1D}">
      <dsp:nvSpPr>
        <dsp:cNvPr id="0" name=""/>
        <dsp:cNvSpPr/>
      </dsp:nvSpPr>
      <dsp:spPr>
        <a:xfrm>
          <a:off x="0" y="4008044"/>
          <a:ext cx="11145033" cy="378000"/>
        </a:xfrm>
        <a:prstGeom prst="rect">
          <a:avLst/>
        </a:prstGeom>
        <a:solidFill>
          <a:schemeClr val="lt1">
            <a:alpha val="90000"/>
            <a:hueOff val="0"/>
            <a:satOff val="0"/>
            <a:lumOff val="0"/>
            <a:alphaOff val="0"/>
          </a:schemeClr>
        </a:solidFill>
        <a:ln w="19050" cap="rnd" cmpd="sng" algn="ctr">
          <a:solidFill>
            <a:schemeClr val="accent3">
              <a:hueOff val="-1433403"/>
              <a:satOff val="1180"/>
              <a:lumOff val="-981"/>
              <a:alphaOff val="0"/>
            </a:schemeClr>
          </a:solidFill>
          <a:prstDash val="solid"/>
        </a:ln>
        <a:effectLst/>
      </dsp:spPr>
      <dsp:style>
        <a:lnRef idx="2">
          <a:scrgbClr r="0" g="0" b="0"/>
        </a:lnRef>
        <a:fillRef idx="1">
          <a:scrgbClr r="0" g="0" b="0"/>
        </a:fillRef>
        <a:effectRef idx="0">
          <a:scrgbClr r="0" g="0" b="0"/>
        </a:effectRef>
        <a:fontRef idx="minor"/>
      </dsp:style>
    </dsp:sp>
    <dsp:sp modelId="{BD3924DF-ECF2-43F5-AE2E-37429428F1FF}">
      <dsp:nvSpPr>
        <dsp:cNvPr id="0" name=""/>
        <dsp:cNvSpPr/>
      </dsp:nvSpPr>
      <dsp:spPr>
        <a:xfrm>
          <a:off x="557251" y="3786644"/>
          <a:ext cx="7801523" cy="442800"/>
        </a:xfrm>
        <a:prstGeom prst="round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Using the correct tone of voice/Empathetic Polite and confident</a:t>
          </a:r>
        </a:p>
      </dsp:txBody>
      <dsp:txXfrm>
        <a:off x="578867" y="3808260"/>
        <a:ext cx="7758291" cy="399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89076-0B94-4482-9C0B-A8F50FC4D310}">
      <dsp:nvSpPr>
        <dsp:cNvPr id="0" name=""/>
        <dsp:cNvSpPr/>
      </dsp:nvSpPr>
      <dsp:spPr>
        <a:xfrm>
          <a:off x="442277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MISSED MESSAGES</a:t>
          </a:r>
          <a:endParaRPr lang="en-GB" sz="1600" kern="1200"/>
        </a:p>
      </dsp:txBody>
      <dsp:txXfrm>
        <a:off x="4422776" y="14330"/>
        <a:ext cx="1108809" cy="1108809"/>
      </dsp:txXfrm>
    </dsp:sp>
    <dsp:sp modelId="{BD9C0D8B-3DE7-4FF4-AC5F-D2215D37179B}">
      <dsp:nvSpPr>
        <dsp:cNvPr id="0" name=""/>
        <dsp:cNvSpPr/>
      </dsp:nvSpPr>
      <dsp:spPr>
        <a:xfrm>
          <a:off x="1034675" y="3290"/>
          <a:ext cx="5412831" cy="5412831"/>
        </a:xfrm>
        <a:prstGeom prst="circularArrow">
          <a:avLst>
            <a:gd name="adj1" fmla="val 3995"/>
            <a:gd name="adj2" fmla="val 250611"/>
            <a:gd name="adj3" fmla="val 20571836"/>
            <a:gd name="adj4" fmla="val 189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5D3D4-2688-4DC2-BDC7-9B6CE5A18F2E}">
      <dsp:nvSpPr>
        <dsp:cNvPr id="0" name=""/>
        <dsp:cNvSpPr/>
      </dsp:nvSpPr>
      <dsp:spPr>
        <a:xfrm>
          <a:off x="565886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CONFUSED STAFF MEMBERS</a:t>
          </a:r>
          <a:endParaRPr lang="en-GB" sz="1600" kern="1200"/>
        </a:p>
      </dsp:txBody>
      <dsp:txXfrm>
        <a:off x="5658866" y="2155301"/>
        <a:ext cx="1108809" cy="1108809"/>
      </dsp:txXfrm>
    </dsp:sp>
    <dsp:sp modelId="{2022C1E2-B576-41D8-8BDD-EB69BAA9C8BC}">
      <dsp:nvSpPr>
        <dsp:cNvPr id="0" name=""/>
        <dsp:cNvSpPr/>
      </dsp:nvSpPr>
      <dsp:spPr>
        <a:xfrm>
          <a:off x="1034675" y="3290"/>
          <a:ext cx="5412831" cy="5412831"/>
        </a:xfrm>
        <a:prstGeom prst="circularArrow">
          <a:avLst>
            <a:gd name="adj1" fmla="val 3995"/>
            <a:gd name="adj2" fmla="val 250611"/>
            <a:gd name="adj3" fmla="val 2364962"/>
            <a:gd name="adj4" fmla="val 7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11751-32B0-4866-B313-4F809AECEF2D}">
      <dsp:nvSpPr>
        <dsp:cNvPr id="0" name=""/>
        <dsp:cNvSpPr/>
      </dsp:nvSpPr>
      <dsp:spPr>
        <a:xfrm>
          <a:off x="442277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WORK WILL BE REPEATED </a:t>
          </a:r>
          <a:endParaRPr lang="en-GB" sz="1600" kern="1200"/>
        </a:p>
      </dsp:txBody>
      <dsp:txXfrm>
        <a:off x="4422776" y="4296271"/>
        <a:ext cx="1108809" cy="1108809"/>
      </dsp:txXfrm>
    </dsp:sp>
    <dsp:sp modelId="{9F56D6B4-AACB-4094-9316-55E774F4CB3E}">
      <dsp:nvSpPr>
        <dsp:cNvPr id="0" name=""/>
        <dsp:cNvSpPr/>
      </dsp:nvSpPr>
      <dsp:spPr>
        <a:xfrm>
          <a:off x="1034675" y="3290"/>
          <a:ext cx="5412831" cy="5412831"/>
        </a:xfrm>
        <a:prstGeom prst="circularArrow">
          <a:avLst>
            <a:gd name="adj1" fmla="val 3995"/>
            <a:gd name="adj2" fmla="val 250611"/>
            <a:gd name="adj3" fmla="val 6109765"/>
            <a:gd name="adj4" fmla="val 44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BB1EED-3797-4ECB-942F-BA5BA19997BB}">
      <dsp:nvSpPr>
        <dsp:cNvPr id="0" name=""/>
        <dsp:cNvSpPr/>
      </dsp:nvSpPr>
      <dsp:spPr>
        <a:xfrm>
          <a:off x="195059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WASTED TIME</a:t>
          </a:r>
          <a:endParaRPr lang="en-GB" sz="1600" kern="1200"/>
        </a:p>
      </dsp:txBody>
      <dsp:txXfrm>
        <a:off x="1950596" y="4296271"/>
        <a:ext cx="1108809" cy="1108809"/>
      </dsp:txXfrm>
    </dsp:sp>
    <dsp:sp modelId="{44F82BB6-474F-4C2D-887B-0997FBC3B99B}">
      <dsp:nvSpPr>
        <dsp:cNvPr id="0" name=""/>
        <dsp:cNvSpPr/>
      </dsp:nvSpPr>
      <dsp:spPr>
        <a:xfrm>
          <a:off x="1034675" y="3290"/>
          <a:ext cx="5412831" cy="5412831"/>
        </a:xfrm>
        <a:prstGeom prst="circularArrow">
          <a:avLst>
            <a:gd name="adj1" fmla="val 3995"/>
            <a:gd name="adj2" fmla="val 250611"/>
            <a:gd name="adj3" fmla="val 9771836"/>
            <a:gd name="adj4" fmla="val 81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33CD85-B0FE-48F0-BA9F-89660030F60C}">
      <dsp:nvSpPr>
        <dsp:cNvPr id="0" name=""/>
        <dsp:cNvSpPr/>
      </dsp:nvSpPr>
      <dsp:spPr>
        <a:xfrm>
          <a:off x="71450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WHICH WILL INCREASE RISK OF ERRORS</a:t>
          </a:r>
          <a:endParaRPr lang="en-GB" sz="1600" kern="1200"/>
        </a:p>
      </dsp:txBody>
      <dsp:txXfrm>
        <a:off x="714506" y="2155301"/>
        <a:ext cx="1108809" cy="1108809"/>
      </dsp:txXfrm>
    </dsp:sp>
    <dsp:sp modelId="{1D569731-42B1-4915-BFF8-B15DADC8ED3A}">
      <dsp:nvSpPr>
        <dsp:cNvPr id="0" name=""/>
        <dsp:cNvSpPr/>
      </dsp:nvSpPr>
      <dsp:spPr>
        <a:xfrm>
          <a:off x="1034675" y="3290"/>
          <a:ext cx="5412831" cy="5412831"/>
        </a:xfrm>
        <a:prstGeom prst="circularArrow">
          <a:avLst>
            <a:gd name="adj1" fmla="val 3995"/>
            <a:gd name="adj2" fmla="val 250611"/>
            <a:gd name="adj3" fmla="val 13164962"/>
            <a:gd name="adj4" fmla="val 115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5BCBF-2814-49B8-82C4-DC3AB27948B7}">
      <dsp:nvSpPr>
        <dsp:cNvPr id="0" name=""/>
        <dsp:cNvSpPr/>
      </dsp:nvSpPr>
      <dsp:spPr>
        <a:xfrm>
          <a:off x="195059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DELAYED PATIENT CARE</a:t>
          </a:r>
        </a:p>
      </dsp:txBody>
      <dsp:txXfrm>
        <a:off x="1950596" y="14330"/>
        <a:ext cx="1108809" cy="1108809"/>
      </dsp:txXfrm>
    </dsp:sp>
    <dsp:sp modelId="{1E4ECA54-A00E-4257-ACD9-71130F3C7487}">
      <dsp:nvSpPr>
        <dsp:cNvPr id="0" name=""/>
        <dsp:cNvSpPr/>
      </dsp:nvSpPr>
      <dsp:spPr>
        <a:xfrm>
          <a:off x="1034675" y="3290"/>
          <a:ext cx="5412831" cy="5412831"/>
        </a:xfrm>
        <a:prstGeom prst="circularArrow">
          <a:avLst>
            <a:gd name="adj1" fmla="val 3995"/>
            <a:gd name="adj2" fmla="val 250611"/>
            <a:gd name="adj3" fmla="val 16909765"/>
            <a:gd name="adj4" fmla="val 152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97B64-15BF-4655-AAA2-9C4800F88C8B}">
      <dsp:nvSpPr>
        <dsp:cNvPr id="0" name=""/>
        <dsp:cNvSpPr/>
      </dsp:nvSpPr>
      <dsp:spPr>
        <a:xfrm>
          <a:off x="746442" y="1151897"/>
          <a:ext cx="1464868" cy="1464868"/>
        </a:xfrm>
        <a:prstGeom prst="diamond">
          <a:avLst/>
        </a:prstGeom>
        <a:solidFill>
          <a:schemeClr val="accent4"/>
        </a:soli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0FB3AAA-4F67-4A41-B63C-15E9931B5E13}">
      <dsp:nvSpPr>
        <dsp:cNvPr id="0" name=""/>
        <dsp:cNvSpPr/>
      </dsp:nvSpPr>
      <dsp:spPr>
        <a:xfrm>
          <a:off x="962570" y="1368025"/>
          <a:ext cx="1032611" cy="1032611"/>
        </a:xfrm>
        <a:prstGeom prst="flowChartDecision">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39A296C-BB21-47B3-9628-F1E9D226D68E}">
      <dsp:nvSpPr>
        <dsp:cNvPr id="0" name=""/>
        <dsp:cNvSpPr/>
      </dsp:nvSpPr>
      <dsp:spPr>
        <a:xfrm>
          <a:off x="278165"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Improved staff communication &amp; Reliable teamwork</a:t>
          </a:r>
          <a:endParaRPr lang="en-US" sz="1100" b="1" kern="1200">
            <a:solidFill>
              <a:schemeClr val="tx1"/>
            </a:solidFill>
          </a:endParaRPr>
        </a:p>
      </dsp:txBody>
      <dsp:txXfrm>
        <a:off x="278165" y="3073035"/>
        <a:ext cx="2401423" cy="720000"/>
      </dsp:txXfrm>
    </dsp:sp>
    <dsp:sp modelId="{1A02C6D5-7B5B-4056-B8E1-D1FF3CAF08CB}">
      <dsp:nvSpPr>
        <dsp:cNvPr id="0" name=""/>
        <dsp:cNvSpPr/>
      </dsp:nvSpPr>
      <dsp:spPr>
        <a:xfrm>
          <a:off x="3568114" y="1151897"/>
          <a:ext cx="1464868" cy="1464868"/>
        </a:xfrm>
        <a:prstGeom prst="ellipse">
          <a:avLst/>
        </a:prstGeom>
        <a:solidFill>
          <a:srgbClr val="CC3399"/>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5C96774-292C-4548-9161-BF51F8C9188D}">
      <dsp:nvSpPr>
        <dsp:cNvPr id="0" name=""/>
        <dsp:cNvSpPr/>
      </dsp:nvSpPr>
      <dsp:spPr>
        <a:xfrm>
          <a:off x="3784242" y="1368025"/>
          <a:ext cx="1032611" cy="1032611"/>
        </a:xfrm>
        <a:prstGeom prst="ellipse">
          <a:avLst/>
        </a:prstGeom>
        <a:solidFill>
          <a:schemeClr val="lt1">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6CFB8D11-33BA-4D11-A125-4675CA31E759}">
      <dsp:nvSpPr>
        <dsp:cNvPr id="0" name=""/>
        <dsp:cNvSpPr/>
      </dsp:nvSpPr>
      <dsp:spPr>
        <a:xfrm>
          <a:off x="3099837"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Meetings online Colleagues can share documents </a:t>
          </a:r>
          <a:r>
            <a:rPr lang="en-US" sz="1100" b="1" kern="1200" err="1">
              <a:solidFill>
                <a:schemeClr val="tx1"/>
              </a:solidFill>
              <a:latin typeface="Calibri Light" panose="020F0302020204030204"/>
            </a:rPr>
            <a:t>eg</a:t>
          </a:r>
          <a:r>
            <a:rPr lang="en-US" sz="1100" b="1" kern="1200">
              <a:solidFill>
                <a:schemeClr val="tx1"/>
              </a:solidFill>
              <a:latin typeface="Calibri Light" panose="020F0302020204030204"/>
            </a:rPr>
            <a:t> care plans ,</a:t>
          </a:r>
          <a:r>
            <a:rPr lang="en-US" sz="1100" b="1" kern="1200" err="1">
              <a:solidFill>
                <a:schemeClr val="tx1"/>
              </a:solidFill>
              <a:latin typeface="Calibri Light" panose="020F0302020204030204"/>
            </a:rPr>
            <a:t>rotas</a:t>
          </a:r>
          <a:endParaRPr lang="en-US" sz="1100" b="1" kern="1200">
            <a:solidFill>
              <a:schemeClr val="tx1"/>
            </a:solidFill>
          </a:endParaRPr>
        </a:p>
      </dsp:txBody>
      <dsp:txXfrm>
        <a:off x="3099837" y="3073035"/>
        <a:ext cx="2401423" cy="720000"/>
      </dsp:txXfrm>
    </dsp:sp>
    <dsp:sp modelId="{6B842D74-DB39-41C2-9C00-DC6D89725572}">
      <dsp:nvSpPr>
        <dsp:cNvPr id="0" name=""/>
        <dsp:cNvSpPr/>
      </dsp:nvSpPr>
      <dsp:spPr>
        <a:xfrm>
          <a:off x="6303044" y="1195169"/>
          <a:ext cx="1638352" cy="1464868"/>
        </a:xfrm>
        <a:prstGeom prst="hexag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7E182D9-58CB-41C2-9415-EC5118344E95}">
      <dsp:nvSpPr>
        <dsp:cNvPr id="0" name=""/>
        <dsp:cNvSpPr/>
      </dsp:nvSpPr>
      <dsp:spPr>
        <a:xfrm>
          <a:off x="6605915" y="1368025"/>
          <a:ext cx="1032611" cy="1032611"/>
        </a:xfrm>
        <a:prstGeom prst="hexagon">
          <a:avLst/>
        </a:prstGeom>
        <a:solidFill>
          <a:schemeClr val="lt1">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6AB1D76-5F71-4CCE-BD44-241ADC3E704D}">
      <dsp:nvSpPr>
        <dsp:cNvPr id="0" name=""/>
        <dsp:cNvSpPr/>
      </dsp:nvSpPr>
      <dsp:spPr>
        <a:xfrm>
          <a:off x="5921509"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Care plans can be communicated urgently</a:t>
          </a:r>
        </a:p>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Improves </a:t>
          </a:r>
          <a:r>
            <a:rPr lang="en-US" sz="1100" b="1" kern="1200" err="1">
              <a:solidFill>
                <a:schemeClr val="tx1"/>
              </a:solidFill>
              <a:latin typeface="Calibri Light" panose="020F0302020204030204"/>
            </a:rPr>
            <a:t>effiency</a:t>
          </a:r>
          <a:r>
            <a:rPr lang="en-US" sz="1100" b="1" kern="1200">
              <a:solidFill>
                <a:schemeClr val="tx1"/>
              </a:solidFill>
              <a:latin typeface="Calibri Light" panose="020F0302020204030204"/>
            </a:rPr>
            <a:t> among the Riverdale staff</a:t>
          </a:r>
        </a:p>
      </dsp:txBody>
      <dsp:txXfrm>
        <a:off x="5921509" y="3073035"/>
        <a:ext cx="2401423" cy="720000"/>
      </dsp:txXfrm>
    </dsp:sp>
    <dsp:sp modelId="{A3406FF1-F9FB-478F-B4A0-EB385E25437A}">
      <dsp:nvSpPr>
        <dsp:cNvPr id="0" name=""/>
        <dsp:cNvSpPr/>
      </dsp:nvSpPr>
      <dsp:spPr>
        <a:xfrm>
          <a:off x="9211459" y="1151897"/>
          <a:ext cx="1464868" cy="1464868"/>
        </a:xfrm>
        <a:prstGeom prst="heart">
          <a:avLst/>
        </a:prstGeom>
        <a:solidFill>
          <a:srgbClr val="0070C0"/>
        </a:solidFill>
        <a:ln>
          <a:solidFill>
            <a:srgbClr val="C0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0193848-A0BD-4303-BCAB-AA47989BF73E}">
      <dsp:nvSpPr>
        <dsp:cNvPr id="0" name=""/>
        <dsp:cNvSpPr/>
      </dsp:nvSpPr>
      <dsp:spPr>
        <a:xfrm>
          <a:off x="9427587" y="1368025"/>
          <a:ext cx="1032611" cy="1032611"/>
        </a:xfrm>
        <a:prstGeom prst="heart">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55C52DBD-8B18-44DD-8628-7D83F3BA8F35}">
      <dsp:nvSpPr>
        <dsp:cNvPr id="0" name=""/>
        <dsp:cNvSpPr/>
      </dsp:nvSpPr>
      <dsp:spPr>
        <a:xfrm>
          <a:off x="8743181"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Recorded meetings for later viewing /Training can be given and easier record keeping </a:t>
          </a:r>
          <a:r>
            <a:rPr lang="en-US" sz="1100" kern="1200">
              <a:latin typeface="Calibri Light" panose="020F0302020204030204"/>
            </a:rPr>
            <a:t> </a:t>
          </a:r>
          <a:endParaRPr lang="en-US" sz="1100" b="1" kern="1200">
            <a:solidFill>
              <a:schemeClr val="tx1"/>
            </a:solidFill>
            <a:latin typeface="Calibri Light" panose="020F0302020204030204"/>
          </a:endParaRPr>
        </a:p>
      </dsp:txBody>
      <dsp:txXfrm>
        <a:off x="8743181" y="3073035"/>
        <a:ext cx="240142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6E2AA-B4AD-4EDB-95CF-1C69000036F9}">
      <dsp:nvSpPr>
        <dsp:cNvPr id="0" name=""/>
        <dsp:cNvSpPr/>
      </dsp:nvSpPr>
      <dsp:spPr>
        <a:xfrm rot="16200000">
          <a:off x="-1125999" y="1130616"/>
          <a:ext cx="3881437" cy="1620203"/>
        </a:xfrm>
        <a:prstGeom prst="flowChartManualOperati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 TEAMS IS AN EFFECTIVE TOOL THAT CAN BE USED BY THE </a:t>
          </a:r>
          <a:r>
            <a:rPr lang="en-GB" sz="1200" b="1" kern="1200">
              <a:solidFill>
                <a:schemeClr val="bg1">
                  <a:lumMod val="95000"/>
                </a:schemeClr>
              </a:solidFill>
            </a:rPr>
            <a:t>RIVEDALE NURSING HOME </a:t>
          </a:r>
          <a:r>
            <a:rPr lang="en-GB" sz="1200" b="1" kern="1200">
              <a:solidFill>
                <a:schemeClr val="tx1"/>
              </a:solidFill>
            </a:rPr>
            <a:t>TO ENCOURAGE AND HELP STAFF EFFIENTLY GLIDE THROUGH THEIR COMMUNICATION WITH OTHER COLLEGUES</a:t>
          </a:r>
        </a:p>
      </dsp:txBody>
      <dsp:txXfrm rot="5400000">
        <a:off x="4618" y="776286"/>
        <a:ext cx="1620203" cy="2328863"/>
      </dsp:txXfrm>
    </dsp:sp>
    <dsp:sp modelId="{763A78A4-60FF-459C-B81C-2A5157451D42}">
      <dsp:nvSpPr>
        <dsp:cNvPr id="0" name=""/>
        <dsp:cNvSpPr/>
      </dsp:nvSpPr>
      <dsp:spPr>
        <a:xfrm rot="16200000">
          <a:off x="615718" y="1130616"/>
          <a:ext cx="3881437" cy="1620203"/>
        </a:xfrm>
        <a:prstGeom prst="flowChartManualOperation">
          <a:avLst/>
        </a:prstGeom>
        <a:solidFill>
          <a:srgbClr val="E0601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TEAMS WILL SUPPORT WORK TOWARDS</a:t>
          </a:r>
          <a:r>
            <a:rPr lang="en-GB" sz="1200" b="1" kern="1200">
              <a:solidFill>
                <a:schemeClr val="bg1">
                  <a:lumMod val="95000"/>
                </a:schemeClr>
              </a:solidFill>
            </a:rPr>
            <a:t> THE RIVERDALE NURSING HOME </a:t>
          </a:r>
          <a:r>
            <a:rPr lang="en-GB" sz="1200" b="1" kern="1200">
              <a:solidFill>
                <a:schemeClr val="tx1"/>
              </a:solidFill>
            </a:rPr>
            <a:t>STAFF GOALS TOGETHER </a:t>
          </a:r>
        </a:p>
      </dsp:txBody>
      <dsp:txXfrm rot="5400000">
        <a:off x="1746335" y="776286"/>
        <a:ext cx="1620203" cy="2328863"/>
      </dsp:txXfrm>
    </dsp:sp>
    <dsp:sp modelId="{F136391E-F639-49AD-A288-B1C2BB2AE4D3}">
      <dsp:nvSpPr>
        <dsp:cNvPr id="0" name=""/>
        <dsp:cNvSpPr/>
      </dsp:nvSpPr>
      <dsp:spPr>
        <a:xfrm rot="16200000">
          <a:off x="2357437" y="1130616"/>
          <a:ext cx="3881437" cy="1620203"/>
        </a:xfrm>
        <a:prstGeom prst="flowChartManualOperation">
          <a:avLst/>
        </a:prstGeom>
        <a:solidFill>
          <a:schemeClr val="accent6"/>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GIVE GOOD PATIENT CARE AT THE </a:t>
          </a:r>
          <a:r>
            <a:rPr lang="en-GB" sz="1200" b="1" kern="1200">
              <a:solidFill>
                <a:schemeClr val="bg1">
                  <a:lumMod val="95000"/>
                </a:schemeClr>
              </a:solidFill>
            </a:rPr>
            <a:t>RIVERDALE NURSING HOME</a:t>
          </a:r>
        </a:p>
      </dsp:txBody>
      <dsp:txXfrm rot="5400000">
        <a:off x="3488054" y="776286"/>
        <a:ext cx="1620203" cy="2328863"/>
      </dsp:txXfrm>
    </dsp:sp>
    <dsp:sp modelId="{93A43398-F2D8-4350-92CD-252EE0836248}">
      <dsp:nvSpPr>
        <dsp:cNvPr id="0" name=""/>
        <dsp:cNvSpPr/>
      </dsp:nvSpPr>
      <dsp:spPr>
        <a:xfrm rot="16200000">
          <a:off x="4099156" y="1130616"/>
          <a:ext cx="3881437" cy="1620203"/>
        </a:xfrm>
        <a:prstGeom prst="flowChartManualOperation">
          <a:avLst/>
        </a:prstGeom>
        <a:solidFill>
          <a:srgbClr val="FFC00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REDUCES MISUNDERSTANDIGS BETWEEN DAY AND NIGHT SHIFT MEMEBERS AT THE </a:t>
          </a:r>
          <a:r>
            <a:rPr lang="en-GB" sz="1200" b="1" kern="1200">
              <a:solidFill>
                <a:schemeClr val="bg1">
                  <a:lumMod val="95000"/>
                </a:schemeClr>
              </a:solidFill>
            </a:rPr>
            <a:t>RIVERDALE NURSING HOME </a:t>
          </a:r>
        </a:p>
      </dsp:txBody>
      <dsp:txXfrm rot="5400000">
        <a:off x="5229773" y="776286"/>
        <a:ext cx="1620203" cy="2328863"/>
      </dsp:txXfrm>
    </dsp:sp>
    <dsp:sp modelId="{38670372-C32A-4215-B42C-E6D9EC162FCB}">
      <dsp:nvSpPr>
        <dsp:cNvPr id="0" name=""/>
        <dsp:cNvSpPr/>
      </dsp:nvSpPr>
      <dsp:spPr>
        <a:xfrm rot="16200000">
          <a:off x="5845491" y="1130616"/>
          <a:ext cx="3881437" cy="1620203"/>
        </a:xfrm>
        <a:prstGeom prst="flowChartManualOperation">
          <a:avLst/>
        </a:prstGeom>
        <a:solidFill>
          <a:srgbClr val="0070C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RESPOND QUCKLY AND EFFIENTLY WITH </a:t>
          </a:r>
          <a:r>
            <a:rPr lang="en-GB" sz="1200" b="1" kern="1200">
              <a:solidFill>
                <a:schemeClr val="bg1">
                  <a:lumMod val="95000"/>
                </a:schemeClr>
              </a:solidFill>
            </a:rPr>
            <a:t>THE RIVERDALE NURSING STAFFS </a:t>
          </a:r>
          <a:r>
            <a:rPr lang="en-GB" sz="1200" b="1" kern="1200">
              <a:solidFill>
                <a:schemeClr val="tx1"/>
              </a:solidFill>
            </a:rPr>
            <a:t>BUSY WORK LOADS</a:t>
          </a:r>
        </a:p>
      </dsp:txBody>
      <dsp:txXfrm rot="5400000">
        <a:off x="6976108" y="776286"/>
        <a:ext cx="1620203" cy="23288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24/layout/IconCircleLabelList">
  <dgm:title val=""/>
  <dgm:desc val=""/>
  <dgm:catLst>
    <dgm:cat type="list" pri="18500"/>
    <dgm:cat type="picture" pri="8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43"/>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node1">
          <dgm:alg type="sp"/>
          <dgm:shape xmlns:r="http://schemas.openxmlformats.org/officeDocument/2006/relationships" type="ellipse" r:blip="">
            <dgm:adjLst/>
          </dgm:shape>
          <dgm:presOf/>
          <dgm:constrLst/>
          <dgm:ruleLst/>
        </dgm:layoutNode>
        <dgm:layoutNode name="iconRect" styleLbl="solidFgAcc1">
          <dgm:alg type="sp"/>
          <dgm:shape xmlns:r="http://schemas.openxmlformats.org/officeDocument/2006/relationships" type="ellipse"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76E701-8F34-4BD9-AE09-127E3901A24B}"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01807-0F8B-416C-82DC-857994AE5EF6}" type="slidenum">
              <a:rPr lang="en-GB" smtClean="0"/>
              <a:t>‹#›</a:t>
            </a:fld>
            <a:endParaRPr lang="en-GB"/>
          </a:p>
        </p:txBody>
      </p:sp>
    </p:spTree>
    <p:extLst>
      <p:ext uri="{BB962C8B-B14F-4D97-AF65-F5344CB8AC3E}">
        <p14:creationId xmlns:p14="http://schemas.microsoft.com/office/powerpoint/2010/main" val="1594036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81C2EA-8E94-4B89-922D-085187106C92}" type="slidenum">
              <a:rPr lang="en-GB" smtClean="0"/>
              <a:t>41</a:t>
            </a:fld>
            <a:endParaRPr lang="en-GB"/>
          </a:p>
        </p:txBody>
      </p:sp>
    </p:spTree>
    <p:extLst>
      <p:ext uri="{BB962C8B-B14F-4D97-AF65-F5344CB8AC3E}">
        <p14:creationId xmlns:p14="http://schemas.microsoft.com/office/powerpoint/2010/main" val="289563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6462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22293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72049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6/13/26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277026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50746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76041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61865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717308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17229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84209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01354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31593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1791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89167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3894392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2316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6/13/26</a:t>
            </a:fld>
            <a:endParaRPr lang="en-US"/>
          </a:p>
        </p:txBody>
      </p:sp>
    </p:spTree>
    <p:extLst>
      <p:ext uri="{BB962C8B-B14F-4D97-AF65-F5344CB8AC3E}">
        <p14:creationId xmlns:p14="http://schemas.microsoft.com/office/powerpoint/2010/main" val="1879631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6/13/26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0876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6/13/26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92299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6/13/26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569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6/13/26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983442537"/>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 id="2147483918" r:id="rId12"/>
    <p:sldLayoutId id="2147483919" r:id="rId13"/>
    <p:sldLayoutId id="2147483920" r:id="rId14"/>
    <p:sldLayoutId id="2147483921" r:id="rId15"/>
    <p:sldLayoutId id="2147483922" r:id="rId16"/>
    <p:sldLayoutId id="2147483923" r:id="rId17"/>
    <p:sldLayoutId id="2147483924" r:id="rId18"/>
    <p:sldLayoutId id="2147483925" r:id="rId19"/>
    <p:sldLayoutId id="2147483926"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1.xml"/><Relationship Id="rId4" Type="http://schemas.openxmlformats.org/officeDocument/2006/relationships/audio" Target="../media/audio1.wav"/></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audio" Target="../media/audio2.wav"/></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audio" Target="../media/audio3.wav"/><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audio" Target="../media/audio3.wav"/></Relationships>
</file>

<file path=ppt/slides/_rels/slide5.xml.rels><?xml version="1.0" encoding="UTF-8" standalone="yes"?>
<Relationships xmlns="http://schemas.openxmlformats.org/package/2006/relationships"><Relationship Id="rId3" Type="http://schemas.openxmlformats.org/officeDocument/2006/relationships/hyperlink" Target="https://centricconsulting.com/blog/microsoft-365-boosts-workplace-collaboration/" TargetMode="External"/><Relationship Id="rId2" Type="http://schemas.openxmlformats.org/officeDocument/2006/relationships/audio" Target="../media/audio4.wav"/><Relationship Id="rId1" Type="http://schemas.openxmlformats.org/officeDocument/2006/relationships/slideLayout" Target="../slideLayouts/slideLayout2.xml"/><Relationship Id="rId5" Type="http://schemas.openxmlformats.org/officeDocument/2006/relationships/audio" Target="../media/audio4.wav"/><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4.wav"/><Relationship Id="rId1" Type="http://schemas.openxmlformats.org/officeDocument/2006/relationships/slideLayout" Target="../slideLayouts/slideLayout2.xml"/><Relationship Id="rId4" Type="http://schemas.openxmlformats.org/officeDocument/2006/relationships/audio" Target="../media/audio4.wav"/></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audio" Target="../media/audio2.wav"/><Relationship Id="rId1" Type="http://schemas.openxmlformats.org/officeDocument/2006/relationships/slideLayout" Target="../slideLayouts/slideLayout4.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audio" Target="../media/audio2.wav"/><Relationship Id="rId4" Type="http://schemas.openxmlformats.org/officeDocument/2006/relationships/diagramData" Target="../diagrams/data4.xm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openxmlformats.org/officeDocument/2006/relationships/audio" Target="../media/audio2.wav"/><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audio" Target="../media/audio2.wav"/><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audio" Target="../media/audio5.wav"/><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audio" Target="../media/audio5.wav"/><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centricconsulting.com/blog/microsoft-teams-and-healthcare-lessons-learned-from-early-adopters/" TargetMode="External"/><Relationship Id="rId2" Type="http://schemas.openxmlformats.org/officeDocument/2006/relationships/hyperlink" Target="https://support.microsoft.com/en-us/teams/platform/what-is-microsoft-teams" TargetMode="External"/><Relationship Id="rId1" Type="http://schemas.openxmlformats.org/officeDocument/2006/relationships/slideLayout" Target="../slideLayouts/slideLayout2.xml"/><Relationship Id="rId5" Type="http://schemas.openxmlformats.org/officeDocument/2006/relationships/hyperlink" Target="https://pin.it/7mfIbeJLe" TargetMode="External"/><Relationship Id="rId4" Type="http://schemas.openxmlformats.org/officeDocument/2006/relationships/hyperlink" Target="https://librarysearch.uwtsd.ac.uk/discovery/fulldisplay?docid=alma99100331860202421&amp;context=L&amp;vid=44WHELF_UWTSD:44WHELF_UWTSD_VU1&amp;lang=en&amp;search_scope=MyInst_and_CI&amp;adaptor=Local%20Search%20Engine&amp;tab=Everything&amp;query=any%2Ccontains%2Cusing%20microsoft%20teams%20at%20work%20place&amp;offset=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audio" Target="../media/audio2.wav"/><Relationship Id="rId1" Type="http://schemas.openxmlformats.org/officeDocument/2006/relationships/slideLayout" Target="../slideLayouts/slideLayout2.xml"/><Relationship Id="rId5" Type="http://schemas.openxmlformats.org/officeDocument/2006/relationships/audio" Target="../media/audio2.wav"/><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audio" Target="../media/audio2.wav"/><Relationship Id="rId1" Type="http://schemas.openxmlformats.org/officeDocument/2006/relationships/slideLayout" Target="../slideLayouts/slideLayout2.xml"/><Relationship Id="rId4" Type="http://schemas.openxmlformats.org/officeDocument/2006/relationships/audio" Target="../media/audio2.wav"/></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6.wav"/><Relationship Id="rId1" Type="http://schemas.openxmlformats.org/officeDocument/2006/relationships/slideLayout" Target="../slideLayouts/slideLayout2.xml"/><Relationship Id="rId4" Type="http://schemas.openxmlformats.org/officeDocument/2006/relationships/audio" Target="../media/audio6.wav"/></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7.wav"/><Relationship Id="rId1" Type="http://schemas.openxmlformats.org/officeDocument/2006/relationships/slideLayout" Target="../slideLayouts/slideLayout2.xml"/><Relationship Id="rId4" Type="http://schemas.openxmlformats.org/officeDocument/2006/relationships/audio" Target="../media/audio7.wav"/></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audio" Target="../media/audio1.wav"/><Relationship Id="rId1" Type="http://schemas.openxmlformats.org/officeDocument/2006/relationships/slideLayout" Target="../slideLayouts/slideLayout17.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audio" Target="../media/audio4.wav"/><Relationship Id="rId1" Type="http://schemas.openxmlformats.org/officeDocument/2006/relationships/slideLayout" Target="../slideLayouts/slideLayout18.xml"/><Relationship Id="rId4" Type="http://schemas.openxmlformats.org/officeDocument/2006/relationships/audio" Target="../media/audio4.wav"/></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audio" Target="../media/audio4.wav"/><Relationship Id="rId1" Type="http://schemas.openxmlformats.org/officeDocument/2006/relationships/slideLayout" Target="../slideLayouts/slideLayout4.xml"/><Relationship Id="rId4" Type="http://schemas.openxmlformats.org/officeDocument/2006/relationships/audio" Target="../media/audio4.wav"/></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3.wav"/><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audio" Target="../media/audio4.wav"/><Relationship Id="rId2" Type="http://schemas.openxmlformats.org/officeDocument/2006/relationships/audio" Target="../media/audio4.wav"/><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audio" Target="../media/audio2.wav"/><Relationship Id="rId1" Type="http://schemas.openxmlformats.org/officeDocument/2006/relationships/slideLayout" Target="../slideLayouts/slideLayout7.xml"/><Relationship Id="rId4" Type="http://schemas.openxmlformats.org/officeDocument/2006/relationships/audio" Target="../media/audio2.wav"/></Relationships>
</file>

<file path=ppt/slides/_rels/slide4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www.nmc.org.uk/standards/code/read-the-code-online/" TargetMode="External"/><Relationship Id="rId2" Type="http://schemas.openxmlformats.org/officeDocument/2006/relationships/hyperlink" Target="https://www.england.nhs.uk/long-read/high-quality-patient-records/" TargetMode="External"/><Relationship Id="rId1" Type="http://schemas.openxmlformats.org/officeDocument/2006/relationships/slideLayout" Target="../slideLayouts/slideLayout7.xml"/><Relationship Id="rId4" Type="http://schemas.openxmlformats.org/officeDocument/2006/relationships/hyperlink" Target="https://www.nmc.org.uk/standards/code/"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audio" Target="../media/audio4.wav"/><Relationship Id="rId1" Type="http://schemas.openxmlformats.org/officeDocument/2006/relationships/slideLayout" Target="../slideLayouts/slideLayout7.xml"/><Relationship Id="rId4" Type="http://schemas.openxmlformats.org/officeDocument/2006/relationships/audio" Target="../media/audio4.wav"/></Relationships>
</file>

<file path=ppt/slides/_rels/slide44.xml.rels><?xml version="1.0" encoding="UTF-8" standalone="yes"?>
<Relationships xmlns="http://schemas.openxmlformats.org/package/2006/relationships"><Relationship Id="rId3" Type="http://schemas.openxmlformats.org/officeDocument/2006/relationships/audio" Target="../media/audio8.wav"/><Relationship Id="rId2" Type="http://schemas.openxmlformats.org/officeDocument/2006/relationships/audio" Target="../media/audio8.wav"/><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ECEF-E556-1100-5E4B-554C27693A06}"/>
              </a:ext>
            </a:extLst>
          </p:cNvPr>
          <p:cNvSpPr>
            <a:spLocks noGrp="1"/>
          </p:cNvSpPr>
          <p:nvPr>
            <p:ph type="title"/>
          </p:nvPr>
        </p:nvSpPr>
        <p:spPr>
          <a:xfrm>
            <a:off x="652481" y="1382485"/>
            <a:ext cx="3919519" cy="4979581"/>
          </a:xfrm>
        </p:spPr>
        <p:txBody>
          <a:bodyPr anchor="ctr">
            <a:normAutofit fontScale="90000"/>
          </a:bodyPr>
          <a:lstStyle/>
          <a:p>
            <a:pPr>
              <a:lnSpc>
                <a:spcPct val="90000"/>
              </a:lnSpc>
            </a:pPr>
            <a:r>
              <a:rPr lang="en-GB" sz="4100" dirty="0">
                <a:solidFill>
                  <a:srgbClr val="4817D1"/>
                </a:solidFill>
              </a:rPr>
              <a:t>Skills And Research Methods (</a:t>
            </a:r>
            <a:r>
              <a:rPr lang="en-GB" sz="4100" b="1" dirty="0">
                <a:solidFill>
                  <a:srgbClr val="4817D1"/>
                </a:solidFill>
              </a:rPr>
              <a:t>LCHS 4007</a:t>
            </a:r>
            <a:r>
              <a:rPr lang="en-GB" sz="4100" dirty="0">
                <a:solidFill>
                  <a:srgbClr val="4817D1"/>
                </a:solidFill>
              </a:rPr>
              <a:t>)</a:t>
            </a:r>
            <a:br>
              <a:rPr lang="en-GB" sz="4100" dirty="0">
                <a:solidFill>
                  <a:srgbClr val="4817D1"/>
                </a:solidFill>
              </a:rPr>
            </a:br>
            <a:r>
              <a:rPr lang="en-GB" sz="4100" dirty="0">
                <a:solidFill>
                  <a:srgbClr val="4817D1"/>
                </a:solidFill>
              </a:rPr>
              <a:t>Component 1 (</a:t>
            </a:r>
            <a:r>
              <a:rPr lang="en-GB" sz="4100" b="1" dirty="0">
                <a:solidFill>
                  <a:srgbClr val="4817D1"/>
                </a:solidFill>
              </a:rPr>
              <a:t>Group Presentation</a:t>
            </a:r>
            <a:r>
              <a:rPr lang="en-GB" sz="4100" dirty="0">
                <a:solidFill>
                  <a:srgbClr val="4817D1"/>
                </a:solidFill>
              </a:rPr>
              <a:t>)</a:t>
            </a:r>
            <a:br>
              <a:rPr lang="en-GB" sz="4100" dirty="0">
                <a:solidFill>
                  <a:srgbClr val="4817D1"/>
                </a:solidFill>
              </a:rPr>
            </a:br>
            <a:r>
              <a:rPr lang="en-GB" sz="4100" dirty="0">
                <a:solidFill>
                  <a:srgbClr val="4817D1"/>
                </a:solidFill>
              </a:rPr>
              <a:t>Lecturer: Masud Siddiqui </a:t>
            </a:r>
          </a:p>
        </p:txBody>
      </p:sp>
      <p:graphicFrame>
        <p:nvGraphicFramePr>
          <p:cNvPr id="5" name="Content Placeholder 2">
            <a:extLst>
              <a:ext uri="{FF2B5EF4-FFF2-40B4-BE49-F238E27FC236}">
                <a16:creationId xmlns:a16="http://schemas.microsoft.com/office/drawing/2014/main" id="{868F4949-21B6-C0F2-105B-B46909CABA7B}"/>
              </a:ext>
            </a:extLst>
          </p:cNvPr>
          <p:cNvGraphicFramePr>
            <a:graphicFrameLocks noGrp="1"/>
          </p:cNvGraphicFramePr>
          <p:nvPr>
            <p:ph idx="1"/>
            <p:extLst>
              <p:ext uri="{D42A27DB-BD31-4B8C-83A1-F6EECF244321}">
                <p14:modId xmlns:p14="http://schemas.microsoft.com/office/powerpoint/2010/main" val="20947460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165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paper&#10;&#10;AI-generated content may be incorrect.">
            <a:extLst>
              <a:ext uri="{FF2B5EF4-FFF2-40B4-BE49-F238E27FC236}">
                <a16:creationId xmlns:a16="http://schemas.microsoft.com/office/drawing/2014/main" id="{433736CC-8037-2E8A-13BC-CAF1BE841673}"/>
              </a:ext>
            </a:extLst>
          </p:cNvPr>
          <p:cNvPicPr>
            <a:picLocks noChangeAspect="1"/>
          </p:cNvPicPr>
          <p:nvPr/>
        </p:nvPicPr>
        <p:blipFill>
          <a:blip r:embed="rId3"/>
          <a:srcRect l="5699" r="17886" b="9091"/>
          <a:stretch>
            <a:fillRect/>
          </a:stretch>
        </p:blipFill>
        <p:spPr>
          <a:xfrm>
            <a:off x="3523488" y="35868"/>
            <a:ext cx="8668512" cy="6857990"/>
          </a:xfrm>
          <a:prstGeom prst="rect">
            <a:avLst/>
          </a:prstGeom>
        </p:spPr>
      </p:pic>
      <p:sp>
        <p:nvSpPr>
          <p:cNvPr id="2" name="Title 1"/>
          <p:cNvSpPr>
            <a:spLocks noGrp="1"/>
          </p:cNvSpPr>
          <p:nvPr>
            <p:ph type="ctrTitle"/>
          </p:nvPr>
        </p:nvSpPr>
        <p:spPr>
          <a:xfrm>
            <a:off x="477981" y="1122363"/>
            <a:ext cx="8449223" cy="3193695"/>
          </a:xfrm>
        </p:spPr>
        <p:txBody>
          <a:bodyPr anchor="b">
            <a:normAutofit fontScale="90000"/>
          </a:bodyPr>
          <a:lstStyle/>
          <a:p>
            <a:pPr algn="l"/>
            <a:r>
              <a:rPr lang="en-GB" sz="3700" b="1">
                <a:latin typeface="Tunga"/>
                <a:cs typeface="Tunga"/>
              </a:rPr>
              <a:t>Hello everyone</a:t>
            </a:r>
            <a:br>
              <a:rPr lang="en-GB" sz="3700" b="1">
                <a:latin typeface="Tunga"/>
                <a:cs typeface="Tunga"/>
              </a:rPr>
            </a:br>
            <a:r>
              <a:rPr lang="en-GB" sz="3700" b="1">
                <a:latin typeface="Tunga"/>
                <a:cs typeface="Tunga"/>
              </a:rPr>
              <a:t>My name is </a:t>
            </a:r>
            <a:r>
              <a:rPr lang="en-GB" sz="3700" b="1">
                <a:solidFill>
                  <a:srgbClr val="FF0000"/>
                </a:solidFill>
                <a:latin typeface="Tunga"/>
                <a:cs typeface="Tunga"/>
              </a:rPr>
              <a:t>Asha Ali</a:t>
            </a:r>
            <a:br>
              <a:rPr lang="en-GB" sz="3700" b="1">
                <a:latin typeface="Tunga"/>
                <a:cs typeface="Tunga"/>
              </a:rPr>
            </a:br>
            <a:br>
              <a:rPr lang="en-GB" sz="3700" b="1">
                <a:latin typeface="Tunga"/>
                <a:cs typeface="Tunga"/>
              </a:rPr>
            </a:br>
            <a:r>
              <a:rPr lang="en-GB" sz="3700" b="1">
                <a:latin typeface="Tunga"/>
                <a:cs typeface="Tunga"/>
              </a:rPr>
              <a:t>Course</a:t>
            </a:r>
            <a:r>
              <a:rPr lang="en-GB" sz="3700" b="1">
                <a:solidFill>
                  <a:srgbClr val="FF0000"/>
                </a:solidFill>
                <a:latin typeface="Tunga"/>
                <a:cs typeface="Tunga"/>
              </a:rPr>
              <a:t>: Health and social care</a:t>
            </a:r>
            <a:br>
              <a:rPr lang="en-GB" sz="3700" b="1">
                <a:latin typeface="Tunga"/>
                <a:cs typeface="Tunga"/>
              </a:rPr>
            </a:br>
            <a:r>
              <a:rPr lang="en-GB" sz="3700" b="1">
                <a:latin typeface="Tunga"/>
                <a:cs typeface="Tunga"/>
              </a:rPr>
              <a:t>Module</a:t>
            </a:r>
            <a:r>
              <a:rPr lang="en-GB" sz="3700" b="1">
                <a:solidFill>
                  <a:srgbClr val="FF0000"/>
                </a:solidFill>
                <a:latin typeface="Tunga"/>
                <a:cs typeface="Tunga"/>
              </a:rPr>
              <a:t>: Digital Skills And Research Methods</a:t>
            </a:r>
            <a:br>
              <a:rPr lang="en-GB" sz="3700" b="1">
                <a:solidFill>
                  <a:srgbClr val="FF0000"/>
                </a:solidFill>
                <a:latin typeface="Tunga"/>
                <a:cs typeface="Tunga"/>
              </a:rPr>
            </a:br>
            <a:r>
              <a:rPr lang="en-GB" sz="3700" b="1">
                <a:latin typeface="Tunga"/>
                <a:cs typeface="Tunga"/>
              </a:rPr>
              <a:t>Module Code</a:t>
            </a:r>
            <a:r>
              <a:rPr lang="en-GB" sz="3700" b="1">
                <a:solidFill>
                  <a:srgbClr val="FF0000"/>
                </a:solidFill>
                <a:latin typeface="Tunga"/>
                <a:cs typeface="Tunga"/>
              </a:rPr>
              <a:t>: LCHS4007</a:t>
            </a:r>
            <a:br>
              <a:rPr lang="en-GB" sz="3700" b="1">
                <a:latin typeface="Tunga"/>
                <a:cs typeface="Tunga"/>
              </a:rPr>
            </a:br>
            <a:endParaRPr lang="en-GB" sz="3700" b="1">
              <a:latin typeface="Tunga"/>
              <a:cs typeface="Tunga"/>
            </a:endParaRPr>
          </a:p>
        </p:txBody>
      </p:sp>
      <p:sp>
        <p:nvSpPr>
          <p:cNvPr id="3" name="Subtitle 2"/>
          <p:cNvSpPr>
            <a:spLocks noGrp="1"/>
          </p:cNvSpPr>
          <p:nvPr>
            <p:ph type="subTitle" idx="1"/>
          </p:nvPr>
        </p:nvSpPr>
        <p:spPr>
          <a:xfrm>
            <a:off x="477980" y="4872922"/>
            <a:ext cx="7165304" cy="1343839"/>
          </a:xfrm>
        </p:spPr>
        <p:txBody>
          <a:bodyPr vert="horz" lIns="91440" tIns="45720" rIns="91440" bIns="45720" rtlCol="0" anchor="t">
            <a:normAutofit/>
          </a:bodyPr>
          <a:lstStyle/>
          <a:p>
            <a:pPr algn="l"/>
            <a:r>
              <a:rPr lang="en-GB" sz="3200">
                <a:latin typeface="Comic Sans MS"/>
              </a:rPr>
              <a:t>My student ID is </a:t>
            </a:r>
            <a:r>
              <a:rPr lang="en-GB" sz="3200" b="1">
                <a:solidFill>
                  <a:srgbClr val="FF0000"/>
                </a:solidFill>
                <a:latin typeface="Comic Sans MS"/>
              </a:rPr>
              <a:t>2534611</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A3724-C06E-EF14-02FD-A495613D545A}"/>
              </a:ext>
            </a:extLst>
          </p:cNvPr>
          <p:cNvSpPr>
            <a:spLocks noGrp="1"/>
          </p:cNvSpPr>
          <p:nvPr>
            <p:ph type="title"/>
          </p:nvPr>
        </p:nvSpPr>
        <p:spPr>
          <a:xfrm>
            <a:off x="490817" y="1310493"/>
            <a:ext cx="8876146" cy="401927"/>
          </a:xfrm>
        </p:spPr>
        <p:txBody>
          <a:bodyPr>
            <a:normAutofit fontScale="90000"/>
          </a:bodyPr>
          <a:lstStyle/>
          <a:p>
            <a:r>
              <a:rPr lang="en-GB" sz="6000" b="1" dirty="0">
                <a:latin typeface="Bookman Old Style"/>
                <a:cs typeface="Angsana New"/>
              </a:rPr>
              <a:t>Case study: Riverdale Nursing Home-Improve efficiency</a:t>
            </a:r>
            <a:br>
              <a:rPr lang="en-GB" sz="6000" b="1" dirty="0">
                <a:latin typeface="Bookman Old Style"/>
                <a:cs typeface="Angsana New"/>
              </a:rPr>
            </a:br>
            <a:endParaRPr lang="en-GB" sz="6000" b="1" dirty="0">
              <a:latin typeface="Bookman Old Style"/>
              <a:cs typeface="Angsana New"/>
            </a:endParaRPr>
          </a:p>
        </p:txBody>
      </p:sp>
      <p:sp>
        <p:nvSpPr>
          <p:cNvPr id="3" name="Content Placeholder 2">
            <a:extLst>
              <a:ext uri="{FF2B5EF4-FFF2-40B4-BE49-F238E27FC236}">
                <a16:creationId xmlns:a16="http://schemas.microsoft.com/office/drawing/2014/main" id="{AE53810C-15F5-2B75-AD8B-CB5E9D4722DF}"/>
              </a:ext>
            </a:extLst>
          </p:cNvPr>
          <p:cNvSpPr>
            <a:spLocks noGrp="1"/>
          </p:cNvSpPr>
          <p:nvPr>
            <p:ph idx="1"/>
          </p:nvPr>
        </p:nvSpPr>
        <p:spPr>
          <a:xfrm>
            <a:off x="838200" y="3685801"/>
            <a:ext cx="10515600" cy="2491162"/>
          </a:xfrm>
        </p:spPr>
        <p:txBody>
          <a:bodyPr vert="horz" lIns="91440" tIns="45720" rIns="91440" bIns="45720" rtlCol="0" anchor="t">
            <a:normAutofit/>
          </a:bodyPr>
          <a:lstStyle/>
          <a:p>
            <a:endParaRPr lang="en-GB" dirty="0">
              <a:ea typeface="Calibri"/>
              <a:cs typeface="Calibri"/>
            </a:endParaRPr>
          </a:p>
          <a:p>
            <a:endParaRPr lang="en-GB" dirty="0"/>
          </a:p>
        </p:txBody>
      </p:sp>
      <p:sp>
        <p:nvSpPr>
          <p:cNvPr id="11" name="TextBox 10">
            <a:extLst>
              <a:ext uri="{FF2B5EF4-FFF2-40B4-BE49-F238E27FC236}">
                <a16:creationId xmlns:a16="http://schemas.microsoft.com/office/drawing/2014/main" id="{046E357A-E5D4-2546-578E-BACD4B0E4542}"/>
              </a:ext>
            </a:extLst>
          </p:cNvPr>
          <p:cNvSpPr txBox="1"/>
          <p:nvPr/>
        </p:nvSpPr>
        <p:spPr>
          <a:xfrm>
            <a:off x="1429005" y="396584"/>
            <a:ext cx="5779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FF0000"/>
                </a:solidFill>
                <a:ea typeface="Calibri"/>
                <a:cs typeface="Calibri"/>
              </a:rPr>
              <a:t>THE PROBLEM </a:t>
            </a:r>
            <a:r>
              <a:rPr lang="en-GB" b="1">
                <a:solidFill>
                  <a:srgbClr val="000000"/>
                </a:solidFill>
                <a:ea typeface="Calibri"/>
                <a:cs typeface="Calibri"/>
              </a:rPr>
              <a:t>The current challenges at Riverdale Nursing Home are</a:t>
            </a:r>
            <a:r>
              <a:rPr lang="en-GB" b="1">
                <a:solidFill>
                  <a:srgbClr val="FF0000"/>
                </a:solidFill>
                <a:ea typeface="Calibri"/>
                <a:cs typeface="Calibri"/>
              </a:rPr>
              <a:t>- </a:t>
            </a:r>
            <a:endParaRPr lang="en-GB" b="1">
              <a:solidFill>
                <a:srgbClr val="FF0000"/>
              </a:solidFill>
            </a:endParaRPr>
          </a:p>
        </p:txBody>
      </p:sp>
      <p:graphicFrame>
        <p:nvGraphicFramePr>
          <p:cNvPr id="16" name="TextBox 11">
            <a:extLst>
              <a:ext uri="{FF2B5EF4-FFF2-40B4-BE49-F238E27FC236}">
                <a16:creationId xmlns:a16="http://schemas.microsoft.com/office/drawing/2014/main" id="{E2918901-BBCD-365A-BCBA-A6FFFC2FC03D}"/>
              </a:ext>
            </a:extLst>
          </p:cNvPr>
          <p:cNvGraphicFramePr/>
          <p:nvPr>
            <p:extLst>
              <p:ext uri="{D42A27DB-BD31-4B8C-83A1-F6EECF244321}">
                <p14:modId xmlns:p14="http://schemas.microsoft.com/office/powerpoint/2010/main" val="2133337278"/>
              </p:ext>
            </p:extLst>
          </p:nvPr>
        </p:nvGraphicFramePr>
        <p:xfrm>
          <a:off x="3478" y="3931920"/>
          <a:ext cx="8625947" cy="2918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This may contain: three doctors are talking to each other">
            <a:extLst>
              <a:ext uri="{FF2B5EF4-FFF2-40B4-BE49-F238E27FC236}">
                <a16:creationId xmlns:a16="http://schemas.microsoft.com/office/drawing/2014/main" id="{7FB94C4B-223A-9766-7435-F5DF9E3D3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33453" y="74645"/>
            <a:ext cx="3455069" cy="6775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8434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arrow.wav"/>
          </p:stSnd>
        </p:sndAc>
      </p:transition>
    </mc:Choice>
    <mc:Fallback xmlns="">
      <p:transition spd="slow">
        <p:fade/>
        <p:sndAc>
          <p:stSnd>
            <p:snd r:embed="rId9" name="arrow.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F87E88-D0C6-880E-FD42-78CA9A7996D5}"/>
              </a:ext>
            </a:extLst>
          </p:cNvPr>
          <p:cNvSpPr>
            <a:spLocks noGrp="1"/>
          </p:cNvSpPr>
          <p:nvPr>
            <p:ph idx="1"/>
          </p:nvPr>
        </p:nvSpPr>
        <p:spPr>
          <a:xfrm>
            <a:off x="838200" y="1825625"/>
            <a:ext cx="9910483" cy="3062662"/>
          </a:xfrm>
        </p:spPr>
        <p:txBody>
          <a:bodyPr vert="horz" lIns="91440" tIns="45720" rIns="91440" bIns="45720" rtlCol="0" anchor="t">
            <a:normAutofit/>
          </a:bodyPr>
          <a:lstStyle/>
          <a:p>
            <a:endParaRPr lang="en-GB">
              <a:ea typeface="Calibri"/>
              <a:cs typeface="Calibri"/>
            </a:endParaRPr>
          </a:p>
          <a:p>
            <a:endParaRPr lang="en-GB">
              <a:ea typeface="Calibri"/>
              <a:cs typeface="Calibri"/>
            </a:endParaRPr>
          </a:p>
        </p:txBody>
      </p:sp>
      <p:graphicFrame>
        <p:nvGraphicFramePr>
          <p:cNvPr id="18" name="Diagram 17">
            <a:extLst>
              <a:ext uri="{FF2B5EF4-FFF2-40B4-BE49-F238E27FC236}">
                <a16:creationId xmlns:a16="http://schemas.microsoft.com/office/drawing/2014/main" id="{3AD30D56-10FA-CED8-4C08-72633AFF535C}"/>
              </a:ext>
            </a:extLst>
          </p:cNvPr>
          <p:cNvGraphicFramePr/>
          <p:nvPr>
            <p:extLst>
              <p:ext uri="{D42A27DB-BD31-4B8C-83A1-F6EECF244321}">
                <p14:modId xmlns:p14="http://schemas.microsoft.com/office/powerpoint/2010/main" val="3357727836"/>
              </p:ext>
            </p:extLst>
          </p:nvPr>
        </p:nvGraphicFramePr>
        <p:xfrm>
          <a:off x="208767" y="1715021"/>
          <a:ext cx="11145033" cy="6131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81" name="Picture 980" descr="This may contain: two people giving each other high fives">
            <a:extLst>
              <a:ext uri="{FF2B5EF4-FFF2-40B4-BE49-F238E27FC236}">
                <a16:creationId xmlns:a16="http://schemas.microsoft.com/office/drawing/2014/main" id="{CD603667-1E03-34D7-D7F6-70630618199E}"/>
              </a:ext>
            </a:extLst>
          </p:cNvPr>
          <p:cNvPicPr>
            <a:picLocks noChangeAspect="1"/>
          </p:cNvPicPr>
          <p:nvPr/>
        </p:nvPicPr>
        <p:blipFill>
          <a:blip r:embed="rId8"/>
          <a:stretch>
            <a:fillRect/>
          </a:stretch>
        </p:blipFill>
        <p:spPr>
          <a:xfrm>
            <a:off x="8106428" y="2487648"/>
            <a:ext cx="3661774" cy="3041361"/>
          </a:xfrm>
          <a:prstGeom prst="rect">
            <a:avLst/>
          </a:prstGeom>
        </p:spPr>
      </p:pic>
      <p:sp>
        <p:nvSpPr>
          <p:cNvPr id="1117" name="TextBox 1116">
            <a:extLst>
              <a:ext uri="{FF2B5EF4-FFF2-40B4-BE49-F238E27FC236}">
                <a16:creationId xmlns:a16="http://schemas.microsoft.com/office/drawing/2014/main" id="{782C9289-2C6E-75FD-7A4D-2762808444C5}"/>
              </a:ext>
            </a:extLst>
          </p:cNvPr>
          <p:cNvSpPr txBox="1"/>
          <p:nvPr/>
        </p:nvSpPr>
        <p:spPr>
          <a:xfrm>
            <a:off x="423798" y="255965"/>
            <a:ext cx="115594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a:solidFill>
                  <a:srgbClr val="FF0000"/>
                </a:solidFill>
                <a:ea typeface="Calibri"/>
                <a:cs typeface="Calibri"/>
              </a:rPr>
              <a:t>What Staff Communication Involves At The River Dale Nursing Home</a:t>
            </a:r>
            <a:endParaRPr lang="en-US" sz="4800" b="1">
              <a:solidFill>
                <a:srgbClr val="FF0000"/>
              </a:solidFill>
            </a:endParaRPr>
          </a:p>
        </p:txBody>
      </p:sp>
    </p:spTree>
    <p:extLst>
      <p:ext uri="{BB962C8B-B14F-4D97-AF65-F5344CB8AC3E}">
        <p14:creationId xmlns:p14="http://schemas.microsoft.com/office/powerpoint/2010/main" val="2635955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camera.wav"/>
          </p:stSnd>
        </p:sndAc>
      </p:transition>
    </mc:Choice>
    <mc:Fallback xmlns="">
      <p:transition spd="slow">
        <p:fade/>
        <p:sndAc>
          <p:stSnd>
            <p:snd r:embed="rId9" name="camera.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D02FC-C277-9211-A71B-3CBDC6B66B5F}"/>
              </a:ext>
            </a:extLst>
          </p:cNvPr>
          <p:cNvSpPr>
            <a:spLocks noGrp="1"/>
          </p:cNvSpPr>
          <p:nvPr>
            <p:ph type="title"/>
          </p:nvPr>
        </p:nvSpPr>
        <p:spPr/>
        <p:txBody>
          <a:bodyPr/>
          <a:lstStyle/>
          <a:p>
            <a:r>
              <a:rPr lang="en-GB" b="1">
                <a:latin typeface="Nyala"/>
                <a:ea typeface="Calibri Light"/>
                <a:cs typeface="Calibri Light"/>
              </a:rPr>
              <a:t>MY CHOSEN MICROSOFT TOOL FOR THE RIVERDALE NURSING HOME IS TEAMS</a:t>
            </a:r>
            <a:r>
              <a:rPr lang="en-GB">
                <a:ea typeface="Calibri Light"/>
                <a:cs typeface="Calibri Light"/>
              </a:rPr>
              <a:t> </a:t>
            </a:r>
            <a:endParaRPr lang="en-GB"/>
          </a:p>
        </p:txBody>
      </p:sp>
      <p:sp>
        <p:nvSpPr>
          <p:cNvPr id="3" name="Content Placeholder 2">
            <a:extLst>
              <a:ext uri="{FF2B5EF4-FFF2-40B4-BE49-F238E27FC236}">
                <a16:creationId xmlns:a16="http://schemas.microsoft.com/office/drawing/2014/main" id="{1E4D50DF-79EC-D0C7-BB18-759F27C1A779}"/>
              </a:ext>
            </a:extLst>
          </p:cNvPr>
          <p:cNvSpPr>
            <a:spLocks noGrp="1"/>
          </p:cNvSpPr>
          <p:nvPr>
            <p:ph idx="1"/>
          </p:nvPr>
        </p:nvSpPr>
        <p:spPr>
          <a:xfrm>
            <a:off x="838200" y="5579596"/>
            <a:ext cx="10515600" cy="4351338"/>
          </a:xfrm>
        </p:spPr>
        <p:txBody>
          <a:bodyPr vert="horz" lIns="91440" tIns="45720" rIns="91440" bIns="45720" rtlCol="0" anchor="t">
            <a:normAutofit/>
          </a:bodyPr>
          <a:lstStyle/>
          <a:p>
            <a:pPr marL="0" indent="0">
              <a:buNone/>
            </a:pPr>
            <a:r>
              <a:rPr lang="en-GB" sz="1400" i="1">
                <a:solidFill>
                  <a:srgbClr val="FF0000"/>
                </a:solidFill>
                <a:highlight>
                  <a:srgbClr val="FAFAFA"/>
                </a:highlight>
                <a:ea typeface="+mn-lt"/>
                <a:cs typeface="+mn-lt"/>
              </a:rPr>
              <a:t>Gregg Foster</a:t>
            </a:r>
            <a:r>
              <a:rPr lang="en-GB" sz="1400" i="1">
                <a:solidFill>
                  <a:srgbClr val="67686A"/>
                </a:solidFill>
                <a:highlight>
                  <a:srgbClr val="FAFAFA"/>
                </a:highlight>
                <a:ea typeface="+mn-lt"/>
                <a:cs typeface="+mn-lt"/>
              </a:rPr>
              <a:t> -</a:t>
            </a:r>
            <a:r>
              <a:rPr lang="en-GB" sz="1400" b="1" i="1" cap="all">
                <a:solidFill>
                  <a:srgbClr val="FF0000"/>
                </a:solidFill>
                <a:highlight>
                  <a:srgbClr val="FAFAFA"/>
                </a:highlight>
                <a:ea typeface="+mn-lt"/>
                <a:cs typeface="+mn-lt"/>
              </a:rPr>
              <a:t>September 24, 2024)</a:t>
            </a:r>
            <a:r>
              <a:rPr lang="en-GB" sz="1400" i="1">
                <a:solidFill>
                  <a:srgbClr val="67686A"/>
                </a:solidFill>
                <a:highlight>
                  <a:srgbClr val="FAFAFA"/>
                </a:highlight>
                <a:ea typeface="+mn-lt"/>
                <a:cs typeface="+mn-lt"/>
              </a:rPr>
              <a:t> ,in his article said-</a:t>
            </a:r>
            <a:endParaRPr lang="en-GB" sz="1400" i="1">
              <a:solidFill>
                <a:srgbClr val="000000"/>
              </a:solidFill>
              <a:ea typeface="+mn-lt"/>
              <a:cs typeface="+mn-lt"/>
            </a:endParaRPr>
          </a:p>
          <a:p>
            <a:pPr marL="0" indent="0">
              <a:buNone/>
            </a:pPr>
            <a:r>
              <a:rPr lang="en-GB" sz="1400" i="1">
                <a:solidFill>
                  <a:srgbClr val="67686A"/>
                </a:solidFill>
                <a:highlight>
                  <a:srgbClr val="FAFAFA"/>
                </a:highlight>
                <a:ea typeface="+mn-lt"/>
                <a:cs typeface="+mn-lt"/>
              </a:rPr>
              <a:t>Microsoft Teams is, after all, really about </a:t>
            </a:r>
            <a:r>
              <a:rPr lang="en-GB" sz="1400" b="1" i="1" u="sng">
                <a:solidFill>
                  <a:srgbClr val="2C1A5D"/>
                </a:solidFill>
                <a:highlight>
                  <a:srgbClr val="FAFAFA"/>
                </a:highlight>
                <a:ea typeface="+mn-lt"/>
                <a:cs typeface="+mn-lt"/>
                <a:hlinkClick r:id="rId3"/>
              </a:rPr>
              <a:t>creating effective teamwork</a:t>
            </a:r>
            <a:r>
              <a:rPr lang="en-GB" sz="1400" i="1">
                <a:solidFill>
                  <a:srgbClr val="67686A"/>
                </a:solidFill>
                <a:highlight>
                  <a:srgbClr val="FAFAFA"/>
                </a:highlight>
                <a:ea typeface="+mn-lt"/>
                <a:cs typeface="+mn-lt"/>
              </a:rPr>
              <a:t>. That means coordinating among different healthcare teams (e.g., doctors, nurses, administrative staff) by efficiently using Teams’ collaboration tools and carefully planning and customizing the integration of Teams into existing workflows so that the process doesn’t disrupt patient care.</a:t>
            </a:r>
            <a:endParaRPr lang="en-GB" sz="1400" i="1">
              <a:ea typeface="Calibri"/>
              <a:cs typeface="Calibri"/>
            </a:endParaRPr>
          </a:p>
        </p:txBody>
      </p:sp>
      <p:pic>
        <p:nvPicPr>
          <p:cNvPr id="4" name="Picture 3" descr="This may contain: the t logo on an app icon">
            <a:extLst>
              <a:ext uri="{FF2B5EF4-FFF2-40B4-BE49-F238E27FC236}">
                <a16:creationId xmlns:a16="http://schemas.microsoft.com/office/drawing/2014/main" id="{24D379C6-64EA-8FBC-6F94-F30A2FD266A2}"/>
              </a:ext>
            </a:extLst>
          </p:cNvPr>
          <p:cNvPicPr>
            <a:picLocks noChangeAspect="1"/>
          </p:cNvPicPr>
          <p:nvPr/>
        </p:nvPicPr>
        <p:blipFill>
          <a:blip r:embed="rId4"/>
          <a:stretch>
            <a:fillRect/>
          </a:stretch>
        </p:blipFill>
        <p:spPr>
          <a:xfrm>
            <a:off x="2680926" y="1722328"/>
            <a:ext cx="3970038" cy="3863165"/>
          </a:xfrm>
          <a:prstGeom prst="rect">
            <a:avLst/>
          </a:prstGeom>
        </p:spPr>
      </p:pic>
    </p:spTree>
    <p:extLst>
      <p:ext uri="{BB962C8B-B14F-4D97-AF65-F5344CB8AC3E}">
        <p14:creationId xmlns:p14="http://schemas.microsoft.com/office/powerpoint/2010/main" val="3362389861"/>
      </p:ext>
    </p:extLst>
  </p:cSld>
  <p:clrMapOvr>
    <a:masterClrMapping/>
  </p:clrMapOvr>
  <mc:AlternateContent xmlns:mc="http://schemas.openxmlformats.org/markup-compatibility/2006" xmlns:p14="http://schemas.microsoft.com/office/powerpoint/2010/main">
    <mc:Choice Requires="p14">
      <p:transition spd="med" p14:dur="700">
        <p:fade/>
        <p:sndAc>
          <p:stSnd>
            <p:snd r:embed="rId2" name="chimes.wav"/>
          </p:stSnd>
        </p:sndAc>
      </p:transition>
    </mc:Choice>
    <mc:Fallback xmlns="">
      <p:transition spd="med">
        <p:fade/>
        <p:sndAc>
          <p:stSnd>
            <p:snd r:embed="rId5" name="chimes.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70351-C1ED-399F-02DE-82A5E6EED847}"/>
              </a:ext>
            </a:extLst>
          </p:cNvPr>
          <p:cNvSpPr>
            <a:spLocks noGrp="1"/>
          </p:cNvSpPr>
          <p:nvPr>
            <p:ph type="title"/>
          </p:nvPr>
        </p:nvSpPr>
        <p:spPr>
          <a:xfrm>
            <a:off x="1954050" y="2138867"/>
            <a:ext cx="6123152" cy="2113852"/>
          </a:xfrm>
        </p:spPr>
        <p:txBody>
          <a:bodyPr anchor="b">
            <a:normAutofit fontScale="90000"/>
          </a:bodyPr>
          <a:lstStyle/>
          <a:p>
            <a:r>
              <a:rPr lang="en-GB" sz="1600" b="1">
                <a:solidFill>
                  <a:srgbClr val="FF0000"/>
                </a:solidFill>
                <a:ea typeface="Calibri Light"/>
                <a:cs typeface="Calibri Light"/>
              </a:rPr>
              <a:t> </a:t>
            </a:r>
            <a:r>
              <a:rPr lang="en-GB" sz="2700" b="1" i="1">
                <a:latin typeface="Aptos" panose="020B0004020202020204" pitchFamily="34" charset="0"/>
                <a:ea typeface="ADLaM Display" panose="020F0502020204030204" pitchFamily="2" charset="0"/>
                <a:cs typeface="ADLaM Display" panose="020F0502020204030204" pitchFamily="2" charset="0"/>
              </a:rPr>
              <a:t>MICROSOFT TEAMS IS A SUITABLE TOOL BEACAUSE IN A BUSY JOB ROLE LIKE THE </a:t>
            </a:r>
            <a:r>
              <a:rPr lang="en-GB" sz="2700" b="1" i="1">
                <a:solidFill>
                  <a:srgbClr val="0070C0"/>
                </a:solidFill>
                <a:latin typeface="Aptos" panose="020B0004020202020204" pitchFamily="34" charset="0"/>
                <a:ea typeface="ADLaM Display" panose="020F0502020204030204" pitchFamily="2" charset="0"/>
                <a:cs typeface="ADLaM Display" panose="020F0502020204030204" pitchFamily="2" charset="0"/>
              </a:rPr>
              <a:t>RIVERDALE NURSING HOME </a:t>
            </a:r>
            <a:r>
              <a:rPr lang="en-GB" sz="2700" b="1" i="1">
                <a:latin typeface="Aptos" panose="020B0004020202020204" pitchFamily="34" charset="0"/>
                <a:ea typeface="ADLaM Display" panose="020F0502020204030204" pitchFamily="2" charset="0"/>
                <a:cs typeface="ADLaM Display" panose="020F0502020204030204" pitchFamily="2" charset="0"/>
              </a:rPr>
              <a:t>,</a:t>
            </a:r>
            <a:br>
              <a:rPr lang="en-GB" sz="2700" b="1" i="1">
                <a:latin typeface="Aptos" panose="020B0004020202020204" pitchFamily="34" charset="0"/>
                <a:ea typeface="ADLaM Display" panose="020F0502020204030204" pitchFamily="2" charset="0"/>
                <a:cs typeface="ADLaM Display" panose="020F0502020204030204" pitchFamily="2" charset="0"/>
              </a:rPr>
            </a:br>
            <a:r>
              <a:rPr lang="en-GB" sz="2700" b="1" i="1">
                <a:latin typeface="Aptos" panose="020B0004020202020204" pitchFamily="34" charset="0"/>
                <a:ea typeface="ADLaM Display" panose="020F0502020204030204" pitchFamily="2" charset="0"/>
                <a:cs typeface="ADLaM Display" panose="020F0502020204030204" pitchFamily="2" charset="0"/>
              </a:rPr>
              <a:t>TEAMS IS A FAST AND RELIABLE TOOL REACHING COLLEGUES INSTANTLY ON THE GO AND WOULD BE IDEAL .</a:t>
            </a:r>
            <a:br>
              <a:rPr lang="en-GB" sz="2400" b="1">
                <a:solidFill>
                  <a:srgbClr val="FF0000"/>
                </a:solidFill>
                <a:ea typeface="Calibri Light"/>
                <a:cs typeface="Calibri Light"/>
              </a:rPr>
            </a:br>
            <a:r>
              <a:rPr lang="en-GB" sz="2400" b="1">
                <a:solidFill>
                  <a:srgbClr val="FF0000"/>
                </a:solidFill>
                <a:ea typeface="Calibri Light"/>
                <a:cs typeface="Calibri Light"/>
              </a:rPr>
              <a:t> </a:t>
            </a:r>
            <a:br>
              <a:rPr lang="en-GB" sz="2400" b="1">
                <a:solidFill>
                  <a:srgbClr val="FF0000"/>
                </a:solidFill>
                <a:ea typeface="Calibri Light"/>
                <a:cs typeface="Calibri Light"/>
              </a:rPr>
            </a:br>
            <a:endParaRPr lang="en-GB" sz="2400" b="1">
              <a:solidFill>
                <a:srgbClr val="FF0000"/>
              </a:solidFill>
              <a:ea typeface="Calibri Light"/>
              <a:cs typeface="Calibri Light"/>
            </a:endParaRPr>
          </a:p>
        </p:txBody>
      </p:sp>
      <p:sp>
        <p:nvSpPr>
          <p:cNvPr id="8" name="Content Placeholder 7">
            <a:extLst>
              <a:ext uri="{FF2B5EF4-FFF2-40B4-BE49-F238E27FC236}">
                <a16:creationId xmlns:a16="http://schemas.microsoft.com/office/drawing/2014/main" id="{ACC3DB29-F256-A717-D87E-69B1D84934B0}"/>
              </a:ext>
            </a:extLst>
          </p:cNvPr>
          <p:cNvSpPr>
            <a:spLocks noGrp="1"/>
          </p:cNvSpPr>
          <p:nvPr>
            <p:ph idx="1"/>
          </p:nvPr>
        </p:nvSpPr>
        <p:spPr>
          <a:xfrm>
            <a:off x="118659" y="4916281"/>
            <a:ext cx="11954682" cy="1381360"/>
          </a:xfrm>
        </p:spPr>
        <p:txBody>
          <a:bodyPr vert="horz" lIns="91440" tIns="45720" rIns="91440" bIns="45720" rtlCol="0" anchor="t">
            <a:normAutofit fontScale="92500" lnSpcReduction="10000"/>
          </a:bodyPr>
          <a:lstStyle/>
          <a:p>
            <a:pPr marL="0" indent="0">
              <a:buNone/>
            </a:pPr>
            <a:endParaRPr lang="en-US" sz="1600" b="1" dirty="0">
              <a:solidFill>
                <a:srgbClr val="7030A0"/>
              </a:solidFill>
              <a:ea typeface="Calibri"/>
              <a:cs typeface="Calibri"/>
            </a:endParaRPr>
          </a:p>
          <a:p>
            <a:pPr marL="0" indent="0">
              <a:buNone/>
            </a:pPr>
            <a:endParaRPr lang="en-US" sz="1600" b="1" dirty="0">
              <a:solidFill>
                <a:srgbClr val="7030A0"/>
              </a:solidFill>
              <a:ea typeface="Calibri"/>
              <a:cs typeface="Calibri"/>
            </a:endParaRPr>
          </a:p>
          <a:p>
            <a:pPr marL="0" indent="0">
              <a:buNone/>
            </a:pPr>
            <a:r>
              <a:rPr lang="en-US" sz="1600" b="1" dirty="0">
                <a:solidFill>
                  <a:srgbClr val="7030A0"/>
                </a:solidFill>
                <a:ea typeface="Calibri"/>
                <a:cs typeface="Calibri"/>
              </a:rPr>
              <a:t>Brian Macdonald (2015) , </a:t>
            </a:r>
            <a:r>
              <a:rPr lang="en-US" sz="1600" b="1" dirty="0">
                <a:ea typeface="Calibri"/>
                <a:cs typeface="Calibri"/>
              </a:rPr>
              <a:t> </a:t>
            </a:r>
            <a:r>
              <a:rPr lang="en-US" sz="1600" b="1" i="1" dirty="0">
                <a:solidFill>
                  <a:schemeClr val="tx1">
                    <a:lumMod val="95000"/>
                    <a:lumOff val="5000"/>
                  </a:schemeClr>
                </a:solidFill>
                <a:ea typeface="Calibri"/>
                <a:cs typeface="Calibri"/>
              </a:rPr>
              <a:t>'Microsoft Teams is the ultimate messaging app for you organization- A workspace for real time collaboration and communication, Meetings ,file and app sharing'. So, it's an All in one place to have meetings ,save work ,share </a:t>
            </a:r>
            <a:r>
              <a:rPr lang="en-US" sz="1600" b="1" i="1" dirty="0" err="1">
                <a:solidFill>
                  <a:schemeClr val="tx1">
                    <a:lumMod val="95000"/>
                    <a:lumOff val="5000"/>
                  </a:schemeClr>
                </a:solidFill>
                <a:ea typeface="Calibri"/>
                <a:cs typeface="Calibri"/>
              </a:rPr>
              <a:t>rotas</a:t>
            </a:r>
            <a:r>
              <a:rPr lang="en-US" sz="1600" b="1" i="1" dirty="0">
                <a:solidFill>
                  <a:schemeClr val="tx1">
                    <a:lumMod val="95000"/>
                    <a:lumOff val="5000"/>
                  </a:schemeClr>
                </a:solidFill>
                <a:ea typeface="Calibri"/>
                <a:cs typeface="Calibri"/>
              </a:rPr>
              <a:t> and much more</a:t>
            </a:r>
          </a:p>
          <a:p>
            <a:endParaRPr lang="en-US" sz="1600" b="1" dirty="0">
              <a:ea typeface="Calibri"/>
              <a:cs typeface="Calibri"/>
            </a:endParaRPr>
          </a:p>
          <a:p>
            <a:endParaRPr lang="en-US" sz="1600" b="1" dirty="0">
              <a:ea typeface="Calibri"/>
              <a:cs typeface="Calibri"/>
            </a:endParaRPr>
          </a:p>
        </p:txBody>
      </p:sp>
      <p:pic>
        <p:nvPicPr>
          <p:cNvPr id="4" name="Content Placeholder 3" descr="This may contain: the t logo is shown in purple and blue colors, with two people on one side">
            <a:extLst>
              <a:ext uri="{FF2B5EF4-FFF2-40B4-BE49-F238E27FC236}">
                <a16:creationId xmlns:a16="http://schemas.microsoft.com/office/drawing/2014/main" id="{579065EA-B621-29CC-556F-08B2AE8C1E9F}"/>
              </a:ext>
            </a:extLst>
          </p:cNvPr>
          <p:cNvPicPr>
            <a:picLocks noChangeAspect="1"/>
          </p:cNvPicPr>
          <p:nvPr/>
        </p:nvPicPr>
        <p:blipFill>
          <a:blip r:embed="rId3"/>
          <a:srcRect b="303"/>
          <a:stretch>
            <a:fillRect/>
          </a:stretch>
        </p:blipFill>
        <p:spPr>
          <a:xfrm>
            <a:off x="8759690" y="14101"/>
            <a:ext cx="3429262" cy="341489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8116374"/>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himes.wav"/>
          </p:stSnd>
        </p:sndAc>
      </p:transition>
    </mc:Choice>
    <mc:Fallback xmlns="">
      <p:transition spd="slow">
        <p:split orient="vert"/>
        <p:sndAc>
          <p:stSnd>
            <p:snd r:embed="rId4" name="chimes.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3" name="Picture 3382" descr="This may contain: a drawing of a nurse with a stethoscope in her hand, holding a box">
            <a:extLst>
              <a:ext uri="{FF2B5EF4-FFF2-40B4-BE49-F238E27FC236}">
                <a16:creationId xmlns:a16="http://schemas.microsoft.com/office/drawing/2014/main" id="{A469527A-07BC-5C32-40E2-CE2290211163}"/>
              </a:ext>
            </a:extLst>
          </p:cNvPr>
          <p:cNvPicPr>
            <a:picLocks noChangeAspect="1"/>
          </p:cNvPicPr>
          <p:nvPr/>
        </p:nvPicPr>
        <p:blipFill>
          <a:blip r:embed="rId3"/>
          <a:stretch>
            <a:fillRect/>
          </a:stretch>
        </p:blipFill>
        <p:spPr>
          <a:xfrm>
            <a:off x="4735444" y="1814444"/>
            <a:ext cx="3748157" cy="3781287"/>
          </a:xfrm>
          <a:prstGeom prst="rect">
            <a:avLst/>
          </a:prstGeom>
        </p:spPr>
      </p:pic>
      <p:sp>
        <p:nvSpPr>
          <p:cNvPr id="8" name="Title 7">
            <a:extLst>
              <a:ext uri="{FF2B5EF4-FFF2-40B4-BE49-F238E27FC236}">
                <a16:creationId xmlns:a16="http://schemas.microsoft.com/office/drawing/2014/main" id="{0136C9A8-B1C7-4A0A-CFB3-9AA6055AFA9F}"/>
              </a:ext>
            </a:extLst>
          </p:cNvPr>
          <p:cNvSpPr>
            <a:spLocks noGrp="1"/>
          </p:cNvSpPr>
          <p:nvPr>
            <p:ph type="title"/>
          </p:nvPr>
        </p:nvSpPr>
        <p:spPr>
          <a:xfrm>
            <a:off x="1677505" y="111125"/>
            <a:ext cx="10515600" cy="1325563"/>
          </a:xfrm>
        </p:spPr>
        <p:txBody>
          <a:bodyPr/>
          <a:lstStyle/>
          <a:p>
            <a:r>
              <a:rPr lang="en-GB" b="1">
                <a:ea typeface="Calibri Light"/>
                <a:cs typeface="Calibri Light"/>
              </a:rPr>
              <a:t>Disadvantages of not using </a:t>
            </a:r>
            <a:r>
              <a:rPr lang="en-GB" b="1">
                <a:solidFill>
                  <a:srgbClr val="FF0000"/>
                </a:solidFill>
                <a:ea typeface="Calibri Light"/>
                <a:cs typeface="Calibri Light"/>
              </a:rPr>
              <a:t>TEAMS at the Riverdale Nursing home.</a:t>
            </a:r>
          </a:p>
        </p:txBody>
      </p:sp>
      <p:graphicFrame>
        <p:nvGraphicFramePr>
          <p:cNvPr id="20" name="Diagram 19">
            <a:extLst>
              <a:ext uri="{FF2B5EF4-FFF2-40B4-BE49-F238E27FC236}">
                <a16:creationId xmlns:a16="http://schemas.microsoft.com/office/drawing/2014/main" id="{78349420-9B56-018D-0575-7FC7A720D066}"/>
              </a:ext>
            </a:extLst>
          </p:cNvPr>
          <p:cNvGraphicFramePr/>
          <p:nvPr>
            <p:extLst>
              <p:ext uri="{D42A27DB-BD31-4B8C-83A1-F6EECF244321}">
                <p14:modId xmlns:p14="http://schemas.microsoft.com/office/powerpoint/2010/main" val="1195826093"/>
              </p:ext>
            </p:extLst>
          </p:nvPr>
        </p:nvGraphicFramePr>
        <p:xfrm>
          <a:off x="2864043" y="1440144"/>
          <a:ext cx="7482182" cy="54194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Story Pin image">
            <a:extLst>
              <a:ext uri="{FF2B5EF4-FFF2-40B4-BE49-F238E27FC236}">
                <a16:creationId xmlns:a16="http://schemas.microsoft.com/office/drawing/2014/main" id="{A971C738-E1A4-1551-7615-2022435402D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0" y="4457753"/>
            <a:ext cx="2400247" cy="2400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302907"/>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10"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1DBE-4A1B-3EA4-88AC-5420F7DB0CB5}"/>
              </a:ext>
            </a:extLst>
          </p:cNvPr>
          <p:cNvSpPr>
            <a:spLocks noGrp="1"/>
          </p:cNvSpPr>
          <p:nvPr>
            <p:ph type="title"/>
          </p:nvPr>
        </p:nvSpPr>
        <p:spPr>
          <a:xfrm>
            <a:off x="1296045" y="-1570970"/>
            <a:ext cx="9189271" cy="3204134"/>
          </a:xfrm>
        </p:spPr>
        <p:txBody>
          <a:bodyPr vert="horz" lIns="91440" tIns="45720" rIns="91440" bIns="45720" rtlCol="0" anchor="b">
            <a:normAutofit/>
          </a:bodyPr>
          <a:lstStyle/>
          <a:p>
            <a:r>
              <a:rPr lang="en-US" sz="4800" b="1">
                <a:solidFill>
                  <a:srgbClr val="0070C0"/>
                </a:solidFill>
              </a:rPr>
              <a:t>Riverdale Nursing Home </a:t>
            </a:r>
            <a:r>
              <a:rPr lang="en-US" sz="4800" b="1"/>
              <a:t>Staff Would Benefit By Using TEAMS </a:t>
            </a:r>
            <a:endParaRPr lang="en-US" sz="4800" b="1">
              <a:solidFill>
                <a:srgbClr val="FF0000"/>
              </a:solidFill>
            </a:endParaRPr>
          </a:p>
        </p:txBody>
      </p:sp>
      <p:graphicFrame>
        <p:nvGraphicFramePr>
          <p:cNvPr id="4" name="Diagram 3">
            <a:extLst>
              <a:ext uri="{FF2B5EF4-FFF2-40B4-BE49-F238E27FC236}">
                <a16:creationId xmlns:a16="http://schemas.microsoft.com/office/drawing/2014/main" id="{769095E8-F376-F67E-5B24-E80C3B16515F}"/>
              </a:ext>
            </a:extLst>
          </p:cNvPr>
          <p:cNvGraphicFramePr/>
          <p:nvPr>
            <p:extLst>
              <p:ext uri="{D42A27DB-BD31-4B8C-83A1-F6EECF244321}">
                <p14:modId xmlns:p14="http://schemas.microsoft.com/office/powerpoint/2010/main" val="626627027"/>
              </p:ext>
            </p:extLst>
          </p:nvPr>
        </p:nvGraphicFramePr>
        <p:xfrm>
          <a:off x="384615" y="1787412"/>
          <a:ext cx="11422770" cy="4944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995BCC8-0A91-8423-8A8F-DF28D68207F9}"/>
              </a:ext>
            </a:extLst>
          </p:cNvPr>
          <p:cNvSpPr txBox="1"/>
          <p:nvPr/>
        </p:nvSpPr>
        <p:spPr>
          <a:xfrm>
            <a:off x="179295" y="6086014"/>
            <a:ext cx="12012705" cy="369332"/>
          </a:xfrm>
          <a:prstGeom prst="rect">
            <a:avLst/>
          </a:prstGeom>
          <a:noFill/>
        </p:spPr>
        <p:txBody>
          <a:bodyPr wrap="square" rtlCol="0">
            <a:spAutoFit/>
          </a:bodyPr>
          <a:lstStyle/>
          <a:p>
            <a:r>
              <a:rPr lang="en-US" b="1">
                <a:solidFill>
                  <a:srgbClr val="FF0000"/>
                </a:solidFill>
                <a:highlight>
                  <a:srgbClr val="FFFFFF"/>
                </a:highlight>
                <a:latin typeface="Source Sans Pro"/>
                <a:ea typeface="Source Sans Pro"/>
                <a:cs typeface="Calibri"/>
              </a:rPr>
              <a:t>'our secret sauce for sustainable, long-term success with </a:t>
            </a:r>
            <a:r>
              <a:rPr lang="en-US" b="1">
                <a:solidFill>
                  <a:srgbClr val="FF0000"/>
                </a:solidFill>
                <a:latin typeface="Source Sans Pro"/>
                <a:ea typeface="Source Sans Pro"/>
                <a:cs typeface="Calibri"/>
              </a:rPr>
              <a:t>Microsoft Teams’. HELEN BLUNDEN, (2019)</a:t>
            </a:r>
            <a:endParaRPr lang="en-US">
              <a:solidFill>
                <a:srgbClr val="3A3A3A"/>
              </a:solidFill>
              <a:highlight>
                <a:srgbClr val="FFFFFF"/>
              </a:highlight>
              <a:latin typeface="Source Sans Pro"/>
              <a:ea typeface="Source Sans Pro"/>
              <a:cs typeface="Calibri"/>
            </a:endParaRPr>
          </a:p>
        </p:txBody>
      </p:sp>
      <p:sp>
        <p:nvSpPr>
          <p:cNvPr id="3" name="TextBox 2">
            <a:extLst>
              <a:ext uri="{FF2B5EF4-FFF2-40B4-BE49-F238E27FC236}">
                <a16:creationId xmlns:a16="http://schemas.microsoft.com/office/drawing/2014/main" id="{CE940C75-5F5D-36B9-6343-9D649F45FA85}"/>
              </a:ext>
            </a:extLst>
          </p:cNvPr>
          <p:cNvSpPr txBox="1"/>
          <p:nvPr/>
        </p:nvSpPr>
        <p:spPr>
          <a:xfrm>
            <a:off x="384615" y="2143432"/>
            <a:ext cx="7451695" cy="461665"/>
          </a:xfrm>
          <a:prstGeom prst="rect">
            <a:avLst/>
          </a:prstGeom>
          <a:noFill/>
        </p:spPr>
        <p:txBody>
          <a:bodyPr wrap="square" rtlCol="0">
            <a:spAutoFit/>
          </a:bodyPr>
          <a:lstStyle/>
          <a:p>
            <a:r>
              <a:rPr lang="en-GB" sz="2400" b="1">
                <a:solidFill>
                  <a:srgbClr val="FF0000"/>
                </a:solidFill>
              </a:rPr>
              <a:t>The Solution</a:t>
            </a:r>
            <a:r>
              <a:rPr lang="en-GB" b="1">
                <a:solidFill>
                  <a:srgbClr val="FF0000"/>
                </a:solidFill>
              </a:rPr>
              <a:t>:</a:t>
            </a:r>
          </a:p>
        </p:txBody>
      </p:sp>
    </p:spTree>
    <p:extLst>
      <p:ext uri="{BB962C8B-B14F-4D97-AF65-F5344CB8AC3E}">
        <p14:creationId xmlns:p14="http://schemas.microsoft.com/office/powerpoint/2010/main" val="277661006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8"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259C-F044-0140-ADEB-3B13C10DF687}"/>
              </a:ext>
            </a:extLst>
          </p:cNvPr>
          <p:cNvSpPr>
            <a:spLocks noGrp="1"/>
          </p:cNvSpPr>
          <p:nvPr>
            <p:ph type="title"/>
          </p:nvPr>
        </p:nvSpPr>
        <p:spPr/>
        <p:txBody>
          <a:bodyPr>
            <a:normAutofit fontScale="90000"/>
          </a:bodyPr>
          <a:lstStyle/>
          <a:p>
            <a:r>
              <a:rPr lang="en-GB" sz="7200" b="1">
                <a:solidFill>
                  <a:srgbClr val="0070C0"/>
                </a:solidFill>
              </a:rPr>
              <a:t>             CONCLUSION</a:t>
            </a:r>
          </a:p>
        </p:txBody>
      </p:sp>
      <p:graphicFrame>
        <p:nvGraphicFramePr>
          <p:cNvPr id="4" name="Content Placeholder 3">
            <a:extLst>
              <a:ext uri="{FF2B5EF4-FFF2-40B4-BE49-F238E27FC236}">
                <a16:creationId xmlns:a16="http://schemas.microsoft.com/office/drawing/2014/main" id="{8D021EA2-05D3-27AA-4E24-378DD002F95E}"/>
              </a:ext>
            </a:extLst>
          </p:cNvPr>
          <p:cNvGraphicFramePr>
            <a:graphicFrameLocks noGrp="1"/>
          </p:cNvGraphicFramePr>
          <p:nvPr>
            <p:ph idx="1"/>
            <p:extLst>
              <p:ext uri="{D42A27DB-BD31-4B8C-83A1-F6EECF244321}">
                <p14:modId xmlns:p14="http://schemas.microsoft.com/office/powerpoint/2010/main" val="44261150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639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bomb.wav"/>
          </p:stSnd>
        </p:sndAc>
      </p:transition>
    </mc:Choice>
    <mc:Fallback xmlns="">
      <p:transition spd="slow">
        <p:fade/>
        <p:sndAc>
          <p:stSnd>
            <p:snd r:embed="rId8" name="bomb.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CEF82-7BF4-9CF3-6255-46C755E5F0CE}"/>
              </a:ext>
            </a:extLst>
          </p:cNvPr>
          <p:cNvSpPr>
            <a:spLocks noGrp="1"/>
          </p:cNvSpPr>
          <p:nvPr>
            <p:ph type="title"/>
          </p:nvPr>
        </p:nvSpPr>
        <p:spPr>
          <a:xfrm>
            <a:off x="2050640" y="0"/>
            <a:ext cx="12207689" cy="1325563"/>
          </a:xfrm>
        </p:spPr>
        <p:txBody>
          <a:bodyPr>
            <a:normAutofit/>
          </a:bodyPr>
          <a:lstStyle/>
          <a:p>
            <a:r>
              <a:rPr lang="en-GB" sz="8000" b="1">
                <a:solidFill>
                  <a:srgbClr val="FF0000"/>
                </a:solidFill>
                <a:ea typeface="Calibri Light"/>
                <a:cs typeface="Calibri Light"/>
              </a:rPr>
              <a:t>      </a:t>
            </a:r>
            <a:r>
              <a:rPr lang="en-GB" sz="4800" b="1">
                <a:solidFill>
                  <a:srgbClr val="FF0000"/>
                </a:solidFill>
                <a:ea typeface="Calibri Light"/>
                <a:cs typeface="Calibri Light"/>
              </a:rPr>
              <a:t>  </a:t>
            </a:r>
            <a:r>
              <a:rPr lang="en-GB" sz="6000" b="1">
                <a:solidFill>
                  <a:srgbClr val="FF0000"/>
                </a:solidFill>
                <a:ea typeface="Calibri Light"/>
                <a:cs typeface="Calibri Light"/>
              </a:rPr>
              <a:t>REFERENCES</a:t>
            </a:r>
            <a:endParaRPr lang="en-GB" sz="6000">
              <a:solidFill>
                <a:srgbClr val="000000"/>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83784C6-C255-C1F6-3868-691C94058D7B}"/>
              </a:ext>
            </a:extLst>
          </p:cNvPr>
          <p:cNvSpPr>
            <a:spLocks noGrp="1"/>
          </p:cNvSpPr>
          <p:nvPr>
            <p:ph idx="1"/>
          </p:nvPr>
        </p:nvSpPr>
        <p:spPr>
          <a:xfrm>
            <a:off x="0" y="1619147"/>
            <a:ext cx="12207689" cy="5032375"/>
          </a:xfrm>
        </p:spPr>
        <p:txBody>
          <a:bodyPr vert="horz" lIns="91440" tIns="45720" rIns="91440" bIns="45720" rtlCol="0" anchor="t">
            <a:normAutofit fontScale="62500" lnSpcReduction="20000"/>
          </a:bodyPr>
          <a:lstStyle/>
          <a:p>
            <a:r>
              <a:rPr lang="en-GB" sz="2000" b="1">
                <a:ea typeface="Calibri"/>
                <a:cs typeface="Calibri"/>
              </a:rPr>
              <a:t>Information given by developer</a:t>
            </a:r>
            <a:r>
              <a:rPr lang="en-GB" sz="2000" b="1" i="1">
                <a:ea typeface="Calibri"/>
                <a:cs typeface="Calibri"/>
              </a:rPr>
              <a:t> </a:t>
            </a:r>
            <a:r>
              <a:rPr lang="en-GB" sz="2000" b="1" i="1">
                <a:solidFill>
                  <a:srgbClr val="FF0000"/>
                </a:solidFill>
                <a:ea typeface="Calibri"/>
                <a:cs typeface="Calibri"/>
              </a:rPr>
              <a:t>Brian Macdonald in 2015 </a:t>
            </a:r>
            <a:r>
              <a:rPr lang="en-GB" sz="2000" b="1" i="1">
                <a:ea typeface="Calibri"/>
                <a:cs typeface="Calibri"/>
              </a:rPr>
              <a:t>on the </a:t>
            </a:r>
            <a:r>
              <a:rPr lang="en-GB" sz="2000" b="1" i="1" err="1">
                <a:ea typeface="Calibri"/>
                <a:cs typeface="Calibri"/>
              </a:rPr>
              <a:t>microsoft</a:t>
            </a:r>
            <a:r>
              <a:rPr lang="en-GB" sz="2000" b="1" i="1">
                <a:ea typeface="Calibri"/>
                <a:cs typeface="Calibri"/>
              </a:rPr>
              <a:t> website Available a</a:t>
            </a:r>
            <a:r>
              <a:rPr lang="en-GB" i="1">
                <a:ea typeface="Calibri"/>
                <a:cs typeface="Calibri"/>
              </a:rPr>
              <a:t>t</a:t>
            </a:r>
            <a:r>
              <a:rPr lang="en-GB">
                <a:ea typeface="Calibri"/>
                <a:cs typeface="Calibri"/>
              </a:rPr>
              <a:t> : </a:t>
            </a:r>
            <a:r>
              <a:rPr lang="en-US" sz="2000" b="1">
                <a:ea typeface="Calibri"/>
                <a:cs typeface="Calibri"/>
                <a:hlinkClick r:id="rId2"/>
              </a:rPr>
              <a:t>https://support.microsoft.com/en-us/teams/platform/what-is-microsoft-teams</a:t>
            </a:r>
            <a:r>
              <a:rPr lang="en-US" sz="2000" b="1">
                <a:ea typeface="Calibri"/>
                <a:cs typeface="Calibri"/>
              </a:rPr>
              <a:t> </a:t>
            </a:r>
          </a:p>
          <a:p>
            <a:pPr marL="0" indent="0">
              <a:buNone/>
            </a:pPr>
            <a:r>
              <a:rPr lang="en-US" sz="2000" b="1">
                <a:ea typeface="Calibri"/>
                <a:cs typeface="Calibri"/>
              </a:rPr>
              <a:t>     (</a:t>
            </a:r>
            <a:r>
              <a:rPr lang="en-US" sz="2000" b="1" err="1">
                <a:ea typeface="Calibri"/>
                <a:cs typeface="Calibri"/>
              </a:rPr>
              <a:t>Accesed</a:t>
            </a:r>
            <a:r>
              <a:rPr lang="en-US" sz="2000" b="1">
                <a:ea typeface="Calibri"/>
                <a:cs typeface="Calibri"/>
              </a:rPr>
              <a:t> on 08/06/2026)</a:t>
            </a:r>
          </a:p>
          <a:p>
            <a:endParaRPr lang="en-US" sz="2000" b="1">
              <a:solidFill>
                <a:srgbClr val="FF0000"/>
              </a:solidFill>
              <a:ea typeface="Calibri"/>
              <a:cs typeface="Calibri"/>
              <a:hlinkClick r:id="rId2">
                <a:extLst>
                  <a:ext uri="{A12FA001-AC4F-418D-AE19-62706E023703}">
                    <ahyp:hlinkClr xmlns:ahyp="http://schemas.microsoft.com/office/drawing/2018/hyperlinkcolor" val="tx"/>
                  </a:ext>
                </a:extLst>
              </a:hlinkClick>
            </a:endParaRPr>
          </a:p>
          <a:p>
            <a:r>
              <a:rPr lang="en-US" sz="2000" b="1" i="1">
                <a:solidFill>
                  <a:srgbClr val="FF0000"/>
                </a:solidFill>
                <a:highlight>
                  <a:srgbClr val="FFFFFF"/>
                </a:highlight>
                <a:latin typeface="Source Sans Pro"/>
                <a:ea typeface="Source Sans Pro"/>
                <a:cs typeface="Calibri"/>
              </a:rPr>
              <a:t>Gregg Foster,24 </a:t>
            </a:r>
            <a:r>
              <a:rPr lang="en-US" sz="2000" b="1" i="1">
                <a:solidFill>
                  <a:schemeClr val="tx1">
                    <a:lumMod val="95000"/>
                    <a:lumOff val="5000"/>
                  </a:schemeClr>
                </a:solidFill>
                <a:highlight>
                  <a:srgbClr val="FFFFFF"/>
                </a:highlight>
                <a:latin typeface="Source Sans Pro"/>
                <a:ea typeface="Source Sans Pro"/>
                <a:cs typeface="Calibri"/>
              </a:rPr>
              <a:t>September 2024)In his article</a:t>
            </a:r>
            <a:r>
              <a:rPr lang="en-US" sz="2000" b="1">
                <a:solidFill>
                  <a:srgbClr val="FF0000"/>
                </a:solidFill>
                <a:highlight>
                  <a:srgbClr val="FFFFFF"/>
                </a:highlight>
                <a:latin typeface="Source Sans Pro"/>
                <a:ea typeface="Source Sans Pro"/>
                <a:cs typeface="Calibri"/>
              </a:rPr>
              <a:t>: </a:t>
            </a:r>
            <a:r>
              <a:rPr lang="en-US" sz="2000" b="1">
                <a:solidFill>
                  <a:srgbClr val="FF0000"/>
                </a:solidFill>
                <a:highlight>
                  <a:srgbClr val="FFFFFF"/>
                </a:highlight>
                <a:latin typeface="Source Sans Pro"/>
                <a:ea typeface="Source Sans Pro"/>
                <a:cs typeface="Calibri"/>
                <a:hlinkClick r:id="rId3"/>
              </a:rPr>
              <a:t>https://centricconsulting.com/blog/microsoft-teams-and-healthcare-lessons-learned-from-early-adopters/</a:t>
            </a:r>
            <a:endParaRPr lang="en-US" sz="2000" b="1">
              <a:solidFill>
                <a:srgbClr val="FF0000"/>
              </a:solidFill>
              <a:highlight>
                <a:srgbClr val="FFFFFF"/>
              </a:highlight>
              <a:latin typeface="Source Sans Pro"/>
              <a:ea typeface="Source Sans Pro"/>
              <a:cs typeface="Calibri"/>
            </a:endParaRP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endParaRPr lang="en-US" sz="2000" b="1">
              <a:solidFill>
                <a:srgbClr val="FF0000"/>
              </a:solidFill>
              <a:highlight>
                <a:srgbClr val="FFFFFF"/>
              </a:highlight>
              <a:latin typeface="Source Sans Pro"/>
              <a:ea typeface="Source Sans Pro"/>
              <a:cs typeface="Calibri"/>
            </a:endParaRPr>
          </a:p>
          <a:p>
            <a:endParaRPr lang="en-US" sz="2000">
              <a:solidFill>
                <a:srgbClr val="FF0000"/>
              </a:solidFill>
              <a:highlight>
                <a:srgbClr val="FFFFFF"/>
              </a:highlight>
              <a:ea typeface="Calibri"/>
              <a:cs typeface="Calibri"/>
            </a:endParaRPr>
          </a:p>
          <a:p>
            <a:r>
              <a:rPr lang="en-US" sz="2400" b="1" i="1">
                <a:solidFill>
                  <a:srgbClr val="FF0000"/>
                </a:solidFill>
                <a:ea typeface="Calibri"/>
                <a:cs typeface="Calibri"/>
              </a:rPr>
              <a:t>Author Helen Blunden </a:t>
            </a:r>
            <a:r>
              <a:rPr lang="en-US" sz="2400" b="1" i="1">
                <a:ea typeface="Calibri"/>
                <a:cs typeface="Calibri"/>
              </a:rPr>
              <a:t>from her book</a:t>
            </a:r>
            <a:r>
              <a:rPr lang="en-US" sz="2000" b="1">
                <a:ea typeface="Calibri"/>
                <a:cs typeface="Calibri"/>
              </a:rPr>
              <a:t> </a:t>
            </a:r>
            <a:r>
              <a:rPr lang="en-US" sz="2000" b="1">
                <a:solidFill>
                  <a:srgbClr val="44707B"/>
                </a:solidFill>
                <a:ea typeface="Calibri"/>
                <a:cs typeface="Calibri"/>
                <a:hlinkClick r:id="rId4"/>
              </a:rPr>
              <a:t>Adopt</a:t>
            </a:r>
            <a:r>
              <a:rPr lang="en-US" sz="2000" b="1">
                <a:solidFill>
                  <a:srgbClr val="44707B"/>
                </a:solidFill>
                <a:hlinkClick r:id="rId4"/>
              </a:rPr>
              <a:t> &amp; embrace Microsoft Teams : a manager's guide to </a:t>
            </a:r>
            <a:r>
              <a:rPr lang="en-US" sz="2000" b="1" err="1">
                <a:solidFill>
                  <a:srgbClr val="44707B"/>
                </a:solidFill>
                <a:hlinkClick r:id="rId4"/>
              </a:rPr>
              <a:t>communicaton</a:t>
            </a:r>
            <a:r>
              <a:rPr lang="en-US" sz="2000" b="1">
                <a:solidFill>
                  <a:srgbClr val="44707B"/>
                </a:solidFill>
                <a:hlinkClick r:id="rId4"/>
              </a:rPr>
              <a:t>, collaboration, and coordination with Microsoft Teams</a:t>
            </a:r>
            <a:r>
              <a:rPr lang="en-US" sz="2000" b="1">
                <a:solidFill>
                  <a:srgbClr val="44707B"/>
                </a:solidFill>
              </a:rPr>
              <a:t>-</a:t>
            </a:r>
            <a:r>
              <a:rPr lang="en-US" sz="2000" b="1">
                <a:solidFill>
                  <a:srgbClr val="FF0000"/>
                </a:solidFill>
                <a:highlight>
                  <a:srgbClr val="FFFFFF"/>
                </a:highlight>
                <a:latin typeface="Source Sans Pro"/>
                <a:ea typeface="Source Sans Pro"/>
              </a:rPr>
              <a:t>2019; Change Empire Books (Moodle Library)</a:t>
            </a: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p>
          <a:p>
            <a:endParaRPr lang="en-US" sz="2000" b="1">
              <a:ea typeface="Calibri"/>
              <a:cs typeface="Calibri"/>
              <a:hlinkClick r:id="rId2"/>
            </a:endParaRPr>
          </a:p>
          <a:p>
            <a:r>
              <a:rPr lang="en-US" sz="1800" b="1">
                <a:solidFill>
                  <a:srgbClr val="FF0000"/>
                </a:solidFill>
                <a:highlight>
                  <a:srgbClr val="FFFFFF"/>
                </a:highlight>
                <a:latin typeface="Source Sans Pro"/>
                <a:ea typeface="Source Sans Pro"/>
                <a:cs typeface="Calibri" panose="020F0502020204030204"/>
              </a:rPr>
              <a:t>Images used from Pinterest</a:t>
            </a:r>
          </a:p>
          <a:p>
            <a:pPr marL="0" indent="0">
              <a:buNone/>
            </a:pPr>
            <a:endParaRPr lang="en-US" sz="2000" b="1" u="sng">
              <a:solidFill>
                <a:srgbClr val="FF0000"/>
              </a:solidFill>
              <a:ea typeface="Calibri"/>
              <a:cs typeface="Calibri"/>
            </a:endParaRPr>
          </a:p>
          <a:p>
            <a:r>
              <a:rPr lang="en-US" sz="1800" b="1" u="sng">
                <a:solidFill>
                  <a:schemeClr val="accent1"/>
                </a:solidFill>
                <a:highlight>
                  <a:srgbClr val="FFFFFF"/>
                </a:highlight>
                <a:latin typeface="Source Sans Pro"/>
                <a:ea typeface="Source Sans Pro"/>
                <a:cs typeface="Calibri" panose="020F0502020204030204"/>
              </a:rPr>
              <a:t>https://pin.it/2M6jE7Zyl</a:t>
            </a:r>
          </a:p>
          <a:p>
            <a:r>
              <a:rPr lang="en-US" sz="1800" b="1" u="sng">
                <a:solidFill>
                  <a:srgbClr val="0070C0"/>
                </a:solidFill>
                <a:highlight>
                  <a:srgbClr val="FFFFFF"/>
                </a:highlight>
                <a:latin typeface="Source Sans Pro"/>
                <a:ea typeface="Source Sans Pro"/>
                <a:cs typeface="Calibri" panose="020F0502020204030204"/>
              </a:rPr>
              <a:t>https://pin.it/4P7Q7530v</a:t>
            </a:r>
          </a:p>
          <a:p>
            <a:r>
              <a:rPr lang="en-US" sz="1800" b="1" u="sng">
                <a:solidFill>
                  <a:schemeClr val="accent1"/>
                </a:solidFill>
                <a:ea typeface="Calibri" panose="020F0502020204030204"/>
                <a:cs typeface="Calibri" panose="020F0502020204030204"/>
                <a:hlinkClick r:id="rId5">
                  <a:extLst>
                    <a:ext uri="{A12FA001-AC4F-418D-AE19-62706E023703}">
                      <ahyp:hlinkClr xmlns:ahyp="http://schemas.microsoft.com/office/drawing/2018/hyperlinkcolor" val="tx"/>
                    </a:ext>
                  </a:extLst>
                </a:hlinkClick>
              </a:rPr>
              <a:t>https://pin.it/7mfIbeJLe</a:t>
            </a:r>
            <a:endParaRPr lang="en-US" sz="1800" b="1" u="sng">
              <a:solidFill>
                <a:schemeClr val="accent1"/>
              </a:solidFill>
              <a:ea typeface="Calibri" panose="020F0502020204030204"/>
              <a:cs typeface="Calibri" panose="020F0502020204030204"/>
            </a:endParaRPr>
          </a:p>
          <a:p>
            <a:r>
              <a:rPr lang="en-US" sz="1800" b="1" u="sng">
                <a:solidFill>
                  <a:schemeClr val="accent1"/>
                </a:solidFill>
                <a:ea typeface="Calibri" panose="020F0502020204030204"/>
                <a:cs typeface="Calibri" panose="020F0502020204030204"/>
              </a:rPr>
              <a:t>https://pin.it/6T15ObbGv</a:t>
            </a:r>
          </a:p>
          <a:p>
            <a:r>
              <a:rPr lang="en-US" sz="1800" b="1" u="sng">
                <a:solidFill>
                  <a:schemeClr val="accent1"/>
                </a:solidFill>
                <a:ea typeface="Calibri" panose="020F0502020204030204"/>
                <a:cs typeface="Calibri" panose="020F0502020204030204"/>
              </a:rPr>
              <a:t>https://pin.it/42UQ8txHg</a:t>
            </a:r>
          </a:p>
          <a:p>
            <a:endParaRPr lang="en-US" sz="1800" b="1" u="sng">
              <a:solidFill>
                <a:schemeClr val="accent1"/>
              </a:solidFill>
              <a:ea typeface="Calibri" panose="020F0502020204030204"/>
              <a:cs typeface="Calibri" panose="020F0502020204030204"/>
            </a:endParaRPr>
          </a:p>
          <a:p>
            <a:pPr marL="0" indent="0">
              <a:buNone/>
            </a:pPr>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2000" b="1">
              <a:ea typeface="Calibri"/>
              <a:cs typeface="Calibri"/>
            </a:endParaRPr>
          </a:p>
          <a:p>
            <a:endParaRPr lang="en-US" sz="2000" b="1">
              <a:ea typeface="Calibri"/>
              <a:cs typeface="Calibri"/>
            </a:endParaRPr>
          </a:p>
        </p:txBody>
      </p:sp>
    </p:spTree>
    <p:extLst>
      <p:ext uri="{BB962C8B-B14F-4D97-AF65-F5344CB8AC3E}">
        <p14:creationId xmlns:p14="http://schemas.microsoft.com/office/powerpoint/2010/main" val="268896107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d with a nurse and an elderly person&#10;&#10;AI-generated content may be incorrect.">
            <a:extLst>
              <a:ext uri="{FF2B5EF4-FFF2-40B4-BE49-F238E27FC236}">
                <a16:creationId xmlns:a16="http://schemas.microsoft.com/office/drawing/2014/main" id="{7161BE59-DC50-B389-26BF-855008F206E6}"/>
              </a:ext>
            </a:extLst>
          </p:cNvPr>
          <p:cNvPicPr>
            <a:picLocks noGrp="1" noChangeAspect="1"/>
          </p:cNvPicPr>
          <p:nvPr>
            <p:ph idx="1"/>
          </p:nvPr>
        </p:nvPicPr>
        <p:blipFill>
          <a:blip r:embed="rId3"/>
          <a:stretch>
            <a:fillRect/>
          </a:stretch>
        </p:blipFill>
        <p:spPr>
          <a:xfrm>
            <a:off x="-127" y="-183283"/>
            <a:ext cx="12192255" cy="7168427"/>
          </a:xfrm>
          <a:prstGeom prst="rect">
            <a:avLst/>
          </a:prstGeom>
        </p:spPr>
      </p:pic>
    </p:spTree>
    <p:extLst>
      <p:ext uri="{BB962C8B-B14F-4D97-AF65-F5344CB8AC3E}">
        <p14:creationId xmlns:p14="http://schemas.microsoft.com/office/powerpoint/2010/main" val="99649396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4"/>
                                        </p:tgtEl>
                                      </p:cBhvr>
                                    </p:animEffect>
                                    <p:animScale>
                                      <p:cBhvr>
                                        <p:cTn id="13"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uilding with a sign&#10;&#10;AI-generated content may be incorrect.">
            <a:extLst>
              <a:ext uri="{FF2B5EF4-FFF2-40B4-BE49-F238E27FC236}">
                <a16:creationId xmlns:a16="http://schemas.microsoft.com/office/drawing/2014/main" id="{4A154ABC-B6AB-6AFD-2A00-AC08A41F1E23}"/>
              </a:ext>
            </a:extLst>
          </p:cNvPr>
          <p:cNvPicPr>
            <a:picLocks noChangeAspect="1"/>
          </p:cNvPicPr>
          <p:nvPr/>
        </p:nvPicPr>
        <p:blipFill>
          <a:blip r:embed="rId3"/>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9B1FB176-9A23-DDA1-B907-9D3798D61E20}"/>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25331493"/>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5"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EBE93F-CEBD-0020-7794-9219DEB0B27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0534205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870AAA56-BEA4-BDBD-B85D-600FC3D2C0E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177917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lick.wav"/>
          </p:stSnd>
        </p:sndAc>
      </p:transition>
    </mc:Choice>
    <mc:Fallback xmlns="">
      <p:transition spd="slow">
        <p:sndAc>
          <p:stSnd>
            <p:snd r:embed="rId4"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text on a black background&#10;&#10;AI-generated content may be incorrect.">
            <a:extLst>
              <a:ext uri="{FF2B5EF4-FFF2-40B4-BE49-F238E27FC236}">
                <a16:creationId xmlns:a16="http://schemas.microsoft.com/office/drawing/2014/main" id="{4384C127-F995-2C40-EF9F-1CAFBEFF1AE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1593018"/>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breeze.wav"/>
          </p:stSnd>
        </p:sndAc>
      </p:transition>
    </mc:Choice>
    <mc:Fallback xmlns="">
      <p:transition spd="slow">
        <p:sndAc>
          <p:stSnd>
            <p:snd r:embed="rId4" name="breez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0E64BF-2129-3CCC-42A8-1A72B86C447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58391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A4D4E1-FA7B-1479-CCD7-E80CF889EBC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871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p:cTn id="6" dur="indefinite"/>
                                        <p:tgtEl>
                                          <p:spTgt spid="4"/>
                                        </p:tgtEl>
                                        <p:attrNameLst>
                                          <p:attrName>style.opacity</p:attrName>
                                        </p:attrNameLst>
                                      </p:cBhvr>
                                      <p:to>
                                        <p:strVal val="0.5"/>
                                      </p:to>
                                    </p:set>
                                    <p:animEffect filter="image" prLst="opacity: 0.5">
                                      <p:cBhvr rctx="IE">
                                        <p:cTn id="7" dur="indefinite"/>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21B5EDC6-B933-28F5-8084-99592FF644A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23545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77ED69-52A9-D48F-6C49-C23C4C8998A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337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background with white text&#10;&#10;AI-generated content may be incorrect.">
            <a:extLst>
              <a:ext uri="{FF2B5EF4-FFF2-40B4-BE49-F238E27FC236}">
                <a16:creationId xmlns:a16="http://schemas.microsoft.com/office/drawing/2014/main" id="{18FD6F90-E479-450E-DC9E-8E0633C7E9D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297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ADD8A5-E469-B2A3-130C-CA92B376A2E4}"/>
              </a:ext>
            </a:extLst>
          </p:cNvPr>
          <p:cNvSpPr>
            <a:spLocks noGrp="1"/>
          </p:cNvSpPr>
          <p:nvPr>
            <p:ph type="title"/>
          </p:nvPr>
        </p:nvSpPr>
        <p:spPr/>
        <p:txBody>
          <a:bodyPr anchor="ctr">
            <a:normAutofit/>
          </a:bodyPr>
          <a:lstStyle/>
          <a:p>
            <a:pPr marL="0" indent="0">
              <a:lnSpc>
                <a:spcPct val="110000"/>
              </a:lnSpc>
              <a:buNone/>
            </a:pPr>
            <a:r>
              <a:rPr lang="en-GB" sz="1700" b="1" dirty="0"/>
              <a:t>Hi, my name is Nazia Bi and my presentation is about staff scheduling/rotas for </a:t>
            </a:r>
            <a:r>
              <a:rPr lang="en-GB" sz="1700" b="1" dirty="0" err="1"/>
              <a:t>riverdale</a:t>
            </a:r>
            <a:r>
              <a:rPr lang="en-GB" sz="1700" b="1" dirty="0"/>
              <a:t> nursing home. </a:t>
            </a:r>
          </a:p>
        </p:txBody>
      </p:sp>
      <p:sp>
        <p:nvSpPr>
          <p:cNvPr id="5" name="Slide Number Placeholder 4" hidden="1">
            <a:extLst>
              <a:ext uri="{FF2B5EF4-FFF2-40B4-BE49-F238E27FC236}">
                <a16:creationId xmlns:a16="http://schemas.microsoft.com/office/drawing/2014/main" id="{10862BED-A09C-EED3-4839-6E7E44B52014}"/>
              </a:ext>
            </a:extLst>
          </p:cNvPr>
          <p:cNvSpPr>
            <a:spLocks noGrp="1"/>
          </p:cNvSpPr>
          <p:nvPr>
            <p:ph type="sldNum" sz="quarter" idx="4294967295"/>
          </p:nvPr>
        </p:nvSpPr>
        <p:spPr>
          <a:xfrm>
            <a:off x="11753850" y="6323013"/>
            <a:ext cx="438150" cy="365125"/>
          </a:xfrm>
        </p:spPr>
        <p:txBody>
          <a:bodyPr/>
          <a:lstStyle/>
          <a:p>
            <a:pPr>
              <a:spcAft>
                <a:spcPts val="600"/>
              </a:spcAft>
            </a:pPr>
            <a:fld id="{70EC1AA3-E190-46A4-AF04-8889F5477E2A}" type="slidenum">
              <a:rPr lang="en-US" smtClean="0"/>
              <a:pPr>
                <a:spcAft>
                  <a:spcPts val="600"/>
                </a:spcAft>
              </a:pPr>
              <a:t>21</a:t>
            </a:fld>
            <a:endParaRPr lang="en-US"/>
          </a:p>
        </p:txBody>
      </p:sp>
      <p:pic>
        <p:nvPicPr>
          <p:cNvPr id="8" name="Picture 7">
            <a:extLst>
              <a:ext uri="{FF2B5EF4-FFF2-40B4-BE49-F238E27FC236}">
                <a16:creationId xmlns:a16="http://schemas.microsoft.com/office/drawing/2014/main" id="{52B48BFE-49BB-9868-3185-5D3B0B6843B2}"/>
              </a:ext>
            </a:extLst>
          </p:cNvPr>
          <p:cNvPicPr>
            <a:picLocks noChangeAspect="1"/>
          </p:cNvPicPr>
          <p:nvPr/>
        </p:nvPicPr>
        <p:blipFill>
          <a:blip r:embed="rId3"/>
          <a:srcRect l="14539" r="4278" b="2"/>
          <a:stretch>
            <a:fillRect/>
          </a:stretch>
        </p:blipFill>
        <p:spPr>
          <a:xfrm>
            <a:off x="5898776" y="1055915"/>
            <a:ext cx="5233050" cy="3690256"/>
          </a:xfrm>
          <a:prstGeom prst="rect">
            <a:avLst/>
          </a:prstGeom>
          <a:noFill/>
        </p:spPr>
      </p:pic>
    </p:spTree>
    <p:extLst>
      <p:ext uri="{BB962C8B-B14F-4D97-AF65-F5344CB8AC3E}">
        <p14:creationId xmlns:p14="http://schemas.microsoft.com/office/powerpoint/2010/main" val="1408871485"/>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0583-5422-CB65-958C-F3886BFAD3C7}"/>
              </a:ext>
            </a:extLst>
          </p:cNvPr>
          <p:cNvSpPr>
            <a:spLocks noGrp="1"/>
          </p:cNvSpPr>
          <p:nvPr>
            <p:ph type="title"/>
          </p:nvPr>
        </p:nvSpPr>
        <p:spPr/>
        <p:txBody>
          <a:bodyPr anchor="b">
            <a:normAutofit fontScale="90000"/>
          </a:bodyPr>
          <a:lstStyle/>
          <a:p>
            <a:r>
              <a:rPr lang="en-US" b="1" u="sng" dirty="0"/>
              <a:t>What my chosen workplace task involves.</a:t>
            </a:r>
          </a:p>
        </p:txBody>
      </p:sp>
      <p:sp>
        <p:nvSpPr>
          <p:cNvPr id="3" name="Content Placeholder 2">
            <a:extLst>
              <a:ext uri="{FF2B5EF4-FFF2-40B4-BE49-F238E27FC236}">
                <a16:creationId xmlns:a16="http://schemas.microsoft.com/office/drawing/2014/main" id="{AA462CEC-5C66-A3C2-AD1A-5F6151657913}"/>
              </a:ext>
            </a:extLst>
          </p:cNvPr>
          <p:cNvSpPr>
            <a:spLocks noGrp="1"/>
          </p:cNvSpPr>
          <p:nvPr>
            <p:ph idx="1"/>
          </p:nvPr>
        </p:nvSpPr>
        <p:spPr/>
        <p:txBody>
          <a:bodyPr>
            <a:normAutofit fontScale="92500" lnSpcReduction="10000"/>
          </a:bodyPr>
          <a:lstStyle/>
          <a:p>
            <a:pPr marL="0" indent="0">
              <a:lnSpc>
                <a:spcPct val="110000"/>
              </a:lnSpc>
              <a:buNone/>
            </a:pPr>
            <a:endParaRPr lang="en-US" sz="1200" dirty="0"/>
          </a:p>
          <a:p>
            <a:pPr>
              <a:lnSpc>
                <a:spcPct val="110000"/>
              </a:lnSpc>
            </a:pPr>
            <a:r>
              <a:rPr lang="en-US" sz="1200" dirty="0"/>
              <a:t> </a:t>
            </a:r>
            <a:r>
              <a:rPr lang="en-US" sz="1600" b="1" dirty="0"/>
              <a:t>The staff in Riverdale need to start Planning and organizing employee work shifts, when their next shift is.</a:t>
            </a:r>
          </a:p>
          <a:p>
            <a:pPr>
              <a:lnSpc>
                <a:spcPct val="110000"/>
              </a:lnSpc>
            </a:pPr>
            <a:r>
              <a:rPr lang="en-US" sz="1600" b="1" dirty="0"/>
              <a:t>Making sure that there are enough staff members for each shift in both buildings and they are on the correct shift and timings. </a:t>
            </a:r>
          </a:p>
          <a:p>
            <a:pPr>
              <a:lnSpc>
                <a:spcPct val="110000"/>
              </a:lnSpc>
            </a:pPr>
            <a:r>
              <a:rPr lang="en-US" sz="1600" b="1" dirty="0"/>
              <a:t>Ensuring that the shifts are evenly spread out for each employee and allocated fairly between them. </a:t>
            </a:r>
          </a:p>
          <a:p>
            <a:pPr>
              <a:lnSpc>
                <a:spcPct val="110000"/>
              </a:lnSpc>
            </a:pPr>
            <a:r>
              <a:rPr lang="en-US" sz="1600" b="1" dirty="0"/>
              <a:t>Recording the staff absences, sickness, holidays and other absences so we would be able to swap shifts around. </a:t>
            </a:r>
          </a:p>
          <a:p>
            <a:pPr>
              <a:lnSpc>
                <a:spcPct val="110000"/>
              </a:lnSpc>
            </a:pPr>
            <a:endParaRPr lang="en-US" sz="1600" b="1" dirty="0"/>
          </a:p>
          <a:p>
            <a:pPr>
              <a:lnSpc>
                <a:spcPct val="110000"/>
              </a:lnSpc>
            </a:pPr>
            <a:endParaRPr lang="en-US" sz="16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D9B9DD5F-5C2D-2FBE-533B-15AEEEB9284F}"/>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22</a:t>
            </a:fld>
            <a:endParaRPr lang="en-US"/>
          </a:p>
        </p:txBody>
      </p:sp>
      <p:pic>
        <p:nvPicPr>
          <p:cNvPr id="7" name="Picture 6">
            <a:extLst>
              <a:ext uri="{FF2B5EF4-FFF2-40B4-BE49-F238E27FC236}">
                <a16:creationId xmlns:a16="http://schemas.microsoft.com/office/drawing/2014/main" id="{628F8A1B-982C-DD26-510F-69B54859AF4F}"/>
              </a:ext>
            </a:extLst>
          </p:cNvPr>
          <p:cNvPicPr>
            <a:picLocks noChangeAspect="1"/>
          </p:cNvPicPr>
          <p:nvPr/>
        </p:nvPicPr>
        <p:blipFill>
          <a:blip r:embed="rId3"/>
          <a:stretch>
            <a:fillRect/>
          </a:stretch>
        </p:blipFill>
        <p:spPr>
          <a:xfrm>
            <a:off x="6281148" y="1685159"/>
            <a:ext cx="4942405" cy="3502491"/>
          </a:xfrm>
          <a:prstGeom prst="rect">
            <a:avLst/>
          </a:prstGeom>
          <a:noFill/>
        </p:spPr>
      </p:pic>
    </p:spTree>
    <p:extLst>
      <p:ext uri="{BB962C8B-B14F-4D97-AF65-F5344CB8AC3E}">
        <p14:creationId xmlns:p14="http://schemas.microsoft.com/office/powerpoint/2010/main" val="355079730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himes.wav"/>
          </p:stSnd>
        </p:sndAc>
      </p:transition>
    </mc:Choice>
    <mc:Fallback xmlns="">
      <p:transition spd="slow">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heel(1)">
                                      <p:cBhvr>
                                        <p:cTn id="3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3BF4F-6EC3-D85D-CA2E-75B77DD6DDD2}"/>
              </a:ext>
            </a:extLst>
          </p:cNvPr>
          <p:cNvSpPr>
            <a:spLocks noGrp="1"/>
          </p:cNvSpPr>
          <p:nvPr>
            <p:ph type="title"/>
          </p:nvPr>
        </p:nvSpPr>
        <p:spPr/>
        <p:txBody>
          <a:bodyPr anchor="b">
            <a:normAutofit/>
          </a:bodyPr>
          <a:lstStyle/>
          <a:p>
            <a:pPr>
              <a:lnSpc>
                <a:spcPct val="90000"/>
              </a:lnSpc>
            </a:pPr>
            <a:r>
              <a:rPr lang="en-US" sz="2100" b="1" u="sng" dirty="0"/>
              <a:t>The Microsoft tool I have chosen for my workplace and that is most suitable</a:t>
            </a:r>
            <a:r>
              <a:rPr lang="en-US" sz="2100" dirty="0"/>
              <a:t>. </a:t>
            </a:r>
          </a:p>
        </p:txBody>
      </p:sp>
      <p:sp>
        <p:nvSpPr>
          <p:cNvPr id="3" name="Content Placeholder 2">
            <a:extLst>
              <a:ext uri="{FF2B5EF4-FFF2-40B4-BE49-F238E27FC236}">
                <a16:creationId xmlns:a16="http://schemas.microsoft.com/office/drawing/2014/main" id="{EEC884FC-5C68-79FE-D0D3-411FCA033AFB}"/>
              </a:ext>
            </a:extLst>
          </p:cNvPr>
          <p:cNvSpPr>
            <a:spLocks noGrp="1"/>
          </p:cNvSpPr>
          <p:nvPr>
            <p:ph sz="quarter" idx="13"/>
          </p:nvPr>
        </p:nvSpPr>
        <p:spPr/>
        <p:txBody>
          <a:bodyPr anchor="t">
            <a:normAutofit fontScale="92500"/>
          </a:bodyPr>
          <a:lstStyle/>
          <a:p>
            <a:pPr>
              <a:lnSpc>
                <a:spcPct val="110000"/>
              </a:lnSpc>
            </a:pPr>
            <a:r>
              <a:rPr lang="en-US" sz="1600" b="1" dirty="0"/>
              <a:t>The Microsoft tool I have selected for </a:t>
            </a:r>
            <a:r>
              <a:rPr lang="en-US" sz="1600" b="1" dirty="0" err="1"/>
              <a:t>riverdale</a:t>
            </a:r>
            <a:r>
              <a:rPr lang="en-US" sz="1600" b="1" dirty="0"/>
              <a:t> is excel as it is the most suitable for the staff. </a:t>
            </a:r>
          </a:p>
          <a:p>
            <a:pPr>
              <a:lnSpc>
                <a:spcPct val="110000"/>
              </a:lnSpc>
            </a:pPr>
            <a:r>
              <a:rPr lang="en-US" sz="1600" b="1" dirty="0"/>
              <a:t>Excel is often considered suitable for staff scheduling because it combines flexibility, accessibility and relatively low cost. </a:t>
            </a:r>
          </a:p>
          <a:p>
            <a:pPr>
              <a:lnSpc>
                <a:spcPct val="110000"/>
              </a:lnSpc>
            </a:pPr>
            <a:r>
              <a:rPr lang="en-US" sz="1600" b="1" dirty="0"/>
              <a:t>It’s the most suitable as its easy to set up and customize, </a:t>
            </a:r>
          </a:p>
          <a:p>
            <a:pPr>
              <a:lnSpc>
                <a:spcPct val="110000"/>
              </a:lnSpc>
            </a:pPr>
            <a:r>
              <a:rPr lang="en-US" sz="1600" b="1" dirty="0"/>
              <a:t>There are no fixed templates or rules unless you choose to create them on your own terms. </a:t>
            </a:r>
          </a:p>
          <a:p>
            <a:pPr marL="0" indent="0">
              <a:lnSpc>
                <a:spcPct val="110000"/>
              </a:lnSpc>
              <a:buNone/>
            </a:pPr>
            <a:endParaRPr lang="en-US" sz="1200" b="1" dirty="0"/>
          </a:p>
          <a:p>
            <a:pPr>
              <a:lnSpc>
                <a:spcPct val="110000"/>
              </a:lnSpc>
            </a:pPr>
            <a:endParaRPr lang="en-US" sz="1200" dirty="0"/>
          </a:p>
          <a:p>
            <a:pPr>
              <a:lnSpc>
                <a:spcPct val="110000"/>
              </a:lnSpc>
            </a:pPr>
            <a:endParaRPr lang="en-US" sz="12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2FF147F2-2B8A-5E79-6248-0A58FF5D988F}"/>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23</a:t>
            </a:fld>
            <a:endParaRPr lang="en-US"/>
          </a:p>
        </p:txBody>
      </p:sp>
      <p:pic>
        <p:nvPicPr>
          <p:cNvPr id="7" name="Picture 6">
            <a:extLst>
              <a:ext uri="{FF2B5EF4-FFF2-40B4-BE49-F238E27FC236}">
                <a16:creationId xmlns:a16="http://schemas.microsoft.com/office/drawing/2014/main" id="{3767EA56-55D2-A408-237E-8532CF59D65F}"/>
              </a:ext>
            </a:extLst>
          </p:cNvPr>
          <p:cNvPicPr>
            <a:picLocks noChangeAspect="1"/>
          </p:cNvPicPr>
          <p:nvPr/>
        </p:nvPicPr>
        <p:blipFill>
          <a:blip r:embed="rId2"/>
          <a:srcRect l="39139" r="11190" b="-2"/>
          <a:stretch>
            <a:fillRect/>
          </a:stretch>
        </p:blipFill>
        <p:spPr>
          <a:xfrm>
            <a:off x="1" y="10"/>
            <a:ext cx="4244692" cy="6857990"/>
          </a:xfrm>
          <a:prstGeom prst="rect">
            <a:avLst/>
          </a:prstGeom>
          <a:noFill/>
        </p:spPr>
      </p:pic>
    </p:spTree>
    <p:extLst>
      <p:ext uri="{BB962C8B-B14F-4D97-AF65-F5344CB8AC3E}">
        <p14:creationId xmlns:p14="http://schemas.microsoft.com/office/powerpoint/2010/main" val="368899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randombar(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xit" presetSubtype="4" fill="hold" grpId="0" nodeType="clickEffect">
                                  <p:stCondLst>
                                    <p:cond delay="0"/>
                                  </p:stCondLst>
                                  <p:childTnLst>
                                    <p:animEffect transition="out" filter="wipe(down)">
                                      <p:cBhvr>
                                        <p:cTn id="17" dur="500"/>
                                        <p:tgtEl>
                                          <p:spTgt spid="3">
                                            <p:txEl>
                                              <p:pRg st="0" end="0"/>
                                            </p:txEl>
                                          </p:spTgt>
                                        </p:tgtEl>
                                      </p:cBhvr>
                                    </p:animEffect>
                                    <p:set>
                                      <p:cBhvr>
                                        <p:cTn id="1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4" fill="hold" grpId="0" nodeType="clickEffect">
                                  <p:stCondLst>
                                    <p:cond delay="0"/>
                                  </p:stCondLst>
                                  <p:childTnLst>
                                    <p:animEffect transition="out" filter="wipe(down)">
                                      <p:cBhvr>
                                        <p:cTn id="22" dur="500"/>
                                        <p:tgtEl>
                                          <p:spTgt spid="3">
                                            <p:txEl>
                                              <p:pRg st="1" end="1"/>
                                            </p:txEl>
                                          </p:spTgt>
                                        </p:tgtEl>
                                      </p:cBhvr>
                                    </p:animEffect>
                                    <p:set>
                                      <p:cBhvr>
                                        <p:cTn id="23"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2" presetClass="exit" presetSubtype="4" fill="hold" grpId="0" nodeType="clickEffect">
                                  <p:stCondLst>
                                    <p:cond delay="0"/>
                                  </p:stCondLst>
                                  <p:childTnLst>
                                    <p:animEffect transition="out" filter="wipe(down)">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22" presetClass="exit" presetSubtype="4" fill="hold" grpId="0" nodeType="clickEffect">
                                  <p:stCondLst>
                                    <p:cond delay="0"/>
                                  </p:stCondLst>
                                  <p:childTnLst>
                                    <p:animEffect transition="out" filter="wipe(down)">
                                      <p:cBhvr>
                                        <p:cTn id="32" dur="500"/>
                                        <p:tgtEl>
                                          <p:spTgt spid="3">
                                            <p:txEl>
                                              <p:pRg st="3" end="3"/>
                                            </p:txEl>
                                          </p:spTgt>
                                        </p:tgtEl>
                                      </p:cBhvr>
                                    </p:animEffect>
                                    <p:set>
                                      <p:cBhvr>
                                        <p:cTn id="33"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5229-E672-0D18-99AC-DD7F6CFB7FAA}"/>
              </a:ext>
            </a:extLst>
          </p:cNvPr>
          <p:cNvSpPr>
            <a:spLocks noGrp="1"/>
          </p:cNvSpPr>
          <p:nvPr>
            <p:ph type="title"/>
          </p:nvPr>
        </p:nvSpPr>
        <p:spPr>
          <a:xfrm>
            <a:off x="838200" y="798872"/>
            <a:ext cx="10515600" cy="880974"/>
          </a:xfrm>
        </p:spPr>
        <p:txBody>
          <a:bodyPr anchor="b">
            <a:normAutofit fontScale="90000"/>
          </a:bodyPr>
          <a:lstStyle/>
          <a:p>
            <a:r>
              <a:rPr lang="en-US" dirty="0"/>
              <a:t>How my Microsoft tool improves efficiency or communication. </a:t>
            </a:r>
          </a:p>
        </p:txBody>
      </p:sp>
      <p:sp>
        <p:nvSpPr>
          <p:cNvPr id="3" name="Content Placeholder 2">
            <a:extLst>
              <a:ext uri="{FF2B5EF4-FFF2-40B4-BE49-F238E27FC236}">
                <a16:creationId xmlns:a16="http://schemas.microsoft.com/office/drawing/2014/main" id="{6B42B6A2-37FB-5715-8118-0AD410275900}"/>
              </a:ext>
            </a:extLst>
          </p:cNvPr>
          <p:cNvSpPr>
            <a:spLocks noGrp="1"/>
          </p:cNvSpPr>
          <p:nvPr>
            <p:ph sz="half" idx="1"/>
          </p:nvPr>
        </p:nvSpPr>
        <p:spPr/>
        <p:txBody>
          <a:bodyPr>
            <a:normAutofit lnSpcReduction="10000"/>
          </a:bodyPr>
          <a:lstStyle/>
          <a:p>
            <a:pPr>
              <a:lnSpc>
                <a:spcPct val="110000"/>
              </a:lnSpc>
            </a:pPr>
            <a:r>
              <a:rPr lang="en-US" sz="1600" b="1" dirty="0"/>
              <a:t>Excel can improve efficiency and Organizing communication in staff scheduling/</a:t>
            </a:r>
            <a:r>
              <a:rPr lang="en-US" sz="1600" b="1" dirty="0" err="1"/>
              <a:t>rotas</a:t>
            </a:r>
            <a:r>
              <a:rPr lang="en-US" sz="1600" b="1" dirty="0"/>
              <a:t> by</a:t>
            </a:r>
            <a:r>
              <a:rPr lang="en-US" sz="1600" dirty="0"/>
              <a:t>:</a:t>
            </a:r>
          </a:p>
          <a:p>
            <a:pPr>
              <a:lnSpc>
                <a:spcPct val="110000"/>
              </a:lnSpc>
            </a:pPr>
            <a:r>
              <a:rPr lang="en-US" sz="1600" b="1" dirty="0"/>
              <a:t>staff schedules in one place, making it easier for managers to create, update, and monitor shifts. </a:t>
            </a:r>
          </a:p>
          <a:p>
            <a:pPr>
              <a:lnSpc>
                <a:spcPct val="110000"/>
              </a:lnSpc>
            </a:pPr>
            <a:r>
              <a:rPr lang="en-US" sz="1600" b="1" dirty="0"/>
              <a:t>Reducing errors through formulas that automatically calculate working hours.</a:t>
            </a:r>
          </a:p>
          <a:p>
            <a:pPr>
              <a:lnSpc>
                <a:spcPct val="110000"/>
              </a:lnSpc>
            </a:pPr>
            <a:r>
              <a:rPr lang="en-US" sz="1600" b="1" dirty="0"/>
              <a:t>Allowing quick updates, so </a:t>
            </a:r>
            <a:r>
              <a:rPr lang="en-US" sz="1600" b="1" dirty="0" err="1"/>
              <a:t>rota</a:t>
            </a:r>
            <a:r>
              <a:rPr lang="en-US" sz="1600" b="1" dirty="0"/>
              <a:t> changes can be made and shared without rewriting the entire schedule. </a:t>
            </a:r>
          </a:p>
          <a:p>
            <a:pPr marL="0" indent="0">
              <a:lnSpc>
                <a:spcPct val="110000"/>
              </a:lnSpc>
              <a:buNone/>
            </a:pPr>
            <a:endParaRPr lang="en-US" b="1" dirty="0"/>
          </a:p>
          <a:p>
            <a:pPr>
              <a:lnSpc>
                <a:spcPct val="110000"/>
              </a:lnSpc>
            </a:pPr>
            <a:endParaRPr lang="en-US" dirty="0"/>
          </a:p>
        </p:txBody>
      </p:sp>
      <p:sp>
        <p:nvSpPr>
          <p:cNvPr id="5" name="Slide Number Placeholder 4">
            <a:extLst>
              <a:ext uri="{FF2B5EF4-FFF2-40B4-BE49-F238E27FC236}">
                <a16:creationId xmlns:a16="http://schemas.microsoft.com/office/drawing/2014/main" id="{D843D578-F30B-EA61-E1EE-531DBA7643EB}"/>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24</a:t>
            </a:fld>
            <a:endParaRPr lang="en-US"/>
          </a:p>
        </p:txBody>
      </p:sp>
      <p:pic>
        <p:nvPicPr>
          <p:cNvPr id="7" name="Picture 6">
            <a:extLst>
              <a:ext uri="{FF2B5EF4-FFF2-40B4-BE49-F238E27FC236}">
                <a16:creationId xmlns:a16="http://schemas.microsoft.com/office/drawing/2014/main" id="{E4298999-B298-68D0-EC89-CDB6A2CC2E7A}"/>
              </a:ext>
            </a:extLst>
          </p:cNvPr>
          <p:cNvPicPr>
            <a:picLocks noChangeAspect="1"/>
          </p:cNvPicPr>
          <p:nvPr/>
        </p:nvPicPr>
        <p:blipFill>
          <a:blip r:embed="rId3"/>
          <a:srcRect l="2159" r="18454"/>
          <a:stretch>
            <a:fillRect/>
          </a:stretch>
        </p:blipFill>
        <p:spPr>
          <a:xfrm>
            <a:off x="6172200" y="1825625"/>
            <a:ext cx="5181600" cy="4351338"/>
          </a:xfrm>
          <a:prstGeom prst="rect">
            <a:avLst/>
          </a:prstGeom>
          <a:noFill/>
        </p:spPr>
      </p:pic>
    </p:spTree>
    <p:extLst>
      <p:ext uri="{BB962C8B-B14F-4D97-AF65-F5344CB8AC3E}">
        <p14:creationId xmlns:p14="http://schemas.microsoft.com/office/powerpoint/2010/main" val="65578957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himes.wav"/>
          </p:stSnd>
        </p:sndAc>
      </p:transition>
    </mc:Choice>
    <mc:Fallback xmlns="">
      <p:transition spd="slow">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mph" presetSubtype="0" fill="hold" grpId="0" nodeType="clickEffect">
                                  <p:stCondLst>
                                    <p:cond delay="0"/>
                                  </p:stCondLst>
                                  <p:childTnLst>
                                    <p:animClr clrSpc="hsl" dir="cw">
                                      <p:cBhvr override="childStyle">
                                        <p:cTn id="11" dur="500" fill="hold"/>
                                        <p:tgtEl>
                                          <p:spTgt spid="3">
                                            <p:txEl>
                                              <p:pRg st="0" end="0"/>
                                            </p:txEl>
                                          </p:spTgt>
                                        </p:tgtEl>
                                        <p:attrNameLst>
                                          <p:attrName>style.color</p:attrName>
                                        </p:attrNameLst>
                                      </p:cBhvr>
                                      <p:by>
                                        <p:hsl h="0" s="12549" l="25098"/>
                                      </p:by>
                                    </p:animClr>
                                    <p:animClr clrSpc="hsl" dir="cw">
                                      <p:cBhvr>
                                        <p:cTn id="12" dur="500" fill="hold"/>
                                        <p:tgtEl>
                                          <p:spTgt spid="3">
                                            <p:txEl>
                                              <p:pRg st="0" end="0"/>
                                            </p:txEl>
                                          </p:spTgt>
                                        </p:tgtEl>
                                        <p:attrNameLst>
                                          <p:attrName>fillcolor</p:attrName>
                                        </p:attrNameLst>
                                      </p:cBhvr>
                                      <p:by>
                                        <p:hsl h="0" s="12549" l="25098"/>
                                      </p:by>
                                    </p:animClr>
                                    <p:animClr clrSpc="hsl" dir="cw">
                                      <p:cBhvr>
                                        <p:cTn id="13" dur="500" fill="hold"/>
                                        <p:tgtEl>
                                          <p:spTgt spid="3">
                                            <p:txEl>
                                              <p:pRg st="0" end="0"/>
                                            </p:txEl>
                                          </p:spTgt>
                                        </p:tgtEl>
                                        <p:attrNameLst>
                                          <p:attrName>stroke.color</p:attrName>
                                        </p:attrNameLst>
                                      </p:cBhvr>
                                      <p:by>
                                        <p:hsl h="0" s="12549" l="25098"/>
                                      </p:by>
                                    </p:animClr>
                                    <p:set>
                                      <p:cBhvr>
                                        <p:cTn id="14" dur="500" fill="hold"/>
                                        <p:tgtEl>
                                          <p:spTgt spid="3">
                                            <p:txEl>
                                              <p:pRg st="0" end="0"/>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30" presetClass="emph" presetSubtype="0" fill="hold" grpId="0" nodeType="clickEffect">
                                  <p:stCondLst>
                                    <p:cond delay="0"/>
                                  </p:stCondLst>
                                  <p:childTnLst>
                                    <p:animClr clrSpc="hsl" dir="cw">
                                      <p:cBhvr override="childStyle">
                                        <p:cTn id="18" dur="500" fill="hold"/>
                                        <p:tgtEl>
                                          <p:spTgt spid="3">
                                            <p:txEl>
                                              <p:pRg st="1" end="1"/>
                                            </p:txEl>
                                          </p:spTgt>
                                        </p:tgtEl>
                                        <p:attrNameLst>
                                          <p:attrName>style.color</p:attrName>
                                        </p:attrNameLst>
                                      </p:cBhvr>
                                      <p:by>
                                        <p:hsl h="0" s="12549" l="25098"/>
                                      </p:by>
                                    </p:animClr>
                                    <p:animClr clrSpc="hsl" dir="cw">
                                      <p:cBhvr>
                                        <p:cTn id="19" dur="500" fill="hold"/>
                                        <p:tgtEl>
                                          <p:spTgt spid="3">
                                            <p:txEl>
                                              <p:pRg st="1" end="1"/>
                                            </p:txEl>
                                          </p:spTgt>
                                        </p:tgtEl>
                                        <p:attrNameLst>
                                          <p:attrName>fillcolor</p:attrName>
                                        </p:attrNameLst>
                                      </p:cBhvr>
                                      <p:by>
                                        <p:hsl h="0" s="12549" l="25098"/>
                                      </p:by>
                                    </p:animClr>
                                    <p:animClr clrSpc="hsl" dir="cw">
                                      <p:cBhvr>
                                        <p:cTn id="20" dur="500" fill="hold"/>
                                        <p:tgtEl>
                                          <p:spTgt spid="3">
                                            <p:txEl>
                                              <p:pRg st="1" end="1"/>
                                            </p:txEl>
                                          </p:spTgt>
                                        </p:tgtEl>
                                        <p:attrNameLst>
                                          <p:attrName>stroke.color</p:attrName>
                                        </p:attrNameLst>
                                      </p:cBhvr>
                                      <p:by>
                                        <p:hsl h="0" s="12549" l="25098"/>
                                      </p:by>
                                    </p:animClr>
                                    <p:set>
                                      <p:cBhvr>
                                        <p:cTn id="21" dur="500" fill="hold"/>
                                        <p:tgtEl>
                                          <p:spTgt spid="3">
                                            <p:txEl>
                                              <p:pRg st="1" end="1"/>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30" presetClass="emph" presetSubtype="0" fill="hold" grpId="0" nodeType="clickEffect">
                                  <p:stCondLst>
                                    <p:cond delay="0"/>
                                  </p:stCondLst>
                                  <p:childTnLst>
                                    <p:animClr clrSpc="hsl" dir="cw">
                                      <p:cBhvr override="childStyle">
                                        <p:cTn id="25" dur="500" fill="hold"/>
                                        <p:tgtEl>
                                          <p:spTgt spid="3">
                                            <p:txEl>
                                              <p:pRg st="2" end="2"/>
                                            </p:txEl>
                                          </p:spTgt>
                                        </p:tgtEl>
                                        <p:attrNameLst>
                                          <p:attrName>style.color</p:attrName>
                                        </p:attrNameLst>
                                      </p:cBhvr>
                                      <p:by>
                                        <p:hsl h="0" s="12549" l="25098"/>
                                      </p:by>
                                    </p:animClr>
                                    <p:animClr clrSpc="hsl" dir="cw">
                                      <p:cBhvr>
                                        <p:cTn id="26" dur="500" fill="hold"/>
                                        <p:tgtEl>
                                          <p:spTgt spid="3">
                                            <p:txEl>
                                              <p:pRg st="2" end="2"/>
                                            </p:txEl>
                                          </p:spTgt>
                                        </p:tgtEl>
                                        <p:attrNameLst>
                                          <p:attrName>fillcolor</p:attrName>
                                        </p:attrNameLst>
                                      </p:cBhvr>
                                      <p:by>
                                        <p:hsl h="0" s="12549" l="25098"/>
                                      </p:by>
                                    </p:animClr>
                                    <p:animClr clrSpc="hsl" dir="cw">
                                      <p:cBhvr>
                                        <p:cTn id="27" dur="500" fill="hold"/>
                                        <p:tgtEl>
                                          <p:spTgt spid="3">
                                            <p:txEl>
                                              <p:pRg st="2" end="2"/>
                                            </p:txEl>
                                          </p:spTgt>
                                        </p:tgtEl>
                                        <p:attrNameLst>
                                          <p:attrName>stroke.color</p:attrName>
                                        </p:attrNameLst>
                                      </p:cBhvr>
                                      <p:by>
                                        <p:hsl h="0" s="12549" l="25098"/>
                                      </p:by>
                                    </p:animClr>
                                    <p:set>
                                      <p:cBhvr>
                                        <p:cTn id="28" dur="500" fill="hold"/>
                                        <p:tgtEl>
                                          <p:spTgt spid="3">
                                            <p:txEl>
                                              <p:pRg st="2" end="2"/>
                                            </p:txEl>
                                          </p:spTgt>
                                        </p:tgtEl>
                                        <p:attrNameLst>
                                          <p:attrName>fill.type</p:attrName>
                                        </p:attrNameLst>
                                      </p:cBhvr>
                                      <p:to>
                                        <p:strVal val="solid"/>
                                      </p:to>
                                    </p:set>
                                  </p:childTnLst>
                                </p:cTn>
                              </p:par>
                            </p:childTnLst>
                          </p:cTn>
                        </p:par>
                      </p:childTnLst>
                    </p:cTn>
                  </p:par>
                  <p:par>
                    <p:cTn id="29" fill="hold">
                      <p:stCondLst>
                        <p:cond delay="indefinite"/>
                      </p:stCondLst>
                      <p:childTnLst>
                        <p:par>
                          <p:cTn id="30" fill="hold">
                            <p:stCondLst>
                              <p:cond delay="0"/>
                            </p:stCondLst>
                            <p:childTnLst>
                              <p:par>
                                <p:cTn id="31" presetID="30" presetClass="emph" presetSubtype="0" fill="hold" grpId="0" nodeType="clickEffect">
                                  <p:stCondLst>
                                    <p:cond delay="0"/>
                                  </p:stCondLst>
                                  <p:childTnLst>
                                    <p:animClr clrSpc="hsl" dir="cw">
                                      <p:cBhvr override="childStyle">
                                        <p:cTn id="32" dur="500" fill="hold"/>
                                        <p:tgtEl>
                                          <p:spTgt spid="3">
                                            <p:txEl>
                                              <p:pRg st="3" end="3"/>
                                            </p:txEl>
                                          </p:spTgt>
                                        </p:tgtEl>
                                        <p:attrNameLst>
                                          <p:attrName>style.color</p:attrName>
                                        </p:attrNameLst>
                                      </p:cBhvr>
                                      <p:by>
                                        <p:hsl h="0" s="12549" l="25098"/>
                                      </p:by>
                                    </p:animClr>
                                    <p:animClr clrSpc="hsl" dir="cw">
                                      <p:cBhvr>
                                        <p:cTn id="33" dur="500" fill="hold"/>
                                        <p:tgtEl>
                                          <p:spTgt spid="3">
                                            <p:txEl>
                                              <p:pRg st="3" end="3"/>
                                            </p:txEl>
                                          </p:spTgt>
                                        </p:tgtEl>
                                        <p:attrNameLst>
                                          <p:attrName>fillcolor</p:attrName>
                                        </p:attrNameLst>
                                      </p:cBhvr>
                                      <p:by>
                                        <p:hsl h="0" s="12549" l="25098"/>
                                      </p:by>
                                    </p:animClr>
                                    <p:animClr clrSpc="hsl" dir="cw">
                                      <p:cBhvr>
                                        <p:cTn id="34" dur="500" fill="hold"/>
                                        <p:tgtEl>
                                          <p:spTgt spid="3">
                                            <p:txEl>
                                              <p:pRg st="3" end="3"/>
                                            </p:txEl>
                                          </p:spTgt>
                                        </p:tgtEl>
                                        <p:attrNameLst>
                                          <p:attrName>stroke.color</p:attrName>
                                        </p:attrNameLst>
                                      </p:cBhvr>
                                      <p:by>
                                        <p:hsl h="0" s="12549" l="25098"/>
                                      </p:by>
                                    </p:animClr>
                                    <p:set>
                                      <p:cBhvr>
                                        <p:cTn id="35" dur="500" fill="hold"/>
                                        <p:tgtEl>
                                          <p:spTgt spid="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C765-E6AD-33F6-8B02-5C4A8E9D5CAA}"/>
              </a:ext>
            </a:extLst>
          </p:cNvPr>
          <p:cNvSpPr>
            <a:spLocks noGrp="1"/>
          </p:cNvSpPr>
          <p:nvPr>
            <p:ph type="title"/>
          </p:nvPr>
        </p:nvSpPr>
        <p:spPr>
          <a:xfrm>
            <a:off x="671187" y="145491"/>
            <a:ext cx="3862311" cy="2381074"/>
          </a:xfrm>
        </p:spPr>
        <p:txBody>
          <a:bodyPr anchor="b">
            <a:normAutofit/>
          </a:bodyPr>
          <a:lstStyle/>
          <a:p>
            <a:r>
              <a:rPr lang="en-US" b="1" u="sng" dirty="0"/>
              <a:t>The advantages of using excel for my workplace</a:t>
            </a:r>
          </a:p>
        </p:txBody>
      </p:sp>
      <p:sp>
        <p:nvSpPr>
          <p:cNvPr id="3" name="Content Placeholder 2">
            <a:extLst>
              <a:ext uri="{FF2B5EF4-FFF2-40B4-BE49-F238E27FC236}">
                <a16:creationId xmlns:a16="http://schemas.microsoft.com/office/drawing/2014/main" id="{2EBFFAB1-CD24-49DA-59BC-DFCFE14E46D7}"/>
              </a:ext>
            </a:extLst>
          </p:cNvPr>
          <p:cNvSpPr>
            <a:spLocks noGrp="1"/>
          </p:cNvSpPr>
          <p:nvPr>
            <p:ph idx="1"/>
          </p:nvPr>
        </p:nvSpPr>
        <p:spPr>
          <a:xfrm>
            <a:off x="838200" y="2619748"/>
            <a:ext cx="3695299" cy="3974128"/>
          </a:xfrm>
        </p:spPr>
        <p:txBody>
          <a:bodyPr>
            <a:normAutofit/>
          </a:bodyPr>
          <a:lstStyle/>
          <a:p>
            <a:pPr>
              <a:lnSpc>
                <a:spcPct val="110000"/>
              </a:lnSpc>
            </a:pPr>
            <a:r>
              <a:rPr lang="en-US" sz="1600" b="1" dirty="0"/>
              <a:t>Some advantages of using excel for staff scheduling/</a:t>
            </a:r>
            <a:r>
              <a:rPr lang="en-US" sz="1600" b="1" dirty="0" err="1"/>
              <a:t>rotas</a:t>
            </a:r>
            <a:r>
              <a:rPr lang="en-US" sz="1600" b="1" dirty="0"/>
              <a:t> are:</a:t>
            </a:r>
          </a:p>
          <a:p>
            <a:pPr>
              <a:lnSpc>
                <a:spcPct val="110000"/>
              </a:lnSpc>
            </a:pPr>
            <a:r>
              <a:rPr lang="en-US" sz="1600" b="1" dirty="0"/>
              <a:t>It saves time as formulas and templates can automate calculations like the total hours reducing the amount of manual work needed. </a:t>
            </a:r>
          </a:p>
          <a:p>
            <a:pPr>
              <a:lnSpc>
                <a:spcPct val="110000"/>
              </a:lnSpc>
            </a:pPr>
            <a:r>
              <a:rPr lang="en-US" sz="1600" b="1" dirty="0"/>
              <a:t>It can also be shared electronically with staff and managers at Riverdale.  </a:t>
            </a:r>
          </a:p>
          <a:p>
            <a:pPr>
              <a:lnSpc>
                <a:spcPct val="110000"/>
              </a:lnSpc>
            </a:pPr>
            <a:r>
              <a:rPr lang="en-US" sz="1600" b="1" dirty="0"/>
              <a:t>Cost effective as many organizations already have access to excel. </a:t>
            </a:r>
          </a:p>
          <a:p>
            <a:pPr>
              <a:lnSpc>
                <a:spcPct val="110000"/>
              </a:lnSpc>
            </a:pPr>
            <a:endParaRPr lang="en-US" sz="1100" dirty="0"/>
          </a:p>
        </p:txBody>
      </p:sp>
      <p:sp>
        <p:nvSpPr>
          <p:cNvPr id="5" name="Slide Number Placeholder 4">
            <a:extLst>
              <a:ext uri="{FF2B5EF4-FFF2-40B4-BE49-F238E27FC236}">
                <a16:creationId xmlns:a16="http://schemas.microsoft.com/office/drawing/2014/main" id="{409AC111-D5C5-B289-3AC7-7B934670A7AC}"/>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25</a:t>
            </a:fld>
            <a:endParaRPr lang="en-US"/>
          </a:p>
        </p:txBody>
      </p:sp>
      <p:pic>
        <p:nvPicPr>
          <p:cNvPr id="7" name="Picture 6">
            <a:extLst>
              <a:ext uri="{FF2B5EF4-FFF2-40B4-BE49-F238E27FC236}">
                <a16:creationId xmlns:a16="http://schemas.microsoft.com/office/drawing/2014/main" id="{00396F40-4CB1-3EFA-55D6-861BB0EDDFA3}"/>
              </a:ext>
            </a:extLst>
          </p:cNvPr>
          <p:cNvPicPr>
            <a:picLocks noChangeAspect="1"/>
          </p:cNvPicPr>
          <p:nvPr/>
        </p:nvPicPr>
        <p:blipFill>
          <a:blip r:embed="rId2"/>
          <a:srcRect l="13867" r="14119" b="2"/>
          <a:stretch>
            <a:fillRect/>
          </a:stretch>
        </p:blipFill>
        <p:spPr>
          <a:xfrm>
            <a:off x="5718495" y="263407"/>
            <a:ext cx="6206175" cy="6334105"/>
          </a:xfrm>
          <a:prstGeom prst="rect">
            <a:avLst/>
          </a:prstGeom>
          <a:noFill/>
        </p:spPr>
      </p:pic>
    </p:spTree>
    <p:extLst>
      <p:ext uri="{BB962C8B-B14F-4D97-AF65-F5344CB8AC3E}">
        <p14:creationId xmlns:p14="http://schemas.microsoft.com/office/powerpoint/2010/main" val="36550496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F5E1-ECBE-8799-614D-F248745E077A}"/>
              </a:ext>
            </a:extLst>
          </p:cNvPr>
          <p:cNvSpPr>
            <a:spLocks noGrp="1"/>
          </p:cNvSpPr>
          <p:nvPr>
            <p:ph type="title"/>
          </p:nvPr>
        </p:nvSpPr>
        <p:spPr/>
        <p:txBody>
          <a:bodyPr anchor="b">
            <a:normAutofit/>
          </a:bodyPr>
          <a:lstStyle/>
          <a:p>
            <a:pPr>
              <a:lnSpc>
                <a:spcPct val="90000"/>
              </a:lnSpc>
            </a:pPr>
            <a:r>
              <a:rPr lang="en-US" sz="3100" b="1" u="sng"/>
              <a:t>The limitations of excel for my workplace</a:t>
            </a:r>
            <a:r>
              <a:rPr lang="en-US" sz="3100"/>
              <a:t>. </a:t>
            </a:r>
          </a:p>
        </p:txBody>
      </p:sp>
      <p:sp>
        <p:nvSpPr>
          <p:cNvPr id="3" name="Content Placeholder 2">
            <a:extLst>
              <a:ext uri="{FF2B5EF4-FFF2-40B4-BE49-F238E27FC236}">
                <a16:creationId xmlns:a16="http://schemas.microsoft.com/office/drawing/2014/main" id="{65C07DD4-F96C-D01E-8132-AB1D292E2F2A}"/>
              </a:ext>
            </a:extLst>
          </p:cNvPr>
          <p:cNvSpPr>
            <a:spLocks noGrp="1"/>
          </p:cNvSpPr>
          <p:nvPr>
            <p:ph sz="quarter" idx="13"/>
          </p:nvPr>
        </p:nvSpPr>
        <p:spPr/>
        <p:txBody>
          <a:bodyPr anchor="t">
            <a:normAutofit fontScale="85000" lnSpcReduction="20000"/>
          </a:bodyPr>
          <a:lstStyle/>
          <a:p>
            <a:pPr marL="285750" indent="-285750">
              <a:lnSpc>
                <a:spcPct val="110000"/>
              </a:lnSpc>
              <a:buFont typeface="Arial" panose="020B0604020202020204" pitchFamily="34" charset="0"/>
              <a:buChar char="•"/>
            </a:pPr>
            <a:r>
              <a:rPr lang="en-US" sz="1600" b="1"/>
              <a:t>The main limitations of using excel for staff scheduling/</a:t>
            </a:r>
            <a:r>
              <a:rPr lang="en-US" sz="1600" b="1" err="1"/>
              <a:t>rotas</a:t>
            </a:r>
            <a:r>
              <a:rPr lang="en-US" sz="1600" b="1"/>
              <a:t> are:</a:t>
            </a:r>
          </a:p>
          <a:p>
            <a:pPr marL="285750" indent="-285750">
              <a:lnSpc>
                <a:spcPct val="110000"/>
              </a:lnSpc>
              <a:buFont typeface="Arial" panose="020B0604020202020204" pitchFamily="34" charset="0"/>
              <a:buChar char="•"/>
            </a:pPr>
            <a:r>
              <a:rPr lang="en-US" sz="1600" b="1"/>
              <a:t>It’s not ideal for large teams as the number of staff increases, spreadsheets become harder to manage, more cluttered and more likely to contain mistakes. </a:t>
            </a:r>
          </a:p>
          <a:p>
            <a:pPr marL="285750" indent="-285750">
              <a:lnSpc>
                <a:spcPct val="110000"/>
              </a:lnSpc>
              <a:buFont typeface="Arial" panose="020B0604020202020204" pitchFamily="34" charset="0"/>
              <a:buChar char="•"/>
            </a:pPr>
            <a:r>
              <a:rPr lang="en-US" sz="1600" b="1"/>
              <a:t>Prone to human error even though excel has formulas, data still has to be entered manually. A small typing or formula mistake can lead to incorrect shifts or staffing levels. </a:t>
            </a:r>
          </a:p>
          <a:p>
            <a:pPr marL="285750" indent="-285750">
              <a:lnSpc>
                <a:spcPct val="110000"/>
              </a:lnSpc>
              <a:buFont typeface="Arial" panose="020B0604020202020204" pitchFamily="34" charset="0"/>
              <a:buChar char="•"/>
            </a:pPr>
            <a:r>
              <a:rPr lang="en-US" sz="1600" b="1"/>
              <a:t>Limited automation for complex rules: excel struggles to automatically manage complicated scheduling rules. </a:t>
            </a:r>
          </a:p>
          <a:p>
            <a:pPr>
              <a:lnSpc>
                <a:spcPct val="110000"/>
              </a:lnSpc>
            </a:pPr>
            <a:endParaRPr lang="en-US" sz="1200"/>
          </a:p>
        </p:txBody>
      </p:sp>
      <p:sp>
        <p:nvSpPr>
          <p:cNvPr id="5" name="Slide Number Placeholder 4">
            <a:extLst>
              <a:ext uri="{FF2B5EF4-FFF2-40B4-BE49-F238E27FC236}">
                <a16:creationId xmlns:a16="http://schemas.microsoft.com/office/drawing/2014/main" id="{3D5112CE-B233-C074-697C-C631353989FA}"/>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26</a:t>
            </a:fld>
            <a:endParaRPr lang="en-US"/>
          </a:p>
        </p:txBody>
      </p:sp>
      <p:pic>
        <p:nvPicPr>
          <p:cNvPr id="7" name="Picture 6">
            <a:extLst>
              <a:ext uri="{FF2B5EF4-FFF2-40B4-BE49-F238E27FC236}">
                <a16:creationId xmlns:a16="http://schemas.microsoft.com/office/drawing/2014/main" id="{0A6DB06D-B1DF-83CE-60FF-A0FF730E9997}"/>
              </a:ext>
            </a:extLst>
          </p:cNvPr>
          <p:cNvPicPr>
            <a:picLocks noChangeAspect="1"/>
          </p:cNvPicPr>
          <p:nvPr/>
        </p:nvPicPr>
        <p:blipFill>
          <a:blip r:embed="rId2"/>
          <a:srcRect l="29958" r="28727" b="-1"/>
          <a:stretch>
            <a:fillRect/>
          </a:stretch>
        </p:blipFill>
        <p:spPr>
          <a:xfrm>
            <a:off x="1" y="10"/>
            <a:ext cx="4244692" cy="6857990"/>
          </a:xfrm>
          <a:prstGeom prst="rect">
            <a:avLst/>
          </a:prstGeom>
          <a:noFill/>
        </p:spPr>
      </p:pic>
    </p:spTree>
    <p:extLst>
      <p:ext uri="{BB962C8B-B14F-4D97-AF65-F5344CB8AC3E}">
        <p14:creationId xmlns:p14="http://schemas.microsoft.com/office/powerpoint/2010/main" val="1222915167"/>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1A9E2-0820-F8E4-2B8A-9A3654A38CD0}"/>
              </a:ext>
            </a:extLst>
          </p:cNvPr>
          <p:cNvSpPr>
            <a:spLocks noGrp="1"/>
          </p:cNvSpPr>
          <p:nvPr>
            <p:ph type="title"/>
          </p:nvPr>
        </p:nvSpPr>
        <p:spPr>
          <a:xfrm>
            <a:off x="556364" y="-217"/>
            <a:ext cx="10515600" cy="1325563"/>
          </a:xfrm>
        </p:spPr>
        <p:txBody>
          <a:bodyPr>
            <a:normAutofit/>
          </a:bodyPr>
          <a:lstStyle/>
          <a:p>
            <a:r>
              <a:rPr lang="en-US" sz="2000" b="1" u="sng"/>
              <a:t>References</a:t>
            </a:r>
            <a:r>
              <a:rPr lang="en-US" sz="2000"/>
              <a:t> </a:t>
            </a:r>
          </a:p>
        </p:txBody>
      </p:sp>
      <p:sp>
        <p:nvSpPr>
          <p:cNvPr id="3" name="Content Placeholder 2">
            <a:extLst>
              <a:ext uri="{FF2B5EF4-FFF2-40B4-BE49-F238E27FC236}">
                <a16:creationId xmlns:a16="http://schemas.microsoft.com/office/drawing/2014/main" id="{6C0E0BCA-C8FC-387D-A194-A623CF544332}"/>
              </a:ext>
            </a:extLst>
          </p:cNvPr>
          <p:cNvSpPr>
            <a:spLocks noGrp="1"/>
          </p:cNvSpPr>
          <p:nvPr>
            <p:ph idx="1"/>
          </p:nvPr>
        </p:nvSpPr>
        <p:spPr>
          <a:xfrm>
            <a:off x="347597" y="980118"/>
            <a:ext cx="11246284" cy="5562187"/>
          </a:xfrm>
        </p:spPr>
        <p:txBody>
          <a:bodyPr vert="horz" lIns="91440" tIns="45720" rIns="91440" bIns="45720" rtlCol="0" anchor="t">
            <a:normAutofit/>
          </a:bodyPr>
          <a:lstStyle/>
          <a:p>
            <a:r>
              <a:rPr lang="en-US"/>
              <a:t>Ragsdale, C. T. (2021). Spreadsheet modeling and decision analysis: A practical introduction to business analytics (9</a:t>
            </a:r>
            <a:r>
              <a:rPr lang="en-US" baseline="30000"/>
              <a:t>th</a:t>
            </a:r>
            <a:r>
              <a:rPr lang="en-US"/>
              <a:t> ed.). Cengage learning. </a:t>
            </a:r>
          </a:p>
          <a:p>
            <a:r>
              <a:rPr lang="en-GB"/>
              <a:t>Ernst, A.T., Jiang, H., Krishnamoorthy, M. and Sier, D. (2004) ‘Staff scheduling and rostering: A review of applications, methods and models’, </a:t>
            </a:r>
            <a:r>
              <a:rPr lang="en-GB" i="1"/>
              <a:t>European Journal of Operational Research</a:t>
            </a:r>
            <a:r>
              <a:rPr lang="en-GB"/>
              <a:t>, 153(1), pp. 3–27. https://doi.org/10.1016/S0377-2217(03)00095-X. The authors state that optimized staff schedules can provide significant benefits by helping organizations meet demand cost-effectively while managing staffing requirements and employee needs.</a:t>
            </a:r>
          </a:p>
          <a:p>
            <a:r>
              <a:rPr lang="en-GB"/>
              <a:t>Ashley, D.W. (1995) ‘A spreadsheet optimization system for library staff scheduling’, </a:t>
            </a:r>
            <a:r>
              <a:rPr lang="en-GB" i="1"/>
              <a:t>Computers &amp; Operations Research</a:t>
            </a:r>
            <a:r>
              <a:rPr lang="en-GB"/>
              <a:t>, 22(6), pp. 615–624. doi:10.1016/0305-0548(94)00041-6.</a:t>
            </a:r>
          </a:p>
          <a:p>
            <a:r>
              <a:rPr lang="en-GB"/>
              <a:t>Spreadsheet Check and Control by Stephen G. Powell, Kenneth R. Baker and Barry Lawson. The authors discuss how spreadsheets can be prone to errors, difficult to audit, and challenging to manage as complexity increases. </a:t>
            </a:r>
          </a:p>
          <a:p>
            <a:endParaRPr lang="en-GB">
              <a:ea typeface="Calibri"/>
              <a:cs typeface="Calibri"/>
            </a:endParaRPr>
          </a:p>
        </p:txBody>
      </p:sp>
      <p:sp>
        <p:nvSpPr>
          <p:cNvPr id="5" name="Slide Number Placeholder 4">
            <a:extLst>
              <a:ext uri="{FF2B5EF4-FFF2-40B4-BE49-F238E27FC236}">
                <a16:creationId xmlns:a16="http://schemas.microsoft.com/office/drawing/2014/main" id="{46B356BA-45A9-AA48-7052-1ADDEC222F55}"/>
              </a:ext>
            </a:extLst>
          </p:cNvPr>
          <p:cNvSpPr>
            <a:spLocks noGrp="1"/>
          </p:cNvSpPr>
          <p:nvPr>
            <p:ph type="sldNum" sz="quarter" idx="12"/>
          </p:nvPr>
        </p:nvSpPr>
        <p:spPr/>
        <p:txBody>
          <a:bodyPr/>
          <a:lstStyle/>
          <a:p>
            <a:fld id="{70EC1AA3-E190-46A4-AF04-8889F5477E2A}" type="slidenum">
              <a:rPr lang="en-US" smtClean="0"/>
              <a:t>27</a:t>
            </a:fld>
            <a:endParaRPr lang="en-US"/>
          </a:p>
        </p:txBody>
      </p:sp>
    </p:spTree>
    <p:extLst>
      <p:ext uri="{BB962C8B-B14F-4D97-AF65-F5344CB8AC3E}">
        <p14:creationId xmlns:p14="http://schemas.microsoft.com/office/powerpoint/2010/main" val="27750661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Secure file storage and sharing</a:t>
            </a:r>
            <a:br>
              <a:rPr lang="en-GB"/>
            </a:br>
            <a:r>
              <a:rPr lang="en-GB"/>
              <a:t>Vickie Hall</a:t>
            </a:r>
            <a:br>
              <a:rPr lang="en-GB"/>
            </a:br>
            <a:r>
              <a:rPr lang="en-GB"/>
              <a:t>2536761</a:t>
            </a:r>
            <a:br>
              <a:rPr lang="en-GB"/>
            </a:br>
            <a:r>
              <a:rPr lang="en-GB"/>
              <a:t>15/06/26</a:t>
            </a:r>
          </a:p>
        </p:txBody>
      </p:sp>
      <p:sp>
        <p:nvSpPr>
          <p:cNvPr id="3" name="Subtitle 2"/>
          <p:cNvSpPr>
            <a:spLocks noGrp="1"/>
          </p:cNvSpPr>
          <p:nvPr>
            <p:ph type="subTitle" idx="1"/>
          </p:nvPr>
        </p:nvSpPr>
        <p:spPr/>
        <p:txBody>
          <a:bodyPr vert="horz" lIns="91440" tIns="45720" rIns="91440" bIns="45720" rtlCol="0" anchor="t">
            <a:normAutofit/>
          </a:bodyPr>
          <a:lstStyle/>
          <a:p>
            <a:r>
              <a:rPr lang="en-GB"/>
              <a:t>Protecti</a:t>
            </a:r>
            <a:r>
              <a:rPr lang="en-GB">
                <a:solidFill>
                  <a:srgbClr val="000000"/>
                </a:solidFill>
                <a:latin typeface="Aptos"/>
              </a:rPr>
              <a:t>ng</a:t>
            </a:r>
            <a:r>
              <a:rPr lang="en-GB"/>
              <a:t> data in a digital world</a:t>
            </a:r>
          </a:p>
        </p:txBody>
      </p:sp>
    </p:spTree>
    <p:extLst>
      <p:ext uri="{BB962C8B-B14F-4D97-AF65-F5344CB8AC3E}">
        <p14:creationId xmlns:p14="http://schemas.microsoft.com/office/powerpoint/2010/main" val="161845449"/>
      </p:ext>
    </p:extLst>
  </p:cSld>
  <p:clrMapOvr>
    <a:masterClrMapping/>
  </p:clrMapOvr>
  <p:transition spd="slow">
    <p:cover/>
    <p:sndAc>
      <p:stSnd>
        <p:snd r:embed="rId2" name="drumroll.wav"/>
      </p:stSnd>
    </p:sndAc>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3F34F-1C10-8EEF-1AC8-A73BD135E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AF2E13-87F0-1027-D6BD-03645ABFA228}"/>
              </a:ext>
            </a:extLst>
          </p:cNvPr>
          <p:cNvSpPr>
            <a:spLocks noGrp="1"/>
          </p:cNvSpPr>
          <p:nvPr>
            <p:ph type="title"/>
          </p:nvPr>
        </p:nvSpPr>
        <p:spPr/>
        <p:txBody>
          <a:bodyPr/>
          <a:lstStyle/>
          <a:p>
            <a:r>
              <a:rPr lang="en-GB"/>
              <a:t>What is secure file storage</a:t>
            </a:r>
          </a:p>
        </p:txBody>
      </p:sp>
      <p:sp>
        <p:nvSpPr>
          <p:cNvPr id="3" name="Content Placeholder 2">
            <a:extLst>
              <a:ext uri="{FF2B5EF4-FFF2-40B4-BE49-F238E27FC236}">
                <a16:creationId xmlns:a16="http://schemas.microsoft.com/office/drawing/2014/main" id="{87FFF4F4-FC6E-551C-041E-DF7F6D852554}"/>
              </a:ext>
            </a:extLst>
          </p:cNvPr>
          <p:cNvSpPr>
            <a:spLocks noGrp="1"/>
          </p:cNvSpPr>
          <p:nvPr>
            <p:ph idx="1"/>
          </p:nvPr>
        </p:nvSpPr>
        <p:spPr/>
        <p:txBody>
          <a:bodyPr vert="horz" lIns="91440" tIns="45720" rIns="91440" bIns="45720" rtlCol="0" anchor="t">
            <a:normAutofit/>
          </a:bodyPr>
          <a:lstStyle/>
          <a:p>
            <a:r>
              <a:rPr lang="en-GB"/>
              <a:t>Purpose of secure file storage is to protect sensitive H&amp;S records ensuring to adhere to compliance and regulations of H&amp;S law and data protection act.</a:t>
            </a:r>
          </a:p>
          <a:p>
            <a:endParaRPr lang="en-GB"/>
          </a:p>
          <a:p>
            <a:r>
              <a:rPr lang="en-GB"/>
              <a:t>Storage of digital files safely</a:t>
            </a:r>
          </a:p>
          <a:p>
            <a:r>
              <a:rPr lang="en-GB"/>
              <a:t>Keeping data so it is available when needed</a:t>
            </a:r>
          </a:p>
          <a:p>
            <a:r>
              <a:rPr lang="en-GB"/>
              <a:t>Prevention of any unauthorised access</a:t>
            </a:r>
          </a:p>
          <a:p>
            <a:r>
              <a:rPr lang="en-GB"/>
              <a:t>Protection against loss or theft</a:t>
            </a:r>
          </a:p>
          <a:p>
            <a:r>
              <a:rPr lang="en-GB"/>
              <a:t>Examples – Cloud storage, Encryption codes, Password protection</a:t>
            </a:r>
          </a:p>
        </p:txBody>
      </p:sp>
    </p:spTree>
    <p:extLst>
      <p:ext uri="{BB962C8B-B14F-4D97-AF65-F5344CB8AC3E}">
        <p14:creationId xmlns:p14="http://schemas.microsoft.com/office/powerpoint/2010/main" val="4211966815"/>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B7A4-8423-2BF9-25B5-189FE0FC1BCC}"/>
              </a:ext>
            </a:extLst>
          </p:cNvPr>
          <p:cNvSpPr>
            <a:spLocks noGrp="1"/>
          </p:cNvSpPr>
          <p:nvPr>
            <p:ph type="title"/>
          </p:nvPr>
        </p:nvSpPr>
        <p:spPr/>
        <p:txBody>
          <a:bodyPr/>
          <a:lstStyle/>
          <a:p>
            <a:r>
              <a:rPr lang="en-GB"/>
              <a:t>Why is secure storage important</a:t>
            </a:r>
          </a:p>
        </p:txBody>
      </p:sp>
      <p:sp>
        <p:nvSpPr>
          <p:cNvPr id="3" name="Content Placeholder 2">
            <a:extLst>
              <a:ext uri="{FF2B5EF4-FFF2-40B4-BE49-F238E27FC236}">
                <a16:creationId xmlns:a16="http://schemas.microsoft.com/office/drawing/2014/main" id="{745DFF1B-9B2D-403E-6598-D9A4A2E9B37A}"/>
              </a:ext>
            </a:extLst>
          </p:cNvPr>
          <p:cNvSpPr>
            <a:spLocks noGrp="1"/>
          </p:cNvSpPr>
          <p:nvPr>
            <p:ph idx="1"/>
          </p:nvPr>
        </p:nvSpPr>
        <p:spPr/>
        <p:txBody>
          <a:bodyPr vert="horz" lIns="91440" tIns="45720" rIns="91440" bIns="45720" rtlCol="0" anchor="t">
            <a:normAutofit/>
          </a:bodyPr>
          <a:lstStyle/>
          <a:p>
            <a:r>
              <a:rPr lang="en-GB"/>
              <a:t>Protection of personal information </a:t>
            </a:r>
          </a:p>
          <a:p>
            <a:r>
              <a:rPr lang="en-GB"/>
              <a:t>Financial information </a:t>
            </a:r>
          </a:p>
          <a:p>
            <a:r>
              <a:rPr lang="en-GB"/>
              <a:t>Customer records &amp; personal details</a:t>
            </a:r>
          </a:p>
          <a:p>
            <a:r>
              <a:rPr lang="en-GB"/>
              <a:t>Business plans</a:t>
            </a:r>
          </a:p>
          <a:p>
            <a:endParaRPr lang="en-GB"/>
          </a:p>
          <a:p>
            <a:endParaRPr lang="en-GB"/>
          </a:p>
          <a:p>
            <a:r>
              <a:rPr lang="en-GB"/>
              <a:t>Risks of poor security-  Identity theft, data breaches, Financial losses, Damages to reputation, legal penalties</a:t>
            </a:r>
          </a:p>
          <a:p>
            <a:endParaRPr lang="en-GB"/>
          </a:p>
          <a:p>
            <a:endParaRPr lang="en-GB"/>
          </a:p>
        </p:txBody>
      </p:sp>
    </p:spTree>
    <p:extLst>
      <p:ext uri="{BB962C8B-B14F-4D97-AF65-F5344CB8AC3E}">
        <p14:creationId xmlns:p14="http://schemas.microsoft.com/office/powerpoint/2010/main" val="2253652127"/>
      </p:ext>
    </p:extLst>
  </p:cSld>
  <p:clrMapOvr>
    <a:masterClrMapping/>
  </p:clrMapOvr>
  <mc:AlternateContent xmlns:mc="http://schemas.openxmlformats.org/markup-compatibility/2006" xmlns:p14="http://schemas.microsoft.com/office/powerpoint/2010/main">
    <mc:Choice Requires="p14">
      <p:transition spd="slow" p14:dur="1200">
        <p:dissolve/>
        <p:sndAc>
          <p:stSnd>
            <p:snd r:embed="rId2" name="camera.wav"/>
          </p:stSnd>
        </p:sndAc>
      </p:transition>
    </mc:Choice>
    <mc:Fallback xmlns="">
      <p:transition spd="slow">
        <p:dissolve/>
        <p:sndAc>
          <p:stSnd>
            <p:snd r:embed="rId3" name="camera.wav"/>
          </p:stSnd>
        </p:sndAc>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3739-F5EC-0DE0-3694-3266F7BA76F1}"/>
              </a:ext>
            </a:extLst>
          </p:cNvPr>
          <p:cNvSpPr>
            <a:spLocks noGrp="1"/>
          </p:cNvSpPr>
          <p:nvPr>
            <p:ph type="title"/>
          </p:nvPr>
        </p:nvSpPr>
        <p:spPr/>
        <p:txBody>
          <a:bodyPr/>
          <a:lstStyle/>
          <a:p>
            <a:r>
              <a:rPr lang="en-GB"/>
              <a:t>Key security measures</a:t>
            </a:r>
          </a:p>
        </p:txBody>
      </p:sp>
      <p:sp>
        <p:nvSpPr>
          <p:cNvPr id="3" name="Content Placeholder 2">
            <a:extLst>
              <a:ext uri="{FF2B5EF4-FFF2-40B4-BE49-F238E27FC236}">
                <a16:creationId xmlns:a16="http://schemas.microsoft.com/office/drawing/2014/main" id="{18A74EE0-3EC0-71AE-6163-61DBC96CFD4F}"/>
              </a:ext>
            </a:extLst>
          </p:cNvPr>
          <p:cNvSpPr>
            <a:spLocks noGrp="1"/>
          </p:cNvSpPr>
          <p:nvPr>
            <p:ph idx="1"/>
          </p:nvPr>
        </p:nvSpPr>
        <p:spPr/>
        <p:txBody>
          <a:bodyPr vert="horz" lIns="91440" tIns="45720" rIns="91440" bIns="45720" rtlCol="0" anchor="t">
            <a:normAutofit/>
          </a:bodyPr>
          <a:lstStyle/>
          <a:p>
            <a:r>
              <a:rPr lang="en-GB"/>
              <a:t>Encryption – converts data into unreadable codes</a:t>
            </a:r>
          </a:p>
          <a:p>
            <a:r>
              <a:rPr lang="en-GB"/>
              <a:t>Access controls – only authorised persons can access and view files</a:t>
            </a:r>
          </a:p>
          <a:p>
            <a:r>
              <a:rPr lang="en-GB"/>
              <a:t>Backups – Backup of files for recovery if lost</a:t>
            </a:r>
          </a:p>
        </p:txBody>
      </p:sp>
    </p:spTree>
    <p:extLst>
      <p:ext uri="{BB962C8B-B14F-4D97-AF65-F5344CB8AC3E}">
        <p14:creationId xmlns:p14="http://schemas.microsoft.com/office/powerpoint/2010/main" val="3263691344"/>
      </p:ext>
    </p:extLst>
  </p:cSld>
  <p:clrMapOvr>
    <a:masterClrMapping/>
  </p:clrMapOvr>
  <mc:AlternateContent xmlns:mc="http://schemas.openxmlformats.org/markup-compatibility/2006" xmlns:p14="http://schemas.microsoft.com/office/powerpoint/2010/main">
    <mc:Choice Requires="p14">
      <p:transition p14:dur="100">
        <p:cut/>
        <p:sndAc>
          <p:stSnd>
            <p:snd r:embed="rId2" name="chimes.wav"/>
          </p:stSnd>
        </p:sndAc>
      </p:transition>
    </mc:Choice>
    <mc:Fallback xmlns="">
      <p:transition>
        <p:cut/>
        <p:sndAc>
          <p:stSnd>
            <p:snd r:embed="rId3" name="chimes.wav"/>
          </p:stSnd>
        </p:sndAc>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E360-4387-3351-8748-50CC752A30F8}"/>
              </a:ext>
            </a:extLst>
          </p:cNvPr>
          <p:cNvSpPr>
            <a:spLocks noGrp="1"/>
          </p:cNvSpPr>
          <p:nvPr>
            <p:ph type="title"/>
          </p:nvPr>
        </p:nvSpPr>
        <p:spPr/>
        <p:txBody>
          <a:bodyPr/>
          <a:lstStyle/>
          <a:p>
            <a:r>
              <a:rPr lang="en-GB"/>
              <a:t>Secure file sharing</a:t>
            </a:r>
          </a:p>
        </p:txBody>
      </p:sp>
      <p:sp>
        <p:nvSpPr>
          <p:cNvPr id="3" name="Content Placeholder 2">
            <a:extLst>
              <a:ext uri="{FF2B5EF4-FFF2-40B4-BE49-F238E27FC236}">
                <a16:creationId xmlns:a16="http://schemas.microsoft.com/office/drawing/2014/main" id="{2EA9B079-0D1A-FBD8-F967-74F625102852}"/>
              </a:ext>
            </a:extLst>
          </p:cNvPr>
          <p:cNvSpPr>
            <a:spLocks noGrp="1"/>
          </p:cNvSpPr>
          <p:nvPr>
            <p:ph idx="1"/>
          </p:nvPr>
        </p:nvSpPr>
        <p:spPr/>
        <p:txBody>
          <a:bodyPr vert="horz" lIns="91440" tIns="45720" rIns="91440" bIns="45720" rtlCol="0" anchor="t">
            <a:normAutofit/>
          </a:bodyPr>
          <a:lstStyle/>
          <a:p>
            <a:r>
              <a:rPr lang="en-GB"/>
              <a:t>Encrypted file transfers</a:t>
            </a:r>
          </a:p>
          <a:p>
            <a:r>
              <a:rPr lang="en-GB"/>
              <a:t>Secure cloud platforms</a:t>
            </a:r>
          </a:p>
          <a:p>
            <a:r>
              <a:rPr lang="en-GB"/>
              <a:t>Password protected files</a:t>
            </a:r>
          </a:p>
          <a:p>
            <a:r>
              <a:rPr lang="en-GB"/>
              <a:t>Controlled sharing permissions</a:t>
            </a:r>
          </a:p>
          <a:p>
            <a:endParaRPr lang="en-GB"/>
          </a:p>
          <a:p>
            <a:r>
              <a:rPr lang="en-GB"/>
              <a:t>Avoid use of public links, avoid unsecure email attachments, Share passwords separately</a:t>
            </a:r>
          </a:p>
        </p:txBody>
      </p:sp>
    </p:spTree>
    <p:extLst>
      <p:ext uri="{BB962C8B-B14F-4D97-AF65-F5344CB8AC3E}">
        <p14:creationId xmlns:p14="http://schemas.microsoft.com/office/powerpoint/2010/main" val="26541513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C8B0-4322-84FF-F3E4-1C687E67005F}"/>
              </a:ext>
            </a:extLst>
          </p:cNvPr>
          <p:cNvSpPr>
            <a:spLocks noGrp="1"/>
          </p:cNvSpPr>
          <p:nvPr>
            <p:ph type="title"/>
          </p:nvPr>
        </p:nvSpPr>
        <p:spPr/>
        <p:txBody>
          <a:bodyPr/>
          <a:lstStyle/>
          <a:p>
            <a:r>
              <a:rPr lang="en-GB"/>
              <a:t>Multi-factor Authentication</a:t>
            </a:r>
          </a:p>
        </p:txBody>
      </p:sp>
      <p:sp>
        <p:nvSpPr>
          <p:cNvPr id="3" name="Content Placeholder 2">
            <a:extLst>
              <a:ext uri="{FF2B5EF4-FFF2-40B4-BE49-F238E27FC236}">
                <a16:creationId xmlns:a16="http://schemas.microsoft.com/office/drawing/2014/main" id="{6D0F9569-6E6E-CAFF-56CC-7BE9AA3BDA04}"/>
              </a:ext>
            </a:extLst>
          </p:cNvPr>
          <p:cNvSpPr>
            <a:spLocks noGrp="1"/>
          </p:cNvSpPr>
          <p:nvPr>
            <p:ph idx="1"/>
          </p:nvPr>
        </p:nvSpPr>
        <p:spPr/>
        <p:txBody>
          <a:bodyPr vert="horz" lIns="91440" tIns="45720" rIns="91440" bIns="45720" rtlCol="0" anchor="t">
            <a:normAutofit/>
          </a:bodyPr>
          <a:lstStyle/>
          <a:p>
            <a:r>
              <a:rPr lang="en-GB" dirty="0"/>
              <a:t>MFA is something you know, have ,are (</a:t>
            </a:r>
            <a:r>
              <a:rPr lang="en-GB" dirty="0" err="1"/>
              <a:t>ie</a:t>
            </a:r>
            <a:r>
              <a:rPr lang="en-GB" dirty="0"/>
              <a:t>)</a:t>
            </a:r>
          </a:p>
          <a:p>
            <a:r>
              <a:rPr lang="en-GB" dirty="0"/>
              <a:t>Password </a:t>
            </a:r>
          </a:p>
          <a:p>
            <a:r>
              <a:rPr lang="en-GB" dirty="0"/>
              <a:t>Phone or security token</a:t>
            </a:r>
          </a:p>
          <a:p>
            <a:r>
              <a:rPr lang="en-GB" dirty="0"/>
              <a:t>Fingerprint or face recognition</a:t>
            </a:r>
          </a:p>
          <a:p>
            <a:r>
              <a:rPr lang="en-GB" dirty="0"/>
              <a:t>All of these will enhance the security of files  as the unauthorised user will need another form of verification to gain access</a:t>
            </a:r>
          </a:p>
        </p:txBody>
      </p:sp>
    </p:spTree>
    <p:extLst>
      <p:ext uri="{BB962C8B-B14F-4D97-AF65-F5344CB8AC3E}">
        <p14:creationId xmlns:p14="http://schemas.microsoft.com/office/powerpoint/2010/main" val="2375948962"/>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EAE3-49E0-9EC4-FC71-703BFC2B1803}"/>
              </a:ext>
            </a:extLst>
          </p:cNvPr>
          <p:cNvSpPr>
            <a:spLocks noGrp="1"/>
          </p:cNvSpPr>
          <p:nvPr>
            <p:ph type="title"/>
          </p:nvPr>
        </p:nvSpPr>
        <p:spPr/>
        <p:txBody>
          <a:bodyPr/>
          <a:lstStyle/>
          <a:p>
            <a:r>
              <a:rPr lang="en-GB"/>
              <a:t>Best Practices</a:t>
            </a:r>
          </a:p>
        </p:txBody>
      </p:sp>
      <p:sp>
        <p:nvSpPr>
          <p:cNvPr id="3" name="Content Placeholder 2">
            <a:extLst>
              <a:ext uri="{FF2B5EF4-FFF2-40B4-BE49-F238E27FC236}">
                <a16:creationId xmlns:a16="http://schemas.microsoft.com/office/drawing/2014/main" id="{877A05C0-D6B3-0B70-E1E4-C7AEFC796295}"/>
              </a:ext>
            </a:extLst>
          </p:cNvPr>
          <p:cNvSpPr>
            <a:spLocks noGrp="1"/>
          </p:cNvSpPr>
          <p:nvPr>
            <p:ph idx="1"/>
          </p:nvPr>
        </p:nvSpPr>
        <p:spPr/>
        <p:txBody>
          <a:bodyPr vert="horz" lIns="91440" tIns="45720" rIns="91440" bIns="45720" rtlCol="0" anchor="t">
            <a:normAutofit/>
          </a:bodyPr>
          <a:lstStyle/>
          <a:p>
            <a:r>
              <a:rPr lang="en-GB"/>
              <a:t>Use stron</a:t>
            </a:r>
            <a:r>
              <a:rPr lang="en-GB">
                <a:solidFill>
                  <a:srgbClr val="000000"/>
                </a:solidFill>
                <a:latin typeface="Aptos"/>
              </a:rPr>
              <a:t>g</a:t>
            </a:r>
            <a:r>
              <a:rPr lang="en-GB"/>
              <a:t> passwords</a:t>
            </a:r>
          </a:p>
          <a:p>
            <a:r>
              <a:rPr lang="en-GB"/>
              <a:t>Encrypt sensitive files</a:t>
            </a:r>
          </a:p>
          <a:p>
            <a:r>
              <a:rPr lang="en-GB"/>
              <a:t>Enable MFA</a:t>
            </a:r>
          </a:p>
          <a:p>
            <a:r>
              <a:rPr lang="en-GB"/>
              <a:t>Limit user permissions</a:t>
            </a:r>
          </a:p>
          <a:p>
            <a:r>
              <a:rPr lang="en-GB"/>
              <a:t>Regularly back up data</a:t>
            </a:r>
          </a:p>
          <a:p>
            <a:r>
              <a:rPr lang="en-GB"/>
              <a:t>Train employees on cybersecurity</a:t>
            </a:r>
          </a:p>
          <a:p>
            <a:endParaRPr lang="en-GB"/>
          </a:p>
        </p:txBody>
      </p:sp>
    </p:spTree>
    <p:extLst>
      <p:ext uri="{BB962C8B-B14F-4D97-AF65-F5344CB8AC3E}">
        <p14:creationId xmlns:p14="http://schemas.microsoft.com/office/powerpoint/2010/main" val="4169508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D3E35-BEC4-5CAA-F38E-2E9DC78C8F3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5B8B7D6-4B14-1546-2EE0-CB3435FD0E70}"/>
              </a:ext>
            </a:extLst>
          </p:cNvPr>
          <p:cNvSpPr>
            <a:spLocks noGrp="1"/>
          </p:cNvSpPr>
          <p:nvPr>
            <p:ph idx="1"/>
          </p:nvPr>
        </p:nvSpPr>
        <p:spPr/>
        <p:txBody>
          <a:bodyPr vert="horz" lIns="91440" tIns="45720" rIns="91440" bIns="45720" rtlCol="0" anchor="t">
            <a:normAutofit/>
          </a:bodyPr>
          <a:lstStyle/>
          <a:p>
            <a:r>
              <a:rPr lang="en-GB"/>
              <a:t>Having a secure storage protects valuable data</a:t>
            </a:r>
          </a:p>
          <a:p>
            <a:r>
              <a:rPr lang="en-GB"/>
              <a:t>Encryption and access controls are vital</a:t>
            </a:r>
          </a:p>
          <a:p>
            <a:r>
              <a:rPr lang="en-GB"/>
              <a:t>MFA and backups improve protection</a:t>
            </a:r>
          </a:p>
          <a:p>
            <a:r>
              <a:rPr lang="en-GB"/>
              <a:t>Secure sharing reduces cyber risks</a:t>
            </a:r>
          </a:p>
          <a:p>
            <a:r>
              <a:rPr lang="en-GB"/>
              <a:t>Good security practices help prevent data breaches</a:t>
            </a:r>
          </a:p>
        </p:txBody>
      </p:sp>
    </p:spTree>
    <p:extLst>
      <p:ext uri="{BB962C8B-B14F-4D97-AF65-F5344CB8AC3E}">
        <p14:creationId xmlns:p14="http://schemas.microsoft.com/office/powerpoint/2010/main" val="72551469"/>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89602-743E-3547-7B3E-4C05A306D585}"/>
              </a:ext>
            </a:extLst>
          </p:cNvPr>
          <p:cNvSpPr>
            <a:spLocks noGrp="1"/>
          </p:cNvSpPr>
          <p:nvPr>
            <p:ph type="ctrTitle"/>
          </p:nvPr>
        </p:nvSpPr>
        <p:spPr>
          <a:xfrm>
            <a:off x="839724" y="271790"/>
            <a:ext cx="10512552" cy="1126680"/>
          </a:xfrm>
        </p:spPr>
        <p:txBody>
          <a:bodyPr anchor="b">
            <a:normAutofit/>
          </a:bodyPr>
          <a:lstStyle/>
          <a:p>
            <a:pPr algn="l"/>
            <a:r>
              <a:rPr lang="en-GB" sz="6600" b="1" u="sng">
                <a:latin typeface="Arial" panose="020B0604020202020204" pitchFamily="34" charset="0"/>
                <a:cs typeface="Arial" panose="020B0604020202020204" pitchFamily="34" charset="0"/>
              </a:rPr>
              <a:t>Sabrina begum </a:t>
            </a:r>
          </a:p>
        </p:txBody>
      </p:sp>
      <p:sp>
        <p:nvSpPr>
          <p:cNvPr id="3" name="Subtitle 2">
            <a:extLst>
              <a:ext uri="{FF2B5EF4-FFF2-40B4-BE49-F238E27FC236}">
                <a16:creationId xmlns:a16="http://schemas.microsoft.com/office/drawing/2014/main" id="{D3B75DD2-95C9-534C-8967-4BB2159C2631}"/>
              </a:ext>
            </a:extLst>
          </p:cNvPr>
          <p:cNvSpPr>
            <a:spLocks noGrp="1"/>
          </p:cNvSpPr>
          <p:nvPr>
            <p:ph type="subTitle" idx="1"/>
          </p:nvPr>
        </p:nvSpPr>
        <p:spPr>
          <a:xfrm>
            <a:off x="819960" y="1523814"/>
            <a:ext cx="6801749" cy="3099529"/>
          </a:xfrm>
        </p:spPr>
        <p:txBody>
          <a:bodyPr>
            <a:normAutofit/>
          </a:bodyPr>
          <a:lstStyle/>
          <a:p>
            <a:pPr algn="l"/>
            <a:r>
              <a:rPr lang="en-GB" sz="4800"/>
              <a:t>STUDENT NO:2522576</a:t>
            </a:r>
          </a:p>
          <a:p>
            <a:pPr algn="l"/>
            <a:endParaRPr lang="en-GB" sz="4800"/>
          </a:p>
        </p:txBody>
      </p:sp>
    </p:spTree>
    <p:extLst>
      <p:ext uri="{BB962C8B-B14F-4D97-AF65-F5344CB8AC3E}">
        <p14:creationId xmlns:p14="http://schemas.microsoft.com/office/powerpoint/2010/main" val="17429334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sndAc>
          <p:stSnd>
            <p:snd r:embed="rId2" name="drumroll.wav"/>
          </p:stSnd>
        </p:sndAc>
      </p:transition>
    </mc:Choice>
    <mc:Fallback xmlns="">
      <p:transition spd="slow">
        <p:fade/>
        <p:sndAc>
          <p:stSnd>
            <p:snd r:embed="rId3"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AEB5-D3EB-AA80-FBF3-ED61AB6F15E2}"/>
              </a:ext>
            </a:extLst>
          </p:cNvPr>
          <p:cNvSpPr>
            <a:spLocks noGrp="1"/>
          </p:cNvSpPr>
          <p:nvPr>
            <p:ph type="title"/>
          </p:nvPr>
        </p:nvSpPr>
        <p:spPr>
          <a:xfrm>
            <a:off x="254000" y="365125"/>
            <a:ext cx="11684000" cy="1325563"/>
          </a:xfrm>
        </p:spPr>
        <p:txBody>
          <a:bodyPr/>
          <a:lstStyle/>
          <a:p>
            <a:r>
              <a:rPr lang="en-GB" b="1" u="sng"/>
              <a:t>Work- place task: Writing care related Documents</a:t>
            </a:r>
            <a:r>
              <a:rPr lang="en-GB"/>
              <a:t>. </a:t>
            </a:r>
          </a:p>
        </p:txBody>
      </p:sp>
      <p:sp>
        <p:nvSpPr>
          <p:cNvPr id="3" name="Content Placeholder 2">
            <a:extLst>
              <a:ext uri="{FF2B5EF4-FFF2-40B4-BE49-F238E27FC236}">
                <a16:creationId xmlns:a16="http://schemas.microsoft.com/office/drawing/2014/main" id="{BA273FEF-D379-CFE4-1788-6C8CBB265A7C}"/>
              </a:ext>
            </a:extLst>
          </p:cNvPr>
          <p:cNvSpPr>
            <a:spLocks noGrp="1"/>
          </p:cNvSpPr>
          <p:nvPr>
            <p:ph idx="1"/>
          </p:nvPr>
        </p:nvSpPr>
        <p:spPr>
          <a:xfrm>
            <a:off x="254000" y="1470025"/>
            <a:ext cx="10515600" cy="4351338"/>
          </a:xfrm>
        </p:spPr>
        <p:txBody>
          <a:bodyPr>
            <a:normAutofit lnSpcReduction="10000"/>
          </a:bodyPr>
          <a:lstStyle/>
          <a:p>
            <a:pPr marL="0" indent="0">
              <a:buNone/>
            </a:pPr>
            <a:r>
              <a:rPr lang="en-GB"/>
              <a:t>At Riverdale Nursing Home, carers and nurses are responsible for recording and updating important information about the residents. </a:t>
            </a:r>
          </a:p>
          <a:p>
            <a:pPr marL="0" indent="0">
              <a:buNone/>
            </a:pPr>
            <a:endParaRPr lang="en-GB"/>
          </a:p>
          <a:p>
            <a:pPr marL="0" indent="0">
              <a:buNone/>
            </a:pPr>
            <a:r>
              <a:rPr lang="en-GB"/>
              <a:t>My workplace task involves writing care related documents at Riverdale Nursing Home. </a:t>
            </a:r>
          </a:p>
          <a:p>
            <a:pPr marL="0" indent="0">
              <a:buNone/>
            </a:pPr>
            <a:r>
              <a:rPr lang="en-GB"/>
              <a:t>Writing care related documentation includes: </a:t>
            </a:r>
          </a:p>
          <a:p>
            <a:r>
              <a:rPr lang="en-GB"/>
              <a:t>care plans </a:t>
            </a:r>
          </a:p>
          <a:p>
            <a:r>
              <a:rPr lang="en-GB"/>
              <a:t>Daily records </a:t>
            </a:r>
          </a:p>
          <a:p>
            <a:r>
              <a:rPr lang="en-GB"/>
              <a:t>Medication Records </a:t>
            </a:r>
          </a:p>
          <a:p>
            <a:r>
              <a:rPr lang="en-GB"/>
              <a:t>Risk assessments</a:t>
            </a:r>
          </a:p>
          <a:p>
            <a:r>
              <a:rPr lang="en-GB"/>
              <a:t>Incident reports. </a:t>
            </a:r>
          </a:p>
          <a:p>
            <a:pPr marL="0" indent="0">
              <a:buNone/>
            </a:pPr>
            <a:r>
              <a:rPr lang="en-GB"/>
              <a:t>Accurate Documentation is a professional requirement within a health and social care setting. (Nursing and Midwifery Council, 2018)</a:t>
            </a:r>
          </a:p>
          <a:p>
            <a:endParaRPr lang="en-GB"/>
          </a:p>
        </p:txBody>
      </p:sp>
    </p:spTree>
    <p:extLst>
      <p:ext uri="{BB962C8B-B14F-4D97-AF65-F5344CB8AC3E}">
        <p14:creationId xmlns:p14="http://schemas.microsoft.com/office/powerpoint/2010/main" val="831979647"/>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C21932-9387-E4E2-EF72-797E8D03FA57}"/>
              </a:ext>
            </a:extLst>
          </p:cNvPr>
          <p:cNvSpPr txBox="1"/>
          <p:nvPr/>
        </p:nvSpPr>
        <p:spPr>
          <a:xfrm>
            <a:off x="0" y="139238"/>
            <a:ext cx="11971867" cy="5392245"/>
          </a:xfrm>
          <a:prstGeom prst="rect">
            <a:avLst/>
          </a:prstGeom>
          <a:noFill/>
        </p:spPr>
        <p:txBody>
          <a:bodyPr wrap="square" rtlCol="0">
            <a:spAutoFit/>
          </a:bodyPr>
          <a:lstStyle/>
          <a:p>
            <a:pPr>
              <a:lnSpc>
                <a:spcPct val="90000"/>
              </a:lnSpc>
              <a:spcAft>
                <a:spcPts val="600"/>
              </a:spcAft>
            </a:pPr>
            <a:r>
              <a:rPr lang="en-US" sz="4000" b="1" u="sng"/>
              <a:t>Which tool I have chosen</a:t>
            </a:r>
          </a:p>
          <a:p>
            <a:pPr>
              <a:lnSpc>
                <a:spcPct val="90000"/>
              </a:lnSpc>
              <a:spcAft>
                <a:spcPts val="600"/>
              </a:spcAft>
            </a:pPr>
            <a:endParaRPr lang="en-US" sz="4000" b="1" u="sng"/>
          </a:p>
          <a:p>
            <a:pPr>
              <a:lnSpc>
                <a:spcPct val="90000"/>
              </a:lnSpc>
              <a:spcAft>
                <a:spcPts val="600"/>
              </a:spcAft>
            </a:pPr>
            <a:r>
              <a:rPr lang="en-US">
                <a:latin typeface="Arial" panose="020B0604020202020204" pitchFamily="34" charset="0"/>
                <a:cs typeface="Arial" panose="020B0604020202020204" pitchFamily="34" charset="0"/>
              </a:rPr>
              <a:t>At Riverdale nursing home, cares and nurses must record and update residents care plans, daily records, medication records and risk assessments. Accurate documentation is crucial to ensure continuous care and must be kept clear and accurate. (NMC, 2015)</a:t>
            </a:r>
          </a:p>
          <a:p>
            <a:pPr>
              <a:lnSpc>
                <a:spcPct val="90000"/>
              </a:lnSpc>
              <a:spcAft>
                <a:spcPts val="600"/>
              </a:spcAft>
            </a:pPr>
            <a:endParaRPr lang="en-US">
              <a:latin typeface="Arial" panose="020B0604020202020204" pitchFamily="34" charset="0"/>
              <a:cs typeface="Arial" panose="020B0604020202020204" pitchFamily="34" charset="0"/>
            </a:endParaRPr>
          </a:p>
          <a:p>
            <a:pPr>
              <a:lnSpc>
                <a:spcPct val="90000"/>
              </a:lnSpc>
              <a:spcAft>
                <a:spcPts val="600"/>
              </a:spcAft>
            </a:pPr>
            <a:r>
              <a:rPr lang="en-US">
                <a:latin typeface="Arial" panose="020B0604020202020204" pitchFamily="34" charset="0"/>
                <a:cs typeface="Arial" panose="020B0604020202020204" pitchFamily="34" charset="0"/>
              </a:rPr>
              <a:t>The work tool I have selected for documentation for care is Microsoft word this is because: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Microsoft word is suitable because it is easy to create documents</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It has professional document formats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Can provide care plan templates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Help to share documents to other care workers and save them appropriately</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Compatible with other Microsoft 365 applications </a:t>
            </a:r>
            <a:endParaRPr lang="en-US"/>
          </a:p>
          <a:p>
            <a:pPr marL="285750" indent="-228600">
              <a:lnSpc>
                <a:spcPct val="90000"/>
              </a:lnSpc>
              <a:spcAft>
                <a:spcPts val="600"/>
              </a:spcAft>
              <a:buFont typeface="Arial" panose="020B0604020202020204" pitchFamily="34" charset="0"/>
              <a:buChar char="•"/>
            </a:pPr>
            <a:r>
              <a:rPr lang="en-US"/>
              <a:t>Will let you type easily and let you delete and add words easily. </a:t>
            </a:r>
          </a:p>
          <a:p>
            <a:pPr marL="285750" indent="-228600">
              <a:lnSpc>
                <a:spcPct val="90000"/>
              </a:lnSpc>
              <a:spcAft>
                <a:spcPts val="600"/>
              </a:spcAft>
              <a:buFont typeface="Arial" panose="020B0604020202020204" pitchFamily="34" charset="0"/>
              <a:buChar char="•"/>
            </a:pPr>
            <a:endParaRPr lang="en-US"/>
          </a:p>
          <a:p>
            <a:endParaRPr lang="en-GB"/>
          </a:p>
        </p:txBody>
      </p:sp>
    </p:spTree>
    <p:extLst>
      <p:ext uri="{BB962C8B-B14F-4D97-AF65-F5344CB8AC3E}">
        <p14:creationId xmlns:p14="http://schemas.microsoft.com/office/powerpoint/2010/main" val="1297606267"/>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869C69-01F7-7EAB-244F-14701A41CEF5}"/>
              </a:ext>
            </a:extLst>
          </p:cNvPr>
          <p:cNvPicPr>
            <a:picLocks noChangeAspect="1"/>
          </p:cNvPicPr>
          <p:nvPr/>
        </p:nvPicPr>
        <p:blipFill>
          <a:blip r:embed="rId2"/>
          <a:srcRect l="13982" r="35849"/>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9642EA16-BE85-9493-C18E-F68F12B3F552}"/>
              </a:ext>
            </a:extLst>
          </p:cNvPr>
          <p:cNvSpPr txBox="1"/>
          <p:nvPr/>
        </p:nvSpPr>
        <p:spPr>
          <a:xfrm>
            <a:off x="6094477" y="389467"/>
            <a:ext cx="6094476" cy="560493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b="1" u="sng"/>
              <a:t>Why this tool is suitable: </a:t>
            </a:r>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r>
              <a:rPr lang="en-US" sz="2000"/>
              <a:t>Microsoft word is a good tool for carers and nurses to use at Riverdale Nursing Home as it can help staff to record plans, medication and maintain records. </a:t>
            </a:r>
          </a:p>
          <a:p>
            <a:pPr indent="-228600">
              <a:lnSpc>
                <a:spcPct val="90000"/>
              </a:lnSpc>
              <a:spcAft>
                <a:spcPts val="600"/>
              </a:spcAft>
              <a:buFont typeface="Arial" panose="020B0604020202020204" pitchFamily="34" charset="0"/>
              <a:buChar char="•"/>
            </a:pPr>
            <a:endParaRPr lang="en-US" sz="2000" b="1" u="sng"/>
          </a:p>
          <a:p>
            <a:pPr marL="285750" indent="-228600">
              <a:lnSpc>
                <a:spcPct val="90000"/>
              </a:lnSpc>
              <a:spcAft>
                <a:spcPts val="600"/>
              </a:spcAft>
              <a:buFont typeface="Arial" panose="020B0604020202020204" pitchFamily="34" charset="0"/>
              <a:buChar char="•"/>
            </a:pPr>
            <a:r>
              <a:rPr lang="en-US" sz="2000"/>
              <a:t>Microsoft word is a good application for individuals to use when documenting as it allows them to create and edit and save professional documents.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Supports accurate record keeping (Nursing and midwifery council , 2018). </a:t>
            </a:r>
          </a:p>
          <a:p>
            <a:pPr marL="285750" indent="-228600">
              <a:lnSpc>
                <a:spcPct val="90000"/>
              </a:lnSpc>
              <a:spcAft>
                <a:spcPts val="600"/>
              </a:spcAft>
              <a:buFont typeface="Arial" panose="020B0604020202020204" pitchFamily="34" charset="0"/>
              <a:buChar char="•"/>
            </a:pPr>
            <a:r>
              <a:rPr lang="en-US" sz="2000"/>
              <a:t>Compatible with other Microsoft 365 applications.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1667085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ector illustration of a communication concept. The word communication ...">
            <a:extLst>
              <a:ext uri="{FF2B5EF4-FFF2-40B4-BE49-F238E27FC236}">
                <a16:creationId xmlns:a16="http://schemas.microsoft.com/office/drawing/2014/main" id="{E389DAD7-388A-4031-42C6-D480DA6827E5}"/>
              </a:ext>
            </a:extLst>
          </p:cNvPr>
          <p:cNvPicPr>
            <a:picLocks noChangeAspect="1"/>
          </p:cNvPicPr>
          <p:nvPr/>
        </p:nvPicPr>
        <p:blipFill>
          <a:blip r:embed="rId3"/>
          <a:srcRect l="16033" r="14847" b="2"/>
          <a:stretch>
            <a:fillRect/>
          </a:stretch>
        </p:blipFill>
        <p:spPr>
          <a:xfrm>
            <a:off x="386081" y="0"/>
            <a:ext cx="6259902" cy="6993467"/>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0B48CF37-3498-F501-0EC4-AB0C1E4B8358}"/>
              </a:ext>
            </a:extLst>
          </p:cNvPr>
          <p:cNvSpPr txBox="1"/>
          <p:nvPr/>
        </p:nvSpPr>
        <p:spPr>
          <a:xfrm>
            <a:off x="6403255" y="594931"/>
            <a:ext cx="5293025" cy="5873601"/>
          </a:xfrm>
          <a:prstGeom prst="rect">
            <a:avLst/>
          </a:prstGeom>
        </p:spPr>
        <p:txBody>
          <a:bodyPr vert="horz" lIns="91440" tIns="45720" rIns="91440" bIns="45720" rtlCol="0">
            <a:normAutofit fontScale="25000" lnSpcReduction="20000"/>
          </a:bodyPr>
          <a:lstStyle/>
          <a:p>
            <a:pPr>
              <a:lnSpc>
                <a:spcPct val="90000"/>
              </a:lnSpc>
              <a:spcAft>
                <a:spcPts val="600"/>
              </a:spcAft>
            </a:pPr>
            <a:r>
              <a:rPr lang="en-US" sz="11200" b="1" u="sng"/>
              <a:t>How word improves efficiency or communication</a:t>
            </a:r>
          </a:p>
          <a:p>
            <a:pPr>
              <a:lnSpc>
                <a:spcPct val="90000"/>
              </a:lnSpc>
              <a:spcAft>
                <a:spcPts val="600"/>
              </a:spcAft>
            </a:pPr>
            <a:endParaRPr lang="en-US" sz="7200" b="1" u="sng"/>
          </a:p>
          <a:p>
            <a:pPr>
              <a:lnSpc>
                <a:spcPct val="90000"/>
              </a:lnSpc>
              <a:spcAft>
                <a:spcPts val="600"/>
              </a:spcAft>
            </a:pPr>
            <a:r>
              <a:rPr lang="en-US" sz="7200"/>
              <a:t>Microsoft word helps to improve efficiency and communication at Riverdale Nursing Home as it helps staff access important information. </a:t>
            </a:r>
          </a:p>
          <a:p>
            <a:pPr>
              <a:lnSpc>
                <a:spcPct val="90000"/>
              </a:lnSpc>
              <a:spcAft>
                <a:spcPts val="600"/>
              </a:spcAft>
            </a:pPr>
            <a:endParaRPr lang="en-US" sz="7200"/>
          </a:p>
          <a:p>
            <a:pPr>
              <a:lnSpc>
                <a:spcPct val="90000"/>
              </a:lnSpc>
              <a:spcAft>
                <a:spcPts val="600"/>
              </a:spcAft>
            </a:pPr>
            <a:r>
              <a:rPr lang="en-US" sz="7200"/>
              <a:t>Supports care across both buildings. </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Helps to reduce handwritten notes as they can get lost and reduce mistakes. </a:t>
            </a:r>
          </a:p>
          <a:p>
            <a:pPr indent="-228600">
              <a:lnSpc>
                <a:spcPct val="90000"/>
              </a:lnSpc>
              <a:spcAft>
                <a:spcPts val="600"/>
              </a:spcAft>
              <a:buFont typeface="Arial" panose="020B0604020202020204" pitchFamily="34" charset="0"/>
              <a:buChar char="•"/>
            </a:pPr>
            <a:r>
              <a:rPr lang="en-US" sz="7200"/>
              <a:t> </a:t>
            </a:r>
          </a:p>
          <a:p>
            <a:pPr marL="342900" indent="-228600">
              <a:lnSpc>
                <a:spcPct val="90000"/>
              </a:lnSpc>
              <a:spcAft>
                <a:spcPts val="600"/>
              </a:spcAft>
              <a:buFont typeface="Arial" panose="020B0604020202020204" pitchFamily="34" charset="0"/>
              <a:buChar char="•"/>
            </a:pPr>
            <a:r>
              <a:rPr lang="en-US" sz="7200"/>
              <a:t>Improves accuracy, through correct spellings or any errors.</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Creates consistency as can be shared with other professionals easily</a:t>
            </a:r>
          </a:p>
          <a:p>
            <a:pPr marL="342900"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Easy to update resident information. </a:t>
            </a:r>
          </a:p>
          <a:p>
            <a:pPr marL="342900" indent="-228600">
              <a:lnSpc>
                <a:spcPct val="90000"/>
              </a:lnSpc>
              <a:spcAft>
                <a:spcPts val="600"/>
              </a:spcAft>
              <a:buFont typeface="Arial" panose="020B0604020202020204" pitchFamily="34" charset="0"/>
              <a:buChar char="•"/>
            </a:pPr>
            <a:endParaRPr lang="en-US" sz="7200"/>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r>
              <a:rPr lang="en-US" sz="800" b="1" u="sng"/>
              <a:t> </a:t>
            </a:r>
          </a:p>
        </p:txBody>
      </p:sp>
    </p:spTree>
    <p:extLst>
      <p:ext uri="{BB962C8B-B14F-4D97-AF65-F5344CB8AC3E}">
        <p14:creationId xmlns:p14="http://schemas.microsoft.com/office/powerpoint/2010/main" val="1118742047"/>
      </p:ext>
    </p:extLst>
  </p:cSld>
  <p:clrMapOvr>
    <a:masterClrMapping/>
  </p:clrMapOvr>
  <mc:AlternateContent xmlns:mc="http://schemas.openxmlformats.org/markup-compatibility/2006" xmlns:p14="http://schemas.microsoft.com/office/powerpoint/2010/main">
    <mc:Choice Requires="p14">
      <p:transition spd="slow" p14:dur="3400">
        <p14:reveal/>
        <p:sndAc>
          <p:stSnd>
            <p:snd r:embed="rId2" name="arrow.wav"/>
          </p:stSnd>
        </p:sndAc>
      </p:transition>
    </mc:Choice>
    <mc:Fallback xmlns="">
      <p:transition spd="slow">
        <p:fade/>
        <p:sndAc>
          <p:stSnd>
            <p:snd r:embed="rId4" name="arrow.wav"/>
          </p:stSnd>
        </p:sndAc>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dvantages and Disadvantages Concept Stock Illustration - Illustration ...">
            <a:extLst>
              <a:ext uri="{FF2B5EF4-FFF2-40B4-BE49-F238E27FC236}">
                <a16:creationId xmlns:a16="http://schemas.microsoft.com/office/drawing/2014/main" id="{AF1AF408-6264-6909-73DD-0E4AE4323629}"/>
              </a:ext>
            </a:extLst>
          </p:cNvPr>
          <p:cNvPicPr>
            <a:picLocks noChangeAspect="1"/>
          </p:cNvPicPr>
          <p:nvPr/>
        </p:nvPicPr>
        <p:blipFill>
          <a:blip r:embed="rId3"/>
          <a:stretch>
            <a:fillRect/>
          </a:stretch>
        </p:blipFill>
        <p:spPr>
          <a:xfrm>
            <a:off x="720807" y="1599559"/>
            <a:ext cx="5468347" cy="3650121"/>
          </a:xfrm>
          <a:prstGeom prst="rect">
            <a:avLst/>
          </a:prstGeom>
        </p:spPr>
      </p:pic>
      <p:sp>
        <p:nvSpPr>
          <p:cNvPr id="2" name="TextBox 1">
            <a:extLst>
              <a:ext uri="{FF2B5EF4-FFF2-40B4-BE49-F238E27FC236}">
                <a16:creationId xmlns:a16="http://schemas.microsoft.com/office/drawing/2014/main" id="{EFD36296-D232-56C7-79E2-BE9A5D1208A9}"/>
              </a:ext>
            </a:extLst>
          </p:cNvPr>
          <p:cNvSpPr txBox="1"/>
          <p:nvPr/>
        </p:nvSpPr>
        <p:spPr>
          <a:xfrm>
            <a:off x="6096000" y="285038"/>
            <a:ext cx="5631005" cy="5971123"/>
          </a:xfrm>
          <a:prstGeom prst="rect">
            <a:avLst/>
          </a:prstGeom>
        </p:spPr>
        <p:txBody>
          <a:bodyPr vert="horz" lIns="91440" tIns="45720" rIns="91440" bIns="45720" rtlCol="0">
            <a:noAutofit/>
          </a:bodyPr>
          <a:lstStyle/>
          <a:p>
            <a:pPr>
              <a:lnSpc>
                <a:spcPct val="90000"/>
              </a:lnSpc>
              <a:spcAft>
                <a:spcPts val="600"/>
              </a:spcAft>
            </a:pPr>
            <a:r>
              <a:rPr lang="en-US" sz="3600" b="1" u="sng"/>
              <a:t>Advantages and limitations </a:t>
            </a:r>
          </a:p>
          <a:p>
            <a:pPr indent="-228600">
              <a:lnSpc>
                <a:spcPct val="90000"/>
              </a:lnSpc>
              <a:spcAft>
                <a:spcPts val="600"/>
              </a:spcAft>
              <a:buFont typeface="Arial" panose="020B0604020202020204" pitchFamily="34" charset="0"/>
              <a:buChar char="•"/>
            </a:pPr>
            <a:endParaRPr lang="en-US" b="1" u="sng"/>
          </a:p>
          <a:p>
            <a:pPr>
              <a:lnSpc>
                <a:spcPct val="90000"/>
              </a:lnSpc>
              <a:spcAft>
                <a:spcPts val="600"/>
              </a:spcAft>
            </a:pPr>
            <a:r>
              <a:rPr lang="en-US"/>
              <a:t>There are many advantages and disadvantages of Microsoft Word being used at Riverdale Nursing Home. </a:t>
            </a:r>
          </a:p>
          <a:p>
            <a:pPr>
              <a:lnSpc>
                <a:spcPct val="90000"/>
              </a:lnSpc>
              <a:spcAft>
                <a:spcPts val="600"/>
              </a:spcAft>
            </a:pPr>
            <a:r>
              <a:rPr lang="en-US" b="1" u="sng"/>
              <a:t>These are: </a:t>
            </a:r>
            <a:endParaRPr lang="en-US"/>
          </a:p>
          <a:p>
            <a:pPr>
              <a:lnSpc>
                <a:spcPct val="90000"/>
              </a:lnSpc>
              <a:spcAft>
                <a:spcPts val="600"/>
              </a:spcAft>
            </a:pPr>
            <a:r>
              <a:rPr lang="en-US" sz="1600" b="1" u="sng"/>
              <a:t>Advantages:</a:t>
            </a:r>
            <a:endParaRPr lang="en-US" sz="1600"/>
          </a:p>
          <a:p>
            <a:pPr marL="285750" indent="-228600">
              <a:lnSpc>
                <a:spcPct val="90000"/>
              </a:lnSpc>
              <a:spcAft>
                <a:spcPts val="600"/>
              </a:spcAft>
              <a:buFont typeface="Arial" panose="020B0604020202020204" pitchFamily="34" charset="0"/>
              <a:buChar char="•"/>
            </a:pPr>
            <a:r>
              <a:rPr lang="en-US" sz="1600"/>
              <a:t>Professional formatting </a:t>
            </a:r>
          </a:p>
          <a:p>
            <a:pPr marL="285750" indent="-228600">
              <a:lnSpc>
                <a:spcPct val="90000"/>
              </a:lnSpc>
              <a:spcAft>
                <a:spcPts val="600"/>
              </a:spcAft>
              <a:buFont typeface="Arial" panose="020B0604020202020204" pitchFamily="34" charset="0"/>
              <a:buChar char="•"/>
            </a:pPr>
            <a:r>
              <a:rPr lang="en-US" sz="1600"/>
              <a:t>Easy to use </a:t>
            </a:r>
          </a:p>
          <a:p>
            <a:pPr marL="285750" indent="-228600">
              <a:lnSpc>
                <a:spcPct val="90000"/>
              </a:lnSpc>
              <a:spcAft>
                <a:spcPts val="600"/>
              </a:spcAft>
              <a:buFont typeface="Arial" panose="020B0604020202020204" pitchFamily="34" charset="0"/>
              <a:buChar char="•"/>
            </a:pPr>
            <a:r>
              <a:rPr lang="en-US" sz="1600"/>
              <a:t>Improves accuracy and </a:t>
            </a:r>
            <a:r>
              <a:rPr lang="en-US" sz="1600" err="1"/>
              <a:t>organisation</a:t>
            </a:r>
            <a:r>
              <a:rPr lang="en-US" sz="1600"/>
              <a:t>. </a:t>
            </a:r>
          </a:p>
          <a:p>
            <a:pPr marL="285750" indent="-228600">
              <a:lnSpc>
                <a:spcPct val="90000"/>
              </a:lnSpc>
              <a:spcAft>
                <a:spcPts val="600"/>
              </a:spcAft>
              <a:buFont typeface="Arial" panose="020B0604020202020204" pitchFamily="34" charset="0"/>
              <a:buChar char="•"/>
            </a:pPr>
            <a:r>
              <a:rPr lang="en-US" sz="1600"/>
              <a:t>Accuracy in writing </a:t>
            </a:r>
          </a:p>
          <a:p>
            <a:pPr marL="285750" indent="-228600">
              <a:lnSpc>
                <a:spcPct val="90000"/>
              </a:lnSpc>
              <a:spcAft>
                <a:spcPts val="600"/>
              </a:spcAft>
              <a:buFont typeface="Arial" panose="020B0604020202020204" pitchFamily="34" charset="0"/>
              <a:buChar char="•"/>
            </a:pPr>
            <a:r>
              <a:rPr lang="en-US" sz="1600"/>
              <a:t>Documents can be shared </a:t>
            </a:r>
          </a:p>
          <a:p>
            <a:pPr marL="285750" indent="-228600">
              <a:lnSpc>
                <a:spcPct val="90000"/>
              </a:lnSpc>
              <a:spcAft>
                <a:spcPts val="600"/>
              </a:spcAft>
              <a:buFont typeface="Arial" panose="020B0604020202020204" pitchFamily="34" charset="0"/>
              <a:buChar char="•"/>
            </a:pPr>
            <a:r>
              <a:rPr lang="en-US" sz="1600"/>
              <a:t>Accessible to other health care professionals</a:t>
            </a:r>
          </a:p>
          <a:p>
            <a:pPr marL="57150">
              <a:lnSpc>
                <a:spcPct val="90000"/>
              </a:lnSpc>
              <a:spcAft>
                <a:spcPts val="600"/>
              </a:spcAft>
            </a:pPr>
            <a:endParaRPr lang="en-US" sz="1600"/>
          </a:p>
          <a:p>
            <a:pPr>
              <a:lnSpc>
                <a:spcPct val="90000"/>
              </a:lnSpc>
              <a:spcAft>
                <a:spcPts val="600"/>
              </a:spcAft>
            </a:pPr>
            <a:r>
              <a:rPr lang="en-US" sz="1600" b="1" u="sng"/>
              <a:t>Disadvantages:</a:t>
            </a:r>
            <a:endParaRPr lang="en-US" sz="1600"/>
          </a:p>
          <a:p>
            <a:pPr marL="285750" indent="-228600">
              <a:lnSpc>
                <a:spcPct val="90000"/>
              </a:lnSpc>
              <a:spcAft>
                <a:spcPts val="600"/>
              </a:spcAft>
              <a:buFont typeface="Arial" panose="020B0604020202020204" pitchFamily="34" charset="0"/>
              <a:buChar char="•"/>
            </a:pPr>
            <a:r>
              <a:rPr lang="en-US" sz="1600"/>
              <a:t>Staff may need to take computer skill training </a:t>
            </a:r>
          </a:p>
          <a:p>
            <a:pPr marL="285750" indent="-228600">
              <a:lnSpc>
                <a:spcPct val="90000"/>
              </a:lnSpc>
              <a:spcAft>
                <a:spcPts val="600"/>
              </a:spcAft>
              <a:buFont typeface="Arial" panose="020B0604020202020204" pitchFamily="34" charset="0"/>
              <a:buChar char="•"/>
            </a:pPr>
            <a:r>
              <a:rPr lang="en-US" sz="1600"/>
              <a:t>Risk of documents not being saved </a:t>
            </a:r>
          </a:p>
          <a:p>
            <a:pPr marL="285750" indent="-228600">
              <a:lnSpc>
                <a:spcPct val="90000"/>
              </a:lnSpc>
              <a:spcAft>
                <a:spcPts val="600"/>
              </a:spcAft>
              <a:buFont typeface="Arial" panose="020B0604020202020204" pitchFamily="34" charset="0"/>
              <a:buChar char="•"/>
            </a:pPr>
            <a:r>
              <a:rPr lang="en-US" sz="1600"/>
              <a:t>Information can be entered incorrectly </a:t>
            </a:r>
          </a:p>
          <a:p>
            <a:pPr marL="285750"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368838470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EE565D-48E8-895F-5ED2-CE1CE14DAACE}"/>
              </a:ext>
            </a:extLst>
          </p:cNvPr>
          <p:cNvSpPr txBox="1"/>
          <p:nvPr/>
        </p:nvSpPr>
        <p:spPr>
          <a:xfrm>
            <a:off x="174171" y="304800"/>
            <a:ext cx="11238896" cy="4462760"/>
          </a:xfrm>
          <a:prstGeom prst="rect">
            <a:avLst/>
          </a:prstGeom>
          <a:noFill/>
        </p:spPr>
        <p:txBody>
          <a:bodyPr wrap="square" rtlCol="0">
            <a:spAutoFit/>
          </a:bodyPr>
          <a:lstStyle/>
          <a:p>
            <a:r>
              <a:rPr lang="en-GB" sz="3200" b="1" u="sng" dirty="0">
                <a:latin typeface="Arial" panose="020B0604020202020204" pitchFamily="34" charset="0"/>
                <a:cs typeface="Arial" panose="020B0604020202020204" pitchFamily="34" charset="0"/>
              </a:rPr>
              <a:t>Reference page: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https://www.england.nhs.uk/long-read/high-quality-patient-records/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Read The Code online - The Nursing and Midwifery Council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Nursing and Midwifery Council (2018) </a:t>
            </a:r>
            <a:r>
              <a:rPr lang="en-GB"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dirty="0">
                <a:latin typeface="Arial" panose="020B0604020202020204" pitchFamily="34" charset="0"/>
                <a:cs typeface="Arial" panose="020B0604020202020204" pitchFamily="34" charset="0"/>
              </a:rPr>
              <a:t>. London: NMC. Available at: </a:t>
            </a:r>
            <a:r>
              <a:rPr lang="en-GB" dirty="0">
                <a:latin typeface="Arial" panose="020B0604020202020204" pitchFamily="34" charset="0"/>
                <a:cs typeface="Arial" panose="020B0604020202020204" pitchFamily="34" charset="0"/>
                <a:hlinkClick r:id="rId4"/>
              </a:rPr>
              <a:t>https://www.nmc.org.uk/standards/code/</a:t>
            </a:r>
            <a:r>
              <a:rPr lang="en-GB" dirty="0">
                <a:latin typeface="Arial" panose="020B0604020202020204" pitchFamily="34" charset="0"/>
                <a:cs typeface="Arial" panose="020B0604020202020204" pitchFamily="34" charset="0"/>
              </a:rPr>
              <a:t> (Accessed: 11 June 2026).</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r>
              <a:rPr lang="en-GB" dirty="0"/>
              <a:t> </a:t>
            </a:r>
          </a:p>
        </p:txBody>
      </p:sp>
    </p:spTree>
    <p:extLst>
      <p:ext uri="{BB962C8B-B14F-4D97-AF65-F5344CB8AC3E}">
        <p14:creationId xmlns:p14="http://schemas.microsoft.com/office/powerpoint/2010/main" val="40082511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187C7-5C00-3CD8-102A-C93512B5F8DA}"/>
              </a:ext>
            </a:extLst>
          </p:cNvPr>
          <p:cNvSpPr txBox="1"/>
          <p:nvPr/>
        </p:nvSpPr>
        <p:spPr>
          <a:xfrm>
            <a:off x="5297762" y="640080"/>
            <a:ext cx="6251110" cy="3566160"/>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5000">
                <a:latin typeface="+mj-lt"/>
                <a:ea typeface="+mj-ea"/>
                <a:cs typeface="+mj-cs"/>
              </a:rPr>
              <a:t>Thank you for watching </a:t>
            </a:r>
          </a:p>
          <a:p>
            <a:pPr>
              <a:lnSpc>
                <a:spcPct val="90000"/>
              </a:lnSpc>
              <a:spcBef>
                <a:spcPct val="0"/>
              </a:spcBef>
              <a:spcAft>
                <a:spcPts val="600"/>
              </a:spcAft>
            </a:pPr>
            <a:endParaRPr lang="en-US" sz="5000">
              <a:latin typeface="+mj-lt"/>
              <a:ea typeface="+mj-ea"/>
              <a:cs typeface="+mj-cs"/>
            </a:endParaRPr>
          </a:p>
          <a:p>
            <a:pPr>
              <a:lnSpc>
                <a:spcPct val="90000"/>
              </a:lnSpc>
              <a:spcBef>
                <a:spcPct val="0"/>
              </a:spcBef>
              <a:spcAft>
                <a:spcPts val="600"/>
              </a:spcAft>
            </a:pPr>
            <a:r>
              <a:rPr lang="en-US" sz="5000">
                <a:latin typeface="+mj-lt"/>
                <a:ea typeface="+mj-ea"/>
                <a:cs typeface="+mj-cs"/>
              </a:rPr>
              <a:t>Do you have any questions? </a:t>
            </a:r>
          </a:p>
        </p:txBody>
      </p:sp>
      <p:pic>
        <p:nvPicPr>
          <p:cNvPr id="4" name="Picture 3" descr="Wood human figure">
            <a:extLst>
              <a:ext uri="{FF2B5EF4-FFF2-40B4-BE49-F238E27FC236}">
                <a16:creationId xmlns:a16="http://schemas.microsoft.com/office/drawing/2014/main" id="{120F3719-07C0-DDAF-CAB5-4DCCE0BECF9C}"/>
              </a:ext>
            </a:extLst>
          </p:cNvPr>
          <p:cNvPicPr>
            <a:picLocks noChangeAspect="1"/>
          </p:cNvPicPr>
          <p:nvPr/>
        </p:nvPicPr>
        <p:blipFill>
          <a:blip r:embed="rId3"/>
          <a:srcRect l="2048" r="526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4595566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sndAc>
          <p:stSnd>
            <p:snd r:embed="rId2" name="chimes.wav"/>
          </p:stSnd>
        </p:sndAc>
      </p:transition>
    </mc:Choice>
    <mc:Fallback xmlns="">
      <p:transition spd="slow">
        <p:fade/>
        <p:sndAc>
          <p:stSnd>
            <p:snd r:embed="rId4" name="chimes.wav"/>
          </p:stSnd>
        </p:sndAc>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477BB-279B-F717-B0E8-E719AB28A5F5}"/>
              </a:ext>
            </a:extLst>
          </p:cNvPr>
          <p:cNvSpPr txBox="1"/>
          <p:nvPr/>
        </p:nvSpPr>
        <p:spPr>
          <a:xfrm>
            <a:off x="139337" y="200297"/>
            <a:ext cx="11913326" cy="6801862"/>
          </a:xfrm>
          <a:prstGeom prst="rect">
            <a:avLst/>
          </a:prstGeom>
          <a:noFill/>
        </p:spPr>
        <p:txBody>
          <a:bodyPr wrap="square" rtlCol="0">
            <a:spAutoFit/>
          </a:bodyPr>
          <a:lstStyle/>
          <a:p>
            <a:r>
              <a:rPr lang="en-GB" sz="3600" b="1" u="sng"/>
              <a:t>Conclusion</a:t>
            </a:r>
          </a:p>
          <a:p>
            <a:endParaRPr lang="en-GB" sz="3600" b="1" u="sng"/>
          </a:p>
          <a:p>
            <a:pPr marL="457200" indent="-457200">
              <a:buFont typeface="Arial" panose="020B0604020202020204" pitchFamily="34" charset="0"/>
              <a:buChar char="•"/>
            </a:pPr>
            <a:r>
              <a:rPr lang="en-GB" sz="2800"/>
              <a:t>In conclusion there are many Microsoft 365 tools which are suitable to be used in Riverdale Nursing Home which can help to accommodate the staff when communicating, Securing file storages and sharing, writing care related documents, staff scheduling and staff training.</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Microsoft 365 tools improve communication between staff.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Reduces misunderstandings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Improves collaboration between both buildings. </a:t>
            </a:r>
          </a:p>
          <a:p>
            <a:pPr marL="457200" indent="-457200">
              <a:buFont typeface="Arial" panose="020B0604020202020204" pitchFamily="34" charset="0"/>
              <a:buChar char="•"/>
            </a:pPr>
            <a:endParaRPr lang="en-GB" sz="2800"/>
          </a:p>
          <a:p>
            <a:endParaRPr lang="en-GB" sz="2800"/>
          </a:p>
          <a:p>
            <a:r>
              <a:rPr lang="en-GB" sz="2800"/>
              <a:t>  </a:t>
            </a:r>
            <a:endParaRPr lang="en-GB" sz="1400"/>
          </a:p>
        </p:txBody>
      </p:sp>
    </p:spTree>
    <p:extLst>
      <p:ext uri="{BB962C8B-B14F-4D97-AF65-F5344CB8AC3E}">
        <p14:creationId xmlns:p14="http://schemas.microsoft.com/office/powerpoint/2010/main" val="271381872"/>
      </p:ext>
    </p:extLst>
  </p:cSld>
  <p:clrMapOvr>
    <a:masterClrMapping/>
  </p:clrMapOvr>
  <mc:AlternateContent xmlns:mc="http://schemas.openxmlformats.org/markup-compatibility/2006" xmlns:p14="http://schemas.microsoft.com/office/powerpoint/2010/main">
    <mc:Choice Requires="p14">
      <p:transition spd="slow" p14:dur="1500">
        <p14:window dir="vert"/>
        <p:sndAc>
          <p:stSnd>
            <p:snd r:embed="rId2" name="applause.wav"/>
          </p:stSnd>
        </p:sndAc>
      </p:transition>
    </mc:Choice>
    <mc:Fallback xmlns="">
      <p:transition spd="slow">
        <p:fade/>
        <p:sndAc>
          <p:stSnd>
            <p:snd r:embed="rId3" name="applause.wav"/>
          </p:stSnd>
        </p:sndAc>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TotalTime>
  <Words>2186</Words>
  <Application>Microsoft Office PowerPoint</Application>
  <PresentationFormat>Widescreen</PresentationFormat>
  <Paragraphs>258</Paragraphs>
  <Slides>44</Slides>
  <Notes>1</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Facet</vt:lpstr>
      <vt:lpstr>Skills And Research Methods (LCHS 4007) Component 1 (Group Presentation) Lecturer: Masud Siddiqui </vt:lpstr>
      <vt:lpstr>Hello everyone My name is Asha Ali  Course: Health and social care Module: Digital Skills And Research Methods Module Code: LCHS4007 </vt:lpstr>
      <vt:lpstr>Case study: Riverdale Nursing Home-Improve efficiency </vt:lpstr>
      <vt:lpstr>PowerPoint Presentation</vt:lpstr>
      <vt:lpstr>MY CHOSEN MICROSOFT TOOL FOR THE RIVERDALE NURSING HOME IS TEAMS </vt:lpstr>
      <vt:lpstr> MICROSOFT TEAMS IS A SUITABLE TOOL BEACAUSE IN A BUSY JOB ROLE LIKE THE RIVERDALE NURSING HOME , TEAMS IS A FAST AND RELIABLE TOOL REACHING COLLEGUES INSTANTLY ON THE GO AND WOULD BE IDEAL .   </vt:lpstr>
      <vt:lpstr>Disadvantages of not using TEAMS at the Riverdale Nursing home.</vt:lpstr>
      <vt:lpstr>Riverdale Nursing Home Staff Would Benefit By Using TEAMS </vt:lpstr>
      <vt:lpstr>             CONCLUSION</vt:lpstr>
      <vt:lpstr>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 my name is Nazia Bi and my presentation is about staff scheduling/rotas for riverdale nursing home. </vt:lpstr>
      <vt:lpstr>What my chosen workplace task involves.</vt:lpstr>
      <vt:lpstr>The Microsoft tool I have chosen for my workplace and that is most suitable. </vt:lpstr>
      <vt:lpstr>How my Microsoft tool improves efficiency or communication. </vt:lpstr>
      <vt:lpstr>The advantages of using excel for my workplace</vt:lpstr>
      <vt:lpstr>The limitations of excel for my workplace. </vt:lpstr>
      <vt:lpstr>References </vt:lpstr>
      <vt:lpstr>Secure file storage and sharing Vickie Hall 2536761 15/06/26</vt:lpstr>
      <vt:lpstr>What is secure file storage</vt:lpstr>
      <vt:lpstr>Why is secure storage important</vt:lpstr>
      <vt:lpstr>Key security measures</vt:lpstr>
      <vt:lpstr>Secure file sharing</vt:lpstr>
      <vt:lpstr>Multi-factor Authentication</vt:lpstr>
      <vt:lpstr>Best Practices</vt:lpstr>
      <vt:lpstr>Conclusion</vt:lpstr>
      <vt:lpstr>Sabrina begum </vt:lpstr>
      <vt:lpstr>Work- place task: Writing care related Documents.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(LCHS 4007) Component 1 (Group Presentation) Lecturer: Masud Siddiqui </dc:title>
  <dc:creator/>
  <cp:lastModifiedBy>Inayah Hussain</cp:lastModifiedBy>
  <cp:revision>2</cp:revision>
  <dcterms:created xsi:type="dcterms:W3CDTF">2026-06-03T20:38:18Z</dcterms:created>
  <dcterms:modified xsi:type="dcterms:W3CDTF">2026-06-13T21:43:24Z</dcterms:modified>
</cp:coreProperties>
</file>