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34091" autoAdjust="0"/>
  </p:normalViewPr>
  <p:slideViewPr>
    <p:cSldViewPr snapToGrid="0">
      <p:cViewPr varScale="1">
        <p:scale>
          <a:sx n="20" d="100"/>
          <a:sy n="20" d="100"/>
        </p:scale>
        <p:origin x="2432"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FA1DCA-E066-47A0-ADCB-712F57F40A03}"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7DCB3B38-0B37-433D-877E-C58E53905972}">
      <dgm:prSet custT="1"/>
      <dgm:spPr/>
      <dgm:t>
        <a:bodyPr/>
        <a:lstStyle/>
        <a:p>
          <a:pPr algn="just"/>
          <a:r>
            <a:rPr lang="en-US" sz="2400" dirty="0"/>
            <a:t>Context &amp; Importance</a:t>
          </a:r>
        </a:p>
      </dgm:t>
    </dgm:pt>
    <dgm:pt modelId="{FB4B2D1B-5706-4FED-A851-91BDB7FD95B3}" type="parTrans" cxnId="{4A16EEA5-F8CB-4BB1-8F0E-6860B3DABF16}">
      <dgm:prSet/>
      <dgm:spPr/>
      <dgm:t>
        <a:bodyPr/>
        <a:lstStyle/>
        <a:p>
          <a:endParaRPr lang="en-US"/>
        </a:p>
      </dgm:t>
    </dgm:pt>
    <dgm:pt modelId="{687E1297-27DC-48E4-B6D7-37EC7BCFCA5B}" type="sibTrans" cxnId="{4A16EEA5-F8CB-4BB1-8F0E-6860B3DABF16}">
      <dgm:prSet/>
      <dgm:spPr/>
      <dgm:t>
        <a:bodyPr/>
        <a:lstStyle/>
        <a:p>
          <a:endParaRPr lang="en-US"/>
        </a:p>
      </dgm:t>
    </dgm:pt>
    <dgm:pt modelId="{74510121-3D17-42E8-9013-8DD094DDC615}">
      <dgm:prSet custT="1"/>
      <dgm:spPr/>
      <dgm:t>
        <a:bodyPr/>
        <a:lstStyle/>
        <a:p>
          <a:pPr algn="just">
            <a:lnSpc>
              <a:spcPct val="100000"/>
            </a:lnSpc>
          </a:pPr>
          <a:r>
            <a:rPr lang="en-US" sz="2000" dirty="0"/>
            <a:t>The hotel industry faces significant staffing shortages, with over 75% of US hotels reporting staff shortages in 2024 (AHLA, 2024), highlighting the need for more efficient systems without compromising guest service quality.</a:t>
          </a:r>
        </a:p>
      </dgm:t>
    </dgm:pt>
    <dgm:pt modelId="{7A31AD1E-9DB0-432F-9BC9-3EA11EFE157C}" type="parTrans" cxnId="{EDB88AA7-6BB7-4FB9-8854-2E52DE8A72A3}">
      <dgm:prSet/>
      <dgm:spPr/>
      <dgm:t>
        <a:bodyPr/>
        <a:lstStyle/>
        <a:p>
          <a:endParaRPr lang="en-US"/>
        </a:p>
      </dgm:t>
    </dgm:pt>
    <dgm:pt modelId="{37D19107-AFD6-4AA8-87F7-830631A7F51E}" type="sibTrans" cxnId="{EDB88AA7-6BB7-4FB9-8854-2E52DE8A72A3}">
      <dgm:prSet/>
      <dgm:spPr/>
      <dgm:t>
        <a:bodyPr/>
        <a:lstStyle/>
        <a:p>
          <a:endParaRPr lang="en-US"/>
        </a:p>
      </dgm:t>
    </dgm:pt>
    <dgm:pt modelId="{9C635EC6-646D-4418-A448-F90FC9A35E76}">
      <dgm:prSet custT="1"/>
      <dgm:spPr/>
      <dgm:t>
        <a:bodyPr/>
        <a:lstStyle/>
        <a:p>
          <a:pPr algn="just">
            <a:lnSpc>
              <a:spcPct val="100000"/>
            </a:lnSpc>
          </a:pPr>
          <a:r>
            <a:rPr lang="en-US" sz="2000" dirty="0"/>
            <a:t>AI co-pilots are introduced at hotel front desks to assist with routine, information-heavy tasks such as policy lookups and translation, while humans remain in control to maintain empathy and judgment (</a:t>
          </a:r>
          <a:r>
            <a:rPr lang="en-US" sz="2000" dirty="0" err="1"/>
            <a:t>Pitakaso</a:t>
          </a:r>
          <a:r>
            <a:rPr lang="en-US" sz="2000" dirty="0"/>
            <a:t> et al., 2021; Begum et al., 2025).</a:t>
          </a:r>
        </a:p>
      </dgm:t>
    </dgm:pt>
    <dgm:pt modelId="{FEB69FB9-7E16-488C-8BE8-04B6D1A70400}" type="parTrans" cxnId="{19274B85-D5C2-4B4D-910D-F24A42A187E6}">
      <dgm:prSet/>
      <dgm:spPr/>
      <dgm:t>
        <a:bodyPr/>
        <a:lstStyle/>
        <a:p>
          <a:endParaRPr lang="en-US"/>
        </a:p>
      </dgm:t>
    </dgm:pt>
    <dgm:pt modelId="{3019A01C-CA12-4A0F-86BD-EAAA4F68BEDB}" type="sibTrans" cxnId="{19274B85-D5C2-4B4D-910D-F24A42A187E6}">
      <dgm:prSet/>
      <dgm:spPr/>
      <dgm:t>
        <a:bodyPr/>
        <a:lstStyle/>
        <a:p>
          <a:endParaRPr lang="en-US"/>
        </a:p>
      </dgm:t>
    </dgm:pt>
    <dgm:pt modelId="{345115C0-040D-43F7-A2F4-C08E4459B25A}">
      <dgm:prSet custT="1"/>
      <dgm:spPr/>
      <dgm:t>
        <a:bodyPr/>
        <a:lstStyle/>
        <a:p>
          <a:pPr algn="just"/>
          <a:r>
            <a:rPr lang="en-US" sz="2400" dirty="0"/>
            <a:t>Research Focus</a:t>
          </a:r>
        </a:p>
      </dgm:t>
    </dgm:pt>
    <dgm:pt modelId="{702EEAD0-9CFA-41B1-917B-9BFDD1E3C4D2}" type="parTrans" cxnId="{3CF8A093-18E0-4F67-BAF0-CDFEFBAD3E77}">
      <dgm:prSet/>
      <dgm:spPr/>
      <dgm:t>
        <a:bodyPr/>
        <a:lstStyle/>
        <a:p>
          <a:endParaRPr lang="en-US"/>
        </a:p>
      </dgm:t>
    </dgm:pt>
    <dgm:pt modelId="{33730A0D-7F3F-4B98-9157-D743C2C732F0}" type="sibTrans" cxnId="{3CF8A093-18E0-4F67-BAF0-CDFEFBAD3E77}">
      <dgm:prSet/>
      <dgm:spPr/>
      <dgm:t>
        <a:bodyPr/>
        <a:lstStyle/>
        <a:p>
          <a:endParaRPr lang="en-US"/>
        </a:p>
      </dgm:t>
    </dgm:pt>
    <dgm:pt modelId="{7BDE58AE-285C-4F73-9BC3-6D6ED8B3D628}">
      <dgm:prSet custT="1"/>
      <dgm:spPr/>
      <dgm:t>
        <a:bodyPr/>
        <a:lstStyle/>
        <a:p>
          <a:pPr algn="just">
            <a:lnSpc>
              <a:spcPct val="100000"/>
            </a:lnSpc>
          </a:pPr>
          <a:r>
            <a:rPr lang="en-US" sz="2000" dirty="0"/>
            <a:t>This study synthesizes recent scholarship on the impact of AI co-pilots on hotel front-desk operations, focusing on productivity, accuracy, and guest-perceived quality (Begum et al., 2025).</a:t>
          </a:r>
        </a:p>
      </dgm:t>
    </dgm:pt>
    <dgm:pt modelId="{7F6985DD-0E27-4E82-A8B9-60AC31AECD1F}" type="parTrans" cxnId="{A28D1778-8B64-42B2-A5C9-F7C45E674557}">
      <dgm:prSet/>
      <dgm:spPr/>
      <dgm:t>
        <a:bodyPr/>
        <a:lstStyle/>
        <a:p>
          <a:endParaRPr lang="en-US"/>
        </a:p>
      </dgm:t>
    </dgm:pt>
    <dgm:pt modelId="{5B053CE2-C1F7-4888-B9E2-FB3BD2478C9E}" type="sibTrans" cxnId="{A28D1778-8B64-42B2-A5C9-F7C45E674557}">
      <dgm:prSet/>
      <dgm:spPr/>
      <dgm:t>
        <a:bodyPr/>
        <a:lstStyle/>
        <a:p>
          <a:endParaRPr lang="en-US"/>
        </a:p>
      </dgm:t>
    </dgm:pt>
    <dgm:pt modelId="{78C8421B-CE38-4608-AB3E-98584F3F7C36}">
      <dgm:prSet custT="1"/>
      <dgm:spPr/>
      <dgm:t>
        <a:bodyPr/>
        <a:lstStyle/>
        <a:p>
          <a:pPr algn="just">
            <a:lnSpc>
              <a:spcPct val="100000"/>
            </a:lnSpc>
          </a:pPr>
          <a:r>
            <a:rPr lang="en-US" sz="2000" dirty="0"/>
            <a:t>Investigating how hybrid workflows (AI and human oversight) affect operational efficiency and guest satisfaction, while addressing the ethical and governance concerns associated with AI deployment (Hu and Min, 2025).</a:t>
          </a:r>
        </a:p>
      </dgm:t>
    </dgm:pt>
    <dgm:pt modelId="{15DEBADA-E18D-4BAA-ACA1-06D8D85D0703}" type="parTrans" cxnId="{3EDC79E4-E916-44A9-B0AD-2F5CC2295E17}">
      <dgm:prSet/>
      <dgm:spPr/>
      <dgm:t>
        <a:bodyPr/>
        <a:lstStyle/>
        <a:p>
          <a:endParaRPr lang="en-US"/>
        </a:p>
      </dgm:t>
    </dgm:pt>
    <dgm:pt modelId="{10C16F49-2414-41F8-8167-DB2B895793F8}" type="sibTrans" cxnId="{3EDC79E4-E916-44A9-B0AD-2F5CC2295E17}">
      <dgm:prSet/>
      <dgm:spPr/>
      <dgm:t>
        <a:bodyPr/>
        <a:lstStyle/>
        <a:p>
          <a:endParaRPr lang="en-US"/>
        </a:p>
      </dgm:t>
    </dgm:pt>
    <dgm:pt modelId="{F0CF87FA-4AB1-49ED-A9A3-EDC4241D799D}" type="pres">
      <dgm:prSet presAssocID="{0DFA1DCA-E066-47A0-ADCB-712F57F40A03}" presName="linear" presStyleCnt="0">
        <dgm:presLayoutVars>
          <dgm:dir/>
          <dgm:animLvl val="lvl"/>
          <dgm:resizeHandles val="exact"/>
        </dgm:presLayoutVars>
      </dgm:prSet>
      <dgm:spPr/>
    </dgm:pt>
    <dgm:pt modelId="{CF4953DD-EFE3-4BF0-A583-69272333753D}" type="pres">
      <dgm:prSet presAssocID="{7DCB3B38-0B37-433D-877E-C58E53905972}" presName="parentLin" presStyleCnt="0"/>
      <dgm:spPr/>
    </dgm:pt>
    <dgm:pt modelId="{12AE4307-3F22-4A02-A841-EC88413BC5D3}" type="pres">
      <dgm:prSet presAssocID="{7DCB3B38-0B37-433D-877E-C58E53905972}" presName="parentLeftMargin" presStyleLbl="node1" presStyleIdx="0" presStyleCnt="2"/>
      <dgm:spPr/>
    </dgm:pt>
    <dgm:pt modelId="{60A6D763-A8DD-4959-8A5E-016DB84AE59B}" type="pres">
      <dgm:prSet presAssocID="{7DCB3B38-0B37-433D-877E-C58E53905972}" presName="parentText" presStyleLbl="node1" presStyleIdx="0" presStyleCnt="2">
        <dgm:presLayoutVars>
          <dgm:chMax val="0"/>
          <dgm:bulletEnabled val="1"/>
        </dgm:presLayoutVars>
      </dgm:prSet>
      <dgm:spPr/>
    </dgm:pt>
    <dgm:pt modelId="{698DDD40-C144-4158-9317-A83B33A65A64}" type="pres">
      <dgm:prSet presAssocID="{7DCB3B38-0B37-433D-877E-C58E53905972}" presName="negativeSpace" presStyleCnt="0"/>
      <dgm:spPr/>
    </dgm:pt>
    <dgm:pt modelId="{ED4A5E63-EF0A-42F3-BFF1-8032AA3C9D48}" type="pres">
      <dgm:prSet presAssocID="{7DCB3B38-0B37-433D-877E-C58E53905972}" presName="childText" presStyleLbl="conFgAcc1" presStyleIdx="0" presStyleCnt="2">
        <dgm:presLayoutVars>
          <dgm:bulletEnabled val="1"/>
        </dgm:presLayoutVars>
      </dgm:prSet>
      <dgm:spPr/>
    </dgm:pt>
    <dgm:pt modelId="{0674157D-1C28-4974-8041-4A1A070642C1}" type="pres">
      <dgm:prSet presAssocID="{687E1297-27DC-48E4-B6D7-37EC7BCFCA5B}" presName="spaceBetweenRectangles" presStyleCnt="0"/>
      <dgm:spPr/>
    </dgm:pt>
    <dgm:pt modelId="{099084F1-C8AE-45E5-9FDF-1559DE970080}" type="pres">
      <dgm:prSet presAssocID="{345115C0-040D-43F7-A2F4-C08E4459B25A}" presName="parentLin" presStyleCnt="0"/>
      <dgm:spPr/>
    </dgm:pt>
    <dgm:pt modelId="{63455B1B-F919-4735-BC47-675F7F886B91}" type="pres">
      <dgm:prSet presAssocID="{345115C0-040D-43F7-A2F4-C08E4459B25A}" presName="parentLeftMargin" presStyleLbl="node1" presStyleIdx="0" presStyleCnt="2"/>
      <dgm:spPr/>
    </dgm:pt>
    <dgm:pt modelId="{9F0A54AC-A3A2-495B-A3CC-F7E83A9EC781}" type="pres">
      <dgm:prSet presAssocID="{345115C0-040D-43F7-A2F4-C08E4459B25A}" presName="parentText" presStyleLbl="node1" presStyleIdx="1" presStyleCnt="2">
        <dgm:presLayoutVars>
          <dgm:chMax val="0"/>
          <dgm:bulletEnabled val="1"/>
        </dgm:presLayoutVars>
      </dgm:prSet>
      <dgm:spPr/>
    </dgm:pt>
    <dgm:pt modelId="{626960F9-4D45-44D2-B7F0-670BA57A6356}" type="pres">
      <dgm:prSet presAssocID="{345115C0-040D-43F7-A2F4-C08E4459B25A}" presName="negativeSpace" presStyleCnt="0"/>
      <dgm:spPr/>
    </dgm:pt>
    <dgm:pt modelId="{D7C46310-7F22-4CA2-995E-E86ADD6EDB0E}" type="pres">
      <dgm:prSet presAssocID="{345115C0-040D-43F7-A2F4-C08E4459B25A}" presName="childText" presStyleLbl="conFgAcc1" presStyleIdx="1" presStyleCnt="2">
        <dgm:presLayoutVars>
          <dgm:bulletEnabled val="1"/>
        </dgm:presLayoutVars>
      </dgm:prSet>
      <dgm:spPr/>
    </dgm:pt>
  </dgm:ptLst>
  <dgm:cxnLst>
    <dgm:cxn modelId="{23DCD827-E224-463D-9150-BE837DA9AA23}" type="presOf" srcId="{9C635EC6-646D-4418-A448-F90FC9A35E76}" destId="{ED4A5E63-EF0A-42F3-BFF1-8032AA3C9D48}" srcOrd="0" destOrd="1" presId="urn:microsoft.com/office/officeart/2005/8/layout/list1"/>
    <dgm:cxn modelId="{400BFE5E-B60B-4644-BA73-491E55D4A4A8}" type="presOf" srcId="{78C8421B-CE38-4608-AB3E-98584F3F7C36}" destId="{D7C46310-7F22-4CA2-995E-E86ADD6EDB0E}" srcOrd="0" destOrd="1" presId="urn:microsoft.com/office/officeart/2005/8/layout/list1"/>
    <dgm:cxn modelId="{F9260468-710A-437D-81BD-BBC2BC135004}" type="presOf" srcId="{345115C0-040D-43F7-A2F4-C08E4459B25A}" destId="{63455B1B-F919-4735-BC47-675F7F886B91}" srcOrd="0" destOrd="0" presId="urn:microsoft.com/office/officeart/2005/8/layout/list1"/>
    <dgm:cxn modelId="{16260F48-9D2F-48F0-A522-C4EA4CD9997C}" type="presOf" srcId="{7DCB3B38-0B37-433D-877E-C58E53905972}" destId="{60A6D763-A8DD-4959-8A5E-016DB84AE59B}" srcOrd="1" destOrd="0" presId="urn:microsoft.com/office/officeart/2005/8/layout/list1"/>
    <dgm:cxn modelId="{3C2C6E69-628F-4EE5-8D47-E975EE3791AB}" type="presOf" srcId="{7DCB3B38-0B37-433D-877E-C58E53905972}" destId="{12AE4307-3F22-4A02-A841-EC88413BC5D3}" srcOrd="0" destOrd="0" presId="urn:microsoft.com/office/officeart/2005/8/layout/list1"/>
    <dgm:cxn modelId="{BA369E51-7437-4A3B-9639-3F06746E031D}" type="presOf" srcId="{345115C0-040D-43F7-A2F4-C08E4459B25A}" destId="{9F0A54AC-A3A2-495B-A3CC-F7E83A9EC781}" srcOrd="1" destOrd="0" presId="urn:microsoft.com/office/officeart/2005/8/layout/list1"/>
    <dgm:cxn modelId="{A28D1778-8B64-42B2-A5C9-F7C45E674557}" srcId="{345115C0-040D-43F7-A2F4-C08E4459B25A}" destId="{7BDE58AE-285C-4F73-9BC3-6D6ED8B3D628}" srcOrd="0" destOrd="0" parTransId="{7F6985DD-0E27-4E82-A8B9-60AC31AECD1F}" sibTransId="{5B053CE2-C1F7-4888-B9E2-FB3BD2478C9E}"/>
    <dgm:cxn modelId="{19274B85-D5C2-4B4D-910D-F24A42A187E6}" srcId="{7DCB3B38-0B37-433D-877E-C58E53905972}" destId="{9C635EC6-646D-4418-A448-F90FC9A35E76}" srcOrd="1" destOrd="0" parTransId="{FEB69FB9-7E16-488C-8BE8-04B6D1A70400}" sibTransId="{3019A01C-CA12-4A0F-86BD-EAAA4F68BEDB}"/>
    <dgm:cxn modelId="{3CF8A093-18E0-4F67-BAF0-CDFEFBAD3E77}" srcId="{0DFA1DCA-E066-47A0-ADCB-712F57F40A03}" destId="{345115C0-040D-43F7-A2F4-C08E4459B25A}" srcOrd="1" destOrd="0" parTransId="{702EEAD0-9CFA-41B1-917B-9BFDD1E3C4D2}" sibTransId="{33730A0D-7F3F-4B98-9157-D743C2C732F0}"/>
    <dgm:cxn modelId="{4A16EEA5-F8CB-4BB1-8F0E-6860B3DABF16}" srcId="{0DFA1DCA-E066-47A0-ADCB-712F57F40A03}" destId="{7DCB3B38-0B37-433D-877E-C58E53905972}" srcOrd="0" destOrd="0" parTransId="{FB4B2D1B-5706-4FED-A851-91BDB7FD95B3}" sibTransId="{687E1297-27DC-48E4-B6D7-37EC7BCFCA5B}"/>
    <dgm:cxn modelId="{5FF17DA6-E145-4863-8F27-CC8A7C1A7215}" type="presOf" srcId="{74510121-3D17-42E8-9013-8DD094DDC615}" destId="{ED4A5E63-EF0A-42F3-BFF1-8032AA3C9D48}" srcOrd="0" destOrd="0" presId="urn:microsoft.com/office/officeart/2005/8/layout/list1"/>
    <dgm:cxn modelId="{EDB88AA7-6BB7-4FB9-8854-2E52DE8A72A3}" srcId="{7DCB3B38-0B37-433D-877E-C58E53905972}" destId="{74510121-3D17-42E8-9013-8DD094DDC615}" srcOrd="0" destOrd="0" parTransId="{7A31AD1E-9DB0-432F-9BC9-3EA11EFE157C}" sibTransId="{37D19107-AFD6-4AA8-87F7-830631A7F51E}"/>
    <dgm:cxn modelId="{1396A1D4-E113-464D-8E4B-CDD521DF1C4A}" type="presOf" srcId="{0DFA1DCA-E066-47A0-ADCB-712F57F40A03}" destId="{F0CF87FA-4AB1-49ED-A9A3-EDC4241D799D}" srcOrd="0" destOrd="0" presId="urn:microsoft.com/office/officeart/2005/8/layout/list1"/>
    <dgm:cxn modelId="{3EDC79E4-E916-44A9-B0AD-2F5CC2295E17}" srcId="{345115C0-040D-43F7-A2F4-C08E4459B25A}" destId="{78C8421B-CE38-4608-AB3E-98584F3F7C36}" srcOrd="1" destOrd="0" parTransId="{15DEBADA-E18D-4BAA-ACA1-06D8D85D0703}" sibTransId="{10C16F49-2414-41F8-8167-DB2B895793F8}"/>
    <dgm:cxn modelId="{74F5FCFD-68A4-4CCB-A5E7-C3A7B6EA99DA}" type="presOf" srcId="{7BDE58AE-285C-4F73-9BC3-6D6ED8B3D628}" destId="{D7C46310-7F22-4CA2-995E-E86ADD6EDB0E}" srcOrd="0" destOrd="0" presId="urn:microsoft.com/office/officeart/2005/8/layout/list1"/>
    <dgm:cxn modelId="{417B71F0-8910-4672-AA57-B26FAB0C54E6}" type="presParOf" srcId="{F0CF87FA-4AB1-49ED-A9A3-EDC4241D799D}" destId="{CF4953DD-EFE3-4BF0-A583-69272333753D}" srcOrd="0" destOrd="0" presId="urn:microsoft.com/office/officeart/2005/8/layout/list1"/>
    <dgm:cxn modelId="{7764364C-D9E3-4170-B7C0-F32BA700404E}" type="presParOf" srcId="{CF4953DD-EFE3-4BF0-A583-69272333753D}" destId="{12AE4307-3F22-4A02-A841-EC88413BC5D3}" srcOrd="0" destOrd="0" presId="urn:microsoft.com/office/officeart/2005/8/layout/list1"/>
    <dgm:cxn modelId="{1F496A2C-A9E4-4013-82F8-C5A2C7568671}" type="presParOf" srcId="{CF4953DD-EFE3-4BF0-A583-69272333753D}" destId="{60A6D763-A8DD-4959-8A5E-016DB84AE59B}" srcOrd="1" destOrd="0" presId="urn:microsoft.com/office/officeart/2005/8/layout/list1"/>
    <dgm:cxn modelId="{22C4C067-9726-45E0-BF17-51C95EE4DEF9}" type="presParOf" srcId="{F0CF87FA-4AB1-49ED-A9A3-EDC4241D799D}" destId="{698DDD40-C144-4158-9317-A83B33A65A64}" srcOrd="1" destOrd="0" presId="urn:microsoft.com/office/officeart/2005/8/layout/list1"/>
    <dgm:cxn modelId="{16289916-0806-435C-9C09-ABAF7C035762}" type="presParOf" srcId="{F0CF87FA-4AB1-49ED-A9A3-EDC4241D799D}" destId="{ED4A5E63-EF0A-42F3-BFF1-8032AA3C9D48}" srcOrd="2" destOrd="0" presId="urn:microsoft.com/office/officeart/2005/8/layout/list1"/>
    <dgm:cxn modelId="{FA19C784-27DE-4324-8C42-5CDC33B7E450}" type="presParOf" srcId="{F0CF87FA-4AB1-49ED-A9A3-EDC4241D799D}" destId="{0674157D-1C28-4974-8041-4A1A070642C1}" srcOrd="3" destOrd="0" presId="urn:microsoft.com/office/officeart/2005/8/layout/list1"/>
    <dgm:cxn modelId="{143220D3-7F1D-4A2E-906E-0B19CB568C19}" type="presParOf" srcId="{F0CF87FA-4AB1-49ED-A9A3-EDC4241D799D}" destId="{099084F1-C8AE-45E5-9FDF-1559DE970080}" srcOrd="4" destOrd="0" presId="urn:microsoft.com/office/officeart/2005/8/layout/list1"/>
    <dgm:cxn modelId="{F4E9192C-76A0-425D-9D6A-84A9469ECCFF}" type="presParOf" srcId="{099084F1-C8AE-45E5-9FDF-1559DE970080}" destId="{63455B1B-F919-4735-BC47-675F7F886B91}" srcOrd="0" destOrd="0" presId="urn:microsoft.com/office/officeart/2005/8/layout/list1"/>
    <dgm:cxn modelId="{4FF0A45E-4185-4978-BC87-3C036436DF2C}" type="presParOf" srcId="{099084F1-C8AE-45E5-9FDF-1559DE970080}" destId="{9F0A54AC-A3A2-495B-A3CC-F7E83A9EC781}" srcOrd="1" destOrd="0" presId="urn:microsoft.com/office/officeart/2005/8/layout/list1"/>
    <dgm:cxn modelId="{53763CF2-DFAE-442E-A76C-11DACA3977EB}" type="presParOf" srcId="{F0CF87FA-4AB1-49ED-A9A3-EDC4241D799D}" destId="{626960F9-4D45-44D2-B7F0-670BA57A6356}" srcOrd="5" destOrd="0" presId="urn:microsoft.com/office/officeart/2005/8/layout/list1"/>
    <dgm:cxn modelId="{B43D993D-BED3-4A4C-A197-48590EDE5B07}" type="presParOf" srcId="{F0CF87FA-4AB1-49ED-A9A3-EDC4241D799D}" destId="{D7C46310-7F22-4CA2-995E-E86ADD6EDB0E}"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845E7A-3B7C-4464-BA57-912E572C80D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730B7632-2C62-41A0-A0FF-FA0D6238C888}">
      <dgm:prSet/>
      <dgm:spPr/>
      <dgm:t>
        <a:bodyPr/>
        <a:lstStyle/>
        <a:p>
          <a:r>
            <a:rPr lang="en-US" dirty="0"/>
            <a:t>Guest Acceptance &amp; Service Quality</a:t>
          </a:r>
          <a:endParaRPr lang="en-GB" dirty="0"/>
        </a:p>
      </dgm:t>
    </dgm:pt>
    <dgm:pt modelId="{88BFDFB0-C64E-476D-B73F-E27DAB8009FC}" type="parTrans" cxnId="{E995843B-0073-4404-8B77-C71A2E7D7DDC}">
      <dgm:prSet/>
      <dgm:spPr/>
      <dgm:t>
        <a:bodyPr/>
        <a:lstStyle/>
        <a:p>
          <a:endParaRPr lang="en-GB"/>
        </a:p>
      </dgm:t>
    </dgm:pt>
    <dgm:pt modelId="{076C6F7A-2AD1-4354-AD67-4397F159261C}" type="sibTrans" cxnId="{E995843B-0073-4404-8B77-C71A2E7D7DDC}">
      <dgm:prSet/>
      <dgm:spPr/>
      <dgm:t>
        <a:bodyPr/>
        <a:lstStyle/>
        <a:p>
          <a:endParaRPr lang="en-GB"/>
        </a:p>
      </dgm:t>
    </dgm:pt>
    <dgm:pt modelId="{7C845A81-814B-443D-AA55-8AA09ABA91B8}">
      <dgm:prSet/>
      <dgm:spPr/>
      <dgm:t>
        <a:bodyPr/>
        <a:lstStyle/>
        <a:p>
          <a:pPr algn="just"/>
          <a:r>
            <a:rPr lang="en-US" dirty="0"/>
            <a:t>Perceived Usefulness &amp; Performance Expectations:</a:t>
          </a:r>
          <a:endParaRPr lang="en-GB" dirty="0"/>
        </a:p>
      </dgm:t>
    </dgm:pt>
    <dgm:pt modelId="{5419C17E-5DCD-4F5D-9372-D27C7A17933B}" type="parTrans" cxnId="{1971521E-E067-42C4-8422-9644F24D76E9}">
      <dgm:prSet/>
      <dgm:spPr/>
      <dgm:t>
        <a:bodyPr/>
        <a:lstStyle/>
        <a:p>
          <a:endParaRPr lang="en-GB"/>
        </a:p>
      </dgm:t>
    </dgm:pt>
    <dgm:pt modelId="{007BE583-3134-447D-9C86-0D31C57D2449}" type="sibTrans" cxnId="{1971521E-E067-42C4-8422-9644F24D76E9}">
      <dgm:prSet/>
      <dgm:spPr/>
      <dgm:t>
        <a:bodyPr/>
        <a:lstStyle/>
        <a:p>
          <a:endParaRPr lang="en-GB"/>
        </a:p>
      </dgm:t>
    </dgm:pt>
    <dgm:pt modelId="{BFCB703F-E60A-4D7B-967E-04FF767F8021}">
      <dgm:prSet/>
      <dgm:spPr/>
      <dgm:t>
        <a:bodyPr/>
        <a:lstStyle/>
        <a:p>
          <a:pPr algn="just"/>
          <a:r>
            <a:rPr lang="en-US" dirty="0"/>
            <a:t>AI co-pilots positively impact guest satisfaction by enhancing efficiency, particularly for routine tasks like FAQ responses and policy lookups (Begum et al., 2025).</a:t>
          </a:r>
          <a:endParaRPr lang="en-GB" dirty="0"/>
        </a:p>
      </dgm:t>
    </dgm:pt>
    <dgm:pt modelId="{67876534-9DDE-4879-B8F1-1EA97AFEE4D5}" type="parTrans" cxnId="{B3239DFC-3E88-4B6F-838E-6099F1C29181}">
      <dgm:prSet/>
      <dgm:spPr/>
      <dgm:t>
        <a:bodyPr/>
        <a:lstStyle/>
        <a:p>
          <a:endParaRPr lang="en-GB"/>
        </a:p>
      </dgm:t>
    </dgm:pt>
    <dgm:pt modelId="{C2131777-DCA9-4095-9CFD-9CB5FB3AAE9D}" type="sibTrans" cxnId="{B3239DFC-3E88-4B6F-838E-6099F1C29181}">
      <dgm:prSet/>
      <dgm:spPr/>
      <dgm:t>
        <a:bodyPr/>
        <a:lstStyle/>
        <a:p>
          <a:endParaRPr lang="en-GB"/>
        </a:p>
      </dgm:t>
    </dgm:pt>
    <dgm:pt modelId="{706A8C5E-1441-47D3-946A-7665757DC831}">
      <dgm:prSet/>
      <dgm:spPr/>
      <dgm:t>
        <a:bodyPr/>
        <a:lstStyle/>
        <a:p>
          <a:pPr algn="just"/>
          <a:r>
            <a:rPr lang="en-US" dirty="0"/>
            <a:t>However, guest satisfaction declines when escalation to a human is difficult or when AI over-promises capabilities (Wang et al., 2025).</a:t>
          </a:r>
          <a:endParaRPr lang="en-GB" dirty="0"/>
        </a:p>
      </dgm:t>
    </dgm:pt>
    <dgm:pt modelId="{12BA36F2-725A-4CAE-ABE2-82EBDA374FA8}" type="parTrans" cxnId="{0650C272-0D2A-49F7-BC96-ADEFE5195E44}">
      <dgm:prSet/>
      <dgm:spPr/>
      <dgm:t>
        <a:bodyPr/>
        <a:lstStyle/>
        <a:p>
          <a:endParaRPr lang="en-GB"/>
        </a:p>
      </dgm:t>
    </dgm:pt>
    <dgm:pt modelId="{A6B0C19E-06EB-45F9-9249-B6F480F14406}" type="sibTrans" cxnId="{0650C272-0D2A-49F7-BC96-ADEFE5195E44}">
      <dgm:prSet/>
      <dgm:spPr/>
      <dgm:t>
        <a:bodyPr/>
        <a:lstStyle/>
        <a:p>
          <a:endParaRPr lang="en-GB"/>
        </a:p>
      </dgm:t>
    </dgm:pt>
    <dgm:pt modelId="{7006AFD2-46CF-4170-8AA9-2A793B9F396D}">
      <dgm:prSet/>
      <dgm:spPr/>
      <dgm:t>
        <a:bodyPr/>
        <a:lstStyle/>
        <a:p>
          <a:pPr algn="just"/>
          <a:r>
            <a:rPr lang="en-US"/>
            <a:t>Anthropomorphic Design</a:t>
          </a:r>
          <a:endParaRPr lang="en-GB"/>
        </a:p>
      </dgm:t>
    </dgm:pt>
    <dgm:pt modelId="{7FFD1295-C791-4DE0-9AD5-DB1EEA7D11B1}" type="parTrans" cxnId="{ED470719-E46A-4DAA-B73D-FFB794419C1C}">
      <dgm:prSet/>
      <dgm:spPr/>
      <dgm:t>
        <a:bodyPr/>
        <a:lstStyle/>
        <a:p>
          <a:endParaRPr lang="en-GB"/>
        </a:p>
      </dgm:t>
    </dgm:pt>
    <dgm:pt modelId="{4CC8C10E-5E3E-4A31-A395-38A88A59C04F}" type="sibTrans" cxnId="{ED470719-E46A-4DAA-B73D-FFB794419C1C}">
      <dgm:prSet/>
      <dgm:spPr/>
      <dgm:t>
        <a:bodyPr/>
        <a:lstStyle/>
        <a:p>
          <a:endParaRPr lang="en-GB"/>
        </a:p>
      </dgm:t>
    </dgm:pt>
    <dgm:pt modelId="{590297D5-1A93-4AB0-833C-BA2BF6D81C27}">
      <dgm:prSet/>
      <dgm:spPr/>
      <dgm:t>
        <a:bodyPr/>
        <a:lstStyle/>
        <a:p>
          <a:pPr algn="just"/>
          <a:r>
            <a:rPr lang="en-US" dirty="0"/>
            <a:t>Clear human involvement in AI interactions helps maintain trust and warmth, critical in high-contact services (Costa and Costa, 2022).</a:t>
          </a:r>
          <a:endParaRPr lang="en-GB" dirty="0"/>
        </a:p>
      </dgm:t>
    </dgm:pt>
    <dgm:pt modelId="{21A5AB15-9CC3-4C21-A992-8C8FAA02C151}" type="parTrans" cxnId="{62E26556-CA3D-48EC-B9EB-D424F96DDCA2}">
      <dgm:prSet/>
      <dgm:spPr/>
      <dgm:t>
        <a:bodyPr/>
        <a:lstStyle/>
        <a:p>
          <a:endParaRPr lang="en-GB"/>
        </a:p>
      </dgm:t>
    </dgm:pt>
    <dgm:pt modelId="{D7063679-3136-4A35-BC54-3CF8C01B6D06}" type="sibTrans" cxnId="{62E26556-CA3D-48EC-B9EB-D424F96DDCA2}">
      <dgm:prSet/>
      <dgm:spPr/>
      <dgm:t>
        <a:bodyPr/>
        <a:lstStyle/>
        <a:p>
          <a:endParaRPr lang="en-GB"/>
        </a:p>
      </dgm:t>
    </dgm:pt>
    <dgm:pt modelId="{22E7E1BE-EA4E-4E1F-8B41-5702F9DDD362}" type="pres">
      <dgm:prSet presAssocID="{68845E7A-3B7C-4464-BA57-912E572C80D7}" presName="linear" presStyleCnt="0">
        <dgm:presLayoutVars>
          <dgm:animLvl val="lvl"/>
          <dgm:resizeHandles val="exact"/>
        </dgm:presLayoutVars>
      </dgm:prSet>
      <dgm:spPr/>
    </dgm:pt>
    <dgm:pt modelId="{408777F2-BD86-4D5D-9478-6C685A7B1246}" type="pres">
      <dgm:prSet presAssocID="{730B7632-2C62-41A0-A0FF-FA0D6238C888}" presName="parentText" presStyleLbl="node1" presStyleIdx="0" presStyleCnt="1">
        <dgm:presLayoutVars>
          <dgm:chMax val="0"/>
          <dgm:bulletEnabled val="1"/>
        </dgm:presLayoutVars>
      </dgm:prSet>
      <dgm:spPr/>
    </dgm:pt>
    <dgm:pt modelId="{10AE7BBC-DA5A-437F-966B-A7B2B4301153}" type="pres">
      <dgm:prSet presAssocID="{730B7632-2C62-41A0-A0FF-FA0D6238C888}" presName="childText" presStyleLbl="revTx" presStyleIdx="0" presStyleCnt="1">
        <dgm:presLayoutVars>
          <dgm:bulletEnabled val="1"/>
        </dgm:presLayoutVars>
      </dgm:prSet>
      <dgm:spPr/>
    </dgm:pt>
  </dgm:ptLst>
  <dgm:cxnLst>
    <dgm:cxn modelId="{AC2B7803-29FC-45A8-A629-0820E3AC2CAE}" type="presOf" srcId="{730B7632-2C62-41A0-A0FF-FA0D6238C888}" destId="{408777F2-BD86-4D5D-9478-6C685A7B1246}" srcOrd="0" destOrd="0" presId="urn:microsoft.com/office/officeart/2005/8/layout/vList2"/>
    <dgm:cxn modelId="{84E4E10B-BE5C-4A8D-AD57-34424D6F6AB1}" type="presOf" srcId="{7006AFD2-46CF-4170-8AA9-2A793B9F396D}" destId="{10AE7BBC-DA5A-437F-966B-A7B2B4301153}" srcOrd="0" destOrd="3" presId="urn:microsoft.com/office/officeart/2005/8/layout/vList2"/>
    <dgm:cxn modelId="{ED470719-E46A-4DAA-B73D-FFB794419C1C}" srcId="{730B7632-2C62-41A0-A0FF-FA0D6238C888}" destId="{7006AFD2-46CF-4170-8AA9-2A793B9F396D}" srcOrd="1" destOrd="0" parTransId="{7FFD1295-C791-4DE0-9AD5-DB1EEA7D11B1}" sibTransId="{4CC8C10E-5E3E-4A31-A395-38A88A59C04F}"/>
    <dgm:cxn modelId="{1971521E-E067-42C4-8422-9644F24D76E9}" srcId="{730B7632-2C62-41A0-A0FF-FA0D6238C888}" destId="{7C845A81-814B-443D-AA55-8AA09ABA91B8}" srcOrd="0" destOrd="0" parTransId="{5419C17E-5DCD-4F5D-9372-D27C7A17933B}" sibTransId="{007BE583-3134-447D-9C86-0D31C57D2449}"/>
    <dgm:cxn modelId="{E995843B-0073-4404-8B77-C71A2E7D7DDC}" srcId="{68845E7A-3B7C-4464-BA57-912E572C80D7}" destId="{730B7632-2C62-41A0-A0FF-FA0D6238C888}" srcOrd="0" destOrd="0" parTransId="{88BFDFB0-C64E-476D-B73F-E27DAB8009FC}" sibTransId="{076C6F7A-2AD1-4354-AD67-4397F159261C}"/>
    <dgm:cxn modelId="{9F1D736F-E6B4-4089-9CC1-8178C283B07E}" type="presOf" srcId="{706A8C5E-1441-47D3-946A-7665757DC831}" destId="{10AE7BBC-DA5A-437F-966B-A7B2B4301153}" srcOrd="0" destOrd="2" presId="urn:microsoft.com/office/officeart/2005/8/layout/vList2"/>
    <dgm:cxn modelId="{0650C272-0D2A-49F7-BC96-ADEFE5195E44}" srcId="{7C845A81-814B-443D-AA55-8AA09ABA91B8}" destId="{706A8C5E-1441-47D3-946A-7665757DC831}" srcOrd="1" destOrd="0" parTransId="{12BA36F2-725A-4CAE-ABE2-82EBDA374FA8}" sibTransId="{A6B0C19E-06EB-45F9-9249-B6F480F14406}"/>
    <dgm:cxn modelId="{62E26556-CA3D-48EC-B9EB-D424F96DDCA2}" srcId="{7006AFD2-46CF-4170-8AA9-2A793B9F396D}" destId="{590297D5-1A93-4AB0-833C-BA2BF6D81C27}" srcOrd="0" destOrd="0" parTransId="{21A5AB15-9CC3-4C21-A992-8C8FAA02C151}" sibTransId="{D7063679-3136-4A35-BC54-3CF8C01B6D06}"/>
    <dgm:cxn modelId="{0A0EE1CE-487B-409C-83AB-656775760705}" type="presOf" srcId="{590297D5-1A93-4AB0-833C-BA2BF6D81C27}" destId="{10AE7BBC-DA5A-437F-966B-A7B2B4301153}" srcOrd="0" destOrd="4" presId="urn:microsoft.com/office/officeart/2005/8/layout/vList2"/>
    <dgm:cxn modelId="{2C22F8E5-EB26-4204-A99D-C0F9C93B7531}" type="presOf" srcId="{68845E7A-3B7C-4464-BA57-912E572C80D7}" destId="{22E7E1BE-EA4E-4E1F-8B41-5702F9DDD362}" srcOrd="0" destOrd="0" presId="urn:microsoft.com/office/officeart/2005/8/layout/vList2"/>
    <dgm:cxn modelId="{257050E8-9896-4E57-9466-001528CB8EEB}" type="presOf" srcId="{BFCB703F-E60A-4D7B-967E-04FF767F8021}" destId="{10AE7BBC-DA5A-437F-966B-A7B2B4301153}" srcOrd="0" destOrd="1" presId="urn:microsoft.com/office/officeart/2005/8/layout/vList2"/>
    <dgm:cxn modelId="{B3239DFC-3E88-4B6F-838E-6099F1C29181}" srcId="{7C845A81-814B-443D-AA55-8AA09ABA91B8}" destId="{BFCB703F-E60A-4D7B-967E-04FF767F8021}" srcOrd="0" destOrd="0" parTransId="{67876534-9DDE-4879-B8F1-1EA97AFEE4D5}" sibTransId="{C2131777-DCA9-4095-9CFD-9CB5FB3AAE9D}"/>
    <dgm:cxn modelId="{102868FE-EDC5-4E4B-915E-B452B9B477AA}" type="presOf" srcId="{7C845A81-814B-443D-AA55-8AA09ABA91B8}" destId="{10AE7BBC-DA5A-437F-966B-A7B2B4301153}" srcOrd="0" destOrd="0" presId="urn:microsoft.com/office/officeart/2005/8/layout/vList2"/>
    <dgm:cxn modelId="{C3EAC9F0-8E64-4327-BFB3-19D621245338}" type="presParOf" srcId="{22E7E1BE-EA4E-4E1F-8B41-5702F9DDD362}" destId="{408777F2-BD86-4D5D-9478-6C685A7B1246}" srcOrd="0" destOrd="0" presId="urn:microsoft.com/office/officeart/2005/8/layout/vList2"/>
    <dgm:cxn modelId="{C35EA199-A003-4674-B15E-1F841F6A766C}" type="presParOf" srcId="{22E7E1BE-EA4E-4E1F-8B41-5702F9DDD362}" destId="{10AE7BBC-DA5A-437F-966B-A7B2B430115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62A806-65B3-43EC-9B62-5A15EBA2A09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E92AB5-B836-45B2-B109-4BDBFF36C8B4}">
      <dgm:prSet custT="1"/>
      <dgm:spPr/>
      <dgm:t>
        <a:bodyPr/>
        <a:lstStyle/>
        <a:p>
          <a:pPr algn="just"/>
          <a:r>
            <a:rPr lang="en-US" sz="2400" dirty="0"/>
            <a:t>2. Employee Outcomes</a:t>
          </a:r>
        </a:p>
      </dgm:t>
    </dgm:pt>
    <dgm:pt modelId="{3135973F-D04B-4F00-8D55-1757B82DCC58}" type="parTrans" cxnId="{3F413B1B-6AA4-4019-91A8-035FB52C7570}">
      <dgm:prSet/>
      <dgm:spPr/>
      <dgm:t>
        <a:bodyPr/>
        <a:lstStyle/>
        <a:p>
          <a:endParaRPr lang="en-US"/>
        </a:p>
      </dgm:t>
    </dgm:pt>
    <dgm:pt modelId="{CC924BEF-83D1-468E-A6C9-213D8350799C}" type="sibTrans" cxnId="{3F413B1B-6AA4-4019-91A8-035FB52C7570}">
      <dgm:prSet/>
      <dgm:spPr/>
      <dgm:t>
        <a:bodyPr/>
        <a:lstStyle/>
        <a:p>
          <a:endParaRPr lang="en-US"/>
        </a:p>
      </dgm:t>
    </dgm:pt>
    <dgm:pt modelId="{217DC119-ABB3-4EC2-8E08-D71B3635B3AA}">
      <dgm:prSet custT="1"/>
      <dgm:spPr/>
      <dgm:t>
        <a:bodyPr/>
        <a:lstStyle/>
        <a:p>
          <a:pPr algn="just"/>
          <a:r>
            <a:rPr lang="en-US" sz="2000" dirty="0"/>
            <a:t>Training &amp; Role Clarity</a:t>
          </a:r>
        </a:p>
      </dgm:t>
    </dgm:pt>
    <dgm:pt modelId="{94606077-D30E-4D54-B89A-ADBCF5CFF8B3}" type="parTrans" cxnId="{3CE9520E-1B85-48AA-ADCA-3930905BC6FB}">
      <dgm:prSet/>
      <dgm:spPr/>
      <dgm:t>
        <a:bodyPr/>
        <a:lstStyle/>
        <a:p>
          <a:endParaRPr lang="en-US"/>
        </a:p>
      </dgm:t>
    </dgm:pt>
    <dgm:pt modelId="{EB651161-CF0D-4754-B6CD-B7DA711BDB33}" type="sibTrans" cxnId="{3CE9520E-1B85-48AA-ADCA-3930905BC6FB}">
      <dgm:prSet/>
      <dgm:spPr/>
      <dgm:t>
        <a:bodyPr/>
        <a:lstStyle/>
        <a:p>
          <a:endParaRPr lang="en-US"/>
        </a:p>
      </dgm:t>
    </dgm:pt>
    <dgm:pt modelId="{B9FFFF08-0ADB-4305-A362-2D879D818D27}">
      <dgm:prSet custT="1"/>
      <dgm:spPr/>
      <dgm:t>
        <a:bodyPr/>
        <a:lstStyle/>
        <a:p>
          <a:pPr algn="just"/>
          <a:r>
            <a:rPr lang="en-US" sz="2000" dirty="0"/>
            <a:t>Employees with proper training and support adopt AI co-pilots more effectively, resulting in reduced cognitive load and increased job satisfaction (Gull et al., 2023).</a:t>
          </a:r>
        </a:p>
      </dgm:t>
    </dgm:pt>
    <dgm:pt modelId="{F9F8530B-5043-4AE8-AEF9-D05057DD9DB4}" type="parTrans" cxnId="{FA608A91-1B35-4ED7-A998-B574E4682BBB}">
      <dgm:prSet/>
      <dgm:spPr/>
      <dgm:t>
        <a:bodyPr/>
        <a:lstStyle/>
        <a:p>
          <a:endParaRPr lang="en-US"/>
        </a:p>
      </dgm:t>
    </dgm:pt>
    <dgm:pt modelId="{248B441A-401D-47F0-A281-5DB9BDCD8B30}" type="sibTrans" cxnId="{FA608A91-1B35-4ED7-A998-B574E4682BBB}">
      <dgm:prSet/>
      <dgm:spPr/>
      <dgm:t>
        <a:bodyPr/>
        <a:lstStyle/>
        <a:p>
          <a:endParaRPr lang="en-US"/>
        </a:p>
      </dgm:t>
    </dgm:pt>
    <dgm:pt modelId="{BAF50FF2-3EF4-47F3-9E76-6065CE7408B0}">
      <dgm:prSet custT="1"/>
      <dgm:spPr/>
      <dgm:t>
        <a:bodyPr/>
        <a:lstStyle/>
        <a:p>
          <a:pPr algn="just"/>
          <a:r>
            <a:rPr lang="en-US" sz="2000" dirty="0"/>
            <a:t>The risk of de-skilling can be mitigated when AI is positioned as a tool for augmentation, not replacement (</a:t>
          </a:r>
          <a:r>
            <a:rPr lang="en-US" sz="2000" dirty="0" err="1"/>
            <a:t>Bernuzzi</a:t>
          </a:r>
          <a:r>
            <a:rPr lang="en-US" sz="2000" dirty="0"/>
            <a:t> et al., 2023)</a:t>
          </a:r>
        </a:p>
      </dgm:t>
    </dgm:pt>
    <dgm:pt modelId="{D0B9A8CA-C84C-4C05-B929-63352D435061}" type="parTrans" cxnId="{A8657FCB-0418-4ABB-9DF2-B858132AE0FB}">
      <dgm:prSet/>
      <dgm:spPr/>
      <dgm:t>
        <a:bodyPr/>
        <a:lstStyle/>
        <a:p>
          <a:endParaRPr lang="en-US"/>
        </a:p>
      </dgm:t>
    </dgm:pt>
    <dgm:pt modelId="{0ECA9BE2-963E-41A5-9BD4-F0810DB08BDF}" type="sibTrans" cxnId="{A8657FCB-0418-4ABB-9DF2-B858132AE0FB}">
      <dgm:prSet/>
      <dgm:spPr/>
      <dgm:t>
        <a:bodyPr/>
        <a:lstStyle/>
        <a:p>
          <a:endParaRPr lang="en-US"/>
        </a:p>
      </dgm:t>
    </dgm:pt>
    <dgm:pt modelId="{984A5F0D-E03A-49E6-BA29-6558949FAAF8}">
      <dgm:prSet custT="1"/>
      <dgm:spPr/>
      <dgm:t>
        <a:bodyPr/>
        <a:lstStyle/>
        <a:p>
          <a:pPr algn="just"/>
          <a:r>
            <a:rPr lang="en-US" sz="2700" dirty="0"/>
            <a:t>3</a:t>
          </a:r>
          <a:r>
            <a:rPr lang="en-US" sz="2400" dirty="0"/>
            <a:t>. Human-AI Workflow Design AI</a:t>
          </a:r>
          <a:endParaRPr lang="en-US" sz="2700" dirty="0"/>
        </a:p>
      </dgm:t>
    </dgm:pt>
    <dgm:pt modelId="{73157B3F-03CE-4AF2-A48A-C9C2777235C2}" type="parTrans" cxnId="{587AFE36-E30A-49BF-A683-C653CAD7EEA6}">
      <dgm:prSet/>
      <dgm:spPr/>
      <dgm:t>
        <a:bodyPr/>
        <a:lstStyle/>
        <a:p>
          <a:endParaRPr lang="en-US"/>
        </a:p>
      </dgm:t>
    </dgm:pt>
    <dgm:pt modelId="{8521050D-27EC-4D9D-BEEF-DDC618B664A4}" type="sibTrans" cxnId="{587AFE36-E30A-49BF-A683-C653CAD7EEA6}">
      <dgm:prSet/>
      <dgm:spPr/>
      <dgm:t>
        <a:bodyPr/>
        <a:lstStyle/>
        <a:p>
          <a:endParaRPr lang="en-US"/>
        </a:p>
      </dgm:t>
    </dgm:pt>
    <dgm:pt modelId="{5520C4A2-B0F4-47E0-A302-196CD2890887}">
      <dgm:prSet custT="1"/>
      <dgm:spPr/>
      <dgm:t>
        <a:bodyPr/>
        <a:lstStyle/>
        <a:p>
          <a:pPr algn="just"/>
          <a:r>
            <a:rPr lang="en-US" sz="2000" dirty="0"/>
            <a:t>"Sweet Spots“</a:t>
          </a:r>
        </a:p>
      </dgm:t>
    </dgm:pt>
    <dgm:pt modelId="{FE0AFC30-E1A3-4237-880C-169922D01643}" type="parTrans" cxnId="{7ADA00E5-A66B-450A-95A4-3BD0C449B078}">
      <dgm:prSet/>
      <dgm:spPr/>
      <dgm:t>
        <a:bodyPr/>
        <a:lstStyle/>
        <a:p>
          <a:endParaRPr lang="en-US"/>
        </a:p>
      </dgm:t>
    </dgm:pt>
    <dgm:pt modelId="{3839C09F-F141-45DC-BD18-6932151A601D}" type="sibTrans" cxnId="{7ADA00E5-A66B-450A-95A4-3BD0C449B078}">
      <dgm:prSet/>
      <dgm:spPr/>
      <dgm:t>
        <a:bodyPr/>
        <a:lstStyle/>
        <a:p>
          <a:endParaRPr lang="en-US"/>
        </a:p>
      </dgm:t>
    </dgm:pt>
    <dgm:pt modelId="{E1939458-25A5-4E00-93CD-A68C00B26581}">
      <dgm:prSet custT="1"/>
      <dgm:spPr/>
      <dgm:t>
        <a:bodyPr/>
        <a:lstStyle/>
        <a:p>
          <a:pPr algn="just"/>
          <a:r>
            <a:rPr lang="en-US" sz="2000" dirty="0"/>
            <a:t>AI co-pilots excel in handling FAQs, policy retrieval, translations, and service recovery notes, but humans should lead sensitive tasks like complaints and billing disputes (Mei et al., 2024; Begum et al., 2025).</a:t>
          </a:r>
        </a:p>
      </dgm:t>
    </dgm:pt>
    <dgm:pt modelId="{34A3B110-8023-4502-ADAA-B25542FF99CA}" type="parTrans" cxnId="{B2B55351-FF49-4CE7-B130-0E7EBAF61DD2}">
      <dgm:prSet/>
      <dgm:spPr/>
      <dgm:t>
        <a:bodyPr/>
        <a:lstStyle/>
        <a:p>
          <a:endParaRPr lang="en-US"/>
        </a:p>
      </dgm:t>
    </dgm:pt>
    <dgm:pt modelId="{A9DC5105-6185-462A-A5AF-5FAFBA6CD4A3}" type="sibTrans" cxnId="{B2B55351-FF49-4CE7-B130-0E7EBAF61DD2}">
      <dgm:prSet/>
      <dgm:spPr/>
      <dgm:t>
        <a:bodyPr/>
        <a:lstStyle/>
        <a:p>
          <a:endParaRPr lang="en-US"/>
        </a:p>
      </dgm:t>
    </dgm:pt>
    <dgm:pt modelId="{4A1ECC38-C3AE-4334-B385-4E3DD3407E2E}" type="pres">
      <dgm:prSet presAssocID="{4F62A806-65B3-43EC-9B62-5A15EBA2A097}" presName="linear" presStyleCnt="0">
        <dgm:presLayoutVars>
          <dgm:animLvl val="lvl"/>
          <dgm:resizeHandles val="exact"/>
        </dgm:presLayoutVars>
      </dgm:prSet>
      <dgm:spPr/>
    </dgm:pt>
    <dgm:pt modelId="{79EF909E-4ED6-4F6E-B348-B7A94BA07B8C}" type="pres">
      <dgm:prSet presAssocID="{05E92AB5-B836-45B2-B109-4BDBFF36C8B4}" presName="parentText" presStyleLbl="node1" presStyleIdx="0" presStyleCnt="2">
        <dgm:presLayoutVars>
          <dgm:chMax val="0"/>
          <dgm:bulletEnabled val="1"/>
        </dgm:presLayoutVars>
      </dgm:prSet>
      <dgm:spPr/>
    </dgm:pt>
    <dgm:pt modelId="{7228DA28-750D-4E37-9360-9F915F6A9A0A}" type="pres">
      <dgm:prSet presAssocID="{05E92AB5-B836-45B2-B109-4BDBFF36C8B4}" presName="childText" presStyleLbl="revTx" presStyleIdx="0" presStyleCnt="2">
        <dgm:presLayoutVars>
          <dgm:bulletEnabled val="1"/>
        </dgm:presLayoutVars>
      </dgm:prSet>
      <dgm:spPr/>
    </dgm:pt>
    <dgm:pt modelId="{36FC462D-5FB3-4428-8597-E5E5CB769E7D}" type="pres">
      <dgm:prSet presAssocID="{984A5F0D-E03A-49E6-BA29-6558949FAAF8}" presName="parentText" presStyleLbl="node1" presStyleIdx="1" presStyleCnt="2">
        <dgm:presLayoutVars>
          <dgm:chMax val="0"/>
          <dgm:bulletEnabled val="1"/>
        </dgm:presLayoutVars>
      </dgm:prSet>
      <dgm:spPr/>
    </dgm:pt>
    <dgm:pt modelId="{0072BBC0-A2D0-4DC5-972D-D0DEE5DD73C9}" type="pres">
      <dgm:prSet presAssocID="{984A5F0D-E03A-49E6-BA29-6558949FAAF8}" presName="childText" presStyleLbl="revTx" presStyleIdx="1" presStyleCnt="2">
        <dgm:presLayoutVars>
          <dgm:bulletEnabled val="1"/>
        </dgm:presLayoutVars>
      </dgm:prSet>
      <dgm:spPr/>
    </dgm:pt>
  </dgm:ptLst>
  <dgm:cxnLst>
    <dgm:cxn modelId="{3CE9520E-1B85-48AA-ADCA-3930905BC6FB}" srcId="{05E92AB5-B836-45B2-B109-4BDBFF36C8B4}" destId="{217DC119-ABB3-4EC2-8E08-D71B3635B3AA}" srcOrd="0" destOrd="0" parTransId="{94606077-D30E-4D54-B89A-ADBCF5CFF8B3}" sibTransId="{EB651161-CF0D-4754-B6CD-B7DA711BDB33}"/>
    <dgm:cxn modelId="{EE28E012-4F60-477A-A4A0-61E4F5BE9225}" type="presOf" srcId="{05E92AB5-B836-45B2-B109-4BDBFF36C8B4}" destId="{79EF909E-4ED6-4F6E-B348-B7A94BA07B8C}" srcOrd="0" destOrd="0" presId="urn:microsoft.com/office/officeart/2005/8/layout/vList2"/>
    <dgm:cxn modelId="{3F413B1B-6AA4-4019-91A8-035FB52C7570}" srcId="{4F62A806-65B3-43EC-9B62-5A15EBA2A097}" destId="{05E92AB5-B836-45B2-B109-4BDBFF36C8B4}" srcOrd="0" destOrd="0" parTransId="{3135973F-D04B-4F00-8D55-1757B82DCC58}" sibTransId="{CC924BEF-83D1-468E-A6C9-213D8350799C}"/>
    <dgm:cxn modelId="{F54F291F-A671-41F4-B5F9-93B2EC78A6E9}" type="presOf" srcId="{BAF50FF2-3EF4-47F3-9E76-6065CE7408B0}" destId="{7228DA28-750D-4E37-9360-9F915F6A9A0A}" srcOrd="0" destOrd="2" presId="urn:microsoft.com/office/officeart/2005/8/layout/vList2"/>
    <dgm:cxn modelId="{587AFE36-E30A-49BF-A683-C653CAD7EEA6}" srcId="{4F62A806-65B3-43EC-9B62-5A15EBA2A097}" destId="{984A5F0D-E03A-49E6-BA29-6558949FAAF8}" srcOrd="1" destOrd="0" parTransId="{73157B3F-03CE-4AF2-A48A-C9C2777235C2}" sibTransId="{8521050D-27EC-4D9D-BEEF-DDC618B664A4}"/>
    <dgm:cxn modelId="{8CDCD250-E028-432E-A823-96BED78F0AA7}" type="presOf" srcId="{5520C4A2-B0F4-47E0-A302-196CD2890887}" destId="{0072BBC0-A2D0-4DC5-972D-D0DEE5DD73C9}" srcOrd="0" destOrd="0" presId="urn:microsoft.com/office/officeart/2005/8/layout/vList2"/>
    <dgm:cxn modelId="{B2B55351-FF49-4CE7-B130-0E7EBAF61DD2}" srcId="{5520C4A2-B0F4-47E0-A302-196CD2890887}" destId="{E1939458-25A5-4E00-93CD-A68C00B26581}" srcOrd="0" destOrd="0" parTransId="{34A3B110-8023-4502-ADAA-B25542FF99CA}" sibTransId="{A9DC5105-6185-462A-A5AF-5FAFBA6CD4A3}"/>
    <dgm:cxn modelId="{7065DA7A-74E5-4FD0-ACDB-0D717922F7E6}" type="presOf" srcId="{E1939458-25A5-4E00-93CD-A68C00B26581}" destId="{0072BBC0-A2D0-4DC5-972D-D0DEE5DD73C9}" srcOrd="0" destOrd="1" presId="urn:microsoft.com/office/officeart/2005/8/layout/vList2"/>
    <dgm:cxn modelId="{3C530691-3ED2-45AE-9A81-2B8484C3ECAE}" type="presOf" srcId="{217DC119-ABB3-4EC2-8E08-D71B3635B3AA}" destId="{7228DA28-750D-4E37-9360-9F915F6A9A0A}" srcOrd="0" destOrd="0" presId="urn:microsoft.com/office/officeart/2005/8/layout/vList2"/>
    <dgm:cxn modelId="{FA608A91-1B35-4ED7-A998-B574E4682BBB}" srcId="{217DC119-ABB3-4EC2-8E08-D71B3635B3AA}" destId="{B9FFFF08-0ADB-4305-A362-2D879D818D27}" srcOrd="0" destOrd="0" parTransId="{F9F8530B-5043-4AE8-AEF9-D05057DD9DB4}" sibTransId="{248B441A-401D-47F0-A281-5DB9BDCD8B30}"/>
    <dgm:cxn modelId="{55D55BB0-4437-4A08-83C8-155CECD46CD5}" type="presOf" srcId="{B9FFFF08-0ADB-4305-A362-2D879D818D27}" destId="{7228DA28-750D-4E37-9360-9F915F6A9A0A}" srcOrd="0" destOrd="1" presId="urn:microsoft.com/office/officeart/2005/8/layout/vList2"/>
    <dgm:cxn modelId="{508EC5C6-F4FE-469F-9A60-3772B2999F93}" type="presOf" srcId="{984A5F0D-E03A-49E6-BA29-6558949FAAF8}" destId="{36FC462D-5FB3-4428-8597-E5E5CB769E7D}" srcOrd="0" destOrd="0" presId="urn:microsoft.com/office/officeart/2005/8/layout/vList2"/>
    <dgm:cxn modelId="{A8657FCB-0418-4ABB-9DF2-B858132AE0FB}" srcId="{217DC119-ABB3-4EC2-8E08-D71B3635B3AA}" destId="{BAF50FF2-3EF4-47F3-9E76-6065CE7408B0}" srcOrd="1" destOrd="0" parTransId="{D0B9A8CA-C84C-4C05-B929-63352D435061}" sibTransId="{0ECA9BE2-963E-41A5-9BD4-F0810DB08BDF}"/>
    <dgm:cxn modelId="{7ADA00E5-A66B-450A-95A4-3BD0C449B078}" srcId="{984A5F0D-E03A-49E6-BA29-6558949FAAF8}" destId="{5520C4A2-B0F4-47E0-A302-196CD2890887}" srcOrd="0" destOrd="0" parTransId="{FE0AFC30-E1A3-4237-880C-169922D01643}" sibTransId="{3839C09F-F141-45DC-BD18-6932151A601D}"/>
    <dgm:cxn modelId="{B03177F1-4FA6-497F-A280-A27CA32BC439}" type="presOf" srcId="{4F62A806-65B3-43EC-9B62-5A15EBA2A097}" destId="{4A1ECC38-C3AE-4334-B385-4E3DD3407E2E}" srcOrd="0" destOrd="0" presId="urn:microsoft.com/office/officeart/2005/8/layout/vList2"/>
    <dgm:cxn modelId="{B0F9425B-97C5-4544-ABB3-DE809B34B23E}" type="presParOf" srcId="{4A1ECC38-C3AE-4334-B385-4E3DD3407E2E}" destId="{79EF909E-4ED6-4F6E-B348-B7A94BA07B8C}" srcOrd="0" destOrd="0" presId="urn:microsoft.com/office/officeart/2005/8/layout/vList2"/>
    <dgm:cxn modelId="{0839D92A-623D-4D58-B79A-3D2227B66C89}" type="presParOf" srcId="{4A1ECC38-C3AE-4334-B385-4E3DD3407E2E}" destId="{7228DA28-750D-4E37-9360-9F915F6A9A0A}" srcOrd="1" destOrd="0" presId="urn:microsoft.com/office/officeart/2005/8/layout/vList2"/>
    <dgm:cxn modelId="{2440E45B-5662-4865-B404-F5B72BC5060E}" type="presParOf" srcId="{4A1ECC38-C3AE-4334-B385-4E3DD3407E2E}" destId="{36FC462D-5FB3-4428-8597-E5E5CB769E7D}" srcOrd="2" destOrd="0" presId="urn:microsoft.com/office/officeart/2005/8/layout/vList2"/>
    <dgm:cxn modelId="{C313E357-9AB8-4849-AC8A-49790AA142BD}" type="presParOf" srcId="{4A1ECC38-C3AE-4334-B385-4E3DD3407E2E}" destId="{0072BBC0-A2D0-4DC5-972D-D0DEE5DD73C9}"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6245B8-E24D-4A0D-BCB8-17CFEA32122D}"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05AF522B-A5B8-436F-B82C-274CC4F9A63E}">
      <dgm:prSet custT="1"/>
      <dgm:spPr/>
      <dgm:t>
        <a:bodyPr/>
        <a:lstStyle/>
        <a:p>
          <a:r>
            <a:rPr lang="en-US" sz="2000"/>
            <a:t>Data Sources</a:t>
          </a:r>
        </a:p>
      </dgm:t>
    </dgm:pt>
    <dgm:pt modelId="{653F4A74-E0E1-4F3A-9296-67620BDF97EE}" type="parTrans" cxnId="{195214A0-DF3A-41B2-9770-5B2B0A9D4425}">
      <dgm:prSet/>
      <dgm:spPr/>
      <dgm:t>
        <a:bodyPr/>
        <a:lstStyle/>
        <a:p>
          <a:endParaRPr lang="en-US"/>
        </a:p>
      </dgm:t>
    </dgm:pt>
    <dgm:pt modelId="{4DC8DDAC-37A0-4FF9-9C3D-0609A1C81395}" type="sibTrans" cxnId="{195214A0-DF3A-41B2-9770-5B2B0A9D4425}">
      <dgm:prSet/>
      <dgm:spPr/>
      <dgm:t>
        <a:bodyPr/>
        <a:lstStyle/>
        <a:p>
          <a:endParaRPr lang="en-US"/>
        </a:p>
      </dgm:t>
    </dgm:pt>
    <dgm:pt modelId="{6D249809-6C82-4AD5-A586-590EB5FADC47}">
      <dgm:prSet custT="1"/>
      <dgm:spPr/>
      <dgm:t>
        <a:bodyPr/>
        <a:lstStyle/>
        <a:p>
          <a:r>
            <a:rPr lang="en-US" sz="2000" dirty="0"/>
            <a:t>Secondary data collected from Scopus, Web of Science, and Google Scholar (2019–2025) on AI co-pilots at hotel front desks (Brotherton, 2015).</a:t>
          </a:r>
        </a:p>
      </dgm:t>
    </dgm:pt>
    <dgm:pt modelId="{744511EA-22C3-4EC0-B3F8-40D28C449862}" type="parTrans" cxnId="{D8BB1E21-D06C-4899-BFC3-66A127FBEA6F}">
      <dgm:prSet/>
      <dgm:spPr/>
      <dgm:t>
        <a:bodyPr/>
        <a:lstStyle/>
        <a:p>
          <a:endParaRPr lang="en-US"/>
        </a:p>
      </dgm:t>
    </dgm:pt>
    <dgm:pt modelId="{0443DFF6-8CF3-4A9C-8681-080B2A0CDA8D}" type="sibTrans" cxnId="{D8BB1E21-D06C-4899-BFC3-66A127FBEA6F}">
      <dgm:prSet/>
      <dgm:spPr/>
      <dgm:t>
        <a:bodyPr/>
        <a:lstStyle/>
        <a:p>
          <a:endParaRPr lang="en-US"/>
        </a:p>
      </dgm:t>
    </dgm:pt>
    <dgm:pt modelId="{D1CB25E5-E31D-4449-A9EE-339156191F39}">
      <dgm:prSet custT="1"/>
      <dgm:spPr/>
      <dgm:t>
        <a:bodyPr/>
        <a:lstStyle/>
        <a:p>
          <a:r>
            <a:rPr lang="en-US" sz="2000"/>
            <a:t>Focused on peer-reviewed articles, industry studies, and credible sources related to AI integration in hospitality service (CASP, 2022).</a:t>
          </a:r>
        </a:p>
      </dgm:t>
    </dgm:pt>
    <dgm:pt modelId="{DB636D6F-4BB4-4CEF-BDC0-F588B374883F}" type="parTrans" cxnId="{6DCA7389-C97E-4FE7-88E9-134142563CE2}">
      <dgm:prSet/>
      <dgm:spPr/>
      <dgm:t>
        <a:bodyPr/>
        <a:lstStyle/>
        <a:p>
          <a:endParaRPr lang="en-US"/>
        </a:p>
      </dgm:t>
    </dgm:pt>
    <dgm:pt modelId="{D490ACCD-E069-426B-BE43-CEDE1524042A}" type="sibTrans" cxnId="{6DCA7389-C97E-4FE7-88E9-134142563CE2}">
      <dgm:prSet/>
      <dgm:spPr/>
      <dgm:t>
        <a:bodyPr/>
        <a:lstStyle/>
        <a:p>
          <a:endParaRPr lang="en-US"/>
        </a:p>
      </dgm:t>
    </dgm:pt>
    <dgm:pt modelId="{41C2AD98-F24D-46E2-B5A0-5FB3E69D40F2}">
      <dgm:prSet custT="1"/>
      <dgm:spPr/>
      <dgm:t>
        <a:bodyPr/>
        <a:lstStyle/>
        <a:p>
          <a:r>
            <a:rPr lang="en-US" sz="2000"/>
            <a:t>Inclusion Criteria</a:t>
          </a:r>
        </a:p>
      </dgm:t>
    </dgm:pt>
    <dgm:pt modelId="{978C447F-4E22-4D6E-A23B-9202DE937632}" type="parTrans" cxnId="{B4EF3F7E-6282-46EC-8B38-8F80708C1E58}">
      <dgm:prSet/>
      <dgm:spPr/>
      <dgm:t>
        <a:bodyPr/>
        <a:lstStyle/>
        <a:p>
          <a:endParaRPr lang="en-US"/>
        </a:p>
      </dgm:t>
    </dgm:pt>
    <dgm:pt modelId="{E3D8240F-A144-4615-9729-99842300FC9C}" type="sibTrans" cxnId="{B4EF3F7E-6282-46EC-8B38-8F80708C1E58}">
      <dgm:prSet/>
      <dgm:spPr/>
      <dgm:t>
        <a:bodyPr/>
        <a:lstStyle/>
        <a:p>
          <a:endParaRPr lang="en-US"/>
        </a:p>
      </dgm:t>
    </dgm:pt>
    <dgm:pt modelId="{D612D944-97B2-4228-A125-7EF04A9BF77C}">
      <dgm:prSet custT="1"/>
      <dgm:spPr/>
      <dgm:t>
        <a:bodyPr/>
        <a:lstStyle/>
        <a:p>
          <a:r>
            <a:rPr lang="en-US" sz="2000" dirty="0"/>
            <a:t>Studies on human-in-the-loop AI tools such as knowledge retrieval, translation, and response suggestions used at hotel front desks or similar customer-facing roles.</a:t>
          </a:r>
        </a:p>
      </dgm:t>
    </dgm:pt>
    <dgm:pt modelId="{20278A36-7F70-40B9-ACA4-77B6A718371D}" type="parTrans" cxnId="{F1946881-8628-4891-8949-109547324A51}">
      <dgm:prSet/>
      <dgm:spPr/>
      <dgm:t>
        <a:bodyPr/>
        <a:lstStyle/>
        <a:p>
          <a:endParaRPr lang="en-US"/>
        </a:p>
      </dgm:t>
    </dgm:pt>
    <dgm:pt modelId="{2CEDD6FB-5843-49F8-9416-B6E95EA1247D}" type="sibTrans" cxnId="{F1946881-8628-4891-8949-109547324A51}">
      <dgm:prSet/>
      <dgm:spPr/>
      <dgm:t>
        <a:bodyPr/>
        <a:lstStyle/>
        <a:p>
          <a:endParaRPr lang="en-US"/>
        </a:p>
      </dgm:t>
    </dgm:pt>
    <dgm:pt modelId="{21DFE374-041E-4F1E-9950-B9622E524871}">
      <dgm:prSet custT="1"/>
      <dgm:spPr/>
      <dgm:t>
        <a:bodyPr/>
        <a:lstStyle/>
        <a:p>
          <a:r>
            <a:rPr lang="en-US" sz="2000"/>
            <a:t>Excluded</a:t>
          </a:r>
        </a:p>
      </dgm:t>
    </dgm:pt>
    <dgm:pt modelId="{83B95648-7A1F-4082-A786-1E7DE8206204}" type="parTrans" cxnId="{3223C09E-498F-4D33-88D8-EDB14FFA4EF1}">
      <dgm:prSet/>
      <dgm:spPr/>
      <dgm:t>
        <a:bodyPr/>
        <a:lstStyle/>
        <a:p>
          <a:endParaRPr lang="en-US"/>
        </a:p>
      </dgm:t>
    </dgm:pt>
    <dgm:pt modelId="{7E0AB077-BBF6-4465-A81C-956D3D73F9A0}" type="sibTrans" cxnId="{3223C09E-498F-4D33-88D8-EDB14FFA4EF1}">
      <dgm:prSet/>
      <dgm:spPr/>
      <dgm:t>
        <a:bodyPr/>
        <a:lstStyle/>
        <a:p>
          <a:endParaRPr lang="en-US"/>
        </a:p>
      </dgm:t>
    </dgm:pt>
    <dgm:pt modelId="{F0B5CED7-BBF6-4E0D-93BD-91894AB60EA0}">
      <dgm:prSet custT="1"/>
      <dgm:spPr/>
      <dgm:t>
        <a:bodyPr/>
        <a:lstStyle/>
        <a:p>
          <a:r>
            <a:rPr lang="en-US" sz="2000" dirty="0"/>
            <a:t>Fully autonomous systems, opinion pieces, and technical papers lacking a service-focused evaluation.</a:t>
          </a:r>
        </a:p>
      </dgm:t>
    </dgm:pt>
    <dgm:pt modelId="{AF5235A3-DA1C-4211-8DC3-21787130FB1D}" type="parTrans" cxnId="{D53DA8AD-2AE3-4A2B-AC68-16A6664596B3}">
      <dgm:prSet/>
      <dgm:spPr/>
      <dgm:t>
        <a:bodyPr/>
        <a:lstStyle/>
        <a:p>
          <a:endParaRPr lang="en-US"/>
        </a:p>
      </dgm:t>
    </dgm:pt>
    <dgm:pt modelId="{B4490590-7AF7-4C49-BD56-8AFC3439C30B}" type="sibTrans" cxnId="{D53DA8AD-2AE3-4A2B-AC68-16A6664596B3}">
      <dgm:prSet/>
      <dgm:spPr/>
      <dgm:t>
        <a:bodyPr/>
        <a:lstStyle/>
        <a:p>
          <a:endParaRPr lang="en-US"/>
        </a:p>
      </dgm:t>
    </dgm:pt>
    <dgm:pt modelId="{643E1099-0A16-4D8C-9633-ABC8720F8FCA}">
      <dgm:prSet custT="1"/>
      <dgm:spPr/>
      <dgm:t>
        <a:bodyPr/>
        <a:lstStyle/>
        <a:p>
          <a:r>
            <a:rPr lang="en-US" sz="2000"/>
            <a:t>Thematic Synthesis</a:t>
          </a:r>
        </a:p>
      </dgm:t>
    </dgm:pt>
    <dgm:pt modelId="{28AD47CD-845F-4DF9-9188-2CD0C4543071}" type="parTrans" cxnId="{D166C042-69B1-4559-A8D7-85B12CC15D76}">
      <dgm:prSet/>
      <dgm:spPr/>
      <dgm:t>
        <a:bodyPr/>
        <a:lstStyle/>
        <a:p>
          <a:endParaRPr lang="en-US"/>
        </a:p>
      </dgm:t>
    </dgm:pt>
    <dgm:pt modelId="{8389FB4F-E31D-4394-836A-A8940D9DDEC8}" type="sibTrans" cxnId="{D166C042-69B1-4559-A8D7-85B12CC15D76}">
      <dgm:prSet/>
      <dgm:spPr/>
      <dgm:t>
        <a:bodyPr/>
        <a:lstStyle/>
        <a:p>
          <a:endParaRPr lang="en-US"/>
        </a:p>
      </dgm:t>
    </dgm:pt>
    <dgm:pt modelId="{B2ED3298-286A-47CA-ADBB-D59D8E7CB706}">
      <dgm:prSet custT="1"/>
      <dgm:spPr/>
      <dgm:t>
        <a:bodyPr/>
        <a:lstStyle/>
        <a:p>
          <a:r>
            <a:rPr lang="en-US" sz="2000" dirty="0"/>
            <a:t>Operational Impacts (speed, accuracy, consistency)</a:t>
          </a:r>
        </a:p>
      </dgm:t>
    </dgm:pt>
    <dgm:pt modelId="{97E91810-CA09-43DD-A471-0D69D3A39B54}" type="parTrans" cxnId="{9F4B8EE4-98C7-43B4-AC53-5EA4682DA6B9}">
      <dgm:prSet/>
      <dgm:spPr/>
      <dgm:t>
        <a:bodyPr/>
        <a:lstStyle/>
        <a:p>
          <a:endParaRPr lang="en-US"/>
        </a:p>
      </dgm:t>
    </dgm:pt>
    <dgm:pt modelId="{F75D281F-A893-496F-8EE3-F2E169ACB944}" type="sibTrans" cxnId="{9F4B8EE4-98C7-43B4-AC53-5EA4682DA6B9}">
      <dgm:prSet/>
      <dgm:spPr/>
      <dgm:t>
        <a:bodyPr/>
        <a:lstStyle/>
        <a:p>
          <a:endParaRPr lang="en-US"/>
        </a:p>
      </dgm:t>
    </dgm:pt>
    <dgm:pt modelId="{E575F088-D802-4EF7-A5EC-5BBEF2C70B97}">
      <dgm:prSet custT="1"/>
      <dgm:spPr/>
      <dgm:t>
        <a:bodyPr/>
        <a:lstStyle/>
        <a:p>
          <a:r>
            <a:rPr lang="en-US" sz="2000"/>
            <a:t>Guest Outcomes (competence, warmth, trust)</a:t>
          </a:r>
        </a:p>
      </dgm:t>
    </dgm:pt>
    <dgm:pt modelId="{0FADDD49-080E-4A25-9DE0-F267A173F5F9}" type="parTrans" cxnId="{74EC3C19-0E2D-4A71-81C5-0892C4B9B49A}">
      <dgm:prSet/>
      <dgm:spPr/>
      <dgm:t>
        <a:bodyPr/>
        <a:lstStyle/>
        <a:p>
          <a:endParaRPr lang="en-US"/>
        </a:p>
      </dgm:t>
    </dgm:pt>
    <dgm:pt modelId="{B751C4E9-3279-4401-8018-F1986D3841AE}" type="sibTrans" cxnId="{74EC3C19-0E2D-4A71-81C5-0892C4B9B49A}">
      <dgm:prSet/>
      <dgm:spPr/>
      <dgm:t>
        <a:bodyPr/>
        <a:lstStyle/>
        <a:p>
          <a:endParaRPr lang="en-US"/>
        </a:p>
      </dgm:t>
    </dgm:pt>
    <dgm:pt modelId="{13D64A7C-06F1-4564-9D07-121AE15531B8}">
      <dgm:prSet custT="1"/>
      <dgm:spPr/>
      <dgm:t>
        <a:bodyPr/>
        <a:lstStyle/>
        <a:p>
          <a:r>
            <a:rPr lang="en-US" sz="2000"/>
            <a:t>Employee Outcomes (workload, capability, wellbeing)</a:t>
          </a:r>
        </a:p>
      </dgm:t>
    </dgm:pt>
    <dgm:pt modelId="{AA83BC4A-0032-43D7-9758-C621608E0B90}" type="parTrans" cxnId="{AAB22C58-B350-4458-A495-BDCE4744788F}">
      <dgm:prSet/>
      <dgm:spPr/>
      <dgm:t>
        <a:bodyPr/>
        <a:lstStyle/>
        <a:p>
          <a:endParaRPr lang="en-US"/>
        </a:p>
      </dgm:t>
    </dgm:pt>
    <dgm:pt modelId="{7A5CFD50-E8AA-4EAC-80CB-51FAD0E9A206}" type="sibTrans" cxnId="{AAB22C58-B350-4458-A495-BDCE4744788F}">
      <dgm:prSet/>
      <dgm:spPr/>
      <dgm:t>
        <a:bodyPr/>
        <a:lstStyle/>
        <a:p>
          <a:endParaRPr lang="en-US"/>
        </a:p>
      </dgm:t>
    </dgm:pt>
    <dgm:pt modelId="{24155BBA-35CB-4D55-9111-54C910276F1C}">
      <dgm:prSet custT="1"/>
      <dgm:spPr/>
      <dgm:t>
        <a:bodyPr/>
        <a:lstStyle/>
        <a:p>
          <a:r>
            <a:rPr lang="en-US" sz="2000" dirty="0"/>
            <a:t>Governance (safety, privacy, ethics) (Hu and Min, 2025).</a:t>
          </a:r>
        </a:p>
      </dgm:t>
    </dgm:pt>
    <dgm:pt modelId="{EFB8D018-8828-47ED-96D8-293C3D477EF6}" type="parTrans" cxnId="{F9076060-BF74-410E-B35B-CB15FA0AE005}">
      <dgm:prSet/>
      <dgm:spPr/>
      <dgm:t>
        <a:bodyPr/>
        <a:lstStyle/>
        <a:p>
          <a:endParaRPr lang="en-US"/>
        </a:p>
      </dgm:t>
    </dgm:pt>
    <dgm:pt modelId="{C2A3789E-BEF4-486A-9154-B5E4DE42461A}" type="sibTrans" cxnId="{F9076060-BF74-410E-B35B-CB15FA0AE005}">
      <dgm:prSet/>
      <dgm:spPr/>
      <dgm:t>
        <a:bodyPr/>
        <a:lstStyle/>
        <a:p>
          <a:endParaRPr lang="en-US"/>
        </a:p>
      </dgm:t>
    </dgm:pt>
    <dgm:pt modelId="{7A09C0C8-9084-4DCF-B901-D28A993BAE95}" type="pres">
      <dgm:prSet presAssocID="{166245B8-E24D-4A0D-BCB8-17CFEA32122D}" presName="Name0" presStyleCnt="0">
        <dgm:presLayoutVars>
          <dgm:dir/>
          <dgm:animLvl val="lvl"/>
          <dgm:resizeHandles val="exact"/>
        </dgm:presLayoutVars>
      </dgm:prSet>
      <dgm:spPr/>
    </dgm:pt>
    <dgm:pt modelId="{8FB9C41E-E4E9-4F1D-B90B-8E2625452FE5}" type="pres">
      <dgm:prSet presAssocID="{05AF522B-A5B8-436F-B82C-274CC4F9A63E}" presName="composite" presStyleCnt="0"/>
      <dgm:spPr/>
    </dgm:pt>
    <dgm:pt modelId="{2A2EF964-E8D5-4815-8C39-6BF97FA0E5FB}" type="pres">
      <dgm:prSet presAssocID="{05AF522B-A5B8-436F-B82C-274CC4F9A63E}" presName="parTx" presStyleLbl="alignNode1" presStyleIdx="0" presStyleCnt="4">
        <dgm:presLayoutVars>
          <dgm:chMax val="0"/>
          <dgm:chPref val="0"/>
          <dgm:bulletEnabled val="1"/>
        </dgm:presLayoutVars>
      </dgm:prSet>
      <dgm:spPr/>
    </dgm:pt>
    <dgm:pt modelId="{08685563-6B71-4D06-869F-A8F8E973A2D0}" type="pres">
      <dgm:prSet presAssocID="{05AF522B-A5B8-436F-B82C-274CC4F9A63E}" presName="desTx" presStyleLbl="alignAccFollowNode1" presStyleIdx="0" presStyleCnt="4">
        <dgm:presLayoutVars>
          <dgm:bulletEnabled val="1"/>
        </dgm:presLayoutVars>
      </dgm:prSet>
      <dgm:spPr/>
    </dgm:pt>
    <dgm:pt modelId="{D49A4E23-C0B6-4716-9771-48D7253D64FD}" type="pres">
      <dgm:prSet presAssocID="{4DC8DDAC-37A0-4FF9-9C3D-0609A1C81395}" presName="space" presStyleCnt="0"/>
      <dgm:spPr/>
    </dgm:pt>
    <dgm:pt modelId="{8AAEF0B1-D68E-4D3F-9978-CF00886C9414}" type="pres">
      <dgm:prSet presAssocID="{41C2AD98-F24D-46E2-B5A0-5FB3E69D40F2}" presName="composite" presStyleCnt="0"/>
      <dgm:spPr/>
    </dgm:pt>
    <dgm:pt modelId="{FE407170-8C2F-45F3-8BB5-F22C6CB7295A}" type="pres">
      <dgm:prSet presAssocID="{41C2AD98-F24D-46E2-B5A0-5FB3E69D40F2}" presName="parTx" presStyleLbl="alignNode1" presStyleIdx="1" presStyleCnt="4">
        <dgm:presLayoutVars>
          <dgm:chMax val="0"/>
          <dgm:chPref val="0"/>
          <dgm:bulletEnabled val="1"/>
        </dgm:presLayoutVars>
      </dgm:prSet>
      <dgm:spPr/>
    </dgm:pt>
    <dgm:pt modelId="{6CDD352F-E55C-4A3F-9642-E52803712FCA}" type="pres">
      <dgm:prSet presAssocID="{41C2AD98-F24D-46E2-B5A0-5FB3E69D40F2}" presName="desTx" presStyleLbl="alignAccFollowNode1" presStyleIdx="1" presStyleCnt="4">
        <dgm:presLayoutVars>
          <dgm:bulletEnabled val="1"/>
        </dgm:presLayoutVars>
      </dgm:prSet>
      <dgm:spPr/>
    </dgm:pt>
    <dgm:pt modelId="{F50ACC85-2B08-45BC-850B-6B238BD3D9E7}" type="pres">
      <dgm:prSet presAssocID="{E3D8240F-A144-4615-9729-99842300FC9C}" presName="space" presStyleCnt="0"/>
      <dgm:spPr/>
    </dgm:pt>
    <dgm:pt modelId="{90AA3557-FA30-47C8-97CB-19EAF7C666BD}" type="pres">
      <dgm:prSet presAssocID="{21DFE374-041E-4F1E-9950-B9622E524871}" presName="composite" presStyleCnt="0"/>
      <dgm:spPr/>
    </dgm:pt>
    <dgm:pt modelId="{C59267E3-E932-4E14-B3C5-435847ED44FC}" type="pres">
      <dgm:prSet presAssocID="{21DFE374-041E-4F1E-9950-B9622E524871}" presName="parTx" presStyleLbl="alignNode1" presStyleIdx="2" presStyleCnt="4">
        <dgm:presLayoutVars>
          <dgm:chMax val="0"/>
          <dgm:chPref val="0"/>
          <dgm:bulletEnabled val="1"/>
        </dgm:presLayoutVars>
      </dgm:prSet>
      <dgm:spPr/>
    </dgm:pt>
    <dgm:pt modelId="{254CC20E-C16B-41AA-8E06-DA3A6541E063}" type="pres">
      <dgm:prSet presAssocID="{21DFE374-041E-4F1E-9950-B9622E524871}" presName="desTx" presStyleLbl="alignAccFollowNode1" presStyleIdx="2" presStyleCnt="4">
        <dgm:presLayoutVars>
          <dgm:bulletEnabled val="1"/>
        </dgm:presLayoutVars>
      </dgm:prSet>
      <dgm:spPr/>
    </dgm:pt>
    <dgm:pt modelId="{0A124DF7-6591-4096-ACF8-4BE7FF721E12}" type="pres">
      <dgm:prSet presAssocID="{7E0AB077-BBF6-4465-A81C-956D3D73F9A0}" presName="space" presStyleCnt="0"/>
      <dgm:spPr/>
    </dgm:pt>
    <dgm:pt modelId="{B03DB672-E9B4-4052-B4BE-D3BC7C2DB8EE}" type="pres">
      <dgm:prSet presAssocID="{643E1099-0A16-4D8C-9633-ABC8720F8FCA}" presName="composite" presStyleCnt="0"/>
      <dgm:spPr/>
    </dgm:pt>
    <dgm:pt modelId="{557AFBC9-9CF8-4308-A465-AE7604E953E4}" type="pres">
      <dgm:prSet presAssocID="{643E1099-0A16-4D8C-9633-ABC8720F8FCA}" presName="parTx" presStyleLbl="alignNode1" presStyleIdx="3" presStyleCnt="4">
        <dgm:presLayoutVars>
          <dgm:chMax val="0"/>
          <dgm:chPref val="0"/>
          <dgm:bulletEnabled val="1"/>
        </dgm:presLayoutVars>
      </dgm:prSet>
      <dgm:spPr/>
    </dgm:pt>
    <dgm:pt modelId="{EAB9F60E-099E-4A5F-B5DB-CE282FD128C2}" type="pres">
      <dgm:prSet presAssocID="{643E1099-0A16-4D8C-9633-ABC8720F8FCA}" presName="desTx" presStyleLbl="alignAccFollowNode1" presStyleIdx="3" presStyleCnt="4">
        <dgm:presLayoutVars>
          <dgm:bulletEnabled val="1"/>
        </dgm:presLayoutVars>
      </dgm:prSet>
      <dgm:spPr/>
    </dgm:pt>
  </dgm:ptLst>
  <dgm:cxnLst>
    <dgm:cxn modelId="{2D7F8003-902E-4027-BE8A-33242648393F}" type="presOf" srcId="{643E1099-0A16-4D8C-9633-ABC8720F8FCA}" destId="{557AFBC9-9CF8-4308-A465-AE7604E953E4}" srcOrd="0" destOrd="0" presId="urn:microsoft.com/office/officeart/2005/8/layout/hList1"/>
    <dgm:cxn modelId="{74EC3C19-0E2D-4A71-81C5-0892C4B9B49A}" srcId="{643E1099-0A16-4D8C-9633-ABC8720F8FCA}" destId="{E575F088-D802-4EF7-A5EC-5BBEF2C70B97}" srcOrd="1" destOrd="0" parTransId="{0FADDD49-080E-4A25-9DE0-F267A173F5F9}" sibTransId="{B751C4E9-3279-4401-8018-F1986D3841AE}"/>
    <dgm:cxn modelId="{B1ABED1C-64D8-438A-A1BF-FF74E16E5939}" type="presOf" srcId="{D1CB25E5-E31D-4449-A9EE-339156191F39}" destId="{08685563-6B71-4D06-869F-A8F8E973A2D0}" srcOrd="0" destOrd="1" presId="urn:microsoft.com/office/officeart/2005/8/layout/hList1"/>
    <dgm:cxn modelId="{D8BB1E21-D06C-4899-BFC3-66A127FBEA6F}" srcId="{05AF522B-A5B8-436F-B82C-274CC4F9A63E}" destId="{6D249809-6C82-4AD5-A586-590EB5FADC47}" srcOrd="0" destOrd="0" parTransId="{744511EA-22C3-4EC0-B3F8-40D28C449862}" sibTransId="{0443DFF6-8CF3-4A9C-8681-080B2A0CDA8D}"/>
    <dgm:cxn modelId="{283B3223-5BB6-4A30-A6A7-E3E181321EE3}" type="presOf" srcId="{B2ED3298-286A-47CA-ADBB-D59D8E7CB706}" destId="{EAB9F60E-099E-4A5F-B5DB-CE282FD128C2}" srcOrd="0" destOrd="0" presId="urn:microsoft.com/office/officeart/2005/8/layout/hList1"/>
    <dgm:cxn modelId="{F9076060-BF74-410E-B35B-CB15FA0AE005}" srcId="{643E1099-0A16-4D8C-9633-ABC8720F8FCA}" destId="{24155BBA-35CB-4D55-9111-54C910276F1C}" srcOrd="3" destOrd="0" parTransId="{EFB8D018-8828-47ED-96D8-293C3D477EF6}" sibTransId="{C2A3789E-BEF4-486A-9154-B5E4DE42461A}"/>
    <dgm:cxn modelId="{9D236B61-6782-4822-A929-1907F1A35660}" type="presOf" srcId="{166245B8-E24D-4A0D-BCB8-17CFEA32122D}" destId="{7A09C0C8-9084-4DCF-B901-D28A993BAE95}" srcOrd="0" destOrd="0" presId="urn:microsoft.com/office/officeart/2005/8/layout/hList1"/>
    <dgm:cxn modelId="{D166C042-69B1-4559-A8D7-85B12CC15D76}" srcId="{166245B8-E24D-4A0D-BCB8-17CFEA32122D}" destId="{643E1099-0A16-4D8C-9633-ABC8720F8FCA}" srcOrd="3" destOrd="0" parTransId="{28AD47CD-845F-4DF9-9188-2CD0C4543071}" sibTransId="{8389FB4F-E31D-4394-836A-A8940D9DDEC8}"/>
    <dgm:cxn modelId="{728A5264-CFC6-4335-BAE6-DB73EB72AD6B}" type="presOf" srcId="{6D249809-6C82-4AD5-A586-590EB5FADC47}" destId="{08685563-6B71-4D06-869F-A8F8E973A2D0}" srcOrd="0" destOrd="0" presId="urn:microsoft.com/office/officeart/2005/8/layout/hList1"/>
    <dgm:cxn modelId="{AAB22C58-B350-4458-A495-BDCE4744788F}" srcId="{643E1099-0A16-4D8C-9633-ABC8720F8FCA}" destId="{13D64A7C-06F1-4564-9D07-121AE15531B8}" srcOrd="2" destOrd="0" parTransId="{AA83BC4A-0032-43D7-9758-C621608E0B90}" sibTransId="{7A5CFD50-E8AA-4EAC-80CB-51FAD0E9A206}"/>
    <dgm:cxn modelId="{B4EF3F7E-6282-46EC-8B38-8F80708C1E58}" srcId="{166245B8-E24D-4A0D-BCB8-17CFEA32122D}" destId="{41C2AD98-F24D-46E2-B5A0-5FB3E69D40F2}" srcOrd="1" destOrd="0" parTransId="{978C447F-4E22-4D6E-A23B-9202DE937632}" sibTransId="{E3D8240F-A144-4615-9729-99842300FC9C}"/>
    <dgm:cxn modelId="{F1946881-8628-4891-8949-109547324A51}" srcId="{41C2AD98-F24D-46E2-B5A0-5FB3E69D40F2}" destId="{D612D944-97B2-4228-A125-7EF04A9BF77C}" srcOrd="0" destOrd="0" parTransId="{20278A36-7F70-40B9-ACA4-77B6A718371D}" sibTransId="{2CEDD6FB-5843-49F8-9416-B6E95EA1247D}"/>
    <dgm:cxn modelId="{6DCA7389-C97E-4FE7-88E9-134142563CE2}" srcId="{05AF522B-A5B8-436F-B82C-274CC4F9A63E}" destId="{D1CB25E5-E31D-4449-A9EE-339156191F39}" srcOrd="1" destOrd="0" parTransId="{DB636D6F-4BB4-4CEF-BDC0-F588B374883F}" sibTransId="{D490ACCD-E069-426B-BE43-CEDE1524042A}"/>
    <dgm:cxn modelId="{3223C09E-498F-4D33-88D8-EDB14FFA4EF1}" srcId="{166245B8-E24D-4A0D-BCB8-17CFEA32122D}" destId="{21DFE374-041E-4F1E-9950-B9622E524871}" srcOrd="2" destOrd="0" parTransId="{83B95648-7A1F-4082-A786-1E7DE8206204}" sibTransId="{7E0AB077-BBF6-4465-A81C-956D3D73F9A0}"/>
    <dgm:cxn modelId="{195214A0-DF3A-41B2-9770-5B2B0A9D4425}" srcId="{166245B8-E24D-4A0D-BCB8-17CFEA32122D}" destId="{05AF522B-A5B8-436F-B82C-274CC4F9A63E}" srcOrd="0" destOrd="0" parTransId="{653F4A74-E0E1-4F3A-9296-67620BDF97EE}" sibTransId="{4DC8DDAC-37A0-4FF9-9C3D-0609A1C81395}"/>
    <dgm:cxn modelId="{AA9894AC-893E-4E5E-B78C-998D64057AA6}" type="presOf" srcId="{E575F088-D802-4EF7-A5EC-5BBEF2C70B97}" destId="{EAB9F60E-099E-4A5F-B5DB-CE282FD128C2}" srcOrd="0" destOrd="1" presId="urn:microsoft.com/office/officeart/2005/8/layout/hList1"/>
    <dgm:cxn modelId="{D53DA8AD-2AE3-4A2B-AC68-16A6664596B3}" srcId="{21DFE374-041E-4F1E-9950-B9622E524871}" destId="{F0B5CED7-BBF6-4E0D-93BD-91894AB60EA0}" srcOrd="0" destOrd="0" parTransId="{AF5235A3-DA1C-4211-8DC3-21787130FB1D}" sibTransId="{B4490590-7AF7-4C49-BD56-8AFC3439C30B}"/>
    <dgm:cxn modelId="{ACD691C2-F3BB-4785-BCDA-E3C24FD81519}" type="presOf" srcId="{21DFE374-041E-4F1E-9950-B9622E524871}" destId="{C59267E3-E932-4E14-B3C5-435847ED44FC}" srcOrd="0" destOrd="0" presId="urn:microsoft.com/office/officeart/2005/8/layout/hList1"/>
    <dgm:cxn modelId="{1FEC9CC7-E08A-47CD-83AE-EA54AAFFD144}" type="presOf" srcId="{05AF522B-A5B8-436F-B82C-274CC4F9A63E}" destId="{2A2EF964-E8D5-4815-8C39-6BF97FA0E5FB}" srcOrd="0" destOrd="0" presId="urn:microsoft.com/office/officeart/2005/8/layout/hList1"/>
    <dgm:cxn modelId="{CFF171D2-AB4E-4ECA-B116-2A089502B64E}" type="presOf" srcId="{13D64A7C-06F1-4564-9D07-121AE15531B8}" destId="{EAB9F60E-099E-4A5F-B5DB-CE282FD128C2}" srcOrd="0" destOrd="2" presId="urn:microsoft.com/office/officeart/2005/8/layout/hList1"/>
    <dgm:cxn modelId="{1B6BD7DD-F830-4E9E-ACDD-9189109B502A}" type="presOf" srcId="{D612D944-97B2-4228-A125-7EF04A9BF77C}" destId="{6CDD352F-E55C-4A3F-9642-E52803712FCA}" srcOrd="0" destOrd="0" presId="urn:microsoft.com/office/officeart/2005/8/layout/hList1"/>
    <dgm:cxn modelId="{DB9FE3DF-526E-421A-ADB8-21E07D636B4C}" type="presOf" srcId="{24155BBA-35CB-4D55-9111-54C910276F1C}" destId="{EAB9F60E-099E-4A5F-B5DB-CE282FD128C2}" srcOrd="0" destOrd="3" presId="urn:microsoft.com/office/officeart/2005/8/layout/hList1"/>
    <dgm:cxn modelId="{9F4B8EE4-98C7-43B4-AC53-5EA4682DA6B9}" srcId="{643E1099-0A16-4D8C-9633-ABC8720F8FCA}" destId="{B2ED3298-286A-47CA-ADBB-D59D8E7CB706}" srcOrd="0" destOrd="0" parTransId="{97E91810-CA09-43DD-A471-0D69D3A39B54}" sibTransId="{F75D281F-A893-496F-8EE3-F2E169ACB944}"/>
    <dgm:cxn modelId="{7D4F11F0-1712-49EC-B095-62C081E5D87E}" type="presOf" srcId="{F0B5CED7-BBF6-4E0D-93BD-91894AB60EA0}" destId="{254CC20E-C16B-41AA-8E06-DA3A6541E063}" srcOrd="0" destOrd="0" presId="urn:microsoft.com/office/officeart/2005/8/layout/hList1"/>
    <dgm:cxn modelId="{7A3476FC-2708-4586-87CF-525E4F14FD56}" type="presOf" srcId="{41C2AD98-F24D-46E2-B5A0-5FB3E69D40F2}" destId="{FE407170-8C2F-45F3-8BB5-F22C6CB7295A}" srcOrd="0" destOrd="0" presId="urn:microsoft.com/office/officeart/2005/8/layout/hList1"/>
    <dgm:cxn modelId="{8100FB22-4FBC-4492-BE1D-18F9000D012E}" type="presParOf" srcId="{7A09C0C8-9084-4DCF-B901-D28A993BAE95}" destId="{8FB9C41E-E4E9-4F1D-B90B-8E2625452FE5}" srcOrd="0" destOrd="0" presId="urn:microsoft.com/office/officeart/2005/8/layout/hList1"/>
    <dgm:cxn modelId="{40CB9251-92A1-4E21-9C4D-FAC135525DC2}" type="presParOf" srcId="{8FB9C41E-E4E9-4F1D-B90B-8E2625452FE5}" destId="{2A2EF964-E8D5-4815-8C39-6BF97FA0E5FB}" srcOrd="0" destOrd="0" presId="urn:microsoft.com/office/officeart/2005/8/layout/hList1"/>
    <dgm:cxn modelId="{A7A346F8-06AB-4385-A128-715BB3064630}" type="presParOf" srcId="{8FB9C41E-E4E9-4F1D-B90B-8E2625452FE5}" destId="{08685563-6B71-4D06-869F-A8F8E973A2D0}" srcOrd="1" destOrd="0" presId="urn:microsoft.com/office/officeart/2005/8/layout/hList1"/>
    <dgm:cxn modelId="{42E10F6D-03E0-4403-9231-FF3FEF728C15}" type="presParOf" srcId="{7A09C0C8-9084-4DCF-B901-D28A993BAE95}" destId="{D49A4E23-C0B6-4716-9771-48D7253D64FD}" srcOrd="1" destOrd="0" presId="urn:microsoft.com/office/officeart/2005/8/layout/hList1"/>
    <dgm:cxn modelId="{80474BF6-3EE4-4A8D-A9B4-18A96C16E471}" type="presParOf" srcId="{7A09C0C8-9084-4DCF-B901-D28A993BAE95}" destId="{8AAEF0B1-D68E-4D3F-9978-CF00886C9414}" srcOrd="2" destOrd="0" presId="urn:microsoft.com/office/officeart/2005/8/layout/hList1"/>
    <dgm:cxn modelId="{97A5DAFF-652F-4C34-93EC-9FA6C450E489}" type="presParOf" srcId="{8AAEF0B1-D68E-4D3F-9978-CF00886C9414}" destId="{FE407170-8C2F-45F3-8BB5-F22C6CB7295A}" srcOrd="0" destOrd="0" presId="urn:microsoft.com/office/officeart/2005/8/layout/hList1"/>
    <dgm:cxn modelId="{2567FDCF-85BE-4884-8B7E-6D66A9EF19C4}" type="presParOf" srcId="{8AAEF0B1-D68E-4D3F-9978-CF00886C9414}" destId="{6CDD352F-E55C-4A3F-9642-E52803712FCA}" srcOrd="1" destOrd="0" presId="urn:microsoft.com/office/officeart/2005/8/layout/hList1"/>
    <dgm:cxn modelId="{E2CEDDA4-98EE-4B8C-8B1F-9E83DD996011}" type="presParOf" srcId="{7A09C0C8-9084-4DCF-B901-D28A993BAE95}" destId="{F50ACC85-2B08-45BC-850B-6B238BD3D9E7}" srcOrd="3" destOrd="0" presId="urn:microsoft.com/office/officeart/2005/8/layout/hList1"/>
    <dgm:cxn modelId="{849A22EE-85F2-45A0-A8C3-0E8DB5FC1D40}" type="presParOf" srcId="{7A09C0C8-9084-4DCF-B901-D28A993BAE95}" destId="{90AA3557-FA30-47C8-97CB-19EAF7C666BD}" srcOrd="4" destOrd="0" presId="urn:microsoft.com/office/officeart/2005/8/layout/hList1"/>
    <dgm:cxn modelId="{3C57FCEE-E795-4005-A209-376E77AA5FC7}" type="presParOf" srcId="{90AA3557-FA30-47C8-97CB-19EAF7C666BD}" destId="{C59267E3-E932-4E14-B3C5-435847ED44FC}" srcOrd="0" destOrd="0" presId="urn:microsoft.com/office/officeart/2005/8/layout/hList1"/>
    <dgm:cxn modelId="{2B7025F3-A65A-4E58-834B-1B881942A6CF}" type="presParOf" srcId="{90AA3557-FA30-47C8-97CB-19EAF7C666BD}" destId="{254CC20E-C16B-41AA-8E06-DA3A6541E063}" srcOrd="1" destOrd="0" presId="urn:microsoft.com/office/officeart/2005/8/layout/hList1"/>
    <dgm:cxn modelId="{23C625BC-8DD5-41D6-93AD-ACA19A9E55B1}" type="presParOf" srcId="{7A09C0C8-9084-4DCF-B901-D28A993BAE95}" destId="{0A124DF7-6591-4096-ACF8-4BE7FF721E12}" srcOrd="5" destOrd="0" presId="urn:microsoft.com/office/officeart/2005/8/layout/hList1"/>
    <dgm:cxn modelId="{E7BECBCB-05D5-43DD-8103-67626309370B}" type="presParOf" srcId="{7A09C0C8-9084-4DCF-B901-D28A993BAE95}" destId="{B03DB672-E9B4-4052-B4BE-D3BC7C2DB8EE}" srcOrd="6" destOrd="0" presId="urn:microsoft.com/office/officeart/2005/8/layout/hList1"/>
    <dgm:cxn modelId="{5840DD99-85F5-4DAC-BDEA-94B41C29914D}" type="presParOf" srcId="{B03DB672-E9B4-4052-B4BE-D3BC7C2DB8EE}" destId="{557AFBC9-9CF8-4308-A465-AE7604E953E4}" srcOrd="0" destOrd="0" presId="urn:microsoft.com/office/officeart/2005/8/layout/hList1"/>
    <dgm:cxn modelId="{C2123BC2-E20E-4879-ABFF-3250D151A620}" type="presParOf" srcId="{B03DB672-E9B4-4052-B4BE-D3BC7C2DB8EE}" destId="{EAB9F60E-099E-4A5F-B5DB-CE282FD128C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62C5F1-B9F8-4DB8-99C7-931518684CDD}"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D018D807-4B63-4CE9-A859-BE76D5AB010F}">
      <dgm:prSet/>
      <dgm:spPr/>
      <dgm:t>
        <a:bodyPr/>
        <a:lstStyle/>
        <a:p>
          <a:pPr>
            <a:lnSpc>
              <a:spcPct val="100000"/>
            </a:lnSpc>
            <a:defRPr b="1"/>
          </a:pPr>
          <a:r>
            <a:rPr lang="en-US"/>
            <a:t>Operational Impacts</a:t>
          </a:r>
        </a:p>
      </dgm:t>
    </dgm:pt>
    <dgm:pt modelId="{B31FF8D9-E955-48F7-BEA2-1DF7F92F7129}" type="parTrans" cxnId="{B1AE1B0F-06B3-42CD-9F65-0E8986EC205B}">
      <dgm:prSet/>
      <dgm:spPr/>
      <dgm:t>
        <a:bodyPr/>
        <a:lstStyle/>
        <a:p>
          <a:endParaRPr lang="en-US"/>
        </a:p>
      </dgm:t>
    </dgm:pt>
    <dgm:pt modelId="{8735E52D-50E4-475A-8166-51DE184F6378}" type="sibTrans" cxnId="{B1AE1B0F-06B3-42CD-9F65-0E8986EC205B}">
      <dgm:prSet/>
      <dgm:spPr/>
      <dgm:t>
        <a:bodyPr/>
        <a:lstStyle/>
        <a:p>
          <a:endParaRPr lang="en-US"/>
        </a:p>
      </dgm:t>
    </dgm:pt>
    <dgm:pt modelId="{39AD8B4B-CFAF-4690-A96E-84FFD703C22D}">
      <dgm:prSet custT="1"/>
      <dgm:spPr/>
      <dgm:t>
        <a:bodyPr/>
        <a:lstStyle/>
        <a:p>
          <a:pPr>
            <a:lnSpc>
              <a:spcPct val="100000"/>
            </a:lnSpc>
          </a:pPr>
          <a:r>
            <a:rPr lang="en-US" sz="1800" dirty="0"/>
            <a:t>AI co-pilots enhance front desk operations by speeding up routine tasks like answering FAQs and retrieving policies, improving overall response time and accuracy (Carr, 2025).</a:t>
          </a:r>
        </a:p>
      </dgm:t>
    </dgm:pt>
    <dgm:pt modelId="{53331988-4EFB-4AEB-9989-1821836D7B93}" type="parTrans" cxnId="{BBF22B05-88E0-44AF-879A-D1AB5735129F}">
      <dgm:prSet/>
      <dgm:spPr/>
      <dgm:t>
        <a:bodyPr/>
        <a:lstStyle/>
        <a:p>
          <a:endParaRPr lang="en-US"/>
        </a:p>
      </dgm:t>
    </dgm:pt>
    <dgm:pt modelId="{E8B963CF-FC7E-4EE1-A108-B3A3A159F8F4}" type="sibTrans" cxnId="{BBF22B05-88E0-44AF-879A-D1AB5735129F}">
      <dgm:prSet/>
      <dgm:spPr/>
      <dgm:t>
        <a:bodyPr/>
        <a:lstStyle/>
        <a:p>
          <a:endParaRPr lang="en-US"/>
        </a:p>
      </dgm:t>
    </dgm:pt>
    <dgm:pt modelId="{43CA2F03-539A-4859-945B-F03E8DC81781}">
      <dgm:prSet custT="1"/>
      <dgm:spPr/>
      <dgm:t>
        <a:bodyPr/>
        <a:lstStyle/>
        <a:p>
          <a:pPr>
            <a:lnSpc>
              <a:spcPct val="100000"/>
            </a:lnSpc>
          </a:pPr>
          <a:r>
            <a:rPr lang="en-US" sz="1800" dirty="0"/>
            <a:t>Hybrid workflows, where AI supports humans, significantly reduce knowledge retrieval errors and improve consistency (Begum et al., 2025).</a:t>
          </a:r>
        </a:p>
      </dgm:t>
    </dgm:pt>
    <dgm:pt modelId="{4EFA9096-69C9-4831-904D-45A9C3C340F2}" type="parTrans" cxnId="{7F3AC1CE-6F9F-4CF7-A1EF-989CEEC97A27}">
      <dgm:prSet/>
      <dgm:spPr/>
      <dgm:t>
        <a:bodyPr/>
        <a:lstStyle/>
        <a:p>
          <a:endParaRPr lang="en-US"/>
        </a:p>
      </dgm:t>
    </dgm:pt>
    <dgm:pt modelId="{985F7696-2FEA-4AE7-A4ED-BD238AD0A35C}" type="sibTrans" cxnId="{7F3AC1CE-6F9F-4CF7-A1EF-989CEEC97A27}">
      <dgm:prSet/>
      <dgm:spPr/>
      <dgm:t>
        <a:bodyPr/>
        <a:lstStyle/>
        <a:p>
          <a:endParaRPr lang="en-US"/>
        </a:p>
      </dgm:t>
    </dgm:pt>
    <dgm:pt modelId="{A7FF8973-70DF-4819-9CCE-5C667A3ADCA2}">
      <dgm:prSet/>
      <dgm:spPr/>
      <dgm:t>
        <a:bodyPr/>
        <a:lstStyle/>
        <a:p>
          <a:pPr>
            <a:lnSpc>
              <a:spcPct val="100000"/>
            </a:lnSpc>
            <a:defRPr b="1"/>
          </a:pPr>
          <a:r>
            <a:rPr lang="en-US"/>
            <a:t>Guest Outcomes</a:t>
          </a:r>
        </a:p>
      </dgm:t>
    </dgm:pt>
    <dgm:pt modelId="{8BB0125D-B642-418B-860B-12154CC60A8D}" type="parTrans" cxnId="{3472149B-4F47-4C45-8A8F-69E87C2FB262}">
      <dgm:prSet/>
      <dgm:spPr/>
      <dgm:t>
        <a:bodyPr/>
        <a:lstStyle/>
        <a:p>
          <a:endParaRPr lang="en-US"/>
        </a:p>
      </dgm:t>
    </dgm:pt>
    <dgm:pt modelId="{CF8A47EE-1A1F-4D82-B6FA-C3F56C229541}" type="sibTrans" cxnId="{3472149B-4F47-4C45-8A8F-69E87C2FB262}">
      <dgm:prSet/>
      <dgm:spPr/>
      <dgm:t>
        <a:bodyPr/>
        <a:lstStyle/>
        <a:p>
          <a:endParaRPr lang="en-US"/>
        </a:p>
      </dgm:t>
    </dgm:pt>
    <dgm:pt modelId="{A5E95187-693A-4EAE-BE5C-869C6103021C}">
      <dgm:prSet custT="1"/>
      <dgm:spPr/>
      <dgm:t>
        <a:bodyPr/>
        <a:lstStyle/>
        <a:p>
          <a:pPr>
            <a:lnSpc>
              <a:spcPct val="100000"/>
            </a:lnSpc>
          </a:pPr>
          <a:r>
            <a:rPr lang="en-US" sz="1800" dirty="0"/>
            <a:t>AI enhances guest satisfaction when it works alongside humans, maintaining the critical warmth and empathy of the hospitality experience (Costa and Costa, 2022).</a:t>
          </a:r>
        </a:p>
        <a:p>
          <a:pPr>
            <a:lnSpc>
              <a:spcPct val="100000"/>
            </a:lnSpc>
          </a:pPr>
          <a:r>
            <a:rPr lang="en-US" sz="1800" dirty="0"/>
            <a:t>AI performs well for routine, information-based tasks, but human involvement is crucial for complex or sensitive issues (Jeon, 2024).</a:t>
          </a:r>
        </a:p>
      </dgm:t>
    </dgm:pt>
    <dgm:pt modelId="{FE00C6EF-A362-4639-BD70-68D98F62987E}" type="parTrans" cxnId="{7AD64314-746C-4FA5-9BA8-07031542178A}">
      <dgm:prSet/>
      <dgm:spPr/>
      <dgm:t>
        <a:bodyPr/>
        <a:lstStyle/>
        <a:p>
          <a:endParaRPr lang="en-US"/>
        </a:p>
      </dgm:t>
    </dgm:pt>
    <dgm:pt modelId="{35509571-785E-43AB-84AD-3018C1D833F2}" type="sibTrans" cxnId="{7AD64314-746C-4FA5-9BA8-07031542178A}">
      <dgm:prSet/>
      <dgm:spPr/>
      <dgm:t>
        <a:bodyPr/>
        <a:lstStyle/>
        <a:p>
          <a:endParaRPr lang="en-US"/>
        </a:p>
      </dgm:t>
    </dgm:pt>
    <dgm:pt modelId="{4FBAE4A2-41E1-497A-81CC-72B1B3F0EE5E}" type="pres">
      <dgm:prSet presAssocID="{D562C5F1-B9F8-4DB8-99C7-931518684CDD}" presName="root" presStyleCnt="0">
        <dgm:presLayoutVars>
          <dgm:dir/>
          <dgm:resizeHandles val="exact"/>
        </dgm:presLayoutVars>
      </dgm:prSet>
      <dgm:spPr/>
    </dgm:pt>
    <dgm:pt modelId="{CE9F309D-F078-4F7B-B319-DB55241FDF6A}" type="pres">
      <dgm:prSet presAssocID="{D018D807-4B63-4CE9-A859-BE76D5AB010F}" presName="compNode" presStyleCnt="0"/>
      <dgm:spPr/>
    </dgm:pt>
    <dgm:pt modelId="{045E24B1-FAC8-4046-9422-40892687655A}" type="pres">
      <dgm:prSet presAssocID="{D018D807-4B63-4CE9-A859-BE76D5AB01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BF2215E-7BA0-4D10-9028-45F7B872BF33}" type="pres">
      <dgm:prSet presAssocID="{D018D807-4B63-4CE9-A859-BE76D5AB010F}" presName="iconSpace" presStyleCnt="0"/>
      <dgm:spPr/>
    </dgm:pt>
    <dgm:pt modelId="{7E69D682-7A7D-4162-8FA2-64ABE3A91B03}" type="pres">
      <dgm:prSet presAssocID="{D018D807-4B63-4CE9-A859-BE76D5AB010F}" presName="parTx" presStyleLbl="revTx" presStyleIdx="0" presStyleCnt="4">
        <dgm:presLayoutVars>
          <dgm:chMax val="0"/>
          <dgm:chPref val="0"/>
        </dgm:presLayoutVars>
      </dgm:prSet>
      <dgm:spPr/>
    </dgm:pt>
    <dgm:pt modelId="{793D57FD-3584-4FC1-8811-41398CCE64CE}" type="pres">
      <dgm:prSet presAssocID="{D018D807-4B63-4CE9-A859-BE76D5AB010F}" presName="txSpace" presStyleCnt="0"/>
      <dgm:spPr/>
    </dgm:pt>
    <dgm:pt modelId="{6203C66D-5865-4966-AF71-D2F31E16A810}" type="pres">
      <dgm:prSet presAssocID="{D018D807-4B63-4CE9-A859-BE76D5AB010F}" presName="desTx" presStyleLbl="revTx" presStyleIdx="1" presStyleCnt="4">
        <dgm:presLayoutVars/>
      </dgm:prSet>
      <dgm:spPr/>
    </dgm:pt>
    <dgm:pt modelId="{AB960062-C57A-493C-BF80-9E4484C2A662}" type="pres">
      <dgm:prSet presAssocID="{8735E52D-50E4-475A-8166-51DE184F6378}" presName="sibTrans" presStyleCnt="0"/>
      <dgm:spPr/>
    </dgm:pt>
    <dgm:pt modelId="{F0BBA954-3E0E-4309-886B-4421768074F1}" type="pres">
      <dgm:prSet presAssocID="{A7FF8973-70DF-4819-9CCE-5C667A3ADCA2}" presName="compNode" presStyleCnt="0"/>
      <dgm:spPr/>
    </dgm:pt>
    <dgm:pt modelId="{F834F66C-C7A7-4278-BA0F-0A0B9348CB28}" type="pres">
      <dgm:prSet presAssocID="{A7FF8973-70DF-4819-9CCE-5C667A3ADC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36D737F2-FC0D-4687-924A-93D63869A4A6}" type="pres">
      <dgm:prSet presAssocID="{A7FF8973-70DF-4819-9CCE-5C667A3ADCA2}" presName="iconSpace" presStyleCnt="0"/>
      <dgm:spPr/>
    </dgm:pt>
    <dgm:pt modelId="{967B352A-2C9C-4700-99C5-EF222670C629}" type="pres">
      <dgm:prSet presAssocID="{A7FF8973-70DF-4819-9CCE-5C667A3ADCA2}" presName="parTx" presStyleLbl="revTx" presStyleIdx="2" presStyleCnt="4">
        <dgm:presLayoutVars>
          <dgm:chMax val="0"/>
          <dgm:chPref val="0"/>
        </dgm:presLayoutVars>
      </dgm:prSet>
      <dgm:spPr/>
    </dgm:pt>
    <dgm:pt modelId="{74ACC087-38BC-44E8-87D4-5208B06B203F}" type="pres">
      <dgm:prSet presAssocID="{A7FF8973-70DF-4819-9CCE-5C667A3ADCA2}" presName="txSpace" presStyleCnt="0"/>
      <dgm:spPr/>
    </dgm:pt>
    <dgm:pt modelId="{D37A6E32-2F32-4BE4-8BD9-0B0A29544202}" type="pres">
      <dgm:prSet presAssocID="{A7FF8973-70DF-4819-9CCE-5C667A3ADCA2}" presName="desTx" presStyleLbl="revTx" presStyleIdx="3" presStyleCnt="4">
        <dgm:presLayoutVars/>
      </dgm:prSet>
      <dgm:spPr/>
    </dgm:pt>
  </dgm:ptLst>
  <dgm:cxnLst>
    <dgm:cxn modelId="{BBF22B05-88E0-44AF-879A-D1AB5735129F}" srcId="{D018D807-4B63-4CE9-A859-BE76D5AB010F}" destId="{39AD8B4B-CFAF-4690-A96E-84FFD703C22D}" srcOrd="0" destOrd="0" parTransId="{53331988-4EFB-4AEB-9989-1821836D7B93}" sibTransId="{E8B963CF-FC7E-4EE1-A108-B3A3A159F8F4}"/>
    <dgm:cxn modelId="{B1AE1B0F-06B3-42CD-9F65-0E8986EC205B}" srcId="{D562C5F1-B9F8-4DB8-99C7-931518684CDD}" destId="{D018D807-4B63-4CE9-A859-BE76D5AB010F}" srcOrd="0" destOrd="0" parTransId="{B31FF8D9-E955-48F7-BEA2-1DF7F92F7129}" sibTransId="{8735E52D-50E4-475A-8166-51DE184F6378}"/>
    <dgm:cxn modelId="{7AD64314-746C-4FA5-9BA8-07031542178A}" srcId="{A7FF8973-70DF-4819-9CCE-5C667A3ADCA2}" destId="{A5E95187-693A-4EAE-BE5C-869C6103021C}" srcOrd="0" destOrd="0" parTransId="{FE00C6EF-A362-4639-BD70-68D98F62987E}" sibTransId="{35509571-785E-43AB-84AD-3018C1D833F2}"/>
    <dgm:cxn modelId="{CC28BC5E-77FD-400E-AF0D-344EB2B65376}" type="presOf" srcId="{A7FF8973-70DF-4819-9CCE-5C667A3ADCA2}" destId="{967B352A-2C9C-4700-99C5-EF222670C629}" srcOrd="0" destOrd="0" presId="urn:microsoft.com/office/officeart/2018/5/layout/CenteredIconLabelDescriptionList"/>
    <dgm:cxn modelId="{B8AEDB62-464F-447A-96B4-95348CEB1741}" type="presOf" srcId="{39AD8B4B-CFAF-4690-A96E-84FFD703C22D}" destId="{6203C66D-5865-4966-AF71-D2F31E16A810}" srcOrd="0" destOrd="0" presId="urn:microsoft.com/office/officeart/2018/5/layout/CenteredIconLabelDescriptionList"/>
    <dgm:cxn modelId="{47E1CC76-0525-4F65-A968-A110D047844E}" type="presOf" srcId="{43CA2F03-539A-4859-945B-F03E8DC81781}" destId="{6203C66D-5865-4966-AF71-D2F31E16A810}" srcOrd="0" destOrd="1" presId="urn:microsoft.com/office/officeart/2018/5/layout/CenteredIconLabelDescriptionList"/>
    <dgm:cxn modelId="{B1E53980-2BFA-42EB-8731-A43B8CBAB28E}" type="presOf" srcId="{A5E95187-693A-4EAE-BE5C-869C6103021C}" destId="{D37A6E32-2F32-4BE4-8BD9-0B0A29544202}" srcOrd="0" destOrd="0" presId="urn:microsoft.com/office/officeart/2018/5/layout/CenteredIconLabelDescriptionList"/>
    <dgm:cxn modelId="{426A8B80-8018-4826-ADEE-7A5E53458CF4}" type="presOf" srcId="{D562C5F1-B9F8-4DB8-99C7-931518684CDD}" destId="{4FBAE4A2-41E1-497A-81CC-72B1B3F0EE5E}" srcOrd="0" destOrd="0" presId="urn:microsoft.com/office/officeart/2018/5/layout/CenteredIconLabelDescriptionList"/>
    <dgm:cxn modelId="{3472149B-4F47-4C45-8A8F-69E87C2FB262}" srcId="{D562C5F1-B9F8-4DB8-99C7-931518684CDD}" destId="{A7FF8973-70DF-4819-9CCE-5C667A3ADCA2}" srcOrd="1" destOrd="0" parTransId="{8BB0125D-B642-418B-860B-12154CC60A8D}" sibTransId="{CF8A47EE-1A1F-4D82-B6FA-C3F56C229541}"/>
    <dgm:cxn modelId="{7F3AC1CE-6F9F-4CF7-A1EF-989CEEC97A27}" srcId="{D018D807-4B63-4CE9-A859-BE76D5AB010F}" destId="{43CA2F03-539A-4859-945B-F03E8DC81781}" srcOrd="1" destOrd="0" parTransId="{4EFA9096-69C9-4831-904D-45A9C3C340F2}" sibTransId="{985F7696-2FEA-4AE7-A4ED-BD238AD0A35C}"/>
    <dgm:cxn modelId="{23C072E3-A938-42FC-AF4D-0D3F22B2F7F7}" type="presOf" srcId="{D018D807-4B63-4CE9-A859-BE76D5AB010F}" destId="{7E69D682-7A7D-4162-8FA2-64ABE3A91B03}" srcOrd="0" destOrd="0" presId="urn:microsoft.com/office/officeart/2018/5/layout/CenteredIconLabelDescriptionList"/>
    <dgm:cxn modelId="{90D26009-392C-4899-82E9-3E1EAB1170FB}" type="presParOf" srcId="{4FBAE4A2-41E1-497A-81CC-72B1B3F0EE5E}" destId="{CE9F309D-F078-4F7B-B319-DB55241FDF6A}" srcOrd="0" destOrd="0" presId="urn:microsoft.com/office/officeart/2018/5/layout/CenteredIconLabelDescriptionList"/>
    <dgm:cxn modelId="{A9044CFC-0427-40F0-948F-C1543A096807}" type="presParOf" srcId="{CE9F309D-F078-4F7B-B319-DB55241FDF6A}" destId="{045E24B1-FAC8-4046-9422-40892687655A}" srcOrd="0" destOrd="0" presId="urn:microsoft.com/office/officeart/2018/5/layout/CenteredIconLabelDescriptionList"/>
    <dgm:cxn modelId="{7DD2727E-075B-4A96-B68D-8201EEF5BDAB}" type="presParOf" srcId="{CE9F309D-F078-4F7B-B319-DB55241FDF6A}" destId="{0BF2215E-7BA0-4D10-9028-45F7B872BF33}" srcOrd="1" destOrd="0" presId="urn:microsoft.com/office/officeart/2018/5/layout/CenteredIconLabelDescriptionList"/>
    <dgm:cxn modelId="{FE182BCC-DC0F-416A-979B-7F9AED3B5920}" type="presParOf" srcId="{CE9F309D-F078-4F7B-B319-DB55241FDF6A}" destId="{7E69D682-7A7D-4162-8FA2-64ABE3A91B03}" srcOrd="2" destOrd="0" presId="urn:microsoft.com/office/officeart/2018/5/layout/CenteredIconLabelDescriptionList"/>
    <dgm:cxn modelId="{C7851A95-5C96-4943-9C5B-795F5361A7C0}" type="presParOf" srcId="{CE9F309D-F078-4F7B-B319-DB55241FDF6A}" destId="{793D57FD-3584-4FC1-8811-41398CCE64CE}" srcOrd="3" destOrd="0" presId="urn:microsoft.com/office/officeart/2018/5/layout/CenteredIconLabelDescriptionList"/>
    <dgm:cxn modelId="{A5E49767-28F1-4E62-9A63-1949558F65B3}" type="presParOf" srcId="{CE9F309D-F078-4F7B-B319-DB55241FDF6A}" destId="{6203C66D-5865-4966-AF71-D2F31E16A810}" srcOrd="4" destOrd="0" presId="urn:microsoft.com/office/officeart/2018/5/layout/CenteredIconLabelDescriptionList"/>
    <dgm:cxn modelId="{C2FE0AFC-4459-4C82-9EBB-918AABAC31B6}" type="presParOf" srcId="{4FBAE4A2-41E1-497A-81CC-72B1B3F0EE5E}" destId="{AB960062-C57A-493C-BF80-9E4484C2A662}" srcOrd="1" destOrd="0" presId="urn:microsoft.com/office/officeart/2018/5/layout/CenteredIconLabelDescriptionList"/>
    <dgm:cxn modelId="{5EE3AFF1-DBA8-4FA2-94FB-4CFE6FFCB28E}" type="presParOf" srcId="{4FBAE4A2-41E1-497A-81CC-72B1B3F0EE5E}" destId="{F0BBA954-3E0E-4309-886B-4421768074F1}" srcOrd="2" destOrd="0" presId="urn:microsoft.com/office/officeart/2018/5/layout/CenteredIconLabelDescriptionList"/>
    <dgm:cxn modelId="{FE891EC1-E08F-4CB8-B6D2-24A43208C09A}" type="presParOf" srcId="{F0BBA954-3E0E-4309-886B-4421768074F1}" destId="{F834F66C-C7A7-4278-BA0F-0A0B9348CB28}" srcOrd="0" destOrd="0" presId="urn:microsoft.com/office/officeart/2018/5/layout/CenteredIconLabelDescriptionList"/>
    <dgm:cxn modelId="{9CA0669D-10C1-48DD-A471-ADE5393A336C}" type="presParOf" srcId="{F0BBA954-3E0E-4309-886B-4421768074F1}" destId="{36D737F2-FC0D-4687-924A-93D63869A4A6}" srcOrd="1" destOrd="0" presId="urn:microsoft.com/office/officeart/2018/5/layout/CenteredIconLabelDescriptionList"/>
    <dgm:cxn modelId="{C0839E20-5C8E-40F1-9779-BADE879BC1C1}" type="presParOf" srcId="{F0BBA954-3E0E-4309-886B-4421768074F1}" destId="{967B352A-2C9C-4700-99C5-EF222670C629}" srcOrd="2" destOrd="0" presId="urn:microsoft.com/office/officeart/2018/5/layout/CenteredIconLabelDescriptionList"/>
    <dgm:cxn modelId="{96A77A87-6950-41C4-B836-DC3D75E657D7}" type="presParOf" srcId="{F0BBA954-3E0E-4309-886B-4421768074F1}" destId="{74ACC087-38BC-44E8-87D4-5208B06B203F}" srcOrd="3" destOrd="0" presId="urn:microsoft.com/office/officeart/2018/5/layout/CenteredIconLabelDescriptionList"/>
    <dgm:cxn modelId="{D6FF05C5-F620-456A-86BE-2E89BA19413F}" type="presParOf" srcId="{F0BBA954-3E0E-4309-886B-4421768074F1}" destId="{D37A6E32-2F32-4BE4-8BD9-0B0A29544202}"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8B248-3D46-483C-BAE4-18D8DE5BB818}" type="doc">
      <dgm:prSet loTypeId="urn:microsoft.com/office/officeart/2005/8/layout/chevron2" loCatId="process" qsTypeId="urn:microsoft.com/office/officeart/2005/8/quickstyle/simple1" qsCatId="simple" csTypeId="urn:microsoft.com/office/officeart/2005/8/colors/colorful4" csCatId="colorful"/>
      <dgm:spPr/>
      <dgm:t>
        <a:bodyPr/>
        <a:lstStyle/>
        <a:p>
          <a:endParaRPr lang="en-US"/>
        </a:p>
      </dgm:t>
    </dgm:pt>
    <dgm:pt modelId="{ED640798-3D66-4B4A-98CB-BEAD9C82B859}">
      <dgm:prSet/>
      <dgm:spPr/>
      <dgm:t>
        <a:bodyPr/>
        <a:lstStyle/>
        <a:p>
          <a:pPr algn="just"/>
          <a:r>
            <a:rPr lang="en-US" dirty="0"/>
            <a:t>Employee Outcomes</a:t>
          </a:r>
        </a:p>
      </dgm:t>
    </dgm:pt>
    <dgm:pt modelId="{F5FBB9B7-E3F1-4748-8CD1-999C7F3C135C}" type="parTrans" cxnId="{39CD4909-284A-4618-880D-E8FDD78EB476}">
      <dgm:prSet/>
      <dgm:spPr/>
      <dgm:t>
        <a:bodyPr/>
        <a:lstStyle/>
        <a:p>
          <a:endParaRPr lang="en-US"/>
        </a:p>
      </dgm:t>
    </dgm:pt>
    <dgm:pt modelId="{A734C8FE-343A-4466-85F7-35A99B922588}" type="sibTrans" cxnId="{39CD4909-284A-4618-880D-E8FDD78EB476}">
      <dgm:prSet/>
      <dgm:spPr/>
      <dgm:t>
        <a:bodyPr/>
        <a:lstStyle/>
        <a:p>
          <a:endParaRPr lang="en-US"/>
        </a:p>
      </dgm:t>
    </dgm:pt>
    <dgm:pt modelId="{0651DF0E-2A7B-4D63-BEB6-E0112574CC64}">
      <dgm:prSet/>
      <dgm:spPr/>
      <dgm:t>
        <a:bodyPr/>
        <a:lstStyle/>
        <a:p>
          <a:pPr algn="just"/>
          <a:r>
            <a:rPr lang="en-US" dirty="0"/>
            <a:t>AI co-pilots reduce cognitive strain on employees by automating repetitive tasks, enabling staff to focus on higher-value activities, leading to greater job satisfaction and performance (Gull et al., 2023).</a:t>
          </a:r>
        </a:p>
      </dgm:t>
    </dgm:pt>
    <dgm:pt modelId="{446B2F6E-AF99-4997-A97E-9563A7DB40ED}" type="parTrans" cxnId="{5147B759-191A-428A-87D9-16AF030C6629}">
      <dgm:prSet/>
      <dgm:spPr/>
      <dgm:t>
        <a:bodyPr/>
        <a:lstStyle/>
        <a:p>
          <a:endParaRPr lang="en-US"/>
        </a:p>
      </dgm:t>
    </dgm:pt>
    <dgm:pt modelId="{9F2BEF40-A365-4FA3-996C-20224A47D3F6}" type="sibTrans" cxnId="{5147B759-191A-428A-87D9-16AF030C6629}">
      <dgm:prSet/>
      <dgm:spPr/>
      <dgm:t>
        <a:bodyPr/>
        <a:lstStyle/>
        <a:p>
          <a:endParaRPr lang="en-US"/>
        </a:p>
      </dgm:t>
    </dgm:pt>
    <dgm:pt modelId="{B7E5EE01-9CEB-4E7A-BC6B-C856FFD0F378}">
      <dgm:prSet/>
      <dgm:spPr/>
      <dgm:t>
        <a:bodyPr/>
        <a:lstStyle/>
        <a:p>
          <a:pPr algn="just"/>
          <a:r>
            <a:rPr lang="en-US" dirty="0"/>
            <a:t>Effective training and empowerment are key to ensuring successful AI adoption and mitigating resistance (He et al., 2024).</a:t>
          </a:r>
        </a:p>
      </dgm:t>
    </dgm:pt>
    <dgm:pt modelId="{AB315C59-84FF-40CA-8D2D-0A3D4C4AFDBD}" type="parTrans" cxnId="{3B57ABB4-7B62-430B-9E38-D029DCD1D627}">
      <dgm:prSet/>
      <dgm:spPr/>
      <dgm:t>
        <a:bodyPr/>
        <a:lstStyle/>
        <a:p>
          <a:endParaRPr lang="en-US"/>
        </a:p>
      </dgm:t>
    </dgm:pt>
    <dgm:pt modelId="{A418EE19-F3B0-4707-B980-19ADDA9906C7}" type="sibTrans" cxnId="{3B57ABB4-7B62-430B-9E38-D029DCD1D627}">
      <dgm:prSet/>
      <dgm:spPr/>
      <dgm:t>
        <a:bodyPr/>
        <a:lstStyle/>
        <a:p>
          <a:endParaRPr lang="en-US"/>
        </a:p>
      </dgm:t>
    </dgm:pt>
    <dgm:pt modelId="{82C15E2A-05D0-45E3-A6FD-79CF0ECCA6CA}">
      <dgm:prSet/>
      <dgm:spPr/>
      <dgm:t>
        <a:bodyPr/>
        <a:lstStyle/>
        <a:p>
          <a:pPr algn="just"/>
          <a:r>
            <a:rPr lang="en-US"/>
            <a:t>Workflow Design</a:t>
          </a:r>
        </a:p>
      </dgm:t>
    </dgm:pt>
    <dgm:pt modelId="{01539011-111C-40B4-AB44-C8E08C2F3A3E}" type="parTrans" cxnId="{143948E5-79DF-474F-A484-37BFBAFC5BFF}">
      <dgm:prSet/>
      <dgm:spPr/>
      <dgm:t>
        <a:bodyPr/>
        <a:lstStyle/>
        <a:p>
          <a:endParaRPr lang="en-US"/>
        </a:p>
      </dgm:t>
    </dgm:pt>
    <dgm:pt modelId="{1BE760ED-F1AB-4F26-BAB1-22019BDD70A8}" type="sibTrans" cxnId="{143948E5-79DF-474F-A484-37BFBAFC5BFF}">
      <dgm:prSet/>
      <dgm:spPr/>
      <dgm:t>
        <a:bodyPr/>
        <a:lstStyle/>
        <a:p>
          <a:endParaRPr lang="en-US"/>
        </a:p>
      </dgm:t>
    </dgm:pt>
    <dgm:pt modelId="{861F25F1-76EC-4AB7-BE2E-60FD093120F6}">
      <dgm:prSet/>
      <dgm:spPr/>
      <dgm:t>
        <a:bodyPr/>
        <a:lstStyle/>
        <a:p>
          <a:pPr algn="just"/>
          <a:r>
            <a:rPr lang="en-US" dirty="0"/>
            <a:t>AI co-pilots excel in areas like multilingual FAQs, policy retrieval, and service recovery notes, but human oversight is necessary for handling sensitive tasks such as complaints or billing disputes (Mei et al., 2024; Begum et al., 2025).</a:t>
          </a:r>
        </a:p>
      </dgm:t>
    </dgm:pt>
    <dgm:pt modelId="{447D7137-FF02-4E84-B877-0E81B46D715E}" type="parTrans" cxnId="{E0EAC320-3C8A-49A6-BFB2-5454A731ADAD}">
      <dgm:prSet/>
      <dgm:spPr/>
      <dgm:t>
        <a:bodyPr/>
        <a:lstStyle/>
        <a:p>
          <a:endParaRPr lang="en-US"/>
        </a:p>
      </dgm:t>
    </dgm:pt>
    <dgm:pt modelId="{CA1F88E9-1F8A-4F49-AF2E-24477DB36860}" type="sibTrans" cxnId="{E0EAC320-3C8A-49A6-BFB2-5454A731ADAD}">
      <dgm:prSet/>
      <dgm:spPr/>
      <dgm:t>
        <a:bodyPr/>
        <a:lstStyle/>
        <a:p>
          <a:endParaRPr lang="en-US"/>
        </a:p>
      </dgm:t>
    </dgm:pt>
    <dgm:pt modelId="{D015ED90-48F5-4E51-A9DF-F97D48377D0E}" type="pres">
      <dgm:prSet presAssocID="{2318B248-3D46-483C-BAE4-18D8DE5BB818}" presName="linearFlow" presStyleCnt="0">
        <dgm:presLayoutVars>
          <dgm:dir/>
          <dgm:animLvl val="lvl"/>
          <dgm:resizeHandles val="exact"/>
        </dgm:presLayoutVars>
      </dgm:prSet>
      <dgm:spPr/>
    </dgm:pt>
    <dgm:pt modelId="{39AB6691-A5AF-4B98-B314-C82C715200F1}" type="pres">
      <dgm:prSet presAssocID="{ED640798-3D66-4B4A-98CB-BEAD9C82B859}" presName="composite" presStyleCnt="0"/>
      <dgm:spPr/>
    </dgm:pt>
    <dgm:pt modelId="{38987075-51DC-457D-AEB0-650C0C132B74}" type="pres">
      <dgm:prSet presAssocID="{ED640798-3D66-4B4A-98CB-BEAD9C82B859}" presName="parentText" presStyleLbl="alignNode1" presStyleIdx="0" presStyleCnt="2">
        <dgm:presLayoutVars>
          <dgm:chMax val="1"/>
          <dgm:bulletEnabled val="1"/>
        </dgm:presLayoutVars>
      </dgm:prSet>
      <dgm:spPr/>
    </dgm:pt>
    <dgm:pt modelId="{2C65D1A4-5F4B-4245-8025-0D3768AC9A94}" type="pres">
      <dgm:prSet presAssocID="{ED640798-3D66-4B4A-98CB-BEAD9C82B859}" presName="descendantText" presStyleLbl="alignAcc1" presStyleIdx="0" presStyleCnt="2">
        <dgm:presLayoutVars>
          <dgm:bulletEnabled val="1"/>
        </dgm:presLayoutVars>
      </dgm:prSet>
      <dgm:spPr/>
    </dgm:pt>
    <dgm:pt modelId="{E7654E5A-107C-4455-90E4-9A1DB6C67067}" type="pres">
      <dgm:prSet presAssocID="{A734C8FE-343A-4466-85F7-35A99B922588}" presName="sp" presStyleCnt="0"/>
      <dgm:spPr/>
    </dgm:pt>
    <dgm:pt modelId="{FFA60F54-E63C-4267-8F8C-03DCC9ACA215}" type="pres">
      <dgm:prSet presAssocID="{82C15E2A-05D0-45E3-A6FD-79CF0ECCA6CA}" presName="composite" presStyleCnt="0"/>
      <dgm:spPr/>
    </dgm:pt>
    <dgm:pt modelId="{4B04E00D-063F-4D77-BD5E-C146534F3837}" type="pres">
      <dgm:prSet presAssocID="{82C15E2A-05D0-45E3-A6FD-79CF0ECCA6CA}" presName="parentText" presStyleLbl="alignNode1" presStyleIdx="1" presStyleCnt="2">
        <dgm:presLayoutVars>
          <dgm:chMax val="1"/>
          <dgm:bulletEnabled val="1"/>
        </dgm:presLayoutVars>
      </dgm:prSet>
      <dgm:spPr/>
    </dgm:pt>
    <dgm:pt modelId="{4F361680-DBD9-4F37-B375-98D7CE117639}" type="pres">
      <dgm:prSet presAssocID="{82C15E2A-05D0-45E3-A6FD-79CF0ECCA6CA}" presName="descendantText" presStyleLbl="alignAcc1" presStyleIdx="1" presStyleCnt="2">
        <dgm:presLayoutVars>
          <dgm:bulletEnabled val="1"/>
        </dgm:presLayoutVars>
      </dgm:prSet>
      <dgm:spPr/>
    </dgm:pt>
  </dgm:ptLst>
  <dgm:cxnLst>
    <dgm:cxn modelId="{39CD4909-284A-4618-880D-E8FDD78EB476}" srcId="{2318B248-3D46-483C-BAE4-18D8DE5BB818}" destId="{ED640798-3D66-4B4A-98CB-BEAD9C82B859}" srcOrd="0" destOrd="0" parTransId="{F5FBB9B7-E3F1-4748-8CD1-999C7F3C135C}" sibTransId="{A734C8FE-343A-4466-85F7-35A99B922588}"/>
    <dgm:cxn modelId="{7DF3C21A-3DFD-4A3E-82B0-C3A21D17DECF}" type="presOf" srcId="{0651DF0E-2A7B-4D63-BEB6-E0112574CC64}" destId="{2C65D1A4-5F4B-4245-8025-0D3768AC9A94}" srcOrd="0" destOrd="0" presId="urn:microsoft.com/office/officeart/2005/8/layout/chevron2"/>
    <dgm:cxn modelId="{E0EAC320-3C8A-49A6-BFB2-5454A731ADAD}" srcId="{82C15E2A-05D0-45E3-A6FD-79CF0ECCA6CA}" destId="{861F25F1-76EC-4AB7-BE2E-60FD093120F6}" srcOrd="0" destOrd="0" parTransId="{447D7137-FF02-4E84-B877-0E81B46D715E}" sibTransId="{CA1F88E9-1F8A-4F49-AF2E-24477DB36860}"/>
    <dgm:cxn modelId="{B4B4AD23-E0AC-42A1-8BD0-2011C9FB0B3E}" type="presOf" srcId="{861F25F1-76EC-4AB7-BE2E-60FD093120F6}" destId="{4F361680-DBD9-4F37-B375-98D7CE117639}" srcOrd="0" destOrd="0" presId="urn:microsoft.com/office/officeart/2005/8/layout/chevron2"/>
    <dgm:cxn modelId="{AF019A55-9D89-4D92-91CA-0E493CB02860}" type="presOf" srcId="{2318B248-3D46-483C-BAE4-18D8DE5BB818}" destId="{D015ED90-48F5-4E51-A9DF-F97D48377D0E}" srcOrd="0" destOrd="0" presId="urn:microsoft.com/office/officeart/2005/8/layout/chevron2"/>
    <dgm:cxn modelId="{5147B759-191A-428A-87D9-16AF030C6629}" srcId="{ED640798-3D66-4B4A-98CB-BEAD9C82B859}" destId="{0651DF0E-2A7B-4D63-BEB6-E0112574CC64}" srcOrd="0" destOrd="0" parTransId="{446B2F6E-AF99-4997-A97E-9563A7DB40ED}" sibTransId="{9F2BEF40-A365-4FA3-996C-20224A47D3F6}"/>
    <dgm:cxn modelId="{9B251A7A-4D52-4886-9A2C-BEF3B4DF2CE8}" type="presOf" srcId="{ED640798-3D66-4B4A-98CB-BEAD9C82B859}" destId="{38987075-51DC-457D-AEB0-650C0C132B74}" srcOrd="0" destOrd="0" presId="urn:microsoft.com/office/officeart/2005/8/layout/chevron2"/>
    <dgm:cxn modelId="{884DDF7B-6BB5-4193-A53A-9217E57F9E6F}" type="presOf" srcId="{B7E5EE01-9CEB-4E7A-BC6B-C856FFD0F378}" destId="{2C65D1A4-5F4B-4245-8025-0D3768AC9A94}" srcOrd="0" destOrd="1" presId="urn:microsoft.com/office/officeart/2005/8/layout/chevron2"/>
    <dgm:cxn modelId="{AAFA62AC-74D2-4030-A731-7267B98AAED0}" type="presOf" srcId="{82C15E2A-05D0-45E3-A6FD-79CF0ECCA6CA}" destId="{4B04E00D-063F-4D77-BD5E-C146534F3837}" srcOrd="0" destOrd="0" presId="urn:microsoft.com/office/officeart/2005/8/layout/chevron2"/>
    <dgm:cxn modelId="{3B57ABB4-7B62-430B-9E38-D029DCD1D627}" srcId="{ED640798-3D66-4B4A-98CB-BEAD9C82B859}" destId="{B7E5EE01-9CEB-4E7A-BC6B-C856FFD0F378}" srcOrd="1" destOrd="0" parTransId="{AB315C59-84FF-40CA-8D2D-0A3D4C4AFDBD}" sibTransId="{A418EE19-F3B0-4707-B980-19ADDA9906C7}"/>
    <dgm:cxn modelId="{143948E5-79DF-474F-A484-37BFBAFC5BFF}" srcId="{2318B248-3D46-483C-BAE4-18D8DE5BB818}" destId="{82C15E2A-05D0-45E3-A6FD-79CF0ECCA6CA}" srcOrd="1" destOrd="0" parTransId="{01539011-111C-40B4-AB44-C8E08C2F3A3E}" sibTransId="{1BE760ED-F1AB-4F26-BAB1-22019BDD70A8}"/>
    <dgm:cxn modelId="{C2C46250-88FF-4EFD-9321-792113C712FD}" type="presParOf" srcId="{D015ED90-48F5-4E51-A9DF-F97D48377D0E}" destId="{39AB6691-A5AF-4B98-B314-C82C715200F1}" srcOrd="0" destOrd="0" presId="urn:microsoft.com/office/officeart/2005/8/layout/chevron2"/>
    <dgm:cxn modelId="{83AC221B-8CCA-44BD-BF0E-F8351AE0C349}" type="presParOf" srcId="{39AB6691-A5AF-4B98-B314-C82C715200F1}" destId="{38987075-51DC-457D-AEB0-650C0C132B74}" srcOrd="0" destOrd="0" presId="urn:microsoft.com/office/officeart/2005/8/layout/chevron2"/>
    <dgm:cxn modelId="{83919189-F5E8-48CE-9925-AECFF1809777}" type="presParOf" srcId="{39AB6691-A5AF-4B98-B314-C82C715200F1}" destId="{2C65D1A4-5F4B-4245-8025-0D3768AC9A94}" srcOrd="1" destOrd="0" presId="urn:microsoft.com/office/officeart/2005/8/layout/chevron2"/>
    <dgm:cxn modelId="{3B64E3E3-134C-444D-8A25-2CFCFC2759B1}" type="presParOf" srcId="{D015ED90-48F5-4E51-A9DF-F97D48377D0E}" destId="{E7654E5A-107C-4455-90E4-9A1DB6C67067}" srcOrd="1" destOrd="0" presId="urn:microsoft.com/office/officeart/2005/8/layout/chevron2"/>
    <dgm:cxn modelId="{7B9C349C-32EE-426E-BC05-B155E69535F0}" type="presParOf" srcId="{D015ED90-48F5-4E51-A9DF-F97D48377D0E}" destId="{FFA60F54-E63C-4267-8F8C-03DCC9ACA215}" srcOrd="2" destOrd="0" presId="urn:microsoft.com/office/officeart/2005/8/layout/chevron2"/>
    <dgm:cxn modelId="{7A04E434-B037-41F7-9107-04A093D9CAE0}" type="presParOf" srcId="{FFA60F54-E63C-4267-8F8C-03DCC9ACA215}" destId="{4B04E00D-063F-4D77-BD5E-C146534F3837}" srcOrd="0" destOrd="0" presId="urn:microsoft.com/office/officeart/2005/8/layout/chevron2"/>
    <dgm:cxn modelId="{9858DC15-B87C-4B39-BAE3-F6C6FA368C8D}" type="presParOf" srcId="{FFA60F54-E63C-4267-8F8C-03DCC9ACA215}" destId="{4F361680-DBD9-4F37-B375-98D7CE11763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42DE8DD-CCD7-4470-A1EF-CE2251F8A9DC}" type="doc">
      <dgm:prSet loTypeId="urn:microsoft.com/office/officeart/2005/8/layout/hList1" loCatId="list" qsTypeId="urn:microsoft.com/office/officeart/2005/8/quickstyle/simple5" qsCatId="simple" csTypeId="urn:microsoft.com/office/officeart/2005/8/colors/accent0_3" csCatId="mainScheme" phldr="1"/>
      <dgm:spPr/>
      <dgm:t>
        <a:bodyPr/>
        <a:lstStyle/>
        <a:p>
          <a:endParaRPr lang="en-US"/>
        </a:p>
      </dgm:t>
    </dgm:pt>
    <dgm:pt modelId="{60A47FAF-6F08-4FC0-80A7-A33785A5D250}">
      <dgm:prSet/>
      <dgm:spPr/>
      <dgm:t>
        <a:bodyPr/>
        <a:lstStyle/>
        <a:p>
          <a:pPr algn="just"/>
          <a:r>
            <a:rPr lang="en-US" dirty="0"/>
            <a:t>Governance Framework for AI Co-Pilots</a:t>
          </a:r>
        </a:p>
      </dgm:t>
    </dgm:pt>
    <dgm:pt modelId="{3DCB1708-1726-4A4E-B4F4-C2EA518D6C0E}" type="parTrans" cxnId="{FF9A9D25-D47C-4E71-9C7A-5C14FDFB3088}">
      <dgm:prSet/>
      <dgm:spPr/>
      <dgm:t>
        <a:bodyPr/>
        <a:lstStyle/>
        <a:p>
          <a:endParaRPr lang="en-US"/>
        </a:p>
      </dgm:t>
    </dgm:pt>
    <dgm:pt modelId="{8BB71CB4-D191-4909-BF79-FBAA6BE623DB}" type="sibTrans" cxnId="{FF9A9D25-D47C-4E71-9C7A-5C14FDFB3088}">
      <dgm:prSet/>
      <dgm:spPr/>
      <dgm:t>
        <a:bodyPr/>
        <a:lstStyle/>
        <a:p>
          <a:endParaRPr lang="en-US"/>
        </a:p>
      </dgm:t>
    </dgm:pt>
    <dgm:pt modelId="{3C6EABE4-CF3D-4E65-BF6D-504A64F94F68}">
      <dgm:prSet/>
      <dgm:spPr/>
      <dgm:t>
        <a:bodyPr/>
        <a:lstStyle/>
        <a:p>
          <a:pPr algn="just"/>
          <a:r>
            <a:rPr lang="en-US" dirty="0"/>
            <a:t>Implementing strong data protection measures, including role-based access and version-controlled knowledge bases, to ensure privacy and security (Hu and Min, 2025).</a:t>
          </a:r>
        </a:p>
      </dgm:t>
    </dgm:pt>
    <dgm:pt modelId="{1F798D1A-7694-494D-9885-EA9689E404B4}" type="parTrans" cxnId="{5DC4D372-42AE-4062-9C48-153D8F33085B}">
      <dgm:prSet/>
      <dgm:spPr/>
      <dgm:t>
        <a:bodyPr/>
        <a:lstStyle/>
        <a:p>
          <a:endParaRPr lang="en-US"/>
        </a:p>
      </dgm:t>
    </dgm:pt>
    <dgm:pt modelId="{E62E9E1B-22EB-4423-B523-C99ADB64013A}" type="sibTrans" cxnId="{5DC4D372-42AE-4062-9C48-153D8F33085B}">
      <dgm:prSet/>
      <dgm:spPr/>
      <dgm:t>
        <a:bodyPr/>
        <a:lstStyle/>
        <a:p>
          <a:endParaRPr lang="en-US"/>
        </a:p>
      </dgm:t>
    </dgm:pt>
    <dgm:pt modelId="{200F99C0-F106-4E17-94B1-78B8EC111FB9}">
      <dgm:prSet/>
      <dgm:spPr/>
      <dgm:t>
        <a:bodyPr/>
        <a:lstStyle/>
        <a:p>
          <a:pPr algn="just"/>
          <a:r>
            <a:rPr lang="en-US" dirty="0"/>
            <a:t>Establishing clear rules for escalation, such as transferring sensitive issues (billing, safety) to human staff within a set time (60-120 seconds) (Talukder et al., 2021).</a:t>
          </a:r>
        </a:p>
      </dgm:t>
    </dgm:pt>
    <dgm:pt modelId="{ACAD29DE-9C94-444C-AE85-57EE594BEC63}" type="parTrans" cxnId="{FD38240D-D3F1-4830-B02F-C524D4ECAC52}">
      <dgm:prSet/>
      <dgm:spPr/>
      <dgm:t>
        <a:bodyPr/>
        <a:lstStyle/>
        <a:p>
          <a:endParaRPr lang="en-US"/>
        </a:p>
      </dgm:t>
    </dgm:pt>
    <dgm:pt modelId="{E7F71242-1C06-4034-BB58-8EEDAF910A90}" type="sibTrans" cxnId="{FD38240D-D3F1-4830-B02F-C524D4ECAC52}">
      <dgm:prSet/>
      <dgm:spPr/>
      <dgm:t>
        <a:bodyPr/>
        <a:lstStyle/>
        <a:p>
          <a:endParaRPr lang="en-US"/>
        </a:p>
      </dgm:t>
    </dgm:pt>
    <dgm:pt modelId="{79F70C0D-58C2-4FE0-A0A5-030827C7FE8A}">
      <dgm:prSet/>
      <dgm:spPr/>
      <dgm:t>
        <a:bodyPr/>
        <a:lstStyle/>
        <a:p>
          <a:pPr algn="just"/>
          <a:r>
            <a:rPr lang="en-US"/>
            <a:t>Transparent communication with guests regarding AI use and data handling to foster trust and improve user adoption (Yu et al., 2024).</a:t>
          </a:r>
        </a:p>
      </dgm:t>
    </dgm:pt>
    <dgm:pt modelId="{315F801E-2422-4271-8CC0-489E98AA1FF7}" type="parTrans" cxnId="{EFB9746C-052E-40AE-99EE-90E55060A254}">
      <dgm:prSet/>
      <dgm:spPr/>
      <dgm:t>
        <a:bodyPr/>
        <a:lstStyle/>
        <a:p>
          <a:endParaRPr lang="en-US"/>
        </a:p>
      </dgm:t>
    </dgm:pt>
    <dgm:pt modelId="{4B27D464-6807-475A-9171-4B7864C611B8}" type="sibTrans" cxnId="{EFB9746C-052E-40AE-99EE-90E55060A254}">
      <dgm:prSet/>
      <dgm:spPr/>
      <dgm:t>
        <a:bodyPr/>
        <a:lstStyle/>
        <a:p>
          <a:endParaRPr lang="en-US"/>
        </a:p>
      </dgm:t>
    </dgm:pt>
    <dgm:pt modelId="{72AFC4F1-A5A2-4B92-A834-D0B73D5D2DAE}">
      <dgm:prSet/>
      <dgm:spPr/>
      <dgm:t>
        <a:bodyPr/>
        <a:lstStyle/>
        <a:p>
          <a:pPr algn="just"/>
          <a:r>
            <a:rPr lang="en-US"/>
            <a:t>Ethical Considerations &amp; Risk Mitigation</a:t>
          </a:r>
        </a:p>
      </dgm:t>
    </dgm:pt>
    <dgm:pt modelId="{57443C24-7425-46C4-A4A0-8B7D5DDC449A}" type="parTrans" cxnId="{0B4B9196-5C9E-4265-BF36-177A3ACEABA8}">
      <dgm:prSet/>
      <dgm:spPr/>
      <dgm:t>
        <a:bodyPr/>
        <a:lstStyle/>
        <a:p>
          <a:endParaRPr lang="en-US"/>
        </a:p>
      </dgm:t>
    </dgm:pt>
    <dgm:pt modelId="{B8A82614-93A8-4A73-815F-A196FF1289FB}" type="sibTrans" cxnId="{0B4B9196-5C9E-4265-BF36-177A3ACEABA8}">
      <dgm:prSet/>
      <dgm:spPr/>
      <dgm:t>
        <a:bodyPr/>
        <a:lstStyle/>
        <a:p>
          <a:endParaRPr lang="en-US"/>
        </a:p>
      </dgm:t>
    </dgm:pt>
    <dgm:pt modelId="{F15FBA22-8734-4033-A54A-17178A0C3474}">
      <dgm:prSet/>
      <dgm:spPr/>
      <dgm:t>
        <a:bodyPr/>
        <a:lstStyle/>
        <a:p>
          <a:pPr algn="just"/>
          <a:r>
            <a:rPr lang="en-US" dirty="0"/>
            <a:t>Red team testing and continuous auditing to mitigate AI biases in decision-making and recommendations (Caillier, 2016).</a:t>
          </a:r>
        </a:p>
      </dgm:t>
    </dgm:pt>
    <dgm:pt modelId="{B9F1C1B4-A8B7-49A5-8FF6-D848FAE42A96}" type="parTrans" cxnId="{BF9D82D9-9E27-420A-A4E9-793D1E995391}">
      <dgm:prSet/>
      <dgm:spPr/>
      <dgm:t>
        <a:bodyPr/>
        <a:lstStyle/>
        <a:p>
          <a:endParaRPr lang="en-US"/>
        </a:p>
      </dgm:t>
    </dgm:pt>
    <dgm:pt modelId="{98DDD8FF-181F-4C86-B02A-F1BB8D714A8B}" type="sibTrans" cxnId="{BF9D82D9-9E27-420A-A4E9-793D1E995391}">
      <dgm:prSet/>
      <dgm:spPr/>
      <dgm:t>
        <a:bodyPr/>
        <a:lstStyle/>
        <a:p>
          <a:endParaRPr lang="en-US"/>
        </a:p>
      </dgm:t>
    </dgm:pt>
    <dgm:pt modelId="{4593531D-3763-4259-AA24-80F3447375F3}">
      <dgm:prSet/>
      <dgm:spPr/>
      <dgm:t>
        <a:bodyPr/>
        <a:lstStyle/>
        <a:p>
          <a:pPr algn="just"/>
          <a:r>
            <a:rPr lang="en-US" dirty="0"/>
            <a:t>Error Management &amp; </a:t>
          </a:r>
          <a:r>
            <a:rPr lang="en-US" dirty="0" err="1"/>
            <a:t>Accountability:Use</a:t>
          </a:r>
          <a:r>
            <a:rPr lang="en-US" dirty="0"/>
            <a:t> of audit logs and strict monitoring to track AI responses, ensuring accountability and minimizing errors like "hallucinations" (Hu and Min, 2025).</a:t>
          </a:r>
        </a:p>
      </dgm:t>
    </dgm:pt>
    <dgm:pt modelId="{7201B669-96D4-476F-9366-41EC3FA5FAE5}" type="parTrans" cxnId="{422B116F-7138-4CC6-A95C-FE441E22CA5C}">
      <dgm:prSet/>
      <dgm:spPr/>
      <dgm:t>
        <a:bodyPr/>
        <a:lstStyle/>
        <a:p>
          <a:endParaRPr lang="en-US"/>
        </a:p>
      </dgm:t>
    </dgm:pt>
    <dgm:pt modelId="{158B2727-7E15-4188-9FA8-7C371B622630}" type="sibTrans" cxnId="{422B116F-7138-4CC6-A95C-FE441E22CA5C}">
      <dgm:prSet/>
      <dgm:spPr/>
      <dgm:t>
        <a:bodyPr/>
        <a:lstStyle/>
        <a:p>
          <a:endParaRPr lang="en-US"/>
        </a:p>
      </dgm:t>
    </dgm:pt>
    <dgm:pt modelId="{8ED6F390-77E7-4492-8307-D101A346904C}" type="pres">
      <dgm:prSet presAssocID="{642DE8DD-CCD7-4470-A1EF-CE2251F8A9DC}" presName="Name0" presStyleCnt="0">
        <dgm:presLayoutVars>
          <dgm:dir/>
          <dgm:animLvl val="lvl"/>
          <dgm:resizeHandles val="exact"/>
        </dgm:presLayoutVars>
      </dgm:prSet>
      <dgm:spPr/>
    </dgm:pt>
    <dgm:pt modelId="{97AF2C45-4F4A-42EE-9B33-F066932CBD2A}" type="pres">
      <dgm:prSet presAssocID="{60A47FAF-6F08-4FC0-80A7-A33785A5D250}" presName="composite" presStyleCnt="0"/>
      <dgm:spPr/>
    </dgm:pt>
    <dgm:pt modelId="{18FB4F87-3E48-454F-AFD8-18B20EA938E6}" type="pres">
      <dgm:prSet presAssocID="{60A47FAF-6F08-4FC0-80A7-A33785A5D250}" presName="parTx" presStyleLbl="alignNode1" presStyleIdx="0" presStyleCnt="2">
        <dgm:presLayoutVars>
          <dgm:chMax val="0"/>
          <dgm:chPref val="0"/>
          <dgm:bulletEnabled val="1"/>
        </dgm:presLayoutVars>
      </dgm:prSet>
      <dgm:spPr/>
    </dgm:pt>
    <dgm:pt modelId="{E226E36A-3B11-427C-93E5-16DBB10926D9}" type="pres">
      <dgm:prSet presAssocID="{60A47FAF-6F08-4FC0-80A7-A33785A5D250}" presName="desTx" presStyleLbl="alignAccFollowNode1" presStyleIdx="0" presStyleCnt="2">
        <dgm:presLayoutVars>
          <dgm:bulletEnabled val="1"/>
        </dgm:presLayoutVars>
      </dgm:prSet>
      <dgm:spPr/>
    </dgm:pt>
    <dgm:pt modelId="{260CBADC-1D34-4C32-909B-E3B66819E378}" type="pres">
      <dgm:prSet presAssocID="{8BB71CB4-D191-4909-BF79-FBAA6BE623DB}" presName="space" presStyleCnt="0"/>
      <dgm:spPr/>
    </dgm:pt>
    <dgm:pt modelId="{A85FF01F-FFCF-4A25-8DE1-9C559A34B234}" type="pres">
      <dgm:prSet presAssocID="{72AFC4F1-A5A2-4B92-A834-D0B73D5D2DAE}" presName="composite" presStyleCnt="0"/>
      <dgm:spPr/>
    </dgm:pt>
    <dgm:pt modelId="{869355C5-D4DA-42F0-8C6F-01822D2D4B7D}" type="pres">
      <dgm:prSet presAssocID="{72AFC4F1-A5A2-4B92-A834-D0B73D5D2DAE}" presName="parTx" presStyleLbl="alignNode1" presStyleIdx="1" presStyleCnt="2">
        <dgm:presLayoutVars>
          <dgm:chMax val="0"/>
          <dgm:chPref val="0"/>
          <dgm:bulletEnabled val="1"/>
        </dgm:presLayoutVars>
      </dgm:prSet>
      <dgm:spPr/>
    </dgm:pt>
    <dgm:pt modelId="{7E675DED-D63A-46F3-A2AE-5F1D0CE9045D}" type="pres">
      <dgm:prSet presAssocID="{72AFC4F1-A5A2-4B92-A834-D0B73D5D2DAE}" presName="desTx" presStyleLbl="alignAccFollowNode1" presStyleIdx="1" presStyleCnt="2">
        <dgm:presLayoutVars>
          <dgm:bulletEnabled val="1"/>
        </dgm:presLayoutVars>
      </dgm:prSet>
      <dgm:spPr/>
    </dgm:pt>
  </dgm:ptLst>
  <dgm:cxnLst>
    <dgm:cxn modelId="{39E60102-2885-478A-A50A-0655FBA137EF}" type="presOf" srcId="{3C6EABE4-CF3D-4E65-BF6D-504A64F94F68}" destId="{E226E36A-3B11-427C-93E5-16DBB10926D9}" srcOrd="0" destOrd="0" presId="urn:microsoft.com/office/officeart/2005/8/layout/hList1"/>
    <dgm:cxn modelId="{FD38240D-D3F1-4830-B02F-C524D4ECAC52}" srcId="{60A47FAF-6F08-4FC0-80A7-A33785A5D250}" destId="{200F99C0-F106-4E17-94B1-78B8EC111FB9}" srcOrd="1" destOrd="0" parTransId="{ACAD29DE-9C94-444C-AE85-57EE594BEC63}" sibTransId="{E7F71242-1C06-4034-BB58-8EEDAF910A90}"/>
    <dgm:cxn modelId="{FF9A9D25-D47C-4E71-9C7A-5C14FDFB3088}" srcId="{642DE8DD-CCD7-4470-A1EF-CE2251F8A9DC}" destId="{60A47FAF-6F08-4FC0-80A7-A33785A5D250}" srcOrd="0" destOrd="0" parTransId="{3DCB1708-1726-4A4E-B4F4-C2EA518D6C0E}" sibTransId="{8BB71CB4-D191-4909-BF79-FBAA6BE623DB}"/>
    <dgm:cxn modelId="{2BAB5D2A-4FD5-4852-986D-68E9659CDDB9}" type="presOf" srcId="{F15FBA22-8734-4033-A54A-17178A0C3474}" destId="{7E675DED-D63A-46F3-A2AE-5F1D0CE9045D}" srcOrd="0" destOrd="0" presId="urn:microsoft.com/office/officeart/2005/8/layout/hList1"/>
    <dgm:cxn modelId="{C8A1512D-8240-41C0-92F3-E5D220B150DF}" type="presOf" srcId="{642DE8DD-CCD7-4470-A1EF-CE2251F8A9DC}" destId="{8ED6F390-77E7-4492-8307-D101A346904C}" srcOrd="0" destOrd="0" presId="urn:microsoft.com/office/officeart/2005/8/layout/hList1"/>
    <dgm:cxn modelId="{EFB9746C-052E-40AE-99EE-90E55060A254}" srcId="{60A47FAF-6F08-4FC0-80A7-A33785A5D250}" destId="{79F70C0D-58C2-4FE0-A0A5-030827C7FE8A}" srcOrd="2" destOrd="0" parTransId="{315F801E-2422-4271-8CC0-489E98AA1FF7}" sibTransId="{4B27D464-6807-475A-9171-4B7864C611B8}"/>
    <dgm:cxn modelId="{422B116F-7138-4CC6-A95C-FE441E22CA5C}" srcId="{72AFC4F1-A5A2-4B92-A834-D0B73D5D2DAE}" destId="{4593531D-3763-4259-AA24-80F3447375F3}" srcOrd="1" destOrd="0" parTransId="{7201B669-96D4-476F-9366-41EC3FA5FAE5}" sibTransId="{158B2727-7E15-4188-9FA8-7C371B622630}"/>
    <dgm:cxn modelId="{5DC4D372-42AE-4062-9C48-153D8F33085B}" srcId="{60A47FAF-6F08-4FC0-80A7-A33785A5D250}" destId="{3C6EABE4-CF3D-4E65-BF6D-504A64F94F68}" srcOrd="0" destOrd="0" parTransId="{1F798D1A-7694-494D-9885-EA9689E404B4}" sibTransId="{E62E9E1B-22EB-4423-B523-C99ADB64013A}"/>
    <dgm:cxn modelId="{B287EC7A-88C6-4A73-8694-E8BF52D19AD4}" type="presOf" srcId="{60A47FAF-6F08-4FC0-80A7-A33785A5D250}" destId="{18FB4F87-3E48-454F-AFD8-18B20EA938E6}" srcOrd="0" destOrd="0" presId="urn:microsoft.com/office/officeart/2005/8/layout/hList1"/>
    <dgm:cxn modelId="{E724FC7C-70F8-4D6C-AC58-390861E22A6E}" type="presOf" srcId="{79F70C0D-58C2-4FE0-A0A5-030827C7FE8A}" destId="{E226E36A-3B11-427C-93E5-16DBB10926D9}" srcOrd="0" destOrd="2" presId="urn:microsoft.com/office/officeart/2005/8/layout/hList1"/>
    <dgm:cxn modelId="{D3F37C7D-B5ED-49BF-8490-96A97DBF613C}" type="presOf" srcId="{200F99C0-F106-4E17-94B1-78B8EC111FB9}" destId="{E226E36A-3B11-427C-93E5-16DBB10926D9}" srcOrd="0" destOrd="1" presId="urn:microsoft.com/office/officeart/2005/8/layout/hList1"/>
    <dgm:cxn modelId="{0B4B9196-5C9E-4265-BF36-177A3ACEABA8}" srcId="{642DE8DD-CCD7-4470-A1EF-CE2251F8A9DC}" destId="{72AFC4F1-A5A2-4B92-A834-D0B73D5D2DAE}" srcOrd="1" destOrd="0" parTransId="{57443C24-7425-46C4-A4A0-8B7D5DDC449A}" sibTransId="{B8A82614-93A8-4A73-815F-A196FF1289FB}"/>
    <dgm:cxn modelId="{E3965B98-8FD6-473D-B3BB-5CAF3B1C95DB}" type="presOf" srcId="{4593531D-3763-4259-AA24-80F3447375F3}" destId="{7E675DED-D63A-46F3-A2AE-5F1D0CE9045D}" srcOrd="0" destOrd="1" presId="urn:microsoft.com/office/officeart/2005/8/layout/hList1"/>
    <dgm:cxn modelId="{7E446CBB-4555-4CE9-A0F8-D1AC6E832729}" type="presOf" srcId="{72AFC4F1-A5A2-4B92-A834-D0B73D5D2DAE}" destId="{869355C5-D4DA-42F0-8C6F-01822D2D4B7D}" srcOrd="0" destOrd="0" presId="urn:microsoft.com/office/officeart/2005/8/layout/hList1"/>
    <dgm:cxn modelId="{BF9D82D9-9E27-420A-A4E9-793D1E995391}" srcId="{72AFC4F1-A5A2-4B92-A834-D0B73D5D2DAE}" destId="{F15FBA22-8734-4033-A54A-17178A0C3474}" srcOrd="0" destOrd="0" parTransId="{B9F1C1B4-A8B7-49A5-8FF6-D848FAE42A96}" sibTransId="{98DDD8FF-181F-4C86-B02A-F1BB8D714A8B}"/>
    <dgm:cxn modelId="{33652728-60C0-4EB5-82F6-9CFF46BF64AD}" type="presParOf" srcId="{8ED6F390-77E7-4492-8307-D101A346904C}" destId="{97AF2C45-4F4A-42EE-9B33-F066932CBD2A}" srcOrd="0" destOrd="0" presId="urn:microsoft.com/office/officeart/2005/8/layout/hList1"/>
    <dgm:cxn modelId="{EF95AF94-D836-4F0A-93F5-5FA9C7B5F6CD}" type="presParOf" srcId="{97AF2C45-4F4A-42EE-9B33-F066932CBD2A}" destId="{18FB4F87-3E48-454F-AFD8-18B20EA938E6}" srcOrd="0" destOrd="0" presId="urn:microsoft.com/office/officeart/2005/8/layout/hList1"/>
    <dgm:cxn modelId="{595DFB25-E6F1-4EA8-9776-B2DB29FF9E82}" type="presParOf" srcId="{97AF2C45-4F4A-42EE-9B33-F066932CBD2A}" destId="{E226E36A-3B11-427C-93E5-16DBB10926D9}" srcOrd="1" destOrd="0" presId="urn:microsoft.com/office/officeart/2005/8/layout/hList1"/>
    <dgm:cxn modelId="{B0DDA3F3-4DFC-4161-B383-8242C029FD20}" type="presParOf" srcId="{8ED6F390-77E7-4492-8307-D101A346904C}" destId="{260CBADC-1D34-4C32-909B-E3B66819E378}" srcOrd="1" destOrd="0" presId="urn:microsoft.com/office/officeart/2005/8/layout/hList1"/>
    <dgm:cxn modelId="{FC143FC8-BFE3-4D72-AB3F-CBFAF110CFE0}" type="presParOf" srcId="{8ED6F390-77E7-4492-8307-D101A346904C}" destId="{A85FF01F-FFCF-4A25-8DE1-9C559A34B234}" srcOrd="2" destOrd="0" presId="urn:microsoft.com/office/officeart/2005/8/layout/hList1"/>
    <dgm:cxn modelId="{96AB5386-D5E3-4492-944F-C443647A8A22}" type="presParOf" srcId="{A85FF01F-FFCF-4A25-8DE1-9C559A34B234}" destId="{869355C5-D4DA-42F0-8C6F-01822D2D4B7D}" srcOrd="0" destOrd="0" presId="urn:microsoft.com/office/officeart/2005/8/layout/hList1"/>
    <dgm:cxn modelId="{974EB94A-EBEA-4C9B-BDE8-2C3AFF759A54}" type="presParOf" srcId="{A85FF01F-FFCF-4A25-8DE1-9C559A34B234}" destId="{7E675DED-D63A-46F3-A2AE-5F1D0CE9045D}"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C7DA14-1270-4E9A-83C2-1C33AFF19CB9}" type="doc">
      <dgm:prSet loTypeId="urn:microsoft.com/office/officeart/2005/8/layout/list1" loCatId="list" qsTypeId="urn:microsoft.com/office/officeart/2005/8/quickstyle/simple5" qsCatId="simple" csTypeId="urn:microsoft.com/office/officeart/2005/8/colors/accent1_1" csCatId="accent1" phldr="1"/>
      <dgm:spPr/>
      <dgm:t>
        <a:bodyPr/>
        <a:lstStyle/>
        <a:p>
          <a:endParaRPr lang="en-US"/>
        </a:p>
      </dgm:t>
    </dgm:pt>
    <dgm:pt modelId="{848AF8FE-76E3-44AE-BB20-8F9944B84FC9}">
      <dgm:prSet custT="1"/>
      <dgm:spPr/>
      <dgm:t>
        <a:bodyPr/>
        <a:lstStyle/>
        <a:p>
          <a:pPr algn="just"/>
          <a:r>
            <a:rPr lang="en-US" sz="2400" dirty="0"/>
            <a:t>Conclusion</a:t>
          </a:r>
          <a:endParaRPr lang="en-US" sz="1800" dirty="0"/>
        </a:p>
      </dgm:t>
    </dgm:pt>
    <dgm:pt modelId="{19656D40-6FAA-4B2B-8B99-D5C1704D4046}" type="parTrans" cxnId="{6DD5C6EB-5F4E-42A5-89E9-89689366DD3D}">
      <dgm:prSet/>
      <dgm:spPr/>
      <dgm:t>
        <a:bodyPr/>
        <a:lstStyle/>
        <a:p>
          <a:endParaRPr lang="en-US"/>
        </a:p>
      </dgm:t>
    </dgm:pt>
    <dgm:pt modelId="{481D418D-282C-4876-B8DC-6773EF29D448}" type="sibTrans" cxnId="{6DD5C6EB-5F4E-42A5-89E9-89689366DD3D}">
      <dgm:prSet/>
      <dgm:spPr/>
      <dgm:t>
        <a:bodyPr/>
        <a:lstStyle/>
        <a:p>
          <a:endParaRPr lang="en-US"/>
        </a:p>
      </dgm:t>
    </dgm:pt>
    <dgm:pt modelId="{D3B6D832-3BB6-4E9F-B1E4-8672E9BCA81F}">
      <dgm:prSet/>
      <dgm:spPr/>
      <dgm:t>
        <a:bodyPr/>
        <a:lstStyle/>
        <a:p>
          <a:pPr algn="just"/>
          <a:r>
            <a:rPr lang="en-US"/>
            <a:t>Hybrid AI systems at front desks significantly improve efficiency, reduce errors, and enhance guest trust, as long as human oversight is maintained (Begum et al., 2025; Jeon, 2024).</a:t>
          </a:r>
        </a:p>
      </dgm:t>
    </dgm:pt>
    <dgm:pt modelId="{79C55EB1-610F-458E-B214-52F76F656A49}" type="parTrans" cxnId="{5A1E7074-35BB-43C0-8327-8A8B5A0A35D8}">
      <dgm:prSet/>
      <dgm:spPr/>
      <dgm:t>
        <a:bodyPr/>
        <a:lstStyle/>
        <a:p>
          <a:endParaRPr lang="en-US"/>
        </a:p>
      </dgm:t>
    </dgm:pt>
    <dgm:pt modelId="{AD07644B-2025-4616-9751-E9CBEE2AEB59}" type="sibTrans" cxnId="{5A1E7074-35BB-43C0-8327-8A8B5A0A35D8}">
      <dgm:prSet/>
      <dgm:spPr/>
      <dgm:t>
        <a:bodyPr/>
        <a:lstStyle/>
        <a:p>
          <a:endParaRPr lang="en-US"/>
        </a:p>
      </dgm:t>
    </dgm:pt>
    <dgm:pt modelId="{6D716FC0-33D3-45AB-8812-C27F5D964024}">
      <dgm:prSet/>
      <dgm:spPr/>
      <dgm:t>
        <a:bodyPr/>
        <a:lstStyle/>
        <a:p>
          <a:pPr algn="just"/>
          <a:r>
            <a:rPr lang="en-US" dirty="0"/>
            <a:t>Properly implemented AI co-pilots alleviate cognitive workload, boost employee satisfaction, and improve overall service performance when staff are trained and empowered (Gull et al., 2023).</a:t>
          </a:r>
        </a:p>
      </dgm:t>
    </dgm:pt>
    <dgm:pt modelId="{E466DF1F-EE13-4A74-9FEF-891553C23083}" type="parTrans" cxnId="{E72F11EA-428E-47E2-8DCF-AC908EE7B7DA}">
      <dgm:prSet/>
      <dgm:spPr/>
      <dgm:t>
        <a:bodyPr/>
        <a:lstStyle/>
        <a:p>
          <a:endParaRPr lang="en-US"/>
        </a:p>
      </dgm:t>
    </dgm:pt>
    <dgm:pt modelId="{A05EE112-5CFE-4C03-BEE4-2AC44D598892}" type="sibTrans" cxnId="{E72F11EA-428E-47E2-8DCF-AC908EE7B7DA}">
      <dgm:prSet/>
      <dgm:spPr/>
      <dgm:t>
        <a:bodyPr/>
        <a:lstStyle/>
        <a:p>
          <a:endParaRPr lang="en-US"/>
        </a:p>
      </dgm:t>
    </dgm:pt>
    <dgm:pt modelId="{A2932CAD-98B1-4D2F-B350-4AF601EB7A3D}">
      <dgm:prSet custT="1"/>
      <dgm:spPr/>
      <dgm:t>
        <a:bodyPr/>
        <a:lstStyle/>
        <a:p>
          <a:pPr algn="just"/>
          <a:r>
            <a:rPr lang="en-US" sz="2400" dirty="0"/>
            <a:t>Recommendations</a:t>
          </a:r>
          <a:endParaRPr lang="en-US" sz="1800" dirty="0"/>
        </a:p>
      </dgm:t>
    </dgm:pt>
    <dgm:pt modelId="{2D39914F-1999-4D54-8C2D-572BEBAEB8EF}" type="parTrans" cxnId="{6D9723B0-F0D7-401B-B0E3-8C2BB1543AF2}">
      <dgm:prSet/>
      <dgm:spPr/>
      <dgm:t>
        <a:bodyPr/>
        <a:lstStyle/>
        <a:p>
          <a:endParaRPr lang="en-US"/>
        </a:p>
      </dgm:t>
    </dgm:pt>
    <dgm:pt modelId="{3436ED26-8EBE-44BF-B361-87BB8A48FC3B}" type="sibTrans" cxnId="{6D9723B0-F0D7-401B-B0E3-8C2BB1543AF2}">
      <dgm:prSet/>
      <dgm:spPr/>
      <dgm:t>
        <a:bodyPr/>
        <a:lstStyle/>
        <a:p>
          <a:endParaRPr lang="en-US"/>
        </a:p>
      </dgm:t>
    </dgm:pt>
    <dgm:pt modelId="{53DAFAD9-4F56-412C-B52F-A9D5EC2A5491}">
      <dgm:prSet/>
      <dgm:spPr/>
      <dgm:t>
        <a:bodyPr/>
        <a:lstStyle/>
        <a:p>
          <a:pPr algn="just"/>
          <a:r>
            <a:rPr lang="en-US" dirty="0"/>
            <a:t>AI should be used as a supportive tool with clear escalation rules, transferring sensitive issues to human staff within a set time frame (</a:t>
          </a:r>
          <a:r>
            <a:rPr lang="en-US" dirty="0" err="1"/>
            <a:t>Tianchi</a:t>
          </a:r>
          <a:r>
            <a:rPr lang="en-US" dirty="0"/>
            <a:t> and </a:t>
          </a:r>
          <a:r>
            <a:rPr lang="en-US" dirty="0" err="1"/>
            <a:t>Erdenebold</a:t>
          </a:r>
          <a:r>
            <a:rPr lang="en-US" dirty="0"/>
            <a:t>, 2025).</a:t>
          </a:r>
        </a:p>
      </dgm:t>
    </dgm:pt>
    <dgm:pt modelId="{C78459A3-567C-466A-8D1A-EBB5F035F6C9}" type="parTrans" cxnId="{05BAD66B-6ECE-4AEE-9734-4510F6085177}">
      <dgm:prSet/>
      <dgm:spPr/>
      <dgm:t>
        <a:bodyPr/>
        <a:lstStyle/>
        <a:p>
          <a:endParaRPr lang="en-US"/>
        </a:p>
      </dgm:t>
    </dgm:pt>
    <dgm:pt modelId="{D4841870-4DCB-4573-BEE3-74CD8D0A7941}" type="sibTrans" cxnId="{05BAD66B-6ECE-4AEE-9734-4510F6085177}">
      <dgm:prSet/>
      <dgm:spPr/>
      <dgm:t>
        <a:bodyPr/>
        <a:lstStyle/>
        <a:p>
          <a:endParaRPr lang="en-US"/>
        </a:p>
      </dgm:t>
    </dgm:pt>
    <dgm:pt modelId="{77FB069D-9BEF-4653-86C7-80ECCB70B778}">
      <dgm:prSet/>
      <dgm:spPr/>
      <dgm:t>
        <a:bodyPr/>
        <a:lstStyle/>
        <a:p>
          <a:pPr algn="just"/>
          <a:r>
            <a:rPr lang="en-US" dirty="0"/>
            <a:t>Train employees to work alongside AI co-pilots, empowering them to override AI decisions when necessary, and ensuring continuous skill development (</a:t>
          </a:r>
          <a:r>
            <a:rPr lang="en-US" dirty="0" err="1"/>
            <a:t>Bernuzzi</a:t>
          </a:r>
          <a:r>
            <a:rPr lang="en-US" dirty="0"/>
            <a:t> et al., 2023).</a:t>
          </a:r>
        </a:p>
      </dgm:t>
    </dgm:pt>
    <dgm:pt modelId="{7A2BD4B4-1B42-461B-AD52-B4FEB37A4C2A}" type="parTrans" cxnId="{B35CF808-B88A-46DC-A0E9-9F2693484CDB}">
      <dgm:prSet/>
      <dgm:spPr/>
      <dgm:t>
        <a:bodyPr/>
        <a:lstStyle/>
        <a:p>
          <a:endParaRPr lang="en-US"/>
        </a:p>
      </dgm:t>
    </dgm:pt>
    <dgm:pt modelId="{E6570A82-3AAF-4E23-B40E-F1FE55E5B1D9}" type="sibTrans" cxnId="{B35CF808-B88A-46DC-A0E9-9F2693484CDB}">
      <dgm:prSet/>
      <dgm:spPr/>
      <dgm:t>
        <a:bodyPr/>
        <a:lstStyle/>
        <a:p>
          <a:endParaRPr lang="en-US"/>
        </a:p>
      </dgm:t>
    </dgm:pt>
    <dgm:pt modelId="{7876E572-F9BC-4BE9-B055-EC141AB64267}">
      <dgm:prSet/>
      <dgm:spPr/>
      <dgm:t>
        <a:bodyPr/>
        <a:lstStyle/>
        <a:p>
          <a:pPr algn="just"/>
          <a:r>
            <a:rPr lang="en-US" dirty="0"/>
            <a:t>Implement privacy-by-design, role-based data access, and continuous monitoring of AI systems to ensure reliability, fairness, and transparency (Hu and Min, 2025; Talukder et al., 2021).</a:t>
          </a:r>
        </a:p>
      </dgm:t>
    </dgm:pt>
    <dgm:pt modelId="{10973BF4-9164-4887-A950-6D0B886FFF69}" type="parTrans" cxnId="{5DA2E028-CF05-4BC4-AF1D-BBAA6D5E2718}">
      <dgm:prSet/>
      <dgm:spPr/>
      <dgm:t>
        <a:bodyPr/>
        <a:lstStyle/>
        <a:p>
          <a:endParaRPr lang="en-US"/>
        </a:p>
      </dgm:t>
    </dgm:pt>
    <dgm:pt modelId="{EFEDFEEF-4CDE-468A-A2D7-81A0C1268DD4}" type="sibTrans" cxnId="{5DA2E028-CF05-4BC4-AF1D-BBAA6D5E2718}">
      <dgm:prSet/>
      <dgm:spPr/>
      <dgm:t>
        <a:bodyPr/>
        <a:lstStyle/>
        <a:p>
          <a:endParaRPr lang="en-US"/>
        </a:p>
      </dgm:t>
    </dgm:pt>
    <dgm:pt modelId="{28C2BAAA-997D-484F-8D8D-91B3B89026ED}" type="pres">
      <dgm:prSet presAssocID="{C5C7DA14-1270-4E9A-83C2-1C33AFF19CB9}" presName="linear" presStyleCnt="0">
        <dgm:presLayoutVars>
          <dgm:dir/>
          <dgm:animLvl val="lvl"/>
          <dgm:resizeHandles val="exact"/>
        </dgm:presLayoutVars>
      </dgm:prSet>
      <dgm:spPr/>
    </dgm:pt>
    <dgm:pt modelId="{7E84405D-E165-490E-8524-57C77AF5DE3D}" type="pres">
      <dgm:prSet presAssocID="{848AF8FE-76E3-44AE-BB20-8F9944B84FC9}" presName="parentLin" presStyleCnt="0"/>
      <dgm:spPr/>
    </dgm:pt>
    <dgm:pt modelId="{CF6E2C4C-4C3B-4726-9899-C4CFD203A7CF}" type="pres">
      <dgm:prSet presAssocID="{848AF8FE-76E3-44AE-BB20-8F9944B84FC9}" presName="parentLeftMargin" presStyleLbl="node1" presStyleIdx="0" presStyleCnt="2"/>
      <dgm:spPr/>
    </dgm:pt>
    <dgm:pt modelId="{EA88BEE7-FFD8-4089-9434-9AD3B2D727E1}" type="pres">
      <dgm:prSet presAssocID="{848AF8FE-76E3-44AE-BB20-8F9944B84FC9}" presName="parentText" presStyleLbl="node1" presStyleIdx="0" presStyleCnt="2">
        <dgm:presLayoutVars>
          <dgm:chMax val="0"/>
          <dgm:bulletEnabled val="1"/>
        </dgm:presLayoutVars>
      </dgm:prSet>
      <dgm:spPr/>
    </dgm:pt>
    <dgm:pt modelId="{9BEDA009-B6E9-43F3-9D7D-A84C50F60444}" type="pres">
      <dgm:prSet presAssocID="{848AF8FE-76E3-44AE-BB20-8F9944B84FC9}" presName="negativeSpace" presStyleCnt="0"/>
      <dgm:spPr/>
    </dgm:pt>
    <dgm:pt modelId="{00AF9CA2-04F7-424D-9A6B-A82AF450E336}" type="pres">
      <dgm:prSet presAssocID="{848AF8FE-76E3-44AE-BB20-8F9944B84FC9}" presName="childText" presStyleLbl="conFgAcc1" presStyleIdx="0" presStyleCnt="2">
        <dgm:presLayoutVars>
          <dgm:bulletEnabled val="1"/>
        </dgm:presLayoutVars>
      </dgm:prSet>
      <dgm:spPr/>
    </dgm:pt>
    <dgm:pt modelId="{B66B6D8D-7A3E-458C-95AC-95B811E219E4}" type="pres">
      <dgm:prSet presAssocID="{481D418D-282C-4876-B8DC-6773EF29D448}" presName="spaceBetweenRectangles" presStyleCnt="0"/>
      <dgm:spPr/>
    </dgm:pt>
    <dgm:pt modelId="{F2B48485-13D6-437C-8D19-72D71B3342F2}" type="pres">
      <dgm:prSet presAssocID="{A2932CAD-98B1-4D2F-B350-4AF601EB7A3D}" presName="parentLin" presStyleCnt="0"/>
      <dgm:spPr/>
    </dgm:pt>
    <dgm:pt modelId="{0248E574-FA77-4827-932C-6232679E3AEB}" type="pres">
      <dgm:prSet presAssocID="{A2932CAD-98B1-4D2F-B350-4AF601EB7A3D}" presName="parentLeftMargin" presStyleLbl="node1" presStyleIdx="0" presStyleCnt="2"/>
      <dgm:spPr/>
    </dgm:pt>
    <dgm:pt modelId="{B63C5011-C928-4C91-9297-975422331245}" type="pres">
      <dgm:prSet presAssocID="{A2932CAD-98B1-4D2F-B350-4AF601EB7A3D}" presName="parentText" presStyleLbl="node1" presStyleIdx="1" presStyleCnt="2">
        <dgm:presLayoutVars>
          <dgm:chMax val="0"/>
          <dgm:bulletEnabled val="1"/>
        </dgm:presLayoutVars>
      </dgm:prSet>
      <dgm:spPr/>
    </dgm:pt>
    <dgm:pt modelId="{3168ED2E-4EBB-4F44-A877-C8264C69E6C0}" type="pres">
      <dgm:prSet presAssocID="{A2932CAD-98B1-4D2F-B350-4AF601EB7A3D}" presName="negativeSpace" presStyleCnt="0"/>
      <dgm:spPr/>
    </dgm:pt>
    <dgm:pt modelId="{B8957271-924C-496C-8FF1-700AC6CB4AC0}" type="pres">
      <dgm:prSet presAssocID="{A2932CAD-98B1-4D2F-B350-4AF601EB7A3D}" presName="childText" presStyleLbl="conFgAcc1" presStyleIdx="1" presStyleCnt="2">
        <dgm:presLayoutVars>
          <dgm:bulletEnabled val="1"/>
        </dgm:presLayoutVars>
      </dgm:prSet>
      <dgm:spPr/>
    </dgm:pt>
  </dgm:ptLst>
  <dgm:cxnLst>
    <dgm:cxn modelId="{B35CF808-B88A-46DC-A0E9-9F2693484CDB}" srcId="{A2932CAD-98B1-4D2F-B350-4AF601EB7A3D}" destId="{77FB069D-9BEF-4653-86C7-80ECCB70B778}" srcOrd="1" destOrd="0" parTransId="{7A2BD4B4-1B42-461B-AD52-B4FEB37A4C2A}" sibTransId="{E6570A82-3AAF-4E23-B40E-F1FE55E5B1D9}"/>
    <dgm:cxn modelId="{3802800A-A274-4137-AFDA-D36836412867}" type="presOf" srcId="{848AF8FE-76E3-44AE-BB20-8F9944B84FC9}" destId="{EA88BEE7-FFD8-4089-9434-9AD3B2D727E1}" srcOrd="1" destOrd="0" presId="urn:microsoft.com/office/officeart/2005/8/layout/list1"/>
    <dgm:cxn modelId="{D671DB26-681E-4727-A48F-AE0FFC4EB9FF}" type="presOf" srcId="{A2932CAD-98B1-4D2F-B350-4AF601EB7A3D}" destId="{0248E574-FA77-4827-932C-6232679E3AEB}" srcOrd="0" destOrd="0" presId="urn:microsoft.com/office/officeart/2005/8/layout/list1"/>
    <dgm:cxn modelId="{5DA2E028-CF05-4BC4-AF1D-BBAA6D5E2718}" srcId="{A2932CAD-98B1-4D2F-B350-4AF601EB7A3D}" destId="{7876E572-F9BC-4BE9-B055-EC141AB64267}" srcOrd="2" destOrd="0" parTransId="{10973BF4-9164-4887-A950-6D0B886FFF69}" sibTransId="{EFEDFEEF-4CDE-468A-A2D7-81A0C1268DD4}"/>
    <dgm:cxn modelId="{2E3A6B2E-C536-44C8-B70D-293DC2AB33E6}" type="presOf" srcId="{7876E572-F9BC-4BE9-B055-EC141AB64267}" destId="{B8957271-924C-496C-8FF1-700AC6CB4AC0}" srcOrd="0" destOrd="2" presId="urn:microsoft.com/office/officeart/2005/8/layout/list1"/>
    <dgm:cxn modelId="{96D1C92F-6B6C-41A0-A156-058636154D84}" type="presOf" srcId="{6D716FC0-33D3-45AB-8812-C27F5D964024}" destId="{00AF9CA2-04F7-424D-9A6B-A82AF450E336}" srcOrd="0" destOrd="1" presId="urn:microsoft.com/office/officeart/2005/8/layout/list1"/>
    <dgm:cxn modelId="{28FC114A-2626-4077-B713-E7FBBEF069F4}" type="presOf" srcId="{848AF8FE-76E3-44AE-BB20-8F9944B84FC9}" destId="{CF6E2C4C-4C3B-4726-9899-C4CFD203A7CF}" srcOrd="0" destOrd="0" presId="urn:microsoft.com/office/officeart/2005/8/layout/list1"/>
    <dgm:cxn modelId="{05BAD66B-6ECE-4AEE-9734-4510F6085177}" srcId="{A2932CAD-98B1-4D2F-B350-4AF601EB7A3D}" destId="{53DAFAD9-4F56-412C-B52F-A9D5EC2A5491}" srcOrd="0" destOrd="0" parTransId="{C78459A3-567C-466A-8D1A-EBB5F035F6C9}" sibTransId="{D4841870-4DCB-4573-BEE3-74CD8D0A7941}"/>
    <dgm:cxn modelId="{9693094F-0B33-4734-8FCF-A1A7551738F7}" type="presOf" srcId="{C5C7DA14-1270-4E9A-83C2-1C33AFF19CB9}" destId="{28C2BAAA-997D-484F-8D8D-91B3B89026ED}" srcOrd="0" destOrd="0" presId="urn:microsoft.com/office/officeart/2005/8/layout/list1"/>
    <dgm:cxn modelId="{5A1E7074-35BB-43C0-8327-8A8B5A0A35D8}" srcId="{848AF8FE-76E3-44AE-BB20-8F9944B84FC9}" destId="{D3B6D832-3BB6-4E9F-B1E4-8672E9BCA81F}" srcOrd="0" destOrd="0" parTransId="{79C55EB1-610F-458E-B214-52F76F656A49}" sibTransId="{AD07644B-2025-4616-9751-E9CBEE2AEB59}"/>
    <dgm:cxn modelId="{42265981-A81F-460C-AEE3-2379C8916532}" type="presOf" srcId="{53DAFAD9-4F56-412C-B52F-A9D5EC2A5491}" destId="{B8957271-924C-496C-8FF1-700AC6CB4AC0}" srcOrd="0" destOrd="0" presId="urn:microsoft.com/office/officeart/2005/8/layout/list1"/>
    <dgm:cxn modelId="{6D9723B0-F0D7-401B-B0E3-8C2BB1543AF2}" srcId="{C5C7DA14-1270-4E9A-83C2-1C33AFF19CB9}" destId="{A2932CAD-98B1-4D2F-B350-4AF601EB7A3D}" srcOrd="1" destOrd="0" parTransId="{2D39914F-1999-4D54-8C2D-572BEBAEB8EF}" sibTransId="{3436ED26-8EBE-44BF-B361-87BB8A48FC3B}"/>
    <dgm:cxn modelId="{E90225C3-E718-421C-AE3B-E634B3767BB0}" type="presOf" srcId="{A2932CAD-98B1-4D2F-B350-4AF601EB7A3D}" destId="{B63C5011-C928-4C91-9297-975422331245}" srcOrd="1" destOrd="0" presId="urn:microsoft.com/office/officeart/2005/8/layout/list1"/>
    <dgm:cxn modelId="{E72F11EA-428E-47E2-8DCF-AC908EE7B7DA}" srcId="{848AF8FE-76E3-44AE-BB20-8F9944B84FC9}" destId="{6D716FC0-33D3-45AB-8812-C27F5D964024}" srcOrd="1" destOrd="0" parTransId="{E466DF1F-EE13-4A74-9FEF-891553C23083}" sibTransId="{A05EE112-5CFE-4C03-BEE4-2AC44D598892}"/>
    <dgm:cxn modelId="{6DD5C6EB-5F4E-42A5-89E9-89689366DD3D}" srcId="{C5C7DA14-1270-4E9A-83C2-1C33AFF19CB9}" destId="{848AF8FE-76E3-44AE-BB20-8F9944B84FC9}" srcOrd="0" destOrd="0" parTransId="{19656D40-6FAA-4B2B-8B99-D5C1704D4046}" sibTransId="{481D418D-282C-4876-B8DC-6773EF29D448}"/>
    <dgm:cxn modelId="{A63755ED-6F9B-48EC-850C-C2315B0CEDD4}" type="presOf" srcId="{D3B6D832-3BB6-4E9F-B1E4-8672E9BCA81F}" destId="{00AF9CA2-04F7-424D-9A6B-A82AF450E336}" srcOrd="0" destOrd="0" presId="urn:microsoft.com/office/officeart/2005/8/layout/list1"/>
    <dgm:cxn modelId="{54FF8FF8-EB68-425B-A535-29060E5E1275}" type="presOf" srcId="{77FB069D-9BEF-4653-86C7-80ECCB70B778}" destId="{B8957271-924C-496C-8FF1-700AC6CB4AC0}" srcOrd="0" destOrd="1" presId="urn:microsoft.com/office/officeart/2005/8/layout/list1"/>
    <dgm:cxn modelId="{52136B9A-7B04-4D18-A3A1-838217BAC1CD}" type="presParOf" srcId="{28C2BAAA-997D-484F-8D8D-91B3B89026ED}" destId="{7E84405D-E165-490E-8524-57C77AF5DE3D}" srcOrd="0" destOrd="0" presId="urn:microsoft.com/office/officeart/2005/8/layout/list1"/>
    <dgm:cxn modelId="{8AC8D1C1-0152-4A6C-AC4A-5089CED82075}" type="presParOf" srcId="{7E84405D-E165-490E-8524-57C77AF5DE3D}" destId="{CF6E2C4C-4C3B-4726-9899-C4CFD203A7CF}" srcOrd="0" destOrd="0" presId="urn:microsoft.com/office/officeart/2005/8/layout/list1"/>
    <dgm:cxn modelId="{E6357ADF-8466-4D4C-A1C4-D209B96DD4B3}" type="presParOf" srcId="{7E84405D-E165-490E-8524-57C77AF5DE3D}" destId="{EA88BEE7-FFD8-4089-9434-9AD3B2D727E1}" srcOrd="1" destOrd="0" presId="urn:microsoft.com/office/officeart/2005/8/layout/list1"/>
    <dgm:cxn modelId="{CAF0D395-0FD5-41A2-BF28-F181629E7E95}" type="presParOf" srcId="{28C2BAAA-997D-484F-8D8D-91B3B89026ED}" destId="{9BEDA009-B6E9-43F3-9D7D-A84C50F60444}" srcOrd="1" destOrd="0" presId="urn:microsoft.com/office/officeart/2005/8/layout/list1"/>
    <dgm:cxn modelId="{C7764254-2EB2-452C-B597-9BA0E93E624B}" type="presParOf" srcId="{28C2BAAA-997D-484F-8D8D-91B3B89026ED}" destId="{00AF9CA2-04F7-424D-9A6B-A82AF450E336}" srcOrd="2" destOrd="0" presId="urn:microsoft.com/office/officeart/2005/8/layout/list1"/>
    <dgm:cxn modelId="{F2BF185C-3B7F-49FB-8DFB-4384E895FACD}" type="presParOf" srcId="{28C2BAAA-997D-484F-8D8D-91B3B89026ED}" destId="{B66B6D8D-7A3E-458C-95AC-95B811E219E4}" srcOrd="3" destOrd="0" presId="urn:microsoft.com/office/officeart/2005/8/layout/list1"/>
    <dgm:cxn modelId="{71CE9898-E639-409B-8DE4-D4030779466D}" type="presParOf" srcId="{28C2BAAA-997D-484F-8D8D-91B3B89026ED}" destId="{F2B48485-13D6-437C-8D19-72D71B3342F2}" srcOrd="4" destOrd="0" presId="urn:microsoft.com/office/officeart/2005/8/layout/list1"/>
    <dgm:cxn modelId="{599318CB-6BF0-407C-8558-44CCF60D05FE}" type="presParOf" srcId="{F2B48485-13D6-437C-8D19-72D71B3342F2}" destId="{0248E574-FA77-4827-932C-6232679E3AEB}" srcOrd="0" destOrd="0" presId="urn:microsoft.com/office/officeart/2005/8/layout/list1"/>
    <dgm:cxn modelId="{EADF2AA4-3561-492B-A871-5A6603573CE0}" type="presParOf" srcId="{F2B48485-13D6-437C-8D19-72D71B3342F2}" destId="{B63C5011-C928-4C91-9297-975422331245}" srcOrd="1" destOrd="0" presId="urn:microsoft.com/office/officeart/2005/8/layout/list1"/>
    <dgm:cxn modelId="{E71E45AB-5785-4AA4-A4A0-2CC9FC8DE5D3}" type="presParOf" srcId="{28C2BAAA-997D-484F-8D8D-91B3B89026ED}" destId="{3168ED2E-4EBB-4F44-A877-C8264C69E6C0}" srcOrd="5" destOrd="0" presId="urn:microsoft.com/office/officeart/2005/8/layout/list1"/>
    <dgm:cxn modelId="{3B01EDBB-9A8C-4259-A3A5-A97F97314E63}" type="presParOf" srcId="{28C2BAAA-997D-484F-8D8D-91B3B89026ED}" destId="{B8957271-924C-496C-8FF1-700AC6CB4AC0}"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A5E63-EF0A-42F3-BFF1-8032AA3C9D48}">
      <dsp:nvSpPr>
        <dsp:cNvPr id="0" name=""/>
        <dsp:cNvSpPr/>
      </dsp:nvSpPr>
      <dsp:spPr>
        <a:xfrm>
          <a:off x="0" y="324547"/>
          <a:ext cx="8209721" cy="3087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7166" tIns="416560" rIns="637166" bIns="142240" numCol="1" spcCol="1270" anchor="t" anchorCtr="0">
          <a:noAutofit/>
        </a:bodyPr>
        <a:lstStyle/>
        <a:p>
          <a:pPr marL="228600" lvl="1" indent="-228600" algn="just" defTabSz="889000">
            <a:lnSpc>
              <a:spcPct val="100000"/>
            </a:lnSpc>
            <a:spcBef>
              <a:spcPct val="0"/>
            </a:spcBef>
            <a:spcAft>
              <a:spcPct val="15000"/>
            </a:spcAft>
            <a:buChar char="•"/>
          </a:pPr>
          <a:r>
            <a:rPr lang="en-US" sz="2000" kern="1200" dirty="0"/>
            <a:t>The hotel industry faces significant staffing shortages, with over 75% of US hotels reporting staff shortages in 2024 (AHLA, 2024), highlighting the need for more efficient systems without compromising guest service quality.</a:t>
          </a:r>
        </a:p>
        <a:p>
          <a:pPr marL="228600" lvl="1" indent="-228600" algn="just" defTabSz="889000">
            <a:lnSpc>
              <a:spcPct val="100000"/>
            </a:lnSpc>
            <a:spcBef>
              <a:spcPct val="0"/>
            </a:spcBef>
            <a:spcAft>
              <a:spcPct val="15000"/>
            </a:spcAft>
            <a:buChar char="•"/>
          </a:pPr>
          <a:r>
            <a:rPr lang="en-US" sz="2000" kern="1200" dirty="0"/>
            <a:t>AI co-pilots are introduced at hotel front desks to assist with routine, information-heavy tasks such as policy lookups and translation, while humans remain in control to maintain empathy and judgment (</a:t>
          </a:r>
          <a:r>
            <a:rPr lang="en-US" sz="2000" kern="1200" dirty="0" err="1"/>
            <a:t>Pitakaso</a:t>
          </a:r>
          <a:r>
            <a:rPr lang="en-US" sz="2000" kern="1200" dirty="0"/>
            <a:t> et al., 2021; Begum et al., 2025).</a:t>
          </a:r>
        </a:p>
      </dsp:txBody>
      <dsp:txXfrm>
        <a:off x="0" y="324547"/>
        <a:ext cx="8209721" cy="3087000"/>
      </dsp:txXfrm>
    </dsp:sp>
    <dsp:sp modelId="{60A6D763-A8DD-4959-8A5E-016DB84AE59B}">
      <dsp:nvSpPr>
        <dsp:cNvPr id="0" name=""/>
        <dsp:cNvSpPr/>
      </dsp:nvSpPr>
      <dsp:spPr>
        <a:xfrm>
          <a:off x="410486" y="29347"/>
          <a:ext cx="5746804"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216" tIns="0" rIns="217216" bIns="0" numCol="1" spcCol="1270" anchor="ctr" anchorCtr="0">
          <a:noAutofit/>
        </a:bodyPr>
        <a:lstStyle/>
        <a:p>
          <a:pPr marL="0" lvl="0" indent="0" algn="just" defTabSz="1066800">
            <a:lnSpc>
              <a:spcPct val="90000"/>
            </a:lnSpc>
            <a:spcBef>
              <a:spcPct val="0"/>
            </a:spcBef>
            <a:spcAft>
              <a:spcPct val="35000"/>
            </a:spcAft>
            <a:buNone/>
          </a:pPr>
          <a:r>
            <a:rPr lang="en-US" sz="2400" kern="1200" dirty="0"/>
            <a:t>Context &amp; Importance</a:t>
          </a:r>
        </a:p>
      </dsp:txBody>
      <dsp:txXfrm>
        <a:off x="439307" y="58168"/>
        <a:ext cx="5689162" cy="532758"/>
      </dsp:txXfrm>
    </dsp:sp>
    <dsp:sp modelId="{D7C46310-7F22-4CA2-995E-E86ADD6EDB0E}">
      <dsp:nvSpPr>
        <dsp:cNvPr id="0" name=""/>
        <dsp:cNvSpPr/>
      </dsp:nvSpPr>
      <dsp:spPr>
        <a:xfrm>
          <a:off x="0" y="3814748"/>
          <a:ext cx="8209721" cy="2835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37166" tIns="416560" rIns="637166" bIns="142240" numCol="1" spcCol="1270" anchor="t" anchorCtr="0">
          <a:noAutofit/>
        </a:bodyPr>
        <a:lstStyle/>
        <a:p>
          <a:pPr marL="228600" lvl="1" indent="-228600" algn="just" defTabSz="889000">
            <a:lnSpc>
              <a:spcPct val="100000"/>
            </a:lnSpc>
            <a:spcBef>
              <a:spcPct val="0"/>
            </a:spcBef>
            <a:spcAft>
              <a:spcPct val="15000"/>
            </a:spcAft>
            <a:buChar char="•"/>
          </a:pPr>
          <a:r>
            <a:rPr lang="en-US" sz="2000" kern="1200" dirty="0"/>
            <a:t>This study synthesizes recent scholarship on the impact of AI co-pilots on hotel front-desk operations, focusing on productivity, accuracy, and guest-perceived quality (Begum et al., 2025).</a:t>
          </a:r>
        </a:p>
        <a:p>
          <a:pPr marL="228600" lvl="1" indent="-228600" algn="just" defTabSz="889000">
            <a:lnSpc>
              <a:spcPct val="100000"/>
            </a:lnSpc>
            <a:spcBef>
              <a:spcPct val="0"/>
            </a:spcBef>
            <a:spcAft>
              <a:spcPct val="15000"/>
            </a:spcAft>
            <a:buChar char="•"/>
          </a:pPr>
          <a:r>
            <a:rPr lang="en-US" sz="2000" kern="1200" dirty="0"/>
            <a:t>Investigating how hybrid workflows (AI and human oversight) affect operational efficiency and guest satisfaction, while addressing the ethical and governance concerns associated with AI deployment (Hu and Min, 2025).</a:t>
          </a:r>
        </a:p>
      </dsp:txBody>
      <dsp:txXfrm>
        <a:off x="0" y="3814748"/>
        <a:ext cx="8209721" cy="2835000"/>
      </dsp:txXfrm>
    </dsp:sp>
    <dsp:sp modelId="{9F0A54AC-A3A2-495B-A3CC-F7E83A9EC781}">
      <dsp:nvSpPr>
        <dsp:cNvPr id="0" name=""/>
        <dsp:cNvSpPr/>
      </dsp:nvSpPr>
      <dsp:spPr>
        <a:xfrm>
          <a:off x="410486" y="3519548"/>
          <a:ext cx="5746804"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216" tIns="0" rIns="217216" bIns="0" numCol="1" spcCol="1270" anchor="ctr" anchorCtr="0">
          <a:noAutofit/>
        </a:bodyPr>
        <a:lstStyle/>
        <a:p>
          <a:pPr marL="0" lvl="0" indent="0" algn="just" defTabSz="1066800">
            <a:lnSpc>
              <a:spcPct val="90000"/>
            </a:lnSpc>
            <a:spcBef>
              <a:spcPct val="0"/>
            </a:spcBef>
            <a:spcAft>
              <a:spcPct val="35000"/>
            </a:spcAft>
            <a:buNone/>
          </a:pPr>
          <a:r>
            <a:rPr lang="en-US" sz="2400" kern="1200" dirty="0"/>
            <a:t>Research Focus</a:t>
          </a:r>
        </a:p>
      </dsp:txBody>
      <dsp:txXfrm>
        <a:off x="439307" y="3548369"/>
        <a:ext cx="5689162"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777F2-BD86-4D5D-9478-6C685A7B1246}">
      <dsp:nvSpPr>
        <dsp:cNvPr id="0" name=""/>
        <dsp:cNvSpPr/>
      </dsp:nvSpPr>
      <dsp:spPr>
        <a:xfrm>
          <a:off x="0" y="93349"/>
          <a:ext cx="9342781"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Guest Acceptance &amp; Service Quality</a:t>
          </a:r>
          <a:endParaRPr lang="en-GB" sz="2600" kern="1200" dirty="0"/>
        </a:p>
      </dsp:txBody>
      <dsp:txXfrm>
        <a:off x="30442" y="123791"/>
        <a:ext cx="9281897" cy="562726"/>
      </dsp:txXfrm>
    </dsp:sp>
    <dsp:sp modelId="{10AE7BBC-DA5A-437F-966B-A7B2B4301153}">
      <dsp:nvSpPr>
        <dsp:cNvPr id="0" name=""/>
        <dsp:cNvSpPr/>
      </dsp:nvSpPr>
      <dsp:spPr>
        <a:xfrm>
          <a:off x="0" y="716959"/>
          <a:ext cx="9342781" cy="2852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6633" tIns="33020" rIns="184912" bIns="33020" numCol="1" spcCol="1270" anchor="t" anchorCtr="0">
          <a:noAutofit/>
        </a:bodyPr>
        <a:lstStyle/>
        <a:p>
          <a:pPr marL="228600" lvl="1" indent="-228600" algn="just" defTabSz="889000">
            <a:lnSpc>
              <a:spcPct val="90000"/>
            </a:lnSpc>
            <a:spcBef>
              <a:spcPct val="0"/>
            </a:spcBef>
            <a:spcAft>
              <a:spcPct val="20000"/>
            </a:spcAft>
            <a:buChar char="•"/>
          </a:pPr>
          <a:r>
            <a:rPr lang="en-US" sz="2000" kern="1200" dirty="0"/>
            <a:t>Perceived Usefulness &amp; Performance Expectations:</a:t>
          </a:r>
          <a:endParaRPr lang="en-GB" sz="2000" kern="1200" dirty="0"/>
        </a:p>
        <a:p>
          <a:pPr marL="457200" lvl="2" indent="-228600" algn="just" defTabSz="889000">
            <a:lnSpc>
              <a:spcPct val="90000"/>
            </a:lnSpc>
            <a:spcBef>
              <a:spcPct val="0"/>
            </a:spcBef>
            <a:spcAft>
              <a:spcPct val="20000"/>
            </a:spcAft>
            <a:buChar char="•"/>
          </a:pPr>
          <a:r>
            <a:rPr lang="en-US" sz="2000" kern="1200" dirty="0"/>
            <a:t>AI co-pilots positively impact guest satisfaction by enhancing efficiency, particularly for routine tasks like FAQ responses and policy lookups (Begum et al., 2025).</a:t>
          </a:r>
          <a:endParaRPr lang="en-GB" sz="2000" kern="1200" dirty="0"/>
        </a:p>
        <a:p>
          <a:pPr marL="457200" lvl="2" indent="-228600" algn="just" defTabSz="889000">
            <a:lnSpc>
              <a:spcPct val="90000"/>
            </a:lnSpc>
            <a:spcBef>
              <a:spcPct val="0"/>
            </a:spcBef>
            <a:spcAft>
              <a:spcPct val="20000"/>
            </a:spcAft>
            <a:buChar char="•"/>
          </a:pPr>
          <a:r>
            <a:rPr lang="en-US" sz="2000" kern="1200" dirty="0"/>
            <a:t>However, guest satisfaction declines when escalation to a human is difficult or when AI over-promises capabilities (Wang et al., 2025).</a:t>
          </a:r>
          <a:endParaRPr lang="en-GB" sz="2000" kern="1200" dirty="0"/>
        </a:p>
        <a:p>
          <a:pPr marL="228600" lvl="1" indent="-228600" algn="just" defTabSz="889000">
            <a:lnSpc>
              <a:spcPct val="90000"/>
            </a:lnSpc>
            <a:spcBef>
              <a:spcPct val="0"/>
            </a:spcBef>
            <a:spcAft>
              <a:spcPct val="20000"/>
            </a:spcAft>
            <a:buChar char="•"/>
          </a:pPr>
          <a:r>
            <a:rPr lang="en-US" sz="2000" kern="1200"/>
            <a:t>Anthropomorphic Design</a:t>
          </a:r>
          <a:endParaRPr lang="en-GB" sz="2000" kern="1200"/>
        </a:p>
        <a:p>
          <a:pPr marL="457200" lvl="2" indent="-228600" algn="just" defTabSz="889000">
            <a:lnSpc>
              <a:spcPct val="90000"/>
            </a:lnSpc>
            <a:spcBef>
              <a:spcPct val="0"/>
            </a:spcBef>
            <a:spcAft>
              <a:spcPct val="20000"/>
            </a:spcAft>
            <a:buChar char="•"/>
          </a:pPr>
          <a:r>
            <a:rPr lang="en-US" sz="2000" kern="1200" dirty="0"/>
            <a:t>Clear human involvement in AI interactions helps maintain trust and warmth, critical in high-contact services (Costa and Costa, 2022).</a:t>
          </a:r>
          <a:endParaRPr lang="en-GB" sz="2000" kern="1200" dirty="0"/>
        </a:p>
      </dsp:txBody>
      <dsp:txXfrm>
        <a:off x="0" y="716959"/>
        <a:ext cx="9342781" cy="28524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F909E-4ED6-4F6E-B348-B7A94BA07B8C}">
      <dsp:nvSpPr>
        <dsp:cNvPr id="0" name=""/>
        <dsp:cNvSpPr/>
      </dsp:nvSpPr>
      <dsp:spPr>
        <a:xfrm>
          <a:off x="0" y="25050"/>
          <a:ext cx="6900512" cy="917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t>2. Employee Outcomes</a:t>
          </a:r>
        </a:p>
      </dsp:txBody>
      <dsp:txXfrm>
        <a:off x="44778" y="69828"/>
        <a:ext cx="6810956" cy="827724"/>
      </dsp:txXfrm>
    </dsp:sp>
    <dsp:sp modelId="{7228DA28-750D-4E37-9360-9F915F6A9A0A}">
      <dsp:nvSpPr>
        <dsp:cNvPr id="0" name=""/>
        <dsp:cNvSpPr/>
      </dsp:nvSpPr>
      <dsp:spPr>
        <a:xfrm>
          <a:off x="0" y="942330"/>
          <a:ext cx="6900512" cy="2130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just" defTabSz="889000">
            <a:lnSpc>
              <a:spcPct val="90000"/>
            </a:lnSpc>
            <a:spcBef>
              <a:spcPct val="0"/>
            </a:spcBef>
            <a:spcAft>
              <a:spcPct val="20000"/>
            </a:spcAft>
            <a:buChar char="•"/>
          </a:pPr>
          <a:r>
            <a:rPr lang="en-US" sz="2000" kern="1200" dirty="0"/>
            <a:t>Training &amp; Role Clarity</a:t>
          </a:r>
        </a:p>
        <a:p>
          <a:pPr marL="457200" lvl="2" indent="-228600" algn="just" defTabSz="889000">
            <a:lnSpc>
              <a:spcPct val="90000"/>
            </a:lnSpc>
            <a:spcBef>
              <a:spcPct val="0"/>
            </a:spcBef>
            <a:spcAft>
              <a:spcPct val="20000"/>
            </a:spcAft>
            <a:buChar char="•"/>
          </a:pPr>
          <a:r>
            <a:rPr lang="en-US" sz="2000" kern="1200" dirty="0"/>
            <a:t>Employees with proper training and support adopt AI co-pilots more effectively, resulting in reduced cognitive load and increased job satisfaction (Gull et al., 2023).</a:t>
          </a:r>
        </a:p>
        <a:p>
          <a:pPr marL="457200" lvl="2" indent="-228600" algn="just" defTabSz="889000">
            <a:lnSpc>
              <a:spcPct val="90000"/>
            </a:lnSpc>
            <a:spcBef>
              <a:spcPct val="0"/>
            </a:spcBef>
            <a:spcAft>
              <a:spcPct val="20000"/>
            </a:spcAft>
            <a:buChar char="•"/>
          </a:pPr>
          <a:r>
            <a:rPr lang="en-US" sz="2000" kern="1200" dirty="0"/>
            <a:t>The risk of de-skilling can be mitigated when AI is positioned as a tool for augmentation, not replacement (</a:t>
          </a:r>
          <a:r>
            <a:rPr lang="en-US" sz="2000" kern="1200" dirty="0" err="1"/>
            <a:t>Bernuzzi</a:t>
          </a:r>
          <a:r>
            <a:rPr lang="en-US" sz="2000" kern="1200" dirty="0"/>
            <a:t> et al., 2023)</a:t>
          </a:r>
        </a:p>
      </dsp:txBody>
      <dsp:txXfrm>
        <a:off x="0" y="942330"/>
        <a:ext cx="6900512" cy="2130030"/>
      </dsp:txXfrm>
    </dsp:sp>
    <dsp:sp modelId="{36FC462D-5FB3-4428-8597-E5E5CB769E7D}">
      <dsp:nvSpPr>
        <dsp:cNvPr id="0" name=""/>
        <dsp:cNvSpPr/>
      </dsp:nvSpPr>
      <dsp:spPr>
        <a:xfrm>
          <a:off x="0" y="3072360"/>
          <a:ext cx="6900512" cy="917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just" defTabSz="1200150">
            <a:lnSpc>
              <a:spcPct val="90000"/>
            </a:lnSpc>
            <a:spcBef>
              <a:spcPct val="0"/>
            </a:spcBef>
            <a:spcAft>
              <a:spcPct val="35000"/>
            </a:spcAft>
            <a:buNone/>
          </a:pPr>
          <a:r>
            <a:rPr lang="en-US" sz="2700" kern="1200" dirty="0"/>
            <a:t>3</a:t>
          </a:r>
          <a:r>
            <a:rPr lang="en-US" sz="2400" kern="1200" dirty="0"/>
            <a:t>. Human-AI Workflow Design AI</a:t>
          </a:r>
          <a:endParaRPr lang="en-US" sz="2700" kern="1200" dirty="0"/>
        </a:p>
      </dsp:txBody>
      <dsp:txXfrm>
        <a:off x="44778" y="3117138"/>
        <a:ext cx="6810956" cy="827724"/>
      </dsp:txXfrm>
    </dsp:sp>
    <dsp:sp modelId="{0072BBC0-A2D0-4DC5-972D-D0DEE5DD73C9}">
      <dsp:nvSpPr>
        <dsp:cNvPr id="0" name=""/>
        <dsp:cNvSpPr/>
      </dsp:nvSpPr>
      <dsp:spPr>
        <a:xfrm>
          <a:off x="0" y="3989640"/>
          <a:ext cx="6900512" cy="152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just" defTabSz="889000">
            <a:lnSpc>
              <a:spcPct val="90000"/>
            </a:lnSpc>
            <a:spcBef>
              <a:spcPct val="0"/>
            </a:spcBef>
            <a:spcAft>
              <a:spcPct val="20000"/>
            </a:spcAft>
            <a:buChar char="•"/>
          </a:pPr>
          <a:r>
            <a:rPr lang="en-US" sz="2000" kern="1200" dirty="0"/>
            <a:t>"Sweet Spots“</a:t>
          </a:r>
        </a:p>
        <a:p>
          <a:pPr marL="457200" lvl="2" indent="-228600" algn="just" defTabSz="889000">
            <a:lnSpc>
              <a:spcPct val="90000"/>
            </a:lnSpc>
            <a:spcBef>
              <a:spcPct val="0"/>
            </a:spcBef>
            <a:spcAft>
              <a:spcPct val="20000"/>
            </a:spcAft>
            <a:buChar char="•"/>
          </a:pPr>
          <a:r>
            <a:rPr lang="en-US" sz="2000" kern="1200" dirty="0"/>
            <a:t>AI co-pilots excel in handling FAQs, policy retrieval, translations, and service recovery notes, but humans should lead sensitive tasks like complaints and billing disputes (Mei et al., 2024; Begum et al., 2025).</a:t>
          </a:r>
        </a:p>
      </dsp:txBody>
      <dsp:txXfrm>
        <a:off x="0" y="3989640"/>
        <a:ext cx="6900512" cy="1521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EF964-E8D5-4815-8C39-6BF97FA0E5FB}">
      <dsp:nvSpPr>
        <dsp:cNvPr id="0" name=""/>
        <dsp:cNvSpPr/>
      </dsp:nvSpPr>
      <dsp:spPr>
        <a:xfrm>
          <a:off x="15418" y="0"/>
          <a:ext cx="2574498" cy="4491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a:t>Data Sources</a:t>
          </a:r>
        </a:p>
      </dsp:txBody>
      <dsp:txXfrm>
        <a:off x="15418" y="0"/>
        <a:ext cx="2574498" cy="449185"/>
      </dsp:txXfrm>
    </dsp:sp>
    <dsp:sp modelId="{08685563-6B71-4D06-869F-A8F8E973A2D0}">
      <dsp:nvSpPr>
        <dsp:cNvPr id="0" name=""/>
        <dsp:cNvSpPr/>
      </dsp:nvSpPr>
      <dsp:spPr>
        <a:xfrm>
          <a:off x="15418" y="449185"/>
          <a:ext cx="2574498" cy="424327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Secondary data collected from Scopus, Web of Science, and Google Scholar (2019–2025) on AI co-pilots at hotel front desks (Brotherton, 2015).</a:t>
          </a:r>
        </a:p>
        <a:p>
          <a:pPr marL="228600" lvl="1" indent="-228600" algn="l" defTabSz="889000">
            <a:lnSpc>
              <a:spcPct val="90000"/>
            </a:lnSpc>
            <a:spcBef>
              <a:spcPct val="0"/>
            </a:spcBef>
            <a:spcAft>
              <a:spcPct val="15000"/>
            </a:spcAft>
            <a:buChar char="•"/>
          </a:pPr>
          <a:r>
            <a:rPr lang="en-US" sz="2000" kern="1200"/>
            <a:t>Focused on peer-reviewed articles, industry studies, and credible sources related to AI integration in hospitality service (CASP, 2022).</a:t>
          </a:r>
        </a:p>
      </dsp:txBody>
      <dsp:txXfrm>
        <a:off x="15418" y="449185"/>
        <a:ext cx="2574498" cy="4243273"/>
      </dsp:txXfrm>
    </dsp:sp>
    <dsp:sp modelId="{FE407170-8C2F-45F3-8BB5-F22C6CB7295A}">
      <dsp:nvSpPr>
        <dsp:cNvPr id="0" name=""/>
        <dsp:cNvSpPr/>
      </dsp:nvSpPr>
      <dsp:spPr>
        <a:xfrm>
          <a:off x="2950347" y="0"/>
          <a:ext cx="2574498" cy="449185"/>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a:t>Inclusion Criteria</a:t>
          </a:r>
        </a:p>
      </dsp:txBody>
      <dsp:txXfrm>
        <a:off x="2950347" y="0"/>
        <a:ext cx="2574498" cy="449185"/>
      </dsp:txXfrm>
    </dsp:sp>
    <dsp:sp modelId="{6CDD352F-E55C-4A3F-9642-E52803712FCA}">
      <dsp:nvSpPr>
        <dsp:cNvPr id="0" name=""/>
        <dsp:cNvSpPr/>
      </dsp:nvSpPr>
      <dsp:spPr>
        <a:xfrm>
          <a:off x="2950347" y="449185"/>
          <a:ext cx="2574498" cy="4243273"/>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Studies on human-in-the-loop AI tools such as knowledge retrieval, translation, and response suggestions used at hotel front desks or similar customer-facing roles.</a:t>
          </a:r>
        </a:p>
      </dsp:txBody>
      <dsp:txXfrm>
        <a:off x="2950347" y="449185"/>
        <a:ext cx="2574498" cy="4243273"/>
      </dsp:txXfrm>
    </dsp:sp>
    <dsp:sp modelId="{C59267E3-E932-4E14-B3C5-435847ED44FC}">
      <dsp:nvSpPr>
        <dsp:cNvPr id="0" name=""/>
        <dsp:cNvSpPr/>
      </dsp:nvSpPr>
      <dsp:spPr>
        <a:xfrm>
          <a:off x="5885275" y="0"/>
          <a:ext cx="2574498" cy="449185"/>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a:t>Excluded</a:t>
          </a:r>
        </a:p>
      </dsp:txBody>
      <dsp:txXfrm>
        <a:off x="5885275" y="0"/>
        <a:ext cx="2574498" cy="449185"/>
      </dsp:txXfrm>
    </dsp:sp>
    <dsp:sp modelId="{254CC20E-C16B-41AA-8E06-DA3A6541E063}">
      <dsp:nvSpPr>
        <dsp:cNvPr id="0" name=""/>
        <dsp:cNvSpPr/>
      </dsp:nvSpPr>
      <dsp:spPr>
        <a:xfrm>
          <a:off x="5885275" y="449185"/>
          <a:ext cx="2574498" cy="4243273"/>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Fully autonomous systems, opinion pieces, and technical papers lacking a service-focused evaluation.</a:t>
          </a:r>
        </a:p>
      </dsp:txBody>
      <dsp:txXfrm>
        <a:off x="5885275" y="449185"/>
        <a:ext cx="2574498" cy="4243273"/>
      </dsp:txXfrm>
    </dsp:sp>
    <dsp:sp modelId="{557AFBC9-9CF8-4308-A465-AE7604E953E4}">
      <dsp:nvSpPr>
        <dsp:cNvPr id="0" name=""/>
        <dsp:cNvSpPr/>
      </dsp:nvSpPr>
      <dsp:spPr>
        <a:xfrm>
          <a:off x="8820204" y="0"/>
          <a:ext cx="2574498" cy="449185"/>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a:t>Thematic Synthesis</a:t>
          </a:r>
        </a:p>
      </dsp:txBody>
      <dsp:txXfrm>
        <a:off x="8820204" y="0"/>
        <a:ext cx="2574498" cy="449185"/>
      </dsp:txXfrm>
    </dsp:sp>
    <dsp:sp modelId="{EAB9F60E-099E-4A5F-B5DB-CE282FD128C2}">
      <dsp:nvSpPr>
        <dsp:cNvPr id="0" name=""/>
        <dsp:cNvSpPr/>
      </dsp:nvSpPr>
      <dsp:spPr>
        <a:xfrm>
          <a:off x="8820204" y="449185"/>
          <a:ext cx="2574498" cy="424327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Operational Impacts (speed, accuracy, consistency)</a:t>
          </a:r>
        </a:p>
        <a:p>
          <a:pPr marL="228600" lvl="1" indent="-228600" algn="l" defTabSz="889000">
            <a:lnSpc>
              <a:spcPct val="90000"/>
            </a:lnSpc>
            <a:spcBef>
              <a:spcPct val="0"/>
            </a:spcBef>
            <a:spcAft>
              <a:spcPct val="15000"/>
            </a:spcAft>
            <a:buChar char="•"/>
          </a:pPr>
          <a:r>
            <a:rPr lang="en-US" sz="2000" kern="1200"/>
            <a:t>Guest Outcomes (competence, warmth, trust)</a:t>
          </a:r>
        </a:p>
        <a:p>
          <a:pPr marL="228600" lvl="1" indent="-228600" algn="l" defTabSz="889000">
            <a:lnSpc>
              <a:spcPct val="90000"/>
            </a:lnSpc>
            <a:spcBef>
              <a:spcPct val="0"/>
            </a:spcBef>
            <a:spcAft>
              <a:spcPct val="15000"/>
            </a:spcAft>
            <a:buChar char="•"/>
          </a:pPr>
          <a:r>
            <a:rPr lang="en-US" sz="2000" kern="1200"/>
            <a:t>Employee Outcomes (workload, capability, wellbeing)</a:t>
          </a:r>
        </a:p>
        <a:p>
          <a:pPr marL="228600" lvl="1" indent="-228600" algn="l" defTabSz="889000">
            <a:lnSpc>
              <a:spcPct val="90000"/>
            </a:lnSpc>
            <a:spcBef>
              <a:spcPct val="0"/>
            </a:spcBef>
            <a:spcAft>
              <a:spcPct val="15000"/>
            </a:spcAft>
            <a:buChar char="•"/>
          </a:pPr>
          <a:r>
            <a:rPr lang="en-US" sz="2000" kern="1200" dirty="0"/>
            <a:t>Governance (safety, privacy, ethics) (Hu and Min, 2025).</a:t>
          </a:r>
        </a:p>
      </dsp:txBody>
      <dsp:txXfrm>
        <a:off x="8820204" y="449185"/>
        <a:ext cx="2574498" cy="42432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E24B1-FAC8-4046-9422-40892687655A}">
      <dsp:nvSpPr>
        <dsp:cNvPr id="0" name=""/>
        <dsp:cNvSpPr/>
      </dsp:nvSpPr>
      <dsp:spPr>
        <a:xfrm>
          <a:off x="2176344" y="0"/>
          <a:ext cx="1509048" cy="14695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9D682-7A7D-4162-8FA2-64ABE3A91B03}">
      <dsp:nvSpPr>
        <dsp:cNvPr id="0" name=""/>
        <dsp:cNvSpPr/>
      </dsp:nvSpPr>
      <dsp:spPr>
        <a:xfrm>
          <a:off x="775085" y="1653465"/>
          <a:ext cx="4311566" cy="629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Operational Impacts</a:t>
          </a:r>
        </a:p>
      </dsp:txBody>
      <dsp:txXfrm>
        <a:off x="775085" y="1653465"/>
        <a:ext cx="4311566" cy="629804"/>
      </dsp:txXfrm>
    </dsp:sp>
    <dsp:sp modelId="{6203C66D-5865-4966-AF71-D2F31E16A810}">
      <dsp:nvSpPr>
        <dsp:cNvPr id="0" name=""/>
        <dsp:cNvSpPr/>
      </dsp:nvSpPr>
      <dsp:spPr>
        <a:xfrm>
          <a:off x="775085" y="2368815"/>
          <a:ext cx="4311566" cy="202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AI co-pilots enhance front desk operations by speeding up routine tasks like answering FAQs and retrieving policies, improving overall response time and accuracy (Carr, 2025).</a:t>
          </a:r>
        </a:p>
        <a:p>
          <a:pPr marL="0" lvl="0" indent="0" algn="ctr" defTabSz="800100">
            <a:lnSpc>
              <a:spcPct val="100000"/>
            </a:lnSpc>
            <a:spcBef>
              <a:spcPct val="0"/>
            </a:spcBef>
            <a:spcAft>
              <a:spcPct val="35000"/>
            </a:spcAft>
            <a:buNone/>
          </a:pPr>
          <a:r>
            <a:rPr lang="en-US" sz="1800" kern="1200" dirty="0"/>
            <a:t>Hybrid workflows, where AI supports humans, significantly reduce knowledge retrieval errors and improve consistency (Begum et al., 2025).</a:t>
          </a:r>
        </a:p>
      </dsp:txBody>
      <dsp:txXfrm>
        <a:off x="775085" y="2368815"/>
        <a:ext cx="4311566" cy="2027740"/>
      </dsp:txXfrm>
    </dsp:sp>
    <dsp:sp modelId="{F834F66C-C7A7-4278-BA0F-0A0B9348CB28}">
      <dsp:nvSpPr>
        <dsp:cNvPr id="0" name=""/>
        <dsp:cNvSpPr/>
      </dsp:nvSpPr>
      <dsp:spPr>
        <a:xfrm>
          <a:off x="7242435" y="0"/>
          <a:ext cx="1509048" cy="14695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B352A-2C9C-4700-99C5-EF222670C629}">
      <dsp:nvSpPr>
        <dsp:cNvPr id="0" name=""/>
        <dsp:cNvSpPr/>
      </dsp:nvSpPr>
      <dsp:spPr>
        <a:xfrm>
          <a:off x="5841176" y="1653465"/>
          <a:ext cx="4311566" cy="629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Guest Outcomes</a:t>
          </a:r>
        </a:p>
      </dsp:txBody>
      <dsp:txXfrm>
        <a:off x="5841176" y="1653465"/>
        <a:ext cx="4311566" cy="629804"/>
      </dsp:txXfrm>
    </dsp:sp>
    <dsp:sp modelId="{D37A6E32-2F32-4BE4-8BD9-0B0A29544202}">
      <dsp:nvSpPr>
        <dsp:cNvPr id="0" name=""/>
        <dsp:cNvSpPr/>
      </dsp:nvSpPr>
      <dsp:spPr>
        <a:xfrm>
          <a:off x="5841176" y="2368815"/>
          <a:ext cx="4311566" cy="202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AI enhances guest satisfaction when it works alongside humans, maintaining the critical warmth and empathy of the hospitality experience (Costa and Costa, 2022).</a:t>
          </a:r>
        </a:p>
        <a:p>
          <a:pPr marL="0" lvl="0" indent="0" algn="ctr" defTabSz="800100">
            <a:lnSpc>
              <a:spcPct val="100000"/>
            </a:lnSpc>
            <a:spcBef>
              <a:spcPct val="0"/>
            </a:spcBef>
            <a:spcAft>
              <a:spcPct val="35000"/>
            </a:spcAft>
            <a:buNone/>
          </a:pPr>
          <a:r>
            <a:rPr lang="en-US" sz="1800" kern="1200" dirty="0"/>
            <a:t>AI performs well for routine, information-based tasks, but human involvement is crucial for complex or sensitive issues (Jeon, 2024).</a:t>
          </a:r>
        </a:p>
      </dsp:txBody>
      <dsp:txXfrm>
        <a:off x="5841176" y="2368815"/>
        <a:ext cx="4311566" cy="2027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87075-51DC-457D-AEB0-650C0C132B74}">
      <dsp:nvSpPr>
        <dsp:cNvPr id="0" name=""/>
        <dsp:cNvSpPr/>
      </dsp:nvSpPr>
      <dsp:spPr>
        <a:xfrm rot="5400000">
          <a:off x="-347384" y="349707"/>
          <a:ext cx="2315897" cy="1621128"/>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just" defTabSz="1022350">
            <a:lnSpc>
              <a:spcPct val="90000"/>
            </a:lnSpc>
            <a:spcBef>
              <a:spcPct val="0"/>
            </a:spcBef>
            <a:spcAft>
              <a:spcPct val="35000"/>
            </a:spcAft>
            <a:buNone/>
          </a:pPr>
          <a:r>
            <a:rPr lang="en-US" sz="2300" kern="1200" dirty="0"/>
            <a:t>Employee Outcomes</a:t>
          </a:r>
        </a:p>
      </dsp:txBody>
      <dsp:txXfrm rot="-5400000">
        <a:off x="1" y="812886"/>
        <a:ext cx="1621128" cy="694769"/>
      </dsp:txXfrm>
    </dsp:sp>
    <dsp:sp modelId="{2C65D1A4-5F4B-4245-8025-0D3768AC9A94}">
      <dsp:nvSpPr>
        <dsp:cNvPr id="0" name=""/>
        <dsp:cNvSpPr/>
      </dsp:nvSpPr>
      <dsp:spPr>
        <a:xfrm rot="5400000">
          <a:off x="5315697" y="-3692246"/>
          <a:ext cx="1505333" cy="8894471"/>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Char char="•"/>
          </a:pPr>
          <a:r>
            <a:rPr lang="en-US" sz="1800" kern="1200" dirty="0"/>
            <a:t>AI co-pilots reduce cognitive strain on employees by automating repetitive tasks, enabling staff to focus on higher-value activities, leading to greater job satisfaction and performance (Gull et al., 2023).</a:t>
          </a:r>
        </a:p>
        <a:p>
          <a:pPr marL="171450" lvl="1" indent="-171450" algn="just" defTabSz="800100">
            <a:lnSpc>
              <a:spcPct val="90000"/>
            </a:lnSpc>
            <a:spcBef>
              <a:spcPct val="0"/>
            </a:spcBef>
            <a:spcAft>
              <a:spcPct val="15000"/>
            </a:spcAft>
            <a:buChar char="•"/>
          </a:pPr>
          <a:r>
            <a:rPr lang="en-US" sz="1800" kern="1200" dirty="0"/>
            <a:t>Effective training and empowerment are key to ensuring successful AI adoption and mitigating resistance (He et al., 2024).</a:t>
          </a:r>
        </a:p>
      </dsp:txBody>
      <dsp:txXfrm rot="-5400000">
        <a:off x="1621128" y="75807"/>
        <a:ext cx="8820987" cy="1358365"/>
      </dsp:txXfrm>
    </dsp:sp>
    <dsp:sp modelId="{4B04E00D-063F-4D77-BD5E-C146534F3837}">
      <dsp:nvSpPr>
        <dsp:cNvPr id="0" name=""/>
        <dsp:cNvSpPr/>
      </dsp:nvSpPr>
      <dsp:spPr>
        <a:xfrm rot="5400000">
          <a:off x="-347384" y="2380502"/>
          <a:ext cx="2315897" cy="1621128"/>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just" defTabSz="1022350">
            <a:lnSpc>
              <a:spcPct val="90000"/>
            </a:lnSpc>
            <a:spcBef>
              <a:spcPct val="0"/>
            </a:spcBef>
            <a:spcAft>
              <a:spcPct val="35000"/>
            </a:spcAft>
            <a:buNone/>
          </a:pPr>
          <a:r>
            <a:rPr lang="en-US" sz="2300" kern="1200"/>
            <a:t>Workflow Design</a:t>
          </a:r>
        </a:p>
      </dsp:txBody>
      <dsp:txXfrm rot="-5400000">
        <a:off x="1" y="2843681"/>
        <a:ext cx="1621128" cy="694769"/>
      </dsp:txXfrm>
    </dsp:sp>
    <dsp:sp modelId="{4F361680-DBD9-4F37-B375-98D7CE117639}">
      <dsp:nvSpPr>
        <dsp:cNvPr id="0" name=""/>
        <dsp:cNvSpPr/>
      </dsp:nvSpPr>
      <dsp:spPr>
        <a:xfrm rot="5400000">
          <a:off x="5315697" y="-1661451"/>
          <a:ext cx="1505333" cy="8894471"/>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Char char="•"/>
          </a:pPr>
          <a:r>
            <a:rPr lang="en-US" sz="1800" kern="1200" dirty="0"/>
            <a:t>AI co-pilots excel in areas like multilingual FAQs, policy retrieval, and service recovery notes, but human oversight is necessary for handling sensitive tasks such as complaints or billing disputes (Mei et al., 2024; Begum et al., 2025).</a:t>
          </a:r>
        </a:p>
      </dsp:txBody>
      <dsp:txXfrm rot="-5400000">
        <a:off x="1621128" y="2106602"/>
        <a:ext cx="8820987" cy="13583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B4F87-3E48-454F-AFD8-18B20EA938E6}">
      <dsp:nvSpPr>
        <dsp:cNvPr id="0" name=""/>
        <dsp:cNvSpPr/>
      </dsp:nvSpPr>
      <dsp:spPr>
        <a:xfrm>
          <a:off x="51" y="14325"/>
          <a:ext cx="4913783" cy="5760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just" defTabSz="889000">
            <a:lnSpc>
              <a:spcPct val="90000"/>
            </a:lnSpc>
            <a:spcBef>
              <a:spcPct val="0"/>
            </a:spcBef>
            <a:spcAft>
              <a:spcPct val="35000"/>
            </a:spcAft>
            <a:buNone/>
          </a:pPr>
          <a:r>
            <a:rPr lang="en-US" sz="2000" kern="1200" dirty="0"/>
            <a:t>Governance Framework for AI Co-Pilots</a:t>
          </a:r>
        </a:p>
      </dsp:txBody>
      <dsp:txXfrm>
        <a:off x="51" y="14325"/>
        <a:ext cx="4913783" cy="576000"/>
      </dsp:txXfrm>
    </dsp:sp>
    <dsp:sp modelId="{E226E36A-3B11-427C-93E5-16DBB10926D9}">
      <dsp:nvSpPr>
        <dsp:cNvPr id="0" name=""/>
        <dsp:cNvSpPr/>
      </dsp:nvSpPr>
      <dsp:spPr>
        <a:xfrm>
          <a:off x="51" y="590325"/>
          <a:ext cx="4913783" cy="4062599"/>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t>Implementing strong data protection measures, including role-based access and version-controlled knowledge bases, to ensure privacy and security (Hu and Min, 2025).</a:t>
          </a:r>
        </a:p>
        <a:p>
          <a:pPr marL="228600" lvl="1" indent="-228600" algn="just" defTabSz="889000">
            <a:lnSpc>
              <a:spcPct val="90000"/>
            </a:lnSpc>
            <a:spcBef>
              <a:spcPct val="0"/>
            </a:spcBef>
            <a:spcAft>
              <a:spcPct val="15000"/>
            </a:spcAft>
            <a:buChar char="•"/>
          </a:pPr>
          <a:r>
            <a:rPr lang="en-US" sz="2000" kern="1200" dirty="0"/>
            <a:t>Establishing clear rules for escalation, such as transferring sensitive issues (billing, safety) to human staff within a set time (60-120 seconds) (Talukder et al., 2021).</a:t>
          </a:r>
        </a:p>
        <a:p>
          <a:pPr marL="228600" lvl="1" indent="-228600" algn="just" defTabSz="889000">
            <a:lnSpc>
              <a:spcPct val="90000"/>
            </a:lnSpc>
            <a:spcBef>
              <a:spcPct val="0"/>
            </a:spcBef>
            <a:spcAft>
              <a:spcPct val="15000"/>
            </a:spcAft>
            <a:buChar char="•"/>
          </a:pPr>
          <a:r>
            <a:rPr lang="en-US" sz="2000" kern="1200"/>
            <a:t>Transparent communication with guests regarding AI use and data handling to foster trust and improve user adoption (Yu et al., 2024).</a:t>
          </a:r>
        </a:p>
      </dsp:txBody>
      <dsp:txXfrm>
        <a:off x="51" y="590325"/>
        <a:ext cx="4913783" cy="4062599"/>
      </dsp:txXfrm>
    </dsp:sp>
    <dsp:sp modelId="{869355C5-D4DA-42F0-8C6F-01822D2D4B7D}">
      <dsp:nvSpPr>
        <dsp:cNvPr id="0" name=""/>
        <dsp:cNvSpPr/>
      </dsp:nvSpPr>
      <dsp:spPr>
        <a:xfrm>
          <a:off x="5601764" y="14325"/>
          <a:ext cx="4913783" cy="57600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just" defTabSz="889000">
            <a:lnSpc>
              <a:spcPct val="90000"/>
            </a:lnSpc>
            <a:spcBef>
              <a:spcPct val="0"/>
            </a:spcBef>
            <a:spcAft>
              <a:spcPct val="35000"/>
            </a:spcAft>
            <a:buNone/>
          </a:pPr>
          <a:r>
            <a:rPr lang="en-US" sz="2000" kern="1200"/>
            <a:t>Ethical Considerations &amp; Risk Mitigation</a:t>
          </a:r>
        </a:p>
      </dsp:txBody>
      <dsp:txXfrm>
        <a:off x="5601764" y="14325"/>
        <a:ext cx="4913783" cy="576000"/>
      </dsp:txXfrm>
    </dsp:sp>
    <dsp:sp modelId="{7E675DED-D63A-46F3-A2AE-5F1D0CE9045D}">
      <dsp:nvSpPr>
        <dsp:cNvPr id="0" name=""/>
        <dsp:cNvSpPr/>
      </dsp:nvSpPr>
      <dsp:spPr>
        <a:xfrm>
          <a:off x="5601764" y="590325"/>
          <a:ext cx="4913783" cy="4062599"/>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t>Red team testing and continuous auditing to mitigate AI biases in decision-making and recommendations (Caillier, 2016).</a:t>
          </a:r>
        </a:p>
        <a:p>
          <a:pPr marL="228600" lvl="1" indent="-228600" algn="just" defTabSz="889000">
            <a:lnSpc>
              <a:spcPct val="90000"/>
            </a:lnSpc>
            <a:spcBef>
              <a:spcPct val="0"/>
            </a:spcBef>
            <a:spcAft>
              <a:spcPct val="15000"/>
            </a:spcAft>
            <a:buChar char="•"/>
          </a:pPr>
          <a:r>
            <a:rPr lang="en-US" sz="2000" kern="1200" dirty="0"/>
            <a:t>Error Management &amp; </a:t>
          </a:r>
          <a:r>
            <a:rPr lang="en-US" sz="2000" kern="1200" dirty="0" err="1"/>
            <a:t>Accountability:Use</a:t>
          </a:r>
          <a:r>
            <a:rPr lang="en-US" sz="2000" kern="1200" dirty="0"/>
            <a:t> of audit logs and strict monitoring to track AI responses, ensuring accountability and minimizing errors like "hallucinations" (Hu and Min, 2025).</a:t>
          </a:r>
        </a:p>
      </dsp:txBody>
      <dsp:txXfrm>
        <a:off x="5601764" y="590325"/>
        <a:ext cx="4913783" cy="40625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F9CA2-04F7-424D-9A6B-A82AF450E336}">
      <dsp:nvSpPr>
        <dsp:cNvPr id="0" name=""/>
        <dsp:cNvSpPr/>
      </dsp:nvSpPr>
      <dsp:spPr>
        <a:xfrm>
          <a:off x="0" y="330239"/>
          <a:ext cx="7733293" cy="2324700"/>
        </a:xfrm>
        <a:prstGeom prst="rect">
          <a:avLst/>
        </a:prstGeom>
        <a:solidFill>
          <a:schemeClr val="accent1">
            <a:alpha val="90000"/>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0189" tIns="374904" rIns="600189" bIns="128016" numCol="1" spcCol="1270" anchor="t" anchorCtr="0">
          <a:noAutofit/>
        </a:bodyPr>
        <a:lstStyle/>
        <a:p>
          <a:pPr marL="171450" lvl="1" indent="-171450" algn="just" defTabSz="800100">
            <a:lnSpc>
              <a:spcPct val="90000"/>
            </a:lnSpc>
            <a:spcBef>
              <a:spcPct val="0"/>
            </a:spcBef>
            <a:spcAft>
              <a:spcPct val="15000"/>
            </a:spcAft>
            <a:buChar char="•"/>
          </a:pPr>
          <a:r>
            <a:rPr lang="en-US" sz="1800" kern="1200"/>
            <a:t>Hybrid AI systems at front desks significantly improve efficiency, reduce errors, and enhance guest trust, as long as human oversight is maintained (Begum et al., 2025; Jeon, 2024).</a:t>
          </a:r>
        </a:p>
        <a:p>
          <a:pPr marL="171450" lvl="1" indent="-171450" algn="just" defTabSz="800100">
            <a:lnSpc>
              <a:spcPct val="90000"/>
            </a:lnSpc>
            <a:spcBef>
              <a:spcPct val="0"/>
            </a:spcBef>
            <a:spcAft>
              <a:spcPct val="15000"/>
            </a:spcAft>
            <a:buChar char="•"/>
          </a:pPr>
          <a:r>
            <a:rPr lang="en-US" sz="1800" kern="1200" dirty="0"/>
            <a:t>Properly implemented AI co-pilots alleviate cognitive workload, boost employee satisfaction, and improve overall service performance when staff are trained and empowered (Gull et al., 2023).</a:t>
          </a:r>
        </a:p>
      </dsp:txBody>
      <dsp:txXfrm>
        <a:off x="0" y="330239"/>
        <a:ext cx="7733293" cy="2324700"/>
      </dsp:txXfrm>
    </dsp:sp>
    <dsp:sp modelId="{EA88BEE7-FFD8-4089-9434-9AD3B2D727E1}">
      <dsp:nvSpPr>
        <dsp:cNvPr id="0" name=""/>
        <dsp:cNvSpPr/>
      </dsp:nvSpPr>
      <dsp:spPr>
        <a:xfrm>
          <a:off x="386664" y="64559"/>
          <a:ext cx="5413305" cy="53136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4610" tIns="0" rIns="204610" bIns="0" numCol="1" spcCol="1270" anchor="ctr" anchorCtr="0">
          <a:noAutofit/>
        </a:bodyPr>
        <a:lstStyle/>
        <a:p>
          <a:pPr marL="0" lvl="0" indent="0" algn="just" defTabSz="1066800">
            <a:lnSpc>
              <a:spcPct val="90000"/>
            </a:lnSpc>
            <a:spcBef>
              <a:spcPct val="0"/>
            </a:spcBef>
            <a:spcAft>
              <a:spcPct val="35000"/>
            </a:spcAft>
            <a:buNone/>
          </a:pPr>
          <a:r>
            <a:rPr lang="en-US" sz="2400" kern="1200" dirty="0"/>
            <a:t>Conclusion</a:t>
          </a:r>
          <a:endParaRPr lang="en-US" sz="1800" kern="1200" dirty="0"/>
        </a:p>
      </dsp:txBody>
      <dsp:txXfrm>
        <a:off x="412603" y="90498"/>
        <a:ext cx="5361427" cy="479482"/>
      </dsp:txXfrm>
    </dsp:sp>
    <dsp:sp modelId="{B8957271-924C-496C-8FF1-700AC6CB4AC0}">
      <dsp:nvSpPr>
        <dsp:cNvPr id="0" name=""/>
        <dsp:cNvSpPr/>
      </dsp:nvSpPr>
      <dsp:spPr>
        <a:xfrm>
          <a:off x="0" y="3017820"/>
          <a:ext cx="7733293" cy="2891700"/>
        </a:xfrm>
        <a:prstGeom prst="rect">
          <a:avLst/>
        </a:prstGeom>
        <a:solidFill>
          <a:schemeClr val="accent1">
            <a:alpha val="90000"/>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0189" tIns="374904" rIns="600189" bIns="128016" numCol="1" spcCol="1270" anchor="t" anchorCtr="0">
          <a:noAutofit/>
        </a:bodyPr>
        <a:lstStyle/>
        <a:p>
          <a:pPr marL="171450" lvl="1" indent="-171450" algn="just" defTabSz="800100">
            <a:lnSpc>
              <a:spcPct val="90000"/>
            </a:lnSpc>
            <a:spcBef>
              <a:spcPct val="0"/>
            </a:spcBef>
            <a:spcAft>
              <a:spcPct val="15000"/>
            </a:spcAft>
            <a:buChar char="•"/>
          </a:pPr>
          <a:r>
            <a:rPr lang="en-US" sz="1800" kern="1200" dirty="0"/>
            <a:t>AI should be used as a supportive tool with clear escalation rules, transferring sensitive issues to human staff within a set time frame (</a:t>
          </a:r>
          <a:r>
            <a:rPr lang="en-US" sz="1800" kern="1200" dirty="0" err="1"/>
            <a:t>Tianchi</a:t>
          </a:r>
          <a:r>
            <a:rPr lang="en-US" sz="1800" kern="1200" dirty="0"/>
            <a:t> and </a:t>
          </a:r>
          <a:r>
            <a:rPr lang="en-US" sz="1800" kern="1200" dirty="0" err="1"/>
            <a:t>Erdenebold</a:t>
          </a:r>
          <a:r>
            <a:rPr lang="en-US" sz="1800" kern="1200" dirty="0"/>
            <a:t>, 2025).</a:t>
          </a:r>
        </a:p>
        <a:p>
          <a:pPr marL="171450" lvl="1" indent="-171450" algn="just" defTabSz="800100">
            <a:lnSpc>
              <a:spcPct val="90000"/>
            </a:lnSpc>
            <a:spcBef>
              <a:spcPct val="0"/>
            </a:spcBef>
            <a:spcAft>
              <a:spcPct val="15000"/>
            </a:spcAft>
            <a:buChar char="•"/>
          </a:pPr>
          <a:r>
            <a:rPr lang="en-US" sz="1800" kern="1200" dirty="0"/>
            <a:t>Train employees to work alongside AI co-pilots, empowering them to override AI decisions when necessary, and ensuring continuous skill development (</a:t>
          </a:r>
          <a:r>
            <a:rPr lang="en-US" sz="1800" kern="1200" dirty="0" err="1"/>
            <a:t>Bernuzzi</a:t>
          </a:r>
          <a:r>
            <a:rPr lang="en-US" sz="1800" kern="1200" dirty="0"/>
            <a:t> et al., 2023).</a:t>
          </a:r>
        </a:p>
        <a:p>
          <a:pPr marL="171450" lvl="1" indent="-171450" algn="just" defTabSz="800100">
            <a:lnSpc>
              <a:spcPct val="90000"/>
            </a:lnSpc>
            <a:spcBef>
              <a:spcPct val="0"/>
            </a:spcBef>
            <a:spcAft>
              <a:spcPct val="15000"/>
            </a:spcAft>
            <a:buChar char="•"/>
          </a:pPr>
          <a:r>
            <a:rPr lang="en-US" sz="1800" kern="1200" dirty="0"/>
            <a:t>Implement privacy-by-design, role-based data access, and continuous monitoring of AI systems to ensure reliability, fairness, and transparency (Hu and Min, 2025; Talukder et al., 2021).</a:t>
          </a:r>
        </a:p>
      </dsp:txBody>
      <dsp:txXfrm>
        <a:off x="0" y="3017820"/>
        <a:ext cx="7733293" cy="2891700"/>
      </dsp:txXfrm>
    </dsp:sp>
    <dsp:sp modelId="{B63C5011-C928-4C91-9297-975422331245}">
      <dsp:nvSpPr>
        <dsp:cNvPr id="0" name=""/>
        <dsp:cNvSpPr/>
      </dsp:nvSpPr>
      <dsp:spPr>
        <a:xfrm>
          <a:off x="386664" y="2752139"/>
          <a:ext cx="5413305" cy="53136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4610" tIns="0" rIns="204610" bIns="0" numCol="1" spcCol="1270" anchor="ctr" anchorCtr="0">
          <a:noAutofit/>
        </a:bodyPr>
        <a:lstStyle/>
        <a:p>
          <a:pPr marL="0" lvl="0" indent="0" algn="just" defTabSz="1066800">
            <a:lnSpc>
              <a:spcPct val="90000"/>
            </a:lnSpc>
            <a:spcBef>
              <a:spcPct val="0"/>
            </a:spcBef>
            <a:spcAft>
              <a:spcPct val="35000"/>
            </a:spcAft>
            <a:buNone/>
          </a:pPr>
          <a:r>
            <a:rPr lang="en-US" sz="2400" kern="1200" dirty="0"/>
            <a:t>Recommendations</a:t>
          </a:r>
          <a:endParaRPr lang="en-US" sz="1800" kern="1200" dirty="0"/>
        </a:p>
      </dsp:txBody>
      <dsp:txXfrm>
        <a:off x="412603" y="2778078"/>
        <a:ext cx="5361427"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D46A8-489B-427A-87CC-66EB04BBFAE8}"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232FC-9104-4AAC-9995-619E3763D1A6}" type="slidenum">
              <a:rPr lang="en-GB" smtClean="0"/>
              <a:t>‹#›</a:t>
            </a:fld>
            <a:endParaRPr lang="en-GB"/>
          </a:p>
        </p:txBody>
      </p:sp>
    </p:spTree>
    <p:extLst>
      <p:ext uri="{BB962C8B-B14F-4D97-AF65-F5344CB8AC3E}">
        <p14:creationId xmlns:p14="http://schemas.microsoft.com/office/powerpoint/2010/main" val="2413519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232FC-9104-4AAC-9995-619E3763D1A6}" type="slidenum">
              <a:rPr lang="en-GB" smtClean="0"/>
              <a:t>1</a:t>
            </a:fld>
            <a:endParaRPr lang="en-GB"/>
          </a:p>
        </p:txBody>
      </p:sp>
    </p:spTree>
    <p:extLst>
      <p:ext uri="{BB962C8B-B14F-4D97-AF65-F5344CB8AC3E}">
        <p14:creationId xmlns:p14="http://schemas.microsoft.com/office/powerpoint/2010/main" val="3394677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3</a:t>
            </a:fld>
            <a:endParaRPr lang="en-GB"/>
          </a:p>
        </p:txBody>
      </p:sp>
    </p:spTree>
    <p:extLst>
      <p:ext uri="{BB962C8B-B14F-4D97-AF65-F5344CB8AC3E}">
        <p14:creationId xmlns:p14="http://schemas.microsoft.com/office/powerpoint/2010/main" val="24540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4</a:t>
            </a:fld>
            <a:endParaRPr lang="en-GB"/>
          </a:p>
        </p:txBody>
      </p:sp>
    </p:spTree>
    <p:extLst>
      <p:ext uri="{BB962C8B-B14F-4D97-AF65-F5344CB8AC3E}">
        <p14:creationId xmlns:p14="http://schemas.microsoft.com/office/powerpoint/2010/main" val="2307249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5</a:t>
            </a:fld>
            <a:endParaRPr lang="en-GB"/>
          </a:p>
        </p:txBody>
      </p:sp>
    </p:spTree>
    <p:extLst>
      <p:ext uri="{BB962C8B-B14F-4D97-AF65-F5344CB8AC3E}">
        <p14:creationId xmlns:p14="http://schemas.microsoft.com/office/powerpoint/2010/main" val="1908996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6</a:t>
            </a:fld>
            <a:endParaRPr lang="en-GB"/>
          </a:p>
        </p:txBody>
      </p:sp>
    </p:spTree>
    <p:extLst>
      <p:ext uri="{BB962C8B-B14F-4D97-AF65-F5344CB8AC3E}">
        <p14:creationId xmlns:p14="http://schemas.microsoft.com/office/powerpoint/2010/main" val="1343411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7</a:t>
            </a:fld>
            <a:endParaRPr lang="en-GB"/>
          </a:p>
        </p:txBody>
      </p:sp>
    </p:spTree>
    <p:extLst>
      <p:ext uri="{BB962C8B-B14F-4D97-AF65-F5344CB8AC3E}">
        <p14:creationId xmlns:p14="http://schemas.microsoft.com/office/powerpoint/2010/main" val="42607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8</a:t>
            </a:fld>
            <a:endParaRPr lang="en-GB"/>
          </a:p>
        </p:txBody>
      </p:sp>
    </p:spTree>
    <p:extLst>
      <p:ext uri="{BB962C8B-B14F-4D97-AF65-F5344CB8AC3E}">
        <p14:creationId xmlns:p14="http://schemas.microsoft.com/office/powerpoint/2010/main" val="1300220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9</a:t>
            </a:fld>
            <a:endParaRPr lang="en-GB"/>
          </a:p>
        </p:txBody>
      </p:sp>
    </p:spTree>
    <p:extLst>
      <p:ext uri="{BB962C8B-B14F-4D97-AF65-F5344CB8AC3E}">
        <p14:creationId xmlns:p14="http://schemas.microsoft.com/office/powerpoint/2010/main" val="3935745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1232FC-9104-4AAC-9995-619E3763D1A6}" type="slidenum">
              <a:rPr lang="en-GB" smtClean="0"/>
              <a:t>10</a:t>
            </a:fld>
            <a:endParaRPr lang="en-GB"/>
          </a:p>
        </p:txBody>
      </p:sp>
    </p:spTree>
    <p:extLst>
      <p:ext uri="{BB962C8B-B14F-4D97-AF65-F5344CB8AC3E}">
        <p14:creationId xmlns:p14="http://schemas.microsoft.com/office/powerpoint/2010/main" val="1219633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1232FC-9104-4AAC-9995-619E3763D1A6}" type="slidenum">
              <a:rPr lang="en-GB" smtClean="0"/>
              <a:t>11</a:t>
            </a:fld>
            <a:endParaRPr lang="en-GB"/>
          </a:p>
        </p:txBody>
      </p:sp>
    </p:spTree>
    <p:extLst>
      <p:ext uri="{BB962C8B-B14F-4D97-AF65-F5344CB8AC3E}">
        <p14:creationId xmlns:p14="http://schemas.microsoft.com/office/powerpoint/2010/main" val="4182135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142EA4A-F6A4-4343-B4E6-78AE4E94547E}"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1967108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142EA4A-F6A4-4343-B4E6-78AE4E94547E}"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4133729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142EA4A-F6A4-4343-B4E6-78AE4E94547E}"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2446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142EA4A-F6A4-4343-B4E6-78AE4E94547E}"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185529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142EA4A-F6A4-4343-B4E6-78AE4E94547E}"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36519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142EA4A-F6A4-4343-B4E6-78AE4E94547E}"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2915933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42EA4A-F6A4-4343-B4E6-78AE4E94547E}"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3222274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142EA4A-F6A4-4343-B4E6-78AE4E94547E}"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65843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142EA4A-F6A4-4343-B4E6-78AE4E94547E}"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242028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142EA4A-F6A4-4343-B4E6-78AE4E94547E}"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265410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142EA4A-F6A4-4343-B4E6-78AE4E94547E}"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1643B-A6B3-4961-BCC5-271F866D8FCC}" type="slidenum">
              <a:rPr lang="en-GB" smtClean="0"/>
              <a:t>‹#›</a:t>
            </a:fld>
            <a:endParaRPr lang="en-GB"/>
          </a:p>
        </p:txBody>
      </p:sp>
    </p:spTree>
    <p:extLst>
      <p:ext uri="{BB962C8B-B14F-4D97-AF65-F5344CB8AC3E}">
        <p14:creationId xmlns:p14="http://schemas.microsoft.com/office/powerpoint/2010/main" val="2107680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42EA4A-F6A4-4343-B4E6-78AE4E94547E}" type="datetimeFigureOut">
              <a:rPr lang="en-GB" smtClean="0"/>
              <a:t>12/11/2025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11643B-A6B3-4961-BCC5-271F866D8FCC}" type="slidenum">
              <a:rPr lang="en-GB" smtClean="0"/>
              <a:t>‹#›</a:t>
            </a:fld>
            <a:endParaRPr lang="en-GB"/>
          </a:p>
        </p:txBody>
      </p:sp>
    </p:spTree>
    <p:extLst>
      <p:ext uri="{BB962C8B-B14F-4D97-AF65-F5344CB8AC3E}">
        <p14:creationId xmlns:p14="http://schemas.microsoft.com/office/powerpoint/2010/main" val="2304781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7.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23DE5-521C-BCC2-D010-872101E17832}"/>
              </a:ext>
            </a:extLst>
          </p:cNvPr>
          <p:cNvSpPr>
            <a:spLocks noGrp="1"/>
          </p:cNvSpPr>
          <p:nvPr>
            <p:ph type="ctrTitle"/>
          </p:nvPr>
        </p:nvSpPr>
        <p:spPr>
          <a:xfrm>
            <a:off x="6174074" y="959536"/>
            <a:ext cx="5334930" cy="3004145"/>
          </a:xfrm>
        </p:spPr>
        <p:txBody>
          <a:bodyPr>
            <a:normAutofit/>
          </a:bodyPr>
          <a:lstStyle/>
          <a:p>
            <a:r>
              <a:rPr lang="en-US" sz="2900" b="1" dirty="0"/>
              <a:t>Module: Contemporary Themes In the Hotel and Hospitality Sector.  </a:t>
            </a:r>
            <a:br>
              <a:rPr lang="en-US" sz="2900" b="1" dirty="0"/>
            </a:br>
            <a:r>
              <a:rPr lang="en-US" sz="2900" b="1" dirty="0"/>
              <a:t>Module code: BMIH6001 </a:t>
            </a:r>
            <a:br>
              <a:rPr lang="en-US" sz="2900" b="1" dirty="0"/>
            </a:br>
            <a:r>
              <a:rPr lang="en-US" sz="2900" b="1" dirty="0"/>
              <a:t>Research Title: Keeping Humans in the Loop: Evaluating AI Co-Pilots for Hotel Front Desks </a:t>
            </a:r>
            <a:endParaRPr lang="en-GB" sz="2900" b="1" dirty="0"/>
          </a:p>
        </p:txBody>
      </p:sp>
      <p:sp>
        <p:nvSpPr>
          <p:cNvPr id="3" name="Subtitle 2">
            <a:extLst>
              <a:ext uri="{FF2B5EF4-FFF2-40B4-BE49-F238E27FC236}">
                <a16:creationId xmlns:a16="http://schemas.microsoft.com/office/drawing/2014/main" id="{7569E1DE-5A99-24E4-04E4-195A4DCF50C2}"/>
              </a:ext>
            </a:extLst>
          </p:cNvPr>
          <p:cNvSpPr>
            <a:spLocks noGrp="1"/>
          </p:cNvSpPr>
          <p:nvPr>
            <p:ph type="subTitle" idx="1"/>
          </p:nvPr>
        </p:nvSpPr>
        <p:spPr>
          <a:xfrm>
            <a:off x="6194715" y="4293703"/>
            <a:ext cx="5334931" cy="1731707"/>
          </a:xfrm>
        </p:spPr>
        <p:txBody>
          <a:bodyPr>
            <a:normAutofit/>
          </a:bodyPr>
          <a:lstStyle/>
          <a:p>
            <a:r>
              <a:rPr lang="en-US" dirty="0"/>
              <a:t>Student Name: Zakia Sultana Rahman</a:t>
            </a:r>
            <a:br>
              <a:rPr lang="en-US" dirty="0"/>
            </a:br>
            <a:r>
              <a:rPr lang="en-US" dirty="0"/>
              <a:t>Student ID: 2211724</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group of people walking around a building&#10;&#10;AI-generated content may be incorrect.">
            <a:extLst>
              <a:ext uri="{FF2B5EF4-FFF2-40B4-BE49-F238E27FC236}">
                <a16:creationId xmlns:a16="http://schemas.microsoft.com/office/drawing/2014/main" id="{587A70A9-4389-3FC8-5C77-9B73D9C96406}"/>
              </a:ext>
            </a:extLst>
          </p:cNvPr>
          <p:cNvPicPr>
            <a:picLocks noChangeAspect="1"/>
          </p:cNvPicPr>
          <p:nvPr/>
        </p:nvPicPr>
        <p:blipFill>
          <a:blip r:embed="rId3">
            <a:extLst>
              <a:ext uri="{28A0092B-C50C-407E-A947-70E740481C1C}">
                <a14:useLocalDpi xmlns:a14="http://schemas.microsoft.com/office/drawing/2010/main" val="0"/>
              </a:ext>
            </a:extLst>
          </a:blip>
          <a:srcRect r="3" b="3"/>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62105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485F1B-7C45-8B76-20D8-07467B7C2892}"/>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AI Acknowledgement</a:t>
            </a:r>
            <a:endParaRPr lang="en-GB" sz="4000" b="1">
              <a:solidFill>
                <a:srgbClr val="FFFFFF"/>
              </a:solidFill>
            </a:endParaRPr>
          </a:p>
        </p:txBody>
      </p:sp>
      <p:graphicFrame>
        <p:nvGraphicFramePr>
          <p:cNvPr id="4" name="Content Placeholder 3">
            <a:extLst>
              <a:ext uri="{FF2B5EF4-FFF2-40B4-BE49-F238E27FC236}">
                <a16:creationId xmlns:a16="http://schemas.microsoft.com/office/drawing/2014/main" id="{491CC0FB-4108-2D53-3078-CA648138AA4E}"/>
              </a:ext>
            </a:extLst>
          </p:cNvPr>
          <p:cNvGraphicFramePr>
            <a:graphicFrameLocks noGrp="1"/>
          </p:cNvGraphicFramePr>
          <p:nvPr>
            <p:ph idx="1"/>
            <p:extLst>
              <p:ext uri="{D42A27DB-BD31-4B8C-83A1-F6EECF244321}">
                <p14:modId xmlns:p14="http://schemas.microsoft.com/office/powerpoint/2010/main" val="1725677814"/>
              </p:ext>
            </p:extLst>
          </p:nvPr>
        </p:nvGraphicFramePr>
        <p:xfrm>
          <a:off x="258418" y="1825430"/>
          <a:ext cx="11787808" cy="4933180"/>
        </p:xfrm>
        <a:graphic>
          <a:graphicData uri="http://schemas.openxmlformats.org/drawingml/2006/table">
            <a:tbl>
              <a:tblPr firstRow="1" firstCol="1" bandRow="1">
                <a:tableStyleId>{5940675A-B579-460E-94D1-54222C63F5DA}</a:tableStyleId>
              </a:tblPr>
              <a:tblGrid>
                <a:gridCol w="2685528">
                  <a:extLst>
                    <a:ext uri="{9D8B030D-6E8A-4147-A177-3AD203B41FA5}">
                      <a16:colId xmlns:a16="http://schemas.microsoft.com/office/drawing/2014/main" val="245339836"/>
                    </a:ext>
                  </a:extLst>
                </a:gridCol>
                <a:gridCol w="7767183">
                  <a:extLst>
                    <a:ext uri="{9D8B030D-6E8A-4147-A177-3AD203B41FA5}">
                      <a16:colId xmlns:a16="http://schemas.microsoft.com/office/drawing/2014/main" val="1883035733"/>
                    </a:ext>
                  </a:extLst>
                </a:gridCol>
                <a:gridCol w="1335097">
                  <a:extLst>
                    <a:ext uri="{9D8B030D-6E8A-4147-A177-3AD203B41FA5}">
                      <a16:colId xmlns:a16="http://schemas.microsoft.com/office/drawing/2014/main" val="585362434"/>
                    </a:ext>
                  </a:extLst>
                </a:gridCol>
              </a:tblGrid>
              <a:tr h="704740">
                <a:tc>
                  <a:txBody>
                    <a:bodyPr/>
                    <a:lstStyle/>
                    <a:p>
                      <a:pPr marL="0" marR="0" algn="just">
                        <a:lnSpc>
                          <a:spcPct val="150000"/>
                        </a:lnSpc>
                        <a:spcAft>
                          <a:spcPts val="800"/>
                        </a:spcAft>
                        <a:buNone/>
                      </a:pPr>
                      <a:r>
                        <a:rPr lang="en-GB" sz="1400">
                          <a:effectLst/>
                        </a:rPr>
                        <a:t>RESEARCH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can use Generative AI to support you in research, including searching for bibliography, using tools to summarise, compare and interrogate materials.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2996476369"/>
                  </a:ext>
                </a:extLst>
              </a:tr>
              <a:tr h="704740">
                <a:tc>
                  <a:txBody>
                    <a:bodyPr/>
                    <a:lstStyle/>
                    <a:p>
                      <a:pPr marL="0" marR="0" algn="just">
                        <a:lnSpc>
                          <a:spcPct val="150000"/>
                        </a:lnSpc>
                        <a:spcAft>
                          <a:spcPts val="800"/>
                        </a:spcAft>
                        <a:buNone/>
                      </a:pPr>
                      <a:r>
                        <a:rPr lang="en-GB" sz="1400">
                          <a:effectLst/>
                        </a:rPr>
                        <a:t>STRUCTURE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dirty="0">
                          <a:effectLst/>
                        </a:rPr>
                        <a:t>For this assessment, you can use Generative AI to support you in structuring your submission, including creating a draft argument structure, identifying parts and headings, etc. </a:t>
                      </a:r>
                      <a:endParaRPr lang="en-GB" sz="1400" dirty="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407214824"/>
                  </a:ext>
                </a:extLst>
              </a:tr>
              <a:tr h="704740">
                <a:tc>
                  <a:txBody>
                    <a:bodyPr/>
                    <a:lstStyle/>
                    <a:p>
                      <a:pPr marL="0" marR="0" algn="just">
                        <a:lnSpc>
                          <a:spcPct val="150000"/>
                        </a:lnSpc>
                        <a:spcAft>
                          <a:spcPts val="800"/>
                        </a:spcAft>
                        <a:buNone/>
                      </a:pPr>
                      <a:r>
                        <a:rPr lang="en-GB" sz="1400">
                          <a:effectLst/>
                        </a:rPr>
                        <a:t>PROOFREADING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can use Generative AI to check your own text/creation for grammatical and syntactical mistakes, including rephrasing of your own work within specific standards.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2224900325"/>
                  </a:ext>
                </a:extLst>
              </a:tr>
              <a:tr h="704740">
                <a:tc>
                  <a:txBody>
                    <a:bodyPr/>
                    <a:lstStyle/>
                    <a:p>
                      <a:pPr marL="0" marR="0" algn="just">
                        <a:lnSpc>
                          <a:spcPct val="150000"/>
                        </a:lnSpc>
                        <a:spcAft>
                          <a:spcPts val="800"/>
                        </a:spcAft>
                        <a:buNone/>
                      </a:pPr>
                      <a:r>
                        <a:rPr lang="en-GB" sz="1400">
                          <a:effectLst/>
                        </a:rPr>
                        <a:t>WRITING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can use Generative AI to create text for submission.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4259284583"/>
                  </a:ext>
                </a:extLst>
              </a:tr>
              <a:tr h="704740">
                <a:tc>
                  <a:txBody>
                    <a:bodyPr/>
                    <a:lstStyle/>
                    <a:p>
                      <a:pPr marL="0" marR="0" algn="just">
                        <a:lnSpc>
                          <a:spcPct val="150000"/>
                        </a:lnSpc>
                        <a:spcAft>
                          <a:spcPts val="800"/>
                        </a:spcAft>
                        <a:buNone/>
                      </a:pPr>
                      <a:r>
                        <a:rPr lang="en-GB" sz="1400">
                          <a:effectLst/>
                        </a:rPr>
                        <a:t>CREATIVE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can use Generative AI to create creative materials, such as images.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1171464867"/>
                  </a:ext>
                </a:extLst>
              </a:tr>
              <a:tr h="704740">
                <a:tc>
                  <a:txBody>
                    <a:bodyPr/>
                    <a:lstStyle/>
                    <a:p>
                      <a:pPr marL="0" marR="0" algn="just">
                        <a:lnSpc>
                          <a:spcPct val="150000"/>
                        </a:lnSpc>
                        <a:spcAft>
                          <a:spcPts val="800"/>
                        </a:spcAft>
                        <a:buNone/>
                      </a:pPr>
                      <a:r>
                        <a:rPr lang="en-GB" sz="1400">
                          <a:effectLst/>
                        </a:rPr>
                        <a:t>PROGRAMING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can use Generative AI to create and check code.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a:effectLst/>
                        </a:rPr>
                        <a:t>Yes ☐ </a:t>
                      </a:r>
                    </a:p>
                    <a:p>
                      <a:pPr marL="0" marR="0" algn="just">
                        <a:lnSpc>
                          <a:spcPct val="150000"/>
                        </a:lnSpc>
                        <a:spcAft>
                          <a:spcPts val="800"/>
                        </a:spcAft>
                        <a:buNone/>
                      </a:pPr>
                      <a:r>
                        <a:rPr lang="en-GB" sz="1400">
                          <a:effectLst/>
                        </a:rPr>
                        <a:t>No ☒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28130740"/>
                  </a:ext>
                </a:extLst>
              </a:tr>
              <a:tr h="704740">
                <a:tc>
                  <a:txBody>
                    <a:bodyPr/>
                    <a:lstStyle/>
                    <a:p>
                      <a:pPr marL="0" marR="0" algn="just">
                        <a:lnSpc>
                          <a:spcPct val="150000"/>
                        </a:lnSpc>
                        <a:spcAft>
                          <a:spcPts val="800"/>
                        </a:spcAft>
                        <a:buNone/>
                      </a:pPr>
                      <a:r>
                        <a:rPr lang="en-GB" sz="1400">
                          <a:effectLst/>
                        </a:rPr>
                        <a:t>NONE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gn="just">
                        <a:lnSpc>
                          <a:spcPct val="150000"/>
                        </a:lnSpc>
                        <a:spcAft>
                          <a:spcPts val="800"/>
                        </a:spcAft>
                        <a:buNone/>
                      </a:pPr>
                      <a:r>
                        <a:rPr lang="en-GB" sz="1400">
                          <a:effectLst/>
                        </a:rPr>
                        <a:t>For this assessment, you are not allowed to use any type of Generative AI support. This includes research support, structure support, writing/proofreading support and creative support. </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tc>
                  <a:txBody>
                    <a:bodyPr/>
                    <a:lstStyle/>
                    <a:p>
                      <a:pPr marL="0" marR="0">
                        <a:lnSpc>
                          <a:spcPct val="150000"/>
                        </a:lnSpc>
                        <a:buNone/>
                      </a:pPr>
                      <a:r>
                        <a:rPr lang="en-GB" sz="1400" dirty="0">
                          <a:effectLst/>
                        </a:rPr>
                        <a:t>Yes ☐ </a:t>
                      </a:r>
                    </a:p>
                    <a:p>
                      <a:pPr marL="0" marR="0" algn="just">
                        <a:lnSpc>
                          <a:spcPct val="150000"/>
                        </a:lnSpc>
                        <a:spcAft>
                          <a:spcPts val="800"/>
                        </a:spcAft>
                        <a:buNone/>
                      </a:pPr>
                      <a:r>
                        <a:rPr lang="en-GB" sz="1400" dirty="0">
                          <a:effectLst/>
                        </a:rPr>
                        <a:t>No ☒ </a:t>
                      </a:r>
                      <a:endParaRPr lang="en-GB" sz="1400" dirty="0">
                        <a:effectLst/>
                        <a:latin typeface="Times New Roman" panose="02020603050405020304" pitchFamily="18" charset="0"/>
                        <a:ea typeface="Aptos" panose="020B0004020202020204" pitchFamily="34" charset="0"/>
                        <a:cs typeface="Arial" panose="020B0604020202020204" pitchFamily="34" charset="0"/>
                      </a:endParaRPr>
                    </a:p>
                  </a:txBody>
                  <a:tcPr marL="44735" marR="44735" marT="0" marB="0"/>
                </a:tc>
                <a:extLst>
                  <a:ext uri="{0D108BD9-81ED-4DB2-BD59-A6C34878D82A}">
                    <a16:rowId xmlns:a16="http://schemas.microsoft.com/office/drawing/2014/main" val="4151585794"/>
                  </a:ext>
                </a:extLst>
              </a:tr>
            </a:tbl>
          </a:graphicData>
        </a:graphic>
      </p:graphicFrame>
    </p:spTree>
    <p:extLst>
      <p:ext uri="{BB962C8B-B14F-4D97-AF65-F5344CB8AC3E}">
        <p14:creationId xmlns:p14="http://schemas.microsoft.com/office/powerpoint/2010/main" val="202702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D176B-B2E7-C0C2-3A35-0D7FE9C2CB61}"/>
              </a:ext>
            </a:extLst>
          </p:cNvPr>
          <p:cNvSpPr>
            <a:spLocks noGrp="1"/>
          </p:cNvSpPr>
          <p:nvPr>
            <p:ph type="title"/>
          </p:nvPr>
        </p:nvSpPr>
        <p:spPr>
          <a:xfrm>
            <a:off x="8604590" y="0"/>
            <a:ext cx="3584361" cy="2743201"/>
          </a:xfrm>
        </p:spPr>
        <p:txBody>
          <a:bodyPr>
            <a:normAutofit/>
          </a:bodyPr>
          <a:lstStyle/>
          <a:p>
            <a:pPr algn="ctr"/>
            <a:r>
              <a:rPr lang="en-US" sz="5400" b="1" u="sng" dirty="0"/>
              <a:t>Introduction</a:t>
            </a:r>
            <a:endParaRPr lang="en-GB" sz="4800" b="1" u="sng" dirty="0"/>
          </a:p>
        </p:txBody>
      </p:sp>
      <p:graphicFrame>
        <p:nvGraphicFramePr>
          <p:cNvPr id="5" name="Content Placeholder 2">
            <a:extLst>
              <a:ext uri="{FF2B5EF4-FFF2-40B4-BE49-F238E27FC236}">
                <a16:creationId xmlns:a16="http://schemas.microsoft.com/office/drawing/2014/main" id="{82343FA3-5F02-7DC2-2B4E-B9A4ED1FB532}"/>
              </a:ext>
            </a:extLst>
          </p:cNvPr>
          <p:cNvGraphicFramePr>
            <a:graphicFrameLocks noGrp="1"/>
          </p:cNvGraphicFramePr>
          <p:nvPr>
            <p:ph idx="1"/>
            <p:extLst>
              <p:ext uri="{D42A27DB-BD31-4B8C-83A1-F6EECF244321}">
                <p14:modId xmlns:p14="http://schemas.microsoft.com/office/powerpoint/2010/main" val="2479094327"/>
              </p:ext>
            </p:extLst>
          </p:nvPr>
        </p:nvGraphicFramePr>
        <p:xfrm>
          <a:off x="278295" y="178904"/>
          <a:ext cx="8209721" cy="66790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suitcase with a hat and map&#10;&#10;AI-generated content may be incorrect.">
            <a:extLst>
              <a:ext uri="{FF2B5EF4-FFF2-40B4-BE49-F238E27FC236}">
                <a16:creationId xmlns:a16="http://schemas.microsoft.com/office/drawing/2014/main" id="{53D88446-7D33-245A-3687-11C5985729C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04590" y="2743201"/>
            <a:ext cx="3268493" cy="3748339"/>
          </a:xfrm>
          <a:prstGeom prst="rect">
            <a:avLst/>
          </a:prstGeom>
        </p:spPr>
      </p:pic>
    </p:spTree>
    <p:extLst>
      <p:ext uri="{BB962C8B-B14F-4D97-AF65-F5344CB8AC3E}">
        <p14:creationId xmlns:p14="http://schemas.microsoft.com/office/powerpoint/2010/main" val="368286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142F1-9919-65A5-6090-227EB8DFF6FB}"/>
              </a:ext>
            </a:extLst>
          </p:cNvPr>
          <p:cNvSpPr>
            <a:spLocks noGrp="1"/>
          </p:cNvSpPr>
          <p:nvPr>
            <p:ph type="title"/>
          </p:nvPr>
        </p:nvSpPr>
        <p:spPr>
          <a:xfrm>
            <a:off x="1285240" y="1050596"/>
            <a:ext cx="8074815" cy="837840"/>
          </a:xfrm>
        </p:spPr>
        <p:txBody>
          <a:bodyPr anchor="ctr">
            <a:normAutofit/>
          </a:bodyPr>
          <a:lstStyle/>
          <a:p>
            <a:pPr algn="ctr"/>
            <a:r>
              <a:rPr lang="en-US" sz="5400" b="1" dirty="0"/>
              <a:t>Literature Review</a:t>
            </a:r>
            <a:endParaRPr lang="en-GB" sz="5400" b="1" dirty="0"/>
          </a:p>
        </p:txBody>
      </p:sp>
      <p:graphicFrame>
        <p:nvGraphicFramePr>
          <p:cNvPr id="4" name="Content Placeholder 3">
            <a:extLst>
              <a:ext uri="{FF2B5EF4-FFF2-40B4-BE49-F238E27FC236}">
                <a16:creationId xmlns:a16="http://schemas.microsoft.com/office/drawing/2014/main" id="{15B96ECD-1471-3CFB-7F9D-FF863BCBB430}"/>
              </a:ext>
            </a:extLst>
          </p:cNvPr>
          <p:cNvGraphicFramePr>
            <a:graphicFrameLocks noGrp="1"/>
          </p:cNvGraphicFramePr>
          <p:nvPr>
            <p:ph idx="1"/>
            <p:extLst>
              <p:ext uri="{D42A27DB-BD31-4B8C-83A1-F6EECF244321}">
                <p14:modId xmlns:p14="http://schemas.microsoft.com/office/powerpoint/2010/main" val="1203477291"/>
              </p:ext>
            </p:extLst>
          </p:nvPr>
        </p:nvGraphicFramePr>
        <p:xfrm>
          <a:off x="1073426" y="2107097"/>
          <a:ext cx="9342782" cy="3662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7994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19E47-B762-D92D-3DAB-726098C0DC98}"/>
              </a:ext>
            </a:extLst>
          </p:cNvPr>
          <p:cNvSpPr>
            <a:spLocks noGrp="1"/>
          </p:cNvSpPr>
          <p:nvPr>
            <p:ph type="title"/>
          </p:nvPr>
        </p:nvSpPr>
        <p:spPr>
          <a:xfrm>
            <a:off x="258417" y="640823"/>
            <a:ext cx="4234069" cy="5583148"/>
          </a:xfrm>
        </p:spPr>
        <p:txBody>
          <a:bodyPr anchor="ctr">
            <a:normAutofit/>
          </a:bodyPr>
          <a:lstStyle/>
          <a:p>
            <a:r>
              <a:rPr lang="en-US" sz="5400" b="1" dirty="0"/>
              <a:t>Literature Review (Cont.)</a:t>
            </a:r>
            <a:endParaRPr lang="en-GB" sz="5400" b="1" dirty="0"/>
          </a:p>
        </p:txBody>
      </p:sp>
      <p:graphicFrame>
        <p:nvGraphicFramePr>
          <p:cNvPr id="19" name="Content Placeholder 2">
            <a:extLst>
              <a:ext uri="{FF2B5EF4-FFF2-40B4-BE49-F238E27FC236}">
                <a16:creationId xmlns:a16="http://schemas.microsoft.com/office/drawing/2014/main" id="{9C19A296-E434-496B-231D-428C86742250}"/>
              </a:ext>
            </a:extLst>
          </p:cNvPr>
          <p:cNvGraphicFramePr>
            <a:graphicFrameLocks noGrp="1"/>
          </p:cNvGraphicFramePr>
          <p:nvPr>
            <p:ph idx="1"/>
            <p:extLst>
              <p:ext uri="{D42A27DB-BD31-4B8C-83A1-F6EECF244321}">
                <p14:modId xmlns:p14="http://schemas.microsoft.com/office/powerpoint/2010/main" val="10446744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6325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46ED0-5EEB-5067-CA48-20C58300F6D4}"/>
              </a:ext>
            </a:extLst>
          </p:cNvPr>
          <p:cNvSpPr>
            <a:spLocks noGrp="1"/>
          </p:cNvSpPr>
          <p:nvPr>
            <p:ph type="title"/>
          </p:nvPr>
        </p:nvSpPr>
        <p:spPr>
          <a:xfrm>
            <a:off x="390939" y="365125"/>
            <a:ext cx="10962861" cy="728179"/>
          </a:xfrm>
        </p:spPr>
        <p:txBody>
          <a:bodyPr>
            <a:normAutofit fontScale="90000"/>
          </a:bodyPr>
          <a:lstStyle/>
          <a:p>
            <a:pPr algn="ctr"/>
            <a:r>
              <a:rPr lang="en-US" sz="6000" b="1" dirty="0"/>
              <a:t>Methodology</a:t>
            </a:r>
            <a:endParaRPr lang="en-GB" sz="5400" b="1" dirty="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6C4E4B-919D-79DA-5D34-B7F9146E9250}"/>
              </a:ext>
            </a:extLst>
          </p:cNvPr>
          <p:cNvGraphicFramePr>
            <a:graphicFrameLocks noGrp="1"/>
          </p:cNvGraphicFramePr>
          <p:nvPr>
            <p:ph idx="1"/>
            <p:extLst>
              <p:ext uri="{D42A27DB-BD31-4B8C-83A1-F6EECF244321}">
                <p14:modId xmlns:p14="http://schemas.microsoft.com/office/powerpoint/2010/main" val="830799361"/>
              </p:ext>
            </p:extLst>
          </p:nvPr>
        </p:nvGraphicFramePr>
        <p:xfrm>
          <a:off x="390939" y="1432271"/>
          <a:ext cx="11410122" cy="4692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797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74CDEE-41EB-92C1-833B-0EAB1F0346F5}"/>
              </a:ext>
            </a:extLst>
          </p:cNvPr>
          <p:cNvSpPr>
            <a:spLocks noGrp="1"/>
          </p:cNvSpPr>
          <p:nvPr>
            <p:ph type="title"/>
          </p:nvPr>
        </p:nvSpPr>
        <p:spPr>
          <a:xfrm>
            <a:off x="1371597" y="348865"/>
            <a:ext cx="10044023" cy="877729"/>
          </a:xfrm>
        </p:spPr>
        <p:txBody>
          <a:bodyPr anchor="ctr">
            <a:normAutofit/>
          </a:bodyPr>
          <a:lstStyle/>
          <a:p>
            <a:r>
              <a:rPr lang="en-GB" sz="4000" b="1" dirty="0">
                <a:solidFill>
                  <a:srgbClr val="FFFFFF"/>
                </a:solidFill>
              </a:rPr>
              <a:t>Findings: Operational &amp; Guest Outcomes</a:t>
            </a:r>
          </a:p>
        </p:txBody>
      </p:sp>
      <p:graphicFrame>
        <p:nvGraphicFramePr>
          <p:cNvPr id="5" name="Content Placeholder 2">
            <a:extLst>
              <a:ext uri="{FF2B5EF4-FFF2-40B4-BE49-F238E27FC236}">
                <a16:creationId xmlns:a16="http://schemas.microsoft.com/office/drawing/2014/main" id="{F576657B-2F4F-B483-08E8-0ACC3109D077}"/>
              </a:ext>
            </a:extLst>
          </p:cNvPr>
          <p:cNvGraphicFramePr>
            <a:graphicFrameLocks noGrp="1"/>
          </p:cNvGraphicFramePr>
          <p:nvPr>
            <p:ph idx="1"/>
            <p:extLst>
              <p:ext uri="{D42A27DB-BD31-4B8C-83A1-F6EECF244321}">
                <p14:modId xmlns:p14="http://schemas.microsoft.com/office/powerpoint/2010/main" val="463549518"/>
              </p:ext>
            </p:extLst>
          </p:nvPr>
        </p:nvGraphicFramePr>
        <p:xfrm>
          <a:off x="644056" y="2112579"/>
          <a:ext cx="10927829" cy="4396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3368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2C0BD-1A54-AA9E-006B-04CC7D8F23C8}"/>
              </a:ext>
            </a:extLst>
          </p:cNvPr>
          <p:cNvSpPr>
            <a:spLocks noGrp="1"/>
          </p:cNvSpPr>
          <p:nvPr>
            <p:ph type="title"/>
          </p:nvPr>
        </p:nvSpPr>
        <p:spPr>
          <a:xfrm>
            <a:off x="838200" y="459863"/>
            <a:ext cx="10515600" cy="1004594"/>
          </a:xfrm>
        </p:spPr>
        <p:txBody>
          <a:bodyPr>
            <a:normAutofit/>
          </a:bodyPr>
          <a:lstStyle/>
          <a:p>
            <a:pPr algn="ctr"/>
            <a:r>
              <a:rPr lang="en-US" sz="4100" b="1" dirty="0">
                <a:solidFill>
                  <a:srgbClr val="FFFFFF"/>
                </a:solidFill>
              </a:rPr>
              <a:t>Findings: Employee Outcomes &amp; Workflow Design</a:t>
            </a:r>
            <a:endParaRPr lang="en-GB" sz="4100" b="1" dirty="0">
              <a:solidFill>
                <a:srgbClr val="FFFFFF"/>
              </a:solidFill>
            </a:endParaRPr>
          </a:p>
        </p:txBody>
      </p:sp>
      <p:sp>
        <p:nvSpPr>
          <p:cNvPr id="18" name="Rectangle: Rounded Corners 17">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27DFCE-9D26-7D71-E86D-7CEF5A3E92EF}"/>
              </a:ext>
            </a:extLst>
          </p:cNvPr>
          <p:cNvGraphicFramePr>
            <a:graphicFrameLocks noGrp="1"/>
          </p:cNvGraphicFramePr>
          <p:nvPr>
            <p:ph idx="1"/>
            <p:extLst>
              <p:ext uri="{D42A27DB-BD31-4B8C-83A1-F6EECF244321}">
                <p14:modId xmlns:p14="http://schemas.microsoft.com/office/powerpoint/2010/main" val="193113839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3706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lurry image of a blue and yellow light&#10;&#10;AI-generated content may be incorrect.">
            <a:extLst>
              <a:ext uri="{FF2B5EF4-FFF2-40B4-BE49-F238E27FC236}">
                <a16:creationId xmlns:a16="http://schemas.microsoft.com/office/drawing/2014/main" id="{876EF4B5-5C10-4C6D-3F64-9F3C3B49BA67}"/>
              </a:ext>
            </a:extLst>
          </p:cNvPr>
          <p:cNvPicPr>
            <a:picLocks noChangeAspect="1"/>
          </p:cNvPicPr>
          <p:nvPr/>
        </p:nvPicPr>
        <p:blipFill>
          <a:blip r:embed="rId3">
            <a:duotone>
              <a:schemeClr val="bg2">
                <a:shade val="45000"/>
                <a:satMod val="135000"/>
              </a:schemeClr>
              <a:prstClr val="white"/>
            </a:duotone>
          </a:blip>
          <a:srcRect t="5175" r="3715" b="13686"/>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52868-BFDF-8A4D-C1C9-10AFE91E73AF}"/>
              </a:ext>
            </a:extLst>
          </p:cNvPr>
          <p:cNvSpPr>
            <a:spLocks noGrp="1"/>
          </p:cNvSpPr>
          <p:nvPr>
            <p:ph type="title"/>
          </p:nvPr>
        </p:nvSpPr>
        <p:spPr>
          <a:xfrm>
            <a:off x="838200" y="365125"/>
            <a:ext cx="10515600" cy="1325563"/>
          </a:xfrm>
        </p:spPr>
        <p:txBody>
          <a:bodyPr>
            <a:normAutofit/>
          </a:bodyPr>
          <a:lstStyle/>
          <a:p>
            <a:pPr algn="ctr"/>
            <a:r>
              <a:rPr lang="en-US" b="1" dirty="0"/>
              <a:t>Findings: Governance, Risk, and Ethics</a:t>
            </a:r>
            <a:endParaRPr lang="en-GB" b="1" dirty="0"/>
          </a:p>
        </p:txBody>
      </p:sp>
      <p:graphicFrame>
        <p:nvGraphicFramePr>
          <p:cNvPr id="5" name="Content Placeholder 2">
            <a:extLst>
              <a:ext uri="{FF2B5EF4-FFF2-40B4-BE49-F238E27FC236}">
                <a16:creationId xmlns:a16="http://schemas.microsoft.com/office/drawing/2014/main" id="{400F5208-C72C-5C94-5711-16DEAD94C08F}"/>
              </a:ext>
            </a:extLst>
          </p:cNvPr>
          <p:cNvGraphicFramePr>
            <a:graphicFrameLocks noGrp="1"/>
          </p:cNvGraphicFramePr>
          <p:nvPr>
            <p:ph idx="1"/>
            <p:extLst>
              <p:ext uri="{D42A27DB-BD31-4B8C-83A1-F6EECF244321}">
                <p14:modId xmlns:p14="http://schemas.microsoft.com/office/powerpoint/2010/main" val="955314157"/>
              </p:ext>
            </p:extLst>
          </p:nvPr>
        </p:nvGraphicFramePr>
        <p:xfrm>
          <a:off x="838200" y="1825625"/>
          <a:ext cx="10515600" cy="466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9978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8E18-7E8C-BDEA-3980-95C5E7A4A974}"/>
              </a:ext>
            </a:extLst>
          </p:cNvPr>
          <p:cNvSpPr>
            <a:spLocks noGrp="1"/>
          </p:cNvSpPr>
          <p:nvPr>
            <p:ph type="title"/>
          </p:nvPr>
        </p:nvSpPr>
        <p:spPr>
          <a:xfrm>
            <a:off x="690462" y="762000"/>
            <a:ext cx="3176933" cy="5491162"/>
          </a:xfrm>
        </p:spPr>
        <p:txBody>
          <a:bodyPr>
            <a:normAutofit/>
          </a:bodyPr>
          <a:lstStyle/>
          <a:p>
            <a:r>
              <a:rPr lang="en-US" b="1" dirty="0"/>
              <a:t>Conclusion and Recommendations</a:t>
            </a:r>
            <a:endParaRPr lang="en-GB" b="1" dirty="0"/>
          </a:p>
        </p:txBody>
      </p:sp>
      <p:graphicFrame>
        <p:nvGraphicFramePr>
          <p:cNvPr id="5" name="Content Placeholder 2">
            <a:extLst>
              <a:ext uri="{FF2B5EF4-FFF2-40B4-BE49-F238E27FC236}">
                <a16:creationId xmlns:a16="http://schemas.microsoft.com/office/drawing/2014/main" id="{0EC921B6-BD52-F4DC-7DB0-40C037899B34}"/>
              </a:ext>
            </a:extLst>
          </p:cNvPr>
          <p:cNvGraphicFramePr>
            <a:graphicFrameLocks noGrp="1"/>
          </p:cNvGraphicFramePr>
          <p:nvPr>
            <p:ph idx="1"/>
            <p:extLst>
              <p:ext uri="{D42A27DB-BD31-4B8C-83A1-F6EECF244321}">
                <p14:modId xmlns:p14="http://schemas.microsoft.com/office/powerpoint/2010/main" val="817182512"/>
              </p:ext>
            </p:extLst>
          </p:nvPr>
        </p:nvGraphicFramePr>
        <p:xfrm>
          <a:off x="3995411" y="499872"/>
          <a:ext cx="7733293" cy="5974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18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1DAC8B-61C7-6038-99F1-D3E3B909FFEF}"/>
              </a:ext>
            </a:extLst>
          </p:cNvPr>
          <p:cNvSpPr>
            <a:spLocks noGrp="1"/>
          </p:cNvSpPr>
          <p:nvPr>
            <p:ph type="title"/>
          </p:nvPr>
        </p:nvSpPr>
        <p:spPr/>
        <p:txBody>
          <a:bodyPr/>
          <a:lstStyle/>
          <a:p>
            <a:pPr algn="ctr"/>
            <a:r>
              <a:rPr lang="en-US" sz="5400" b="1" dirty="0"/>
              <a:t>References</a:t>
            </a:r>
            <a:endParaRPr lang="en-GB" b="1" dirty="0"/>
          </a:p>
        </p:txBody>
      </p:sp>
      <p:pic>
        <p:nvPicPr>
          <p:cNvPr id="14" name="Content Placeholder 13">
            <a:extLst>
              <a:ext uri="{FF2B5EF4-FFF2-40B4-BE49-F238E27FC236}">
                <a16:creationId xmlns:a16="http://schemas.microsoft.com/office/drawing/2014/main" id="{840644AA-27CE-911C-E601-CF1683F48941}"/>
              </a:ext>
            </a:extLst>
          </p:cNvPr>
          <p:cNvPicPr>
            <a:picLocks noGrp="1" noChangeAspect="1"/>
          </p:cNvPicPr>
          <p:nvPr>
            <p:ph idx="1"/>
          </p:nvPr>
        </p:nvPicPr>
        <p:blipFill>
          <a:blip r:embed="rId3"/>
          <a:stretch>
            <a:fillRect/>
          </a:stretch>
        </p:blipFill>
        <p:spPr>
          <a:xfrm>
            <a:off x="1186800" y="1690687"/>
            <a:ext cx="10167000" cy="4802187"/>
          </a:xfrm>
          <a:prstGeom prst="rect">
            <a:avLst/>
          </a:prstGeom>
        </p:spPr>
      </p:pic>
    </p:spTree>
    <p:extLst>
      <p:ext uri="{BB962C8B-B14F-4D97-AF65-F5344CB8AC3E}">
        <p14:creationId xmlns:p14="http://schemas.microsoft.com/office/powerpoint/2010/main" val="447194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3EAE3-EAA1-2D42-BF20-0AEA843CA710}"/>
              </a:ext>
            </a:extLst>
          </p:cNvPr>
          <p:cNvSpPr>
            <a:spLocks noGrp="1"/>
          </p:cNvSpPr>
          <p:nvPr>
            <p:ph type="title"/>
          </p:nvPr>
        </p:nvSpPr>
        <p:spPr>
          <a:xfrm>
            <a:off x="838200" y="365126"/>
            <a:ext cx="10515600" cy="888488"/>
          </a:xfrm>
        </p:spPr>
        <p:txBody>
          <a:bodyPr>
            <a:normAutofit/>
          </a:bodyPr>
          <a:lstStyle/>
          <a:p>
            <a:pPr algn="ctr"/>
            <a:r>
              <a:rPr lang="en-US" sz="5400" b="1" dirty="0"/>
              <a:t>References</a:t>
            </a:r>
            <a:endParaRPr lang="en-GB" sz="5400" b="1" dirty="0"/>
          </a:p>
        </p:txBody>
      </p:sp>
      <p:pic>
        <p:nvPicPr>
          <p:cNvPr id="5" name="Content Placeholder 4">
            <a:extLst>
              <a:ext uri="{FF2B5EF4-FFF2-40B4-BE49-F238E27FC236}">
                <a16:creationId xmlns:a16="http://schemas.microsoft.com/office/drawing/2014/main" id="{F81FC30D-03A1-ECB2-75C1-AAAC91B480B9}"/>
              </a:ext>
            </a:extLst>
          </p:cNvPr>
          <p:cNvPicPr>
            <a:picLocks noGrp="1" noChangeAspect="1"/>
          </p:cNvPicPr>
          <p:nvPr>
            <p:ph idx="1"/>
          </p:nvPr>
        </p:nvPicPr>
        <p:blipFill>
          <a:blip r:embed="rId2"/>
          <a:stretch>
            <a:fillRect/>
          </a:stretch>
        </p:blipFill>
        <p:spPr>
          <a:xfrm>
            <a:off x="838200" y="1391171"/>
            <a:ext cx="10621297" cy="5101703"/>
          </a:xfrm>
          <a:prstGeom prst="rect">
            <a:avLst/>
          </a:prstGeom>
        </p:spPr>
      </p:pic>
    </p:spTree>
    <p:extLst>
      <p:ext uri="{BB962C8B-B14F-4D97-AF65-F5344CB8AC3E}">
        <p14:creationId xmlns:p14="http://schemas.microsoft.com/office/powerpoint/2010/main" val="2691097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3C0ED5-8757-1030-437E-196A7698511A}"/>
              </a:ext>
            </a:extLst>
          </p:cNvPr>
          <p:cNvSpPr>
            <a:spLocks noGrp="1"/>
          </p:cNvSpPr>
          <p:nvPr>
            <p:ph type="title"/>
          </p:nvPr>
        </p:nvSpPr>
        <p:spPr>
          <a:xfrm>
            <a:off x="838200" y="365125"/>
            <a:ext cx="10515600" cy="858991"/>
          </a:xfrm>
        </p:spPr>
        <p:txBody>
          <a:bodyPr/>
          <a:lstStyle/>
          <a:p>
            <a:pPr algn="ctr"/>
            <a:r>
              <a:rPr lang="en-US" sz="5400" b="1" dirty="0"/>
              <a:t>References</a:t>
            </a:r>
            <a:endParaRPr lang="en-GB" b="1" dirty="0"/>
          </a:p>
        </p:txBody>
      </p:sp>
      <p:pic>
        <p:nvPicPr>
          <p:cNvPr id="7" name="Content Placeholder 6">
            <a:extLst>
              <a:ext uri="{FF2B5EF4-FFF2-40B4-BE49-F238E27FC236}">
                <a16:creationId xmlns:a16="http://schemas.microsoft.com/office/drawing/2014/main" id="{0CD24E60-C637-3CA4-77EA-E038E725E068}"/>
              </a:ext>
            </a:extLst>
          </p:cNvPr>
          <p:cNvPicPr>
            <a:picLocks noGrp="1" noChangeAspect="1"/>
          </p:cNvPicPr>
          <p:nvPr>
            <p:ph idx="1"/>
          </p:nvPr>
        </p:nvPicPr>
        <p:blipFill>
          <a:blip r:embed="rId2"/>
          <a:stretch>
            <a:fillRect/>
          </a:stretch>
        </p:blipFill>
        <p:spPr>
          <a:xfrm>
            <a:off x="838200" y="1384073"/>
            <a:ext cx="10515599" cy="5108802"/>
          </a:xfrm>
          <a:prstGeom prst="rect">
            <a:avLst/>
          </a:prstGeom>
        </p:spPr>
      </p:pic>
    </p:spTree>
    <p:extLst>
      <p:ext uri="{BB962C8B-B14F-4D97-AF65-F5344CB8AC3E}">
        <p14:creationId xmlns:p14="http://schemas.microsoft.com/office/powerpoint/2010/main" val="365272160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1315</Words>
  <Application>Microsoft Office PowerPoint</Application>
  <PresentationFormat>Widescreen</PresentationFormat>
  <Paragraphs>108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Calibri Light</vt:lpstr>
      <vt:lpstr>Times New Roman</vt:lpstr>
      <vt:lpstr>Office 2013 - 2022 Theme</vt:lpstr>
      <vt:lpstr>Module: Contemporary Themes In the Hotel and Hospitality Sector.   Module code: BMIH6001  Research Title: Keeping Humans in the Loop: Evaluating AI Co-Pilots for Hotel Front Desks </vt:lpstr>
      <vt:lpstr>AI Acknowledgement</vt:lpstr>
      <vt:lpstr>Introduction</vt:lpstr>
      <vt:lpstr>Literature Review</vt:lpstr>
      <vt:lpstr>Literature Review (Cont.)</vt:lpstr>
      <vt:lpstr>Methodology</vt:lpstr>
      <vt:lpstr>Findings: Operational &amp; Guest Outcomes</vt:lpstr>
      <vt:lpstr>Findings: Employee Outcomes &amp; Workflow Design</vt:lpstr>
      <vt:lpstr>Findings: Governance, Risk, and Ethics</vt:lpstr>
      <vt:lpstr>Conclusion and Recommendations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2025-11-04T14:17:38Z</dcterms:created>
  <dcterms:modified xsi:type="dcterms:W3CDTF">2025-11-12T18:00:48Z</dcterms:modified>
</cp:coreProperties>
</file>