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8" r:id="rId3"/>
    <p:sldId id="259" r:id="rId4"/>
    <p:sldId id="261" r:id="rId5"/>
    <p:sldId id="262" r:id="rId6"/>
    <p:sldId id="263" r:id="rId7"/>
    <p:sldId id="265"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3" d="100"/>
          <a:sy n="63" d="100"/>
        </p:scale>
        <p:origin x="987"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C623C9E-5830-4E8D-AAC0-7A7EF3D61C70}" type="datetimeFigureOut">
              <a:rPr lang="en-GB" smtClean="0"/>
              <a:pPr/>
              <a:t>03/10/2019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5504FC-2FFE-4034-A11D-AFAB96D778E4}" type="slidenum">
              <a:rPr lang="en-GB" smtClean="0"/>
              <a:pPr/>
              <a:t>‹#›</a:t>
            </a:fld>
            <a:endParaRPr lang="en-GB"/>
          </a:p>
        </p:txBody>
      </p:sp>
    </p:spTree>
    <p:extLst>
      <p:ext uri="{BB962C8B-B14F-4D97-AF65-F5344CB8AC3E}">
        <p14:creationId xmlns:p14="http://schemas.microsoft.com/office/powerpoint/2010/main" val="8172077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66848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154769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1E92B55-7C1B-462A-AA61-DF553BF8564A}" type="datetimeFigureOut">
              <a:rPr lang="en-GB" smtClean="0"/>
              <a:pPr/>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22099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1E92B55-7C1B-462A-AA61-DF553BF8564A}" type="datetimeFigureOut">
              <a:rPr lang="en-GB" smtClean="0"/>
              <a:pPr/>
              <a:t>03/10/2019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3774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1E92B55-7C1B-462A-AA61-DF553BF8564A}" type="datetimeFigureOut">
              <a:rPr lang="en-GB" smtClean="0"/>
              <a:pPr/>
              <a:t>03/10/2019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758172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1E92B55-7C1B-462A-AA61-DF553BF8564A}" type="datetimeFigureOut">
              <a:rPr lang="en-GB" smtClean="0"/>
              <a:pPr/>
              <a:t>03/10/2019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176051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E92B55-7C1B-462A-AA61-DF553BF8564A}" type="datetimeFigureOut">
              <a:rPr lang="en-GB" smtClean="0"/>
              <a:pPr/>
              <a:t>03/10/2019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617321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03/10/2019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15100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03/10/2019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4084845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636576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462338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E92B55-7C1B-462A-AA61-DF553BF8564A}" type="datetimeFigureOut">
              <a:rPr lang="en-GB" smtClean="0"/>
              <a:pPr/>
              <a:t>03/10/2019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111439-9782-4B4E-87CD-D9F971FC5EF1}" type="slidenum">
              <a:rPr lang="en-GB" smtClean="0"/>
              <a:pPr/>
              <a:t>‹#›</a:t>
            </a:fld>
            <a:endParaRPr lang="en-GB"/>
          </a:p>
        </p:txBody>
      </p:sp>
    </p:spTree>
    <p:extLst>
      <p:ext uri="{BB962C8B-B14F-4D97-AF65-F5344CB8AC3E}">
        <p14:creationId xmlns:p14="http://schemas.microsoft.com/office/powerpoint/2010/main" val="41418743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a:t>
            </a:fld>
            <a:endParaRPr lang="en-GB"/>
          </a:p>
        </p:txBody>
      </p:sp>
      <p:sp>
        <p:nvSpPr>
          <p:cNvPr id="11" name="Rectangle 10"/>
          <p:cNvSpPr/>
          <p:nvPr/>
        </p:nvSpPr>
        <p:spPr>
          <a:xfrm>
            <a:off x="524052" y="3717032"/>
            <a:ext cx="8084008" cy="769441"/>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INTRODUCTION TO THIS MODULE</a:t>
            </a:r>
            <a:endParaRPr lang="en-US" sz="4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12" name="Picture 2" descr="UW Trinity Saint David logo"/>
          <p:cNvPicPr>
            <a:picLocks noChangeAspect="1" noChangeArrowheads="1"/>
          </p:cNvPicPr>
          <p:nvPr/>
        </p:nvPicPr>
        <p:blipFill>
          <a:blip r:embed="rId2" cstate="print"/>
          <a:srcRect/>
          <a:stretch>
            <a:fillRect/>
          </a:stretch>
        </p:blipFill>
        <p:spPr bwMode="auto">
          <a:xfrm>
            <a:off x="6660232" y="5776461"/>
            <a:ext cx="1881758" cy="752703"/>
          </a:xfrm>
          <a:prstGeom prst="rect">
            <a:avLst/>
          </a:prstGeom>
          <a:solidFill>
            <a:schemeClr val="bg1"/>
          </a:solidFill>
          <a:ln>
            <a:solidFill>
              <a:schemeClr val="bg1"/>
            </a:solidFill>
          </a:ln>
        </p:spPr>
      </p:pic>
      <p:sp>
        <p:nvSpPr>
          <p:cNvPr id="8" name="Rectangle 7"/>
          <p:cNvSpPr/>
          <p:nvPr/>
        </p:nvSpPr>
        <p:spPr>
          <a:xfrm>
            <a:off x="246639" y="437822"/>
            <a:ext cx="8712968"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8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MANAGEMENT OF SUSTAINABLE CONSTRUCTION</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1442423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INTRODUCTION</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2</a:t>
            </a:fld>
            <a:endParaRPr lang="en-GB"/>
          </a:p>
        </p:txBody>
      </p:sp>
      <p:sp>
        <p:nvSpPr>
          <p:cNvPr id="2" name="TextBox 1"/>
          <p:cNvSpPr txBox="1"/>
          <p:nvPr/>
        </p:nvSpPr>
        <p:spPr>
          <a:xfrm>
            <a:off x="896819" y="1576294"/>
            <a:ext cx="3420380" cy="369332"/>
          </a:xfrm>
          <a:prstGeom prst="rect">
            <a:avLst/>
          </a:prstGeom>
          <a:noFill/>
        </p:spPr>
        <p:txBody>
          <a:bodyPr wrap="square" rtlCol="0">
            <a:spAutoFit/>
          </a:bodyPr>
          <a:lstStyle/>
          <a:p>
            <a:pPr>
              <a:spcAft>
                <a:spcPts val="1200"/>
              </a:spcAft>
            </a:pPr>
            <a:r>
              <a:rPr lang="en-GB" b="1" dirty="0" smtClean="0">
                <a:solidFill>
                  <a:schemeClr val="accent1"/>
                </a:solidFill>
              </a:rPr>
              <a:t>Lecturers introduction</a:t>
            </a:r>
            <a:endParaRPr lang="en-GB" b="1" dirty="0">
              <a:solidFill>
                <a:schemeClr val="accent1"/>
              </a:solidFill>
            </a:endParaRPr>
          </a:p>
        </p:txBody>
      </p:sp>
      <p:sp>
        <p:nvSpPr>
          <p:cNvPr id="15" name="Rectangle 14"/>
          <p:cNvSpPr/>
          <p:nvPr/>
        </p:nvSpPr>
        <p:spPr>
          <a:xfrm>
            <a:off x="1259632" y="548853"/>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MANAGEMENT OF SUSTAINABLE CONSTRUCTION</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4" name="TextBox 13"/>
          <p:cNvSpPr txBox="1"/>
          <p:nvPr/>
        </p:nvSpPr>
        <p:spPr>
          <a:xfrm>
            <a:off x="1259632" y="2634513"/>
            <a:ext cx="6048672" cy="461665"/>
          </a:xfrm>
          <a:prstGeom prst="rect">
            <a:avLst/>
          </a:prstGeom>
          <a:noFill/>
        </p:spPr>
        <p:txBody>
          <a:bodyPr wrap="square" rtlCol="0">
            <a:spAutoFit/>
          </a:bodyPr>
          <a:lstStyle/>
          <a:p>
            <a:r>
              <a:rPr lang="en-GB" sz="2400" b="1" dirty="0" smtClean="0"/>
              <a:t>Dr Juan Antonio Ferriz</a:t>
            </a:r>
            <a:r>
              <a:rPr lang="en-GB" sz="2400" b="1" dirty="0"/>
              <a:t>-</a:t>
            </a:r>
            <a:r>
              <a:rPr lang="en-GB" sz="2400" b="1" dirty="0" smtClean="0"/>
              <a:t>Papi</a:t>
            </a:r>
            <a:endParaRPr lang="en-GB" sz="2400" b="1" dirty="0"/>
          </a:p>
        </p:txBody>
      </p:sp>
      <p:sp>
        <p:nvSpPr>
          <p:cNvPr id="16" name="TextBox 15"/>
          <p:cNvSpPr txBox="1"/>
          <p:nvPr/>
        </p:nvSpPr>
        <p:spPr>
          <a:xfrm>
            <a:off x="3491880" y="3234490"/>
            <a:ext cx="5760640" cy="461665"/>
          </a:xfrm>
          <a:prstGeom prst="rect">
            <a:avLst/>
          </a:prstGeom>
          <a:noFill/>
        </p:spPr>
        <p:txBody>
          <a:bodyPr wrap="square" rtlCol="0">
            <a:spAutoFit/>
          </a:bodyPr>
          <a:lstStyle/>
          <a:p>
            <a:r>
              <a:rPr lang="en-GB" sz="2400" dirty="0" smtClean="0"/>
              <a:t>Email: juan.ferriz-papi@uwtsd.ac.uk</a:t>
            </a:r>
            <a:endParaRPr lang="en-GB" sz="2400" dirty="0"/>
          </a:p>
        </p:txBody>
      </p:sp>
    </p:spTree>
    <p:extLst>
      <p:ext uri="{BB962C8B-B14F-4D97-AF65-F5344CB8AC3E}">
        <p14:creationId xmlns:p14="http://schemas.microsoft.com/office/powerpoint/2010/main" val="3737769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INTRODUCTION</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3</a:t>
            </a:fld>
            <a:endParaRPr lang="en-GB"/>
          </a:p>
        </p:txBody>
      </p:sp>
      <p:sp>
        <p:nvSpPr>
          <p:cNvPr id="11" name="TextBox 10"/>
          <p:cNvSpPr txBox="1"/>
          <p:nvPr/>
        </p:nvSpPr>
        <p:spPr>
          <a:xfrm>
            <a:off x="827584" y="1844824"/>
            <a:ext cx="6552728" cy="461665"/>
          </a:xfrm>
          <a:prstGeom prst="rect">
            <a:avLst/>
          </a:prstGeom>
          <a:noFill/>
        </p:spPr>
        <p:txBody>
          <a:bodyPr wrap="square" rtlCol="0">
            <a:spAutoFit/>
          </a:bodyPr>
          <a:lstStyle/>
          <a:p>
            <a:r>
              <a:rPr lang="en-GB" sz="2400" dirty="0" smtClean="0"/>
              <a:t>What do you expect for this module this year?</a:t>
            </a:r>
          </a:p>
        </p:txBody>
      </p:sp>
      <p:sp>
        <p:nvSpPr>
          <p:cNvPr id="14" name="TextBox 13"/>
          <p:cNvSpPr txBox="1"/>
          <p:nvPr/>
        </p:nvSpPr>
        <p:spPr>
          <a:xfrm>
            <a:off x="827584" y="5120341"/>
            <a:ext cx="6552728" cy="461665"/>
          </a:xfrm>
          <a:prstGeom prst="rect">
            <a:avLst/>
          </a:prstGeom>
          <a:noFill/>
        </p:spPr>
        <p:txBody>
          <a:bodyPr wrap="square" rtlCol="0">
            <a:spAutoFit/>
          </a:bodyPr>
          <a:lstStyle/>
          <a:p>
            <a:r>
              <a:rPr lang="en-GB" sz="2400" dirty="0" smtClean="0"/>
              <a:t>In what way can you contribute?</a:t>
            </a:r>
          </a:p>
        </p:txBody>
      </p:sp>
      <p:sp>
        <p:nvSpPr>
          <p:cNvPr id="15" name="TextBox 14"/>
          <p:cNvSpPr txBox="1"/>
          <p:nvPr/>
        </p:nvSpPr>
        <p:spPr>
          <a:xfrm>
            <a:off x="825510" y="3482582"/>
            <a:ext cx="7272808" cy="461665"/>
          </a:xfrm>
          <a:prstGeom prst="rect">
            <a:avLst/>
          </a:prstGeom>
          <a:noFill/>
        </p:spPr>
        <p:txBody>
          <a:bodyPr wrap="square" rtlCol="0">
            <a:spAutoFit/>
          </a:bodyPr>
          <a:lstStyle/>
          <a:p>
            <a:r>
              <a:rPr lang="en-GB" sz="2400" dirty="0" smtClean="0"/>
              <a:t>How do you think the delivery of this module should be?</a:t>
            </a:r>
          </a:p>
        </p:txBody>
      </p:sp>
      <p:sp>
        <p:nvSpPr>
          <p:cNvPr id="12" name="Rectangle 11"/>
          <p:cNvSpPr/>
          <p:nvPr/>
        </p:nvSpPr>
        <p:spPr>
          <a:xfrm>
            <a:off x="1259632" y="548853"/>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MANAGEMENT OF SUSTAINABLE CONSTRUCTION</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37377696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INTRODUCTION</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4</a:t>
            </a:fld>
            <a:endParaRPr lang="en-GB"/>
          </a:p>
        </p:txBody>
      </p:sp>
      <p:sp>
        <p:nvSpPr>
          <p:cNvPr id="2" name="TextBox 1"/>
          <p:cNvSpPr txBox="1"/>
          <p:nvPr/>
        </p:nvSpPr>
        <p:spPr>
          <a:xfrm>
            <a:off x="899592" y="1412776"/>
            <a:ext cx="3420380" cy="369332"/>
          </a:xfrm>
          <a:prstGeom prst="rect">
            <a:avLst/>
          </a:prstGeom>
          <a:noFill/>
        </p:spPr>
        <p:txBody>
          <a:bodyPr wrap="square" rtlCol="0">
            <a:spAutoFit/>
          </a:bodyPr>
          <a:lstStyle/>
          <a:p>
            <a:pPr>
              <a:spcAft>
                <a:spcPts val="1200"/>
              </a:spcAft>
            </a:pPr>
            <a:r>
              <a:rPr lang="en-GB" b="1" dirty="0" smtClean="0">
                <a:solidFill>
                  <a:schemeClr val="accent1"/>
                </a:solidFill>
              </a:rPr>
              <a:t>Aims of this module</a:t>
            </a:r>
            <a:endParaRPr lang="en-GB" b="1" dirty="0">
              <a:solidFill>
                <a:schemeClr val="accent1"/>
              </a:solidFill>
            </a:endParaRPr>
          </a:p>
        </p:txBody>
      </p:sp>
      <p:sp>
        <p:nvSpPr>
          <p:cNvPr id="11" name="TextBox 10"/>
          <p:cNvSpPr txBox="1"/>
          <p:nvPr/>
        </p:nvSpPr>
        <p:spPr>
          <a:xfrm>
            <a:off x="899592" y="1875295"/>
            <a:ext cx="7272808" cy="1200329"/>
          </a:xfrm>
          <a:prstGeom prst="rect">
            <a:avLst/>
          </a:prstGeom>
          <a:noFill/>
        </p:spPr>
        <p:txBody>
          <a:bodyPr wrap="square" rtlCol="0">
            <a:spAutoFit/>
          </a:bodyPr>
          <a:lstStyle/>
          <a:p>
            <a:pPr lvl="0" fontAlgn="base" hangingPunct="0"/>
            <a:r>
              <a:rPr lang="en-GB" dirty="0"/>
              <a:t>T</a:t>
            </a:r>
            <a:r>
              <a:rPr lang="en-GB" dirty="0" smtClean="0"/>
              <a:t>o introduce students to the concepts of sustainable development for buildings and civil infrastructures, giving an overview of the assessment and application of sustainable solutions, with emphasis given to the management of environmental aspects during the construction stage.</a:t>
            </a:r>
            <a:endParaRPr lang="en-GB" dirty="0"/>
          </a:p>
        </p:txBody>
      </p:sp>
      <p:sp>
        <p:nvSpPr>
          <p:cNvPr id="4" name="Rectangle 3"/>
          <p:cNvSpPr/>
          <p:nvPr/>
        </p:nvSpPr>
        <p:spPr>
          <a:xfrm>
            <a:off x="899592" y="4047171"/>
            <a:ext cx="7272808" cy="1754326"/>
          </a:xfrm>
          <a:prstGeom prst="rect">
            <a:avLst/>
          </a:prstGeom>
        </p:spPr>
        <p:txBody>
          <a:bodyPr wrap="square">
            <a:spAutoFit/>
          </a:bodyPr>
          <a:lstStyle/>
          <a:p>
            <a:pPr marL="342900" lvl="0" indent="-342900" algn="just" fontAlgn="base" hangingPunct="0">
              <a:spcAft>
                <a:spcPts val="0"/>
              </a:spcAft>
              <a:buFont typeface="Symbol" panose="05050102010706020507" pitchFamily="18" charset="2"/>
              <a:buChar char=""/>
              <a:tabLst>
                <a:tab pos="457200" algn="l"/>
                <a:tab pos="540385" algn="l"/>
              </a:tabLst>
            </a:pPr>
            <a:r>
              <a:rPr lang="en-GB" dirty="0" smtClean="0">
                <a:latin typeface="+mj-lt"/>
                <a:ea typeface="Arial" panose="020B0604020202020204" pitchFamily="34" charset="0"/>
                <a:cs typeface="Times New Roman" panose="02020603050405020304" pitchFamily="18" charset="0"/>
              </a:rPr>
              <a:t>Understand the impact of construction works activities on the environment, legal requirements and environmental policies, how they can be implemented, monitored and minimise the impact caused</a:t>
            </a:r>
          </a:p>
          <a:p>
            <a:pPr marL="342900" lvl="0" indent="-342900" algn="just" fontAlgn="base" hangingPunct="0">
              <a:spcAft>
                <a:spcPts val="0"/>
              </a:spcAft>
              <a:buFont typeface="Symbol" panose="05050102010706020507" pitchFamily="18" charset="2"/>
              <a:buChar char=""/>
              <a:tabLst>
                <a:tab pos="457200" algn="l"/>
                <a:tab pos="540385" algn="l"/>
              </a:tabLst>
            </a:pPr>
            <a:r>
              <a:rPr lang="en-GB" dirty="0" smtClean="0">
                <a:latin typeface="+mj-lt"/>
                <a:ea typeface="Arial" panose="020B0604020202020204" pitchFamily="34" charset="0"/>
                <a:cs typeface="Times New Roman" panose="02020603050405020304" pitchFamily="18" charset="0"/>
              </a:rPr>
              <a:t>Understand sustainable development applied to buildings and civil infrastructures, and the use of assessment methods for sustainability considering the whole life cycle of the asset.</a:t>
            </a:r>
            <a:endParaRPr lang="en-GB" dirty="0">
              <a:latin typeface="+mj-lt"/>
              <a:ea typeface="Calibri" panose="020F0502020204030204" pitchFamily="34" charset="0"/>
              <a:cs typeface="Times New Roman" panose="02020603050405020304" pitchFamily="18" charset="0"/>
            </a:endParaRPr>
          </a:p>
        </p:txBody>
      </p:sp>
      <p:sp>
        <p:nvSpPr>
          <p:cNvPr id="13" name="TextBox 12"/>
          <p:cNvSpPr txBox="1"/>
          <p:nvPr/>
        </p:nvSpPr>
        <p:spPr>
          <a:xfrm>
            <a:off x="827584" y="3581511"/>
            <a:ext cx="3420380" cy="369332"/>
          </a:xfrm>
          <a:prstGeom prst="rect">
            <a:avLst/>
          </a:prstGeom>
          <a:noFill/>
        </p:spPr>
        <p:txBody>
          <a:bodyPr wrap="square" rtlCol="0">
            <a:spAutoFit/>
          </a:bodyPr>
          <a:lstStyle/>
          <a:p>
            <a:pPr>
              <a:spcAft>
                <a:spcPts val="1200"/>
              </a:spcAft>
            </a:pPr>
            <a:r>
              <a:rPr lang="en-GB" b="1" dirty="0" smtClean="0">
                <a:solidFill>
                  <a:schemeClr val="accent1"/>
                </a:solidFill>
              </a:rPr>
              <a:t>Learning outcomes</a:t>
            </a:r>
            <a:endParaRPr lang="en-GB" b="1" dirty="0">
              <a:solidFill>
                <a:schemeClr val="accent1"/>
              </a:solidFill>
            </a:endParaRPr>
          </a:p>
        </p:txBody>
      </p:sp>
      <p:sp>
        <p:nvSpPr>
          <p:cNvPr id="16" name="Rectangle 15"/>
          <p:cNvSpPr/>
          <p:nvPr/>
        </p:nvSpPr>
        <p:spPr>
          <a:xfrm>
            <a:off x="1259632" y="548853"/>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MANAGEMENT OF SUSTAINABLE CONSTRUCTION</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373776960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INTRODUCTION</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5</a:t>
            </a:fld>
            <a:endParaRPr lang="en-GB"/>
          </a:p>
        </p:txBody>
      </p:sp>
      <p:sp>
        <p:nvSpPr>
          <p:cNvPr id="2" name="TextBox 1"/>
          <p:cNvSpPr txBox="1"/>
          <p:nvPr/>
        </p:nvSpPr>
        <p:spPr>
          <a:xfrm>
            <a:off x="899592" y="1412776"/>
            <a:ext cx="3420380" cy="523220"/>
          </a:xfrm>
          <a:prstGeom prst="rect">
            <a:avLst/>
          </a:prstGeom>
          <a:noFill/>
        </p:spPr>
        <p:txBody>
          <a:bodyPr wrap="square" rtlCol="0">
            <a:spAutoFit/>
          </a:bodyPr>
          <a:lstStyle/>
          <a:p>
            <a:pPr>
              <a:spcAft>
                <a:spcPts val="1200"/>
              </a:spcAft>
            </a:pPr>
            <a:r>
              <a:rPr lang="en-GB" sz="2800" b="1" dirty="0" smtClean="0">
                <a:solidFill>
                  <a:schemeClr val="accent1"/>
                </a:solidFill>
              </a:rPr>
              <a:t>Contents</a:t>
            </a:r>
            <a:endParaRPr lang="en-GB" sz="2800" b="1" dirty="0">
              <a:solidFill>
                <a:schemeClr val="accent1"/>
              </a:solidFill>
            </a:endParaRPr>
          </a:p>
        </p:txBody>
      </p:sp>
      <p:sp>
        <p:nvSpPr>
          <p:cNvPr id="4" name="TextBox 3"/>
          <p:cNvSpPr txBox="1"/>
          <p:nvPr/>
        </p:nvSpPr>
        <p:spPr>
          <a:xfrm>
            <a:off x="2267744" y="1965732"/>
            <a:ext cx="5976664" cy="4616648"/>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dirty="0" smtClean="0"/>
              <a:t>General concepts</a:t>
            </a:r>
          </a:p>
          <a:p>
            <a:pPr marL="285750" indent="-285750">
              <a:spcBef>
                <a:spcPts val="600"/>
              </a:spcBef>
              <a:buFont typeface="Arial" panose="020B0604020202020204" pitchFamily="34" charset="0"/>
              <a:buChar char="•"/>
            </a:pPr>
            <a:r>
              <a:rPr lang="en-GB" dirty="0" smtClean="0"/>
              <a:t>Energy Efficiency</a:t>
            </a:r>
          </a:p>
          <a:p>
            <a:pPr marL="285750" indent="-285750">
              <a:spcBef>
                <a:spcPts val="600"/>
              </a:spcBef>
              <a:buFont typeface="Arial" panose="020B0604020202020204" pitchFamily="34" charset="0"/>
              <a:buChar char="•"/>
            </a:pPr>
            <a:r>
              <a:rPr lang="en-GB" dirty="0" smtClean="0"/>
              <a:t>Whole life cycle of buildings, infrastructures and assets</a:t>
            </a:r>
          </a:p>
          <a:p>
            <a:pPr marL="285750" indent="-285750">
              <a:spcBef>
                <a:spcPts val="600"/>
              </a:spcBef>
              <a:buFont typeface="Arial" panose="020B0604020202020204" pitchFamily="34" charset="0"/>
              <a:buChar char="•"/>
            </a:pPr>
            <a:r>
              <a:rPr lang="en-GB" dirty="0" smtClean="0"/>
              <a:t>Waste management</a:t>
            </a:r>
          </a:p>
          <a:p>
            <a:pPr marL="285750" indent="-285750">
              <a:spcBef>
                <a:spcPts val="600"/>
              </a:spcBef>
              <a:buFont typeface="Arial" panose="020B0604020202020204" pitchFamily="34" charset="0"/>
              <a:buChar char="•"/>
            </a:pPr>
            <a:r>
              <a:rPr lang="en-GB" dirty="0" smtClean="0"/>
              <a:t>Circular economy</a:t>
            </a:r>
          </a:p>
          <a:p>
            <a:pPr marL="285750" indent="-285750">
              <a:spcBef>
                <a:spcPts val="600"/>
              </a:spcBef>
              <a:buFont typeface="Arial" panose="020B0604020202020204" pitchFamily="34" charset="0"/>
              <a:buChar char="•"/>
            </a:pPr>
            <a:r>
              <a:rPr lang="en-GB" dirty="0" smtClean="0"/>
              <a:t>Resource management on site</a:t>
            </a:r>
          </a:p>
          <a:p>
            <a:pPr marL="285750" indent="-285750">
              <a:spcBef>
                <a:spcPts val="600"/>
              </a:spcBef>
              <a:buFont typeface="Arial" panose="020B0604020202020204" pitchFamily="34" charset="0"/>
              <a:buChar char="•"/>
            </a:pPr>
            <a:r>
              <a:rPr lang="en-GB" dirty="0" smtClean="0"/>
              <a:t>Life cycle cost analysis</a:t>
            </a:r>
          </a:p>
          <a:p>
            <a:pPr marL="285750" indent="-285750">
              <a:spcBef>
                <a:spcPts val="600"/>
              </a:spcBef>
              <a:buFont typeface="Arial" panose="020B0604020202020204" pitchFamily="34" charset="0"/>
              <a:buChar char="•"/>
            </a:pPr>
            <a:r>
              <a:rPr lang="en-GB" dirty="0" smtClean="0"/>
              <a:t>Water management</a:t>
            </a:r>
          </a:p>
          <a:p>
            <a:pPr marL="285750" indent="-285750">
              <a:spcBef>
                <a:spcPts val="600"/>
              </a:spcBef>
              <a:buFont typeface="Arial" panose="020B0604020202020204" pitchFamily="34" charset="0"/>
              <a:buChar char="•"/>
            </a:pPr>
            <a:r>
              <a:rPr lang="en-GB" dirty="0" smtClean="0"/>
              <a:t>Recycled materials</a:t>
            </a:r>
          </a:p>
          <a:p>
            <a:pPr marL="285750" indent="-285750">
              <a:spcBef>
                <a:spcPts val="600"/>
              </a:spcBef>
              <a:buFont typeface="Arial" panose="020B0604020202020204" pitchFamily="34" charset="0"/>
              <a:buChar char="•"/>
            </a:pPr>
            <a:r>
              <a:rPr lang="en-GB" dirty="0" smtClean="0"/>
              <a:t>Off-site construction</a:t>
            </a:r>
          </a:p>
          <a:p>
            <a:pPr marL="285750" indent="-285750">
              <a:spcBef>
                <a:spcPts val="600"/>
              </a:spcBef>
              <a:buFont typeface="Arial" panose="020B0604020202020204" pitchFamily="34" charset="0"/>
              <a:buChar char="•"/>
            </a:pPr>
            <a:r>
              <a:rPr lang="en-GB" dirty="0" smtClean="0"/>
              <a:t>Sustainable Certification</a:t>
            </a:r>
          </a:p>
          <a:p>
            <a:pPr marL="285750" indent="-285750">
              <a:spcBef>
                <a:spcPts val="600"/>
              </a:spcBef>
              <a:buFont typeface="Arial" panose="020B0604020202020204" pitchFamily="34" charset="0"/>
              <a:buChar char="•"/>
            </a:pPr>
            <a:r>
              <a:rPr lang="en-GB" dirty="0" smtClean="0"/>
              <a:t>Environmental Management</a:t>
            </a:r>
          </a:p>
          <a:p>
            <a:pPr marL="285750" indent="-285750">
              <a:spcBef>
                <a:spcPts val="600"/>
              </a:spcBef>
              <a:buFont typeface="Arial" panose="020B0604020202020204" pitchFamily="34" charset="0"/>
              <a:buChar char="•"/>
            </a:pPr>
            <a:r>
              <a:rPr lang="en-GB" dirty="0" smtClean="0"/>
              <a:t>Environmental Impact Assessment</a:t>
            </a:r>
            <a:endParaRPr lang="en-GB" dirty="0"/>
          </a:p>
        </p:txBody>
      </p:sp>
      <p:sp>
        <p:nvSpPr>
          <p:cNvPr id="11" name="Rectangle 10"/>
          <p:cNvSpPr/>
          <p:nvPr/>
        </p:nvSpPr>
        <p:spPr>
          <a:xfrm>
            <a:off x="1259632" y="548853"/>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MANAGEMENT OF SUSTAINABLE CONSTRUCTION</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37377696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INTRODUCTION</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6</a:t>
            </a:fld>
            <a:endParaRPr lang="en-GB"/>
          </a:p>
        </p:txBody>
      </p:sp>
      <p:sp>
        <p:nvSpPr>
          <p:cNvPr id="2" name="TextBox 1"/>
          <p:cNvSpPr txBox="1"/>
          <p:nvPr/>
        </p:nvSpPr>
        <p:spPr>
          <a:xfrm>
            <a:off x="899592" y="1610996"/>
            <a:ext cx="3420380" cy="523220"/>
          </a:xfrm>
          <a:prstGeom prst="rect">
            <a:avLst/>
          </a:prstGeom>
          <a:noFill/>
        </p:spPr>
        <p:txBody>
          <a:bodyPr wrap="square" rtlCol="0">
            <a:spAutoFit/>
          </a:bodyPr>
          <a:lstStyle/>
          <a:p>
            <a:pPr>
              <a:spcAft>
                <a:spcPts val="1200"/>
              </a:spcAft>
            </a:pPr>
            <a:r>
              <a:rPr lang="en-GB" sz="2800" b="1" dirty="0" smtClean="0">
                <a:solidFill>
                  <a:schemeClr val="accent1"/>
                </a:solidFill>
              </a:rPr>
              <a:t>Programme</a:t>
            </a:r>
            <a:endParaRPr lang="en-GB" sz="2800" b="1" dirty="0">
              <a:solidFill>
                <a:schemeClr val="accent1"/>
              </a:solidFill>
            </a:endParaRPr>
          </a:p>
        </p:txBody>
      </p:sp>
      <p:sp>
        <p:nvSpPr>
          <p:cNvPr id="11" name="TextBox 10"/>
          <p:cNvSpPr txBox="1"/>
          <p:nvPr/>
        </p:nvSpPr>
        <p:spPr>
          <a:xfrm>
            <a:off x="1741280" y="2204864"/>
            <a:ext cx="5904656" cy="4411464"/>
          </a:xfrm>
          <a:prstGeom prst="rect">
            <a:avLst/>
          </a:prstGeom>
          <a:noFill/>
        </p:spPr>
        <p:txBody>
          <a:bodyPr wrap="square" rtlCol="0">
            <a:spAutoFit/>
          </a:bodyPr>
          <a:lstStyle/>
          <a:p>
            <a:pPr>
              <a:spcAft>
                <a:spcPts val="200"/>
              </a:spcAft>
            </a:pPr>
            <a:r>
              <a:rPr lang="es-ES_tradnl" sz="2400" b="1" dirty="0" err="1" smtClean="0"/>
              <a:t>Lectures</a:t>
            </a:r>
            <a:endParaRPr lang="es-ES_tradnl" sz="2400" b="1" dirty="0" smtClean="0"/>
          </a:p>
          <a:p>
            <a:pPr>
              <a:spcAft>
                <a:spcPts val="200"/>
              </a:spcAft>
            </a:pPr>
            <a:r>
              <a:rPr lang="es-ES_tradnl" sz="2400" dirty="0" smtClean="0"/>
              <a:t>3rd </a:t>
            </a:r>
            <a:r>
              <a:rPr lang="es-ES_tradnl" sz="2400" dirty="0" err="1" smtClean="0"/>
              <a:t>October</a:t>
            </a:r>
            <a:r>
              <a:rPr lang="es-ES_tradnl" sz="2400" dirty="0" smtClean="0"/>
              <a:t> 2019 to 30th </a:t>
            </a:r>
            <a:r>
              <a:rPr lang="es-ES_tradnl" sz="2400" dirty="0" err="1" smtClean="0"/>
              <a:t>April</a:t>
            </a:r>
            <a:r>
              <a:rPr lang="es-ES_tradnl" sz="2400" dirty="0" smtClean="0"/>
              <a:t> 2019</a:t>
            </a:r>
          </a:p>
          <a:p>
            <a:pPr>
              <a:spcAft>
                <a:spcPts val="200"/>
              </a:spcAft>
            </a:pPr>
            <a:endParaRPr lang="es-ES_tradnl" sz="2400" dirty="0" smtClean="0"/>
          </a:p>
          <a:p>
            <a:pPr>
              <a:spcAft>
                <a:spcPts val="200"/>
              </a:spcAft>
            </a:pPr>
            <a:r>
              <a:rPr lang="es-ES_tradnl" sz="2400" b="1" dirty="0" err="1" smtClean="0"/>
              <a:t>Assignment</a:t>
            </a:r>
            <a:r>
              <a:rPr lang="es-ES_tradnl" sz="2400" b="1" dirty="0" smtClean="0"/>
              <a:t> 1 </a:t>
            </a:r>
            <a:r>
              <a:rPr lang="es-ES_tradnl" sz="2400" b="1" dirty="0" err="1" smtClean="0"/>
              <a:t>deadline</a:t>
            </a:r>
            <a:endParaRPr lang="es-ES_tradnl" sz="2400" b="1" dirty="0" smtClean="0"/>
          </a:p>
          <a:p>
            <a:pPr>
              <a:spcAft>
                <a:spcPts val="200"/>
              </a:spcAft>
            </a:pPr>
            <a:r>
              <a:rPr lang="es-ES_tradnl" sz="2400" dirty="0" smtClean="0"/>
              <a:t>5th </a:t>
            </a:r>
            <a:r>
              <a:rPr lang="es-ES_tradnl" sz="2400" smtClean="0"/>
              <a:t>December</a:t>
            </a:r>
            <a:r>
              <a:rPr lang="es-ES_tradnl" sz="2400" dirty="0" smtClean="0"/>
              <a:t> </a:t>
            </a:r>
            <a:r>
              <a:rPr lang="es-ES_tradnl" sz="2400" dirty="0" smtClean="0"/>
              <a:t>2019</a:t>
            </a:r>
          </a:p>
          <a:p>
            <a:pPr>
              <a:spcAft>
                <a:spcPts val="200"/>
              </a:spcAft>
            </a:pPr>
            <a:endParaRPr lang="es-ES_tradnl" sz="2400" dirty="0" smtClean="0"/>
          </a:p>
          <a:p>
            <a:pPr>
              <a:spcAft>
                <a:spcPts val="200"/>
              </a:spcAft>
            </a:pPr>
            <a:r>
              <a:rPr lang="es-ES_tradnl" sz="2400" b="1" dirty="0" err="1" smtClean="0"/>
              <a:t>Assignment</a:t>
            </a:r>
            <a:r>
              <a:rPr lang="es-ES_tradnl" sz="2400" b="1" dirty="0" smtClean="0"/>
              <a:t> 2 </a:t>
            </a:r>
            <a:r>
              <a:rPr lang="es-ES_tradnl" sz="2400" b="1" dirty="0" err="1" smtClean="0"/>
              <a:t>deadline</a:t>
            </a:r>
            <a:endParaRPr lang="es-ES_tradnl" sz="2400" b="1" dirty="0" smtClean="0"/>
          </a:p>
          <a:p>
            <a:pPr>
              <a:spcAft>
                <a:spcPts val="200"/>
              </a:spcAft>
            </a:pPr>
            <a:r>
              <a:rPr lang="es-ES_tradnl" sz="2400" dirty="0" smtClean="0"/>
              <a:t>5th </a:t>
            </a:r>
            <a:r>
              <a:rPr lang="es-ES_tradnl" sz="2400" dirty="0" err="1" smtClean="0"/>
              <a:t>March</a:t>
            </a:r>
            <a:r>
              <a:rPr lang="es-ES_tradnl" sz="2400" dirty="0" smtClean="0"/>
              <a:t> 2020</a:t>
            </a:r>
            <a:endParaRPr lang="es-ES_tradnl" sz="2400" dirty="0"/>
          </a:p>
          <a:p>
            <a:pPr>
              <a:spcAft>
                <a:spcPts val="200"/>
              </a:spcAft>
            </a:pPr>
            <a:endParaRPr lang="es-ES_tradnl" sz="2400" b="1" dirty="0" smtClean="0"/>
          </a:p>
          <a:p>
            <a:pPr>
              <a:spcAft>
                <a:spcPts val="200"/>
              </a:spcAft>
            </a:pPr>
            <a:r>
              <a:rPr lang="es-ES_tradnl" sz="2400" b="1" dirty="0" err="1" smtClean="0"/>
              <a:t>Assignment</a:t>
            </a:r>
            <a:r>
              <a:rPr lang="es-ES_tradnl" sz="2400" b="1" dirty="0" smtClean="0"/>
              <a:t> 3 </a:t>
            </a:r>
            <a:r>
              <a:rPr lang="es-ES_tradnl" sz="2400" b="1" dirty="0" err="1" smtClean="0"/>
              <a:t>deadline</a:t>
            </a:r>
            <a:endParaRPr lang="es-ES_tradnl" sz="2400" b="1" dirty="0" smtClean="0"/>
          </a:p>
          <a:p>
            <a:pPr>
              <a:spcAft>
                <a:spcPts val="200"/>
              </a:spcAft>
            </a:pPr>
            <a:r>
              <a:rPr lang="es-ES_tradnl" sz="2400" dirty="0" smtClean="0"/>
              <a:t>7th </a:t>
            </a:r>
            <a:r>
              <a:rPr lang="es-ES_tradnl" sz="2400" dirty="0" err="1" smtClean="0"/>
              <a:t>May</a:t>
            </a:r>
            <a:r>
              <a:rPr lang="es-ES_tradnl" sz="2400" dirty="0" smtClean="0"/>
              <a:t> 2020</a:t>
            </a:r>
            <a:endParaRPr lang="en-GB" sz="2400" dirty="0"/>
          </a:p>
        </p:txBody>
      </p:sp>
      <p:sp>
        <p:nvSpPr>
          <p:cNvPr id="13" name="Rectangle 12"/>
          <p:cNvSpPr/>
          <p:nvPr/>
        </p:nvSpPr>
        <p:spPr>
          <a:xfrm>
            <a:off x="1259632" y="548853"/>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MANAGEMENT OF SUSTAINABLE CONSTRUCTION</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373776960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INTRODUCTION</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7</a:t>
            </a:fld>
            <a:endParaRPr lang="en-GB"/>
          </a:p>
        </p:txBody>
      </p:sp>
      <p:sp>
        <p:nvSpPr>
          <p:cNvPr id="2" name="TextBox 1"/>
          <p:cNvSpPr txBox="1"/>
          <p:nvPr/>
        </p:nvSpPr>
        <p:spPr>
          <a:xfrm>
            <a:off x="899592" y="1484784"/>
            <a:ext cx="3420380" cy="523220"/>
          </a:xfrm>
          <a:prstGeom prst="rect">
            <a:avLst/>
          </a:prstGeom>
          <a:noFill/>
        </p:spPr>
        <p:txBody>
          <a:bodyPr wrap="square" rtlCol="0">
            <a:spAutoFit/>
          </a:bodyPr>
          <a:lstStyle/>
          <a:p>
            <a:pPr>
              <a:spcAft>
                <a:spcPts val="1200"/>
              </a:spcAft>
            </a:pPr>
            <a:r>
              <a:rPr lang="en-GB" sz="2800" b="1" dirty="0" smtClean="0">
                <a:solidFill>
                  <a:schemeClr val="accent1"/>
                </a:solidFill>
              </a:rPr>
              <a:t>Assessment</a:t>
            </a:r>
            <a:endParaRPr lang="en-GB" sz="2800" b="1" dirty="0">
              <a:solidFill>
                <a:schemeClr val="accent1"/>
              </a:solidFill>
            </a:endParaRPr>
          </a:p>
        </p:txBody>
      </p:sp>
      <p:sp>
        <p:nvSpPr>
          <p:cNvPr id="11" name="TextBox 10"/>
          <p:cNvSpPr txBox="1"/>
          <p:nvPr/>
        </p:nvSpPr>
        <p:spPr>
          <a:xfrm>
            <a:off x="2483768" y="2647295"/>
            <a:ext cx="3888432" cy="3718967"/>
          </a:xfrm>
          <a:prstGeom prst="rect">
            <a:avLst/>
          </a:prstGeom>
          <a:noFill/>
        </p:spPr>
        <p:txBody>
          <a:bodyPr wrap="square" rtlCol="0">
            <a:spAutoFit/>
          </a:bodyPr>
          <a:lstStyle/>
          <a:p>
            <a:pPr>
              <a:spcAft>
                <a:spcPts val="200"/>
              </a:spcAft>
            </a:pPr>
            <a:r>
              <a:rPr lang="es-ES_tradnl" sz="2800" dirty="0" err="1" smtClean="0"/>
              <a:t>Assignment</a:t>
            </a:r>
            <a:r>
              <a:rPr lang="es-ES_tradnl" sz="2800" dirty="0" smtClean="0"/>
              <a:t> 1   	25%</a:t>
            </a:r>
          </a:p>
          <a:p>
            <a:pPr>
              <a:spcAft>
                <a:spcPts val="200"/>
              </a:spcAft>
            </a:pPr>
            <a:endParaRPr lang="es-ES_tradnl" sz="2800" dirty="0" smtClean="0"/>
          </a:p>
          <a:p>
            <a:pPr>
              <a:spcAft>
                <a:spcPts val="200"/>
              </a:spcAft>
            </a:pPr>
            <a:r>
              <a:rPr lang="es-ES_tradnl" sz="2800" dirty="0" err="1" smtClean="0"/>
              <a:t>Assignment</a:t>
            </a:r>
            <a:r>
              <a:rPr lang="es-ES_tradnl" sz="2800" dirty="0" smtClean="0"/>
              <a:t> 2	50%</a:t>
            </a:r>
          </a:p>
          <a:p>
            <a:pPr>
              <a:spcAft>
                <a:spcPts val="200"/>
              </a:spcAft>
            </a:pPr>
            <a:endParaRPr lang="es-ES_tradnl" sz="2800" dirty="0"/>
          </a:p>
          <a:p>
            <a:pPr>
              <a:spcAft>
                <a:spcPts val="200"/>
              </a:spcAft>
            </a:pPr>
            <a:r>
              <a:rPr lang="es-ES_tradnl" sz="2800" dirty="0" err="1" smtClean="0"/>
              <a:t>Assignment</a:t>
            </a:r>
            <a:r>
              <a:rPr lang="es-ES_tradnl" sz="2800" dirty="0" smtClean="0"/>
              <a:t> 3	25%</a:t>
            </a:r>
          </a:p>
          <a:p>
            <a:pPr>
              <a:spcAft>
                <a:spcPts val="200"/>
              </a:spcAft>
            </a:pPr>
            <a:endParaRPr lang="es-ES_tradnl" sz="2800" dirty="0" smtClean="0"/>
          </a:p>
          <a:p>
            <a:pPr>
              <a:spcAft>
                <a:spcPts val="200"/>
              </a:spcAft>
            </a:pPr>
            <a:endParaRPr lang="es-ES_tradnl" sz="2800" dirty="0" smtClean="0"/>
          </a:p>
          <a:p>
            <a:pPr>
              <a:spcAft>
                <a:spcPts val="200"/>
              </a:spcAft>
            </a:pPr>
            <a:r>
              <a:rPr lang="es-ES_tradnl" sz="2800" b="1" dirty="0" smtClean="0"/>
              <a:t>Total </a:t>
            </a:r>
            <a:r>
              <a:rPr lang="es-ES_tradnl" sz="2800" b="1" dirty="0" err="1" smtClean="0"/>
              <a:t>marks</a:t>
            </a:r>
            <a:r>
              <a:rPr lang="es-ES_tradnl" sz="2800" b="1" dirty="0" smtClean="0"/>
              <a:t>		100%</a:t>
            </a:r>
            <a:endParaRPr lang="en-GB" sz="2800" b="1" dirty="0"/>
          </a:p>
        </p:txBody>
      </p:sp>
      <p:sp>
        <p:nvSpPr>
          <p:cNvPr id="13" name="Rectangle 12"/>
          <p:cNvSpPr/>
          <p:nvPr/>
        </p:nvSpPr>
        <p:spPr>
          <a:xfrm>
            <a:off x="1259632" y="548853"/>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MANAGEMENT OF SUSTAINABLE CONSTRUCTION</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37377696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1548</TotalTime>
  <Words>255</Words>
  <Application>Microsoft Office PowerPoint</Application>
  <PresentationFormat>On-screen Show (4:3)</PresentationFormat>
  <Paragraphs>67</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Ferriz-Papi, Juan</dc:creator>
  <cp:lastModifiedBy>Juan Ferriz-Papi</cp:lastModifiedBy>
  <cp:revision>30</cp:revision>
  <dcterms:created xsi:type="dcterms:W3CDTF">2015-09-15T12:16:09Z</dcterms:created>
  <dcterms:modified xsi:type="dcterms:W3CDTF">2019-10-03T12:10:02Z</dcterms:modified>
</cp:coreProperties>
</file>