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7"/>
  </p:notesMasterIdLst>
  <p:sldIdLst>
    <p:sldId id="316" r:id="rId2"/>
    <p:sldId id="317" r:id="rId3"/>
    <p:sldId id="318" r:id="rId4"/>
    <p:sldId id="323" r:id="rId5"/>
    <p:sldId id="324"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55374"/>
  </p:normalViewPr>
  <p:slideViewPr>
    <p:cSldViewPr snapToGrid="0">
      <p:cViewPr varScale="1">
        <p:scale>
          <a:sx n="67" d="100"/>
          <a:sy n="67" d="100"/>
        </p:scale>
        <p:origin x="2824" y="184"/>
      </p:cViewPr>
      <p:guideLst/>
    </p:cSldViewPr>
  </p:slideViewPr>
  <p:notesTextViewPr>
    <p:cViewPr>
      <p:scale>
        <a:sx n="1" d="1"/>
        <a:sy n="1" d="1"/>
      </p:scale>
      <p:origin x="0" y="-89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A46F8C-D738-7F41-8C9D-8FE4E30AAAF3}" type="datetimeFigureOut">
              <a:rPr lang="en-US" smtClean="0"/>
              <a:t>10/5/23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5356C-1DE3-064D-9C60-AA84057AC03B}" type="slidenum">
              <a:rPr lang="en-US" smtClean="0"/>
              <a:t>‹#›</a:t>
            </a:fld>
            <a:endParaRPr lang="en-US"/>
          </a:p>
        </p:txBody>
      </p:sp>
    </p:spTree>
    <p:extLst>
      <p:ext uri="{BB962C8B-B14F-4D97-AF65-F5344CB8AC3E}">
        <p14:creationId xmlns:p14="http://schemas.microsoft.com/office/powerpoint/2010/main" val="2162503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In the context of terrorism, tactics and strategy are distinct concepts that work together to achieve the goals of a terrorist organization. Here are the key differences between tactics and strategy and how they complement each other:</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Tactics</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Short-term</a:t>
            </a:r>
            <a:r>
              <a:rPr lang="en-GB" b="0" i="0" u="none" strike="noStrike" dirty="0">
                <a:solidFill>
                  <a:srgbClr val="374151"/>
                </a:solidFill>
                <a:effectLst/>
                <a:latin typeface="Söhne"/>
              </a:rPr>
              <a:t>: Tactics refer to the specific methods, actions, and operations that terrorists use to carry out their attacks or achieve their immediate objectives. These are the day-to-day actions taken by terrorist operatives.</a:t>
            </a:r>
          </a:p>
          <a:p>
            <a:pPr marL="742950" lvl="1" indent="-285750" algn="l">
              <a:buFont typeface="+mj-lt"/>
              <a:buAutoNum type="arabicPeriod"/>
            </a:pPr>
            <a:r>
              <a:rPr lang="en-GB" b="1" i="0" u="none" strike="noStrike" dirty="0">
                <a:solidFill>
                  <a:srgbClr val="374151"/>
                </a:solidFill>
                <a:effectLst/>
                <a:latin typeface="Söhne"/>
              </a:rPr>
              <a:t>Focus</a:t>
            </a:r>
            <a:r>
              <a:rPr lang="en-GB" b="0" i="0" u="none" strike="noStrike" dirty="0">
                <a:solidFill>
                  <a:srgbClr val="374151"/>
                </a:solidFill>
                <a:effectLst/>
                <a:latin typeface="Söhne"/>
              </a:rPr>
              <a:t>: Tactics are focused on the operational level, dealing with the "how" of terrorist actions. They include activities like bombings, assassinations, kidnappings, hijackings, and suicide attacks.</a:t>
            </a:r>
          </a:p>
          <a:p>
            <a:pPr marL="742950" lvl="1" indent="-285750" algn="l">
              <a:buFont typeface="+mj-lt"/>
              <a:buAutoNum type="arabicPeriod"/>
            </a:pPr>
            <a:r>
              <a:rPr lang="en-GB" b="1" i="0" u="none" strike="noStrike" dirty="0">
                <a:solidFill>
                  <a:srgbClr val="374151"/>
                </a:solidFill>
                <a:effectLst/>
                <a:latin typeface="Söhne"/>
              </a:rPr>
              <a:t>Flexibility</a:t>
            </a:r>
            <a:r>
              <a:rPr lang="en-GB" b="0" i="0" u="none" strike="noStrike" dirty="0">
                <a:solidFill>
                  <a:srgbClr val="374151"/>
                </a:solidFill>
                <a:effectLst/>
                <a:latin typeface="Söhne"/>
              </a:rPr>
              <a:t>: Tactics can be flexible and adaptable, allowing terrorists to respond to changing circumstances and security measures.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Strategy</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Long-term</a:t>
            </a:r>
            <a:r>
              <a:rPr lang="en-GB" b="0" i="0" u="none" strike="noStrike" dirty="0">
                <a:solidFill>
                  <a:srgbClr val="374151"/>
                </a:solidFill>
                <a:effectLst/>
                <a:latin typeface="Söhne"/>
              </a:rPr>
              <a:t>: Strategy, on the other hand, involves the overall plan and vision of a terrorist organization. It encompasses the organization's goals, objectives, and the broader approach it takes to achieve them. It's a long-term perspective.</a:t>
            </a:r>
          </a:p>
          <a:p>
            <a:pPr marL="742950" lvl="1" indent="-285750" algn="l">
              <a:buFont typeface="+mj-lt"/>
              <a:buAutoNum type="arabicPeriod"/>
            </a:pPr>
            <a:r>
              <a:rPr lang="en-GB" b="1" i="0" u="none" strike="noStrike" dirty="0">
                <a:solidFill>
                  <a:srgbClr val="374151"/>
                </a:solidFill>
                <a:effectLst/>
                <a:latin typeface="Söhne"/>
              </a:rPr>
              <a:t>Focus</a:t>
            </a:r>
            <a:r>
              <a:rPr lang="en-GB" b="0" i="0" u="none" strike="noStrike" dirty="0">
                <a:solidFill>
                  <a:srgbClr val="374151"/>
                </a:solidFill>
                <a:effectLst/>
                <a:latin typeface="Söhne"/>
              </a:rPr>
              <a:t>: Strategy deals with the "what" and "why" of terrorism. It outlines the organization's overarching aims, such as political change, religious dominance, or national liberation.</a:t>
            </a:r>
          </a:p>
          <a:p>
            <a:pPr marL="742950" lvl="1" indent="-285750" algn="l">
              <a:buFont typeface="+mj-lt"/>
              <a:buAutoNum type="arabicPeriod"/>
            </a:pPr>
            <a:r>
              <a:rPr lang="en-GB" b="1" i="0" u="none" strike="noStrike" dirty="0">
                <a:solidFill>
                  <a:srgbClr val="374151"/>
                </a:solidFill>
                <a:effectLst/>
                <a:latin typeface="Söhne"/>
              </a:rPr>
              <a:t>Resource Allocation</a:t>
            </a:r>
            <a:r>
              <a:rPr lang="en-GB" b="0" i="0" u="none" strike="noStrike" dirty="0">
                <a:solidFill>
                  <a:srgbClr val="374151"/>
                </a:solidFill>
                <a:effectLst/>
                <a:latin typeface="Söhne"/>
              </a:rPr>
              <a:t>: Strategy involves decisions about resource allocation, recruitment, fundraising, and alliances. It determines which tactics to use to advance the organization's goals.</a:t>
            </a:r>
          </a:p>
          <a:p>
            <a:pPr marL="742950" lvl="1" indent="-285750" algn="l">
              <a:buFont typeface="+mj-lt"/>
              <a:buAutoNum type="arabicPeriod"/>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Complementarity</a:t>
            </a:r>
            <a:r>
              <a:rPr lang="en-GB" b="0" i="0" u="none" strike="noStrike" dirty="0">
                <a:solidFill>
                  <a:srgbClr val="374151"/>
                </a:solidFill>
                <a:effectLst/>
                <a:latin typeface="Söhne"/>
              </a:rPr>
              <a:t>:</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Alignment</a:t>
            </a:r>
            <a:r>
              <a:rPr lang="en-GB" b="0" i="0" u="none" strike="noStrike" dirty="0">
                <a:solidFill>
                  <a:srgbClr val="374151"/>
                </a:solidFill>
                <a:effectLst/>
                <a:latin typeface="Söhne"/>
              </a:rPr>
              <a:t>: Effective terrorism requires a clear alignment between tactics and strategy. Tactics should be chosen based on how well they serve the broader strategic objectives. For example, if the strategic goal is to gain international attention and support, then high-profile attacks may be chosen as tactics.</a:t>
            </a:r>
          </a:p>
          <a:p>
            <a:pPr algn="l">
              <a:buFont typeface="Arial" panose="020B0604020202020204" pitchFamily="34" charset="0"/>
              <a:buChar char="•"/>
            </a:pPr>
            <a:r>
              <a:rPr lang="en-GB" b="1" i="0" u="none" strike="noStrike" dirty="0">
                <a:solidFill>
                  <a:srgbClr val="374151"/>
                </a:solidFill>
                <a:effectLst/>
                <a:latin typeface="Söhne"/>
              </a:rPr>
              <a:t>Adaptation</a:t>
            </a:r>
            <a:r>
              <a:rPr lang="en-GB" b="0" i="0" u="none" strike="noStrike" dirty="0">
                <a:solidFill>
                  <a:srgbClr val="374151"/>
                </a:solidFill>
                <a:effectLst/>
                <a:latin typeface="Söhne"/>
              </a:rPr>
              <a:t>: Terrorist organizations may adjust their tactics in response to changes in strategy or circumstances. If a strategic shift occurs (e.g., from gaining attention to destabilizing a government), tactics may change accordingly.</a:t>
            </a:r>
          </a:p>
          <a:p>
            <a:pPr algn="l">
              <a:buFont typeface="Arial" panose="020B0604020202020204" pitchFamily="34" charset="0"/>
              <a:buChar char="•"/>
            </a:pPr>
            <a:r>
              <a:rPr lang="en-GB" b="1" i="0" u="none" strike="noStrike" dirty="0">
                <a:solidFill>
                  <a:srgbClr val="374151"/>
                </a:solidFill>
                <a:effectLst/>
                <a:latin typeface="Söhne"/>
              </a:rPr>
              <a:t>Operationalization</a:t>
            </a:r>
            <a:r>
              <a:rPr lang="en-GB" b="0" i="0" u="none" strike="noStrike" dirty="0">
                <a:solidFill>
                  <a:srgbClr val="374151"/>
                </a:solidFill>
                <a:effectLst/>
                <a:latin typeface="Söhne"/>
              </a:rPr>
              <a:t>: Tactics operationalize the strategy. They are the practical means through which the strategic objectives are pursued. A well-planned strategy without effective tactics may not achieve the desired goals.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summary, tactics are the specific actions taken by terrorists to achieve short-term objectives, while strategy outlines the organization's long-term goals and the broader approach to achieving them. They complement each other by ensuring that the organization's actions are coordinated and aligned with its overarching objectives. Effective terrorist groups carefully consider the synergy between tactics and strategy to maximize their impact and achieve their goals.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a:t>
            </a:fld>
            <a:endParaRPr lang="en-US"/>
          </a:p>
        </p:txBody>
      </p:sp>
    </p:spTree>
    <p:extLst>
      <p:ext uri="{BB962C8B-B14F-4D97-AF65-F5344CB8AC3E}">
        <p14:creationId xmlns:p14="http://schemas.microsoft.com/office/powerpoint/2010/main" val="1046984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Terrorist organizations often adapt their tactics in response to changes in technology and security measures to remain effective and maintain their operational capabilities. Here are some ways in which they do so:</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Exploiting Technology</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Utilizing Encryption</a:t>
            </a:r>
            <a:r>
              <a:rPr lang="en-GB" b="0" i="0" u="none" strike="noStrike" dirty="0">
                <a:solidFill>
                  <a:srgbClr val="374151"/>
                </a:solidFill>
                <a:effectLst/>
                <a:latin typeface="Söhne"/>
              </a:rPr>
              <a:t>: Terrorist groups may employ encryption technologies and secure communication channels to evade surveillance and maintain secrecy.</a:t>
            </a:r>
          </a:p>
          <a:p>
            <a:pPr marL="742950" lvl="1" indent="-285750" algn="l">
              <a:buFont typeface="+mj-lt"/>
              <a:buAutoNum type="arabicPeriod"/>
            </a:pPr>
            <a:r>
              <a:rPr lang="en-GB" b="1" i="0" u="none" strike="noStrike" dirty="0">
                <a:solidFill>
                  <a:srgbClr val="374151"/>
                </a:solidFill>
                <a:effectLst/>
                <a:latin typeface="Söhne"/>
              </a:rPr>
              <a:t>Online Radicalization</a:t>
            </a:r>
            <a:r>
              <a:rPr lang="en-GB" b="0" i="0" u="none" strike="noStrike" dirty="0">
                <a:solidFill>
                  <a:srgbClr val="374151"/>
                </a:solidFill>
                <a:effectLst/>
                <a:latin typeface="Söhne"/>
              </a:rPr>
              <a:t>: The internet is used for radicalization and recruitment. Extremist content spreads rapidly through social media, making online platforms critical for propaganda and recruitment efforts.</a:t>
            </a:r>
          </a:p>
          <a:p>
            <a:pPr marL="742950" lvl="1" indent="-285750" algn="l">
              <a:buFont typeface="+mj-lt"/>
              <a:buAutoNum type="arabicPeriod"/>
            </a:pPr>
            <a:r>
              <a:rPr lang="en-GB" b="1" i="0" u="none" strike="noStrike" dirty="0">
                <a:solidFill>
                  <a:srgbClr val="374151"/>
                </a:solidFill>
                <a:effectLst/>
                <a:latin typeface="Söhne"/>
              </a:rPr>
              <a:t>Cyber Attacks</a:t>
            </a:r>
            <a:r>
              <a:rPr lang="en-GB" b="0" i="0" u="none" strike="noStrike" dirty="0">
                <a:solidFill>
                  <a:srgbClr val="374151"/>
                </a:solidFill>
                <a:effectLst/>
                <a:latin typeface="Söhne"/>
              </a:rPr>
              <a:t>: Some terrorist organizations have developed cyber capabilities to conduct attacks on critical infrastructure or launch propaganda campaigns.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Weaponry and Bomb-making</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Improvised Explosive Devices (IEDs)</a:t>
            </a:r>
            <a:r>
              <a:rPr lang="en-GB" b="0" i="0" u="none" strike="noStrike" dirty="0">
                <a:solidFill>
                  <a:srgbClr val="374151"/>
                </a:solidFill>
                <a:effectLst/>
                <a:latin typeface="Söhne"/>
              </a:rPr>
              <a:t>: Terrorists may modify or innovate their IED designs to bypass detection methods, such as X-ray scanners or bomb-sniffing dogs.</a:t>
            </a:r>
          </a:p>
          <a:p>
            <a:pPr marL="742950" lvl="1" indent="-285750" algn="l">
              <a:buFont typeface="+mj-lt"/>
              <a:buAutoNum type="arabicPeriod"/>
            </a:pPr>
            <a:r>
              <a:rPr lang="en-GB" b="1" i="0" u="none" strike="noStrike" dirty="0">
                <a:solidFill>
                  <a:srgbClr val="374151"/>
                </a:solidFill>
                <a:effectLst/>
                <a:latin typeface="Söhne"/>
              </a:rPr>
              <a:t>Use of Drones</a:t>
            </a:r>
            <a:r>
              <a:rPr lang="en-GB" b="0" i="0" u="none" strike="noStrike" dirty="0">
                <a:solidFill>
                  <a:srgbClr val="374151"/>
                </a:solidFill>
                <a:effectLst/>
                <a:latin typeface="Söhne"/>
              </a:rPr>
              <a:t>: Some groups have used drones for surveillance or even as delivery platforms for small explosives.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Operational Techniques</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Small-Scale Attacks</a:t>
            </a:r>
            <a:r>
              <a:rPr lang="en-GB" b="0" i="0" u="none" strike="noStrike" dirty="0">
                <a:solidFill>
                  <a:srgbClr val="374151"/>
                </a:solidFill>
                <a:effectLst/>
                <a:latin typeface="Söhne"/>
              </a:rPr>
              <a:t>: As security measures have become more stringent at large targets, terrorists may shift towards smaller-scale attacks on softer targets, which are harder to predict and defend against.</a:t>
            </a:r>
          </a:p>
          <a:p>
            <a:pPr marL="742950" lvl="1" indent="-285750" algn="l">
              <a:buFont typeface="+mj-lt"/>
              <a:buAutoNum type="arabicPeriod"/>
            </a:pPr>
            <a:r>
              <a:rPr lang="en-GB" b="1" i="0" u="none" strike="noStrike" dirty="0">
                <a:solidFill>
                  <a:srgbClr val="374151"/>
                </a:solidFill>
                <a:effectLst/>
                <a:latin typeface="Söhne"/>
              </a:rPr>
              <a:t>Lone-Wolf Attacks</a:t>
            </a:r>
            <a:r>
              <a:rPr lang="en-GB" b="0" i="0" u="none" strike="noStrike" dirty="0">
                <a:solidFill>
                  <a:srgbClr val="374151"/>
                </a:solidFill>
                <a:effectLst/>
                <a:latin typeface="Söhne"/>
              </a:rPr>
              <a:t>: Encouraging individuals to carry out attacks on their own reduces the need for large-scale coordination, making it more difficult for security agencies to detect plots in advance.</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Adaptive Training</a:t>
            </a:r>
            <a:r>
              <a:rPr lang="en-GB" b="0" i="0" u="none" strike="noStrike" dirty="0">
                <a:solidFill>
                  <a:srgbClr val="374151"/>
                </a:solidFill>
                <a:effectLst/>
                <a:latin typeface="Söhne"/>
              </a:rPr>
              <a:t>: Terrorist organizations may continuously train their members to stay up-to-date with evolving security measures and technology. This includes teaching operatives counter-surveillance techniques and methods to evade law enforcement.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Propaganda and Recruitment</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Exploiting Social Media</a:t>
            </a:r>
            <a:r>
              <a:rPr lang="en-GB" b="0" i="0" u="none" strike="noStrike" dirty="0">
                <a:solidFill>
                  <a:srgbClr val="374151"/>
                </a:solidFill>
                <a:effectLst/>
                <a:latin typeface="Söhne"/>
              </a:rPr>
              <a:t>: Terrorist groups leverage social media platforms to disseminate propaganda and communicate with sympathizers. They adapt to changes in platform policies and find new platforms if needed.</a:t>
            </a:r>
          </a:p>
          <a:p>
            <a:pPr marL="742950" lvl="1" indent="-285750" algn="l">
              <a:buFont typeface="+mj-lt"/>
              <a:buAutoNum type="arabicPeriod"/>
            </a:pPr>
            <a:r>
              <a:rPr lang="en-GB" b="1" i="0" u="none" strike="noStrike" dirty="0">
                <a:solidFill>
                  <a:srgbClr val="374151"/>
                </a:solidFill>
                <a:effectLst/>
                <a:latin typeface="Söhne"/>
              </a:rPr>
              <a:t>Virtual Reality and Augmented Reality</a:t>
            </a:r>
            <a:r>
              <a:rPr lang="en-GB" b="0" i="0" u="none" strike="noStrike" dirty="0">
                <a:solidFill>
                  <a:srgbClr val="374151"/>
                </a:solidFill>
                <a:effectLst/>
                <a:latin typeface="Söhne"/>
              </a:rPr>
              <a:t>: Emerging technologies like VR and AR can be used for immersive propaganda experiences.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Financial Operations</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Cryptocurrencies</a:t>
            </a:r>
            <a:r>
              <a:rPr lang="en-GB" b="0" i="0" u="none" strike="noStrike" dirty="0">
                <a:solidFill>
                  <a:srgbClr val="374151"/>
                </a:solidFill>
                <a:effectLst/>
                <a:latin typeface="Söhne"/>
              </a:rPr>
              <a:t>: Some groups use cryptocurrencies to facilitate financial transactions, which can be harder to trace than traditional banking methods.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Logistical Adaptation</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Safe Havens</a:t>
            </a:r>
            <a:r>
              <a:rPr lang="en-GB" b="0" i="0" u="none" strike="noStrike" dirty="0">
                <a:solidFill>
                  <a:srgbClr val="374151"/>
                </a:solidFill>
                <a:effectLst/>
                <a:latin typeface="Söhne"/>
              </a:rPr>
              <a:t>: Terrorist groups may relocate to regions where they face less scrutiny or have access to better resources and support networks.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Countermeasures and Responses</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Counterterrorism Efforts</a:t>
            </a:r>
            <a:r>
              <a:rPr lang="en-GB" b="0" i="0" u="none" strike="noStrike" dirty="0">
                <a:solidFill>
                  <a:srgbClr val="374151"/>
                </a:solidFill>
                <a:effectLst/>
                <a:latin typeface="Söhne"/>
              </a:rPr>
              <a:t>: As security agencies develop new tools and strategies, terrorist organizations must adapt to evade detection or capture.</a:t>
            </a:r>
          </a:p>
          <a:p>
            <a:pPr marL="742950" lvl="1" indent="-285750" algn="l">
              <a:buFont typeface="+mj-lt"/>
              <a:buAutoNum type="arabicPeriod"/>
            </a:pPr>
            <a:r>
              <a:rPr lang="en-GB" b="1" i="0" u="none" strike="noStrike" dirty="0">
                <a:solidFill>
                  <a:srgbClr val="374151"/>
                </a:solidFill>
                <a:effectLst/>
                <a:latin typeface="Söhne"/>
              </a:rPr>
              <a:t>Learning from Past Failures</a:t>
            </a:r>
            <a:r>
              <a:rPr lang="en-GB" b="0" i="0" u="none" strike="noStrike" dirty="0">
                <a:solidFill>
                  <a:srgbClr val="374151"/>
                </a:solidFill>
                <a:effectLst/>
                <a:latin typeface="Söhne"/>
              </a:rPr>
              <a:t>: Terrorist groups </a:t>
            </a:r>
            <a:r>
              <a:rPr lang="en-GB" b="0" i="0" u="none" strike="noStrike" dirty="0" err="1">
                <a:solidFill>
                  <a:srgbClr val="374151"/>
                </a:solidFill>
                <a:effectLst/>
                <a:latin typeface="Söhne"/>
              </a:rPr>
              <a:t>analyze</a:t>
            </a:r>
            <a:r>
              <a:rPr lang="en-GB" b="0" i="0" u="none" strike="noStrike" dirty="0">
                <a:solidFill>
                  <a:srgbClr val="374151"/>
                </a:solidFill>
                <a:effectLst/>
                <a:latin typeface="Söhne"/>
              </a:rPr>
              <a:t> failed attacks and learn from their mistakes to improve future operations.</a:t>
            </a:r>
          </a:p>
          <a:p>
            <a:pPr marL="742950" lvl="1" indent="-285750"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counterterrorism efforts by law enforcement and intelligence agencies also adapt to these changes, resulting in an ongoing cat-and-mouse game between terrorists and security forces. The effectiveness of security measures depends on their ability to anticipate and respond to the evolving tactics and technology employed by terrorist organizations.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a:t>
            </a:fld>
            <a:endParaRPr lang="en-US"/>
          </a:p>
        </p:txBody>
      </p:sp>
    </p:spTree>
    <p:extLst>
      <p:ext uri="{BB962C8B-B14F-4D97-AF65-F5344CB8AC3E}">
        <p14:creationId xmlns:p14="http://schemas.microsoft.com/office/powerpoint/2010/main" val="1634873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Social media and the internet play significant roles in shaping terrorist tactics, recruitment, and communication strategies. These online platforms have provided terrorist organizations with powerful tools for spreading their ideologies, recruiting members, planning and executing attacks, and communicating with sympathizers and supporters. Here's a breakdown of their roles: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Recruitment</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Global Reach</a:t>
            </a:r>
            <a:r>
              <a:rPr lang="en-GB" b="0" i="0" u="none" strike="noStrike" dirty="0">
                <a:solidFill>
                  <a:srgbClr val="374151"/>
                </a:solidFill>
                <a:effectLst/>
                <a:latin typeface="Söhne"/>
              </a:rPr>
              <a:t>: Social media and the internet allow terrorist organizations to reach a global audience. They can target potential recruits from different countries and backgrounds.</a:t>
            </a:r>
          </a:p>
          <a:p>
            <a:pPr marL="742950" lvl="1" indent="-285750" algn="l">
              <a:buFont typeface="+mj-lt"/>
              <a:buAutoNum type="arabicPeriod"/>
            </a:pPr>
            <a:r>
              <a:rPr lang="en-GB" b="1" i="0" u="none" strike="noStrike" dirty="0">
                <a:solidFill>
                  <a:srgbClr val="374151"/>
                </a:solidFill>
                <a:effectLst/>
                <a:latin typeface="Söhne"/>
              </a:rPr>
              <a:t>Anonymity</a:t>
            </a:r>
            <a:r>
              <a:rPr lang="en-GB" b="0" i="0" u="none" strike="noStrike" dirty="0">
                <a:solidFill>
                  <a:srgbClr val="374151"/>
                </a:solidFill>
                <a:effectLst/>
                <a:latin typeface="Söhne"/>
              </a:rPr>
              <a:t>: Online recruitment offers a level of anonymity for both recruiters and recruits, making it easier for individuals to express interest in extremist ideologies without fear of immediate consequences.</a:t>
            </a:r>
          </a:p>
          <a:p>
            <a:pPr marL="742950" lvl="1" indent="-285750" algn="l">
              <a:buFont typeface="+mj-lt"/>
              <a:buAutoNum type="arabicPeriod"/>
            </a:pPr>
            <a:r>
              <a:rPr lang="en-GB" b="1" i="0" u="none" strike="noStrike" dirty="0">
                <a:solidFill>
                  <a:srgbClr val="374151"/>
                </a:solidFill>
                <a:effectLst/>
                <a:latin typeface="Söhne"/>
              </a:rPr>
              <a:t>Propaganda</a:t>
            </a:r>
            <a:r>
              <a:rPr lang="en-GB" b="0" i="0" u="none" strike="noStrike" dirty="0">
                <a:solidFill>
                  <a:srgbClr val="374151"/>
                </a:solidFill>
                <a:effectLst/>
                <a:latin typeface="Söhne"/>
              </a:rPr>
              <a:t>: Terrorist groups use social media to disseminate propaganda, including videos, images, and written content, to attract and radicalize individuals. This content often portrays a distorted narrative that justifies violence.</a:t>
            </a:r>
          </a:p>
          <a:p>
            <a:pPr marL="742950" lvl="1" indent="-285750" algn="l">
              <a:buFont typeface="+mj-lt"/>
              <a:buAutoNum type="arabicPeriod"/>
            </a:pPr>
            <a:r>
              <a:rPr lang="en-GB" b="1" i="0" u="none" strike="noStrike" dirty="0">
                <a:solidFill>
                  <a:srgbClr val="374151"/>
                </a:solidFill>
                <a:effectLst/>
                <a:latin typeface="Söhne"/>
              </a:rPr>
              <a:t>Online Communities</a:t>
            </a:r>
            <a:r>
              <a:rPr lang="en-GB" b="0" i="0" u="none" strike="noStrike" dirty="0">
                <a:solidFill>
                  <a:srgbClr val="374151"/>
                </a:solidFill>
                <a:effectLst/>
                <a:latin typeface="Söhne"/>
              </a:rPr>
              <a:t>: Online forums, chat rooms, and social media groups provide spaces for like-minded individuals to connect and discuss extremist views, making it easier for recruiters to identify and engage potential recruits.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Communication</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Operational Security</a:t>
            </a:r>
            <a:r>
              <a:rPr lang="en-GB" b="0" i="0" u="none" strike="noStrike" dirty="0">
                <a:solidFill>
                  <a:srgbClr val="374151"/>
                </a:solidFill>
                <a:effectLst/>
                <a:latin typeface="Söhne"/>
              </a:rPr>
              <a:t>: Terrorist organizations use encrypted messaging apps and secure communication channels to plan and coordinate attacks without the risk of interception by law enforcement.</a:t>
            </a:r>
          </a:p>
          <a:p>
            <a:pPr marL="742950" lvl="1" indent="-285750" algn="l">
              <a:buFont typeface="+mj-lt"/>
              <a:buAutoNum type="arabicPeriod"/>
            </a:pPr>
            <a:r>
              <a:rPr lang="en-GB" b="1" i="0" u="none" strike="noStrike" dirty="0">
                <a:solidFill>
                  <a:srgbClr val="374151"/>
                </a:solidFill>
                <a:effectLst/>
                <a:latin typeface="Söhne"/>
              </a:rPr>
              <a:t>Inspiration</a:t>
            </a:r>
            <a:r>
              <a:rPr lang="en-GB" b="0" i="0" u="none" strike="noStrike" dirty="0">
                <a:solidFill>
                  <a:srgbClr val="374151"/>
                </a:solidFill>
                <a:effectLst/>
                <a:latin typeface="Söhne"/>
              </a:rPr>
              <a:t>: Online platforms can serve as sources of inspiration for potential attackers. Terrorists can publicize their attacks and encourage others to follow suit, as seen in the case of "lone-wolf" attacks.</a:t>
            </a:r>
          </a:p>
          <a:p>
            <a:pPr marL="742950" lvl="1" indent="-285750" algn="l">
              <a:buFont typeface="+mj-lt"/>
              <a:buAutoNum type="arabicPeriod"/>
            </a:pPr>
            <a:r>
              <a:rPr lang="en-GB" b="1" i="0" u="none" strike="noStrike" dirty="0">
                <a:solidFill>
                  <a:srgbClr val="374151"/>
                </a:solidFill>
                <a:effectLst/>
                <a:latin typeface="Söhne"/>
              </a:rPr>
              <a:t>Fundraising</a:t>
            </a:r>
            <a:r>
              <a:rPr lang="en-GB" b="0" i="0" u="none" strike="noStrike" dirty="0">
                <a:solidFill>
                  <a:srgbClr val="374151"/>
                </a:solidFill>
                <a:effectLst/>
                <a:latin typeface="Söhne"/>
              </a:rPr>
              <a:t>: Social media and the internet enable terrorists to solicit funds and donations from sympathizers worldwide, often through cryptocurrencies or crowdfunding platforms.</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Tactics and Strategy</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Information Sharing</a:t>
            </a:r>
            <a:r>
              <a:rPr lang="en-GB" b="0" i="0" u="none" strike="noStrike" dirty="0">
                <a:solidFill>
                  <a:srgbClr val="374151"/>
                </a:solidFill>
                <a:effectLst/>
                <a:latin typeface="Söhne"/>
              </a:rPr>
              <a:t>: Terrorist organizations can use the internet to share tactics, techniques, and training materials with members and sympathizers.</a:t>
            </a:r>
          </a:p>
          <a:p>
            <a:pPr marL="742950" lvl="1" indent="-285750" algn="l">
              <a:buFont typeface="+mj-lt"/>
              <a:buAutoNum type="arabicPeriod"/>
            </a:pPr>
            <a:r>
              <a:rPr lang="en-GB" b="1" i="0" u="none" strike="noStrike" dirty="0">
                <a:solidFill>
                  <a:srgbClr val="374151"/>
                </a:solidFill>
                <a:effectLst/>
                <a:latin typeface="Söhne"/>
              </a:rPr>
              <a:t>Influence Operations</a:t>
            </a:r>
            <a:r>
              <a:rPr lang="en-GB" b="0" i="0" u="none" strike="noStrike" dirty="0">
                <a:solidFill>
                  <a:srgbClr val="374151"/>
                </a:solidFill>
                <a:effectLst/>
                <a:latin typeface="Söhne"/>
              </a:rPr>
              <a:t>: They can conduct influence operations, spreading disinformation or sowing discord in target countries, furthering their strategic goals.</a:t>
            </a:r>
          </a:p>
          <a:p>
            <a:pPr marL="742950" lvl="1" indent="-285750" algn="l">
              <a:buFont typeface="+mj-lt"/>
              <a:buAutoNum type="arabicPeriod"/>
            </a:pPr>
            <a:r>
              <a:rPr lang="en-GB" b="1" i="0" u="none" strike="noStrike" dirty="0">
                <a:solidFill>
                  <a:srgbClr val="374151"/>
                </a:solidFill>
                <a:effectLst/>
                <a:latin typeface="Söhne"/>
              </a:rPr>
              <a:t>Target Selection</a:t>
            </a:r>
            <a:r>
              <a:rPr lang="en-GB" b="0" i="0" u="none" strike="noStrike" dirty="0">
                <a:solidFill>
                  <a:srgbClr val="374151"/>
                </a:solidFill>
                <a:effectLst/>
                <a:latin typeface="Söhne"/>
              </a:rPr>
              <a:t>: Online reconnaissance allows terrorists to gather information about potential targets, evaluate security measures, and plan attacks more effectively.</a:t>
            </a:r>
          </a:p>
          <a:p>
            <a:pPr marL="742950" lvl="1" indent="-285750"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Counterterrorism Challenges</a:t>
            </a:r>
            <a:r>
              <a:rPr lang="en-GB" b="0" i="0" u="none" strike="noStrike" dirty="0">
                <a:solidFill>
                  <a:srgbClr val="374151"/>
                </a:solidFill>
                <a:effectLst/>
                <a:latin typeface="Söhne"/>
              </a:rPr>
              <a:t>:</a:t>
            </a:r>
          </a:p>
          <a:p>
            <a:pPr marL="742950" lvl="1" indent="-285750" algn="l">
              <a:buFont typeface="+mj-lt"/>
              <a:buAutoNum type="arabicPeriod"/>
            </a:pPr>
            <a:r>
              <a:rPr lang="en-GB" b="1" i="0" u="none" strike="noStrike" dirty="0">
                <a:solidFill>
                  <a:srgbClr val="374151"/>
                </a:solidFill>
                <a:effectLst/>
                <a:latin typeface="Söhne"/>
              </a:rPr>
              <a:t>Content Removal and Monitoring</a:t>
            </a:r>
            <a:r>
              <a:rPr lang="en-GB" b="0" i="0" u="none" strike="noStrike" dirty="0">
                <a:solidFill>
                  <a:srgbClr val="374151"/>
                </a:solidFill>
                <a:effectLst/>
                <a:latin typeface="Söhne"/>
              </a:rPr>
              <a:t>: Authorities and social media companies face the challenge of identifying and removing extremist content promptly. Algorithms and human moderators are employed to monitor and mitigate the spread of such content.</a:t>
            </a:r>
          </a:p>
          <a:p>
            <a:pPr marL="742950" lvl="1" indent="-285750" algn="l">
              <a:buFont typeface="+mj-lt"/>
              <a:buAutoNum type="arabicPeriod"/>
            </a:pPr>
            <a:r>
              <a:rPr lang="en-GB" b="1" i="0" u="none" strike="noStrike" dirty="0">
                <a:solidFill>
                  <a:srgbClr val="374151"/>
                </a:solidFill>
                <a:effectLst/>
                <a:latin typeface="Söhne"/>
              </a:rPr>
              <a:t>Digital Footprints</a:t>
            </a:r>
            <a:r>
              <a:rPr lang="en-GB" b="0" i="0" u="none" strike="noStrike" dirty="0">
                <a:solidFill>
                  <a:srgbClr val="374151"/>
                </a:solidFill>
                <a:effectLst/>
                <a:latin typeface="Söhne"/>
              </a:rPr>
              <a:t>: Intelligence agencies and law enforcement can track the online activities of potential threats, but terrorists are increasingly aware of the need for operational security and take steps to minimize their digital footprints.</a:t>
            </a:r>
          </a:p>
          <a:p>
            <a:pPr marL="742950" lvl="1" indent="-285750" algn="l">
              <a:buFont typeface="+mj-lt"/>
              <a:buAutoNum type="arabicPeriod"/>
            </a:pPr>
            <a:r>
              <a:rPr lang="en-GB" b="1" i="0" u="none" strike="noStrike" dirty="0">
                <a:solidFill>
                  <a:srgbClr val="374151"/>
                </a:solidFill>
                <a:effectLst/>
                <a:latin typeface="Söhne"/>
              </a:rPr>
              <a:t>Freedom of Expression</a:t>
            </a:r>
            <a:r>
              <a:rPr lang="en-GB" b="0" i="0" u="none" strike="noStrike" dirty="0">
                <a:solidFill>
                  <a:srgbClr val="374151"/>
                </a:solidFill>
                <a:effectLst/>
                <a:latin typeface="Söhne"/>
              </a:rPr>
              <a:t>: Balancing counterterrorism efforts with the preservation of free speech and online privacy is an ongoing challenge for governments and tech </a:t>
            </a:r>
            <a:r>
              <a:rPr lang="en-GB" b="0" i="0" u="none" strike="noStrike">
                <a:solidFill>
                  <a:srgbClr val="374151"/>
                </a:solidFill>
                <a:effectLst/>
                <a:latin typeface="Söhne"/>
              </a:rPr>
              <a:t>companies.</a:t>
            </a:r>
          </a:p>
          <a:p>
            <a:pPr marL="742950" lvl="1" indent="-285750"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summary, the internet and social media have transformed how terrorist organizations operate by providing them with unprecedented tools for recruitment, communication, and propaganda dissemination. While these platforms offer advantages to terrorists, they also present opportunities for counterterrorism efforts, including monitoring and countering extremist content and tracking the online activities of potential threats.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3</a:t>
            </a:fld>
            <a:endParaRPr lang="en-US"/>
          </a:p>
        </p:txBody>
      </p:sp>
    </p:spTree>
    <p:extLst>
      <p:ext uri="{BB962C8B-B14F-4D97-AF65-F5344CB8AC3E}">
        <p14:creationId xmlns:p14="http://schemas.microsoft.com/office/powerpoint/2010/main" val="1428311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4</a:t>
            </a:fld>
            <a:endParaRPr lang="en-US"/>
          </a:p>
        </p:txBody>
      </p:sp>
    </p:spTree>
    <p:extLst>
      <p:ext uri="{BB962C8B-B14F-4D97-AF65-F5344CB8AC3E}">
        <p14:creationId xmlns:p14="http://schemas.microsoft.com/office/powerpoint/2010/main" val="2882586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5</a:t>
            </a:fld>
            <a:endParaRPr lang="en-US"/>
          </a:p>
        </p:txBody>
      </p:sp>
    </p:spTree>
    <p:extLst>
      <p:ext uri="{BB962C8B-B14F-4D97-AF65-F5344CB8AC3E}">
        <p14:creationId xmlns:p14="http://schemas.microsoft.com/office/powerpoint/2010/main" val="1644955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9309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9217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716529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44077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39502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91629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30326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82920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2309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977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0463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10/5/23</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1172666"/>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51" r:id="rId6"/>
    <p:sldLayoutId id="2147483746" r:id="rId7"/>
    <p:sldLayoutId id="2147483747" r:id="rId8"/>
    <p:sldLayoutId id="2147483748" r:id="rId9"/>
    <p:sldLayoutId id="2147483750" r:id="rId10"/>
    <p:sldLayoutId id="2147483749"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77426" y="723901"/>
            <a:ext cx="5465148" cy="835927"/>
          </a:xfrm>
        </p:spPr>
        <p:txBody>
          <a:bodyPr anchor="ctr">
            <a:normAutofit/>
          </a:bodyPr>
          <a:lstStyle/>
          <a:p>
            <a:pPr algn="ctr"/>
            <a:r>
              <a:rPr lang="en-GB" b="1"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342900" y="2607876"/>
            <a:ext cx="6934200" cy="3232826"/>
          </a:xfrm>
        </p:spPr>
        <p:txBody>
          <a:bodyPr anchor="ctr">
            <a:noAutofit/>
          </a:bodyPr>
          <a:lstStyle/>
          <a:p>
            <a:pPr algn="ctr">
              <a:lnSpc>
                <a:spcPct val="100000"/>
              </a:lnSpc>
            </a:pPr>
            <a:r>
              <a:rPr lang="en-GB" sz="2800" b="0" i="0" u="none" strike="noStrike" dirty="0">
                <a:solidFill>
                  <a:srgbClr val="374151"/>
                </a:solidFill>
                <a:effectLst/>
                <a:latin typeface="Söhne"/>
              </a:rPr>
              <a:t>What are the key differences between tactics and strategy in the context of terrorism? How do they complement each other?</a:t>
            </a:r>
          </a:p>
          <a:p>
            <a:pPr marL="0" indent="0" algn="ctr">
              <a:lnSpc>
                <a:spcPct val="100000"/>
              </a:lnSpc>
              <a:buNone/>
            </a:pPr>
            <a:endParaRPr lang="en-GB" sz="2400" dirty="0">
              <a:latin typeface="Calibri" panose="020F0502020204030204" pitchFamily="34" charset="0"/>
              <a:cs typeface="Calibri" panose="020F0502020204030204" pitchFamily="34" charset="0"/>
            </a:endParaRPr>
          </a:p>
        </p:txBody>
      </p:sp>
      <p:pic>
        <p:nvPicPr>
          <p:cNvPr id="5" name="Picture 4" descr="Front steps and columns of a majestic city building">
            <a:extLst>
              <a:ext uri="{FF2B5EF4-FFF2-40B4-BE49-F238E27FC236}">
                <a16:creationId xmlns:a16="http://schemas.microsoft.com/office/drawing/2014/main" id="{81A6C045-BE53-830E-1C56-62F3822C9B92}"/>
              </a:ext>
            </a:extLst>
          </p:cNvPr>
          <p:cNvPicPr>
            <a:picLocks noChangeAspect="1"/>
          </p:cNvPicPr>
          <p:nvPr/>
        </p:nvPicPr>
        <p:blipFill rotWithShape="1">
          <a:blip r:embed="rId3">
            <a:alphaModFix/>
          </a:blip>
          <a:srcRect l="26575" r="28924"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43681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98"/>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BCCC9F5B-C636-5273-8C2F-07BE33F254D2}"/>
              </a:ext>
            </a:extLst>
          </p:cNvPr>
          <p:cNvPicPr>
            <a:picLocks noChangeAspect="1"/>
          </p:cNvPicPr>
          <p:nvPr/>
        </p:nvPicPr>
        <p:blipFill rotWithShape="1">
          <a:blip r:embed="rId3"/>
          <a:srcRect t="24936"/>
          <a:stretch/>
        </p:blipFill>
        <p:spPr>
          <a:xfrm>
            <a:off x="20" y="-5798"/>
            <a:ext cx="12191980" cy="6863798"/>
          </a:xfrm>
          <a:prstGeom prst="rect">
            <a:avLst/>
          </a:prstGeom>
        </p:spPr>
      </p:pic>
      <p:sp>
        <p:nvSpPr>
          <p:cNvPr id="56" name="Rectangle 55">
            <a:extLst>
              <a:ext uri="{FF2B5EF4-FFF2-40B4-BE49-F238E27FC236}">
                <a16:creationId xmlns:a16="http://schemas.microsoft.com/office/drawing/2014/main" id="{EA7FD6EC-4D99-4AB0-9AC8-CFBD9D47C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1" y="723900"/>
            <a:ext cx="10744199" cy="5398604"/>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776215" y="626067"/>
            <a:ext cx="8476343" cy="1033077"/>
          </a:xfrm>
        </p:spPr>
        <p:txBody>
          <a:bodyPr anchor="b">
            <a:normAutofit/>
          </a:bodyPr>
          <a:lstStyle/>
          <a:p>
            <a:pPr algn="ctr"/>
            <a:r>
              <a:rPr lang="en-GB" b="1"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908986" y="2156014"/>
            <a:ext cx="10210800" cy="2447703"/>
          </a:xfrm>
        </p:spPr>
        <p:txBody>
          <a:bodyPr anchor="ctr">
            <a:noAutofit/>
          </a:bodyPr>
          <a:lstStyle/>
          <a:p>
            <a:pPr algn="ctr">
              <a:lnSpc>
                <a:spcPct val="100000"/>
              </a:lnSpc>
            </a:pPr>
            <a:r>
              <a:rPr lang="en-GB" sz="2800" b="0" i="0" u="none" strike="noStrike" dirty="0">
                <a:solidFill>
                  <a:srgbClr val="374151"/>
                </a:solidFill>
                <a:effectLst/>
                <a:latin typeface="Söhne"/>
              </a:rPr>
              <a:t>How do terrorist organizations adapt their tactics in response to changes in technology and security measures?</a:t>
            </a:r>
          </a:p>
          <a:p>
            <a:pPr marL="0" indent="0" algn="ctr">
              <a:lnSpc>
                <a:spcPct val="100000"/>
              </a:lnSpc>
              <a:buNone/>
            </a:pPr>
            <a:endParaRPr lang="en-GB" sz="2400" dirty="0">
              <a:latin typeface="Calibri" panose="020F0502020204030204" pitchFamily="34" charset="0"/>
              <a:cs typeface="Calibri" panose="020F0502020204030204" pitchFamily="34" charset="0"/>
            </a:endParaRPr>
          </a:p>
        </p:txBody>
      </p:sp>
      <p:grpSp>
        <p:nvGrpSpPr>
          <p:cNvPr id="58" name="Group 57">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357309"/>
            <a:ext cx="867485" cy="115439"/>
            <a:chOff x="8910933" y="1861308"/>
            <a:chExt cx="867485" cy="115439"/>
          </a:xfrm>
        </p:grpSpPr>
        <p:sp>
          <p:nvSpPr>
            <p:cNvPr id="59" name="Rectangle 58">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0" name="Straight Connector 59">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80940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2CB77421-E63A-FB84-074A-3EC8529B915C}"/>
              </a:ext>
            </a:extLst>
          </p:cNvPr>
          <p:cNvPicPr>
            <a:picLocks noChangeAspect="1"/>
          </p:cNvPicPr>
          <p:nvPr/>
        </p:nvPicPr>
        <p:blipFill rotWithShape="1">
          <a:blip r:embed="rId3">
            <a:alphaModFix amt="40000"/>
          </a:blip>
          <a:srcRect b="15587"/>
          <a:stretch/>
        </p:blipFill>
        <p:spPr>
          <a:xfrm>
            <a:off x="20" y="10"/>
            <a:ext cx="12191979" cy="6869638"/>
          </a:xfrm>
          <a:prstGeom prst="rect">
            <a:avLst/>
          </a:prstGeom>
        </p:spPr>
      </p:pic>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chor="ctr">
            <a:normAutofit/>
          </a:bodyPr>
          <a:lstStyle/>
          <a:p>
            <a:pPr algn="ctr"/>
            <a:r>
              <a:rPr lang="en-GB" b="1" dirty="0">
                <a:solidFill>
                  <a:schemeClr val="tx1"/>
                </a:solidFill>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352549" y="2161903"/>
            <a:ext cx="9102665" cy="3416512"/>
          </a:xfrm>
          <a:effectLst>
            <a:outerShdw blurRad="50800" dist="12700" dir="2700000" algn="tl" rotWithShape="0">
              <a:prstClr val="black">
                <a:alpha val="40000"/>
              </a:prstClr>
            </a:outerShdw>
          </a:effectLst>
        </p:spPr>
        <p:txBody>
          <a:bodyPr anchor="ctr">
            <a:noAutofit/>
          </a:bodyPr>
          <a:lstStyle/>
          <a:p>
            <a:pPr algn="ctr">
              <a:lnSpc>
                <a:spcPct val="100000"/>
              </a:lnSpc>
            </a:pPr>
            <a:r>
              <a:rPr lang="en-GB" sz="2800" dirty="0">
                <a:solidFill>
                  <a:schemeClr val="tx1"/>
                </a:solidFill>
                <a:latin typeface="Söhne"/>
              </a:rPr>
              <a:t>Explain </a:t>
            </a:r>
            <a:r>
              <a:rPr lang="en-GB" sz="2800" b="0" i="0" u="none" strike="noStrike" dirty="0">
                <a:solidFill>
                  <a:schemeClr val="tx1"/>
                </a:solidFill>
                <a:effectLst/>
                <a:latin typeface="Söhne"/>
              </a:rPr>
              <a:t>the role of social media and the internet in shaping terrorist tactics, recruitment, and communication strategies.</a:t>
            </a:r>
          </a:p>
          <a:p>
            <a:pPr algn="ctr">
              <a:lnSpc>
                <a:spcPct val="100000"/>
              </a:lnSpc>
            </a:pPr>
            <a:endParaRPr lang="en-GB" sz="2400" dirty="0">
              <a:solidFill>
                <a:schemeClr val="tx1"/>
              </a:solidFill>
              <a:latin typeface="Calibri" panose="020F0502020204030204" pitchFamily="34" charset="0"/>
              <a:cs typeface="Calibri" panose="020F0502020204030204" pitchFamily="34" charset="0"/>
            </a:endParaRP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000297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E2C89-EAE4-791A-9E88-3DFBED02B95D}"/>
              </a:ext>
            </a:extLst>
          </p:cNvPr>
          <p:cNvSpPr>
            <a:spLocks noGrp="1"/>
          </p:cNvSpPr>
          <p:nvPr>
            <p:ph type="title"/>
          </p:nvPr>
        </p:nvSpPr>
        <p:spPr>
          <a:xfrm>
            <a:off x="934909" y="2519762"/>
            <a:ext cx="3995397" cy="1239627"/>
          </a:xfrm>
        </p:spPr>
        <p:txBody>
          <a:bodyPr anchor="b">
            <a:normAutofit/>
          </a:bodyPr>
          <a:lstStyle/>
          <a:p>
            <a:pPr algn="ctr"/>
            <a:r>
              <a:rPr lang="en-GB" b="1" dirty="0">
                <a:latin typeface="Calibri" panose="020F0502020204030204" pitchFamily="34" charset="0"/>
                <a:cs typeface="Calibri" panose="020F0502020204030204" pitchFamily="34" charset="0"/>
              </a:rPr>
              <a:t>Any Questions?</a:t>
            </a:r>
          </a:p>
        </p:txBody>
      </p:sp>
      <p:pic>
        <p:nvPicPr>
          <p:cNvPr id="7" name="Graphic 6" descr="Chat">
            <a:extLst>
              <a:ext uri="{FF2B5EF4-FFF2-40B4-BE49-F238E27FC236}">
                <a16:creationId xmlns:a16="http://schemas.microsoft.com/office/drawing/2014/main" id="{C61355F7-516E-B2BE-0CCB-625C10F55E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5653" y="723900"/>
            <a:ext cx="5494694" cy="5494694"/>
          </a:xfrm>
          <a:prstGeom prst="rect">
            <a:avLst/>
          </a:prstGeom>
        </p:spPr>
      </p:pic>
      <p:grpSp>
        <p:nvGrpSpPr>
          <p:cNvPr id="16" name="Group 15">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7" name="Rectangle 16">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70439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54F6C-6466-AA72-A2FD-08AFC94C5680}"/>
              </a:ext>
            </a:extLst>
          </p:cNvPr>
          <p:cNvSpPr>
            <a:spLocks noGrp="1"/>
          </p:cNvSpPr>
          <p:nvPr>
            <p:ph type="title"/>
          </p:nvPr>
        </p:nvSpPr>
        <p:spPr>
          <a:xfrm>
            <a:off x="630936" y="639520"/>
            <a:ext cx="3429000" cy="1719072"/>
          </a:xfrm>
        </p:spPr>
        <p:txBody>
          <a:bodyPr anchor="b">
            <a:normAutofit/>
          </a:bodyPr>
          <a:lstStyle/>
          <a:p>
            <a:pPr algn="ctr"/>
            <a:r>
              <a:rPr lang="en-GB" sz="4800" b="1" dirty="0">
                <a:latin typeface="Calibri" panose="020F0502020204030204" pitchFamily="34" charset="0"/>
                <a:cs typeface="Calibri" panose="020F0502020204030204" pitchFamily="34" charset="0"/>
              </a:rPr>
              <a:t>Week 2 Complete!</a:t>
            </a:r>
          </a:p>
        </p:txBody>
      </p:sp>
      <p:sp>
        <p:nvSpPr>
          <p:cNvPr id="3" name="Content Placeholder 2">
            <a:extLst>
              <a:ext uri="{FF2B5EF4-FFF2-40B4-BE49-F238E27FC236}">
                <a16:creationId xmlns:a16="http://schemas.microsoft.com/office/drawing/2014/main" id="{92CB4A25-46D7-61A6-E3D4-089E998732D3}"/>
              </a:ext>
            </a:extLst>
          </p:cNvPr>
          <p:cNvSpPr>
            <a:spLocks noGrp="1"/>
          </p:cNvSpPr>
          <p:nvPr>
            <p:ph idx="1"/>
          </p:nvPr>
        </p:nvSpPr>
        <p:spPr>
          <a:xfrm>
            <a:off x="630936" y="3226308"/>
            <a:ext cx="3429000" cy="3410712"/>
          </a:xfrm>
        </p:spPr>
        <p:txBody>
          <a:bodyPr anchor="t">
            <a:normAutofit/>
          </a:bodyPr>
          <a:lstStyle/>
          <a:p>
            <a:pPr algn="ctr"/>
            <a:r>
              <a:rPr lang="en-GB" sz="2800" b="1" dirty="0">
                <a:latin typeface="Calibri" panose="020F0502020204030204" pitchFamily="34" charset="0"/>
                <a:cs typeface="Calibri" panose="020F0502020204030204" pitchFamily="34" charset="0"/>
              </a:rPr>
              <a:t>Thanks for listening!</a:t>
            </a:r>
          </a:p>
          <a:p>
            <a:pPr algn="ctr"/>
            <a:endParaRPr lang="en-GB" sz="2800" b="1" dirty="0">
              <a:latin typeface="Calibri" panose="020F0502020204030204" pitchFamily="34" charset="0"/>
              <a:cs typeface="Calibri" panose="020F0502020204030204" pitchFamily="34" charset="0"/>
            </a:endParaRPr>
          </a:p>
          <a:p>
            <a:pPr algn="ctr"/>
            <a:r>
              <a:rPr lang="en-GB" sz="2800" b="1" dirty="0">
                <a:latin typeface="Calibri" panose="020F0502020204030204" pitchFamily="34" charset="0"/>
                <a:cs typeface="Calibri" panose="020F0502020204030204" pitchFamily="34" charset="0"/>
              </a:rPr>
              <a:t>See you next week!</a:t>
            </a:r>
          </a:p>
          <a:p>
            <a:endParaRPr lang="en-GB" sz="2200" dirty="0"/>
          </a:p>
        </p:txBody>
      </p:sp>
      <p:pic>
        <p:nvPicPr>
          <p:cNvPr id="4" name="Picture 2" descr="Great Job Memes - Usameme">
            <a:extLst>
              <a:ext uri="{FF2B5EF4-FFF2-40B4-BE49-F238E27FC236}">
                <a16:creationId xmlns:a16="http://schemas.microsoft.com/office/drawing/2014/main" id="{0690CFF6-6DD3-3B02-8B6D-03441E2BB1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212906"/>
            <a:ext cx="6903720" cy="4432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3221549"/>
      </p:ext>
    </p:extLst>
  </p:cSld>
  <p:clrMapOvr>
    <a:masterClrMapping/>
  </p:clrMapOvr>
</p:sld>
</file>

<file path=ppt/theme/theme1.xml><?xml version="1.0" encoding="utf-8"?>
<a:theme xmlns:a="http://schemas.openxmlformats.org/drawingml/2006/main" name="Adorn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1668</TotalTime>
  <Words>1516</Words>
  <Application>Microsoft Macintosh PowerPoint</Application>
  <PresentationFormat>Widescreen</PresentationFormat>
  <Paragraphs>91</Paragraphs>
  <Slides>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Bembo</vt:lpstr>
      <vt:lpstr>Calibri</vt:lpstr>
      <vt:lpstr>Söhne</vt:lpstr>
      <vt:lpstr>AdornVTI</vt:lpstr>
      <vt:lpstr>Workshop Discussion</vt:lpstr>
      <vt:lpstr>Workshop Discussion</vt:lpstr>
      <vt:lpstr>Workshop Discussion</vt:lpstr>
      <vt:lpstr>Any Questions?</vt:lpstr>
      <vt:lpstr>Week 2 Complete!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Contemporary Terrorism </dc:title>
  <dc:creator>Sarah Jones (IMH)</dc:creator>
  <cp:lastModifiedBy>Sarah Jones (IMH)</cp:lastModifiedBy>
  <cp:revision>70</cp:revision>
  <dcterms:created xsi:type="dcterms:W3CDTF">2023-08-16T18:24:07Z</dcterms:created>
  <dcterms:modified xsi:type="dcterms:W3CDTF">2023-10-05T14:17:53Z</dcterms:modified>
</cp:coreProperties>
</file>