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3"/>
  </p:notesMasterIdLst>
  <p:sldIdLst>
    <p:sldId id="265" r:id="rId2"/>
    <p:sldId id="256" r:id="rId3"/>
    <p:sldId id="257" r:id="rId4"/>
    <p:sldId id="258" r:id="rId5"/>
    <p:sldId id="259" r:id="rId6"/>
    <p:sldId id="260" r:id="rId7"/>
    <p:sldId id="261" r:id="rId8"/>
    <p:sldId id="262" r:id="rId9"/>
    <p:sldId id="263" r:id="rId10"/>
    <p:sldId id="264" r:id="rId11"/>
    <p:sldId id="266" r:id="rId12"/>
  </p:sldIdLst>
  <p:sldSz cx="14630400" cy="8229600"/>
  <p:notesSz cx="8229600" cy="14630400"/>
  <p:embeddedFontLst>
    <p:embeddedFont>
      <p:font typeface="Alexandria" pitchFamily="2" charset="-78"/>
      <p:regular r:id="rId14"/>
    </p:embeddedFont>
    <p:embeddedFont>
      <p:font typeface="Nobile" panose="02000503050000020004"/>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font" Target="fonts/font2.fntdata"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font" Target="fonts/font1.fntdata"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565525" cy="7334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660900" y="0"/>
            <a:ext cx="3567113" cy="733425"/>
          </a:xfrm>
          <a:prstGeom prst="rect">
            <a:avLst/>
          </a:prstGeom>
        </p:spPr>
        <p:txBody>
          <a:bodyPr vert="horz" lIns="91440" tIns="45720" rIns="91440" bIns="45720" rtlCol="0"/>
          <a:lstStyle>
            <a:lvl1pPr algn="r">
              <a:defRPr sz="1200"/>
            </a:lvl1pPr>
          </a:lstStyle>
          <a:p>
            <a:fld id="{959C7B70-84BC-1D48-B97E-3B9F19A99A77}" type="datetimeFigureOut">
              <a:rPr lang="en-US" smtClean="0"/>
              <a:t>7/17/2025</a:t>
            </a:fld>
            <a:endParaRPr lang="en-US"/>
          </a:p>
        </p:txBody>
      </p:sp>
      <p:sp>
        <p:nvSpPr>
          <p:cNvPr id="4" name="Slide Image Placeholder 3"/>
          <p:cNvSpPr>
            <a:spLocks noGrp="1" noRot="1" noChangeAspect="1"/>
          </p:cNvSpPr>
          <p:nvPr>
            <p:ph type="sldImg" idx="2"/>
          </p:nvPr>
        </p:nvSpPr>
        <p:spPr>
          <a:xfrm>
            <a:off x="-273050" y="1828800"/>
            <a:ext cx="8775700" cy="49371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822325" y="7040563"/>
            <a:ext cx="6584950" cy="576103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13896975"/>
            <a:ext cx="3565525" cy="7334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660900" y="13896975"/>
            <a:ext cx="3567113" cy="733425"/>
          </a:xfrm>
          <a:prstGeom prst="rect">
            <a:avLst/>
          </a:prstGeom>
        </p:spPr>
        <p:txBody>
          <a:bodyPr vert="horz" lIns="91440" tIns="45720" rIns="91440" bIns="45720" rtlCol="0" anchor="b"/>
          <a:lstStyle>
            <a:lvl1pPr algn="r">
              <a:defRPr sz="1200"/>
            </a:lvl1pPr>
          </a:lstStyle>
          <a:p>
            <a:fld id="{0455463A-D044-AD43-9A9F-F7134BF3D4C9}" type="slidenum">
              <a:rPr lang="en-US" smtClean="0"/>
              <a:t>‹#›</a:t>
            </a:fld>
            <a:endParaRPr lang="en-US"/>
          </a:p>
        </p:txBody>
      </p:sp>
    </p:spTree>
    <p:extLst>
      <p:ext uri="{BB962C8B-B14F-4D97-AF65-F5344CB8AC3E}">
        <p14:creationId xmlns:p14="http://schemas.microsoft.com/office/powerpoint/2010/main" val="4162789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hyperlink" Target="https://gamma.app/?utm_source=made-with-gamma" TargetMode="External"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F9F9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E0EBF5"/>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F9F9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E0EBF5"/>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F9F9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E0EBF5"/>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F9F9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E0EBF5"/>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5C73E6"/>
          </a:solidFill>
          <a:ln/>
        </p:spPr>
      </p:sp>
      <p:sp>
        <p:nvSpPr>
          <p:cNvPr id="3" name="Shape 1"/>
          <p:cNvSpPr/>
          <p:nvPr/>
        </p:nvSpPr>
        <p:spPr>
          <a:xfrm>
            <a:off x="0" y="0"/>
            <a:ext cx="14630400" cy="8229600"/>
          </a:xfrm>
          <a:prstGeom prst="rect">
            <a:avLst/>
          </a:prstGeom>
          <a:solidFill>
            <a:srgbClr val="F9F9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theme" Target="../theme/theme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3.xml" /><Relationship Id="rId1" Type="http://schemas.openxmlformats.org/officeDocument/2006/relationships/slideLayout" Target="../slideLayouts/slideLayout4.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5.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8.xml" /></Relationships>
</file>

<file path=ppt/slides/_rels/slide9.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8.xml" /><Relationship Id="rId1" Type="http://schemas.openxmlformats.org/officeDocument/2006/relationships/slideLayout" Target="../slideLayouts/slideLayout9.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10.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779205-D624-7D4F-30A9-9182F5E976B0}"/>
              </a:ext>
            </a:extLst>
          </p:cNvPr>
          <p:cNvSpPr txBox="1"/>
          <p:nvPr/>
        </p:nvSpPr>
        <p:spPr>
          <a:xfrm>
            <a:off x="103339" y="4388775"/>
            <a:ext cx="9138307" cy="646331"/>
          </a:xfrm>
          <a:prstGeom prst="rect">
            <a:avLst/>
          </a:prstGeom>
          <a:noFill/>
        </p:spPr>
        <p:txBody>
          <a:bodyPr wrap="square" rtlCol="0">
            <a:spAutoFit/>
          </a:bodyPr>
          <a:lstStyle/>
          <a:p>
            <a:pPr algn="l"/>
            <a:r>
              <a:rPr lang="en-GB" sz="3600" dirty="0"/>
              <a:t>Student ID: 2245793</a:t>
            </a:r>
            <a:endParaRPr lang="en-US" sz="3600" dirty="0"/>
          </a:p>
        </p:txBody>
      </p:sp>
      <p:sp>
        <p:nvSpPr>
          <p:cNvPr id="3" name="TextBox 2">
            <a:extLst>
              <a:ext uri="{FF2B5EF4-FFF2-40B4-BE49-F238E27FC236}">
                <a16:creationId xmlns:a16="http://schemas.microsoft.com/office/drawing/2014/main" id="{3777BFD5-5EAA-2E35-1AA9-60D0EF02A8E0}"/>
              </a:ext>
            </a:extLst>
          </p:cNvPr>
          <p:cNvSpPr txBox="1"/>
          <p:nvPr/>
        </p:nvSpPr>
        <p:spPr>
          <a:xfrm>
            <a:off x="103339" y="3714430"/>
            <a:ext cx="8615062" cy="584775"/>
          </a:xfrm>
          <a:prstGeom prst="rect">
            <a:avLst/>
          </a:prstGeom>
          <a:noFill/>
        </p:spPr>
        <p:txBody>
          <a:bodyPr wrap="square" rtlCol="0">
            <a:spAutoFit/>
          </a:bodyPr>
          <a:lstStyle/>
          <a:p>
            <a:pPr algn="l"/>
            <a:r>
              <a:rPr lang="en-GB" sz="3200" dirty="0"/>
              <a:t>Student name: </a:t>
            </a:r>
            <a:r>
              <a:rPr lang="en-GB" sz="3200" dirty="0" err="1"/>
              <a:t>Aurel</a:t>
            </a:r>
            <a:r>
              <a:rPr lang="en-GB" sz="3200" dirty="0"/>
              <a:t> </a:t>
            </a:r>
            <a:r>
              <a:rPr lang="en-GB" sz="3200" dirty="0" err="1"/>
              <a:t>Apopei</a:t>
            </a:r>
            <a:endParaRPr lang="en-US" sz="3200" dirty="0"/>
          </a:p>
        </p:txBody>
      </p:sp>
      <p:sp>
        <p:nvSpPr>
          <p:cNvPr id="4" name="TextBox 3">
            <a:extLst>
              <a:ext uri="{FF2B5EF4-FFF2-40B4-BE49-F238E27FC236}">
                <a16:creationId xmlns:a16="http://schemas.microsoft.com/office/drawing/2014/main" id="{2AD642D5-E8CA-DF9F-CC92-8F2566BB2E4D}"/>
              </a:ext>
            </a:extLst>
          </p:cNvPr>
          <p:cNvSpPr txBox="1"/>
          <p:nvPr/>
        </p:nvSpPr>
        <p:spPr>
          <a:xfrm>
            <a:off x="380357" y="1054836"/>
            <a:ext cx="9138307" cy="646331"/>
          </a:xfrm>
          <a:prstGeom prst="rect">
            <a:avLst/>
          </a:prstGeom>
          <a:noFill/>
        </p:spPr>
        <p:txBody>
          <a:bodyPr wrap="square" rtlCol="0">
            <a:spAutoFit/>
          </a:bodyPr>
          <a:lstStyle/>
          <a:p>
            <a:pPr algn="l"/>
            <a:r>
              <a:rPr lang="en-GB" sz="3600" dirty="0"/>
              <a:t>International Business Communication</a:t>
            </a:r>
            <a:endParaRPr lang="en-US" sz="3600" dirty="0"/>
          </a:p>
        </p:txBody>
      </p:sp>
      <p:sp>
        <p:nvSpPr>
          <p:cNvPr id="5" name="TextBox 4">
            <a:extLst>
              <a:ext uri="{FF2B5EF4-FFF2-40B4-BE49-F238E27FC236}">
                <a16:creationId xmlns:a16="http://schemas.microsoft.com/office/drawing/2014/main" id="{BD8B9B93-499E-4A6E-06F4-8F6E015EEA8F}"/>
              </a:ext>
            </a:extLst>
          </p:cNvPr>
          <p:cNvSpPr txBox="1"/>
          <p:nvPr/>
        </p:nvSpPr>
        <p:spPr>
          <a:xfrm>
            <a:off x="2765119" y="1693517"/>
            <a:ext cx="8929853" cy="646331"/>
          </a:xfrm>
          <a:prstGeom prst="rect">
            <a:avLst/>
          </a:prstGeom>
          <a:noFill/>
        </p:spPr>
        <p:txBody>
          <a:bodyPr wrap="square" rtlCol="0">
            <a:spAutoFit/>
          </a:bodyPr>
          <a:lstStyle/>
          <a:p>
            <a:pPr algn="l"/>
            <a:r>
              <a:rPr lang="en-GB" sz="3600" dirty="0"/>
              <a:t>LCBB6001_BIRM</a:t>
            </a:r>
            <a:endParaRPr lang="en-US" sz="3600" dirty="0"/>
          </a:p>
        </p:txBody>
      </p:sp>
      <p:sp>
        <p:nvSpPr>
          <p:cNvPr id="6" name="TextBox 5">
            <a:extLst>
              <a:ext uri="{FF2B5EF4-FFF2-40B4-BE49-F238E27FC236}">
                <a16:creationId xmlns:a16="http://schemas.microsoft.com/office/drawing/2014/main" id="{9599DD3D-5837-A2C9-C27C-FCE8DD41E90F}"/>
              </a:ext>
            </a:extLst>
          </p:cNvPr>
          <p:cNvSpPr txBox="1"/>
          <p:nvPr/>
        </p:nvSpPr>
        <p:spPr>
          <a:xfrm>
            <a:off x="103339" y="2978529"/>
            <a:ext cx="7684236" cy="646331"/>
          </a:xfrm>
          <a:prstGeom prst="rect">
            <a:avLst/>
          </a:prstGeom>
          <a:noFill/>
        </p:spPr>
        <p:txBody>
          <a:bodyPr wrap="square" rtlCol="0">
            <a:spAutoFit/>
          </a:bodyPr>
          <a:lstStyle/>
          <a:p>
            <a:pPr algn="l"/>
            <a:r>
              <a:rPr lang="en-GB" sz="3600" dirty="0"/>
              <a:t>Lecturer name: Dr Samson </a:t>
            </a:r>
            <a:r>
              <a:rPr lang="en-GB" sz="3600" dirty="0" err="1"/>
              <a:t>Oladejo</a:t>
            </a:r>
            <a:endParaRPr lang="en-US" sz="3600" dirty="0"/>
          </a:p>
        </p:txBody>
      </p:sp>
    </p:spTree>
    <p:extLst>
      <p:ext uri="{BB962C8B-B14F-4D97-AF65-F5344CB8AC3E}">
        <p14:creationId xmlns:p14="http://schemas.microsoft.com/office/powerpoint/2010/main" val="4093267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559487"/>
            <a:ext cx="7556421" cy="1860233"/>
          </a:xfrm>
          <a:prstGeom prst="rect">
            <a:avLst/>
          </a:prstGeom>
          <a:noFill/>
          <a:ln/>
        </p:spPr>
        <p:txBody>
          <a:bodyPr wrap="square" lIns="0" tIns="0" rIns="0" bIns="0" rtlCol="0" anchor="t"/>
          <a:lstStyle/>
          <a:p>
            <a:pPr marL="0" indent="0" algn="l">
              <a:lnSpc>
                <a:spcPts val="4850"/>
              </a:lnSpc>
              <a:buNone/>
            </a:pPr>
            <a:r>
              <a:rPr lang="en-US" sz="3900" dirty="0">
                <a:solidFill>
                  <a:srgbClr val="1B1B27"/>
                </a:solidFill>
                <a:latin typeface="Alexandria" pitchFamily="34" charset="0"/>
                <a:ea typeface="Alexandria" pitchFamily="34" charset="-122"/>
                <a:cs typeface="Alexandria" pitchFamily="34" charset="-120"/>
              </a:rPr>
              <a:t>Cross-Cultural Negotiations: UK-China Strategic Partnership</a:t>
            </a:r>
            <a:endParaRPr lang="en-US" sz="3900" dirty="0"/>
          </a:p>
        </p:txBody>
      </p:sp>
      <p:sp>
        <p:nvSpPr>
          <p:cNvPr id="4" name="Text 1"/>
          <p:cNvSpPr/>
          <p:nvPr/>
        </p:nvSpPr>
        <p:spPr>
          <a:xfrm>
            <a:off x="793790" y="4717375"/>
            <a:ext cx="7556421" cy="95261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An examination of the strategic partnership between Ecobuild Midlands Ltd. and a Chinese construction supplier, focusing on the complexities and opportunities within cross-cultural business negotiations.</a:t>
            </a:r>
            <a:endParaRPr lang="en-US" sz="15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920234"/>
            <a:ext cx="2480905" cy="310158"/>
          </a:xfrm>
          <a:prstGeom prst="rect">
            <a:avLst/>
          </a:prstGeom>
          <a:noFill/>
          <a:ln/>
        </p:spPr>
        <p:txBody>
          <a:bodyPr wrap="none" lIns="0" tIns="0" rIns="0" bIns="0" rtlCol="0" anchor="t"/>
          <a:lstStyle/>
          <a:p>
            <a:pPr marL="0" indent="0" algn="l">
              <a:lnSpc>
                <a:spcPts val="2400"/>
              </a:lnSpc>
              <a:buNone/>
            </a:pPr>
            <a:r>
              <a:rPr lang="en-US" sz="1950" dirty="0">
                <a:solidFill>
                  <a:srgbClr val="1B1B27"/>
                </a:solidFill>
                <a:latin typeface="Alexandria" pitchFamily="34" charset="0"/>
                <a:ea typeface="Alexandria" pitchFamily="34" charset="-122"/>
                <a:cs typeface="Alexandria" pitchFamily="34" charset="-120"/>
              </a:rPr>
              <a:t>Agenda</a:t>
            </a:r>
            <a:endParaRPr lang="en-US" sz="1950" dirty="0"/>
          </a:p>
        </p:txBody>
      </p:sp>
      <p:sp>
        <p:nvSpPr>
          <p:cNvPr id="3" name="Shape 1"/>
          <p:cNvSpPr/>
          <p:nvPr/>
        </p:nvSpPr>
        <p:spPr>
          <a:xfrm>
            <a:off x="793790" y="1902023"/>
            <a:ext cx="6422231" cy="91440"/>
          </a:xfrm>
          <a:prstGeom prst="roundRect">
            <a:avLst>
              <a:gd name="adj" fmla="val 91163"/>
            </a:avLst>
          </a:prstGeom>
          <a:solidFill>
            <a:srgbClr val="1B54DA"/>
          </a:solidFill>
          <a:ln/>
        </p:spPr>
      </p:sp>
      <p:sp>
        <p:nvSpPr>
          <p:cNvPr id="4" name="Shape 2"/>
          <p:cNvSpPr/>
          <p:nvPr/>
        </p:nvSpPr>
        <p:spPr>
          <a:xfrm>
            <a:off x="3707249" y="1627227"/>
            <a:ext cx="595313" cy="595313"/>
          </a:xfrm>
          <a:prstGeom prst="roundRect">
            <a:avLst>
              <a:gd name="adj" fmla="val 153600"/>
            </a:avLst>
          </a:prstGeom>
          <a:solidFill>
            <a:srgbClr val="1B54DA"/>
          </a:solidFill>
          <a:ln/>
        </p:spPr>
      </p:sp>
      <p:sp>
        <p:nvSpPr>
          <p:cNvPr id="5" name="Text 3"/>
          <p:cNvSpPr/>
          <p:nvPr/>
        </p:nvSpPr>
        <p:spPr>
          <a:xfrm>
            <a:off x="3885843" y="1776055"/>
            <a:ext cx="238125" cy="297656"/>
          </a:xfrm>
          <a:prstGeom prst="rect">
            <a:avLst/>
          </a:prstGeom>
          <a:noFill/>
          <a:ln/>
        </p:spPr>
        <p:txBody>
          <a:bodyPr wrap="none" lIns="0" tIns="0" rIns="0" bIns="0" rtlCol="0" anchor="t"/>
          <a:lstStyle/>
          <a:p>
            <a:pPr marL="0" indent="0" algn="l">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6" name="Text 4"/>
          <p:cNvSpPr/>
          <p:nvPr/>
        </p:nvSpPr>
        <p:spPr>
          <a:xfrm>
            <a:off x="1015008" y="2421017"/>
            <a:ext cx="5321975"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Introduction to Cross-Cultural Negotiations</a:t>
            </a:r>
            <a:endParaRPr lang="en-US" sz="1950" dirty="0"/>
          </a:p>
        </p:txBody>
      </p:sp>
      <p:sp>
        <p:nvSpPr>
          <p:cNvPr id="7" name="Text 5"/>
          <p:cNvSpPr/>
          <p:nvPr/>
        </p:nvSpPr>
        <p:spPr>
          <a:xfrm>
            <a:off x="1015008" y="2850237"/>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Defining the landscape and key challenges.</a:t>
            </a:r>
            <a:endParaRPr lang="en-US" sz="1550" dirty="0"/>
          </a:p>
        </p:txBody>
      </p:sp>
      <p:sp>
        <p:nvSpPr>
          <p:cNvPr id="8" name="Shape 6"/>
          <p:cNvSpPr/>
          <p:nvPr/>
        </p:nvSpPr>
        <p:spPr>
          <a:xfrm>
            <a:off x="7414379" y="1902023"/>
            <a:ext cx="6422231" cy="91440"/>
          </a:xfrm>
          <a:prstGeom prst="roundRect">
            <a:avLst>
              <a:gd name="adj" fmla="val 91163"/>
            </a:avLst>
          </a:prstGeom>
          <a:solidFill>
            <a:srgbClr val="1B54DA"/>
          </a:solidFill>
          <a:ln/>
        </p:spPr>
      </p:sp>
      <p:sp>
        <p:nvSpPr>
          <p:cNvPr id="9" name="Shape 7"/>
          <p:cNvSpPr/>
          <p:nvPr/>
        </p:nvSpPr>
        <p:spPr>
          <a:xfrm>
            <a:off x="10327838" y="1627227"/>
            <a:ext cx="595313" cy="595313"/>
          </a:xfrm>
          <a:prstGeom prst="roundRect">
            <a:avLst>
              <a:gd name="adj" fmla="val 153600"/>
            </a:avLst>
          </a:prstGeom>
          <a:solidFill>
            <a:srgbClr val="1B54DA"/>
          </a:solidFill>
          <a:ln/>
        </p:spPr>
      </p:sp>
      <p:sp>
        <p:nvSpPr>
          <p:cNvPr id="10" name="Text 8"/>
          <p:cNvSpPr/>
          <p:nvPr/>
        </p:nvSpPr>
        <p:spPr>
          <a:xfrm>
            <a:off x="10506432" y="1776055"/>
            <a:ext cx="238125" cy="297656"/>
          </a:xfrm>
          <a:prstGeom prst="rect">
            <a:avLst/>
          </a:prstGeom>
          <a:noFill/>
          <a:ln/>
        </p:spPr>
        <p:txBody>
          <a:bodyPr wrap="none" lIns="0" tIns="0" rIns="0" bIns="0" rtlCol="0" anchor="t"/>
          <a:lstStyle/>
          <a:p>
            <a:pPr marL="0" indent="0" algn="l">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1" name="Text 9"/>
          <p:cNvSpPr/>
          <p:nvPr/>
        </p:nvSpPr>
        <p:spPr>
          <a:xfrm>
            <a:off x="7635597" y="2421017"/>
            <a:ext cx="4482227"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Understanding Cultural Frameworks</a:t>
            </a:r>
            <a:endParaRPr lang="en-US" sz="1950" dirty="0"/>
          </a:p>
        </p:txBody>
      </p:sp>
      <p:sp>
        <p:nvSpPr>
          <p:cNvPr id="12" name="Text 10"/>
          <p:cNvSpPr/>
          <p:nvPr/>
        </p:nvSpPr>
        <p:spPr>
          <a:xfrm>
            <a:off x="7635597" y="2850237"/>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Theoretical underpinnings of cultural differences.</a:t>
            </a:r>
            <a:endParaRPr lang="en-US" sz="1550" dirty="0"/>
          </a:p>
        </p:txBody>
      </p:sp>
      <p:sp>
        <p:nvSpPr>
          <p:cNvPr id="13" name="Shape 11"/>
          <p:cNvSpPr/>
          <p:nvPr/>
        </p:nvSpPr>
        <p:spPr>
          <a:xfrm>
            <a:off x="793790" y="3862149"/>
            <a:ext cx="6422231" cy="91440"/>
          </a:xfrm>
          <a:prstGeom prst="roundRect">
            <a:avLst>
              <a:gd name="adj" fmla="val 91163"/>
            </a:avLst>
          </a:prstGeom>
          <a:solidFill>
            <a:srgbClr val="1B54DA"/>
          </a:solidFill>
          <a:ln/>
        </p:spPr>
      </p:sp>
      <p:sp>
        <p:nvSpPr>
          <p:cNvPr id="14" name="Shape 12"/>
          <p:cNvSpPr/>
          <p:nvPr/>
        </p:nvSpPr>
        <p:spPr>
          <a:xfrm>
            <a:off x="3707249" y="3587353"/>
            <a:ext cx="595313" cy="595313"/>
          </a:xfrm>
          <a:prstGeom prst="roundRect">
            <a:avLst>
              <a:gd name="adj" fmla="val 153600"/>
            </a:avLst>
          </a:prstGeom>
          <a:solidFill>
            <a:srgbClr val="1B54DA"/>
          </a:solidFill>
          <a:ln/>
        </p:spPr>
      </p:sp>
      <p:sp>
        <p:nvSpPr>
          <p:cNvPr id="15" name="Text 13"/>
          <p:cNvSpPr/>
          <p:nvPr/>
        </p:nvSpPr>
        <p:spPr>
          <a:xfrm>
            <a:off x="3885843" y="3736181"/>
            <a:ext cx="238125" cy="297656"/>
          </a:xfrm>
          <a:prstGeom prst="rect">
            <a:avLst/>
          </a:prstGeom>
          <a:noFill/>
          <a:ln/>
        </p:spPr>
        <p:txBody>
          <a:bodyPr wrap="none" lIns="0" tIns="0" rIns="0" bIns="0" rtlCol="0" anchor="t"/>
          <a:lstStyle/>
          <a:p>
            <a:pPr marL="0" indent="0" algn="l">
              <a:lnSpc>
                <a:spcPts val="3000"/>
              </a:lnSpc>
              <a:buNone/>
            </a:pPr>
            <a:r>
              <a:rPr lang="en-US" sz="1850" dirty="0">
                <a:solidFill>
                  <a:srgbClr val="FFFFFF"/>
                </a:solidFill>
                <a:latin typeface="Alexandria" pitchFamily="34" charset="0"/>
                <a:ea typeface="Alexandria" pitchFamily="34" charset="-122"/>
                <a:cs typeface="Alexandria" pitchFamily="34" charset="-120"/>
              </a:rPr>
              <a:t>3</a:t>
            </a:r>
            <a:endParaRPr lang="en-US" sz="1850" dirty="0"/>
          </a:p>
        </p:txBody>
      </p:sp>
      <p:sp>
        <p:nvSpPr>
          <p:cNvPr id="16" name="Text 14"/>
          <p:cNvSpPr/>
          <p:nvPr/>
        </p:nvSpPr>
        <p:spPr>
          <a:xfrm>
            <a:off x="1015008" y="4381143"/>
            <a:ext cx="3853339"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Hofstede's Cultural Dimensions</a:t>
            </a:r>
            <a:endParaRPr lang="en-US" sz="1950" dirty="0"/>
          </a:p>
        </p:txBody>
      </p:sp>
      <p:sp>
        <p:nvSpPr>
          <p:cNvPr id="17" name="Text 15"/>
          <p:cNvSpPr/>
          <p:nvPr/>
        </p:nvSpPr>
        <p:spPr>
          <a:xfrm>
            <a:off x="1015008" y="4810363"/>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Application to UK-China business interactions.</a:t>
            </a:r>
            <a:endParaRPr lang="en-US" sz="1550" dirty="0"/>
          </a:p>
        </p:txBody>
      </p:sp>
      <p:sp>
        <p:nvSpPr>
          <p:cNvPr id="18" name="Shape 16"/>
          <p:cNvSpPr/>
          <p:nvPr/>
        </p:nvSpPr>
        <p:spPr>
          <a:xfrm>
            <a:off x="7414379" y="3862149"/>
            <a:ext cx="6422231" cy="91440"/>
          </a:xfrm>
          <a:prstGeom prst="roundRect">
            <a:avLst>
              <a:gd name="adj" fmla="val 91163"/>
            </a:avLst>
          </a:prstGeom>
          <a:solidFill>
            <a:srgbClr val="1B54DA"/>
          </a:solidFill>
          <a:ln/>
        </p:spPr>
      </p:sp>
      <p:sp>
        <p:nvSpPr>
          <p:cNvPr id="19" name="Shape 17"/>
          <p:cNvSpPr/>
          <p:nvPr/>
        </p:nvSpPr>
        <p:spPr>
          <a:xfrm>
            <a:off x="10327838" y="3587353"/>
            <a:ext cx="595313" cy="595313"/>
          </a:xfrm>
          <a:prstGeom prst="roundRect">
            <a:avLst>
              <a:gd name="adj" fmla="val 153600"/>
            </a:avLst>
          </a:prstGeom>
          <a:solidFill>
            <a:srgbClr val="1B54DA"/>
          </a:solidFill>
          <a:ln/>
        </p:spPr>
      </p:sp>
      <p:sp>
        <p:nvSpPr>
          <p:cNvPr id="20" name="Text 18"/>
          <p:cNvSpPr/>
          <p:nvPr/>
        </p:nvSpPr>
        <p:spPr>
          <a:xfrm>
            <a:off x="10506432" y="3736181"/>
            <a:ext cx="238125" cy="297656"/>
          </a:xfrm>
          <a:prstGeom prst="rect">
            <a:avLst/>
          </a:prstGeom>
          <a:noFill/>
          <a:ln/>
        </p:spPr>
        <p:txBody>
          <a:bodyPr wrap="none" lIns="0" tIns="0" rIns="0" bIns="0" rtlCol="0" anchor="t"/>
          <a:lstStyle/>
          <a:p>
            <a:pPr marL="0" indent="0" algn="l">
              <a:lnSpc>
                <a:spcPts val="3000"/>
              </a:lnSpc>
              <a:buNone/>
            </a:pPr>
            <a:r>
              <a:rPr lang="en-US" sz="1850" dirty="0">
                <a:solidFill>
                  <a:srgbClr val="FFFFFF"/>
                </a:solidFill>
                <a:latin typeface="Alexandria" pitchFamily="34" charset="0"/>
                <a:ea typeface="Alexandria" pitchFamily="34" charset="-122"/>
                <a:cs typeface="Alexandria" pitchFamily="34" charset="-120"/>
              </a:rPr>
              <a:t>4</a:t>
            </a:r>
            <a:endParaRPr lang="en-US" sz="1850" dirty="0"/>
          </a:p>
        </p:txBody>
      </p:sp>
      <p:sp>
        <p:nvSpPr>
          <p:cNvPr id="21" name="Text 19"/>
          <p:cNvSpPr/>
          <p:nvPr/>
        </p:nvSpPr>
        <p:spPr>
          <a:xfrm>
            <a:off x="7635597" y="4381143"/>
            <a:ext cx="3277910"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Key Negotiation Strategies</a:t>
            </a:r>
            <a:endParaRPr lang="en-US" sz="1950" dirty="0"/>
          </a:p>
        </p:txBody>
      </p:sp>
      <p:sp>
        <p:nvSpPr>
          <p:cNvPr id="22" name="Text 20"/>
          <p:cNvSpPr/>
          <p:nvPr/>
        </p:nvSpPr>
        <p:spPr>
          <a:xfrm>
            <a:off x="7635597" y="4810363"/>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Tailored approaches for the UK-China context.</a:t>
            </a:r>
            <a:endParaRPr lang="en-US" sz="1550" dirty="0"/>
          </a:p>
        </p:txBody>
      </p:sp>
      <p:sp>
        <p:nvSpPr>
          <p:cNvPr id="23" name="Shape 21"/>
          <p:cNvSpPr/>
          <p:nvPr/>
        </p:nvSpPr>
        <p:spPr>
          <a:xfrm>
            <a:off x="793790" y="5822275"/>
            <a:ext cx="6422231" cy="91440"/>
          </a:xfrm>
          <a:prstGeom prst="roundRect">
            <a:avLst>
              <a:gd name="adj" fmla="val 91163"/>
            </a:avLst>
          </a:prstGeom>
          <a:solidFill>
            <a:srgbClr val="1B54DA"/>
          </a:solidFill>
          <a:ln/>
        </p:spPr>
      </p:sp>
      <p:sp>
        <p:nvSpPr>
          <p:cNvPr id="24" name="Shape 22"/>
          <p:cNvSpPr/>
          <p:nvPr/>
        </p:nvSpPr>
        <p:spPr>
          <a:xfrm>
            <a:off x="3707249" y="5547479"/>
            <a:ext cx="595313" cy="595313"/>
          </a:xfrm>
          <a:prstGeom prst="roundRect">
            <a:avLst>
              <a:gd name="adj" fmla="val 153600"/>
            </a:avLst>
          </a:prstGeom>
          <a:solidFill>
            <a:srgbClr val="1B54DA"/>
          </a:solidFill>
          <a:ln/>
        </p:spPr>
      </p:sp>
      <p:sp>
        <p:nvSpPr>
          <p:cNvPr id="25" name="Text 23"/>
          <p:cNvSpPr/>
          <p:nvPr/>
        </p:nvSpPr>
        <p:spPr>
          <a:xfrm>
            <a:off x="3885843" y="5696307"/>
            <a:ext cx="238125" cy="297656"/>
          </a:xfrm>
          <a:prstGeom prst="rect">
            <a:avLst/>
          </a:prstGeom>
          <a:noFill/>
          <a:ln/>
        </p:spPr>
        <p:txBody>
          <a:bodyPr wrap="none" lIns="0" tIns="0" rIns="0" bIns="0" rtlCol="0" anchor="t"/>
          <a:lstStyle/>
          <a:p>
            <a:pPr marL="0" indent="0" algn="l">
              <a:lnSpc>
                <a:spcPts val="3000"/>
              </a:lnSpc>
              <a:buNone/>
            </a:pPr>
            <a:r>
              <a:rPr lang="en-US" sz="1850" dirty="0">
                <a:solidFill>
                  <a:srgbClr val="FFFFFF"/>
                </a:solidFill>
                <a:latin typeface="Alexandria" pitchFamily="34" charset="0"/>
                <a:ea typeface="Alexandria" pitchFamily="34" charset="-122"/>
                <a:cs typeface="Alexandria" pitchFamily="34" charset="-120"/>
              </a:rPr>
              <a:t>5</a:t>
            </a:r>
            <a:endParaRPr lang="en-US" sz="1850" dirty="0"/>
          </a:p>
        </p:txBody>
      </p:sp>
      <p:sp>
        <p:nvSpPr>
          <p:cNvPr id="26" name="Text 24"/>
          <p:cNvSpPr/>
          <p:nvPr/>
        </p:nvSpPr>
        <p:spPr>
          <a:xfrm>
            <a:off x="1015008" y="6341269"/>
            <a:ext cx="3800951"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Recommendations for Success</a:t>
            </a:r>
            <a:endParaRPr lang="en-US" sz="1950" dirty="0"/>
          </a:p>
        </p:txBody>
      </p:sp>
      <p:sp>
        <p:nvSpPr>
          <p:cNvPr id="27" name="Text 25"/>
          <p:cNvSpPr/>
          <p:nvPr/>
        </p:nvSpPr>
        <p:spPr>
          <a:xfrm>
            <a:off x="1015008" y="6770489"/>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Actionable insights for Ecobuild Midlands Ltd.</a:t>
            </a:r>
            <a:endParaRPr lang="en-US" sz="1550" dirty="0"/>
          </a:p>
        </p:txBody>
      </p:sp>
      <p:sp>
        <p:nvSpPr>
          <p:cNvPr id="28" name="Shape 26"/>
          <p:cNvSpPr/>
          <p:nvPr/>
        </p:nvSpPr>
        <p:spPr>
          <a:xfrm>
            <a:off x="7414379" y="5822275"/>
            <a:ext cx="6422231" cy="91440"/>
          </a:xfrm>
          <a:prstGeom prst="roundRect">
            <a:avLst>
              <a:gd name="adj" fmla="val 91163"/>
            </a:avLst>
          </a:prstGeom>
          <a:solidFill>
            <a:srgbClr val="1B54DA"/>
          </a:solidFill>
          <a:ln/>
        </p:spPr>
      </p:sp>
      <p:sp>
        <p:nvSpPr>
          <p:cNvPr id="29" name="Shape 27"/>
          <p:cNvSpPr/>
          <p:nvPr/>
        </p:nvSpPr>
        <p:spPr>
          <a:xfrm>
            <a:off x="10327838" y="5547479"/>
            <a:ext cx="595313" cy="595313"/>
          </a:xfrm>
          <a:prstGeom prst="roundRect">
            <a:avLst>
              <a:gd name="adj" fmla="val 153600"/>
            </a:avLst>
          </a:prstGeom>
          <a:solidFill>
            <a:srgbClr val="1B54DA"/>
          </a:solidFill>
          <a:ln/>
        </p:spPr>
      </p:sp>
      <p:sp>
        <p:nvSpPr>
          <p:cNvPr id="30" name="Text 28"/>
          <p:cNvSpPr/>
          <p:nvPr/>
        </p:nvSpPr>
        <p:spPr>
          <a:xfrm>
            <a:off x="10506432" y="5696307"/>
            <a:ext cx="238125" cy="297656"/>
          </a:xfrm>
          <a:prstGeom prst="rect">
            <a:avLst/>
          </a:prstGeom>
          <a:noFill/>
          <a:ln/>
        </p:spPr>
        <p:txBody>
          <a:bodyPr wrap="none" lIns="0" tIns="0" rIns="0" bIns="0" rtlCol="0" anchor="t"/>
          <a:lstStyle/>
          <a:p>
            <a:pPr marL="0" indent="0" algn="l">
              <a:lnSpc>
                <a:spcPts val="3000"/>
              </a:lnSpc>
              <a:buNone/>
            </a:pPr>
            <a:r>
              <a:rPr lang="en-US" sz="1850" dirty="0">
                <a:solidFill>
                  <a:srgbClr val="FFFFFF"/>
                </a:solidFill>
                <a:latin typeface="Alexandria" pitchFamily="34" charset="0"/>
                <a:ea typeface="Alexandria" pitchFamily="34" charset="-122"/>
                <a:cs typeface="Alexandria" pitchFamily="34" charset="-120"/>
              </a:rPr>
              <a:t>6</a:t>
            </a:r>
            <a:endParaRPr lang="en-US" sz="1850" dirty="0"/>
          </a:p>
        </p:txBody>
      </p:sp>
      <p:sp>
        <p:nvSpPr>
          <p:cNvPr id="31" name="Text 29"/>
          <p:cNvSpPr/>
          <p:nvPr/>
        </p:nvSpPr>
        <p:spPr>
          <a:xfrm>
            <a:off x="7635597" y="6341269"/>
            <a:ext cx="2480905"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Conclusion</a:t>
            </a:r>
            <a:endParaRPr lang="en-US" sz="1950" dirty="0"/>
          </a:p>
        </p:txBody>
      </p:sp>
      <p:sp>
        <p:nvSpPr>
          <p:cNvPr id="32" name="Text 30"/>
          <p:cNvSpPr/>
          <p:nvPr/>
        </p:nvSpPr>
        <p:spPr>
          <a:xfrm>
            <a:off x="7635597" y="6770489"/>
            <a:ext cx="5979795" cy="317540"/>
          </a:xfrm>
          <a:prstGeom prst="rect">
            <a:avLst/>
          </a:prstGeom>
          <a:noFill/>
          <a:ln/>
        </p:spPr>
        <p:txBody>
          <a:bodyPr wrap="non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Summarizing insights and future outlook.</a:t>
            </a:r>
            <a:endParaRPr lang="en-US" sz="15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659368"/>
            <a:ext cx="13042821" cy="1240155"/>
          </a:xfrm>
          <a:prstGeom prst="rect">
            <a:avLst/>
          </a:prstGeom>
          <a:noFill/>
          <a:ln/>
        </p:spPr>
        <p:txBody>
          <a:bodyPr wrap="square" lIns="0" tIns="0" rIns="0" bIns="0" rtlCol="0" anchor="t"/>
          <a:lstStyle/>
          <a:p>
            <a:pPr marL="0" indent="0" algn="l">
              <a:lnSpc>
                <a:spcPts val="4850"/>
              </a:lnSpc>
              <a:buNone/>
            </a:pPr>
            <a:r>
              <a:rPr lang="en-US" sz="3900" dirty="0">
                <a:solidFill>
                  <a:srgbClr val="1B1B27"/>
                </a:solidFill>
                <a:latin typeface="Alexandria" pitchFamily="34" charset="0"/>
                <a:ea typeface="Alexandria" pitchFamily="34" charset="-122"/>
                <a:cs typeface="Alexandria" pitchFamily="34" charset="-120"/>
              </a:rPr>
              <a:t>The Imperative of Cross-Cultural Understanding in Business</a:t>
            </a:r>
            <a:endParaRPr lang="en-US" sz="3900" dirty="0"/>
          </a:p>
        </p:txBody>
      </p:sp>
      <p:sp>
        <p:nvSpPr>
          <p:cNvPr id="3" name="Text 1"/>
          <p:cNvSpPr/>
          <p:nvPr/>
        </p:nvSpPr>
        <p:spPr>
          <a:xfrm>
            <a:off x="793790" y="2375773"/>
            <a:ext cx="7632025" cy="2222778"/>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Cross-cultural negotiations transcend mere language barriers; they encompass a nuanced interplay of values, beliefs, and communication styles that profoundly influence business outcomes. In the context of international strategic partnerships, such as that between Ecobuild Midlands Ltd. and a Chinese construction supplier, a profound understanding of cultural differences is not merely advantageous but essential for mitigating risks and fostering sustainable collaboration (Adler, 2002).</a:t>
            </a:r>
            <a:endParaRPr lang="en-US" sz="1550" dirty="0"/>
          </a:p>
        </p:txBody>
      </p:sp>
      <p:sp>
        <p:nvSpPr>
          <p:cNvPr id="4" name="Text 2"/>
          <p:cNvSpPr/>
          <p:nvPr/>
        </p:nvSpPr>
        <p:spPr>
          <a:xfrm>
            <a:off x="793790" y="4777145"/>
            <a:ext cx="7632025" cy="1587698"/>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This section defines the core concepts of culture within a business context, highlighting its pervasive influence on negotiation processes and decision-making. Culture acts as an invisible hand, shaping perceptions, expectations, and behavioral norms, thereby dictating the very fabric of interaction (Hall, 1976).</a:t>
            </a:r>
            <a:endParaRPr lang="en-US" sz="1550" dirty="0"/>
          </a:p>
        </p:txBody>
      </p:sp>
      <p:pic>
        <p:nvPicPr>
          <p:cNvPr id="5" name="Image 0" descr="preencoded.png"/>
          <p:cNvPicPr>
            <a:picLocks noChangeAspect="1"/>
          </p:cNvPicPr>
          <p:nvPr/>
        </p:nvPicPr>
        <p:blipFill>
          <a:blip r:embed="rId3"/>
          <a:stretch>
            <a:fillRect/>
          </a:stretch>
        </p:blipFill>
        <p:spPr>
          <a:xfrm>
            <a:off x="8917543" y="2420422"/>
            <a:ext cx="4926568" cy="492656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1211104"/>
            <a:ext cx="12966502" cy="620078"/>
          </a:xfrm>
          <a:prstGeom prst="rect">
            <a:avLst/>
          </a:prstGeom>
          <a:noFill/>
          <a:ln/>
        </p:spPr>
        <p:txBody>
          <a:bodyPr wrap="none" lIns="0" tIns="0" rIns="0" bIns="0" rtlCol="0" anchor="t"/>
          <a:lstStyle/>
          <a:p>
            <a:pPr marL="0" indent="0" algn="l">
              <a:lnSpc>
                <a:spcPts val="4850"/>
              </a:lnSpc>
              <a:buNone/>
            </a:pPr>
            <a:r>
              <a:rPr lang="en-US" sz="3900" dirty="0">
                <a:solidFill>
                  <a:srgbClr val="1B1B27"/>
                </a:solidFill>
                <a:latin typeface="Alexandria" pitchFamily="34" charset="0"/>
                <a:ea typeface="Alexandria" pitchFamily="34" charset="-122"/>
                <a:cs typeface="Alexandria" pitchFamily="34" charset="-120"/>
              </a:rPr>
              <a:t>Cultural Definitions and Their Impact on Negotiation</a:t>
            </a:r>
            <a:endParaRPr lang="en-US" sz="3900" dirty="0"/>
          </a:p>
        </p:txBody>
      </p:sp>
      <p:sp>
        <p:nvSpPr>
          <p:cNvPr id="3" name="Text 1"/>
          <p:cNvSpPr/>
          <p:nvPr/>
        </p:nvSpPr>
        <p:spPr>
          <a:xfrm>
            <a:off x="793790" y="2228017"/>
            <a:ext cx="13042821" cy="63507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Culture, in the context of international business, can be defined as "the collective programming of the mind that distinguishes the members of one group or category of people from others" (Hofstede, 1980, p. 21). This collective programming manifests in various ways:</a:t>
            </a:r>
            <a:endParaRPr lang="en-US" sz="1550" dirty="0"/>
          </a:p>
        </p:txBody>
      </p:sp>
      <p:sp>
        <p:nvSpPr>
          <p:cNvPr id="4" name="Shape 2"/>
          <p:cNvSpPr/>
          <p:nvPr/>
        </p:nvSpPr>
        <p:spPr>
          <a:xfrm>
            <a:off x="793790" y="3086338"/>
            <a:ext cx="446484" cy="446484"/>
          </a:xfrm>
          <a:prstGeom prst="roundRect">
            <a:avLst>
              <a:gd name="adj" fmla="val 18670"/>
            </a:avLst>
          </a:prstGeom>
          <a:solidFill>
            <a:srgbClr val="D2DDF9"/>
          </a:solidFill>
          <a:ln w="7620">
            <a:solidFill>
              <a:srgbClr val="B8C3DF"/>
            </a:solidFill>
            <a:prstDash val="solid"/>
          </a:ln>
        </p:spPr>
      </p:sp>
      <p:sp>
        <p:nvSpPr>
          <p:cNvPr id="5" name="Text 3"/>
          <p:cNvSpPr/>
          <p:nvPr/>
        </p:nvSpPr>
        <p:spPr>
          <a:xfrm>
            <a:off x="1438632" y="3154561"/>
            <a:ext cx="3174087"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Shared Values and Beliefs</a:t>
            </a:r>
            <a:endParaRPr lang="en-US" sz="1950" dirty="0"/>
          </a:p>
        </p:txBody>
      </p:sp>
      <p:sp>
        <p:nvSpPr>
          <p:cNvPr id="6" name="Text 4"/>
          <p:cNvSpPr/>
          <p:nvPr/>
        </p:nvSpPr>
        <p:spPr>
          <a:xfrm>
            <a:off x="1438632" y="3583781"/>
            <a:ext cx="5752505" cy="127015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These foundational elements </a:t>
            </a:r>
            <a:r>
              <a:rPr lang="en-GB" sz="1550" dirty="0">
                <a:solidFill>
                  <a:srgbClr val="404155"/>
                </a:solidFill>
                <a:latin typeface="Nobile" pitchFamily="34" charset="0"/>
                <a:ea typeface="Nobile" pitchFamily="34" charset="-122"/>
                <a:cs typeface="Nobile" pitchFamily="34" charset="-120"/>
              </a:rPr>
              <a:t>show</a:t>
            </a:r>
            <a:r>
              <a:rPr lang="en-US" sz="1550" dirty="0">
                <a:solidFill>
                  <a:srgbClr val="404155"/>
                </a:solidFill>
                <a:latin typeface="Nobile" pitchFamily="34" charset="0"/>
                <a:ea typeface="Nobile" pitchFamily="34" charset="-122"/>
                <a:cs typeface="Nobile" pitchFamily="34" charset="-120"/>
              </a:rPr>
              <a:t> what is considered</a:t>
            </a:r>
            <a:r>
              <a:rPr lang="en-GB" sz="1550" dirty="0">
                <a:solidFill>
                  <a:srgbClr val="404155"/>
                </a:solidFill>
                <a:latin typeface="Nobile" pitchFamily="34" charset="0"/>
                <a:ea typeface="Nobile" pitchFamily="34" charset="-122"/>
                <a:cs typeface="Nobile" pitchFamily="34" charset="-120"/>
              </a:rPr>
              <a:t> an</a:t>
            </a:r>
            <a:r>
              <a:rPr lang="en-US" sz="1550" dirty="0">
                <a:solidFill>
                  <a:srgbClr val="404155"/>
                </a:solidFill>
                <a:latin typeface="Nobile" pitchFamily="34" charset="0"/>
                <a:ea typeface="Nobile" pitchFamily="34" charset="-122"/>
                <a:cs typeface="Nobile" pitchFamily="34" charset="-120"/>
              </a:rPr>
              <a:t> important and acceptable, influencing priorities during negotiations (Trompenaars &amp; Hampden-Turner, 1997).</a:t>
            </a:r>
            <a:endParaRPr lang="en-US" sz="1550" dirty="0"/>
          </a:p>
        </p:txBody>
      </p:sp>
      <p:sp>
        <p:nvSpPr>
          <p:cNvPr id="7" name="Shape 5"/>
          <p:cNvSpPr/>
          <p:nvPr/>
        </p:nvSpPr>
        <p:spPr>
          <a:xfrm>
            <a:off x="7439144" y="3086338"/>
            <a:ext cx="446484" cy="446484"/>
          </a:xfrm>
          <a:prstGeom prst="roundRect">
            <a:avLst>
              <a:gd name="adj" fmla="val 18670"/>
            </a:avLst>
          </a:prstGeom>
          <a:solidFill>
            <a:srgbClr val="D2DDF9"/>
          </a:solidFill>
          <a:ln w="7620">
            <a:solidFill>
              <a:srgbClr val="B8C3DF"/>
            </a:solidFill>
            <a:prstDash val="solid"/>
          </a:ln>
        </p:spPr>
      </p:sp>
      <p:sp>
        <p:nvSpPr>
          <p:cNvPr id="8" name="Text 6"/>
          <p:cNvSpPr/>
          <p:nvPr/>
        </p:nvSpPr>
        <p:spPr>
          <a:xfrm>
            <a:off x="8083987" y="3154561"/>
            <a:ext cx="2798326"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Communication Styles</a:t>
            </a:r>
            <a:endParaRPr lang="en-US" sz="1950" dirty="0"/>
          </a:p>
        </p:txBody>
      </p:sp>
      <p:sp>
        <p:nvSpPr>
          <p:cNvPr id="9" name="Text 7"/>
          <p:cNvSpPr/>
          <p:nvPr/>
        </p:nvSpPr>
        <p:spPr>
          <a:xfrm>
            <a:off x="8083987" y="3583781"/>
            <a:ext cx="5752624" cy="127015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High-context (e.g., China) versus low-context (e.g., UK) communication styles significantly affect how messages are encoded, transmitted, and interpreted, leading to potential misunderstandings if not recognized (Hall, 1976).</a:t>
            </a:r>
            <a:endParaRPr lang="en-US" sz="1550" dirty="0"/>
          </a:p>
        </p:txBody>
      </p:sp>
      <p:sp>
        <p:nvSpPr>
          <p:cNvPr id="10" name="Shape 8"/>
          <p:cNvSpPr/>
          <p:nvPr/>
        </p:nvSpPr>
        <p:spPr>
          <a:xfrm>
            <a:off x="793790" y="5250775"/>
            <a:ext cx="446484" cy="446484"/>
          </a:xfrm>
          <a:prstGeom prst="roundRect">
            <a:avLst>
              <a:gd name="adj" fmla="val 18670"/>
            </a:avLst>
          </a:prstGeom>
          <a:solidFill>
            <a:srgbClr val="D2DDF9"/>
          </a:solidFill>
          <a:ln w="7620">
            <a:solidFill>
              <a:srgbClr val="B8C3DF"/>
            </a:solidFill>
            <a:prstDash val="solid"/>
          </a:ln>
        </p:spPr>
      </p:sp>
      <p:sp>
        <p:nvSpPr>
          <p:cNvPr id="11" name="Text 9"/>
          <p:cNvSpPr/>
          <p:nvPr/>
        </p:nvSpPr>
        <p:spPr>
          <a:xfrm>
            <a:off x="1438632" y="5318998"/>
            <a:ext cx="2480905"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Non-Verbal Cues</a:t>
            </a:r>
            <a:endParaRPr lang="en-US" sz="1950" dirty="0"/>
          </a:p>
        </p:txBody>
      </p:sp>
      <p:sp>
        <p:nvSpPr>
          <p:cNvPr id="12" name="Text 10"/>
          <p:cNvSpPr/>
          <p:nvPr/>
        </p:nvSpPr>
        <p:spPr>
          <a:xfrm>
            <a:off x="1438632" y="5748218"/>
            <a:ext cx="5752505" cy="127015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Gestures, proxemics, and expressions carry different meanings across cultures</a:t>
            </a:r>
            <a:r>
              <a:rPr lang="en-GB" sz="1550" dirty="0">
                <a:solidFill>
                  <a:srgbClr val="404155"/>
                </a:solidFill>
                <a:latin typeface="Nobile" pitchFamily="34" charset="0"/>
                <a:ea typeface="Nobile" pitchFamily="34" charset="-122"/>
                <a:cs typeface="Nobile" pitchFamily="34" charset="-120"/>
              </a:rPr>
              <a:t> </a:t>
            </a:r>
            <a:r>
              <a:rPr lang="en-US" sz="1550" dirty="0">
                <a:solidFill>
                  <a:srgbClr val="404155"/>
                </a:solidFill>
                <a:latin typeface="Nobile" pitchFamily="34" charset="0"/>
                <a:ea typeface="Nobile" pitchFamily="34" charset="-122"/>
                <a:cs typeface="Nobile" pitchFamily="34" charset="-120"/>
              </a:rPr>
              <a:t>(Schein, 1992).</a:t>
            </a:r>
            <a:endParaRPr lang="en-US" sz="1550" dirty="0"/>
          </a:p>
        </p:txBody>
      </p:sp>
      <p:sp>
        <p:nvSpPr>
          <p:cNvPr id="13" name="Shape 11"/>
          <p:cNvSpPr/>
          <p:nvPr/>
        </p:nvSpPr>
        <p:spPr>
          <a:xfrm>
            <a:off x="7439144" y="5250775"/>
            <a:ext cx="446484" cy="446484"/>
          </a:xfrm>
          <a:prstGeom prst="roundRect">
            <a:avLst>
              <a:gd name="adj" fmla="val 18670"/>
            </a:avLst>
          </a:prstGeom>
          <a:solidFill>
            <a:srgbClr val="D2DDF9"/>
          </a:solidFill>
          <a:ln w="7620">
            <a:solidFill>
              <a:srgbClr val="B8C3DF"/>
            </a:solidFill>
            <a:prstDash val="solid"/>
          </a:ln>
        </p:spPr>
      </p:sp>
      <p:sp>
        <p:nvSpPr>
          <p:cNvPr id="14" name="Text 12"/>
          <p:cNvSpPr/>
          <p:nvPr/>
        </p:nvSpPr>
        <p:spPr>
          <a:xfrm>
            <a:off x="8083987" y="5318998"/>
            <a:ext cx="2480905"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Time Perception</a:t>
            </a:r>
            <a:endParaRPr lang="en-US" sz="1950" dirty="0"/>
          </a:p>
        </p:txBody>
      </p:sp>
      <p:sp>
        <p:nvSpPr>
          <p:cNvPr id="15" name="Text 13"/>
          <p:cNvSpPr/>
          <p:nvPr/>
        </p:nvSpPr>
        <p:spPr>
          <a:xfrm>
            <a:off x="8083987" y="5748218"/>
            <a:ext cx="5752624" cy="127015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Monochronic (linear, task-oriented) versus polychronic (cyclical, relationship-oriented) approaches to time can impact scheduling, punctuality, and the pace of negotiations (Lewis, 2005).</a:t>
            </a:r>
            <a:endParaRPr lang="en-US" sz="15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99968" y="603885"/>
            <a:ext cx="13230463" cy="1093470"/>
          </a:xfrm>
          <a:prstGeom prst="rect">
            <a:avLst/>
          </a:prstGeom>
          <a:noFill/>
          <a:ln/>
        </p:spPr>
        <p:txBody>
          <a:bodyPr wrap="square" lIns="0" tIns="0" rIns="0" bIns="0" rtlCol="0" anchor="t"/>
          <a:lstStyle/>
          <a:p>
            <a:pPr marL="0" indent="0" algn="l">
              <a:lnSpc>
                <a:spcPts val="4300"/>
              </a:lnSpc>
              <a:buNone/>
            </a:pPr>
            <a:r>
              <a:rPr lang="en-US" sz="3400" dirty="0">
                <a:solidFill>
                  <a:srgbClr val="1B1B27"/>
                </a:solidFill>
                <a:latin typeface="Alexandria" pitchFamily="34" charset="0"/>
                <a:ea typeface="Alexandria" pitchFamily="34" charset="-122"/>
                <a:cs typeface="Alexandria" pitchFamily="34" charset="-120"/>
              </a:rPr>
              <a:t>Applying Hofstede's Cultural Dimensions to UK-China Negotiations</a:t>
            </a:r>
            <a:endParaRPr lang="en-US" sz="3400" dirty="0"/>
          </a:p>
        </p:txBody>
      </p:sp>
      <p:sp>
        <p:nvSpPr>
          <p:cNvPr id="3" name="Text 1"/>
          <p:cNvSpPr/>
          <p:nvPr/>
        </p:nvSpPr>
        <p:spPr>
          <a:xfrm>
            <a:off x="699968" y="2047280"/>
            <a:ext cx="13230463" cy="560070"/>
          </a:xfrm>
          <a:prstGeom prst="rect">
            <a:avLst/>
          </a:prstGeom>
          <a:noFill/>
          <a:ln/>
        </p:spPr>
        <p:txBody>
          <a:bodyPr wrap="square" lIns="0" tIns="0" rIns="0" bIns="0" rtlCol="0" anchor="t"/>
          <a:lstStyle/>
          <a:p>
            <a:pPr marL="0" indent="0" algn="l">
              <a:lnSpc>
                <a:spcPts val="2200"/>
              </a:lnSpc>
              <a:buNone/>
            </a:pPr>
            <a:r>
              <a:rPr lang="en-US" sz="1350" dirty="0">
                <a:solidFill>
                  <a:srgbClr val="404155"/>
                </a:solidFill>
                <a:latin typeface="Nobile" pitchFamily="34" charset="0"/>
                <a:ea typeface="Nobile" pitchFamily="34" charset="-122"/>
                <a:cs typeface="Nobile" pitchFamily="34" charset="-120"/>
              </a:rPr>
              <a:t>Geert Hofstede's seminal model provides a robust framework for understanding cross-cultural differences between the UK and China, offering critical insights for effective negotiation (Hofstede, 2001). The divergence in key dimensions necessitates tailored strategies for success:</a:t>
            </a:r>
            <a:endParaRPr lang="en-US" sz="1350" dirty="0"/>
          </a:p>
        </p:txBody>
      </p:sp>
      <p:sp>
        <p:nvSpPr>
          <p:cNvPr id="4" name="Text 2"/>
          <p:cNvSpPr/>
          <p:nvPr/>
        </p:nvSpPr>
        <p:spPr>
          <a:xfrm>
            <a:off x="495216" y="2955071"/>
            <a:ext cx="6401753" cy="1400175"/>
          </a:xfrm>
          <a:prstGeom prst="rect">
            <a:avLst/>
          </a:prstGeom>
          <a:noFill/>
          <a:ln/>
        </p:spPr>
        <p:txBody>
          <a:bodyPr wrap="square" lIns="0" tIns="0" rIns="0" bIns="0" rtlCol="0" anchor="t"/>
          <a:lstStyle/>
          <a:p>
            <a:pPr marL="342900" indent="-342900" algn="l">
              <a:lnSpc>
                <a:spcPts val="2200"/>
              </a:lnSpc>
              <a:buSzPct val="100000"/>
              <a:buChar char="•"/>
            </a:pPr>
            <a:r>
              <a:rPr lang="en-US" sz="1350" b="1" dirty="0">
                <a:solidFill>
                  <a:srgbClr val="404155"/>
                </a:solidFill>
                <a:latin typeface="Nobile" pitchFamily="34" charset="0"/>
                <a:ea typeface="Nobile" pitchFamily="34" charset="-122"/>
                <a:cs typeface="Nobile" pitchFamily="34" charset="-120"/>
              </a:rPr>
              <a:t>Power Distance (PDI):</a:t>
            </a:r>
            <a:r>
              <a:rPr lang="en-US" sz="1350" dirty="0">
                <a:solidFill>
                  <a:srgbClr val="404155"/>
                </a:solidFill>
                <a:latin typeface="Nobile" pitchFamily="34" charset="0"/>
                <a:ea typeface="Nobile" pitchFamily="34" charset="-122"/>
                <a:cs typeface="Nobile" pitchFamily="34" charset="-120"/>
              </a:rPr>
              <a:t> China scores high (80), indicating a hierarchical society where power is unequally distributed and accepted. </a:t>
            </a:r>
            <a:r>
              <a:rPr lang="en-GB" sz="1350" dirty="0">
                <a:solidFill>
                  <a:srgbClr val="404155"/>
                </a:solidFill>
                <a:latin typeface="Nobile" pitchFamily="34" charset="0"/>
                <a:ea typeface="Nobile" pitchFamily="34" charset="-122"/>
                <a:cs typeface="Nobile" pitchFamily="34" charset="-120"/>
              </a:rPr>
              <a:t>The</a:t>
            </a:r>
            <a:r>
              <a:rPr lang="en-US" sz="1350" dirty="0">
                <a:solidFill>
                  <a:srgbClr val="404155"/>
                </a:solidFill>
                <a:latin typeface="Nobile" pitchFamily="34" charset="0"/>
                <a:ea typeface="Nobile" pitchFamily="34" charset="-122"/>
                <a:cs typeface="Nobile" pitchFamily="34" charset="-120"/>
              </a:rPr>
              <a:t> UK scores</a:t>
            </a:r>
            <a:r>
              <a:rPr lang="en-GB" sz="1350" dirty="0">
                <a:solidFill>
                  <a:srgbClr val="404155"/>
                </a:solidFill>
                <a:latin typeface="Nobile" pitchFamily="34" charset="0"/>
                <a:ea typeface="Nobile" pitchFamily="34" charset="-122"/>
                <a:cs typeface="Nobile" pitchFamily="34" charset="-120"/>
              </a:rPr>
              <a:t> low</a:t>
            </a:r>
            <a:r>
              <a:rPr lang="en-US" sz="1350" dirty="0">
                <a:solidFill>
                  <a:srgbClr val="404155"/>
                </a:solidFill>
                <a:latin typeface="Nobile" pitchFamily="34" charset="0"/>
                <a:ea typeface="Nobile" pitchFamily="34" charset="-122"/>
                <a:cs typeface="Nobile" pitchFamily="34" charset="-120"/>
              </a:rPr>
              <a:t> (35), favoring flatter structures. This implies the need for Ecobuild to acknowledge formal titles and respect authority within the Chinese firm (Hofstede, 2001).</a:t>
            </a:r>
            <a:endParaRPr lang="en-US" sz="1350" dirty="0"/>
          </a:p>
        </p:txBody>
      </p:sp>
      <p:sp>
        <p:nvSpPr>
          <p:cNvPr id="5" name="Text 3"/>
          <p:cNvSpPr/>
          <p:nvPr/>
        </p:nvSpPr>
        <p:spPr>
          <a:xfrm>
            <a:off x="495215" y="4361736"/>
            <a:ext cx="6401753" cy="1400175"/>
          </a:xfrm>
          <a:prstGeom prst="rect">
            <a:avLst/>
          </a:prstGeom>
          <a:noFill/>
          <a:ln/>
        </p:spPr>
        <p:txBody>
          <a:bodyPr wrap="square" lIns="0" tIns="0" rIns="0" bIns="0" rtlCol="0" anchor="t"/>
          <a:lstStyle/>
          <a:p>
            <a:pPr marL="342900" indent="-342900" algn="l">
              <a:lnSpc>
                <a:spcPts val="2200"/>
              </a:lnSpc>
              <a:buSzPct val="100000"/>
              <a:buChar char="•"/>
            </a:pPr>
            <a:r>
              <a:rPr lang="en-US" sz="1350" b="1" dirty="0">
                <a:solidFill>
                  <a:srgbClr val="404155"/>
                </a:solidFill>
                <a:latin typeface="Nobile" pitchFamily="34" charset="0"/>
                <a:ea typeface="Nobile" pitchFamily="34" charset="-122"/>
                <a:cs typeface="Nobile" pitchFamily="34" charset="-120"/>
              </a:rPr>
              <a:t>Individualism vs. Collectivism (IDV):</a:t>
            </a:r>
            <a:r>
              <a:rPr lang="en-US" sz="1350" dirty="0">
                <a:solidFill>
                  <a:srgbClr val="404155"/>
                </a:solidFill>
                <a:latin typeface="Nobile" pitchFamily="34" charset="0"/>
                <a:ea typeface="Nobile" pitchFamily="34" charset="-122"/>
                <a:cs typeface="Nobile" pitchFamily="34" charset="-120"/>
              </a:rPr>
              <a:t> The UK is highly individualistic (89), emphasizing personal achievement. China is collectivistic (20), prioritizing group harmony and loyalty. Negotiations with the Chinese supplier must appeal to collective benefits and long-term relationships rather than solely individual gains (Hofstede, 2001).</a:t>
            </a:r>
            <a:endParaRPr lang="en-US" sz="1350" dirty="0"/>
          </a:p>
        </p:txBody>
      </p:sp>
      <p:sp>
        <p:nvSpPr>
          <p:cNvPr id="6" name="Text 4"/>
          <p:cNvSpPr/>
          <p:nvPr/>
        </p:nvSpPr>
        <p:spPr>
          <a:xfrm>
            <a:off x="403285" y="5768401"/>
            <a:ext cx="6401753" cy="1400175"/>
          </a:xfrm>
          <a:prstGeom prst="rect">
            <a:avLst/>
          </a:prstGeom>
          <a:noFill/>
          <a:ln/>
        </p:spPr>
        <p:txBody>
          <a:bodyPr wrap="square" lIns="0" tIns="0" rIns="0" bIns="0" rtlCol="0" anchor="t"/>
          <a:lstStyle/>
          <a:p>
            <a:pPr marL="342900" indent="-342900" algn="l">
              <a:lnSpc>
                <a:spcPts val="2200"/>
              </a:lnSpc>
              <a:buSzPct val="100000"/>
              <a:buChar char="•"/>
            </a:pPr>
            <a:r>
              <a:rPr lang="en-US" sz="1350" b="1" dirty="0">
                <a:solidFill>
                  <a:srgbClr val="404155"/>
                </a:solidFill>
                <a:latin typeface="Nobile" pitchFamily="34" charset="0"/>
                <a:ea typeface="Nobile" pitchFamily="34" charset="-122"/>
                <a:cs typeface="Nobile" pitchFamily="34" charset="-120"/>
              </a:rPr>
              <a:t>Masculinity vs. Femininity (MAS):</a:t>
            </a:r>
            <a:r>
              <a:rPr lang="en-US" sz="1350" dirty="0">
                <a:solidFill>
                  <a:srgbClr val="404155"/>
                </a:solidFill>
                <a:latin typeface="Nobile" pitchFamily="34" charset="0"/>
                <a:ea typeface="Nobile" pitchFamily="34" charset="-122"/>
                <a:cs typeface="Nobile" pitchFamily="34" charset="-120"/>
              </a:rPr>
              <a:t> Both the UK (66) and China (66) are relatively masculine societies, valuing assertiveness, achievement, and competition. This suggests a shared preference for clear goals and results-oriented discussions</a:t>
            </a:r>
            <a:r>
              <a:rPr lang="en-GB" sz="1350" dirty="0">
                <a:solidFill>
                  <a:srgbClr val="404155"/>
                </a:solidFill>
                <a:latin typeface="Nobile" pitchFamily="34" charset="0"/>
                <a:ea typeface="Nobile" pitchFamily="34" charset="-122"/>
                <a:cs typeface="Nobile" pitchFamily="34" charset="-120"/>
              </a:rPr>
              <a:t>. </a:t>
            </a:r>
            <a:r>
              <a:rPr lang="en-US" sz="1350" dirty="0">
                <a:solidFill>
                  <a:srgbClr val="404155"/>
                </a:solidFill>
                <a:latin typeface="Nobile" pitchFamily="34" charset="0"/>
                <a:ea typeface="Nobile" pitchFamily="34" charset="-122"/>
                <a:cs typeface="Nobile" pitchFamily="34" charset="-120"/>
              </a:rPr>
              <a:t>(Hofstede, 2001).</a:t>
            </a:r>
            <a:endParaRPr lang="en-US" sz="1350" dirty="0"/>
          </a:p>
        </p:txBody>
      </p:sp>
      <p:sp>
        <p:nvSpPr>
          <p:cNvPr id="7" name="Text 5"/>
          <p:cNvSpPr/>
          <p:nvPr/>
        </p:nvSpPr>
        <p:spPr>
          <a:xfrm>
            <a:off x="7620609" y="2669228"/>
            <a:ext cx="6401753" cy="1400175"/>
          </a:xfrm>
          <a:prstGeom prst="rect">
            <a:avLst/>
          </a:prstGeom>
          <a:noFill/>
          <a:ln/>
        </p:spPr>
        <p:txBody>
          <a:bodyPr wrap="square" lIns="0" tIns="0" rIns="0" bIns="0" rtlCol="0" anchor="t"/>
          <a:lstStyle/>
          <a:p>
            <a:pPr marL="342900" indent="-342900" algn="l">
              <a:lnSpc>
                <a:spcPts val="2200"/>
              </a:lnSpc>
              <a:buSzPct val="100000"/>
              <a:buChar char="•"/>
            </a:pPr>
            <a:r>
              <a:rPr lang="en-US" sz="1350" b="1" dirty="0">
                <a:solidFill>
                  <a:srgbClr val="404155"/>
                </a:solidFill>
                <a:latin typeface="Nobile" pitchFamily="34" charset="0"/>
                <a:ea typeface="Nobile" pitchFamily="34" charset="-122"/>
                <a:cs typeface="Nobile" pitchFamily="34" charset="-120"/>
              </a:rPr>
              <a:t>Uncertainty Avoidance (UAI):</a:t>
            </a:r>
            <a:r>
              <a:rPr lang="en-US" sz="1350" dirty="0">
                <a:solidFill>
                  <a:srgbClr val="404155"/>
                </a:solidFill>
                <a:latin typeface="Nobile" pitchFamily="34" charset="0"/>
                <a:ea typeface="Nobile" pitchFamily="34" charset="-122"/>
                <a:cs typeface="Nobile" pitchFamily="34" charset="-120"/>
              </a:rPr>
              <a:t> The UK has low uncertainty avoidance (35), being more comfortable with ambiguity and change. China has moderate uncertainty avoidance (30), indicating a pragmatic approach. Ecobuild should present clear, well-defined proposals while being adaptable to changing circumstances (Hofstede, 2001).</a:t>
            </a:r>
            <a:endParaRPr lang="en-US" sz="1350" dirty="0"/>
          </a:p>
        </p:txBody>
      </p:sp>
      <p:sp>
        <p:nvSpPr>
          <p:cNvPr id="8" name="Text 6"/>
          <p:cNvSpPr/>
          <p:nvPr/>
        </p:nvSpPr>
        <p:spPr>
          <a:xfrm>
            <a:off x="7536299" y="4160197"/>
            <a:ext cx="6401753" cy="1680210"/>
          </a:xfrm>
          <a:prstGeom prst="rect">
            <a:avLst/>
          </a:prstGeom>
          <a:noFill/>
          <a:ln/>
        </p:spPr>
        <p:txBody>
          <a:bodyPr wrap="square" lIns="0" tIns="0" rIns="0" bIns="0" rtlCol="0" anchor="t"/>
          <a:lstStyle/>
          <a:p>
            <a:pPr marL="342900" indent="-342900" algn="l">
              <a:lnSpc>
                <a:spcPts val="2200"/>
              </a:lnSpc>
              <a:buSzPct val="100000"/>
              <a:buChar char="•"/>
            </a:pPr>
            <a:r>
              <a:rPr lang="en-US" sz="1350" b="1" dirty="0">
                <a:solidFill>
                  <a:srgbClr val="404155"/>
                </a:solidFill>
                <a:latin typeface="Nobile" pitchFamily="34" charset="0"/>
                <a:ea typeface="Nobile" pitchFamily="34" charset="-122"/>
                <a:cs typeface="Nobile" pitchFamily="34" charset="-120"/>
              </a:rPr>
              <a:t>Long-Term Orientation vs. Short-Term Normative Orientation (LTO):</a:t>
            </a:r>
            <a:r>
              <a:rPr lang="en-US" sz="1350" dirty="0">
                <a:solidFill>
                  <a:srgbClr val="404155"/>
                </a:solidFill>
                <a:latin typeface="Nobile" pitchFamily="34" charset="0"/>
                <a:ea typeface="Nobile" pitchFamily="34" charset="-122"/>
                <a:cs typeface="Nobile" pitchFamily="34" charset="-120"/>
              </a:rPr>
              <a:t> China has a very high LTO (87), valuing perseverance and thrift for future rewards. The UK has a lower LTO (51). This highlights the Chinese firm's emphasis on long-term relationships and investment, requiring patience and a future-oriented perspective from Ecobuild (Hofstede, 2001).</a:t>
            </a:r>
            <a:endParaRPr lang="en-US" sz="1350" dirty="0"/>
          </a:p>
        </p:txBody>
      </p:sp>
      <p:sp>
        <p:nvSpPr>
          <p:cNvPr id="9" name="Text 7"/>
          <p:cNvSpPr/>
          <p:nvPr/>
        </p:nvSpPr>
        <p:spPr>
          <a:xfrm>
            <a:off x="7620609" y="5761911"/>
            <a:ext cx="6401753" cy="1400175"/>
          </a:xfrm>
          <a:prstGeom prst="rect">
            <a:avLst/>
          </a:prstGeom>
          <a:noFill/>
          <a:ln/>
        </p:spPr>
        <p:txBody>
          <a:bodyPr wrap="square" lIns="0" tIns="0" rIns="0" bIns="0" rtlCol="0" anchor="t"/>
          <a:lstStyle/>
          <a:p>
            <a:pPr marL="342900" indent="-342900" algn="l">
              <a:lnSpc>
                <a:spcPts val="2200"/>
              </a:lnSpc>
              <a:buSzPct val="100000"/>
              <a:buChar char="•"/>
            </a:pPr>
            <a:r>
              <a:rPr lang="en-US" sz="1350" b="1" dirty="0">
                <a:solidFill>
                  <a:srgbClr val="404155"/>
                </a:solidFill>
                <a:latin typeface="Nobile" pitchFamily="34" charset="0"/>
                <a:ea typeface="Nobile" pitchFamily="34" charset="-122"/>
                <a:cs typeface="Nobile" pitchFamily="34" charset="-120"/>
              </a:rPr>
              <a:t>Indulgence vs. Restraint (IVR):</a:t>
            </a:r>
            <a:r>
              <a:rPr lang="en-US" sz="1350" dirty="0">
                <a:solidFill>
                  <a:srgbClr val="404155"/>
                </a:solidFill>
                <a:latin typeface="Nobile" pitchFamily="34" charset="0"/>
                <a:ea typeface="Nobile" pitchFamily="34" charset="-122"/>
                <a:cs typeface="Nobile" pitchFamily="34" charset="-120"/>
              </a:rPr>
              <a:t> The UK is an indulgent society (69), allowing for relatively free gratification of human desires. China is more restrained (24), suppressing gratification. This may impact approaches to celebrating success or expressing satisfaction during negotiations (Hofstede, 2001).</a:t>
            </a:r>
            <a:endParaRPr lang="en-US" sz="13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1094899"/>
            <a:ext cx="11916251" cy="620078"/>
          </a:xfrm>
          <a:prstGeom prst="rect">
            <a:avLst/>
          </a:prstGeom>
          <a:noFill/>
          <a:ln/>
        </p:spPr>
        <p:txBody>
          <a:bodyPr wrap="none" lIns="0" tIns="0" rIns="0" bIns="0" rtlCol="0" anchor="t"/>
          <a:lstStyle/>
          <a:p>
            <a:pPr marL="0" indent="0" algn="l">
              <a:lnSpc>
                <a:spcPts val="4850"/>
              </a:lnSpc>
              <a:buNone/>
            </a:pPr>
            <a:r>
              <a:rPr lang="en-US" sz="3900" dirty="0">
                <a:solidFill>
                  <a:srgbClr val="1B1B27"/>
                </a:solidFill>
                <a:latin typeface="Alexandria" pitchFamily="34" charset="0"/>
                <a:ea typeface="Alexandria" pitchFamily="34" charset="-122"/>
                <a:cs typeface="Alexandria" pitchFamily="34" charset="-120"/>
              </a:rPr>
              <a:t>Strategic Approaches for UK-China Negotiations</a:t>
            </a:r>
            <a:endParaRPr lang="en-US" sz="3900" dirty="0"/>
          </a:p>
        </p:txBody>
      </p:sp>
      <p:sp>
        <p:nvSpPr>
          <p:cNvPr id="3" name="Text 1"/>
          <p:cNvSpPr/>
          <p:nvPr/>
        </p:nvSpPr>
        <p:spPr>
          <a:xfrm>
            <a:off x="793790" y="2111812"/>
            <a:ext cx="13042821" cy="63507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Navigating the cultural landscape between the UK and China requires a blend of adaptability and foresight in negotiation strategies (Moran et al., 2011). Key considerations for Ecobuild Midlands Ltd. include:</a:t>
            </a:r>
            <a:endParaRPr lang="en-US" sz="1550" dirty="0"/>
          </a:p>
        </p:txBody>
      </p:sp>
      <p:sp>
        <p:nvSpPr>
          <p:cNvPr id="4" name="Shape 2"/>
          <p:cNvSpPr/>
          <p:nvPr/>
        </p:nvSpPr>
        <p:spPr>
          <a:xfrm>
            <a:off x="793790" y="2970133"/>
            <a:ext cx="6422231" cy="2141815"/>
          </a:xfrm>
          <a:prstGeom prst="roundRect">
            <a:avLst>
              <a:gd name="adj" fmla="val 5123"/>
            </a:avLst>
          </a:prstGeom>
          <a:noFill/>
          <a:ln w="22860">
            <a:solidFill>
              <a:srgbClr val="B8C3DF"/>
            </a:solidFill>
            <a:prstDash val="solid"/>
          </a:ln>
        </p:spPr>
      </p:sp>
      <p:sp>
        <p:nvSpPr>
          <p:cNvPr id="5" name="Shape 3"/>
          <p:cNvSpPr/>
          <p:nvPr/>
        </p:nvSpPr>
        <p:spPr>
          <a:xfrm>
            <a:off x="770930" y="2970133"/>
            <a:ext cx="91440" cy="2141815"/>
          </a:xfrm>
          <a:prstGeom prst="roundRect">
            <a:avLst>
              <a:gd name="adj" fmla="val 91163"/>
            </a:avLst>
          </a:prstGeom>
          <a:solidFill>
            <a:srgbClr val="1B54DA"/>
          </a:solidFill>
          <a:ln/>
        </p:spPr>
      </p:sp>
      <p:sp>
        <p:nvSpPr>
          <p:cNvPr id="6" name="Text 4"/>
          <p:cNvSpPr/>
          <p:nvPr/>
        </p:nvSpPr>
        <p:spPr>
          <a:xfrm>
            <a:off x="1083588" y="3191351"/>
            <a:ext cx="3763089"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Relationship Building (Guanxi)</a:t>
            </a:r>
            <a:endParaRPr lang="en-US" sz="1950" dirty="0"/>
          </a:p>
        </p:txBody>
      </p:sp>
      <p:sp>
        <p:nvSpPr>
          <p:cNvPr id="7" name="Text 5"/>
          <p:cNvSpPr/>
          <p:nvPr/>
        </p:nvSpPr>
        <p:spPr>
          <a:xfrm>
            <a:off x="1083588" y="3620572"/>
            <a:ext cx="5911215" cy="127015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Prioritize developing trust and personal connections before business discussions. In China, "Guanxi" (关系) is paramount, acting as a network of reciprocal relationships that facilitates business (Yeung &amp; Tung, 1996).</a:t>
            </a:r>
            <a:endParaRPr lang="en-US" sz="1550" dirty="0"/>
          </a:p>
        </p:txBody>
      </p:sp>
      <p:sp>
        <p:nvSpPr>
          <p:cNvPr id="8" name="Shape 6"/>
          <p:cNvSpPr/>
          <p:nvPr/>
        </p:nvSpPr>
        <p:spPr>
          <a:xfrm>
            <a:off x="7414379" y="2970133"/>
            <a:ext cx="6422231" cy="2141815"/>
          </a:xfrm>
          <a:prstGeom prst="roundRect">
            <a:avLst>
              <a:gd name="adj" fmla="val 5123"/>
            </a:avLst>
          </a:prstGeom>
          <a:noFill/>
          <a:ln w="22860">
            <a:solidFill>
              <a:srgbClr val="B8C3DF"/>
            </a:solidFill>
            <a:prstDash val="solid"/>
          </a:ln>
        </p:spPr>
      </p:sp>
      <p:sp>
        <p:nvSpPr>
          <p:cNvPr id="9" name="Shape 7"/>
          <p:cNvSpPr/>
          <p:nvPr/>
        </p:nvSpPr>
        <p:spPr>
          <a:xfrm>
            <a:off x="7391519" y="2970133"/>
            <a:ext cx="91440" cy="2141815"/>
          </a:xfrm>
          <a:prstGeom prst="roundRect">
            <a:avLst>
              <a:gd name="adj" fmla="val 91163"/>
            </a:avLst>
          </a:prstGeom>
          <a:solidFill>
            <a:srgbClr val="1B54DA"/>
          </a:solidFill>
          <a:ln/>
        </p:spPr>
      </p:sp>
      <p:sp>
        <p:nvSpPr>
          <p:cNvPr id="10" name="Text 8"/>
          <p:cNvSpPr/>
          <p:nvPr/>
        </p:nvSpPr>
        <p:spPr>
          <a:xfrm>
            <a:off x="7704177" y="3191351"/>
            <a:ext cx="4726305"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Patience and Indirect Communication</a:t>
            </a:r>
            <a:endParaRPr lang="en-US" sz="1950" dirty="0"/>
          </a:p>
        </p:txBody>
      </p:sp>
      <p:sp>
        <p:nvSpPr>
          <p:cNvPr id="11" name="Text 9"/>
          <p:cNvSpPr/>
          <p:nvPr/>
        </p:nvSpPr>
        <p:spPr>
          <a:xfrm>
            <a:off x="7704177" y="3620572"/>
            <a:ext cx="5911215" cy="95261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Be prepared for a slower negotiation pace. Chinese negotiators often employ indirect communication and may require time to build consensus internally (Fang, 1999).</a:t>
            </a:r>
            <a:endParaRPr lang="en-US" sz="1550" dirty="0"/>
          </a:p>
        </p:txBody>
      </p:sp>
      <p:sp>
        <p:nvSpPr>
          <p:cNvPr id="12" name="Shape 10"/>
          <p:cNvSpPr/>
          <p:nvPr/>
        </p:nvSpPr>
        <p:spPr>
          <a:xfrm>
            <a:off x="793790" y="5310307"/>
            <a:ext cx="6422231" cy="1824276"/>
          </a:xfrm>
          <a:prstGeom prst="roundRect">
            <a:avLst>
              <a:gd name="adj" fmla="val 6015"/>
            </a:avLst>
          </a:prstGeom>
          <a:noFill/>
          <a:ln w="22860">
            <a:solidFill>
              <a:srgbClr val="B8C3DF"/>
            </a:solidFill>
            <a:prstDash val="solid"/>
          </a:ln>
        </p:spPr>
      </p:sp>
      <p:sp>
        <p:nvSpPr>
          <p:cNvPr id="13" name="Shape 11"/>
          <p:cNvSpPr/>
          <p:nvPr/>
        </p:nvSpPr>
        <p:spPr>
          <a:xfrm>
            <a:off x="770930" y="5310307"/>
            <a:ext cx="91440" cy="1824276"/>
          </a:xfrm>
          <a:prstGeom prst="roundRect">
            <a:avLst>
              <a:gd name="adj" fmla="val 91163"/>
            </a:avLst>
          </a:prstGeom>
          <a:solidFill>
            <a:srgbClr val="1B54DA"/>
          </a:solidFill>
          <a:ln/>
        </p:spPr>
      </p:sp>
      <p:sp>
        <p:nvSpPr>
          <p:cNvPr id="14" name="Text 12"/>
          <p:cNvSpPr/>
          <p:nvPr/>
        </p:nvSpPr>
        <p:spPr>
          <a:xfrm>
            <a:off x="1083588" y="5531525"/>
            <a:ext cx="3984546"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Emphasis on Harmony and Face</a:t>
            </a:r>
            <a:endParaRPr lang="en-US" sz="1950" dirty="0"/>
          </a:p>
        </p:txBody>
      </p:sp>
      <p:sp>
        <p:nvSpPr>
          <p:cNvPr id="15" name="Text 13"/>
          <p:cNvSpPr/>
          <p:nvPr/>
        </p:nvSpPr>
        <p:spPr>
          <a:xfrm>
            <a:off x="1083588" y="5960745"/>
            <a:ext cx="5911215" cy="95261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Maintain harmony and avoid causing loss of "face" (面子) for counterparts. Public criticism or aggressive tactics can damage relationships beyond repair (Bond, 1991).</a:t>
            </a:r>
            <a:endParaRPr lang="en-US" sz="1550" dirty="0"/>
          </a:p>
        </p:txBody>
      </p:sp>
      <p:sp>
        <p:nvSpPr>
          <p:cNvPr id="16" name="Shape 14"/>
          <p:cNvSpPr/>
          <p:nvPr/>
        </p:nvSpPr>
        <p:spPr>
          <a:xfrm>
            <a:off x="7414379" y="5310307"/>
            <a:ext cx="6422231" cy="1824276"/>
          </a:xfrm>
          <a:prstGeom prst="roundRect">
            <a:avLst>
              <a:gd name="adj" fmla="val 6015"/>
            </a:avLst>
          </a:prstGeom>
          <a:noFill/>
          <a:ln w="22860">
            <a:solidFill>
              <a:srgbClr val="B8C3DF"/>
            </a:solidFill>
            <a:prstDash val="solid"/>
          </a:ln>
        </p:spPr>
      </p:sp>
      <p:sp>
        <p:nvSpPr>
          <p:cNvPr id="17" name="Shape 15"/>
          <p:cNvSpPr/>
          <p:nvPr/>
        </p:nvSpPr>
        <p:spPr>
          <a:xfrm>
            <a:off x="7391519" y="5310307"/>
            <a:ext cx="91440" cy="1824276"/>
          </a:xfrm>
          <a:prstGeom prst="roundRect">
            <a:avLst>
              <a:gd name="adj" fmla="val 91163"/>
            </a:avLst>
          </a:prstGeom>
          <a:solidFill>
            <a:srgbClr val="1B54DA"/>
          </a:solidFill>
          <a:ln/>
        </p:spPr>
      </p:sp>
      <p:sp>
        <p:nvSpPr>
          <p:cNvPr id="18" name="Text 16"/>
          <p:cNvSpPr/>
          <p:nvPr/>
        </p:nvSpPr>
        <p:spPr>
          <a:xfrm>
            <a:off x="7704177" y="5531525"/>
            <a:ext cx="3026450" cy="310158"/>
          </a:xfrm>
          <a:prstGeom prst="rect">
            <a:avLst/>
          </a:prstGeom>
          <a:noFill/>
          <a:ln/>
        </p:spPr>
        <p:txBody>
          <a:bodyPr wrap="none" lIns="0" tIns="0" rIns="0" bIns="0" rtlCol="0" anchor="t"/>
          <a:lstStyle/>
          <a:p>
            <a:pPr marL="0" indent="0" algn="l">
              <a:lnSpc>
                <a:spcPts val="2400"/>
              </a:lnSpc>
              <a:buNone/>
            </a:pPr>
            <a:r>
              <a:rPr lang="en-US" sz="1950" dirty="0">
                <a:solidFill>
                  <a:srgbClr val="404155"/>
                </a:solidFill>
                <a:latin typeface="Alexandria" pitchFamily="34" charset="0"/>
                <a:ea typeface="Alexandria" pitchFamily="34" charset="-122"/>
                <a:cs typeface="Alexandria" pitchFamily="34" charset="-120"/>
              </a:rPr>
              <a:t>Formalities and Protocol</a:t>
            </a:r>
            <a:endParaRPr lang="en-US" sz="1950" dirty="0"/>
          </a:p>
        </p:txBody>
      </p:sp>
      <p:sp>
        <p:nvSpPr>
          <p:cNvPr id="19" name="Text 17"/>
          <p:cNvSpPr/>
          <p:nvPr/>
        </p:nvSpPr>
        <p:spPr>
          <a:xfrm>
            <a:off x="7704177" y="5960745"/>
            <a:ext cx="5911215" cy="95261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Adhere strictly to protocols, including proper introductions, gift-giving (with cultural awareness), and seating arrangements, to show respect (Graham &amp; Lam, 2003).</a:t>
            </a:r>
            <a:endParaRPr lang="en-US" sz="15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05683" y="485418"/>
            <a:ext cx="10069116" cy="551259"/>
          </a:xfrm>
          <a:prstGeom prst="rect">
            <a:avLst/>
          </a:prstGeom>
          <a:noFill/>
          <a:ln/>
        </p:spPr>
        <p:txBody>
          <a:bodyPr wrap="none" lIns="0" tIns="0" rIns="0" bIns="0" rtlCol="0" anchor="t"/>
          <a:lstStyle/>
          <a:p>
            <a:pPr marL="0" indent="0" algn="l">
              <a:lnSpc>
                <a:spcPts val="4300"/>
              </a:lnSpc>
              <a:buNone/>
            </a:pPr>
            <a:r>
              <a:rPr lang="en-US" sz="3450" dirty="0">
                <a:solidFill>
                  <a:srgbClr val="1B1B27"/>
                </a:solidFill>
                <a:latin typeface="Alexandria" pitchFamily="34" charset="0"/>
                <a:ea typeface="Alexandria" pitchFamily="34" charset="-122"/>
                <a:cs typeface="Alexandria" pitchFamily="34" charset="-120"/>
              </a:rPr>
              <a:t>Recommendations for Ecobuild Midlands Ltd.</a:t>
            </a:r>
            <a:endParaRPr lang="en-US" sz="3450" dirty="0"/>
          </a:p>
        </p:txBody>
      </p:sp>
      <p:sp>
        <p:nvSpPr>
          <p:cNvPr id="3" name="Text 1"/>
          <p:cNvSpPr/>
          <p:nvPr/>
        </p:nvSpPr>
        <p:spPr>
          <a:xfrm>
            <a:off x="705683" y="1389459"/>
            <a:ext cx="13219033" cy="564594"/>
          </a:xfrm>
          <a:prstGeom prst="rect">
            <a:avLst/>
          </a:prstGeom>
          <a:noFill/>
          <a:ln/>
        </p:spPr>
        <p:txBody>
          <a:bodyPr wrap="square" lIns="0" tIns="0" rIns="0" bIns="0" rtlCol="0" anchor="t"/>
          <a:lstStyle/>
          <a:p>
            <a:pPr marL="0" indent="0" algn="l">
              <a:lnSpc>
                <a:spcPts val="2200"/>
              </a:lnSpc>
              <a:buNone/>
            </a:pPr>
            <a:r>
              <a:rPr lang="en-US" sz="1350" dirty="0">
                <a:solidFill>
                  <a:srgbClr val="404155"/>
                </a:solidFill>
                <a:latin typeface="Nobile" pitchFamily="34" charset="0"/>
                <a:ea typeface="Nobile" pitchFamily="34" charset="-122"/>
                <a:cs typeface="Nobile" pitchFamily="34" charset="-120"/>
              </a:rPr>
              <a:t>To foster a successful strategic partnership with the Chinese construction supplier, Ecobuild Midlands Ltd. should implement the following recommendations:</a:t>
            </a:r>
            <a:endParaRPr lang="en-US" sz="1350" dirty="0"/>
          </a:p>
        </p:txBody>
      </p:sp>
      <p:sp>
        <p:nvSpPr>
          <p:cNvPr id="4" name="Shape 2"/>
          <p:cNvSpPr/>
          <p:nvPr/>
        </p:nvSpPr>
        <p:spPr>
          <a:xfrm>
            <a:off x="705683" y="2152412"/>
            <a:ext cx="705683" cy="1298734"/>
          </a:xfrm>
          <a:prstGeom prst="roundRect">
            <a:avLst>
              <a:gd name="adj" fmla="val 360001"/>
            </a:avLst>
          </a:prstGeom>
          <a:solidFill>
            <a:srgbClr val="D2DDF9"/>
          </a:solidFill>
          <a:ln w="7620">
            <a:solidFill>
              <a:srgbClr val="B8C3DF"/>
            </a:solidFill>
            <a:prstDash val="solid"/>
          </a:ln>
        </p:spPr>
      </p:sp>
      <p:sp>
        <p:nvSpPr>
          <p:cNvPr id="5" name="Text 3"/>
          <p:cNvSpPr/>
          <p:nvPr/>
        </p:nvSpPr>
        <p:spPr>
          <a:xfrm>
            <a:off x="926187" y="2636401"/>
            <a:ext cx="264557" cy="330756"/>
          </a:xfrm>
          <a:prstGeom prst="rect">
            <a:avLst/>
          </a:prstGeom>
          <a:noFill/>
          <a:ln/>
        </p:spPr>
        <p:txBody>
          <a:bodyPr wrap="none" lIns="0" tIns="0" rIns="0" bIns="0" rtlCol="0" anchor="t"/>
          <a:lstStyle/>
          <a:p>
            <a:pPr marL="0" indent="0" algn="l">
              <a:lnSpc>
                <a:spcPts val="2050"/>
              </a:lnSpc>
              <a:buNone/>
            </a:pPr>
            <a:r>
              <a:rPr lang="en-US" sz="2050" dirty="0">
                <a:solidFill>
                  <a:srgbClr val="404155"/>
                </a:solidFill>
                <a:latin typeface="Alexandria" pitchFamily="34" charset="0"/>
                <a:ea typeface="Alexandria" pitchFamily="34" charset="-122"/>
                <a:cs typeface="Alexandria" pitchFamily="34" charset="-120"/>
              </a:rPr>
              <a:t>1</a:t>
            </a:r>
            <a:endParaRPr lang="en-US" sz="2050" dirty="0"/>
          </a:p>
        </p:txBody>
      </p:sp>
      <p:sp>
        <p:nvSpPr>
          <p:cNvPr id="6" name="Text 4"/>
          <p:cNvSpPr/>
          <p:nvPr/>
        </p:nvSpPr>
        <p:spPr>
          <a:xfrm>
            <a:off x="1587698" y="2328743"/>
            <a:ext cx="2205157" cy="275630"/>
          </a:xfrm>
          <a:prstGeom prst="rect">
            <a:avLst/>
          </a:prstGeom>
          <a:noFill/>
          <a:ln/>
        </p:spPr>
        <p:txBody>
          <a:bodyPr wrap="none" lIns="0" tIns="0" rIns="0" bIns="0" rtlCol="0" anchor="t"/>
          <a:lstStyle/>
          <a:p>
            <a:pPr marL="0" indent="0" algn="l">
              <a:lnSpc>
                <a:spcPts val="2150"/>
              </a:lnSpc>
              <a:buNone/>
            </a:pPr>
            <a:r>
              <a:rPr lang="en-US" sz="1700" dirty="0">
                <a:solidFill>
                  <a:srgbClr val="404155"/>
                </a:solidFill>
                <a:latin typeface="Alexandria" pitchFamily="34" charset="0"/>
                <a:ea typeface="Alexandria" pitchFamily="34" charset="-122"/>
                <a:cs typeface="Alexandria" pitchFamily="34" charset="-120"/>
              </a:rPr>
              <a:t>Cultural Training</a:t>
            </a:r>
            <a:endParaRPr lang="en-US" sz="1700" dirty="0"/>
          </a:p>
        </p:txBody>
      </p:sp>
      <p:sp>
        <p:nvSpPr>
          <p:cNvPr id="7" name="Text 5"/>
          <p:cNvSpPr/>
          <p:nvPr/>
        </p:nvSpPr>
        <p:spPr>
          <a:xfrm>
            <a:off x="1587698" y="2710220"/>
            <a:ext cx="12337018" cy="564594"/>
          </a:xfrm>
          <a:prstGeom prst="rect">
            <a:avLst/>
          </a:prstGeom>
          <a:noFill/>
          <a:ln/>
        </p:spPr>
        <p:txBody>
          <a:bodyPr wrap="square" lIns="0" tIns="0" rIns="0" bIns="0" rtlCol="0" anchor="t"/>
          <a:lstStyle/>
          <a:p>
            <a:pPr marL="0" indent="0" algn="l">
              <a:lnSpc>
                <a:spcPts val="2200"/>
              </a:lnSpc>
              <a:buNone/>
            </a:pPr>
            <a:r>
              <a:rPr lang="en-US" sz="1350" dirty="0">
                <a:solidFill>
                  <a:srgbClr val="404155"/>
                </a:solidFill>
                <a:latin typeface="Nobile" pitchFamily="34" charset="0"/>
                <a:ea typeface="Nobile" pitchFamily="34" charset="-122"/>
                <a:cs typeface="Nobile" pitchFamily="34" charset="-120"/>
              </a:rPr>
              <a:t>Invest in comprehensive cross-cultural training for all team members involved in negotiations, focusing on Chinese business etiquette, communication styles, and decision-making processes (Schneider &amp; Barsoux, 2003).</a:t>
            </a:r>
            <a:endParaRPr lang="en-US" sz="1350" dirty="0"/>
          </a:p>
        </p:txBody>
      </p:sp>
      <p:sp>
        <p:nvSpPr>
          <p:cNvPr id="8" name="Shape 6"/>
          <p:cNvSpPr/>
          <p:nvPr/>
        </p:nvSpPr>
        <p:spPr>
          <a:xfrm>
            <a:off x="705683" y="3583424"/>
            <a:ext cx="705683" cy="1298734"/>
          </a:xfrm>
          <a:prstGeom prst="roundRect">
            <a:avLst>
              <a:gd name="adj" fmla="val 360001"/>
            </a:avLst>
          </a:prstGeom>
          <a:solidFill>
            <a:srgbClr val="D2DDF9"/>
          </a:solidFill>
          <a:ln w="7620">
            <a:solidFill>
              <a:srgbClr val="B8C3DF"/>
            </a:solidFill>
            <a:prstDash val="solid"/>
          </a:ln>
        </p:spPr>
      </p:sp>
      <p:sp>
        <p:nvSpPr>
          <p:cNvPr id="9" name="Text 7"/>
          <p:cNvSpPr/>
          <p:nvPr/>
        </p:nvSpPr>
        <p:spPr>
          <a:xfrm>
            <a:off x="926187" y="4067413"/>
            <a:ext cx="264557" cy="330756"/>
          </a:xfrm>
          <a:prstGeom prst="rect">
            <a:avLst/>
          </a:prstGeom>
          <a:noFill/>
          <a:ln/>
        </p:spPr>
        <p:txBody>
          <a:bodyPr wrap="none" lIns="0" tIns="0" rIns="0" bIns="0" rtlCol="0" anchor="t"/>
          <a:lstStyle/>
          <a:p>
            <a:pPr marL="0" indent="0" algn="l">
              <a:lnSpc>
                <a:spcPts val="2050"/>
              </a:lnSpc>
              <a:buNone/>
            </a:pPr>
            <a:r>
              <a:rPr lang="en-US" sz="2050" dirty="0">
                <a:solidFill>
                  <a:srgbClr val="404155"/>
                </a:solidFill>
                <a:latin typeface="Alexandria" pitchFamily="34" charset="0"/>
                <a:ea typeface="Alexandria" pitchFamily="34" charset="-122"/>
                <a:cs typeface="Alexandria" pitchFamily="34" charset="-120"/>
              </a:rPr>
              <a:t>2</a:t>
            </a:r>
            <a:endParaRPr lang="en-US" sz="2050" dirty="0"/>
          </a:p>
        </p:txBody>
      </p:sp>
      <p:sp>
        <p:nvSpPr>
          <p:cNvPr id="10" name="Text 8"/>
          <p:cNvSpPr/>
          <p:nvPr/>
        </p:nvSpPr>
        <p:spPr>
          <a:xfrm>
            <a:off x="1587698" y="3759756"/>
            <a:ext cx="2231350" cy="275630"/>
          </a:xfrm>
          <a:prstGeom prst="rect">
            <a:avLst/>
          </a:prstGeom>
          <a:noFill/>
          <a:ln/>
        </p:spPr>
        <p:txBody>
          <a:bodyPr wrap="none" lIns="0" tIns="0" rIns="0" bIns="0" rtlCol="0" anchor="t"/>
          <a:lstStyle/>
          <a:p>
            <a:pPr marL="0" indent="0" algn="l">
              <a:lnSpc>
                <a:spcPts val="2150"/>
              </a:lnSpc>
              <a:buNone/>
            </a:pPr>
            <a:r>
              <a:rPr lang="en-US" sz="1700" dirty="0">
                <a:solidFill>
                  <a:srgbClr val="404155"/>
                </a:solidFill>
                <a:latin typeface="Alexandria" pitchFamily="34" charset="0"/>
                <a:ea typeface="Alexandria" pitchFamily="34" charset="-122"/>
                <a:cs typeface="Alexandria" pitchFamily="34" charset="-120"/>
              </a:rPr>
              <a:t>Local Intermediaries</a:t>
            </a:r>
            <a:endParaRPr lang="en-US" sz="1700" dirty="0"/>
          </a:p>
        </p:txBody>
      </p:sp>
      <p:sp>
        <p:nvSpPr>
          <p:cNvPr id="11" name="Text 9"/>
          <p:cNvSpPr/>
          <p:nvPr/>
        </p:nvSpPr>
        <p:spPr>
          <a:xfrm>
            <a:off x="1587698" y="4141232"/>
            <a:ext cx="12337018" cy="564594"/>
          </a:xfrm>
          <a:prstGeom prst="rect">
            <a:avLst/>
          </a:prstGeom>
          <a:noFill/>
          <a:ln/>
        </p:spPr>
        <p:txBody>
          <a:bodyPr wrap="square" lIns="0" tIns="0" rIns="0" bIns="0" rtlCol="0" anchor="t"/>
          <a:lstStyle/>
          <a:p>
            <a:pPr marL="0" indent="0" algn="l">
              <a:lnSpc>
                <a:spcPts val="2200"/>
              </a:lnSpc>
              <a:buNone/>
            </a:pPr>
            <a:r>
              <a:rPr lang="en-US" sz="1350" dirty="0">
                <a:solidFill>
                  <a:srgbClr val="404155"/>
                </a:solidFill>
                <a:latin typeface="Nobile" pitchFamily="34" charset="0"/>
                <a:ea typeface="Nobile" pitchFamily="34" charset="-122"/>
                <a:cs typeface="Nobile" pitchFamily="34" charset="-120"/>
              </a:rPr>
              <a:t>Consider engaging local Chinese consultants or intermediaries who possess deep cultural knowledge and established networks (Guanxi) to bridge communication gaps and facilitate trust (Luo, 2007).</a:t>
            </a:r>
            <a:endParaRPr lang="en-US" sz="1350" dirty="0"/>
          </a:p>
        </p:txBody>
      </p:sp>
      <p:sp>
        <p:nvSpPr>
          <p:cNvPr id="12" name="Shape 10"/>
          <p:cNvSpPr/>
          <p:nvPr/>
        </p:nvSpPr>
        <p:spPr>
          <a:xfrm>
            <a:off x="705683" y="5014436"/>
            <a:ext cx="705683" cy="1298734"/>
          </a:xfrm>
          <a:prstGeom prst="roundRect">
            <a:avLst>
              <a:gd name="adj" fmla="val 360001"/>
            </a:avLst>
          </a:prstGeom>
          <a:solidFill>
            <a:srgbClr val="D2DDF9"/>
          </a:solidFill>
          <a:ln w="7620">
            <a:solidFill>
              <a:srgbClr val="B8C3DF"/>
            </a:solidFill>
            <a:prstDash val="solid"/>
          </a:ln>
        </p:spPr>
      </p:sp>
      <p:sp>
        <p:nvSpPr>
          <p:cNvPr id="13" name="Text 11"/>
          <p:cNvSpPr/>
          <p:nvPr/>
        </p:nvSpPr>
        <p:spPr>
          <a:xfrm>
            <a:off x="926187" y="5498425"/>
            <a:ext cx="264557" cy="330756"/>
          </a:xfrm>
          <a:prstGeom prst="rect">
            <a:avLst/>
          </a:prstGeom>
          <a:noFill/>
          <a:ln/>
        </p:spPr>
        <p:txBody>
          <a:bodyPr wrap="none" lIns="0" tIns="0" rIns="0" bIns="0" rtlCol="0" anchor="t"/>
          <a:lstStyle/>
          <a:p>
            <a:pPr marL="0" indent="0" algn="l">
              <a:lnSpc>
                <a:spcPts val="2050"/>
              </a:lnSpc>
              <a:buNone/>
            </a:pPr>
            <a:r>
              <a:rPr lang="en-US" sz="2050" dirty="0">
                <a:solidFill>
                  <a:srgbClr val="404155"/>
                </a:solidFill>
                <a:latin typeface="Alexandria" pitchFamily="34" charset="0"/>
                <a:ea typeface="Alexandria" pitchFamily="34" charset="-122"/>
                <a:cs typeface="Alexandria" pitchFamily="34" charset="-120"/>
              </a:rPr>
              <a:t>3</a:t>
            </a:r>
            <a:endParaRPr lang="en-US" sz="2050" dirty="0"/>
          </a:p>
        </p:txBody>
      </p:sp>
      <p:sp>
        <p:nvSpPr>
          <p:cNvPr id="14" name="Text 12"/>
          <p:cNvSpPr/>
          <p:nvPr/>
        </p:nvSpPr>
        <p:spPr>
          <a:xfrm>
            <a:off x="1587698" y="5190768"/>
            <a:ext cx="2508290" cy="275630"/>
          </a:xfrm>
          <a:prstGeom prst="rect">
            <a:avLst/>
          </a:prstGeom>
          <a:noFill/>
          <a:ln/>
        </p:spPr>
        <p:txBody>
          <a:bodyPr wrap="none" lIns="0" tIns="0" rIns="0" bIns="0" rtlCol="0" anchor="t"/>
          <a:lstStyle/>
          <a:p>
            <a:pPr marL="0" indent="0" algn="l">
              <a:lnSpc>
                <a:spcPts val="2150"/>
              </a:lnSpc>
              <a:buNone/>
            </a:pPr>
            <a:r>
              <a:rPr lang="en-US" sz="1700" dirty="0">
                <a:solidFill>
                  <a:srgbClr val="404155"/>
                </a:solidFill>
                <a:latin typeface="Alexandria" pitchFamily="34" charset="0"/>
                <a:ea typeface="Alexandria" pitchFamily="34" charset="-122"/>
                <a:cs typeface="Alexandria" pitchFamily="34" charset="-120"/>
              </a:rPr>
              <a:t>Long-Term Perspective</a:t>
            </a:r>
            <a:endParaRPr lang="en-US" sz="1700" dirty="0"/>
          </a:p>
        </p:txBody>
      </p:sp>
      <p:sp>
        <p:nvSpPr>
          <p:cNvPr id="15" name="Text 13"/>
          <p:cNvSpPr/>
          <p:nvPr/>
        </p:nvSpPr>
        <p:spPr>
          <a:xfrm>
            <a:off x="1587698" y="5572244"/>
            <a:ext cx="12337018" cy="564594"/>
          </a:xfrm>
          <a:prstGeom prst="rect">
            <a:avLst/>
          </a:prstGeom>
          <a:noFill/>
          <a:ln/>
        </p:spPr>
        <p:txBody>
          <a:bodyPr wrap="square" lIns="0" tIns="0" rIns="0" bIns="0" rtlCol="0" anchor="t"/>
          <a:lstStyle/>
          <a:p>
            <a:pPr marL="0" indent="0" algn="l">
              <a:lnSpc>
                <a:spcPts val="2200"/>
              </a:lnSpc>
              <a:buNone/>
            </a:pPr>
            <a:r>
              <a:rPr lang="en-US" sz="1350" dirty="0">
                <a:solidFill>
                  <a:srgbClr val="404155"/>
                </a:solidFill>
                <a:latin typeface="Nobile" pitchFamily="34" charset="0"/>
                <a:ea typeface="Nobile" pitchFamily="34" charset="-122"/>
                <a:cs typeface="Nobile" pitchFamily="34" charset="-120"/>
              </a:rPr>
              <a:t>Adopt a long-term strategic outlook, emphasizing the development of enduring relationships over immediate transactional gains. Demonstrate commitment to the partnership's future (Shenkar &amp; Luo, 2007).</a:t>
            </a:r>
            <a:endParaRPr lang="en-US" sz="1350" dirty="0"/>
          </a:p>
        </p:txBody>
      </p:sp>
      <p:sp>
        <p:nvSpPr>
          <p:cNvPr id="16" name="Shape 14"/>
          <p:cNvSpPr/>
          <p:nvPr/>
        </p:nvSpPr>
        <p:spPr>
          <a:xfrm>
            <a:off x="705683" y="6445448"/>
            <a:ext cx="705683" cy="1298734"/>
          </a:xfrm>
          <a:prstGeom prst="roundRect">
            <a:avLst>
              <a:gd name="adj" fmla="val 360001"/>
            </a:avLst>
          </a:prstGeom>
          <a:solidFill>
            <a:srgbClr val="D2DDF9"/>
          </a:solidFill>
          <a:ln w="7620">
            <a:solidFill>
              <a:srgbClr val="B8C3DF"/>
            </a:solidFill>
            <a:prstDash val="solid"/>
          </a:ln>
        </p:spPr>
      </p:sp>
      <p:sp>
        <p:nvSpPr>
          <p:cNvPr id="17" name="Text 15"/>
          <p:cNvSpPr/>
          <p:nvPr/>
        </p:nvSpPr>
        <p:spPr>
          <a:xfrm>
            <a:off x="926187" y="6929438"/>
            <a:ext cx="264557" cy="330756"/>
          </a:xfrm>
          <a:prstGeom prst="rect">
            <a:avLst/>
          </a:prstGeom>
          <a:noFill/>
          <a:ln/>
        </p:spPr>
        <p:txBody>
          <a:bodyPr wrap="none" lIns="0" tIns="0" rIns="0" bIns="0" rtlCol="0" anchor="t"/>
          <a:lstStyle/>
          <a:p>
            <a:pPr marL="0" indent="0" algn="l">
              <a:lnSpc>
                <a:spcPts val="2050"/>
              </a:lnSpc>
              <a:buNone/>
            </a:pPr>
            <a:r>
              <a:rPr lang="en-US" sz="2050" dirty="0">
                <a:solidFill>
                  <a:srgbClr val="404155"/>
                </a:solidFill>
                <a:latin typeface="Alexandria" pitchFamily="34" charset="0"/>
                <a:ea typeface="Alexandria" pitchFamily="34" charset="-122"/>
                <a:cs typeface="Alexandria" pitchFamily="34" charset="-120"/>
              </a:rPr>
              <a:t>4</a:t>
            </a:r>
            <a:endParaRPr lang="en-US" sz="2050" dirty="0"/>
          </a:p>
        </p:txBody>
      </p:sp>
      <p:sp>
        <p:nvSpPr>
          <p:cNvPr id="18" name="Text 16"/>
          <p:cNvSpPr/>
          <p:nvPr/>
        </p:nvSpPr>
        <p:spPr>
          <a:xfrm>
            <a:off x="1587698" y="6621780"/>
            <a:ext cx="2944178" cy="275630"/>
          </a:xfrm>
          <a:prstGeom prst="rect">
            <a:avLst/>
          </a:prstGeom>
          <a:noFill/>
          <a:ln/>
        </p:spPr>
        <p:txBody>
          <a:bodyPr wrap="none" lIns="0" tIns="0" rIns="0" bIns="0" rtlCol="0" anchor="t"/>
          <a:lstStyle/>
          <a:p>
            <a:pPr marL="0" indent="0" algn="l">
              <a:lnSpc>
                <a:spcPts val="2150"/>
              </a:lnSpc>
              <a:buNone/>
            </a:pPr>
            <a:r>
              <a:rPr lang="en-US" sz="1700" dirty="0">
                <a:solidFill>
                  <a:srgbClr val="404155"/>
                </a:solidFill>
                <a:latin typeface="Alexandria" pitchFamily="34" charset="0"/>
                <a:ea typeface="Alexandria" pitchFamily="34" charset="-122"/>
                <a:cs typeface="Alexandria" pitchFamily="34" charset="-120"/>
              </a:rPr>
              <a:t>Adaptability and Flexibility</a:t>
            </a:r>
            <a:endParaRPr lang="en-US" sz="1700" dirty="0"/>
          </a:p>
        </p:txBody>
      </p:sp>
      <p:sp>
        <p:nvSpPr>
          <p:cNvPr id="19" name="Text 17"/>
          <p:cNvSpPr/>
          <p:nvPr/>
        </p:nvSpPr>
        <p:spPr>
          <a:xfrm>
            <a:off x="1587698" y="7003256"/>
            <a:ext cx="12337018" cy="564594"/>
          </a:xfrm>
          <a:prstGeom prst="rect">
            <a:avLst/>
          </a:prstGeom>
          <a:noFill/>
          <a:ln/>
        </p:spPr>
        <p:txBody>
          <a:bodyPr wrap="square" lIns="0" tIns="0" rIns="0" bIns="0" rtlCol="0" anchor="t"/>
          <a:lstStyle/>
          <a:p>
            <a:pPr marL="0" indent="0" algn="l">
              <a:lnSpc>
                <a:spcPts val="2200"/>
              </a:lnSpc>
              <a:buNone/>
            </a:pPr>
            <a:r>
              <a:rPr lang="en-US" sz="1350" dirty="0">
                <a:solidFill>
                  <a:srgbClr val="404155"/>
                </a:solidFill>
                <a:latin typeface="Nobile" pitchFamily="34" charset="0"/>
                <a:ea typeface="Nobile" pitchFamily="34" charset="-122"/>
                <a:cs typeface="Nobile" pitchFamily="34" charset="-120"/>
              </a:rPr>
              <a:t>Be prepared to adapt negotiation tactics and proposals based on feedback and evolving dynamics. Flexibility in approach signals respect and willingness to collaborate (Brett, 2001).</a:t>
            </a:r>
            <a:endParaRPr lang="en-US" sz="13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018937"/>
            <a:ext cx="7556421" cy="1860233"/>
          </a:xfrm>
          <a:prstGeom prst="rect">
            <a:avLst/>
          </a:prstGeom>
          <a:noFill/>
          <a:ln/>
        </p:spPr>
        <p:txBody>
          <a:bodyPr wrap="square" lIns="0" tIns="0" rIns="0" bIns="0" rtlCol="0" anchor="t"/>
          <a:lstStyle/>
          <a:p>
            <a:pPr marL="0" indent="0" algn="l">
              <a:lnSpc>
                <a:spcPts val="4850"/>
              </a:lnSpc>
              <a:buNone/>
            </a:pPr>
            <a:r>
              <a:rPr lang="en-US" sz="3900" dirty="0">
                <a:solidFill>
                  <a:srgbClr val="1B1B27"/>
                </a:solidFill>
                <a:latin typeface="Alexandria" pitchFamily="34" charset="0"/>
                <a:ea typeface="Alexandria" pitchFamily="34" charset="-122"/>
                <a:cs typeface="Alexandria" pitchFamily="34" charset="-120"/>
              </a:rPr>
              <a:t>Conclusion: Navigating Cultural Complexities for Mutual Gain</a:t>
            </a:r>
            <a:endParaRPr lang="en-US" sz="3900" dirty="0"/>
          </a:p>
        </p:txBody>
      </p:sp>
      <p:sp>
        <p:nvSpPr>
          <p:cNvPr id="4" name="Text 1"/>
          <p:cNvSpPr/>
          <p:nvPr/>
        </p:nvSpPr>
        <p:spPr>
          <a:xfrm>
            <a:off x="793790" y="3176826"/>
            <a:ext cx="7556421" cy="2540318"/>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The strategic partnership between Ecobuild Midlands Ltd. and a Chinese construction supplier underscores the critical importance of mastering cross-cultural negotiations. Success hinges not merely on understanding cultural differences but on actively integrating this knowledge into every facet of the negotiation process. By embracing cultural intelligence, building robust relationships, and adopting tailored strategies, Ecobuild can transform potential pitfalls into pathways for sustainable growth and mutual benefit (Salacuse, 2005).</a:t>
            </a:r>
            <a:endParaRPr lang="en-US" sz="1550" dirty="0"/>
          </a:p>
        </p:txBody>
      </p:sp>
      <p:sp>
        <p:nvSpPr>
          <p:cNvPr id="5" name="Text 2"/>
          <p:cNvSpPr/>
          <p:nvPr/>
        </p:nvSpPr>
        <p:spPr>
          <a:xfrm>
            <a:off x="793790" y="5940385"/>
            <a:ext cx="7556421" cy="1270159"/>
          </a:xfrm>
          <a:prstGeom prst="rect">
            <a:avLst/>
          </a:prstGeom>
          <a:noFill/>
          <a:ln/>
        </p:spPr>
        <p:txBody>
          <a:bodyPr wrap="square" lIns="0" tIns="0" rIns="0" bIns="0" rtlCol="0" anchor="t"/>
          <a:lstStyle/>
          <a:p>
            <a:pPr marL="0" indent="0" algn="l">
              <a:lnSpc>
                <a:spcPts val="2500"/>
              </a:lnSpc>
              <a:buNone/>
            </a:pPr>
            <a:r>
              <a:rPr lang="en-US" sz="1550" dirty="0">
                <a:solidFill>
                  <a:srgbClr val="404155"/>
                </a:solidFill>
                <a:latin typeface="Nobile" pitchFamily="34" charset="0"/>
                <a:ea typeface="Nobile" pitchFamily="34" charset="-122"/>
                <a:cs typeface="Nobile" pitchFamily="34" charset="-120"/>
              </a:rPr>
              <a:t>This partnership serves as a compelling case study, illustrating that in an increasingly interconnected global economy, cultural competence is no longer a peripheral skill but a core strategic imperative for international business success.</a:t>
            </a:r>
            <a:endParaRPr lang="en-US" sz="15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89598" y="406360"/>
            <a:ext cx="3685580" cy="460772"/>
          </a:xfrm>
          <a:prstGeom prst="rect">
            <a:avLst/>
          </a:prstGeom>
          <a:noFill/>
          <a:ln/>
        </p:spPr>
        <p:txBody>
          <a:bodyPr wrap="none" lIns="0" tIns="0" rIns="0" bIns="0" rtlCol="0" anchor="t"/>
          <a:lstStyle/>
          <a:p>
            <a:pPr marL="0" indent="0" algn="l">
              <a:lnSpc>
                <a:spcPts val="3600"/>
              </a:lnSpc>
              <a:buNone/>
            </a:pPr>
            <a:r>
              <a:rPr lang="en-US" sz="2900" dirty="0">
                <a:solidFill>
                  <a:srgbClr val="1B1B27"/>
                </a:solidFill>
                <a:latin typeface="Alexandria" pitchFamily="34" charset="0"/>
                <a:ea typeface="Alexandria" pitchFamily="34" charset="-122"/>
                <a:cs typeface="Alexandria" pitchFamily="34" charset="-120"/>
              </a:rPr>
              <a:t>References</a:t>
            </a:r>
            <a:endParaRPr lang="en-US" sz="2900" dirty="0"/>
          </a:p>
        </p:txBody>
      </p:sp>
      <p:sp>
        <p:nvSpPr>
          <p:cNvPr id="3" name="Text 1"/>
          <p:cNvSpPr/>
          <p:nvPr/>
        </p:nvSpPr>
        <p:spPr>
          <a:xfrm>
            <a:off x="589598" y="1161931"/>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Adler, N.J. (2002) </a:t>
            </a:r>
            <a:r>
              <a:rPr lang="en-US" sz="1150" i="1" dirty="0">
                <a:solidFill>
                  <a:srgbClr val="404155"/>
                </a:solidFill>
                <a:latin typeface="Nobile" pitchFamily="34" charset="0"/>
                <a:ea typeface="Nobile" pitchFamily="34" charset="-122"/>
                <a:cs typeface="Nobile" pitchFamily="34" charset="-120"/>
              </a:rPr>
              <a:t>International Dimensions of Organizational Behavior</a:t>
            </a:r>
            <a:r>
              <a:rPr lang="en-US" sz="1150" dirty="0">
                <a:solidFill>
                  <a:srgbClr val="404155"/>
                </a:solidFill>
                <a:latin typeface="Nobile" pitchFamily="34" charset="0"/>
                <a:ea typeface="Nobile" pitchFamily="34" charset="-122"/>
                <a:cs typeface="Nobile" pitchFamily="34" charset="-120"/>
              </a:rPr>
              <a:t>. 4th edn. Mason, OH: South-Western.</a:t>
            </a:r>
            <a:endParaRPr lang="en-US" sz="1150" dirty="0"/>
          </a:p>
        </p:txBody>
      </p:sp>
      <p:sp>
        <p:nvSpPr>
          <p:cNvPr id="4" name="Text 2"/>
          <p:cNvSpPr/>
          <p:nvPr/>
        </p:nvSpPr>
        <p:spPr>
          <a:xfrm>
            <a:off x="589598" y="1563529"/>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Bond, M.H. (1991) </a:t>
            </a:r>
            <a:r>
              <a:rPr lang="en-US" sz="1150" i="1" dirty="0">
                <a:solidFill>
                  <a:srgbClr val="404155"/>
                </a:solidFill>
                <a:latin typeface="Nobile" pitchFamily="34" charset="0"/>
                <a:ea typeface="Nobile" pitchFamily="34" charset="-122"/>
                <a:cs typeface="Nobile" pitchFamily="34" charset="-120"/>
              </a:rPr>
              <a:t>Beyond the Chinese Face: Insights from Psychology</a:t>
            </a:r>
            <a:r>
              <a:rPr lang="en-US" sz="1150" dirty="0">
                <a:solidFill>
                  <a:srgbClr val="404155"/>
                </a:solidFill>
                <a:latin typeface="Nobile" pitchFamily="34" charset="0"/>
                <a:ea typeface="Nobile" pitchFamily="34" charset="-122"/>
                <a:cs typeface="Nobile" pitchFamily="34" charset="-120"/>
              </a:rPr>
              <a:t>. Hong Kong: Oxford University Press.</a:t>
            </a:r>
            <a:endParaRPr lang="en-US" sz="1150" dirty="0"/>
          </a:p>
        </p:txBody>
      </p:sp>
      <p:sp>
        <p:nvSpPr>
          <p:cNvPr id="5" name="Text 3"/>
          <p:cNvSpPr/>
          <p:nvPr/>
        </p:nvSpPr>
        <p:spPr>
          <a:xfrm>
            <a:off x="589598" y="1965127"/>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Brett, J.M. (2001) </a:t>
            </a:r>
            <a:r>
              <a:rPr lang="en-US" sz="1150" i="1" dirty="0">
                <a:solidFill>
                  <a:srgbClr val="404155"/>
                </a:solidFill>
                <a:latin typeface="Nobile" pitchFamily="34" charset="0"/>
                <a:ea typeface="Nobile" pitchFamily="34" charset="-122"/>
                <a:cs typeface="Nobile" pitchFamily="34" charset="-120"/>
              </a:rPr>
              <a:t>Negotiating Globally: How to Negotiate Deals, Resolve Disputes, and Make Decisions Across Cultural Boundaries</a:t>
            </a:r>
            <a:r>
              <a:rPr lang="en-US" sz="1150" dirty="0">
                <a:solidFill>
                  <a:srgbClr val="404155"/>
                </a:solidFill>
                <a:latin typeface="Nobile" pitchFamily="34" charset="0"/>
                <a:ea typeface="Nobile" pitchFamily="34" charset="-122"/>
                <a:cs typeface="Nobile" pitchFamily="34" charset="-120"/>
              </a:rPr>
              <a:t>. San Francisco: Jossey-Bass.</a:t>
            </a:r>
            <a:endParaRPr lang="en-US" sz="1150" dirty="0"/>
          </a:p>
        </p:txBody>
      </p:sp>
      <p:sp>
        <p:nvSpPr>
          <p:cNvPr id="6" name="Text 4"/>
          <p:cNvSpPr/>
          <p:nvPr/>
        </p:nvSpPr>
        <p:spPr>
          <a:xfrm>
            <a:off x="589598" y="2366724"/>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Fang, T. (1999) </a:t>
            </a:r>
            <a:r>
              <a:rPr lang="en-US" sz="1150" i="1" dirty="0">
                <a:solidFill>
                  <a:srgbClr val="404155"/>
                </a:solidFill>
                <a:latin typeface="Nobile" pitchFamily="34" charset="0"/>
                <a:ea typeface="Nobile" pitchFamily="34" charset="-122"/>
                <a:cs typeface="Nobile" pitchFamily="34" charset="-120"/>
              </a:rPr>
              <a:t>Chinese Business Negotiating Style</a:t>
            </a:r>
            <a:r>
              <a:rPr lang="en-US" sz="1150" dirty="0">
                <a:solidFill>
                  <a:srgbClr val="404155"/>
                </a:solidFill>
                <a:latin typeface="Nobile" pitchFamily="34" charset="0"/>
                <a:ea typeface="Nobile" pitchFamily="34" charset="-122"/>
                <a:cs typeface="Nobile" pitchFamily="34" charset="-120"/>
              </a:rPr>
              <a:t>. Thousand Oaks, CA: Sage Publications.</a:t>
            </a:r>
            <a:endParaRPr lang="en-US" sz="1150" dirty="0"/>
          </a:p>
        </p:txBody>
      </p:sp>
      <p:sp>
        <p:nvSpPr>
          <p:cNvPr id="7" name="Text 5"/>
          <p:cNvSpPr/>
          <p:nvPr/>
        </p:nvSpPr>
        <p:spPr>
          <a:xfrm>
            <a:off x="589598" y="2768322"/>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Graham, J.L. and Lam, N.M. (2003) 'The Chinese Negotiation', </a:t>
            </a:r>
            <a:r>
              <a:rPr lang="en-US" sz="1150" i="1" dirty="0">
                <a:solidFill>
                  <a:srgbClr val="404155"/>
                </a:solidFill>
                <a:latin typeface="Nobile" pitchFamily="34" charset="0"/>
                <a:ea typeface="Nobile" pitchFamily="34" charset="-122"/>
                <a:cs typeface="Nobile" pitchFamily="34" charset="-120"/>
              </a:rPr>
              <a:t>Harvard Business Review</a:t>
            </a:r>
            <a:r>
              <a:rPr lang="en-US" sz="1150" dirty="0">
                <a:solidFill>
                  <a:srgbClr val="404155"/>
                </a:solidFill>
                <a:latin typeface="Nobile" pitchFamily="34" charset="0"/>
                <a:ea typeface="Nobile" pitchFamily="34" charset="-122"/>
                <a:cs typeface="Nobile" pitchFamily="34" charset="-120"/>
              </a:rPr>
              <a:t>, 81(10), pp. 82–91.</a:t>
            </a:r>
            <a:endParaRPr lang="en-US" sz="1150" dirty="0"/>
          </a:p>
        </p:txBody>
      </p:sp>
      <p:sp>
        <p:nvSpPr>
          <p:cNvPr id="8" name="Text 6"/>
          <p:cNvSpPr/>
          <p:nvPr/>
        </p:nvSpPr>
        <p:spPr>
          <a:xfrm>
            <a:off x="589598" y="3169920"/>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Hall, E.T. (1976) </a:t>
            </a:r>
            <a:r>
              <a:rPr lang="en-US" sz="1150" i="1" dirty="0">
                <a:solidFill>
                  <a:srgbClr val="404155"/>
                </a:solidFill>
                <a:latin typeface="Nobile" pitchFamily="34" charset="0"/>
                <a:ea typeface="Nobile" pitchFamily="34" charset="-122"/>
                <a:cs typeface="Nobile" pitchFamily="34" charset="-120"/>
              </a:rPr>
              <a:t>Beyond Culture</a:t>
            </a:r>
            <a:r>
              <a:rPr lang="en-US" sz="1150" dirty="0">
                <a:solidFill>
                  <a:srgbClr val="404155"/>
                </a:solidFill>
                <a:latin typeface="Nobile" pitchFamily="34" charset="0"/>
                <a:ea typeface="Nobile" pitchFamily="34" charset="-122"/>
                <a:cs typeface="Nobile" pitchFamily="34" charset="-120"/>
              </a:rPr>
              <a:t>. New York: Anchor Books.</a:t>
            </a:r>
            <a:endParaRPr lang="en-US" sz="1150" dirty="0"/>
          </a:p>
        </p:txBody>
      </p:sp>
      <p:sp>
        <p:nvSpPr>
          <p:cNvPr id="9" name="Text 7"/>
          <p:cNvSpPr/>
          <p:nvPr/>
        </p:nvSpPr>
        <p:spPr>
          <a:xfrm>
            <a:off x="589598" y="3571518"/>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Hofstede, G. (1980) </a:t>
            </a:r>
            <a:r>
              <a:rPr lang="en-US" sz="1150" i="1" dirty="0">
                <a:solidFill>
                  <a:srgbClr val="404155"/>
                </a:solidFill>
                <a:latin typeface="Nobile" pitchFamily="34" charset="0"/>
                <a:ea typeface="Nobile" pitchFamily="34" charset="-122"/>
                <a:cs typeface="Nobile" pitchFamily="34" charset="-120"/>
              </a:rPr>
              <a:t>Culture's Consequences: International Differences in Work-Related Values</a:t>
            </a:r>
            <a:r>
              <a:rPr lang="en-US" sz="1150" dirty="0">
                <a:solidFill>
                  <a:srgbClr val="404155"/>
                </a:solidFill>
                <a:latin typeface="Nobile" pitchFamily="34" charset="0"/>
                <a:ea typeface="Nobile" pitchFamily="34" charset="-122"/>
                <a:cs typeface="Nobile" pitchFamily="34" charset="-120"/>
              </a:rPr>
              <a:t>. Beverly Hills, CA: Sage Publications.</a:t>
            </a:r>
            <a:endParaRPr lang="en-US" sz="1150" dirty="0"/>
          </a:p>
        </p:txBody>
      </p:sp>
      <p:sp>
        <p:nvSpPr>
          <p:cNvPr id="10" name="Text 8"/>
          <p:cNvSpPr/>
          <p:nvPr/>
        </p:nvSpPr>
        <p:spPr>
          <a:xfrm>
            <a:off x="589598" y="3973116"/>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Hofstede, G. (2001) </a:t>
            </a:r>
            <a:r>
              <a:rPr lang="en-US" sz="1150" i="1" dirty="0">
                <a:solidFill>
                  <a:srgbClr val="404155"/>
                </a:solidFill>
                <a:latin typeface="Nobile" pitchFamily="34" charset="0"/>
                <a:ea typeface="Nobile" pitchFamily="34" charset="-122"/>
                <a:cs typeface="Nobile" pitchFamily="34" charset="-120"/>
              </a:rPr>
              <a:t>Culture's Consequences: Comparing Values, Behaviors, Institutions, and Organizations Across Nations</a:t>
            </a:r>
            <a:r>
              <a:rPr lang="en-US" sz="1150" dirty="0">
                <a:solidFill>
                  <a:srgbClr val="404155"/>
                </a:solidFill>
                <a:latin typeface="Nobile" pitchFamily="34" charset="0"/>
                <a:ea typeface="Nobile" pitchFamily="34" charset="-122"/>
                <a:cs typeface="Nobile" pitchFamily="34" charset="-120"/>
              </a:rPr>
              <a:t>. 2nd edn. Thousand Oaks, CA: Sage Publications.</a:t>
            </a:r>
            <a:endParaRPr lang="en-US" sz="1150" dirty="0"/>
          </a:p>
        </p:txBody>
      </p:sp>
      <p:sp>
        <p:nvSpPr>
          <p:cNvPr id="11" name="Text 9"/>
          <p:cNvSpPr/>
          <p:nvPr/>
        </p:nvSpPr>
        <p:spPr>
          <a:xfrm>
            <a:off x="589598" y="4374713"/>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Lewis, R.D. (2005) </a:t>
            </a:r>
            <a:r>
              <a:rPr lang="en-US" sz="1150" i="1" dirty="0">
                <a:solidFill>
                  <a:srgbClr val="404155"/>
                </a:solidFill>
                <a:latin typeface="Nobile" pitchFamily="34" charset="0"/>
                <a:ea typeface="Nobile" pitchFamily="34" charset="-122"/>
                <a:cs typeface="Nobile" pitchFamily="34" charset="-120"/>
              </a:rPr>
              <a:t>When Cultures Collide: Leading Across Cultures</a:t>
            </a:r>
            <a:r>
              <a:rPr lang="en-US" sz="1150" dirty="0">
                <a:solidFill>
                  <a:srgbClr val="404155"/>
                </a:solidFill>
                <a:latin typeface="Nobile" pitchFamily="34" charset="0"/>
                <a:ea typeface="Nobile" pitchFamily="34" charset="-122"/>
                <a:cs typeface="Nobile" pitchFamily="34" charset="-120"/>
              </a:rPr>
              <a:t>. 3rd edn. Boston, MA: Nicholas Brealey International.</a:t>
            </a:r>
            <a:endParaRPr lang="en-US" sz="1150" dirty="0"/>
          </a:p>
        </p:txBody>
      </p:sp>
      <p:sp>
        <p:nvSpPr>
          <p:cNvPr id="12" name="Text 10"/>
          <p:cNvSpPr/>
          <p:nvPr/>
        </p:nvSpPr>
        <p:spPr>
          <a:xfrm>
            <a:off x="589598" y="4776311"/>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Luo, Y. (2007) </a:t>
            </a:r>
            <a:r>
              <a:rPr lang="en-US" sz="1150" i="1" dirty="0">
                <a:solidFill>
                  <a:srgbClr val="404155"/>
                </a:solidFill>
                <a:latin typeface="Nobile" pitchFamily="34" charset="0"/>
                <a:ea typeface="Nobile" pitchFamily="34" charset="-122"/>
                <a:cs typeface="Nobile" pitchFamily="34" charset="-120"/>
              </a:rPr>
              <a:t>Partnering with Giants: The Chinese Experience</a:t>
            </a:r>
            <a:r>
              <a:rPr lang="en-US" sz="1150" dirty="0">
                <a:solidFill>
                  <a:srgbClr val="404155"/>
                </a:solidFill>
                <a:latin typeface="Nobile" pitchFamily="34" charset="0"/>
                <a:ea typeface="Nobile" pitchFamily="34" charset="-122"/>
                <a:cs typeface="Nobile" pitchFamily="34" charset="-120"/>
              </a:rPr>
              <a:t>. Singapore: World Scientific Publishing.</a:t>
            </a:r>
            <a:endParaRPr lang="en-US" sz="1150" dirty="0"/>
          </a:p>
        </p:txBody>
      </p:sp>
      <p:sp>
        <p:nvSpPr>
          <p:cNvPr id="13" name="Text 11"/>
          <p:cNvSpPr/>
          <p:nvPr/>
        </p:nvSpPr>
        <p:spPr>
          <a:xfrm>
            <a:off x="589598" y="5177909"/>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Moran, R.T., Harris, P.R. and Moran, S.V. (2011) </a:t>
            </a:r>
            <a:r>
              <a:rPr lang="en-US" sz="1150" i="1" dirty="0">
                <a:solidFill>
                  <a:srgbClr val="404155"/>
                </a:solidFill>
                <a:latin typeface="Nobile" pitchFamily="34" charset="0"/>
                <a:ea typeface="Nobile" pitchFamily="34" charset="-122"/>
                <a:cs typeface="Nobile" pitchFamily="34" charset="-120"/>
              </a:rPr>
              <a:t>Managing Cultural Differences: Global Leadership Strategies for the 21st Century</a:t>
            </a:r>
            <a:r>
              <a:rPr lang="en-US" sz="1150" dirty="0">
                <a:solidFill>
                  <a:srgbClr val="404155"/>
                </a:solidFill>
                <a:latin typeface="Nobile" pitchFamily="34" charset="0"/>
                <a:ea typeface="Nobile" pitchFamily="34" charset="-122"/>
                <a:cs typeface="Nobile" pitchFamily="34" charset="-120"/>
              </a:rPr>
              <a:t>. 8th edn. Abingdon, Oxon: Routledge.</a:t>
            </a:r>
            <a:endParaRPr lang="en-US" sz="1150" dirty="0"/>
          </a:p>
        </p:txBody>
      </p:sp>
      <p:sp>
        <p:nvSpPr>
          <p:cNvPr id="14" name="Text 12"/>
          <p:cNvSpPr/>
          <p:nvPr/>
        </p:nvSpPr>
        <p:spPr>
          <a:xfrm>
            <a:off x="589598" y="5579507"/>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Salacuse, J.W. (2005) </a:t>
            </a:r>
            <a:r>
              <a:rPr lang="en-US" sz="1150" i="1" dirty="0">
                <a:solidFill>
                  <a:srgbClr val="404155"/>
                </a:solidFill>
                <a:latin typeface="Nobile" pitchFamily="34" charset="0"/>
                <a:ea typeface="Nobile" pitchFamily="34" charset="-122"/>
                <a:cs typeface="Nobile" pitchFamily="34" charset="-120"/>
              </a:rPr>
              <a:t>The Global Negotiator: Making, Managing, and Mending Deals Around the World in the Twenty-First Century</a:t>
            </a:r>
            <a:r>
              <a:rPr lang="en-US" sz="1150" dirty="0">
                <a:solidFill>
                  <a:srgbClr val="404155"/>
                </a:solidFill>
                <a:latin typeface="Nobile" pitchFamily="34" charset="0"/>
                <a:ea typeface="Nobile" pitchFamily="34" charset="-122"/>
                <a:cs typeface="Nobile" pitchFamily="34" charset="-120"/>
              </a:rPr>
              <a:t>. New York: Palgrave Macmillan.</a:t>
            </a:r>
            <a:endParaRPr lang="en-US" sz="1150" dirty="0"/>
          </a:p>
        </p:txBody>
      </p:sp>
      <p:sp>
        <p:nvSpPr>
          <p:cNvPr id="15" name="Text 13"/>
          <p:cNvSpPr/>
          <p:nvPr/>
        </p:nvSpPr>
        <p:spPr>
          <a:xfrm>
            <a:off x="589598" y="5981105"/>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Schein, E.H. (1992) </a:t>
            </a:r>
            <a:r>
              <a:rPr lang="en-US" sz="1150" i="1" dirty="0">
                <a:solidFill>
                  <a:srgbClr val="404155"/>
                </a:solidFill>
                <a:latin typeface="Nobile" pitchFamily="34" charset="0"/>
                <a:ea typeface="Nobile" pitchFamily="34" charset="-122"/>
                <a:cs typeface="Nobile" pitchFamily="34" charset="-120"/>
              </a:rPr>
              <a:t>Organizational Culture and Leadership</a:t>
            </a:r>
            <a:r>
              <a:rPr lang="en-US" sz="1150" dirty="0">
                <a:solidFill>
                  <a:srgbClr val="404155"/>
                </a:solidFill>
                <a:latin typeface="Nobile" pitchFamily="34" charset="0"/>
                <a:ea typeface="Nobile" pitchFamily="34" charset="-122"/>
                <a:cs typeface="Nobile" pitchFamily="34" charset="-120"/>
              </a:rPr>
              <a:t>. 2nd edn. San Francisco: Jossey-Bass.</a:t>
            </a:r>
            <a:endParaRPr lang="en-US" sz="1150" dirty="0"/>
          </a:p>
        </p:txBody>
      </p:sp>
      <p:sp>
        <p:nvSpPr>
          <p:cNvPr id="16" name="Text 14"/>
          <p:cNvSpPr/>
          <p:nvPr/>
        </p:nvSpPr>
        <p:spPr>
          <a:xfrm>
            <a:off x="589598" y="6382702"/>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Schneider, S.C. and Barsoux, J.L. (2003) </a:t>
            </a:r>
            <a:r>
              <a:rPr lang="en-US" sz="1150" i="1" dirty="0">
                <a:solidFill>
                  <a:srgbClr val="404155"/>
                </a:solidFill>
                <a:latin typeface="Nobile" pitchFamily="34" charset="0"/>
                <a:ea typeface="Nobile" pitchFamily="34" charset="-122"/>
                <a:cs typeface="Nobile" pitchFamily="34" charset="-120"/>
              </a:rPr>
              <a:t>Managing Across Cultures</a:t>
            </a:r>
            <a:r>
              <a:rPr lang="en-US" sz="1150" dirty="0">
                <a:solidFill>
                  <a:srgbClr val="404155"/>
                </a:solidFill>
                <a:latin typeface="Nobile" pitchFamily="34" charset="0"/>
                <a:ea typeface="Nobile" pitchFamily="34" charset="-122"/>
                <a:cs typeface="Nobile" pitchFamily="34" charset="-120"/>
              </a:rPr>
              <a:t>. 2nd edn. Harlow: Financial Times Prentice Hall.</a:t>
            </a:r>
            <a:endParaRPr lang="en-US" sz="1150" dirty="0"/>
          </a:p>
        </p:txBody>
      </p:sp>
      <p:sp>
        <p:nvSpPr>
          <p:cNvPr id="17" name="Text 15"/>
          <p:cNvSpPr/>
          <p:nvPr/>
        </p:nvSpPr>
        <p:spPr>
          <a:xfrm>
            <a:off x="589598" y="6784300"/>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Shenkar, O. and Luo, Y. (2020) </a:t>
            </a:r>
            <a:r>
              <a:rPr lang="en-US" sz="1150" i="1" dirty="0">
                <a:solidFill>
                  <a:srgbClr val="404155"/>
                </a:solidFill>
                <a:latin typeface="Nobile" pitchFamily="34" charset="0"/>
                <a:ea typeface="Nobile" pitchFamily="34" charset="-122"/>
                <a:cs typeface="Nobile" pitchFamily="34" charset="-120"/>
              </a:rPr>
              <a:t>International Business</a:t>
            </a:r>
            <a:r>
              <a:rPr lang="en-US" sz="1150" dirty="0">
                <a:solidFill>
                  <a:srgbClr val="404155"/>
                </a:solidFill>
                <a:latin typeface="Nobile" pitchFamily="34" charset="0"/>
                <a:ea typeface="Nobile" pitchFamily="34" charset="-122"/>
                <a:cs typeface="Nobile" pitchFamily="34" charset="-120"/>
              </a:rPr>
              <a:t>. 5th edn. Los Angeles: SAGE Publications.</a:t>
            </a:r>
            <a:endParaRPr lang="en-US" sz="1150" dirty="0"/>
          </a:p>
        </p:txBody>
      </p:sp>
      <p:sp>
        <p:nvSpPr>
          <p:cNvPr id="18" name="Text 16"/>
          <p:cNvSpPr/>
          <p:nvPr/>
        </p:nvSpPr>
        <p:spPr>
          <a:xfrm>
            <a:off x="589598" y="7185898"/>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Trompenaars, F. and Hampden-Turner, C. (1997) </a:t>
            </a:r>
            <a:r>
              <a:rPr lang="en-US" sz="1150" i="1" dirty="0">
                <a:solidFill>
                  <a:srgbClr val="404155"/>
                </a:solidFill>
                <a:latin typeface="Nobile" pitchFamily="34" charset="0"/>
                <a:ea typeface="Nobile" pitchFamily="34" charset="-122"/>
                <a:cs typeface="Nobile" pitchFamily="34" charset="-120"/>
              </a:rPr>
              <a:t>Riding the Waves of Culture: Understanding Diversity in Global Business</a:t>
            </a:r>
            <a:r>
              <a:rPr lang="en-US" sz="1150" dirty="0">
                <a:solidFill>
                  <a:srgbClr val="404155"/>
                </a:solidFill>
                <a:latin typeface="Nobile" pitchFamily="34" charset="0"/>
                <a:ea typeface="Nobile" pitchFamily="34" charset="-122"/>
                <a:cs typeface="Nobile" pitchFamily="34" charset="-120"/>
              </a:rPr>
              <a:t>. 2nd edn. New York: McGraw-Hill.</a:t>
            </a:r>
            <a:endParaRPr lang="en-US" sz="1150" dirty="0"/>
          </a:p>
        </p:txBody>
      </p:sp>
      <p:sp>
        <p:nvSpPr>
          <p:cNvPr id="19" name="Text 17"/>
          <p:cNvSpPr/>
          <p:nvPr/>
        </p:nvSpPr>
        <p:spPr>
          <a:xfrm>
            <a:off x="589598" y="7587496"/>
            <a:ext cx="13451205" cy="235744"/>
          </a:xfrm>
          <a:prstGeom prst="rect">
            <a:avLst/>
          </a:prstGeom>
          <a:noFill/>
          <a:ln/>
        </p:spPr>
        <p:txBody>
          <a:bodyPr wrap="none" lIns="0" tIns="0" rIns="0" bIns="0" rtlCol="0" anchor="t"/>
          <a:lstStyle/>
          <a:p>
            <a:pPr marL="0" indent="0" algn="l">
              <a:lnSpc>
                <a:spcPts val="1850"/>
              </a:lnSpc>
              <a:buNone/>
            </a:pPr>
            <a:r>
              <a:rPr lang="en-US" sz="1150" dirty="0">
                <a:solidFill>
                  <a:srgbClr val="404155"/>
                </a:solidFill>
                <a:latin typeface="Nobile" pitchFamily="34" charset="0"/>
                <a:ea typeface="Nobile" pitchFamily="34" charset="-122"/>
                <a:cs typeface="Nobile" pitchFamily="34" charset="-120"/>
              </a:rPr>
              <a:t>Yeung, I.Y.M. and Tung, R.L. (1996) 'Achieving business success in Confucian societies: The importance of Guanxi (connections)', </a:t>
            </a:r>
            <a:r>
              <a:rPr lang="en-US" sz="1150" i="1" dirty="0">
                <a:solidFill>
                  <a:srgbClr val="404155"/>
                </a:solidFill>
                <a:latin typeface="Nobile" pitchFamily="34" charset="0"/>
                <a:ea typeface="Nobile" pitchFamily="34" charset="-122"/>
                <a:cs typeface="Nobile" pitchFamily="34" charset="-120"/>
              </a:rPr>
              <a:t>Organizational Dynamics</a:t>
            </a:r>
            <a:r>
              <a:rPr lang="en-US" sz="1150" dirty="0">
                <a:solidFill>
                  <a:srgbClr val="404155"/>
                </a:solidFill>
                <a:latin typeface="Nobile" pitchFamily="34" charset="0"/>
                <a:ea typeface="Nobile" pitchFamily="34" charset="-122"/>
                <a:cs typeface="Nobile" pitchFamily="34" charset="-120"/>
              </a:rPr>
              <a:t>, 25(2), pp. 54–65.</a:t>
            </a:r>
            <a:endParaRPr lang="en-US" sz="11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227A50-9915-D1F4-0715-BBCB634AF3EE}"/>
              </a:ext>
            </a:extLst>
          </p:cNvPr>
          <p:cNvSpPr txBox="1"/>
          <p:nvPr/>
        </p:nvSpPr>
        <p:spPr>
          <a:xfrm>
            <a:off x="705551" y="1175280"/>
            <a:ext cx="8809411" cy="769441"/>
          </a:xfrm>
          <a:prstGeom prst="rect">
            <a:avLst/>
          </a:prstGeom>
          <a:noFill/>
        </p:spPr>
        <p:txBody>
          <a:bodyPr wrap="square" rtlCol="0">
            <a:spAutoFit/>
          </a:bodyPr>
          <a:lstStyle/>
          <a:p>
            <a:pPr algn="l"/>
            <a:r>
              <a:rPr lang="en-GB" sz="4400" dirty="0"/>
              <a:t>Thank you for listening</a:t>
            </a:r>
            <a:endParaRPr lang="en-US" sz="4400" dirty="0"/>
          </a:p>
        </p:txBody>
      </p:sp>
      <p:sp>
        <p:nvSpPr>
          <p:cNvPr id="3" name="TextBox 2">
            <a:extLst>
              <a:ext uri="{FF2B5EF4-FFF2-40B4-BE49-F238E27FC236}">
                <a16:creationId xmlns:a16="http://schemas.microsoft.com/office/drawing/2014/main" id="{12D30423-F8C2-CACD-714D-392BEE609615}"/>
              </a:ext>
            </a:extLst>
          </p:cNvPr>
          <p:cNvSpPr txBox="1"/>
          <p:nvPr/>
        </p:nvSpPr>
        <p:spPr>
          <a:xfrm>
            <a:off x="3307111" y="2668767"/>
            <a:ext cx="7773605" cy="830997"/>
          </a:xfrm>
          <a:prstGeom prst="rect">
            <a:avLst/>
          </a:prstGeom>
          <a:noFill/>
        </p:spPr>
        <p:txBody>
          <a:bodyPr wrap="square" rtlCol="0">
            <a:spAutoFit/>
          </a:bodyPr>
          <a:lstStyle/>
          <a:p>
            <a:pPr algn="l"/>
            <a:r>
              <a:rPr lang="en-GB" sz="4800" dirty="0"/>
              <a:t>Have you got any questions?</a:t>
            </a:r>
            <a:endParaRPr lang="en-US" sz="4800" dirty="0"/>
          </a:p>
        </p:txBody>
      </p:sp>
    </p:spTree>
    <p:extLst>
      <p:ext uri="{BB962C8B-B14F-4D97-AF65-F5344CB8AC3E}">
        <p14:creationId xmlns:p14="http://schemas.microsoft.com/office/powerpoint/2010/main" val="21564466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Custom</PresentationFormat>
  <Paragraphs>0</Paragraphs>
  <Slides>11</Slides>
  <Notes>9</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lastModifiedBy>aurel apopei</cp:lastModifiedBy>
  <cp:revision>10</cp:revision>
  <dcterms:created xsi:type="dcterms:W3CDTF">2025-07-09T12:11:39Z</dcterms:created>
  <dcterms:modified xsi:type="dcterms:W3CDTF">2025-07-17T19:23:19Z</dcterms:modified>
</cp:coreProperties>
</file>