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61" r:id="rId5"/>
    <p:sldId id="259" r:id="rId6"/>
    <p:sldId id="270" r:id="rId7"/>
    <p:sldId id="260" r:id="rId8"/>
    <p:sldId id="262" r:id="rId9"/>
    <p:sldId id="267" r:id="rId10"/>
    <p:sldId id="269" r:id="rId11"/>
    <p:sldId id="263" r:id="rId12"/>
    <p:sldId id="271" r:id="rId13"/>
    <p:sldId id="264" r:id="rId14"/>
    <p:sldId id="265" r:id="rId15"/>
    <p:sldId id="272" r:id="rId16"/>
    <p:sldId id="266"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00" autoAdjust="0"/>
    <p:restoredTop sz="94660"/>
  </p:normalViewPr>
  <p:slideViewPr>
    <p:cSldViewPr snapToGrid="0">
      <p:cViewPr varScale="1">
        <p:scale>
          <a:sx n="93" d="100"/>
          <a:sy n="93" d="100"/>
        </p:scale>
        <p:origin x="92" y="2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A00FD6-7A3F-4F78-BA14-4D84C73AFB9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01A5419-DAE5-485D-B0B8-0F6B4F75F8C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67BCA0A-CB04-4CF5-AC65-0A4D768D94F6}"/>
              </a:ext>
            </a:extLst>
          </p:cNvPr>
          <p:cNvSpPr>
            <a:spLocks noGrp="1"/>
          </p:cNvSpPr>
          <p:nvPr>
            <p:ph type="dt" sz="half" idx="10"/>
          </p:nvPr>
        </p:nvSpPr>
        <p:spPr/>
        <p:txBody>
          <a:bodyPr/>
          <a:lstStyle/>
          <a:p>
            <a:fld id="{635D386D-C8D7-4EFF-82C1-3D1F7EF86A1C}" type="datetimeFigureOut">
              <a:rPr lang="en-GB" smtClean="0"/>
              <a:t>04/01/2019</a:t>
            </a:fld>
            <a:endParaRPr lang="en-GB"/>
          </a:p>
        </p:txBody>
      </p:sp>
      <p:sp>
        <p:nvSpPr>
          <p:cNvPr id="5" name="Footer Placeholder 4">
            <a:extLst>
              <a:ext uri="{FF2B5EF4-FFF2-40B4-BE49-F238E27FC236}">
                <a16:creationId xmlns:a16="http://schemas.microsoft.com/office/drawing/2014/main" id="{7FD3CA4E-D2A6-48C2-81E1-DB71CC878DD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FD30B9E-9947-4CD1-975B-505D7FDE103B}"/>
              </a:ext>
            </a:extLst>
          </p:cNvPr>
          <p:cNvSpPr>
            <a:spLocks noGrp="1"/>
          </p:cNvSpPr>
          <p:nvPr>
            <p:ph type="sldNum" sz="quarter" idx="12"/>
          </p:nvPr>
        </p:nvSpPr>
        <p:spPr/>
        <p:txBody>
          <a:bodyPr/>
          <a:lstStyle/>
          <a:p>
            <a:fld id="{8AAE7F07-7ADC-4D4B-8D30-CBC863A30F50}" type="slidenum">
              <a:rPr lang="en-GB" smtClean="0"/>
              <a:t>‹#›</a:t>
            </a:fld>
            <a:endParaRPr lang="en-GB"/>
          </a:p>
        </p:txBody>
      </p:sp>
    </p:spTree>
    <p:extLst>
      <p:ext uri="{BB962C8B-B14F-4D97-AF65-F5344CB8AC3E}">
        <p14:creationId xmlns:p14="http://schemas.microsoft.com/office/powerpoint/2010/main" val="24157711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F5B3B6-6070-4577-AE6A-30C66EC3135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D299187-B7D1-4407-B863-10D76E451296}"/>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88326F4-C404-41B3-8E70-C14AEDAA7267}"/>
              </a:ext>
            </a:extLst>
          </p:cNvPr>
          <p:cNvSpPr>
            <a:spLocks noGrp="1"/>
          </p:cNvSpPr>
          <p:nvPr>
            <p:ph type="dt" sz="half" idx="10"/>
          </p:nvPr>
        </p:nvSpPr>
        <p:spPr/>
        <p:txBody>
          <a:bodyPr/>
          <a:lstStyle/>
          <a:p>
            <a:fld id="{635D386D-C8D7-4EFF-82C1-3D1F7EF86A1C}" type="datetimeFigureOut">
              <a:rPr lang="en-GB" smtClean="0"/>
              <a:t>04/01/2019</a:t>
            </a:fld>
            <a:endParaRPr lang="en-GB"/>
          </a:p>
        </p:txBody>
      </p:sp>
      <p:sp>
        <p:nvSpPr>
          <p:cNvPr id="5" name="Footer Placeholder 4">
            <a:extLst>
              <a:ext uri="{FF2B5EF4-FFF2-40B4-BE49-F238E27FC236}">
                <a16:creationId xmlns:a16="http://schemas.microsoft.com/office/drawing/2014/main" id="{EEF80124-BD04-447B-A20D-C0F88848C93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A901C0B-AB7D-41AA-ACC9-3ECE8862753B}"/>
              </a:ext>
            </a:extLst>
          </p:cNvPr>
          <p:cNvSpPr>
            <a:spLocks noGrp="1"/>
          </p:cNvSpPr>
          <p:nvPr>
            <p:ph type="sldNum" sz="quarter" idx="12"/>
          </p:nvPr>
        </p:nvSpPr>
        <p:spPr/>
        <p:txBody>
          <a:bodyPr/>
          <a:lstStyle/>
          <a:p>
            <a:fld id="{8AAE7F07-7ADC-4D4B-8D30-CBC863A30F50}" type="slidenum">
              <a:rPr lang="en-GB" smtClean="0"/>
              <a:t>‹#›</a:t>
            </a:fld>
            <a:endParaRPr lang="en-GB"/>
          </a:p>
        </p:txBody>
      </p:sp>
    </p:spTree>
    <p:extLst>
      <p:ext uri="{BB962C8B-B14F-4D97-AF65-F5344CB8AC3E}">
        <p14:creationId xmlns:p14="http://schemas.microsoft.com/office/powerpoint/2010/main" val="13634911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B17457-E7B1-4CC7-8CAC-A46B5C44D8B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5FF6D80-58A9-43EE-B2BB-8862E057486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29D48EA-D9C6-45D0-8CDC-900733720484}"/>
              </a:ext>
            </a:extLst>
          </p:cNvPr>
          <p:cNvSpPr>
            <a:spLocks noGrp="1"/>
          </p:cNvSpPr>
          <p:nvPr>
            <p:ph type="dt" sz="half" idx="10"/>
          </p:nvPr>
        </p:nvSpPr>
        <p:spPr/>
        <p:txBody>
          <a:bodyPr/>
          <a:lstStyle/>
          <a:p>
            <a:fld id="{635D386D-C8D7-4EFF-82C1-3D1F7EF86A1C}" type="datetimeFigureOut">
              <a:rPr lang="en-GB" smtClean="0"/>
              <a:t>04/01/2019</a:t>
            </a:fld>
            <a:endParaRPr lang="en-GB"/>
          </a:p>
        </p:txBody>
      </p:sp>
      <p:sp>
        <p:nvSpPr>
          <p:cNvPr id="5" name="Footer Placeholder 4">
            <a:extLst>
              <a:ext uri="{FF2B5EF4-FFF2-40B4-BE49-F238E27FC236}">
                <a16:creationId xmlns:a16="http://schemas.microsoft.com/office/drawing/2014/main" id="{11438744-4A7F-40C6-A141-0604BB20117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6670CB9-0C53-491C-AB66-7D550AAD647B}"/>
              </a:ext>
            </a:extLst>
          </p:cNvPr>
          <p:cNvSpPr>
            <a:spLocks noGrp="1"/>
          </p:cNvSpPr>
          <p:nvPr>
            <p:ph type="sldNum" sz="quarter" idx="12"/>
          </p:nvPr>
        </p:nvSpPr>
        <p:spPr/>
        <p:txBody>
          <a:bodyPr/>
          <a:lstStyle/>
          <a:p>
            <a:fld id="{8AAE7F07-7ADC-4D4B-8D30-CBC863A30F50}" type="slidenum">
              <a:rPr lang="en-GB" smtClean="0"/>
              <a:t>‹#›</a:t>
            </a:fld>
            <a:endParaRPr lang="en-GB"/>
          </a:p>
        </p:txBody>
      </p:sp>
    </p:spTree>
    <p:extLst>
      <p:ext uri="{BB962C8B-B14F-4D97-AF65-F5344CB8AC3E}">
        <p14:creationId xmlns:p14="http://schemas.microsoft.com/office/powerpoint/2010/main" val="10564809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54AFB5-0ACE-4978-BC42-DF6250CB3B7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4B91749-4347-4EEA-B1F2-800E747E79EC}"/>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29FF39B-DC51-4DE2-886E-9E135042A494}"/>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A6BAEF8-1E35-439D-BF07-395332EEAEEF}"/>
              </a:ext>
            </a:extLst>
          </p:cNvPr>
          <p:cNvSpPr>
            <a:spLocks noGrp="1"/>
          </p:cNvSpPr>
          <p:nvPr>
            <p:ph type="dt" sz="half" idx="10"/>
          </p:nvPr>
        </p:nvSpPr>
        <p:spPr/>
        <p:txBody>
          <a:bodyPr/>
          <a:lstStyle/>
          <a:p>
            <a:fld id="{635D386D-C8D7-4EFF-82C1-3D1F7EF86A1C}" type="datetimeFigureOut">
              <a:rPr lang="en-GB" smtClean="0"/>
              <a:t>04/01/2019</a:t>
            </a:fld>
            <a:endParaRPr lang="en-GB"/>
          </a:p>
        </p:txBody>
      </p:sp>
      <p:sp>
        <p:nvSpPr>
          <p:cNvPr id="6" name="Footer Placeholder 5">
            <a:extLst>
              <a:ext uri="{FF2B5EF4-FFF2-40B4-BE49-F238E27FC236}">
                <a16:creationId xmlns:a16="http://schemas.microsoft.com/office/drawing/2014/main" id="{D463F15E-4DD9-4F89-9F84-9DD8769D789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485107B-7CA8-41B7-9A28-87D5BA6802CE}"/>
              </a:ext>
            </a:extLst>
          </p:cNvPr>
          <p:cNvSpPr>
            <a:spLocks noGrp="1"/>
          </p:cNvSpPr>
          <p:nvPr>
            <p:ph type="sldNum" sz="quarter" idx="12"/>
          </p:nvPr>
        </p:nvSpPr>
        <p:spPr/>
        <p:txBody>
          <a:bodyPr/>
          <a:lstStyle/>
          <a:p>
            <a:fld id="{8AAE7F07-7ADC-4D4B-8D30-CBC863A30F50}" type="slidenum">
              <a:rPr lang="en-GB" smtClean="0"/>
              <a:t>‹#›</a:t>
            </a:fld>
            <a:endParaRPr lang="en-GB"/>
          </a:p>
        </p:txBody>
      </p:sp>
    </p:spTree>
    <p:extLst>
      <p:ext uri="{BB962C8B-B14F-4D97-AF65-F5344CB8AC3E}">
        <p14:creationId xmlns:p14="http://schemas.microsoft.com/office/powerpoint/2010/main" val="5034245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392155-E365-4281-901B-9DAFD853B3D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FEBCFAE-6687-4AA1-B5DF-CEBB6E9F939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9CE81581-A0EF-4A5D-AF47-D5B0F2E76D28}"/>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7B1BC2F-E0B4-4510-946D-44E1A6161D2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487AE99D-8551-493D-8482-3D75EEC06AEC}"/>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F9D6137-D9E7-4A0B-8004-61926695C564}"/>
              </a:ext>
            </a:extLst>
          </p:cNvPr>
          <p:cNvSpPr>
            <a:spLocks noGrp="1"/>
          </p:cNvSpPr>
          <p:nvPr>
            <p:ph type="dt" sz="half" idx="10"/>
          </p:nvPr>
        </p:nvSpPr>
        <p:spPr/>
        <p:txBody>
          <a:bodyPr/>
          <a:lstStyle/>
          <a:p>
            <a:fld id="{635D386D-C8D7-4EFF-82C1-3D1F7EF86A1C}" type="datetimeFigureOut">
              <a:rPr lang="en-GB" smtClean="0"/>
              <a:t>04/01/2019</a:t>
            </a:fld>
            <a:endParaRPr lang="en-GB"/>
          </a:p>
        </p:txBody>
      </p:sp>
      <p:sp>
        <p:nvSpPr>
          <p:cNvPr id="8" name="Footer Placeholder 7">
            <a:extLst>
              <a:ext uri="{FF2B5EF4-FFF2-40B4-BE49-F238E27FC236}">
                <a16:creationId xmlns:a16="http://schemas.microsoft.com/office/drawing/2014/main" id="{D55B43D1-9B9C-41B7-9015-A04B0575ADF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6177139-2A5B-4BB0-96B0-CDA0703BED75}"/>
              </a:ext>
            </a:extLst>
          </p:cNvPr>
          <p:cNvSpPr>
            <a:spLocks noGrp="1"/>
          </p:cNvSpPr>
          <p:nvPr>
            <p:ph type="sldNum" sz="quarter" idx="12"/>
          </p:nvPr>
        </p:nvSpPr>
        <p:spPr/>
        <p:txBody>
          <a:bodyPr/>
          <a:lstStyle/>
          <a:p>
            <a:fld id="{8AAE7F07-7ADC-4D4B-8D30-CBC863A30F50}" type="slidenum">
              <a:rPr lang="en-GB" smtClean="0"/>
              <a:t>‹#›</a:t>
            </a:fld>
            <a:endParaRPr lang="en-GB"/>
          </a:p>
        </p:txBody>
      </p:sp>
    </p:spTree>
    <p:extLst>
      <p:ext uri="{BB962C8B-B14F-4D97-AF65-F5344CB8AC3E}">
        <p14:creationId xmlns:p14="http://schemas.microsoft.com/office/powerpoint/2010/main" val="33691513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038871-2959-47F8-9094-8CE75E5E711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9D72BDB-FC33-47E3-8420-BC1D57AC26ED}"/>
              </a:ext>
            </a:extLst>
          </p:cNvPr>
          <p:cNvSpPr>
            <a:spLocks noGrp="1"/>
          </p:cNvSpPr>
          <p:nvPr>
            <p:ph type="dt" sz="half" idx="10"/>
          </p:nvPr>
        </p:nvSpPr>
        <p:spPr/>
        <p:txBody>
          <a:bodyPr/>
          <a:lstStyle/>
          <a:p>
            <a:fld id="{635D386D-C8D7-4EFF-82C1-3D1F7EF86A1C}" type="datetimeFigureOut">
              <a:rPr lang="en-GB" smtClean="0"/>
              <a:t>04/01/2019</a:t>
            </a:fld>
            <a:endParaRPr lang="en-GB"/>
          </a:p>
        </p:txBody>
      </p:sp>
      <p:sp>
        <p:nvSpPr>
          <p:cNvPr id="4" name="Footer Placeholder 3">
            <a:extLst>
              <a:ext uri="{FF2B5EF4-FFF2-40B4-BE49-F238E27FC236}">
                <a16:creationId xmlns:a16="http://schemas.microsoft.com/office/drawing/2014/main" id="{2DE464D6-4E37-4979-ADE2-80AAB251F07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6C00AB7-8C8D-4AFF-91BA-DD9C10142124}"/>
              </a:ext>
            </a:extLst>
          </p:cNvPr>
          <p:cNvSpPr>
            <a:spLocks noGrp="1"/>
          </p:cNvSpPr>
          <p:nvPr>
            <p:ph type="sldNum" sz="quarter" idx="12"/>
          </p:nvPr>
        </p:nvSpPr>
        <p:spPr/>
        <p:txBody>
          <a:bodyPr/>
          <a:lstStyle/>
          <a:p>
            <a:fld id="{8AAE7F07-7ADC-4D4B-8D30-CBC863A30F50}" type="slidenum">
              <a:rPr lang="en-GB" smtClean="0"/>
              <a:t>‹#›</a:t>
            </a:fld>
            <a:endParaRPr lang="en-GB"/>
          </a:p>
        </p:txBody>
      </p:sp>
    </p:spTree>
    <p:extLst>
      <p:ext uri="{BB962C8B-B14F-4D97-AF65-F5344CB8AC3E}">
        <p14:creationId xmlns:p14="http://schemas.microsoft.com/office/powerpoint/2010/main" val="19372717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20B4071-22D3-4260-9949-5D2616795D4D}"/>
              </a:ext>
            </a:extLst>
          </p:cNvPr>
          <p:cNvSpPr>
            <a:spLocks noGrp="1"/>
          </p:cNvSpPr>
          <p:nvPr>
            <p:ph type="dt" sz="half" idx="10"/>
          </p:nvPr>
        </p:nvSpPr>
        <p:spPr/>
        <p:txBody>
          <a:bodyPr/>
          <a:lstStyle/>
          <a:p>
            <a:fld id="{635D386D-C8D7-4EFF-82C1-3D1F7EF86A1C}" type="datetimeFigureOut">
              <a:rPr lang="en-GB" smtClean="0"/>
              <a:t>04/01/2019</a:t>
            </a:fld>
            <a:endParaRPr lang="en-GB"/>
          </a:p>
        </p:txBody>
      </p:sp>
      <p:sp>
        <p:nvSpPr>
          <p:cNvPr id="3" name="Footer Placeholder 2">
            <a:extLst>
              <a:ext uri="{FF2B5EF4-FFF2-40B4-BE49-F238E27FC236}">
                <a16:creationId xmlns:a16="http://schemas.microsoft.com/office/drawing/2014/main" id="{2809225A-552B-4781-8147-1E80619F4AB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586E71E-C9D6-4C00-B620-20AC2CC67C16}"/>
              </a:ext>
            </a:extLst>
          </p:cNvPr>
          <p:cNvSpPr>
            <a:spLocks noGrp="1"/>
          </p:cNvSpPr>
          <p:nvPr>
            <p:ph type="sldNum" sz="quarter" idx="12"/>
          </p:nvPr>
        </p:nvSpPr>
        <p:spPr/>
        <p:txBody>
          <a:bodyPr/>
          <a:lstStyle/>
          <a:p>
            <a:fld id="{8AAE7F07-7ADC-4D4B-8D30-CBC863A30F50}" type="slidenum">
              <a:rPr lang="en-GB" smtClean="0"/>
              <a:t>‹#›</a:t>
            </a:fld>
            <a:endParaRPr lang="en-GB"/>
          </a:p>
        </p:txBody>
      </p:sp>
    </p:spTree>
    <p:extLst>
      <p:ext uri="{BB962C8B-B14F-4D97-AF65-F5344CB8AC3E}">
        <p14:creationId xmlns:p14="http://schemas.microsoft.com/office/powerpoint/2010/main" val="19028942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A341A0-0C89-4A75-A504-0580C8AFB38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D77477B-870E-4C31-A89A-8F8F60FEB82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9F37D6F-AB79-473A-97EB-0F1BEEB0EF3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3F817B9A-ACDE-450C-B18E-B5BE93A86351}"/>
              </a:ext>
            </a:extLst>
          </p:cNvPr>
          <p:cNvSpPr>
            <a:spLocks noGrp="1"/>
          </p:cNvSpPr>
          <p:nvPr>
            <p:ph type="dt" sz="half" idx="10"/>
          </p:nvPr>
        </p:nvSpPr>
        <p:spPr/>
        <p:txBody>
          <a:bodyPr/>
          <a:lstStyle/>
          <a:p>
            <a:fld id="{635D386D-C8D7-4EFF-82C1-3D1F7EF86A1C}" type="datetimeFigureOut">
              <a:rPr lang="en-GB" smtClean="0"/>
              <a:t>04/01/2019</a:t>
            </a:fld>
            <a:endParaRPr lang="en-GB"/>
          </a:p>
        </p:txBody>
      </p:sp>
      <p:sp>
        <p:nvSpPr>
          <p:cNvPr id="6" name="Footer Placeholder 5">
            <a:extLst>
              <a:ext uri="{FF2B5EF4-FFF2-40B4-BE49-F238E27FC236}">
                <a16:creationId xmlns:a16="http://schemas.microsoft.com/office/drawing/2014/main" id="{5C2E87CD-7E33-40AF-A06C-79E79A95C41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22133E8-59F6-490A-B8AE-31904BC0121B}"/>
              </a:ext>
            </a:extLst>
          </p:cNvPr>
          <p:cNvSpPr>
            <a:spLocks noGrp="1"/>
          </p:cNvSpPr>
          <p:nvPr>
            <p:ph type="sldNum" sz="quarter" idx="12"/>
          </p:nvPr>
        </p:nvSpPr>
        <p:spPr/>
        <p:txBody>
          <a:bodyPr/>
          <a:lstStyle/>
          <a:p>
            <a:fld id="{8AAE7F07-7ADC-4D4B-8D30-CBC863A30F50}" type="slidenum">
              <a:rPr lang="en-GB" smtClean="0"/>
              <a:t>‹#›</a:t>
            </a:fld>
            <a:endParaRPr lang="en-GB"/>
          </a:p>
        </p:txBody>
      </p:sp>
    </p:spTree>
    <p:extLst>
      <p:ext uri="{BB962C8B-B14F-4D97-AF65-F5344CB8AC3E}">
        <p14:creationId xmlns:p14="http://schemas.microsoft.com/office/powerpoint/2010/main" val="10963010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2812DB-D25D-4943-B39B-1A8DA3CE63D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99572F5-990B-446C-B891-4D5EFEF2350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E6BB8EB-7251-492B-B2A8-4D15723AA59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9F2F5C98-7BC1-422C-8C86-4565958CE6B8}"/>
              </a:ext>
            </a:extLst>
          </p:cNvPr>
          <p:cNvSpPr>
            <a:spLocks noGrp="1"/>
          </p:cNvSpPr>
          <p:nvPr>
            <p:ph type="dt" sz="half" idx="10"/>
          </p:nvPr>
        </p:nvSpPr>
        <p:spPr/>
        <p:txBody>
          <a:bodyPr/>
          <a:lstStyle/>
          <a:p>
            <a:fld id="{635D386D-C8D7-4EFF-82C1-3D1F7EF86A1C}" type="datetimeFigureOut">
              <a:rPr lang="en-GB" smtClean="0"/>
              <a:t>04/01/2019</a:t>
            </a:fld>
            <a:endParaRPr lang="en-GB"/>
          </a:p>
        </p:txBody>
      </p:sp>
      <p:sp>
        <p:nvSpPr>
          <p:cNvPr id="6" name="Footer Placeholder 5">
            <a:extLst>
              <a:ext uri="{FF2B5EF4-FFF2-40B4-BE49-F238E27FC236}">
                <a16:creationId xmlns:a16="http://schemas.microsoft.com/office/drawing/2014/main" id="{AFB2BF51-6605-4F03-B60E-E70EB66756E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DBCD2D9-B1C2-4F45-8003-22564A33842F}"/>
              </a:ext>
            </a:extLst>
          </p:cNvPr>
          <p:cNvSpPr>
            <a:spLocks noGrp="1"/>
          </p:cNvSpPr>
          <p:nvPr>
            <p:ph type="sldNum" sz="quarter" idx="12"/>
          </p:nvPr>
        </p:nvSpPr>
        <p:spPr/>
        <p:txBody>
          <a:bodyPr/>
          <a:lstStyle/>
          <a:p>
            <a:fld id="{8AAE7F07-7ADC-4D4B-8D30-CBC863A30F50}" type="slidenum">
              <a:rPr lang="en-GB" smtClean="0"/>
              <a:t>‹#›</a:t>
            </a:fld>
            <a:endParaRPr lang="en-GB"/>
          </a:p>
        </p:txBody>
      </p:sp>
    </p:spTree>
    <p:extLst>
      <p:ext uri="{BB962C8B-B14F-4D97-AF65-F5344CB8AC3E}">
        <p14:creationId xmlns:p14="http://schemas.microsoft.com/office/powerpoint/2010/main" val="2331935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43C3C8-6502-4518-9636-0C9AB3E8146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25EE470-2DCA-456D-9DAF-704534C4BBD7}"/>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13D7AEF-0660-4118-8820-A1A7FBF99754}"/>
              </a:ext>
            </a:extLst>
          </p:cNvPr>
          <p:cNvSpPr>
            <a:spLocks noGrp="1"/>
          </p:cNvSpPr>
          <p:nvPr>
            <p:ph type="dt" sz="half" idx="10"/>
          </p:nvPr>
        </p:nvSpPr>
        <p:spPr/>
        <p:txBody>
          <a:bodyPr/>
          <a:lstStyle/>
          <a:p>
            <a:fld id="{635D386D-C8D7-4EFF-82C1-3D1F7EF86A1C}" type="datetimeFigureOut">
              <a:rPr lang="en-GB" smtClean="0"/>
              <a:t>04/01/2019</a:t>
            </a:fld>
            <a:endParaRPr lang="en-GB"/>
          </a:p>
        </p:txBody>
      </p:sp>
      <p:sp>
        <p:nvSpPr>
          <p:cNvPr id="5" name="Footer Placeholder 4">
            <a:extLst>
              <a:ext uri="{FF2B5EF4-FFF2-40B4-BE49-F238E27FC236}">
                <a16:creationId xmlns:a16="http://schemas.microsoft.com/office/drawing/2014/main" id="{D0DC8AA9-72D3-44AD-970B-FD268EF2816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BC5795-3BDB-4DCC-87BF-7AF161C9935A}"/>
              </a:ext>
            </a:extLst>
          </p:cNvPr>
          <p:cNvSpPr>
            <a:spLocks noGrp="1"/>
          </p:cNvSpPr>
          <p:nvPr>
            <p:ph type="sldNum" sz="quarter" idx="12"/>
          </p:nvPr>
        </p:nvSpPr>
        <p:spPr/>
        <p:txBody>
          <a:bodyPr/>
          <a:lstStyle/>
          <a:p>
            <a:fld id="{8AAE7F07-7ADC-4D4B-8D30-CBC863A30F50}" type="slidenum">
              <a:rPr lang="en-GB" smtClean="0"/>
              <a:t>‹#›</a:t>
            </a:fld>
            <a:endParaRPr lang="en-GB"/>
          </a:p>
        </p:txBody>
      </p:sp>
    </p:spTree>
    <p:extLst>
      <p:ext uri="{BB962C8B-B14F-4D97-AF65-F5344CB8AC3E}">
        <p14:creationId xmlns:p14="http://schemas.microsoft.com/office/powerpoint/2010/main" val="40156846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B0BD823-B8A0-4BF2-94B8-64166EEA75C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687BD21-7116-4EDB-9218-5B08A13EFF84}"/>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053EE71-8C5F-49BA-9F23-9D9FD9067126}"/>
              </a:ext>
            </a:extLst>
          </p:cNvPr>
          <p:cNvSpPr>
            <a:spLocks noGrp="1"/>
          </p:cNvSpPr>
          <p:nvPr>
            <p:ph type="dt" sz="half" idx="10"/>
          </p:nvPr>
        </p:nvSpPr>
        <p:spPr/>
        <p:txBody>
          <a:bodyPr/>
          <a:lstStyle/>
          <a:p>
            <a:fld id="{635D386D-C8D7-4EFF-82C1-3D1F7EF86A1C}" type="datetimeFigureOut">
              <a:rPr lang="en-GB" smtClean="0"/>
              <a:t>04/01/2019</a:t>
            </a:fld>
            <a:endParaRPr lang="en-GB"/>
          </a:p>
        </p:txBody>
      </p:sp>
      <p:sp>
        <p:nvSpPr>
          <p:cNvPr id="5" name="Footer Placeholder 4">
            <a:extLst>
              <a:ext uri="{FF2B5EF4-FFF2-40B4-BE49-F238E27FC236}">
                <a16:creationId xmlns:a16="http://schemas.microsoft.com/office/drawing/2014/main" id="{A6E201C1-EA89-4139-856B-BD1B6D3A12E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F27CC65-D39F-4465-A5A6-591941E6D659}"/>
              </a:ext>
            </a:extLst>
          </p:cNvPr>
          <p:cNvSpPr>
            <a:spLocks noGrp="1"/>
          </p:cNvSpPr>
          <p:nvPr>
            <p:ph type="sldNum" sz="quarter" idx="12"/>
          </p:nvPr>
        </p:nvSpPr>
        <p:spPr/>
        <p:txBody>
          <a:bodyPr/>
          <a:lstStyle/>
          <a:p>
            <a:fld id="{8AAE7F07-7ADC-4D4B-8D30-CBC863A30F50}" type="slidenum">
              <a:rPr lang="en-GB" smtClean="0"/>
              <a:t>‹#›</a:t>
            </a:fld>
            <a:endParaRPr lang="en-GB"/>
          </a:p>
        </p:txBody>
      </p:sp>
    </p:spTree>
    <p:extLst>
      <p:ext uri="{BB962C8B-B14F-4D97-AF65-F5344CB8AC3E}">
        <p14:creationId xmlns:p14="http://schemas.microsoft.com/office/powerpoint/2010/main" val="38566300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15000"/>
            <a:lum/>
          </a:blip>
          <a:srcRect/>
          <a:stretch>
            <a:fillRect t="-17000" b="-17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DEC7349-71B8-422C-9DCC-F9776718D3B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C769453-BBC7-4708-9A39-12638B1042C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1E0C3B0-28EC-4FC5-A40E-41CAFC288AB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35D386D-C8D7-4EFF-82C1-3D1F7EF86A1C}" type="datetimeFigureOut">
              <a:rPr lang="en-GB" smtClean="0"/>
              <a:t>04/01/2019</a:t>
            </a:fld>
            <a:endParaRPr lang="en-GB"/>
          </a:p>
        </p:txBody>
      </p:sp>
      <p:sp>
        <p:nvSpPr>
          <p:cNvPr id="5" name="Footer Placeholder 4">
            <a:extLst>
              <a:ext uri="{FF2B5EF4-FFF2-40B4-BE49-F238E27FC236}">
                <a16:creationId xmlns:a16="http://schemas.microsoft.com/office/drawing/2014/main" id="{49CDCF8D-B827-451E-85AB-259B8AB1F1A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9555C6C-1327-4077-96F7-6B58859C47F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AAE7F07-7ADC-4D4B-8D30-CBC863A30F50}" type="slidenum">
              <a:rPr lang="en-GB" smtClean="0"/>
              <a:t>‹#›</a:t>
            </a:fld>
            <a:endParaRPr lang="en-GB"/>
          </a:p>
        </p:txBody>
      </p:sp>
    </p:spTree>
    <p:extLst>
      <p:ext uri="{BB962C8B-B14F-4D97-AF65-F5344CB8AC3E}">
        <p14:creationId xmlns:p14="http://schemas.microsoft.com/office/powerpoint/2010/main" val="301840542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3BEE4A-867D-44C5-8C1F-26DEB02157FF}"/>
              </a:ext>
            </a:extLst>
          </p:cNvPr>
          <p:cNvSpPr>
            <a:spLocks noGrp="1"/>
          </p:cNvSpPr>
          <p:nvPr>
            <p:ph type="ctrTitle"/>
          </p:nvPr>
        </p:nvSpPr>
        <p:spPr>
          <a:xfrm>
            <a:off x="1676400" y="157163"/>
            <a:ext cx="9144000" cy="2387600"/>
          </a:xfrm>
        </p:spPr>
        <p:txBody>
          <a:bodyPr/>
          <a:lstStyle/>
          <a:p>
            <a:r>
              <a:rPr lang="en-GB" b="1" dirty="0"/>
              <a:t>A HISTORY OF PALAEOLITHIC INVESTIGATION IN THE UK</a:t>
            </a:r>
          </a:p>
        </p:txBody>
      </p:sp>
      <p:pic>
        <p:nvPicPr>
          <p:cNvPr id="4" name="Picture 3">
            <a:extLst>
              <a:ext uri="{FF2B5EF4-FFF2-40B4-BE49-F238E27FC236}">
                <a16:creationId xmlns:a16="http://schemas.microsoft.com/office/drawing/2014/main" id="{254ECC9E-4402-445A-8024-697CB75096C6}"/>
              </a:ext>
            </a:extLst>
          </p:cNvPr>
          <p:cNvPicPr>
            <a:picLocks noChangeAspect="1"/>
          </p:cNvPicPr>
          <p:nvPr/>
        </p:nvPicPr>
        <p:blipFill>
          <a:blip r:embed="rId2"/>
          <a:stretch>
            <a:fillRect/>
          </a:stretch>
        </p:blipFill>
        <p:spPr>
          <a:xfrm>
            <a:off x="913780" y="2544763"/>
            <a:ext cx="2168245" cy="3949820"/>
          </a:xfrm>
          <a:prstGeom prst="rect">
            <a:avLst/>
          </a:prstGeom>
        </p:spPr>
      </p:pic>
      <p:pic>
        <p:nvPicPr>
          <p:cNvPr id="3" name="Picture 2">
            <a:extLst>
              <a:ext uri="{FF2B5EF4-FFF2-40B4-BE49-F238E27FC236}">
                <a16:creationId xmlns:a16="http://schemas.microsoft.com/office/drawing/2014/main" id="{F579159E-7A8C-4098-82BE-2BB04CF80E80}"/>
              </a:ext>
            </a:extLst>
          </p:cNvPr>
          <p:cNvPicPr>
            <a:picLocks noChangeAspect="1"/>
          </p:cNvPicPr>
          <p:nvPr/>
        </p:nvPicPr>
        <p:blipFill>
          <a:blip r:embed="rId3"/>
          <a:stretch>
            <a:fillRect/>
          </a:stretch>
        </p:blipFill>
        <p:spPr>
          <a:xfrm>
            <a:off x="4595845" y="2440757"/>
            <a:ext cx="6224555" cy="4157832"/>
          </a:xfrm>
          <a:prstGeom prst="rect">
            <a:avLst/>
          </a:prstGeom>
        </p:spPr>
      </p:pic>
    </p:spTree>
    <p:extLst>
      <p:ext uri="{BB962C8B-B14F-4D97-AF65-F5344CB8AC3E}">
        <p14:creationId xmlns:p14="http://schemas.microsoft.com/office/powerpoint/2010/main" val="29112378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7EB11D-0CE7-4C1F-AE2A-674F0C20F52A}"/>
              </a:ext>
            </a:extLst>
          </p:cNvPr>
          <p:cNvSpPr>
            <a:spLocks noGrp="1"/>
          </p:cNvSpPr>
          <p:nvPr>
            <p:ph type="title"/>
          </p:nvPr>
        </p:nvSpPr>
        <p:spPr/>
        <p:txBody>
          <a:bodyPr/>
          <a:lstStyle/>
          <a:p>
            <a:r>
              <a:rPr lang="en-GB" dirty="0"/>
              <a:t>Early beginnings</a:t>
            </a:r>
          </a:p>
        </p:txBody>
      </p:sp>
      <p:sp>
        <p:nvSpPr>
          <p:cNvPr id="3" name="Content Placeholder 2">
            <a:extLst>
              <a:ext uri="{FF2B5EF4-FFF2-40B4-BE49-F238E27FC236}">
                <a16:creationId xmlns:a16="http://schemas.microsoft.com/office/drawing/2014/main" id="{B098E614-1A53-4D39-93DF-E81E6FB051FA}"/>
              </a:ext>
            </a:extLst>
          </p:cNvPr>
          <p:cNvSpPr>
            <a:spLocks noGrp="1"/>
          </p:cNvSpPr>
          <p:nvPr>
            <p:ph idx="1"/>
          </p:nvPr>
        </p:nvSpPr>
        <p:spPr>
          <a:xfrm>
            <a:off x="838200" y="1825625"/>
            <a:ext cx="6976533" cy="4351338"/>
          </a:xfrm>
        </p:spPr>
        <p:txBody>
          <a:bodyPr>
            <a:normAutofit fontScale="92500"/>
          </a:bodyPr>
          <a:lstStyle/>
          <a:p>
            <a:r>
              <a:rPr lang="en-GB" dirty="0"/>
              <a:t>John Conyers, 1673</a:t>
            </a:r>
          </a:p>
          <a:p>
            <a:pPr marL="0" indent="0">
              <a:buNone/>
            </a:pPr>
            <a:endParaRPr lang="en-GB" dirty="0"/>
          </a:p>
          <a:p>
            <a:r>
              <a:rPr lang="en-GB" dirty="0"/>
              <a:t>“Then upon ye discovery of ye bones &amp; Teeth that were found 11 Dec: 1673 in ye side of ye River over against Black Marys in great pits ye were made for Gravel where in some places 9 foot </a:t>
            </a:r>
            <a:r>
              <a:rPr lang="en-GB" dirty="0" err="1"/>
              <a:t>deepe</a:t>
            </a:r>
            <a:r>
              <a:rPr lang="en-GB" dirty="0"/>
              <a:t> &amp; others at 12 was found here &amp; there sometimes one tooth sometimes another … by one of ye Teeth was found a British weapon made of flint dextrously shaped by there extraordinary (skill)”</a:t>
            </a:r>
          </a:p>
        </p:txBody>
      </p:sp>
      <p:pic>
        <p:nvPicPr>
          <p:cNvPr id="4" name="Picture 3">
            <a:extLst>
              <a:ext uri="{FF2B5EF4-FFF2-40B4-BE49-F238E27FC236}">
                <a16:creationId xmlns:a16="http://schemas.microsoft.com/office/drawing/2014/main" id="{FCD49B24-EAB7-4FE7-B413-6AF414A30F05}"/>
              </a:ext>
            </a:extLst>
          </p:cNvPr>
          <p:cNvPicPr>
            <a:picLocks noChangeAspect="1"/>
          </p:cNvPicPr>
          <p:nvPr/>
        </p:nvPicPr>
        <p:blipFill rotWithShape="1">
          <a:blip r:embed="rId2"/>
          <a:srcRect l="18593" r="15542"/>
          <a:stretch/>
        </p:blipFill>
        <p:spPr>
          <a:xfrm>
            <a:off x="8136467" y="95250"/>
            <a:ext cx="3657600" cy="6667500"/>
          </a:xfrm>
          <a:prstGeom prst="rect">
            <a:avLst/>
          </a:prstGeom>
        </p:spPr>
      </p:pic>
    </p:spTree>
    <p:extLst>
      <p:ext uri="{BB962C8B-B14F-4D97-AF65-F5344CB8AC3E}">
        <p14:creationId xmlns:p14="http://schemas.microsoft.com/office/powerpoint/2010/main" val="13699784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1D3BC8-3B24-4DFC-9662-B7A7461C6B59}"/>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CB6263B4-814F-458E-B241-9F19FE637AFE}"/>
              </a:ext>
            </a:extLst>
          </p:cNvPr>
          <p:cNvSpPr>
            <a:spLocks noGrp="1"/>
          </p:cNvSpPr>
          <p:nvPr>
            <p:ph idx="1"/>
          </p:nvPr>
        </p:nvSpPr>
        <p:spPr>
          <a:xfrm>
            <a:off x="838200" y="1825625"/>
            <a:ext cx="7357533" cy="4351338"/>
          </a:xfrm>
        </p:spPr>
        <p:txBody>
          <a:bodyPr/>
          <a:lstStyle/>
          <a:p>
            <a:r>
              <a:rPr lang="en-GB" dirty="0"/>
              <a:t>John Frere 1797</a:t>
            </a:r>
          </a:p>
          <a:p>
            <a:r>
              <a:rPr lang="en-GB" dirty="0"/>
              <a:t>Describing findings at </a:t>
            </a:r>
            <a:r>
              <a:rPr lang="en-GB" dirty="0" err="1"/>
              <a:t>Hoxne</a:t>
            </a:r>
            <a:r>
              <a:rPr lang="en-GB" dirty="0"/>
              <a:t>, Suffolk in the </a:t>
            </a:r>
            <a:r>
              <a:rPr lang="en-GB" dirty="0" err="1"/>
              <a:t>Anitquaires</a:t>
            </a:r>
            <a:r>
              <a:rPr lang="en-GB" dirty="0"/>
              <a:t> Journal</a:t>
            </a:r>
          </a:p>
          <a:p>
            <a:r>
              <a:rPr lang="en-GB" dirty="0"/>
              <a:t>He described artefacts as ‘weapons of war’ made by ‘a people who had not the sue of metals’ and that they were buried by ‘ strata formed by inundations happening at distant periods’.</a:t>
            </a:r>
          </a:p>
        </p:txBody>
      </p:sp>
      <p:pic>
        <p:nvPicPr>
          <p:cNvPr id="4" name="Picture 3">
            <a:extLst>
              <a:ext uri="{FF2B5EF4-FFF2-40B4-BE49-F238E27FC236}">
                <a16:creationId xmlns:a16="http://schemas.microsoft.com/office/drawing/2014/main" id="{63770A66-65E4-46F5-A247-4269AC13560D}"/>
              </a:ext>
            </a:extLst>
          </p:cNvPr>
          <p:cNvPicPr>
            <a:picLocks noChangeAspect="1"/>
          </p:cNvPicPr>
          <p:nvPr/>
        </p:nvPicPr>
        <p:blipFill rotWithShape="1">
          <a:blip r:embed="rId2"/>
          <a:srcRect l="52568"/>
          <a:stretch/>
        </p:blipFill>
        <p:spPr>
          <a:xfrm>
            <a:off x="7950198" y="428625"/>
            <a:ext cx="4066117" cy="6000750"/>
          </a:xfrm>
          <a:prstGeom prst="rect">
            <a:avLst/>
          </a:prstGeom>
        </p:spPr>
      </p:pic>
      <p:pic>
        <p:nvPicPr>
          <p:cNvPr id="5" name="Picture 4">
            <a:extLst>
              <a:ext uri="{FF2B5EF4-FFF2-40B4-BE49-F238E27FC236}">
                <a16:creationId xmlns:a16="http://schemas.microsoft.com/office/drawing/2014/main" id="{46B57B82-1A4F-481C-80C4-3A97EC30C467}"/>
              </a:ext>
            </a:extLst>
          </p:cNvPr>
          <p:cNvPicPr>
            <a:picLocks noChangeAspect="1"/>
          </p:cNvPicPr>
          <p:nvPr/>
        </p:nvPicPr>
        <p:blipFill rotWithShape="1">
          <a:blip r:embed="rId2"/>
          <a:srcRect r="51383"/>
          <a:stretch/>
        </p:blipFill>
        <p:spPr>
          <a:xfrm>
            <a:off x="7950198" y="428625"/>
            <a:ext cx="4167717" cy="6000750"/>
          </a:xfrm>
          <a:prstGeom prst="rect">
            <a:avLst/>
          </a:prstGeom>
        </p:spPr>
      </p:pic>
    </p:spTree>
    <p:extLst>
      <p:ext uri="{BB962C8B-B14F-4D97-AF65-F5344CB8AC3E}">
        <p14:creationId xmlns:p14="http://schemas.microsoft.com/office/powerpoint/2010/main" val="12020107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1D3BC8-3B24-4DFC-9662-B7A7461C6B59}"/>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CB6263B4-814F-458E-B241-9F19FE637AFE}"/>
              </a:ext>
            </a:extLst>
          </p:cNvPr>
          <p:cNvSpPr>
            <a:spLocks noGrp="1"/>
          </p:cNvSpPr>
          <p:nvPr>
            <p:ph idx="1"/>
          </p:nvPr>
        </p:nvSpPr>
        <p:spPr>
          <a:xfrm>
            <a:off x="838200" y="1825625"/>
            <a:ext cx="7357533" cy="4351338"/>
          </a:xfrm>
        </p:spPr>
        <p:txBody>
          <a:bodyPr/>
          <a:lstStyle/>
          <a:p>
            <a:r>
              <a:rPr lang="en-GB" dirty="0"/>
              <a:t>John Frere 1797</a:t>
            </a:r>
          </a:p>
          <a:p>
            <a:r>
              <a:rPr lang="en-GB" dirty="0"/>
              <a:t>Describing findings at </a:t>
            </a:r>
            <a:r>
              <a:rPr lang="en-GB" dirty="0" err="1"/>
              <a:t>Hoxne</a:t>
            </a:r>
            <a:r>
              <a:rPr lang="en-GB" dirty="0"/>
              <a:t>, Suffolk in the </a:t>
            </a:r>
            <a:r>
              <a:rPr lang="en-GB" dirty="0" err="1"/>
              <a:t>Anitquaires</a:t>
            </a:r>
            <a:r>
              <a:rPr lang="en-GB" dirty="0"/>
              <a:t> Journal</a:t>
            </a:r>
          </a:p>
          <a:p>
            <a:r>
              <a:rPr lang="en-GB" dirty="0"/>
              <a:t>He described artefacts as ‘weapons of war’ made by ‘a people who had not the sue of metals’ and that they were buried by ‘ strata formed by inundations happening at distant periods’.</a:t>
            </a:r>
          </a:p>
        </p:txBody>
      </p:sp>
      <p:pic>
        <p:nvPicPr>
          <p:cNvPr id="4" name="Picture 3">
            <a:extLst>
              <a:ext uri="{FF2B5EF4-FFF2-40B4-BE49-F238E27FC236}">
                <a16:creationId xmlns:a16="http://schemas.microsoft.com/office/drawing/2014/main" id="{63770A66-65E4-46F5-A247-4269AC13560D}"/>
              </a:ext>
            </a:extLst>
          </p:cNvPr>
          <p:cNvPicPr>
            <a:picLocks noChangeAspect="1"/>
          </p:cNvPicPr>
          <p:nvPr/>
        </p:nvPicPr>
        <p:blipFill rotWithShape="1">
          <a:blip r:embed="rId2"/>
          <a:srcRect l="52568"/>
          <a:stretch/>
        </p:blipFill>
        <p:spPr>
          <a:xfrm>
            <a:off x="7950198" y="428625"/>
            <a:ext cx="4066117" cy="6000750"/>
          </a:xfrm>
          <a:prstGeom prst="rect">
            <a:avLst/>
          </a:prstGeom>
        </p:spPr>
      </p:pic>
    </p:spTree>
    <p:extLst>
      <p:ext uri="{BB962C8B-B14F-4D97-AF65-F5344CB8AC3E}">
        <p14:creationId xmlns:p14="http://schemas.microsoft.com/office/powerpoint/2010/main" val="391081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9F2830-9124-47A6-830C-E3114FBD729E}"/>
              </a:ext>
            </a:extLst>
          </p:cNvPr>
          <p:cNvSpPr>
            <a:spLocks noGrp="1"/>
          </p:cNvSpPr>
          <p:nvPr>
            <p:ph type="title"/>
          </p:nvPr>
        </p:nvSpPr>
        <p:spPr/>
        <p:txBody>
          <a:bodyPr/>
          <a:lstStyle/>
          <a:p>
            <a:r>
              <a:rPr lang="en-GB" dirty="0"/>
              <a:t>Origins of geological thinking</a:t>
            </a:r>
          </a:p>
        </p:txBody>
      </p:sp>
      <p:sp>
        <p:nvSpPr>
          <p:cNvPr id="3" name="Content Placeholder 2">
            <a:extLst>
              <a:ext uri="{FF2B5EF4-FFF2-40B4-BE49-F238E27FC236}">
                <a16:creationId xmlns:a16="http://schemas.microsoft.com/office/drawing/2014/main" id="{4F95A429-B3F7-483E-9448-DC991F5BB7CF}"/>
              </a:ext>
            </a:extLst>
          </p:cNvPr>
          <p:cNvSpPr>
            <a:spLocks noGrp="1"/>
          </p:cNvSpPr>
          <p:nvPr>
            <p:ph idx="1"/>
          </p:nvPr>
        </p:nvSpPr>
        <p:spPr/>
        <p:txBody>
          <a:bodyPr/>
          <a:lstStyle/>
          <a:p>
            <a:r>
              <a:rPr lang="en-GB" dirty="0"/>
              <a:t>James Hutton, 1780’s put forward ideas of cycles in earth history that became the foundations for the Principle of Uniformitarianism.</a:t>
            </a:r>
          </a:p>
          <a:p>
            <a:r>
              <a:rPr lang="en-GB" dirty="0"/>
              <a:t>William Smith created the first geological maps in the early 19</a:t>
            </a:r>
            <a:r>
              <a:rPr lang="en-GB" baseline="30000" dirty="0"/>
              <a:t>th</a:t>
            </a:r>
            <a:r>
              <a:rPr lang="en-GB" dirty="0"/>
              <a:t> C.</a:t>
            </a:r>
          </a:p>
          <a:p>
            <a:r>
              <a:rPr lang="en-GB" dirty="0"/>
              <a:t>Charles Lyell in the early 19</a:t>
            </a:r>
            <a:r>
              <a:rPr lang="en-GB" baseline="30000" dirty="0"/>
              <a:t>th</a:t>
            </a:r>
            <a:r>
              <a:rPr lang="en-GB" dirty="0"/>
              <a:t> C.  Published his work The Principle of Geology in which he set out the Principle of Uniformitarianism as well as instigated the subdivision of earth history into different periods we know today (e.g. Eocene, Miocene etc.)</a:t>
            </a:r>
          </a:p>
        </p:txBody>
      </p:sp>
    </p:spTree>
    <p:extLst>
      <p:ext uri="{BB962C8B-B14F-4D97-AF65-F5344CB8AC3E}">
        <p14:creationId xmlns:p14="http://schemas.microsoft.com/office/powerpoint/2010/main" val="37248447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BCF98E81-E518-4561-BD82-28CDD01C0143}"/>
              </a:ext>
            </a:extLst>
          </p:cNvPr>
          <p:cNvGrpSpPr/>
          <p:nvPr/>
        </p:nvGrpSpPr>
        <p:grpSpPr>
          <a:xfrm>
            <a:off x="1608667" y="355599"/>
            <a:ext cx="8365066" cy="6087533"/>
            <a:chOff x="4426823" y="2455886"/>
            <a:chExt cx="3504753" cy="2632984"/>
          </a:xfrm>
        </p:grpSpPr>
        <p:sp>
          <p:nvSpPr>
            <p:cNvPr id="5" name="Rectangle 4">
              <a:extLst>
                <a:ext uri="{FF2B5EF4-FFF2-40B4-BE49-F238E27FC236}">
                  <a16:creationId xmlns:a16="http://schemas.microsoft.com/office/drawing/2014/main" id="{86D6226C-9EAA-4932-B4EA-5FCD82E3F019}"/>
                </a:ext>
              </a:extLst>
            </p:cNvPr>
            <p:cNvSpPr/>
            <p:nvPr/>
          </p:nvSpPr>
          <p:spPr>
            <a:xfrm>
              <a:off x="4426823" y="2455886"/>
              <a:ext cx="3504753" cy="263298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Picture 3">
              <a:extLst>
                <a:ext uri="{FF2B5EF4-FFF2-40B4-BE49-F238E27FC236}">
                  <a16:creationId xmlns:a16="http://schemas.microsoft.com/office/drawing/2014/main" id="{13C56030-6007-49F8-8A8A-BC1A0011B6D5}"/>
                </a:ext>
              </a:extLst>
            </p:cNvPr>
            <p:cNvPicPr>
              <a:picLocks noChangeAspect="1"/>
            </p:cNvPicPr>
            <p:nvPr/>
          </p:nvPicPr>
          <p:blipFill rotWithShape="1">
            <a:blip r:embed="rId2"/>
            <a:srcRect l="34362" t="36969" r="32716" b="27712"/>
            <a:stretch/>
          </p:blipFill>
          <p:spPr>
            <a:xfrm rot="21431452">
              <a:off x="4485867" y="2537392"/>
              <a:ext cx="3386667" cy="2469161"/>
            </a:xfrm>
            <a:prstGeom prst="rect">
              <a:avLst/>
            </a:prstGeom>
          </p:spPr>
        </p:pic>
      </p:grpSp>
    </p:spTree>
    <p:extLst>
      <p:ext uri="{BB962C8B-B14F-4D97-AF65-F5344CB8AC3E}">
        <p14:creationId xmlns:p14="http://schemas.microsoft.com/office/powerpoint/2010/main" val="32921723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4F49A6-B6FB-41B9-8AA8-9DB6AFB30CBA}"/>
              </a:ext>
            </a:extLst>
          </p:cNvPr>
          <p:cNvSpPr>
            <a:spLocks noGrp="1"/>
          </p:cNvSpPr>
          <p:nvPr>
            <p:ph type="title"/>
          </p:nvPr>
        </p:nvSpPr>
        <p:spPr/>
        <p:txBody>
          <a:bodyPr/>
          <a:lstStyle/>
          <a:p>
            <a:r>
              <a:rPr lang="en-GB" dirty="0"/>
              <a:t>William Buckland</a:t>
            </a:r>
          </a:p>
        </p:txBody>
      </p:sp>
      <p:sp>
        <p:nvSpPr>
          <p:cNvPr id="3" name="Content Placeholder 2">
            <a:extLst>
              <a:ext uri="{FF2B5EF4-FFF2-40B4-BE49-F238E27FC236}">
                <a16:creationId xmlns:a16="http://schemas.microsoft.com/office/drawing/2014/main" id="{EC24BDFD-1D04-4D77-9F9D-B6B0CDC80551}"/>
              </a:ext>
            </a:extLst>
          </p:cNvPr>
          <p:cNvSpPr>
            <a:spLocks noGrp="1"/>
          </p:cNvSpPr>
          <p:nvPr>
            <p:ph idx="1"/>
          </p:nvPr>
        </p:nvSpPr>
        <p:spPr>
          <a:xfrm>
            <a:off x="838200" y="1825625"/>
            <a:ext cx="6307667" cy="4351338"/>
          </a:xfrm>
        </p:spPr>
        <p:txBody>
          <a:bodyPr/>
          <a:lstStyle/>
          <a:p>
            <a:r>
              <a:rPr lang="en-GB" dirty="0"/>
              <a:t>Proponent of the ‘final biblical flood’</a:t>
            </a:r>
          </a:p>
          <a:p>
            <a:r>
              <a:rPr lang="en-GB" dirty="0"/>
              <a:t>Investigated many cave sites such as </a:t>
            </a:r>
            <a:r>
              <a:rPr lang="en-GB" dirty="0" err="1"/>
              <a:t>Paviland</a:t>
            </a:r>
            <a:r>
              <a:rPr lang="en-GB" dirty="0"/>
              <a:t> Cave and Kent’s Cavern</a:t>
            </a:r>
          </a:p>
          <a:p>
            <a:r>
              <a:rPr lang="en-GB" dirty="0"/>
              <a:t>His understanding of the records were that humans only appeared in the post-diluvial deposits and could not be contemporary with extinct species</a:t>
            </a:r>
          </a:p>
        </p:txBody>
      </p:sp>
      <p:pic>
        <p:nvPicPr>
          <p:cNvPr id="4" name="Picture 3">
            <a:extLst>
              <a:ext uri="{FF2B5EF4-FFF2-40B4-BE49-F238E27FC236}">
                <a16:creationId xmlns:a16="http://schemas.microsoft.com/office/drawing/2014/main" id="{B30B9A4D-BE85-42BA-B4B4-EFACE43E1CAC}"/>
              </a:ext>
            </a:extLst>
          </p:cNvPr>
          <p:cNvPicPr>
            <a:picLocks noChangeAspect="1"/>
          </p:cNvPicPr>
          <p:nvPr/>
        </p:nvPicPr>
        <p:blipFill>
          <a:blip r:embed="rId2"/>
          <a:stretch>
            <a:fillRect/>
          </a:stretch>
        </p:blipFill>
        <p:spPr>
          <a:xfrm>
            <a:off x="7395525" y="509587"/>
            <a:ext cx="4615415" cy="6176963"/>
          </a:xfrm>
          <a:prstGeom prst="rect">
            <a:avLst/>
          </a:prstGeom>
        </p:spPr>
      </p:pic>
    </p:spTree>
    <p:extLst>
      <p:ext uri="{BB962C8B-B14F-4D97-AF65-F5344CB8AC3E}">
        <p14:creationId xmlns:p14="http://schemas.microsoft.com/office/powerpoint/2010/main" val="3209670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D6C49A-0FBE-466B-9057-7CF4C6EEAB4A}"/>
              </a:ext>
            </a:extLst>
          </p:cNvPr>
          <p:cNvSpPr>
            <a:spLocks noGrp="1"/>
          </p:cNvSpPr>
          <p:nvPr>
            <p:ph type="title"/>
          </p:nvPr>
        </p:nvSpPr>
        <p:spPr/>
        <p:txBody>
          <a:bodyPr/>
          <a:lstStyle/>
          <a:p>
            <a:r>
              <a:rPr lang="en-GB" dirty="0"/>
              <a:t>Times are changing</a:t>
            </a:r>
          </a:p>
        </p:txBody>
      </p:sp>
      <p:sp>
        <p:nvSpPr>
          <p:cNvPr id="3" name="Content Placeholder 2">
            <a:extLst>
              <a:ext uri="{FF2B5EF4-FFF2-40B4-BE49-F238E27FC236}">
                <a16:creationId xmlns:a16="http://schemas.microsoft.com/office/drawing/2014/main" id="{854A53FC-8099-4B3A-B75F-69D5B41B16F3}"/>
              </a:ext>
            </a:extLst>
          </p:cNvPr>
          <p:cNvSpPr>
            <a:spLocks noGrp="1"/>
          </p:cNvSpPr>
          <p:nvPr>
            <p:ph idx="1"/>
          </p:nvPr>
        </p:nvSpPr>
        <p:spPr>
          <a:xfrm>
            <a:off x="838200" y="1825625"/>
            <a:ext cx="7772400" cy="4351338"/>
          </a:xfrm>
        </p:spPr>
        <p:txBody>
          <a:bodyPr>
            <a:normAutofit fontScale="85000" lnSpcReduction="20000"/>
          </a:bodyPr>
          <a:lstStyle/>
          <a:p>
            <a:r>
              <a:rPr lang="en-GB" dirty="0"/>
              <a:t>Joseph Prestwich, John Evans and Hugh Falconer transformed our understanding of the antiquity of humans through their overseeing of an excavation by William Pengelly in Devon (Windmill Hill Cave)</a:t>
            </a:r>
          </a:p>
          <a:p>
            <a:r>
              <a:rPr lang="en-GB" dirty="0"/>
              <a:t>Jacques Boucher de Perthes was finding bones of extinct animals and stone tools at </a:t>
            </a:r>
            <a:r>
              <a:rPr lang="en-GB" dirty="0" err="1"/>
              <a:t>Menchecourt</a:t>
            </a:r>
            <a:r>
              <a:rPr lang="en-GB" dirty="0"/>
              <a:t>, north of Abbeville in the Somme Valley.</a:t>
            </a:r>
          </a:p>
          <a:p>
            <a:r>
              <a:rPr lang="en-GB" dirty="0"/>
              <a:t>After Prestwich and Evans visit Abbeville they publish accounts in which they describe the association of fauna and artefacts.</a:t>
            </a:r>
          </a:p>
          <a:p>
            <a:r>
              <a:rPr lang="en-GB" dirty="0"/>
              <a:t>Their publication unlocks the floodgates and workers such as Wyatt, John Allen Brown, Flaxman </a:t>
            </a:r>
            <a:r>
              <a:rPr lang="en-GB" dirty="0" err="1"/>
              <a:t>Spurrell</a:t>
            </a:r>
            <a:r>
              <a:rPr lang="en-GB" dirty="0"/>
              <a:t> and Worthington Smith all start to discover rich Palaeolithic archaeological sites.</a:t>
            </a:r>
          </a:p>
        </p:txBody>
      </p:sp>
      <p:pic>
        <p:nvPicPr>
          <p:cNvPr id="4" name="Picture 3">
            <a:extLst>
              <a:ext uri="{FF2B5EF4-FFF2-40B4-BE49-F238E27FC236}">
                <a16:creationId xmlns:a16="http://schemas.microsoft.com/office/drawing/2014/main" id="{FD63E8C7-9F47-46FD-8941-EF0D32B3CFF1}"/>
              </a:ext>
            </a:extLst>
          </p:cNvPr>
          <p:cNvPicPr>
            <a:picLocks noChangeAspect="1"/>
          </p:cNvPicPr>
          <p:nvPr/>
        </p:nvPicPr>
        <p:blipFill>
          <a:blip r:embed="rId2"/>
          <a:stretch>
            <a:fillRect/>
          </a:stretch>
        </p:blipFill>
        <p:spPr>
          <a:xfrm>
            <a:off x="8796867" y="1565275"/>
            <a:ext cx="3200400" cy="4286250"/>
          </a:xfrm>
          <a:prstGeom prst="rect">
            <a:avLst/>
          </a:prstGeom>
        </p:spPr>
      </p:pic>
    </p:spTree>
    <p:extLst>
      <p:ext uri="{BB962C8B-B14F-4D97-AF65-F5344CB8AC3E}">
        <p14:creationId xmlns:p14="http://schemas.microsoft.com/office/powerpoint/2010/main" val="18482804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D6C49A-0FBE-466B-9057-7CF4C6EEAB4A}"/>
              </a:ext>
            </a:extLst>
          </p:cNvPr>
          <p:cNvSpPr>
            <a:spLocks noGrp="1"/>
          </p:cNvSpPr>
          <p:nvPr>
            <p:ph type="title"/>
          </p:nvPr>
        </p:nvSpPr>
        <p:spPr/>
        <p:txBody>
          <a:bodyPr/>
          <a:lstStyle/>
          <a:p>
            <a:r>
              <a:rPr lang="en-GB" dirty="0"/>
              <a:t>Times are changing</a:t>
            </a:r>
          </a:p>
        </p:txBody>
      </p:sp>
      <p:sp>
        <p:nvSpPr>
          <p:cNvPr id="3" name="Content Placeholder 2">
            <a:extLst>
              <a:ext uri="{FF2B5EF4-FFF2-40B4-BE49-F238E27FC236}">
                <a16:creationId xmlns:a16="http://schemas.microsoft.com/office/drawing/2014/main" id="{854A53FC-8099-4B3A-B75F-69D5B41B16F3}"/>
              </a:ext>
            </a:extLst>
          </p:cNvPr>
          <p:cNvSpPr>
            <a:spLocks noGrp="1"/>
          </p:cNvSpPr>
          <p:nvPr>
            <p:ph idx="1"/>
          </p:nvPr>
        </p:nvSpPr>
        <p:spPr>
          <a:xfrm>
            <a:off x="838200" y="1825624"/>
            <a:ext cx="4834467" cy="4471987"/>
          </a:xfrm>
        </p:spPr>
        <p:txBody>
          <a:bodyPr>
            <a:normAutofit fontScale="70000" lnSpcReduction="20000"/>
          </a:bodyPr>
          <a:lstStyle/>
          <a:p>
            <a:r>
              <a:rPr lang="en-GB" dirty="0"/>
              <a:t>Joseph Prestwich, John Evans and Hugh Falconer transformed our understanding of the antiquity of humans through their overseeing of an excavation by William Pengelly in Devon (Windmill Hill Cave)</a:t>
            </a:r>
          </a:p>
          <a:p>
            <a:r>
              <a:rPr lang="en-GB" dirty="0"/>
              <a:t>Jacques Boucher de Perthes was finding bones of extinct animals and stone tools at </a:t>
            </a:r>
            <a:r>
              <a:rPr lang="en-GB" dirty="0" err="1"/>
              <a:t>Menchecourt</a:t>
            </a:r>
            <a:r>
              <a:rPr lang="en-GB" dirty="0"/>
              <a:t>, north of Abbeville in the Somme Valley.</a:t>
            </a:r>
          </a:p>
          <a:p>
            <a:r>
              <a:rPr lang="en-GB" dirty="0"/>
              <a:t>After Prestwich and Evans visit Abbeville they publish accounts in which they describe the association of fauna and artefacts.</a:t>
            </a:r>
          </a:p>
          <a:p>
            <a:r>
              <a:rPr lang="en-GB" dirty="0"/>
              <a:t>Their publication unlocks the floodgates and workers such as Wyatt, John Allen Brown, Flaxman </a:t>
            </a:r>
            <a:r>
              <a:rPr lang="en-GB" dirty="0" err="1"/>
              <a:t>Spurrell</a:t>
            </a:r>
            <a:r>
              <a:rPr lang="en-GB" dirty="0"/>
              <a:t> and Worthington Smith all start to discover rich Palaeolithic archaeological sites.</a:t>
            </a:r>
          </a:p>
        </p:txBody>
      </p:sp>
      <p:pic>
        <p:nvPicPr>
          <p:cNvPr id="5" name="Picture 4">
            <a:extLst>
              <a:ext uri="{FF2B5EF4-FFF2-40B4-BE49-F238E27FC236}">
                <a16:creationId xmlns:a16="http://schemas.microsoft.com/office/drawing/2014/main" id="{EBF02463-2C9D-4001-85DF-5E4345D2DFDB}"/>
              </a:ext>
            </a:extLst>
          </p:cNvPr>
          <p:cNvPicPr>
            <a:picLocks noChangeAspect="1"/>
          </p:cNvPicPr>
          <p:nvPr/>
        </p:nvPicPr>
        <p:blipFill>
          <a:blip r:embed="rId2"/>
          <a:stretch>
            <a:fillRect/>
          </a:stretch>
        </p:blipFill>
        <p:spPr>
          <a:xfrm>
            <a:off x="5996028" y="1041400"/>
            <a:ext cx="5941442" cy="5256212"/>
          </a:xfrm>
          <a:prstGeom prst="rect">
            <a:avLst/>
          </a:prstGeom>
        </p:spPr>
      </p:pic>
    </p:spTree>
    <p:extLst>
      <p:ext uri="{BB962C8B-B14F-4D97-AF65-F5344CB8AC3E}">
        <p14:creationId xmlns:p14="http://schemas.microsoft.com/office/powerpoint/2010/main" val="6677315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AB99D2-5941-44D6-8313-E5ABA343AB4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E4BE8F9-FAAF-41AC-AF3C-8BC1E29BFEE1}"/>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308C84FC-7DB7-40E7-83E6-0C0DD3E2B58E}"/>
              </a:ext>
            </a:extLst>
          </p:cNvPr>
          <p:cNvPicPr>
            <a:picLocks noChangeAspect="1"/>
          </p:cNvPicPr>
          <p:nvPr/>
        </p:nvPicPr>
        <p:blipFill rotWithShape="1">
          <a:blip r:embed="rId2"/>
          <a:srcRect l="40618" t="65802" r="37818" b="8642"/>
          <a:stretch/>
        </p:blipFill>
        <p:spPr>
          <a:xfrm>
            <a:off x="5579533" y="1430866"/>
            <a:ext cx="5308601" cy="4194199"/>
          </a:xfrm>
          <a:prstGeom prst="rect">
            <a:avLst/>
          </a:prstGeom>
        </p:spPr>
      </p:pic>
      <p:pic>
        <p:nvPicPr>
          <p:cNvPr id="5" name="Picture 4">
            <a:extLst>
              <a:ext uri="{FF2B5EF4-FFF2-40B4-BE49-F238E27FC236}">
                <a16:creationId xmlns:a16="http://schemas.microsoft.com/office/drawing/2014/main" id="{BC2BEB33-BBB1-4535-B842-4C68134C6ED0}"/>
              </a:ext>
            </a:extLst>
          </p:cNvPr>
          <p:cNvPicPr>
            <a:picLocks noChangeAspect="1"/>
          </p:cNvPicPr>
          <p:nvPr/>
        </p:nvPicPr>
        <p:blipFill rotWithShape="1">
          <a:blip r:embed="rId2"/>
          <a:srcRect l="40618" t="24652" r="37818" b="34322"/>
          <a:stretch/>
        </p:blipFill>
        <p:spPr>
          <a:xfrm>
            <a:off x="355601" y="588574"/>
            <a:ext cx="4478866" cy="5680851"/>
          </a:xfrm>
          <a:prstGeom prst="rect">
            <a:avLst/>
          </a:prstGeom>
        </p:spPr>
      </p:pic>
      <p:sp>
        <p:nvSpPr>
          <p:cNvPr id="6" name="TextBox 5">
            <a:extLst>
              <a:ext uri="{FF2B5EF4-FFF2-40B4-BE49-F238E27FC236}">
                <a16:creationId xmlns:a16="http://schemas.microsoft.com/office/drawing/2014/main" id="{92F269D7-8B35-4574-97D1-655952AB6608}"/>
              </a:ext>
            </a:extLst>
          </p:cNvPr>
          <p:cNvSpPr txBox="1"/>
          <p:nvPr/>
        </p:nvSpPr>
        <p:spPr>
          <a:xfrm>
            <a:off x="6125564" y="555802"/>
            <a:ext cx="2108269" cy="646331"/>
          </a:xfrm>
          <a:prstGeom prst="rect">
            <a:avLst/>
          </a:prstGeom>
          <a:noFill/>
        </p:spPr>
        <p:txBody>
          <a:bodyPr wrap="none" rtlCol="0">
            <a:spAutoFit/>
          </a:bodyPr>
          <a:lstStyle/>
          <a:p>
            <a:r>
              <a:rPr lang="en-GB" sz="3600" b="1" dirty="0"/>
              <a:t>St. </a:t>
            </a:r>
            <a:r>
              <a:rPr lang="en-GB" sz="3600" b="1" dirty="0" err="1"/>
              <a:t>Acheul</a:t>
            </a:r>
            <a:endParaRPr lang="en-GB" sz="3600" b="1" dirty="0"/>
          </a:p>
        </p:txBody>
      </p:sp>
    </p:spTree>
    <p:extLst>
      <p:ext uri="{BB962C8B-B14F-4D97-AF65-F5344CB8AC3E}">
        <p14:creationId xmlns:p14="http://schemas.microsoft.com/office/powerpoint/2010/main" val="10800891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D89178-1531-49E3-B5C2-9BC9366825F3}"/>
              </a:ext>
            </a:extLst>
          </p:cNvPr>
          <p:cNvSpPr>
            <a:spLocks noGrp="1"/>
          </p:cNvSpPr>
          <p:nvPr>
            <p:ph type="title"/>
          </p:nvPr>
        </p:nvSpPr>
        <p:spPr/>
        <p:txBody>
          <a:bodyPr/>
          <a:lstStyle/>
          <a:p>
            <a:r>
              <a:rPr lang="en-GB" dirty="0"/>
              <a:t>The pictures becomes more complex</a:t>
            </a:r>
          </a:p>
        </p:txBody>
      </p:sp>
      <p:sp>
        <p:nvSpPr>
          <p:cNvPr id="3" name="Content Placeholder 2">
            <a:extLst>
              <a:ext uri="{FF2B5EF4-FFF2-40B4-BE49-F238E27FC236}">
                <a16:creationId xmlns:a16="http://schemas.microsoft.com/office/drawing/2014/main" id="{588D2F2D-7DA7-437B-A62D-361075CD7E60}"/>
              </a:ext>
            </a:extLst>
          </p:cNvPr>
          <p:cNvSpPr>
            <a:spLocks noGrp="1"/>
          </p:cNvSpPr>
          <p:nvPr>
            <p:ph idx="1"/>
          </p:nvPr>
        </p:nvSpPr>
        <p:spPr/>
        <p:txBody>
          <a:bodyPr/>
          <a:lstStyle/>
          <a:p>
            <a:r>
              <a:rPr lang="en-GB" dirty="0"/>
              <a:t>William Boyd-Dawkins begins an attempt to unravel the complexity of the Pleistocene sequences in Britain.</a:t>
            </a:r>
          </a:p>
          <a:p>
            <a:r>
              <a:rPr lang="en-GB" dirty="0"/>
              <a:t>He becomes embroiled in an argument with James Geikie who proposes that there was more than one cold period in the past.</a:t>
            </a:r>
          </a:p>
          <a:p>
            <a:r>
              <a:rPr lang="en-GB" dirty="0"/>
              <a:t>Geikie’s ideas taken forward by Albrecht </a:t>
            </a:r>
            <a:r>
              <a:rPr lang="en-GB" dirty="0" err="1"/>
              <a:t>Penck</a:t>
            </a:r>
            <a:r>
              <a:rPr lang="en-GB" dirty="0"/>
              <a:t> and </a:t>
            </a:r>
            <a:r>
              <a:rPr lang="en-GB" dirty="0" err="1"/>
              <a:t>Eduwad</a:t>
            </a:r>
            <a:r>
              <a:rPr lang="en-GB" dirty="0"/>
              <a:t> </a:t>
            </a:r>
            <a:r>
              <a:rPr lang="en-GB" dirty="0" err="1"/>
              <a:t>Brückner</a:t>
            </a:r>
            <a:r>
              <a:rPr lang="en-GB" dirty="0"/>
              <a:t> who provided the first widely accepted subdivision of the Quaternary into four cold stages (</a:t>
            </a:r>
            <a:r>
              <a:rPr lang="en-GB" dirty="0" err="1"/>
              <a:t>Günz</a:t>
            </a:r>
            <a:r>
              <a:rPr lang="en-GB" dirty="0"/>
              <a:t>, </a:t>
            </a:r>
            <a:r>
              <a:rPr lang="en-GB" dirty="0" err="1"/>
              <a:t>Mindel</a:t>
            </a:r>
            <a:r>
              <a:rPr lang="en-GB" dirty="0"/>
              <a:t>, </a:t>
            </a:r>
            <a:r>
              <a:rPr lang="en-GB" dirty="0" err="1"/>
              <a:t>Riss</a:t>
            </a:r>
            <a:r>
              <a:rPr lang="en-GB" dirty="0"/>
              <a:t> and </a:t>
            </a:r>
            <a:r>
              <a:rPr lang="en-GB" dirty="0" err="1"/>
              <a:t>Würm</a:t>
            </a:r>
            <a:r>
              <a:rPr lang="en-GB" dirty="0"/>
              <a:t>) in 1901</a:t>
            </a:r>
          </a:p>
        </p:txBody>
      </p:sp>
    </p:spTree>
    <p:extLst>
      <p:ext uri="{BB962C8B-B14F-4D97-AF65-F5344CB8AC3E}">
        <p14:creationId xmlns:p14="http://schemas.microsoft.com/office/powerpoint/2010/main" val="20282905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19F25EB-B08A-4895-97CB-303611FE7F8C}"/>
              </a:ext>
            </a:extLst>
          </p:cNvPr>
          <p:cNvPicPr>
            <a:picLocks noChangeAspect="1"/>
          </p:cNvPicPr>
          <p:nvPr/>
        </p:nvPicPr>
        <p:blipFill rotWithShape="1">
          <a:blip r:embed="rId2"/>
          <a:srcRect l="35268" t="75309" r="35102" b="4197"/>
          <a:stretch/>
        </p:blipFill>
        <p:spPr>
          <a:xfrm>
            <a:off x="1667424" y="1642535"/>
            <a:ext cx="8170843" cy="3767666"/>
          </a:xfrm>
          <a:prstGeom prst="rect">
            <a:avLst/>
          </a:prstGeom>
        </p:spPr>
      </p:pic>
    </p:spTree>
    <p:extLst>
      <p:ext uri="{BB962C8B-B14F-4D97-AF65-F5344CB8AC3E}">
        <p14:creationId xmlns:p14="http://schemas.microsoft.com/office/powerpoint/2010/main" val="2276723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17695C-9A72-4AC9-AC2B-0522AFAEDC78}"/>
              </a:ext>
            </a:extLst>
          </p:cNvPr>
          <p:cNvSpPr>
            <a:spLocks noGrp="1"/>
          </p:cNvSpPr>
          <p:nvPr>
            <p:ph type="title"/>
          </p:nvPr>
        </p:nvSpPr>
        <p:spPr/>
        <p:txBody>
          <a:bodyPr/>
          <a:lstStyle/>
          <a:p>
            <a:r>
              <a:rPr lang="en-GB" dirty="0"/>
              <a:t>Order is imposed on the archaeological record</a:t>
            </a:r>
          </a:p>
        </p:txBody>
      </p:sp>
      <p:sp>
        <p:nvSpPr>
          <p:cNvPr id="3" name="Content Placeholder 2">
            <a:extLst>
              <a:ext uri="{FF2B5EF4-FFF2-40B4-BE49-F238E27FC236}">
                <a16:creationId xmlns:a16="http://schemas.microsoft.com/office/drawing/2014/main" id="{8F8B81A9-3638-465F-9836-E97A32DA350D}"/>
              </a:ext>
            </a:extLst>
          </p:cNvPr>
          <p:cNvSpPr>
            <a:spLocks noGrp="1"/>
          </p:cNvSpPr>
          <p:nvPr>
            <p:ph idx="1"/>
          </p:nvPr>
        </p:nvSpPr>
        <p:spPr>
          <a:xfrm>
            <a:off x="838200" y="1825625"/>
            <a:ext cx="6781800" cy="4351338"/>
          </a:xfrm>
        </p:spPr>
        <p:txBody>
          <a:bodyPr/>
          <a:lstStyle/>
          <a:p>
            <a:r>
              <a:rPr lang="en-GB" dirty="0"/>
              <a:t>Evans attempts a system in Britain</a:t>
            </a:r>
          </a:p>
          <a:p>
            <a:r>
              <a:rPr lang="en-GB" dirty="0"/>
              <a:t>Gabrielle de </a:t>
            </a:r>
            <a:r>
              <a:rPr lang="en-GB" dirty="0" err="1"/>
              <a:t>Mortillet</a:t>
            </a:r>
            <a:r>
              <a:rPr lang="en-GB" dirty="0"/>
              <a:t> comes up with a French system for classification in 1869</a:t>
            </a:r>
          </a:p>
          <a:p>
            <a:r>
              <a:rPr lang="en-GB" dirty="0"/>
              <a:t>Reginald Smith, Clement Reid and Henry Dewey work together to attempt to produce a British system</a:t>
            </a:r>
          </a:p>
          <a:p>
            <a:r>
              <a:rPr lang="en-GB" dirty="0"/>
              <a:t>In the mid 20</a:t>
            </a:r>
            <a:r>
              <a:rPr lang="en-GB" baseline="30000" dirty="0"/>
              <a:t>th</a:t>
            </a:r>
            <a:r>
              <a:rPr lang="en-GB" dirty="0"/>
              <a:t> C Henri </a:t>
            </a:r>
            <a:r>
              <a:rPr lang="en-GB" dirty="0" err="1"/>
              <a:t>Breuil</a:t>
            </a:r>
            <a:r>
              <a:rPr lang="en-GB" dirty="0"/>
              <a:t> provides impetus to the Palaeolithic</a:t>
            </a:r>
          </a:p>
          <a:p>
            <a:endParaRPr lang="en-GB" dirty="0"/>
          </a:p>
        </p:txBody>
      </p:sp>
      <p:pic>
        <p:nvPicPr>
          <p:cNvPr id="4" name="Picture 3">
            <a:extLst>
              <a:ext uri="{FF2B5EF4-FFF2-40B4-BE49-F238E27FC236}">
                <a16:creationId xmlns:a16="http://schemas.microsoft.com/office/drawing/2014/main" id="{F4549495-314A-4A63-8CD2-DB7D6F89CA58}"/>
              </a:ext>
            </a:extLst>
          </p:cNvPr>
          <p:cNvPicPr>
            <a:picLocks noChangeAspect="1"/>
          </p:cNvPicPr>
          <p:nvPr/>
        </p:nvPicPr>
        <p:blipFill rotWithShape="1">
          <a:blip r:embed="rId2"/>
          <a:srcRect l="17407" t="10864" r="45473" b="21235"/>
          <a:stretch/>
        </p:blipFill>
        <p:spPr>
          <a:xfrm>
            <a:off x="7848599" y="1648355"/>
            <a:ext cx="3818467" cy="4656667"/>
          </a:xfrm>
          <a:prstGeom prst="rect">
            <a:avLst/>
          </a:prstGeom>
        </p:spPr>
      </p:pic>
    </p:spTree>
    <p:extLst>
      <p:ext uri="{BB962C8B-B14F-4D97-AF65-F5344CB8AC3E}">
        <p14:creationId xmlns:p14="http://schemas.microsoft.com/office/powerpoint/2010/main" val="31955906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3931D2-3B2E-4422-99E8-441382A0951D}"/>
              </a:ext>
            </a:extLst>
          </p:cNvPr>
          <p:cNvSpPr>
            <a:spLocks noGrp="1"/>
          </p:cNvSpPr>
          <p:nvPr>
            <p:ph type="title"/>
          </p:nvPr>
        </p:nvSpPr>
        <p:spPr/>
        <p:txBody>
          <a:bodyPr/>
          <a:lstStyle/>
          <a:p>
            <a:r>
              <a:rPr lang="en-GB" dirty="0"/>
              <a:t>Key researchers in mid/late 20</a:t>
            </a:r>
            <a:r>
              <a:rPr lang="en-GB" baseline="30000" dirty="0"/>
              <a:t>th</a:t>
            </a:r>
            <a:r>
              <a:rPr lang="en-GB" dirty="0"/>
              <a:t> C</a:t>
            </a:r>
          </a:p>
        </p:txBody>
      </p:sp>
      <p:sp>
        <p:nvSpPr>
          <p:cNvPr id="3" name="Content Placeholder 2">
            <a:extLst>
              <a:ext uri="{FF2B5EF4-FFF2-40B4-BE49-F238E27FC236}">
                <a16:creationId xmlns:a16="http://schemas.microsoft.com/office/drawing/2014/main" id="{8B91CC0B-6507-4ABF-BAF4-E228F0A7B02A}"/>
              </a:ext>
            </a:extLst>
          </p:cNvPr>
          <p:cNvSpPr>
            <a:spLocks noGrp="1"/>
          </p:cNvSpPr>
          <p:nvPr>
            <p:ph idx="1"/>
          </p:nvPr>
        </p:nvSpPr>
        <p:spPr>
          <a:xfrm>
            <a:off x="719667" y="2384425"/>
            <a:ext cx="10515600" cy="4351338"/>
          </a:xfrm>
        </p:spPr>
        <p:txBody>
          <a:bodyPr/>
          <a:lstStyle/>
          <a:p>
            <a:r>
              <a:rPr lang="en-GB" dirty="0"/>
              <a:t>Frederick Zeuner</a:t>
            </a:r>
          </a:p>
          <a:p>
            <a:r>
              <a:rPr lang="en-GB" dirty="0"/>
              <a:t>Dorothy </a:t>
            </a:r>
            <a:r>
              <a:rPr lang="en-GB" dirty="0" err="1"/>
              <a:t>Garrard</a:t>
            </a:r>
            <a:endParaRPr lang="en-GB" dirty="0"/>
          </a:p>
          <a:p>
            <a:r>
              <a:rPr lang="en-GB" dirty="0"/>
              <a:t>Francois </a:t>
            </a:r>
            <a:r>
              <a:rPr lang="en-GB" dirty="0" err="1"/>
              <a:t>Bordes</a:t>
            </a:r>
            <a:endParaRPr lang="en-GB" dirty="0"/>
          </a:p>
          <a:p>
            <a:r>
              <a:rPr lang="en-GB" dirty="0"/>
              <a:t>Lewis Binford</a:t>
            </a:r>
          </a:p>
          <a:p>
            <a:r>
              <a:rPr lang="en-GB" dirty="0"/>
              <a:t>Derek Roe</a:t>
            </a:r>
          </a:p>
          <a:p>
            <a:r>
              <a:rPr lang="en-GB" dirty="0"/>
              <a:t>John Wymer</a:t>
            </a:r>
          </a:p>
          <a:p>
            <a:endParaRPr lang="en-GB" dirty="0"/>
          </a:p>
        </p:txBody>
      </p:sp>
      <p:pic>
        <p:nvPicPr>
          <p:cNvPr id="4" name="Picture 3">
            <a:extLst>
              <a:ext uri="{FF2B5EF4-FFF2-40B4-BE49-F238E27FC236}">
                <a16:creationId xmlns:a16="http://schemas.microsoft.com/office/drawing/2014/main" id="{46BD5A38-F12E-47F7-AD1A-1A09BEBB3BDB}"/>
              </a:ext>
            </a:extLst>
          </p:cNvPr>
          <p:cNvPicPr>
            <a:picLocks noChangeAspect="1"/>
          </p:cNvPicPr>
          <p:nvPr/>
        </p:nvPicPr>
        <p:blipFill>
          <a:blip r:embed="rId2"/>
          <a:stretch>
            <a:fillRect/>
          </a:stretch>
        </p:blipFill>
        <p:spPr>
          <a:xfrm>
            <a:off x="7566109" y="1469496"/>
            <a:ext cx="3035384" cy="4707467"/>
          </a:xfrm>
          <a:prstGeom prst="rect">
            <a:avLst/>
          </a:prstGeom>
        </p:spPr>
      </p:pic>
    </p:spTree>
    <p:extLst>
      <p:ext uri="{BB962C8B-B14F-4D97-AF65-F5344CB8AC3E}">
        <p14:creationId xmlns:p14="http://schemas.microsoft.com/office/powerpoint/2010/main" val="41664544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3931D2-3B2E-4422-99E8-441382A0951D}"/>
              </a:ext>
            </a:extLst>
          </p:cNvPr>
          <p:cNvSpPr>
            <a:spLocks noGrp="1"/>
          </p:cNvSpPr>
          <p:nvPr>
            <p:ph type="title"/>
          </p:nvPr>
        </p:nvSpPr>
        <p:spPr/>
        <p:txBody>
          <a:bodyPr/>
          <a:lstStyle/>
          <a:p>
            <a:r>
              <a:rPr lang="en-GB" dirty="0"/>
              <a:t>Key researchers in late 20</a:t>
            </a:r>
            <a:r>
              <a:rPr lang="en-GB" baseline="30000" dirty="0"/>
              <a:t>th</a:t>
            </a:r>
            <a:r>
              <a:rPr lang="en-GB" dirty="0"/>
              <a:t>/early 21</a:t>
            </a:r>
            <a:r>
              <a:rPr lang="en-GB" baseline="30000" dirty="0"/>
              <a:t>st</a:t>
            </a:r>
            <a:r>
              <a:rPr lang="en-GB" dirty="0"/>
              <a:t> C</a:t>
            </a:r>
          </a:p>
        </p:txBody>
      </p:sp>
      <p:sp>
        <p:nvSpPr>
          <p:cNvPr id="3" name="Content Placeholder 2">
            <a:extLst>
              <a:ext uri="{FF2B5EF4-FFF2-40B4-BE49-F238E27FC236}">
                <a16:creationId xmlns:a16="http://schemas.microsoft.com/office/drawing/2014/main" id="{8B91CC0B-6507-4ABF-BAF4-E228F0A7B02A}"/>
              </a:ext>
            </a:extLst>
          </p:cNvPr>
          <p:cNvSpPr>
            <a:spLocks noGrp="1"/>
          </p:cNvSpPr>
          <p:nvPr>
            <p:ph idx="1"/>
          </p:nvPr>
        </p:nvSpPr>
        <p:spPr>
          <a:xfrm>
            <a:off x="719667" y="2384425"/>
            <a:ext cx="10515600" cy="4351338"/>
          </a:xfrm>
        </p:spPr>
        <p:txBody>
          <a:bodyPr/>
          <a:lstStyle/>
          <a:p>
            <a:r>
              <a:rPr lang="en-GB" dirty="0"/>
              <a:t>Nick Ashton</a:t>
            </a:r>
          </a:p>
          <a:p>
            <a:r>
              <a:rPr lang="en-GB" dirty="0"/>
              <a:t>Clive Gamble</a:t>
            </a:r>
          </a:p>
          <a:p>
            <a:r>
              <a:rPr lang="en-GB" dirty="0"/>
              <a:t>Nick Barton</a:t>
            </a:r>
          </a:p>
          <a:p>
            <a:r>
              <a:rPr lang="en-GB" dirty="0"/>
              <a:t>Chris Stringer</a:t>
            </a:r>
          </a:p>
          <a:p>
            <a:r>
              <a:rPr lang="en-GB" dirty="0"/>
              <a:t>Mark Roberts</a:t>
            </a:r>
          </a:p>
          <a:p>
            <a:r>
              <a:rPr lang="en-GB" dirty="0"/>
              <a:t>Francis Wenban-Smith</a:t>
            </a:r>
          </a:p>
          <a:p>
            <a:r>
              <a:rPr lang="en-GB" dirty="0"/>
              <a:t>Matt Pope</a:t>
            </a:r>
          </a:p>
          <a:p>
            <a:r>
              <a:rPr lang="en-GB" dirty="0"/>
              <a:t>Beccy Scott</a:t>
            </a:r>
          </a:p>
          <a:p>
            <a:endParaRPr lang="en-GB" dirty="0"/>
          </a:p>
        </p:txBody>
      </p:sp>
      <p:pic>
        <p:nvPicPr>
          <p:cNvPr id="6" name="Picture 5">
            <a:extLst>
              <a:ext uri="{FF2B5EF4-FFF2-40B4-BE49-F238E27FC236}">
                <a16:creationId xmlns:a16="http://schemas.microsoft.com/office/drawing/2014/main" id="{54C78C27-9FB2-485A-B15B-6C5750F3F692}"/>
              </a:ext>
            </a:extLst>
          </p:cNvPr>
          <p:cNvPicPr>
            <a:picLocks noChangeAspect="1"/>
          </p:cNvPicPr>
          <p:nvPr/>
        </p:nvPicPr>
        <p:blipFill rotWithShape="1">
          <a:blip r:embed="rId2">
            <a:extLst>
              <a:ext uri="{28A0092B-C50C-407E-A947-70E740481C1C}">
                <a14:useLocalDpi xmlns:a14="http://schemas.microsoft.com/office/drawing/2010/main" val="0"/>
              </a:ext>
            </a:extLst>
          </a:blip>
          <a:srcRect l="14352" t="16050" r="17593" b="23334"/>
          <a:stretch/>
        </p:blipFill>
        <p:spPr>
          <a:xfrm>
            <a:off x="5130799" y="1955800"/>
            <a:ext cx="6223001" cy="4157134"/>
          </a:xfrm>
          <a:prstGeom prst="rect">
            <a:avLst/>
          </a:prstGeom>
        </p:spPr>
      </p:pic>
    </p:spTree>
    <p:extLst>
      <p:ext uri="{BB962C8B-B14F-4D97-AF65-F5344CB8AC3E}">
        <p14:creationId xmlns:p14="http://schemas.microsoft.com/office/powerpoint/2010/main" val="210783671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D71B94-737B-4156-8CB1-9D0863859968}"/>
              </a:ext>
            </a:extLst>
          </p:cNvPr>
          <p:cNvSpPr>
            <a:spLocks noGrp="1"/>
          </p:cNvSpPr>
          <p:nvPr>
            <p:ph type="title"/>
          </p:nvPr>
        </p:nvSpPr>
        <p:spPr/>
        <p:txBody>
          <a:bodyPr/>
          <a:lstStyle/>
          <a:p>
            <a:r>
              <a:rPr lang="en-GB" dirty="0"/>
              <a:t>Key points</a:t>
            </a:r>
          </a:p>
        </p:txBody>
      </p:sp>
      <p:sp>
        <p:nvSpPr>
          <p:cNvPr id="3" name="Content Placeholder 2">
            <a:extLst>
              <a:ext uri="{FF2B5EF4-FFF2-40B4-BE49-F238E27FC236}">
                <a16:creationId xmlns:a16="http://schemas.microsoft.com/office/drawing/2014/main" id="{311D6FBD-9D3B-4625-8EB0-54701B4E3637}"/>
              </a:ext>
            </a:extLst>
          </p:cNvPr>
          <p:cNvSpPr>
            <a:spLocks noGrp="1"/>
          </p:cNvSpPr>
          <p:nvPr>
            <p:ph idx="1"/>
          </p:nvPr>
        </p:nvSpPr>
        <p:spPr/>
        <p:txBody>
          <a:bodyPr/>
          <a:lstStyle/>
          <a:p>
            <a:r>
              <a:rPr lang="en-GB" dirty="0"/>
              <a:t>Chronological system instigated by </a:t>
            </a:r>
            <a:r>
              <a:rPr lang="en-GB" dirty="0" err="1"/>
              <a:t>Penck</a:t>
            </a:r>
            <a:r>
              <a:rPr lang="en-GB" dirty="0"/>
              <a:t> and Bruckner before dating system </a:t>
            </a:r>
            <a:r>
              <a:rPr lang="en-GB" dirty="0" err="1"/>
              <a:t>avalialbe</a:t>
            </a:r>
            <a:endParaRPr lang="en-GB" dirty="0"/>
          </a:p>
          <a:p>
            <a:r>
              <a:rPr lang="en-GB" baseline="30000" dirty="0"/>
              <a:t>14</a:t>
            </a:r>
            <a:r>
              <a:rPr lang="en-GB" dirty="0"/>
              <a:t>C dating introduced in mid 20</a:t>
            </a:r>
            <a:r>
              <a:rPr lang="en-GB" baseline="30000" dirty="0"/>
              <a:t>th</a:t>
            </a:r>
            <a:r>
              <a:rPr lang="en-GB" dirty="0"/>
              <a:t> C provides chronology for later Palaeolithic period</a:t>
            </a:r>
          </a:p>
          <a:p>
            <a:r>
              <a:rPr lang="en-GB" dirty="0"/>
              <a:t>Total change in our chronological understanding with the adoption of the Marine Isotope Record in the 1980’s</a:t>
            </a:r>
          </a:p>
        </p:txBody>
      </p:sp>
    </p:spTree>
    <p:extLst>
      <p:ext uri="{BB962C8B-B14F-4D97-AF65-F5344CB8AC3E}">
        <p14:creationId xmlns:p14="http://schemas.microsoft.com/office/powerpoint/2010/main" val="235923519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1692</TotalTime>
  <Words>766</Words>
  <Application>Microsoft Office PowerPoint</Application>
  <PresentationFormat>Widescreen</PresentationFormat>
  <Paragraphs>59</Paragraphs>
  <Slides>16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Calibri</vt:lpstr>
      <vt:lpstr>Calibri Light</vt:lpstr>
      <vt:lpstr>Office Theme</vt:lpstr>
      <vt:lpstr>A HISTORY OF PALAEOLITHIC INVESTIGATION IN THE UK</vt:lpstr>
      <vt:lpstr>Early beginnings</vt:lpstr>
      <vt:lpstr>PowerPoint Presentation</vt:lpstr>
      <vt:lpstr>PowerPoint Presentation</vt:lpstr>
      <vt:lpstr>Origins of geological thinking</vt:lpstr>
      <vt:lpstr>PowerPoint Presentation</vt:lpstr>
      <vt:lpstr>William Buckland</vt:lpstr>
      <vt:lpstr>Times are changing</vt:lpstr>
      <vt:lpstr>Times are changing</vt:lpstr>
      <vt:lpstr>PowerPoint Presentation</vt:lpstr>
      <vt:lpstr>The pictures becomes more complex</vt:lpstr>
      <vt:lpstr>PowerPoint Presentation</vt:lpstr>
      <vt:lpstr>Order is imposed on the archaeological record</vt:lpstr>
      <vt:lpstr>Key researchers in mid/late 20th C</vt:lpstr>
      <vt:lpstr>Key researchers in late 20th/early 21st C</vt:lpstr>
      <vt:lpstr>Key points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HISTORY OF PALAEOLITHIC INVESTIGATION IN THE UK</dc:title>
  <dc:creator>Martin Bates</dc:creator>
  <cp:lastModifiedBy>Martin Bates</cp:lastModifiedBy>
  <cp:revision>15</cp:revision>
  <dcterms:created xsi:type="dcterms:W3CDTF">2019-01-02T11:22:23Z</dcterms:created>
  <dcterms:modified xsi:type="dcterms:W3CDTF">2019-01-04T13:19:51Z</dcterms:modified>
</cp:coreProperties>
</file>