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9"/>
  </p:notesMasterIdLst>
  <p:sldIdLst>
    <p:sldId id="274" r:id="rId2"/>
    <p:sldId id="273"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103" autoAdjust="0"/>
  </p:normalViewPr>
  <p:slideViewPr>
    <p:cSldViewPr snapToGrid="0">
      <p:cViewPr varScale="1">
        <p:scale>
          <a:sx n="63" d="100"/>
          <a:sy n="63" d="100"/>
        </p:scale>
        <p:origin x="84" y="5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80C27B-B31B-455D-8BD5-56F927EE9EF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A799DAF-8BFD-4E79-98AD-BF438AE3D3B8}">
      <dgm:prSet/>
      <dgm:spPr/>
      <dgm:t>
        <a:bodyPr/>
        <a:lstStyle/>
        <a:p>
          <a:pPr>
            <a:lnSpc>
              <a:spcPct val="100000"/>
            </a:lnSpc>
          </a:pPr>
          <a:r>
            <a:rPr lang="en-US" b="1"/>
            <a:t>Module Code: </a:t>
          </a:r>
          <a:r>
            <a:rPr lang="en-GB" b="1"/>
            <a:t>BMSW5102</a:t>
          </a:r>
          <a:endParaRPr lang="en-US"/>
        </a:p>
      </dgm:t>
    </dgm:pt>
    <dgm:pt modelId="{4382CBFE-1DFC-4D5D-9989-13C09BA51B50}" type="parTrans" cxnId="{0A739C55-FACF-47BA-81DF-724199EA7795}">
      <dgm:prSet/>
      <dgm:spPr/>
      <dgm:t>
        <a:bodyPr/>
        <a:lstStyle/>
        <a:p>
          <a:endParaRPr lang="en-US"/>
        </a:p>
      </dgm:t>
    </dgm:pt>
    <dgm:pt modelId="{5AB6883A-5C47-42A8-AA21-09569E5047D7}" type="sibTrans" cxnId="{0A739C55-FACF-47BA-81DF-724199EA7795}">
      <dgm:prSet/>
      <dgm:spPr/>
      <dgm:t>
        <a:bodyPr/>
        <a:lstStyle/>
        <a:p>
          <a:endParaRPr lang="en-US"/>
        </a:p>
      </dgm:t>
    </dgm:pt>
    <dgm:pt modelId="{A5596BB1-9928-48E2-A1A3-7F03644F61B3}">
      <dgm:prSet/>
      <dgm:spPr/>
      <dgm:t>
        <a:bodyPr/>
        <a:lstStyle/>
        <a:p>
          <a:pPr>
            <a:lnSpc>
              <a:spcPct val="100000"/>
            </a:lnSpc>
          </a:pPr>
          <a:r>
            <a:rPr lang="en-US" b="1"/>
            <a:t>Lecturer: </a:t>
          </a:r>
          <a:r>
            <a:rPr lang="en-GB" b="1"/>
            <a:t>Zahra Mohammadnazari</a:t>
          </a:r>
          <a:endParaRPr lang="en-US"/>
        </a:p>
      </dgm:t>
    </dgm:pt>
    <dgm:pt modelId="{2ECA7A49-EE77-4667-8BC7-8CD3A6ECDF59}" type="parTrans" cxnId="{0B95B37E-E2C9-495C-B981-50F1139D8134}">
      <dgm:prSet/>
      <dgm:spPr/>
      <dgm:t>
        <a:bodyPr/>
        <a:lstStyle/>
        <a:p>
          <a:endParaRPr lang="en-US"/>
        </a:p>
      </dgm:t>
    </dgm:pt>
    <dgm:pt modelId="{807F0DFA-2C2E-4C5A-AE78-54392859E843}" type="sibTrans" cxnId="{0B95B37E-E2C9-495C-B981-50F1139D8134}">
      <dgm:prSet/>
      <dgm:spPr/>
      <dgm:t>
        <a:bodyPr/>
        <a:lstStyle/>
        <a:p>
          <a:endParaRPr lang="en-US"/>
        </a:p>
      </dgm:t>
    </dgm:pt>
    <dgm:pt modelId="{27AE5906-DA95-40D8-A5B9-90FACFC7C4DB}">
      <dgm:prSet/>
      <dgm:spPr/>
      <dgm:t>
        <a:bodyPr/>
        <a:lstStyle/>
        <a:p>
          <a:pPr>
            <a:lnSpc>
              <a:spcPct val="100000"/>
            </a:lnSpc>
          </a:pPr>
          <a:r>
            <a:rPr lang="en-US" b="1"/>
            <a:t>Student: </a:t>
          </a:r>
          <a:r>
            <a:rPr lang="en-IN" b="1"/>
            <a:t>Cristian Dumitru – 2108821</a:t>
          </a:r>
          <a:endParaRPr lang="en-US"/>
        </a:p>
      </dgm:t>
    </dgm:pt>
    <dgm:pt modelId="{B915C5F3-32C4-4B91-911D-13269EDF3060}" type="parTrans" cxnId="{DA321239-F797-4B28-B4D5-0A7F524C0497}">
      <dgm:prSet/>
      <dgm:spPr/>
      <dgm:t>
        <a:bodyPr/>
        <a:lstStyle/>
        <a:p>
          <a:endParaRPr lang="en-US"/>
        </a:p>
      </dgm:t>
    </dgm:pt>
    <dgm:pt modelId="{F7236CB7-6D8E-472D-9798-B98823AECB95}" type="sibTrans" cxnId="{DA321239-F797-4B28-B4D5-0A7F524C0497}">
      <dgm:prSet/>
      <dgm:spPr/>
      <dgm:t>
        <a:bodyPr/>
        <a:lstStyle/>
        <a:p>
          <a:endParaRPr lang="en-US"/>
        </a:p>
      </dgm:t>
    </dgm:pt>
    <dgm:pt modelId="{6B9DBC57-6EB9-4DF4-85F5-AA457AA59735}" type="pres">
      <dgm:prSet presAssocID="{7680C27B-B31B-455D-8BD5-56F927EE9EFF}" presName="root" presStyleCnt="0">
        <dgm:presLayoutVars>
          <dgm:dir/>
          <dgm:resizeHandles val="exact"/>
        </dgm:presLayoutVars>
      </dgm:prSet>
      <dgm:spPr/>
    </dgm:pt>
    <dgm:pt modelId="{272866B3-9D1D-4D54-9D98-5036663AB39B}" type="pres">
      <dgm:prSet presAssocID="{1A799DAF-8BFD-4E79-98AD-BF438AE3D3B8}" presName="compNode" presStyleCnt="0"/>
      <dgm:spPr/>
    </dgm:pt>
    <dgm:pt modelId="{7B78F739-A382-446D-87CB-CCCF1463D575}" type="pres">
      <dgm:prSet presAssocID="{1A799DAF-8BFD-4E79-98AD-BF438AE3D3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cessor"/>
        </a:ext>
      </dgm:extLst>
    </dgm:pt>
    <dgm:pt modelId="{212E31AD-F211-4605-BD16-ABE495A241DE}" type="pres">
      <dgm:prSet presAssocID="{1A799DAF-8BFD-4E79-98AD-BF438AE3D3B8}" presName="spaceRect" presStyleCnt="0"/>
      <dgm:spPr/>
    </dgm:pt>
    <dgm:pt modelId="{83EB864E-3D28-4EAD-B061-F88F75FA5998}" type="pres">
      <dgm:prSet presAssocID="{1A799DAF-8BFD-4E79-98AD-BF438AE3D3B8}" presName="textRect" presStyleLbl="revTx" presStyleIdx="0" presStyleCnt="3">
        <dgm:presLayoutVars>
          <dgm:chMax val="1"/>
          <dgm:chPref val="1"/>
        </dgm:presLayoutVars>
      </dgm:prSet>
      <dgm:spPr/>
    </dgm:pt>
    <dgm:pt modelId="{DB340B8C-9DD0-44B3-9D5E-126B95B84A86}" type="pres">
      <dgm:prSet presAssocID="{5AB6883A-5C47-42A8-AA21-09569E5047D7}" presName="sibTrans" presStyleCnt="0"/>
      <dgm:spPr/>
    </dgm:pt>
    <dgm:pt modelId="{D015C01B-0ADE-4398-9AD3-9CBAEDB92B03}" type="pres">
      <dgm:prSet presAssocID="{A5596BB1-9928-48E2-A1A3-7F03644F61B3}" presName="compNode" presStyleCnt="0"/>
      <dgm:spPr/>
    </dgm:pt>
    <dgm:pt modelId="{F3A903DE-9159-4BB0-ABC1-74DA1CFEB28A}" type="pres">
      <dgm:prSet presAssocID="{A5596BB1-9928-48E2-A1A3-7F03644F61B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ecturer"/>
        </a:ext>
      </dgm:extLst>
    </dgm:pt>
    <dgm:pt modelId="{B8355045-9967-4FE5-BA4C-35AD77CC2B29}" type="pres">
      <dgm:prSet presAssocID="{A5596BB1-9928-48E2-A1A3-7F03644F61B3}" presName="spaceRect" presStyleCnt="0"/>
      <dgm:spPr/>
    </dgm:pt>
    <dgm:pt modelId="{B4898AC4-063F-4E02-AD9C-9BA52BEAC70D}" type="pres">
      <dgm:prSet presAssocID="{A5596BB1-9928-48E2-A1A3-7F03644F61B3}" presName="textRect" presStyleLbl="revTx" presStyleIdx="1" presStyleCnt="3">
        <dgm:presLayoutVars>
          <dgm:chMax val="1"/>
          <dgm:chPref val="1"/>
        </dgm:presLayoutVars>
      </dgm:prSet>
      <dgm:spPr/>
    </dgm:pt>
    <dgm:pt modelId="{BD5DF9B3-1778-4B30-941F-61F56B6001E9}" type="pres">
      <dgm:prSet presAssocID="{807F0DFA-2C2E-4C5A-AE78-54392859E843}" presName="sibTrans" presStyleCnt="0"/>
      <dgm:spPr/>
    </dgm:pt>
    <dgm:pt modelId="{C246BCD0-A0D8-4F84-9235-997888E3F9E4}" type="pres">
      <dgm:prSet presAssocID="{27AE5906-DA95-40D8-A5B9-90FACFC7C4DB}" presName="compNode" presStyleCnt="0"/>
      <dgm:spPr/>
    </dgm:pt>
    <dgm:pt modelId="{67E768AB-199B-4014-B947-4AE695C2AADE}" type="pres">
      <dgm:prSet presAssocID="{27AE5906-DA95-40D8-A5B9-90FACFC7C4D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0723FD13-8168-48FF-A0E5-E1AE2A75653E}" type="pres">
      <dgm:prSet presAssocID="{27AE5906-DA95-40D8-A5B9-90FACFC7C4DB}" presName="spaceRect" presStyleCnt="0"/>
      <dgm:spPr/>
    </dgm:pt>
    <dgm:pt modelId="{B37495A3-53B1-4889-9A8C-62BEE6438F00}" type="pres">
      <dgm:prSet presAssocID="{27AE5906-DA95-40D8-A5B9-90FACFC7C4DB}" presName="textRect" presStyleLbl="revTx" presStyleIdx="2" presStyleCnt="3">
        <dgm:presLayoutVars>
          <dgm:chMax val="1"/>
          <dgm:chPref val="1"/>
        </dgm:presLayoutVars>
      </dgm:prSet>
      <dgm:spPr/>
    </dgm:pt>
  </dgm:ptLst>
  <dgm:cxnLst>
    <dgm:cxn modelId="{874F2104-C493-4063-9580-3A158225074D}" type="presOf" srcId="{1A799DAF-8BFD-4E79-98AD-BF438AE3D3B8}" destId="{83EB864E-3D28-4EAD-B061-F88F75FA5998}" srcOrd="0" destOrd="0" presId="urn:microsoft.com/office/officeart/2018/2/layout/IconLabelList"/>
    <dgm:cxn modelId="{FB99B116-CEB6-4633-9328-5A22881E7BFB}" type="presOf" srcId="{7680C27B-B31B-455D-8BD5-56F927EE9EFF}" destId="{6B9DBC57-6EB9-4DF4-85F5-AA457AA59735}" srcOrd="0" destOrd="0" presId="urn:microsoft.com/office/officeart/2018/2/layout/IconLabelList"/>
    <dgm:cxn modelId="{DA321239-F797-4B28-B4D5-0A7F524C0497}" srcId="{7680C27B-B31B-455D-8BD5-56F927EE9EFF}" destId="{27AE5906-DA95-40D8-A5B9-90FACFC7C4DB}" srcOrd="2" destOrd="0" parTransId="{B915C5F3-32C4-4B91-911D-13269EDF3060}" sibTransId="{F7236CB7-6D8E-472D-9798-B98823AECB95}"/>
    <dgm:cxn modelId="{0A739C55-FACF-47BA-81DF-724199EA7795}" srcId="{7680C27B-B31B-455D-8BD5-56F927EE9EFF}" destId="{1A799DAF-8BFD-4E79-98AD-BF438AE3D3B8}" srcOrd="0" destOrd="0" parTransId="{4382CBFE-1DFC-4D5D-9989-13C09BA51B50}" sibTransId="{5AB6883A-5C47-42A8-AA21-09569E5047D7}"/>
    <dgm:cxn modelId="{9BF9E958-3263-43D3-A1D1-95FF3C9462C2}" type="presOf" srcId="{A5596BB1-9928-48E2-A1A3-7F03644F61B3}" destId="{B4898AC4-063F-4E02-AD9C-9BA52BEAC70D}" srcOrd="0" destOrd="0" presId="urn:microsoft.com/office/officeart/2018/2/layout/IconLabelList"/>
    <dgm:cxn modelId="{0B95B37E-E2C9-495C-B981-50F1139D8134}" srcId="{7680C27B-B31B-455D-8BD5-56F927EE9EFF}" destId="{A5596BB1-9928-48E2-A1A3-7F03644F61B3}" srcOrd="1" destOrd="0" parTransId="{2ECA7A49-EE77-4667-8BC7-8CD3A6ECDF59}" sibTransId="{807F0DFA-2C2E-4C5A-AE78-54392859E843}"/>
    <dgm:cxn modelId="{17FCA2F7-63E1-420C-BA99-CAE996ADCB92}" type="presOf" srcId="{27AE5906-DA95-40D8-A5B9-90FACFC7C4DB}" destId="{B37495A3-53B1-4889-9A8C-62BEE6438F00}" srcOrd="0" destOrd="0" presId="urn:microsoft.com/office/officeart/2018/2/layout/IconLabelList"/>
    <dgm:cxn modelId="{5E3FDA3A-F2E6-427D-8D92-EC2AEFDE71D4}" type="presParOf" srcId="{6B9DBC57-6EB9-4DF4-85F5-AA457AA59735}" destId="{272866B3-9D1D-4D54-9D98-5036663AB39B}" srcOrd="0" destOrd="0" presId="urn:microsoft.com/office/officeart/2018/2/layout/IconLabelList"/>
    <dgm:cxn modelId="{B5EC1609-5D09-49EE-99B7-FA32967AA0A7}" type="presParOf" srcId="{272866B3-9D1D-4D54-9D98-5036663AB39B}" destId="{7B78F739-A382-446D-87CB-CCCF1463D575}" srcOrd="0" destOrd="0" presId="urn:microsoft.com/office/officeart/2018/2/layout/IconLabelList"/>
    <dgm:cxn modelId="{0C6A1BA2-F7D7-4ED8-AF1B-08D12D059834}" type="presParOf" srcId="{272866B3-9D1D-4D54-9D98-5036663AB39B}" destId="{212E31AD-F211-4605-BD16-ABE495A241DE}" srcOrd="1" destOrd="0" presId="urn:microsoft.com/office/officeart/2018/2/layout/IconLabelList"/>
    <dgm:cxn modelId="{45005369-421C-43B5-96AE-2E271ED91113}" type="presParOf" srcId="{272866B3-9D1D-4D54-9D98-5036663AB39B}" destId="{83EB864E-3D28-4EAD-B061-F88F75FA5998}" srcOrd="2" destOrd="0" presId="urn:microsoft.com/office/officeart/2018/2/layout/IconLabelList"/>
    <dgm:cxn modelId="{1887FB49-6208-480E-97C6-036C159BE84D}" type="presParOf" srcId="{6B9DBC57-6EB9-4DF4-85F5-AA457AA59735}" destId="{DB340B8C-9DD0-44B3-9D5E-126B95B84A86}" srcOrd="1" destOrd="0" presId="urn:microsoft.com/office/officeart/2018/2/layout/IconLabelList"/>
    <dgm:cxn modelId="{2BCDB8E4-A54A-4CB9-BBFD-23797BD9A2C2}" type="presParOf" srcId="{6B9DBC57-6EB9-4DF4-85F5-AA457AA59735}" destId="{D015C01B-0ADE-4398-9AD3-9CBAEDB92B03}" srcOrd="2" destOrd="0" presId="urn:microsoft.com/office/officeart/2018/2/layout/IconLabelList"/>
    <dgm:cxn modelId="{7BAC5E53-A679-4941-9B38-5E0230595CBE}" type="presParOf" srcId="{D015C01B-0ADE-4398-9AD3-9CBAEDB92B03}" destId="{F3A903DE-9159-4BB0-ABC1-74DA1CFEB28A}" srcOrd="0" destOrd="0" presId="urn:microsoft.com/office/officeart/2018/2/layout/IconLabelList"/>
    <dgm:cxn modelId="{EF57B383-9599-445F-937E-B23D35DF2D18}" type="presParOf" srcId="{D015C01B-0ADE-4398-9AD3-9CBAEDB92B03}" destId="{B8355045-9967-4FE5-BA4C-35AD77CC2B29}" srcOrd="1" destOrd="0" presId="urn:microsoft.com/office/officeart/2018/2/layout/IconLabelList"/>
    <dgm:cxn modelId="{DC90CACB-778B-40A4-86FB-C82F6FD96291}" type="presParOf" srcId="{D015C01B-0ADE-4398-9AD3-9CBAEDB92B03}" destId="{B4898AC4-063F-4E02-AD9C-9BA52BEAC70D}" srcOrd="2" destOrd="0" presId="urn:microsoft.com/office/officeart/2018/2/layout/IconLabelList"/>
    <dgm:cxn modelId="{46C23A8A-583A-47C1-8D11-50D978062F6C}" type="presParOf" srcId="{6B9DBC57-6EB9-4DF4-85F5-AA457AA59735}" destId="{BD5DF9B3-1778-4B30-941F-61F56B6001E9}" srcOrd="3" destOrd="0" presId="urn:microsoft.com/office/officeart/2018/2/layout/IconLabelList"/>
    <dgm:cxn modelId="{9DCD7CBB-110C-42AE-984B-E7C0E51B5076}" type="presParOf" srcId="{6B9DBC57-6EB9-4DF4-85F5-AA457AA59735}" destId="{C246BCD0-A0D8-4F84-9235-997888E3F9E4}" srcOrd="4" destOrd="0" presId="urn:microsoft.com/office/officeart/2018/2/layout/IconLabelList"/>
    <dgm:cxn modelId="{C348A2FA-05A8-4AC6-ADC7-CF78B4079D65}" type="presParOf" srcId="{C246BCD0-A0D8-4F84-9235-997888E3F9E4}" destId="{67E768AB-199B-4014-B947-4AE695C2AADE}" srcOrd="0" destOrd="0" presId="urn:microsoft.com/office/officeart/2018/2/layout/IconLabelList"/>
    <dgm:cxn modelId="{86B023CD-55C6-4A32-889E-D8723846B94C}" type="presParOf" srcId="{C246BCD0-A0D8-4F84-9235-997888E3F9E4}" destId="{0723FD13-8168-48FF-A0E5-E1AE2A75653E}" srcOrd="1" destOrd="0" presId="urn:microsoft.com/office/officeart/2018/2/layout/IconLabelList"/>
    <dgm:cxn modelId="{66F943AE-703F-4005-858A-E6F7A8BB11F3}" type="presParOf" srcId="{C246BCD0-A0D8-4F84-9235-997888E3F9E4}" destId="{B37495A3-53B1-4889-9A8C-62BEE6438F0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1D4A7E-A42D-4BAD-AE48-F5EB41263767}"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EF885C99-C01B-49D8-9198-30768FFE0E82}">
      <dgm:prSet/>
      <dgm:spPr/>
      <dgm:t>
        <a:bodyPr/>
        <a:lstStyle/>
        <a:p>
          <a:r>
            <a:rPr lang="en-GB"/>
            <a:t>Introduction</a:t>
          </a:r>
          <a:endParaRPr lang="en-US"/>
        </a:p>
      </dgm:t>
    </dgm:pt>
    <dgm:pt modelId="{741C19D0-9B14-4196-855B-65DFF3BD61C5}" type="parTrans" cxnId="{9E8B3733-AD05-4763-860B-6CB5D215ED24}">
      <dgm:prSet/>
      <dgm:spPr/>
      <dgm:t>
        <a:bodyPr/>
        <a:lstStyle/>
        <a:p>
          <a:endParaRPr lang="en-US"/>
        </a:p>
      </dgm:t>
    </dgm:pt>
    <dgm:pt modelId="{7FC18A9D-3539-4CD7-9522-5A3D7DCCB2DC}" type="sibTrans" cxnId="{9E8B3733-AD05-4763-860B-6CB5D215ED24}">
      <dgm:prSet/>
      <dgm:spPr/>
      <dgm:t>
        <a:bodyPr/>
        <a:lstStyle/>
        <a:p>
          <a:endParaRPr lang="en-US"/>
        </a:p>
      </dgm:t>
    </dgm:pt>
    <dgm:pt modelId="{98736976-B8FE-4119-8142-F86F4229F1B1}">
      <dgm:prSet/>
      <dgm:spPr/>
      <dgm:t>
        <a:bodyPr/>
        <a:lstStyle/>
        <a:p>
          <a:r>
            <a:rPr lang="en-GB"/>
            <a:t>The political, economic and cultural aspects of two countries</a:t>
          </a:r>
          <a:endParaRPr lang="en-US"/>
        </a:p>
      </dgm:t>
    </dgm:pt>
    <dgm:pt modelId="{55088888-C661-46FC-A2B2-CF19BAA75920}" type="parTrans" cxnId="{D3F95CBB-1DC7-46E3-A09B-967AFA8185C8}">
      <dgm:prSet/>
      <dgm:spPr/>
      <dgm:t>
        <a:bodyPr/>
        <a:lstStyle/>
        <a:p>
          <a:endParaRPr lang="en-US"/>
        </a:p>
      </dgm:t>
    </dgm:pt>
    <dgm:pt modelId="{2100C951-10FE-4FB7-97C4-C18FBEC9D262}" type="sibTrans" cxnId="{D3F95CBB-1DC7-46E3-A09B-967AFA8185C8}">
      <dgm:prSet/>
      <dgm:spPr/>
      <dgm:t>
        <a:bodyPr/>
        <a:lstStyle/>
        <a:p>
          <a:endParaRPr lang="en-US"/>
        </a:p>
      </dgm:t>
    </dgm:pt>
    <dgm:pt modelId="{118367FB-B425-4E06-8FF0-C1099F778CA6}">
      <dgm:prSet/>
      <dgm:spPr/>
      <dgm:t>
        <a:bodyPr/>
        <a:lstStyle/>
        <a:p>
          <a:r>
            <a:rPr lang="en-GB"/>
            <a:t>IHRM in implementing effective mergers and acquisitions</a:t>
          </a:r>
          <a:endParaRPr lang="en-US"/>
        </a:p>
      </dgm:t>
    </dgm:pt>
    <dgm:pt modelId="{8637E9DE-D6C3-483A-82EA-9517F43942F3}" type="parTrans" cxnId="{FD0324EF-0E30-43A2-8BB9-70DB54DE6588}">
      <dgm:prSet/>
      <dgm:spPr/>
      <dgm:t>
        <a:bodyPr/>
        <a:lstStyle/>
        <a:p>
          <a:endParaRPr lang="en-US"/>
        </a:p>
      </dgm:t>
    </dgm:pt>
    <dgm:pt modelId="{16794B45-B58D-4A39-AA32-CC0A83F6493B}" type="sibTrans" cxnId="{FD0324EF-0E30-43A2-8BB9-70DB54DE6588}">
      <dgm:prSet/>
      <dgm:spPr/>
      <dgm:t>
        <a:bodyPr/>
        <a:lstStyle/>
        <a:p>
          <a:endParaRPr lang="en-US"/>
        </a:p>
      </dgm:t>
    </dgm:pt>
    <dgm:pt modelId="{CF9FCF18-F8B7-4E4F-AE1C-9E3EBD9382DC}">
      <dgm:prSet/>
      <dgm:spPr/>
      <dgm:t>
        <a:bodyPr/>
        <a:lstStyle/>
        <a:p>
          <a:r>
            <a:rPr lang="en-GB"/>
            <a:t>Recommendations</a:t>
          </a:r>
          <a:endParaRPr lang="en-US"/>
        </a:p>
      </dgm:t>
    </dgm:pt>
    <dgm:pt modelId="{6BAB438E-200C-4188-9231-07373A4E3900}" type="parTrans" cxnId="{E53909FE-69C0-4D12-BE6D-74E6DA39B89E}">
      <dgm:prSet/>
      <dgm:spPr/>
      <dgm:t>
        <a:bodyPr/>
        <a:lstStyle/>
        <a:p>
          <a:endParaRPr lang="en-US"/>
        </a:p>
      </dgm:t>
    </dgm:pt>
    <dgm:pt modelId="{278A3342-699E-45EE-9907-1692922540C0}" type="sibTrans" cxnId="{E53909FE-69C0-4D12-BE6D-74E6DA39B89E}">
      <dgm:prSet/>
      <dgm:spPr/>
      <dgm:t>
        <a:bodyPr/>
        <a:lstStyle/>
        <a:p>
          <a:endParaRPr lang="en-US"/>
        </a:p>
      </dgm:t>
    </dgm:pt>
    <dgm:pt modelId="{2B253D04-94E8-4C18-93DD-1E5142DD28CA}">
      <dgm:prSet/>
      <dgm:spPr/>
      <dgm:t>
        <a:bodyPr/>
        <a:lstStyle/>
        <a:p>
          <a:r>
            <a:rPr lang="en-GB"/>
            <a:t>Conclusion</a:t>
          </a:r>
          <a:endParaRPr lang="en-US"/>
        </a:p>
      </dgm:t>
    </dgm:pt>
    <dgm:pt modelId="{52654345-B49A-4D41-840A-D6BC6B08ED57}" type="parTrans" cxnId="{BE30B4BA-DD7C-44C5-A673-8F11E5BE9D9A}">
      <dgm:prSet/>
      <dgm:spPr/>
      <dgm:t>
        <a:bodyPr/>
        <a:lstStyle/>
        <a:p>
          <a:endParaRPr lang="en-US"/>
        </a:p>
      </dgm:t>
    </dgm:pt>
    <dgm:pt modelId="{0CD98258-9AAD-4212-B2EA-2D21C7FEC21A}" type="sibTrans" cxnId="{BE30B4BA-DD7C-44C5-A673-8F11E5BE9D9A}">
      <dgm:prSet/>
      <dgm:spPr/>
      <dgm:t>
        <a:bodyPr/>
        <a:lstStyle/>
        <a:p>
          <a:endParaRPr lang="en-US"/>
        </a:p>
      </dgm:t>
    </dgm:pt>
    <dgm:pt modelId="{5A9EFF17-9863-40F5-873D-7955C784F9E5}">
      <dgm:prSet/>
      <dgm:spPr/>
      <dgm:t>
        <a:bodyPr/>
        <a:lstStyle/>
        <a:p>
          <a:r>
            <a:rPr lang="en-GB"/>
            <a:t>References</a:t>
          </a:r>
          <a:endParaRPr lang="en-US"/>
        </a:p>
      </dgm:t>
    </dgm:pt>
    <dgm:pt modelId="{DFA66174-6167-4E03-BD1F-0A70A6F1A2F5}" type="parTrans" cxnId="{B9C8A56F-6E1F-448B-8F20-689A8D3545C9}">
      <dgm:prSet/>
      <dgm:spPr/>
      <dgm:t>
        <a:bodyPr/>
        <a:lstStyle/>
        <a:p>
          <a:endParaRPr lang="en-US"/>
        </a:p>
      </dgm:t>
    </dgm:pt>
    <dgm:pt modelId="{9C7AFC01-6F33-42F0-8E26-8B4852D1BD9A}" type="sibTrans" cxnId="{B9C8A56F-6E1F-448B-8F20-689A8D3545C9}">
      <dgm:prSet/>
      <dgm:spPr/>
      <dgm:t>
        <a:bodyPr/>
        <a:lstStyle/>
        <a:p>
          <a:endParaRPr lang="en-US"/>
        </a:p>
      </dgm:t>
    </dgm:pt>
    <dgm:pt modelId="{221BD3FB-EDA5-45D9-874A-00F2566E4D11}" type="pres">
      <dgm:prSet presAssocID="{601D4A7E-A42D-4BAD-AE48-F5EB41263767}" presName="vert0" presStyleCnt="0">
        <dgm:presLayoutVars>
          <dgm:dir/>
          <dgm:animOne val="branch"/>
          <dgm:animLvl val="lvl"/>
        </dgm:presLayoutVars>
      </dgm:prSet>
      <dgm:spPr/>
    </dgm:pt>
    <dgm:pt modelId="{ACC8F8AC-A9A7-417C-B9CC-B53AB5AAB295}" type="pres">
      <dgm:prSet presAssocID="{EF885C99-C01B-49D8-9198-30768FFE0E82}" presName="thickLine" presStyleLbl="alignNode1" presStyleIdx="0" presStyleCnt="6"/>
      <dgm:spPr/>
    </dgm:pt>
    <dgm:pt modelId="{E2932570-098F-4322-A5AD-8E3096897BBF}" type="pres">
      <dgm:prSet presAssocID="{EF885C99-C01B-49D8-9198-30768FFE0E82}" presName="horz1" presStyleCnt="0"/>
      <dgm:spPr/>
    </dgm:pt>
    <dgm:pt modelId="{5C5A1C7B-BF63-4D63-88C2-522B9D5A1AE0}" type="pres">
      <dgm:prSet presAssocID="{EF885C99-C01B-49D8-9198-30768FFE0E82}" presName="tx1" presStyleLbl="revTx" presStyleIdx="0" presStyleCnt="6"/>
      <dgm:spPr/>
    </dgm:pt>
    <dgm:pt modelId="{A78FEF67-B676-4CFA-8FBD-FCE616B61DF9}" type="pres">
      <dgm:prSet presAssocID="{EF885C99-C01B-49D8-9198-30768FFE0E82}" presName="vert1" presStyleCnt="0"/>
      <dgm:spPr/>
    </dgm:pt>
    <dgm:pt modelId="{94EFD136-0875-4BF5-AF03-8F6985467836}" type="pres">
      <dgm:prSet presAssocID="{98736976-B8FE-4119-8142-F86F4229F1B1}" presName="thickLine" presStyleLbl="alignNode1" presStyleIdx="1" presStyleCnt="6"/>
      <dgm:spPr/>
    </dgm:pt>
    <dgm:pt modelId="{480BBB85-356D-437E-A867-0F7112DAB459}" type="pres">
      <dgm:prSet presAssocID="{98736976-B8FE-4119-8142-F86F4229F1B1}" presName="horz1" presStyleCnt="0"/>
      <dgm:spPr/>
    </dgm:pt>
    <dgm:pt modelId="{9F5C5942-40F9-4C50-BFD2-BD11EAEC86B0}" type="pres">
      <dgm:prSet presAssocID="{98736976-B8FE-4119-8142-F86F4229F1B1}" presName="tx1" presStyleLbl="revTx" presStyleIdx="1" presStyleCnt="6"/>
      <dgm:spPr/>
    </dgm:pt>
    <dgm:pt modelId="{C6090EE0-126B-4A25-AEBE-E5F29E70071E}" type="pres">
      <dgm:prSet presAssocID="{98736976-B8FE-4119-8142-F86F4229F1B1}" presName="vert1" presStyleCnt="0"/>
      <dgm:spPr/>
    </dgm:pt>
    <dgm:pt modelId="{9D5D98E0-0B97-4174-8BCC-56BC5925E933}" type="pres">
      <dgm:prSet presAssocID="{118367FB-B425-4E06-8FF0-C1099F778CA6}" presName="thickLine" presStyleLbl="alignNode1" presStyleIdx="2" presStyleCnt="6"/>
      <dgm:spPr/>
    </dgm:pt>
    <dgm:pt modelId="{1424F68E-9619-447B-9016-4E4216C80F9D}" type="pres">
      <dgm:prSet presAssocID="{118367FB-B425-4E06-8FF0-C1099F778CA6}" presName="horz1" presStyleCnt="0"/>
      <dgm:spPr/>
    </dgm:pt>
    <dgm:pt modelId="{E269D0CE-3B19-4848-A81E-AC24124F5C78}" type="pres">
      <dgm:prSet presAssocID="{118367FB-B425-4E06-8FF0-C1099F778CA6}" presName="tx1" presStyleLbl="revTx" presStyleIdx="2" presStyleCnt="6"/>
      <dgm:spPr/>
    </dgm:pt>
    <dgm:pt modelId="{345FACCC-5BFA-4EDC-B9E3-029C2E881DEC}" type="pres">
      <dgm:prSet presAssocID="{118367FB-B425-4E06-8FF0-C1099F778CA6}" presName="vert1" presStyleCnt="0"/>
      <dgm:spPr/>
    </dgm:pt>
    <dgm:pt modelId="{947926B3-200D-4B6B-AACD-0333EB410122}" type="pres">
      <dgm:prSet presAssocID="{CF9FCF18-F8B7-4E4F-AE1C-9E3EBD9382DC}" presName="thickLine" presStyleLbl="alignNode1" presStyleIdx="3" presStyleCnt="6"/>
      <dgm:spPr/>
    </dgm:pt>
    <dgm:pt modelId="{5FA7CF57-0E20-45A9-91D7-5CA3949029DF}" type="pres">
      <dgm:prSet presAssocID="{CF9FCF18-F8B7-4E4F-AE1C-9E3EBD9382DC}" presName="horz1" presStyleCnt="0"/>
      <dgm:spPr/>
    </dgm:pt>
    <dgm:pt modelId="{D8334E8D-62D0-44A7-A1A8-6E211D320C08}" type="pres">
      <dgm:prSet presAssocID="{CF9FCF18-F8B7-4E4F-AE1C-9E3EBD9382DC}" presName="tx1" presStyleLbl="revTx" presStyleIdx="3" presStyleCnt="6"/>
      <dgm:spPr/>
    </dgm:pt>
    <dgm:pt modelId="{C1ABDA91-E541-4367-9E9F-91593786F586}" type="pres">
      <dgm:prSet presAssocID="{CF9FCF18-F8B7-4E4F-AE1C-9E3EBD9382DC}" presName="vert1" presStyleCnt="0"/>
      <dgm:spPr/>
    </dgm:pt>
    <dgm:pt modelId="{8FF15016-E64C-4747-B881-76C3F1A0DD81}" type="pres">
      <dgm:prSet presAssocID="{2B253D04-94E8-4C18-93DD-1E5142DD28CA}" presName="thickLine" presStyleLbl="alignNode1" presStyleIdx="4" presStyleCnt="6"/>
      <dgm:spPr/>
    </dgm:pt>
    <dgm:pt modelId="{0A597010-D841-4B5C-9CB5-179399112929}" type="pres">
      <dgm:prSet presAssocID="{2B253D04-94E8-4C18-93DD-1E5142DD28CA}" presName="horz1" presStyleCnt="0"/>
      <dgm:spPr/>
    </dgm:pt>
    <dgm:pt modelId="{E792CF75-64C3-4EE7-A98D-611E5CF1A744}" type="pres">
      <dgm:prSet presAssocID="{2B253D04-94E8-4C18-93DD-1E5142DD28CA}" presName="tx1" presStyleLbl="revTx" presStyleIdx="4" presStyleCnt="6"/>
      <dgm:spPr/>
    </dgm:pt>
    <dgm:pt modelId="{23F6D9A1-AAE3-4553-8A7E-865894DA221B}" type="pres">
      <dgm:prSet presAssocID="{2B253D04-94E8-4C18-93DD-1E5142DD28CA}" presName="vert1" presStyleCnt="0"/>
      <dgm:spPr/>
    </dgm:pt>
    <dgm:pt modelId="{49216F31-2C9A-4B23-8768-EB0D0F6843AE}" type="pres">
      <dgm:prSet presAssocID="{5A9EFF17-9863-40F5-873D-7955C784F9E5}" presName="thickLine" presStyleLbl="alignNode1" presStyleIdx="5" presStyleCnt="6"/>
      <dgm:spPr/>
    </dgm:pt>
    <dgm:pt modelId="{0BED44CE-646A-4AFE-8553-957BA03F2111}" type="pres">
      <dgm:prSet presAssocID="{5A9EFF17-9863-40F5-873D-7955C784F9E5}" presName="horz1" presStyleCnt="0"/>
      <dgm:spPr/>
    </dgm:pt>
    <dgm:pt modelId="{B0A1620E-DF94-4244-B8D0-64994108E6ED}" type="pres">
      <dgm:prSet presAssocID="{5A9EFF17-9863-40F5-873D-7955C784F9E5}" presName="tx1" presStyleLbl="revTx" presStyleIdx="5" presStyleCnt="6"/>
      <dgm:spPr/>
    </dgm:pt>
    <dgm:pt modelId="{2C8C4DF6-F4C4-41A9-A316-04B4DC6B5153}" type="pres">
      <dgm:prSet presAssocID="{5A9EFF17-9863-40F5-873D-7955C784F9E5}" presName="vert1" presStyleCnt="0"/>
      <dgm:spPr/>
    </dgm:pt>
  </dgm:ptLst>
  <dgm:cxnLst>
    <dgm:cxn modelId="{9E8B3733-AD05-4763-860B-6CB5D215ED24}" srcId="{601D4A7E-A42D-4BAD-AE48-F5EB41263767}" destId="{EF885C99-C01B-49D8-9198-30768FFE0E82}" srcOrd="0" destOrd="0" parTransId="{741C19D0-9B14-4196-855B-65DFF3BD61C5}" sibTransId="{7FC18A9D-3539-4CD7-9522-5A3D7DCCB2DC}"/>
    <dgm:cxn modelId="{3D93755C-E351-4E49-B41C-802AD096CFA4}" type="presOf" srcId="{5A9EFF17-9863-40F5-873D-7955C784F9E5}" destId="{B0A1620E-DF94-4244-B8D0-64994108E6ED}" srcOrd="0" destOrd="0" presId="urn:microsoft.com/office/officeart/2008/layout/LinedList"/>
    <dgm:cxn modelId="{B14B2768-8C0D-4358-A390-AD9356C4E204}" type="presOf" srcId="{2B253D04-94E8-4C18-93DD-1E5142DD28CA}" destId="{E792CF75-64C3-4EE7-A98D-611E5CF1A744}" srcOrd="0" destOrd="0" presId="urn:microsoft.com/office/officeart/2008/layout/LinedList"/>
    <dgm:cxn modelId="{B9C8A56F-6E1F-448B-8F20-689A8D3545C9}" srcId="{601D4A7E-A42D-4BAD-AE48-F5EB41263767}" destId="{5A9EFF17-9863-40F5-873D-7955C784F9E5}" srcOrd="5" destOrd="0" parTransId="{DFA66174-6167-4E03-BD1F-0A70A6F1A2F5}" sibTransId="{9C7AFC01-6F33-42F0-8E26-8B4852D1BD9A}"/>
    <dgm:cxn modelId="{F1527C72-4A24-4457-B50C-41FD7E1BACBD}" type="presOf" srcId="{98736976-B8FE-4119-8142-F86F4229F1B1}" destId="{9F5C5942-40F9-4C50-BFD2-BD11EAEC86B0}" srcOrd="0" destOrd="0" presId="urn:microsoft.com/office/officeart/2008/layout/LinedList"/>
    <dgm:cxn modelId="{C2AB397E-BB96-447C-AE86-279CF3D73DC3}" type="presOf" srcId="{601D4A7E-A42D-4BAD-AE48-F5EB41263767}" destId="{221BD3FB-EDA5-45D9-874A-00F2566E4D11}" srcOrd="0" destOrd="0" presId="urn:microsoft.com/office/officeart/2008/layout/LinedList"/>
    <dgm:cxn modelId="{5B192586-6E8E-4915-A3C5-3D8B3432E1E3}" type="presOf" srcId="{EF885C99-C01B-49D8-9198-30768FFE0E82}" destId="{5C5A1C7B-BF63-4D63-88C2-522B9D5A1AE0}" srcOrd="0" destOrd="0" presId="urn:microsoft.com/office/officeart/2008/layout/LinedList"/>
    <dgm:cxn modelId="{BE30B4BA-DD7C-44C5-A673-8F11E5BE9D9A}" srcId="{601D4A7E-A42D-4BAD-AE48-F5EB41263767}" destId="{2B253D04-94E8-4C18-93DD-1E5142DD28CA}" srcOrd="4" destOrd="0" parTransId="{52654345-B49A-4D41-840A-D6BC6B08ED57}" sibTransId="{0CD98258-9AAD-4212-B2EA-2D21C7FEC21A}"/>
    <dgm:cxn modelId="{D3F95CBB-1DC7-46E3-A09B-967AFA8185C8}" srcId="{601D4A7E-A42D-4BAD-AE48-F5EB41263767}" destId="{98736976-B8FE-4119-8142-F86F4229F1B1}" srcOrd="1" destOrd="0" parTransId="{55088888-C661-46FC-A2B2-CF19BAA75920}" sibTransId="{2100C951-10FE-4FB7-97C4-C18FBEC9D262}"/>
    <dgm:cxn modelId="{502ADBC0-C668-4A95-9791-2A7CBE3A488E}" type="presOf" srcId="{118367FB-B425-4E06-8FF0-C1099F778CA6}" destId="{E269D0CE-3B19-4848-A81E-AC24124F5C78}" srcOrd="0" destOrd="0" presId="urn:microsoft.com/office/officeart/2008/layout/LinedList"/>
    <dgm:cxn modelId="{0BB9F1EC-FF61-4E6D-9F39-FC800FE01A71}" type="presOf" srcId="{CF9FCF18-F8B7-4E4F-AE1C-9E3EBD9382DC}" destId="{D8334E8D-62D0-44A7-A1A8-6E211D320C08}" srcOrd="0" destOrd="0" presId="urn:microsoft.com/office/officeart/2008/layout/LinedList"/>
    <dgm:cxn modelId="{FD0324EF-0E30-43A2-8BB9-70DB54DE6588}" srcId="{601D4A7E-A42D-4BAD-AE48-F5EB41263767}" destId="{118367FB-B425-4E06-8FF0-C1099F778CA6}" srcOrd="2" destOrd="0" parTransId="{8637E9DE-D6C3-483A-82EA-9517F43942F3}" sibTransId="{16794B45-B58D-4A39-AA32-CC0A83F6493B}"/>
    <dgm:cxn modelId="{E53909FE-69C0-4D12-BE6D-74E6DA39B89E}" srcId="{601D4A7E-A42D-4BAD-AE48-F5EB41263767}" destId="{CF9FCF18-F8B7-4E4F-AE1C-9E3EBD9382DC}" srcOrd="3" destOrd="0" parTransId="{6BAB438E-200C-4188-9231-07373A4E3900}" sibTransId="{278A3342-699E-45EE-9907-1692922540C0}"/>
    <dgm:cxn modelId="{4090E6AD-6CBB-482F-B7BE-34D5EF24ABBB}" type="presParOf" srcId="{221BD3FB-EDA5-45D9-874A-00F2566E4D11}" destId="{ACC8F8AC-A9A7-417C-B9CC-B53AB5AAB295}" srcOrd="0" destOrd="0" presId="urn:microsoft.com/office/officeart/2008/layout/LinedList"/>
    <dgm:cxn modelId="{15BC6094-7BB7-4AB5-9EAA-8D15ABF3E07E}" type="presParOf" srcId="{221BD3FB-EDA5-45D9-874A-00F2566E4D11}" destId="{E2932570-098F-4322-A5AD-8E3096897BBF}" srcOrd="1" destOrd="0" presId="urn:microsoft.com/office/officeart/2008/layout/LinedList"/>
    <dgm:cxn modelId="{14E7B347-44A9-4116-8728-24A05468D9BA}" type="presParOf" srcId="{E2932570-098F-4322-A5AD-8E3096897BBF}" destId="{5C5A1C7B-BF63-4D63-88C2-522B9D5A1AE0}" srcOrd="0" destOrd="0" presId="urn:microsoft.com/office/officeart/2008/layout/LinedList"/>
    <dgm:cxn modelId="{1DC597F8-E210-4C35-ACD3-EE73171FD4CC}" type="presParOf" srcId="{E2932570-098F-4322-A5AD-8E3096897BBF}" destId="{A78FEF67-B676-4CFA-8FBD-FCE616B61DF9}" srcOrd="1" destOrd="0" presId="urn:microsoft.com/office/officeart/2008/layout/LinedList"/>
    <dgm:cxn modelId="{DB79BE0B-713A-444A-A3B8-E2E5D8DA30BD}" type="presParOf" srcId="{221BD3FB-EDA5-45D9-874A-00F2566E4D11}" destId="{94EFD136-0875-4BF5-AF03-8F6985467836}" srcOrd="2" destOrd="0" presId="urn:microsoft.com/office/officeart/2008/layout/LinedList"/>
    <dgm:cxn modelId="{0BBCAC41-5E11-4282-A01E-EA7BEF1CA930}" type="presParOf" srcId="{221BD3FB-EDA5-45D9-874A-00F2566E4D11}" destId="{480BBB85-356D-437E-A867-0F7112DAB459}" srcOrd="3" destOrd="0" presId="urn:microsoft.com/office/officeart/2008/layout/LinedList"/>
    <dgm:cxn modelId="{11A3F712-B6EE-409E-BA4E-68571ED61D85}" type="presParOf" srcId="{480BBB85-356D-437E-A867-0F7112DAB459}" destId="{9F5C5942-40F9-4C50-BFD2-BD11EAEC86B0}" srcOrd="0" destOrd="0" presId="urn:microsoft.com/office/officeart/2008/layout/LinedList"/>
    <dgm:cxn modelId="{F5CC460E-F04C-471C-B4F5-3364649FCFC5}" type="presParOf" srcId="{480BBB85-356D-437E-A867-0F7112DAB459}" destId="{C6090EE0-126B-4A25-AEBE-E5F29E70071E}" srcOrd="1" destOrd="0" presId="urn:microsoft.com/office/officeart/2008/layout/LinedList"/>
    <dgm:cxn modelId="{FBDC891F-51C1-43D1-B369-A484368C55A9}" type="presParOf" srcId="{221BD3FB-EDA5-45D9-874A-00F2566E4D11}" destId="{9D5D98E0-0B97-4174-8BCC-56BC5925E933}" srcOrd="4" destOrd="0" presId="urn:microsoft.com/office/officeart/2008/layout/LinedList"/>
    <dgm:cxn modelId="{589CA595-E160-4227-98AD-E0127F756483}" type="presParOf" srcId="{221BD3FB-EDA5-45D9-874A-00F2566E4D11}" destId="{1424F68E-9619-447B-9016-4E4216C80F9D}" srcOrd="5" destOrd="0" presId="urn:microsoft.com/office/officeart/2008/layout/LinedList"/>
    <dgm:cxn modelId="{27610888-A080-41D4-9EEB-E01E71DA5BF0}" type="presParOf" srcId="{1424F68E-9619-447B-9016-4E4216C80F9D}" destId="{E269D0CE-3B19-4848-A81E-AC24124F5C78}" srcOrd="0" destOrd="0" presId="urn:microsoft.com/office/officeart/2008/layout/LinedList"/>
    <dgm:cxn modelId="{7E4A06F3-8AFB-4A34-A33F-ECD5C48937EC}" type="presParOf" srcId="{1424F68E-9619-447B-9016-4E4216C80F9D}" destId="{345FACCC-5BFA-4EDC-B9E3-029C2E881DEC}" srcOrd="1" destOrd="0" presId="urn:microsoft.com/office/officeart/2008/layout/LinedList"/>
    <dgm:cxn modelId="{298A0D58-1D4A-4879-9050-EB20397C6946}" type="presParOf" srcId="{221BD3FB-EDA5-45D9-874A-00F2566E4D11}" destId="{947926B3-200D-4B6B-AACD-0333EB410122}" srcOrd="6" destOrd="0" presId="urn:microsoft.com/office/officeart/2008/layout/LinedList"/>
    <dgm:cxn modelId="{2AE4F082-4FCD-4D5A-AD8B-51A3B0ACF0B8}" type="presParOf" srcId="{221BD3FB-EDA5-45D9-874A-00F2566E4D11}" destId="{5FA7CF57-0E20-45A9-91D7-5CA3949029DF}" srcOrd="7" destOrd="0" presId="urn:microsoft.com/office/officeart/2008/layout/LinedList"/>
    <dgm:cxn modelId="{557C0577-48B6-44EF-8650-9ACADA04F533}" type="presParOf" srcId="{5FA7CF57-0E20-45A9-91D7-5CA3949029DF}" destId="{D8334E8D-62D0-44A7-A1A8-6E211D320C08}" srcOrd="0" destOrd="0" presId="urn:microsoft.com/office/officeart/2008/layout/LinedList"/>
    <dgm:cxn modelId="{5F62001F-920F-4C74-9774-F8EA882A7D75}" type="presParOf" srcId="{5FA7CF57-0E20-45A9-91D7-5CA3949029DF}" destId="{C1ABDA91-E541-4367-9E9F-91593786F586}" srcOrd="1" destOrd="0" presId="urn:microsoft.com/office/officeart/2008/layout/LinedList"/>
    <dgm:cxn modelId="{784A6D23-6A44-4AF7-A15F-FEF641310778}" type="presParOf" srcId="{221BD3FB-EDA5-45D9-874A-00F2566E4D11}" destId="{8FF15016-E64C-4747-B881-76C3F1A0DD81}" srcOrd="8" destOrd="0" presId="urn:microsoft.com/office/officeart/2008/layout/LinedList"/>
    <dgm:cxn modelId="{7F82D185-0731-410A-9E46-03BA3D59E43E}" type="presParOf" srcId="{221BD3FB-EDA5-45D9-874A-00F2566E4D11}" destId="{0A597010-D841-4B5C-9CB5-179399112929}" srcOrd="9" destOrd="0" presId="urn:microsoft.com/office/officeart/2008/layout/LinedList"/>
    <dgm:cxn modelId="{2001B98C-F76E-4075-B8FF-85B57A516654}" type="presParOf" srcId="{0A597010-D841-4B5C-9CB5-179399112929}" destId="{E792CF75-64C3-4EE7-A98D-611E5CF1A744}" srcOrd="0" destOrd="0" presId="urn:microsoft.com/office/officeart/2008/layout/LinedList"/>
    <dgm:cxn modelId="{F773873B-9804-4ABC-A0BF-BEC8133E8EDC}" type="presParOf" srcId="{0A597010-D841-4B5C-9CB5-179399112929}" destId="{23F6D9A1-AAE3-4553-8A7E-865894DA221B}" srcOrd="1" destOrd="0" presId="urn:microsoft.com/office/officeart/2008/layout/LinedList"/>
    <dgm:cxn modelId="{6A4A2894-0BBB-4476-A935-35504BEDDF7F}" type="presParOf" srcId="{221BD3FB-EDA5-45D9-874A-00F2566E4D11}" destId="{49216F31-2C9A-4B23-8768-EB0D0F6843AE}" srcOrd="10" destOrd="0" presId="urn:microsoft.com/office/officeart/2008/layout/LinedList"/>
    <dgm:cxn modelId="{AEB1066D-936F-43C4-956B-F53FAA38E9F2}" type="presParOf" srcId="{221BD3FB-EDA5-45D9-874A-00F2566E4D11}" destId="{0BED44CE-646A-4AFE-8553-957BA03F2111}" srcOrd="11" destOrd="0" presId="urn:microsoft.com/office/officeart/2008/layout/LinedList"/>
    <dgm:cxn modelId="{2C97CF48-515E-489E-823B-6AA1FA064665}" type="presParOf" srcId="{0BED44CE-646A-4AFE-8553-957BA03F2111}" destId="{B0A1620E-DF94-4244-B8D0-64994108E6ED}" srcOrd="0" destOrd="0" presId="urn:microsoft.com/office/officeart/2008/layout/LinedList"/>
    <dgm:cxn modelId="{B10E339A-FABA-4EA5-BF53-025BBD512789}" type="presParOf" srcId="{0BED44CE-646A-4AFE-8553-957BA03F2111}" destId="{2C8C4DF6-F4C4-41A9-A316-04B4DC6B515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5A5D08-B8D4-4BD4-AA79-26926D50457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A635330-4129-46A2-91C5-5931A9B4324D}">
      <dgm:prSet/>
      <dgm:spPr/>
      <dgm:t>
        <a:bodyPr/>
        <a:lstStyle/>
        <a:p>
          <a:r>
            <a:rPr lang="en-GB"/>
            <a:t>A merger refers to an agreement between two companies</a:t>
          </a:r>
          <a:endParaRPr lang="en-US"/>
        </a:p>
      </dgm:t>
    </dgm:pt>
    <dgm:pt modelId="{C4560662-55CB-43B6-A194-E0FD0B03559E}" type="parTrans" cxnId="{9D84A5DC-860E-4599-838A-69801C613699}">
      <dgm:prSet/>
      <dgm:spPr/>
      <dgm:t>
        <a:bodyPr/>
        <a:lstStyle/>
        <a:p>
          <a:endParaRPr lang="en-US"/>
        </a:p>
      </dgm:t>
    </dgm:pt>
    <dgm:pt modelId="{B9DBA7D5-BACF-48B0-9CD4-670A3EFE02C1}" type="sibTrans" cxnId="{9D84A5DC-860E-4599-838A-69801C613699}">
      <dgm:prSet/>
      <dgm:spPr/>
      <dgm:t>
        <a:bodyPr/>
        <a:lstStyle/>
        <a:p>
          <a:endParaRPr lang="en-US"/>
        </a:p>
      </dgm:t>
    </dgm:pt>
    <dgm:pt modelId="{DD35507A-C51C-4E14-BFD7-9466656D167D}">
      <dgm:prSet/>
      <dgm:spPr/>
      <dgm:t>
        <a:bodyPr/>
        <a:lstStyle/>
        <a:p>
          <a:r>
            <a:rPr lang="en-GB"/>
            <a:t>This study is based on a cross-broader M&amp;A between Murphy Oil Corporation and  China National Petroleum Corporation</a:t>
          </a:r>
          <a:endParaRPr lang="en-US"/>
        </a:p>
      </dgm:t>
    </dgm:pt>
    <dgm:pt modelId="{CB926598-28E3-423E-B902-60D844918BF9}" type="parTrans" cxnId="{0744DCE4-369A-4559-8467-41270DC8905E}">
      <dgm:prSet/>
      <dgm:spPr/>
      <dgm:t>
        <a:bodyPr/>
        <a:lstStyle/>
        <a:p>
          <a:endParaRPr lang="en-US"/>
        </a:p>
      </dgm:t>
    </dgm:pt>
    <dgm:pt modelId="{F64BDBD5-EC35-41B9-AFBE-24F08A469C9F}" type="sibTrans" cxnId="{0744DCE4-369A-4559-8467-41270DC8905E}">
      <dgm:prSet/>
      <dgm:spPr/>
      <dgm:t>
        <a:bodyPr/>
        <a:lstStyle/>
        <a:p>
          <a:endParaRPr lang="en-US"/>
        </a:p>
      </dgm:t>
    </dgm:pt>
    <dgm:pt modelId="{76D2DA60-BC95-4A70-9380-6B9FA04742B6}">
      <dgm:prSet/>
      <dgm:spPr/>
      <dgm:t>
        <a:bodyPr/>
        <a:lstStyle/>
        <a:p>
          <a:r>
            <a:rPr lang="en-GB"/>
            <a:t>Both Political, economic and cultural aspect of the two countries has been discussed with the role of HR in managing challenges</a:t>
          </a:r>
          <a:endParaRPr lang="en-US"/>
        </a:p>
      </dgm:t>
    </dgm:pt>
    <dgm:pt modelId="{FD362CBC-420C-4CDD-815B-9539C56ECD64}" type="parTrans" cxnId="{ADFCDB98-E1A3-40D9-A437-C245F0DC72C1}">
      <dgm:prSet/>
      <dgm:spPr/>
      <dgm:t>
        <a:bodyPr/>
        <a:lstStyle/>
        <a:p>
          <a:endParaRPr lang="en-US"/>
        </a:p>
      </dgm:t>
    </dgm:pt>
    <dgm:pt modelId="{80DF2F9A-FC39-424B-AE8D-07E7ABB65009}" type="sibTrans" cxnId="{ADFCDB98-E1A3-40D9-A437-C245F0DC72C1}">
      <dgm:prSet/>
      <dgm:spPr/>
      <dgm:t>
        <a:bodyPr/>
        <a:lstStyle/>
        <a:p>
          <a:endParaRPr lang="en-US"/>
        </a:p>
      </dgm:t>
    </dgm:pt>
    <dgm:pt modelId="{CBEDBBD6-6C57-4B46-9082-BBBD8D58542A}" type="pres">
      <dgm:prSet presAssocID="{E55A5D08-B8D4-4BD4-AA79-26926D50457C}" presName="linear" presStyleCnt="0">
        <dgm:presLayoutVars>
          <dgm:animLvl val="lvl"/>
          <dgm:resizeHandles val="exact"/>
        </dgm:presLayoutVars>
      </dgm:prSet>
      <dgm:spPr/>
    </dgm:pt>
    <dgm:pt modelId="{29ABE186-1349-4177-BAD8-DC09A7B81599}" type="pres">
      <dgm:prSet presAssocID="{5A635330-4129-46A2-91C5-5931A9B4324D}" presName="parentText" presStyleLbl="node1" presStyleIdx="0" presStyleCnt="3">
        <dgm:presLayoutVars>
          <dgm:chMax val="0"/>
          <dgm:bulletEnabled val="1"/>
        </dgm:presLayoutVars>
      </dgm:prSet>
      <dgm:spPr/>
    </dgm:pt>
    <dgm:pt modelId="{90C59F6F-C5F8-4C49-974C-4BEC109E12F5}" type="pres">
      <dgm:prSet presAssocID="{B9DBA7D5-BACF-48B0-9CD4-670A3EFE02C1}" presName="spacer" presStyleCnt="0"/>
      <dgm:spPr/>
    </dgm:pt>
    <dgm:pt modelId="{4453F32C-A859-4D2D-A7C3-1C32FA618751}" type="pres">
      <dgm:prSet presAssocID="{DD35507A-C51C-4E14-BFD7-9466656D167D}" presName="parentText" presStyleLbl="node1" presStyleIdx="1" presStyleCnt="3">
        <dgm:presLayoutVars>
          <dgm:chMax val="0"/>
          <dgm:bulletEnabled val="1"/>
        </dgm:presLayoutVars>
      </dgm:prSet>
      <dgm:spPr/>
    </dgm:pt>
    <dgm:pt modelId="{AF1B76B1-0EE3-4FF7-99DC-07615D581B70}" type="pres">
      <dgm:prSet presAssocID="{F64BDBD5-EC35-41B9-AFBE-24F08A469C9F}" presName="spacer" presStyleCnt="0"/>
      <dgm:spPr/>
    </dgm:pt>
    <dgm:pt modelId="{8493F9DF-A6F8-4295-A548-DB15425F2359}" type="pres">
      <dgm:prSet presAssocID="{76D2DA60-BC95-4A70-9380-6B9FA04742B6}" presName="parentText" presStyleLbl="node1" presStyleIdx="2" presStyleCnt="3">
        <dgm:presLayoutVars>
          <dgm:chMax val="0"/>
          <dgm:bulletEnabled val="1"/>
        </dgm:presLayoutVars>
      </dgm:prSet>
      <dgm:spPr/>
    </dgm:pt>
  </dgm:ptLst>
  <dgm:cxnLst>
    <dgm:cxn modelId="{DCFC533C-BEC4-481D-B37E-8FDAF1FE0AE7}" type="presOf" srcId="{5A635330-4129-46A2-91C5-5931A9B4324D}" destId="{29ABE186-1349-4177-BAD8-DC09A7B81599}" srcOrd="0" destOrd="0" presId="urn:microsoft.com/office/officeart/2005/8/layout/vList2"/>
    <dgm:cxn modelId="{93193F86-93E3-411B-BFF8-526C0808FE65}" type="presOf" srcId="{E55A5D08-B8D4-4BD4-AA79-26926D50457C}" destId="{CBEDBBD6-6C57-4B46-9082-BBBD8D58542A}" srcOrd="0" destOrd="0" presId="urn:microsoft.com/office/officeart/2005/8/layout/vList2"/>
    <dgm:cxn modelId="{ADFCDB98-E1A3-40D9-A437-C245F0DC72C1}" srcId="{E55A5D08-B8D4-4BD4-AA79-26926D50457C}" destId="{76D2DA60-BC95-4A70-9380-6B9FA04742B6}" srcOrd="2" destOrd="0" parTransId="{FD362CBC-420C-4CDD-815B-9539C56ECD64}" sibTransId="{80DF2F9A-FC39-424B-AE8D-07E7ABB65009}"/>
    <dgm:cxn modelId="{2668B1B9-CF1E-46BC-BE5D-333D8D3B8D3C}" type="presOf" srcId="{DD35507A-C51C-4E14-BFD7-9466656D167D}" destId="{4453F32C-A859-4D2D-A7C3-1C32FA618751}" srcOrd="0" destOrd="0" presId="urn:microsoft.com/office/officeart/2005/8/layout/vList2"/>
    <dgm:cxn modelId="{9D84A5DC-860E-4599-838A-69801C613699}" srcId="{E55A5D08-B8D4-4BD4-AA79-26926D50457C}" destId="{5A635330-4129-46A2-91C5-5931A9B4324D}" srcOrd="0" destOrd="0" parTransId="{C4560662-55CB-43B6-A194-E0FD0B03559E}" sibTransId="{B9DBA7D5-BACF-48B0-9CD4-670A3EFE02C1}"/>
    <dgm:cxn modelId="{0744DCE4-369A-4559-8467-41270DC8905E}" srcId="{E55A5D08-B8D4-4BD4-AA79-26926D50457C}" destId="{DD35507A-C51C-4E14-BFD7-9466656D167D}" srcOrd="1" destOrd="0" parTransId="{CB926598-28E3-423E-B902-60D844918BF9}" sibTransId="{F64BDBD5-EC35-41B9-AFBE-24F08A469C9F}"/>
    <dgm:cxn modelId="{B7B8F3F9-E548-421F-8F81-2C77D0CD04AA}" type="presOf" srcId="{76D2DA60-BC95-4A70-9380-6B9FA04742B6}" destId="{8493F9DF-A6F8-4295-A548-DB15425F2359}" srcOrd="0" destOrd="0" presId="urn:microsoft.com/office/officeart/2005/8/layout/vList2"/>
    <dgm:cxn modelId="{4DE4E99A-8A84-4738-A25D-9CBC2D9512F3}" type="presParOf" srcId="{CBEDBBD6-6C57-4B46-9082-BBBD8D58542A}" destId="{29ABE186-1349-4177-BAD8-DC09A7B81599}" srcOrd="0" destOrd="0" presId="urn:microsoft.com/office/officeart/2005/8/layout/vList2"/>
    <dgm:cxn modelId="{A12C7AEC-172C-462C-864E-0FC93253E879}" type="presParOf" srcId="{CBEDBBD6-6C57-4B46-9082-BBBD8D58542A}" destId="{90C59F6F-C5F8-4C49-974C-4BEC109E12F5}" srcOrd="1" destOrd="0" presId="urn:microsoft.com/office/officeart/2005/8/layout/vList2"/>
    <dgm:cxn modelId="{2AC2D396-C56E-46B8-B3E7-379E52A772B6}" type="presParOf" srcId="{CBEDBBD6-6C57-4B46-9082-BBBD8D58542A}" destId="{4453F32C-A859-4D2D-A7C3-1C32FA618751}" srcOrd="2" destOrd="0" presId="urn:microsoft.com/office/officeart/2005/8/layout/vList2"/>
    <dgm:cxn modelId="{963267B9-702E-453C-BB5E-D83C09F998F8}" type="presParOf" srcId="{CBEDBBD6-6C57-4B46-9082-BBBD8D58542A}" destId="{AF1B76B1-0EE3-4FF7-99DC-07615D581B70}" srcOrd="3" destOrd="0" presId="urn:microsoft.com/office/officeart/2005/8/layout/vList2"/>
    <dgm:cxn modelId="{1086C900-D8A6-48B6-9F52-B0FB494C2666}" type="presParOf" srcId="{CBEDBBD6-6C57-4B46-9082-BBBD8D58542A}" destId="{8493F9DF-A6F8-4295-A548-DB15425F235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6AFF11-8696-488E-8749-BC563B249FA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C6D727A-579F-401B-AD9C-FF6AC90EBB61}">
      <dgm:prSet/>
      <dgm:spPr/>
      <dgm:t>
        <a:bodyPr/>
        <a:lstStyle/>
        <a:p>
          <a:r>
            <a:rPr lang="en-GB"/>
            <a:t>A democratic proportion agenda is followed by the United States</a:t>
          </a:r>
          <a:endParaRPr lang="en-US"/>
        </a:p>
      </dgm:t>
    </dgm:pt>
    <dgm:pt modelId="{82905EAB-4F09-4DF3-8158-D91630352048}" type="parTrans" cxnId="{8A7D5389-85EE-48FC-BAD7-3D5EE6B592B1}">
      <dgm:prSet/>
      <dgm:spPr/>
      <dgm:t>
        <a:bodyPr/>
        <a:lstStyle/>
        <a:p>
          <a:endParaRPr lang="en-US"/>
        </a:p>
      </dgm:t>
    </dgm:pt>
    <dgm:pt modelId="{7D20676F-32E8-44C1-8233-90AD772225AD}" type="sibTrans" cxnId="{8A7D5389-85EE-48FC-BAD7-3D5EE6B592B1}">
      <dgm:prSet/>
      <dgm:spPr/>
      <dgm:t>
        <a:bodyPr/>
        <a:lstStyle/>
        <a:p>
          <a:endParaRPr lang="en-US"/>
        </a:p>
      </dgm:t>
    </dgm:pt>
    <dgm:pt modelId="{646EEEBD-D36A-4007-9163-6DD85AF31C41}">
      <dgm:prSet/>
      <dgm:spPr/>
      <dgm:t>
        <a:bodyPr/>
        <a:lstStyle/>
        <a:p>
          <a:r>
            <a:rPr lang="en-GB"/>
            <a:t>China follows Community party leadership (Christofi et. al., 2019)</a:t>
          </a:r>
          <a:endParaRPr lang="en-US"/>
        </a:p>
      </dgm:t>
    </dgm:pt>
    <dgm:pt modelId="{DE5AA530-8234-4568-86EE-11926DB3701B}" type="parTrans" cxnId="{5B6625B7-ABB5-47CC-9F16-913E494E277A}">
      <dgm:prSet/>
      <dgm:spPr/>
      <dgm:t>
        <a:bodyPr/>
        <a:lstStyle/>
        <a:p>
          <a:endParaRPr lang="en-US"/>
        </a:p>
      </dgm:t>
    </dgm:pt>
    <dgm:pt modelId="{FD48ADD2-9457-47EC-9832-6C0E3DB9150D}" type="sibTrans" cxnId="{5B6625B7-ABB5-47CC-9F16-913E494E277A}">
      <dgm:prSet/>
      <dgm:spPr/>
      <dgm:t>
        <a:bodyPr/>
        <a:lstStyle/>
        <a:p>
          <a:endParaRPr lang="en-US"/>
        </a:p>
      </dgm:t>
    </dgm:pt>
    <dgm:pt modelId="{A35154A8-761E-4F48-ACB5-473E8BA66F7F}">
      <dgm:prSet/>
      <dgm:spPr/>
      <dgm:t>
        <a:bodyPr/>
        <a:lstStyle/>
        <a:p>
          <a:r>
            <a:rPr lang="en-GB"/>
            <a:t>China wants to reduce coal consumption along with the emission of carbon</a:t>
          </a:r>
          <a:endParaRPr lang="en-US"/>
        </a:p>
      </dgm:t>
    </dgm:pt>
    <dgm:pt modelId="{7C002863-C51B-45A4-8337-884C15F5B9C4}" type="parTrans" cxnId="{0B6C669C-9538-4C8F-ADA4-03889EBD102B}">
      <dgm:prSet/>
      <dgm:spPr/>
      <dgm:t>
        <a:bodyPr/>
        <a:lstStyle/>
        <a:p>
          <a:endParaRPr lang="en-US"/>
        </a:p>
      </dgm:t>
    </dgm:pt>
    <dgm:pt modelId="{F913A923-9E0F-44E2-B104-EABD89B4F8AD}" type="sibTrans" cxnId="{0B6C669C-9538-4C8F-ADA4-03889EBD102B}">
      <dgm:prSet/>
      <dgm:spPr/>
      <dgm:t>
        <a:bodyPr/>
        <a:lstStyle/>
        <a:p>
          <a:endParaRPr lang="en-US"/>
        </a:p>
      </dgm:t>
    </dgm:pt>
    <dgm:pt modelId="{4D60E314-4938-4287-8977-CD0427E8ED06}">
      <dgm:prSet/>
      <dgm:spPr/>
      <dgm:t>
        <a:bodyPr/>
        <a:lstStyle/>
        <a:p>
          <a:r>
            <a:rPr lang="en-GB"/>
            <a:t>Both China and U.S. take advantage of dollars</a:t>
          </a:r>
          <a:endParaRPr lang="en-US"/>
        </a:p>
      </dgm:t>
    </dgm:pt>
    <dgm:pt modelId="{CB54FF39-E191-4420-A7E7-80F7113BC8DE}" type="parTrans" cxnId="{1C948F52-EA58-4EBA-9F88-90C0B9EBD606}">
      <dgm:prSet/>
      <dgm:spPr/>
      <dgm:t>
        <a:bodyPr/>
        <a:lstStyle/>
        <a:p>
          <a:endParaRPr lang="en-US"/>
        </a:p>
      </dgm:t>
    </dgm:pt>
    <dgm:pt modelId="{88736C51-7CE6-4A22-9E4F-7043232E717B}" type="sibTrans" cxnId="{1C948F52-EA58-4EBA-9F88-90C0B9EBD606}">
      <dgm:prSet/>
      <dgm:spPr/>
      <dgm:t>
        <a:bodyPr/>
        <a:lstStyle/>
        <a:p>
          <a:endParaRPr lang="en-US"/>
        </a:p>
      </dgm:t>
    </dgm:pt>
    <dgm:pt modelId="{BE1F3DE4-5865-4957-BB2F-8000C19D37CD}" type="pres">
      <dgm:prSet presAssocID="{A06AFF11-8696-488E-8749-BC563B249FA3}" presName="linear" presStyleCnt="0">
        <dgm:presLayoutVars>
          <dgm:animLvl val="lvl"/>
          <dgm:resizeHandles val="exact"/>
        </dgm:presLayoutVars>
      </dgm:prSet>
      <dgm:spPr/>
    </dgm:pt>
    <dgm:pt modelId="{F08532CA-9383-4A06-8501-2C2BB6682C30}" type="pres">
      <dgm:prSet presAssocID="{CC6D727A-579F-401B-AD9C-FF6AC90EBB61}" presName="parentText" presStyleLbl="node1" presStyleIdx="0" presStyleCnt="4">
        <dgm:presLayoutVars>
          <dgm:chMax val="0"/>
          <dgm:bulletEnabled val="1"/>
        </dgm:presLayoutVars>
      </dgm:prSet>
      <dgm:spPr/>
    </dgm:pt>
    <dgm:pt modelId="{61C1BCEF-B101-42D8-B11F-9824C0F7E2AD}" type="pres">
      <dgm:prSet presAssocID="{7D20676F-32E8-44C1-8233-90AD772225AD}" presName="spacer" presStyleCnt="0"/>
      <dgm:spPr/>
    </dgm:pt>
    <dgm:pt modelId="{455322B4-303E-4BDA-BA46-D4154BD83D8C}" type="pres">
      <dgm:prSet presAssocID="{646EEEBD-D36A-4007-9163-6DD85AF31C41}" presName="parentText" presStyleLbl="node1" presStyleIdx="1" presStyleCnt="4">
        <dgm:presLayoutVars>
          <dgm:chMax val="0"/>
          <dgm:bulletEnabled val="1"/>
        </dgm:presLayoutVars>
      </dgm:prSet>
      <dgm:spPr/>
    </dgm:pt>
    <dgm:pt modelId="{9046E489-0D78-4448-B36E-CC06472963AB}" type="pres">
      <dgm:prSet presAssocID="{FD48ADD2-9457-47EC-9832-6C0E3DB9150D}" presName="spacer" presStyleCnt="0"/>
      <dgm:spPr/>
    </dgm:pt>
    <dgm:pt modelId="{04FE76DA-189B-49A7-9DE8-FB12899DDB2F}" type="pres">
      <dgm:prSet presAssocID="{A35154A8-761E-4F48-ACB5-473E8BA66F7F}" presName="parentText" presStyleLbl="node1" presStyleIdx="2" presStyleCnt="4">
        <dgm:presLayoutVars>
          <dgm:chMax val="0"/>
          <dgm:bulletEnabled val="1"/>
        </dgm:presLayoutVars>
      </dgm:prSet>
      <dgm:spPr/>
    </dgm:pt>
    <dgm:pt modelId="{F746410E-01CA-4D84-9E1B-84AFFD37AB8D}" type="pres">
      <dgm:prSet presAssocID="{F913A923-9E0F-44E2-B104-EABD89B4F8AD}" presName="spacer" presStyleCnt="0"/>
      <dgm:spPr/>
    </dgm:pt>
    <dgm:pt modelId="{012483E4-3F0C-4994-9A9D-2701DC31B9B8}" type="pres">
      <dgm:prSet presAssocID="{4D60E314-4938-4287-8977-CD0427E8ED06}" presName="parentText" presStyleLbl="node1" presStyleIdx="3" presStyleCnt="4">
        <dgm:presLayoutVars>
          <dgm:chMax val="0"/>
          <dgm:bulletEnabled val="1"/>
        </dgm:presLayoutVars>
      </dgm:prSet>
      <dgm:spPr/>
    </dgm:pt>
  </dgm:ptLst>
  <dgm:cxnLst>
    <dgm:cxn modelId="{86279719-BAFB-44A1-B07E-C6A0015F259B}" type="presOf" srcId="{A06AFF11-8696-488E-8749-BC563B249FA3}" destId="{BE1F3DE4-5865-4957-BB2F-8000C19D37CD}" srcOrd="0" destOrd="0" presId="urn:microsoft.com/office/officeart/2005/8/layout/vList2"/>
    <dgm:cxn modelId="{7F110243-A6AB-4C1B-938E-684B24D5E18A}" type="presOf" srcId="{CC6D727A-579F-401B-AD9C-FF6AC90EBB61}" destId="{F08532CA-9383-4A06-8501-2C2BB6682C30}" srcOrd="0" destOrd="0" presId="urn:microsoft.com/office/officeart/2005/8/layout/vList2"/>
    <dgm:cxn modelId="{1C948F52-EA58-4EBA-9F88-90C0B9EBD606}" srcId="{A06AFF11-8696-488E-8749-BC563B249FA3}" destId="{4D60E314-4938-4287-8977-CD0427E8ED06}" srcOrd="3" destOrd="0" parTransId="{CB54FF39-E191-4420-A7E7-80F7113BC8DE}" sibTransId="{88736C51-7CE6-4A22-9E4F-7043232E717B}"/>
    <dgm:cxn modelId="{AF47225A-5ABD-47EC-939A-9892DF46D783}" type="presOf" srcId="{4D60E314-4938-4287-8977-CD0427E8ED06}" destId="{012483E4-3F0C-4994-9A9D-2701DC31B9B8}" srcOrd="0" destOrd="0" presId="urn:microsoft.com/office/officeart/2005/8/layout/vList2"/>
    <dgm:cxn modelId="{8A7D5389-85EE-48FC-BAD7-3D5EE6B592B1}" srcId="{A06AFF11-8696-488E-8749-BC563B249FA3}" destId="{CC6D727A-579F-401B-AD9C-FF6AC90EBB61}" srcOrd="0" destOrd="0" parTransId="{82905EAB-4F09-4DF3-8158-D91630352048}" sibTransId="{7D20676F-32E8-44C1-8233-90AD772225AD}"/>
    <dgm:cxn modelId="{0B6C669C-9538-4C8F-ADA4-03889EBD102B}" srcId="{A06AFF11-8696-488E-8749-BC563B249FA3}" destId="{A35154A8-761E-4F48-ACB5-473E8BA66F7F}" srcOrd="2" destOrd="0" parTransId="{7C002863-C51B-45A4-8337-884C15F5B9C4}" sibTransId="{F913A923-9E0F-44E2-B104-EABD89B4F8AD}"/>
    <dgm:cxn modelId="{5B6625B7-ABB5-47CC-9F16-913E494E277A}" srcId="{A06AFF11-8696-488E-8749-BC563B249FA3}" destId="{646EEEBD-D36A-4007-9163-6DD85AF31C41}" srcOrd="1" destOrd="0" parTransId="{DE5AA530-8234-4568-86EE-11926DB3701B}" sibTransId="{FD48ADD2-9457-47EC-9832-6C0E3DB9150D}"/>
    <dgm:cxn modelId="{3FAD0CF4-B6FF-4B35-B3C5-7E5D75443C5A}" type="presOf" srcId="{A35154A8-761E-4F48-ACB5-473E8BA66F7F}" destId="{04FE76DA-189B-49A7-9DE8-FB12899DDB2F}" srcOrd="0" destOrd="0" presId="urn:microsoft.com/office/officeart/2005/8/layout/vList2"/>
    <dgm:cxn modelId="{453224F8-A0BC-432C-9F7E-D1468BB511E3}" type="presOf" srcId="{646EEEBD-D36A-4007-9163-6DD85AF31C41}" destId="{455322B4-303E-4BDA-BA46-D4154BD83D8C}" srcOrd="0" destOrd="0" presId="urn:microsoft.com/office/officeart/2005/8/layout/vList2"/>
    <dgm:cxn modelId="{10965CF9-A93B-49E0-B46A-BD17E37859AC}" type="presParOf" srcId="{BE1F3DE4-5865-4957-BB2F-8000C19D37CD}" destId="{F08532CA-9383-4A06-8501-2C2BB6682C30}" srcOrd="0" destOrd="0" presId="urn:microsoft.com/office/officeart/2005/8/layout/vList2"/>
    <dgm:cxn modelId="{D73E4EF7-2C56-4449-9FE5-6AB3022502DC}" type="presParOf" srcId="{BE1F3DE4-5865-4957-BB2F-8000C19D37CD}" destId="{61C1BCEF-B101-42D8-B11F-9824C0F7E2AD}" srcOrd="1" destOrd="0" presId="urn:microsoft.com/office/officeart/2005/8/layout/vList2"/>
    <dgm:cxn modelId="{CDA8C101-3BF1-4C8D-8C93-273092A46FC0}" type="presParOf" srcId="{BE1F3DE4-5865-4957-BB2F-8000C19D37CD}" destId="{455322B4-303E-4BDA-BA46-D4154BD83D8C}" srcOrd="2" destOrd="0" presId="urn:microsoft.com/office/officeart/2005/8/layout/vList2"/>
    <dgm:cxn modelId="{F2BA78DD-9578-4DF5-BFBE-99E669B3E652}" type="presParOf" srcId="{BE1F3DE4-5865-4957-BB2F-8000C19D37CD}" destId="{9046E489-0D78-4448-B36E-CC06472963AB}" srcOrd="3" destOrd="0" presId="urn:microsoft.com/office/officeart/2005/8/layout/vList2"/>
    <dgm:cxn modelId="{1F0242DA-D554-47D6-850A-D9CC1A739C39}" type="presParOf" srcId="{BE1F3DE4-5865-4957-BB2F-8000C19D37CD}" destId="{04FE76DA-189B-49A7-9DE8-FB12899DDB2F}" srcOrd="4" destOrd="0" presId="urn:microsoft.com/office/officeart/2005/8/layout/vList2"/>
    <dgm:cxn modelId="{99ED2C11-A187-4372-AC88-D9590BFAB054}" type="presParOf" srcId="{BE1F3DE4-5865-4957-BB2F-8000C19D37CD}" destId="{F746410E-01CA-4D84-9E1B-84AFFD37AB8D}" srcOrd="5" destOrd="0" presId="urn:microsoft.com/office/officeart/2005/8/layout/vList2"/>
    <dgm:cxn modelId="{3172A372-26FA-4E76-AE2A-8FE6370C4D8F}" type="presParOf" srcId="{BE1F3DE4-5865-4957-BB2F-8000C19D37CD}" destId="{012483E4-3F0C-4994-9A9D-2701DC31B9B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E2A02F-EA9A-46D3-83E0-EDBCEBA4DB2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ECBCAAD-2C5F-4C5E-8120-F31946AF72A6}">
      <dgm:prSet/>
      <dgm:spPr/>
      <dgm:t>
        <a:bodyPr/>
        <a:lstStyle/>
        <a:p>
          <a:r>
            <a:rPr lang="en-GB" b="1"/>
            <a:t>Economical Aspect</a:t>
          </a:r>
          <a:endParaRPr lang="en-US"/>
        </a:p>
      </dgm:t>
    </dgm:pt>
    <dgm:pt modelId="{B21C6E63-B4BD-40E3-9E5C-8CB6993C103A}" type="parTrans" cxnId="{872FD7B5-CC72-4A1D-88B7-9BA865B52B9D}">
      <dgm:prSet/>
      <dgm:spPr/>
      <dgm:t>
        <a:bodyPr/>
        <a:lstStyle/>
        <a:p>
          <a:endParaRPr lang="en-US"/>
        </a:p>
      </dgm:t>
    </dgm:pt>
    <dgm:pt modelId="{FB687BC5-D6CB-413B-987A-47F1BDE888BC}" type="sibTrans" cxnId="{872FD7B5-CC72-4A1D-88B7-9BA865B52B9D}">
      <dgm:prSet/>
      <dgm:spPr/>
      <dgm:t>
        <a:bodyPr/>
        <a:lstStyle/>
        <a:p>
          <a:endParaRPr lang="en-US"/>
        </a:p>
      </dgm:t>
    </dgm:pt>
    <dgm:pt modelId="{14BF235C-0787-43E7-A41B-5373E4F8EF85}">
      <dgm:prSet/>
      <dgm:spPr/>
      <dgm:t>
        <a:bodyPr/>
        <a:lstStyle/>
        <a:p>
          <a:r>
            <a:rPr lang="en-GB"/>
            <a:t>Murphy Oil corporation can be worried about the “Mercantilist policies” of China</a:t>
          </a:r>
          <a:endParaRPr lang="en-US"/>
        </a:p>
      </dgm:t>
    </dgm:pt>
    <dgm:pt modelId="{0B256AFB-FF20-4B71-BEA6-485B0A66E0B9}" type="parTrans" cxnId="{5F019948-EF9B-404C-B3BA-EC283FABCFD0}">
      <dgm:prSet/>
      <dgm:spPr/>
      <dgm:t>
        <a:bodyPr/>
        <a:lstStyle/>
        <a:p>
          <a:endParaRPr lang="en-US"/>
        </a:p>
      </dgm:t>
    </dgm:pt>
    <dgm:pt modelId="{7FD75E51-C287-4DD3-B73B-F54A6C2A8C52}" type="sibTrans" cxnId="{5F019948-EF9B-404C-B3BA-EC283FABCFD0}">
      <dgm:prSet/>
      <dgm:spPr/>
      <dgm:t>
        <a:bodyPr/>
        <a:lstStyle/>
        <a:p>
          <a:endParaRPr lang="en-US"/>
        </a:p>
      </dgm:t>
    </dgm:pt>
    <dgm:pt modelId="{27D3F5A4-27ED-4A84-8B3B-884EFF51ACCC}">
      <dgm:prSet/>
      <dgm:spPr/>
      <dgm:t>
        <a:bodyPr/>
        <a:lstStyle/>
        <a:p>
          <a:r>
            <a:rPr lang="en-GB"/>
            <a:t>This policy can harm the economic recovery of the U.S.</a:t>
          </a:r>
          <a:endParaRPr lang="en-US"/>
        </a:p>
      </dgm:t>
    </dgm:pt>
    <dgm:pt modelId="{8A2276DA-05AE-4926-A07F-D251DD6118A2}" type="parTrans" cxnId="{37336FBD-FB16-49BF-B929-D9D0C11E5499}">
      <dgm:prSet/>
      <dgm:spPr/>
      <dgm:t>
        <a:bodyPr/>
        <a:lstStyle/>
        <a:p>
          <a:endParaRPr lang="en-US"/>
        </a:p>
      </dgm:t>
    </dgm:pt>
    <dgm:pt modelId="{6EE4725D-A091-44F9-A8E4-770CAA80D208}" type="sibTrans" cxnId="{37336FBD-FB16-49BF-B929-D9D0C11E5499}">
      <dgm:prSet/>
      <dgm:spPr/>
      <dgm:t>
        <a:bodyPr/>
        <a:lstStyle/>
        <a:p>
          <a:endParaRPr lang="en-US"/>
        </a:p>
      </dgm:t>
    </dgm:pt>
    <dgm:pt modelId="{73D14FBC-83D7-4047-8F73-1C30C8E2C39F}">
      <dgm:prSet/>
      <dgm:spPr/>
      <dgm:t>
        <a:bodyPr/>
        <a:lstStyle/>
        <a:p>
          <a:r>
            <a:rPr lang="en-GB"/>
            <a:t>Based on economic trade, the U.S. is sensitive towards the Policies of China (Gov.cn, 2023)</a:t>
          </a:r>
          <a:endParaRPr lang="en-US"/>
        </a:p>
      </dgm:t>
    </dgm:pt>
    <dgm:pt modelId="{6BA8683D-06D2-4091-8AAA-EF38A7FAD9FD}" type="parTrans" cxnId="{E9F6B6A4-42AA-4DDE-B361-71E26CE45760}">
      <dgm:prSet/>
      <dgm:spPr/>
      <dgm:t>
        <a:bodyPr/>
        <a:lstStyle/>
        <a:p>
          <a:endParaRPr lang="en-US"/>
        </a:p>
      </dgm:t>
    </dgm:pt>
    <dgm:pt modelId="{4EDE3E13-F665-45A6-8346-6505EBCC0195}" type="sibTrans" cxnId="{E9F6B6A4-42AA-4DDE-B361-71E26CE45760}">
      <dgm:prSet/>
      <dgm:spPr/>
      <dgm:t>
        <a:bodyPr/>
        <a:lstStyle/>
        <a:p>
          <a:endParaRPr lang="en-US"/>
        </a:p>
      </dgm:t>
    </dgm:pt>
    <dgm:pt modelId="{83309589-C522-40DF-8B99-1A08BF85D1F7}" type="pres">
      <dgm:prSet presAssocID="{86E2A02F-EA9A-46D3-83E0-EDBCEBA4DB24}" presName="linear" presStyleCnt="0">
        <dgm:presLayoutVars>
          <dgm:animLvl val="lvl"/>
          <dgm:resizeHandles val="exact"/>
        </dgm:presLayoutVars>
      </dgm:prSet>
      <dgm:spPr/>
    </dgm:pt>
    <dgm:pt modelId="{1CC07DBB-9540-49AF-9D10-9C066A90F32A}" type="pres">
      <dgm:prSet presAssocID="{9ECBCAAD-2C5F-4C5E-8120-F31946AF72A6}" presName="parentText" presStyleLbl="node1" presStyleIdx="0" presStyleCnt="4">
        <dgm:presLayoutVars>
          <dgm:chMax val="0"/>
          <dgm:bulletEnabled val="1"/>
        </dgm:presLayoutVars>
      </dgm:prSet>
      <dgm:spPr/>
    </dgm:pt>
    <dgm:pt modelId="{0D227B3A-AD05-40E2-B878-840CB29AB362}" type="pres">
      <dgm:prSet presAssocID="{FB687BC5-D6CB-413B-987A-47F1BDE888BC}" presName="spacer" presStyleCnt="0"/>
      <dgm:spPr/>
    </dgm:pt>
    <dgm:pt modelId="{B8049919-C4CA-4548-9E85-09D94BB385DA}" type="pres">
      <dgm:prSet presAssocID="{14BF235C-0787-43E7-A41B-5373E4F8EF85}" presName="parentText" presStyleLbl="node1" presStyleIdx="1" presStyleCnt="4">
        <dgm:presLayoutVars>
          <dgm:chMax val="0"/>
          <dgm:bulletEnabled val="1"/>
        </dgm:presLayoutVars>
      </dgm:prSet>
      <dgm:spPr/>
    </dgm:pt>
    <dgm:pt modelId="{B18CEE49-23E9-44EB-BB56-840AB943B87E}" type="pres">
      <dgm:prSet presAssocID="{7FD75E51-C287-4DD3-B73B-F54A6C2A8C52}" presName="spacer" presStyleCnt="0"/>
      <dgm:spPr/>
    </dgm:pt>
    <dgm:pt modelId="{6782D6B4-20D5-4AA5-B943-8F2A480DFA4B}" type="pres">
      <dgm:prSet presAssocID="{27D3F5A4-27ED-4A84-8B3B-884EFF51ACCC}" presName="parentText" presStyleLbl="node1" presStyleIdx="2" presStyleCnt="4">
        <dgm:presLayoutVars>
          <dgm:chMax val="0"/>
          <dgm:bulletEnabled val="1"/>
        </dgm:presLayoutVars>
      </dgm:prSet>
      <dgm:spPr/>
    </dgm:pt>
    <dgm:pt modelId="{EE76F001-C9B2-4C0D-A278-BA61131957AF}" type="pres">
      <dgm:prSet presAssocID="{6EE4725D-A091-44F9-A8E4-770CAA80D208}" presName="spacer" presStyleCnt="0"/>
      <dgm:spPr/>
    </dgm:pt>
    <dgm:pt modelId="{26EBC10D-4874-4210-B2CB-EDEC4FA554A8}" type="pres">
      <dgm:prSet presAssocID="{73D14FBC-83D7-4047-8F73-1C30C8E2C39F}" presName="parentText" presStyleLbl="node1" presStyleIdx="3" presStyleCnt="4">
        <dgm:presLayoutVars>
          <dgm:chMax val="0"/>
          <dgm:bulletEnabled val="1"/>
        </dgm:presLayoutVars>
      </dgm:prSet>
      <dgm:spPr/>
    </dgm:pt>
  </dgm:ptLst>
  <dgm:cxnLst>
    <dgm:cxn modelId="{AE1FDA0F-7B93-4E29-B607-017E21EAD5FE}" type="presOf" srcId="{27D3F5A4-27ED-4A84-8B3B-884EFF51ACCC}" destId="{6782D6B4-20D5-4AA5-B943-8F2A480DFA4B}" srcOrd="0" destOrd="0" presId="urn:microsoft.com/office/officeart/2005/8/layout/vList2"/>
    <dgm:cxn modelId="{5F019948-EF9B-404C-B3BA-EC283FABCFD0}" srcId="{86E2A02F-EA9A-46D3-83E0-EDBCEBA4DB24}" destId="{14BF235C-0787-43E7-A41B-5373E4F8EF85}" srcOrd="1" destOrd="0" parTransId="{0B256AFB-FF20-4B71-BEA6-485B0A66E0B9}" sibTransId="{7FD75E51-C287-4DD3-B73B-F54A6C2A8C52}"/>
    <dgm:cxn modelId="{D8DFF07B-624D-4508-93B4-9B97BEC142F6}" type="presOf" srcId="{86E2A02F-EA9A-46D3-83E0-EDBCEBA4DB24}" destId="{83309589-C522-40DF-8B99-1A08BF85D1F7}" srcOrd="0" destOrd="0" presId="urn:microsoft.com/office/officeart/2005/8/layout/vList2"/>
    <dgm:cxn modelId="{D717017C-0F1C-4D79-AFB4-E21F54B98B9B}" type="presOf" srcId="{14BF235C-0787-43E7-A41B-5373E4F8EF85}" destId="{B8049919-C4CA-4548-9E85-09D94BB385DA}" srcOrd="0" destOrd="0" presId="urn:microsoft.com/office/officeart/2005/8/layout/vList2"/>
    <dgm:cxn modelId="{5FD7C786-AB14-4182-BC95-989F831A8EBE}" type="presOf" srcId="{9ECBCAAD-2C5F-4C5E-8120-F31946AF72A6}" destId="{1CC07DBB-9540-49AF-9D10-9C066A90F32A}" srcOrd="0" destOrd="0" presId="urn:microsoft.com/office/officeart/2005/8/layout/vList2"/>
    <dgm:cxn modelId="{E9F6B6A4-42AA-4DDE-B361-71E26CE45760}" srcId="{86E2A02F-EA9A-46D3-83E0-EDBCEBA4DB24}" destId="{73D14FBC-83D7-4047-8F73-1C30C8E2C39F}" srcOrd="3" destOrd="0" parTransId="{6BA8683D-06D2-4091-8AAA-EF38A7FAD9FD}" sibTransId="{4EDE3E13-F665-45A6-8346-6505EBCC0195}"/>
    <dgm:cxn modelId="{872FD7B5-CC72-4A1D-88B7-9BA865B52B9D}" srcId="{86E2A02F-EA9A-46D3-83E0-EDBCEBA4DB24}" destId="{9ECBCAAD-2C5F-4C5E-8120-F31946AF72A6}" srcOrd="0" destOrd="0" parTransId="{B21C6E63-B4BD-40E3-9E5C-8CB6993C103A}" sibTransId="{FB687BC5-D6CB-413B-987A-47F1BDE888BC}"/>
    <dgm:cxn modelId="{37336FBD-FB16-49BF-B929-D9D0C11E5499}" srcId="{86E2A02F-EA9A-46D3-83E0-EDBCEBA4DB24}" destId="{27D3F5A4-27ED-4A84-8B3B-884EFF51ACCC}" srcOrd="2" destOrd="0" parTransId="{8A2276DA-05AE-4926-A07F-D251DD6118A2}" sibTransId="{6EE4725D-A091-44F9-A8E4-770CAA80D208}"/>
    <dgm:cxn modelId="{E01C84C9-8FF7-428E-BEFF-3B5BCA59CC67}" type="presOf" srcId="{73D14FBC-83D7-4047-8F73-1C30C8E2C39F}" destId="{26EBC10D-4874-4210-B2CB-EDEC4FA554A8}" srcOrd="0" destOrd="0" presId="urn:microsoft.com/office/officeart/2005/8/layout/vList2"/>
    <dgm:cxn modelId="{E71F5C98-D8A0-4FF7-B0E1-164C2DAD03AD}" type="presParOf" srcId="{83309589-C522-40DF-8B99-1A08BF85D1F7}" destId="{1CC07DBB-9540-49AF-9D10-9C066A90F32A}" srcOrd="0" destOrd="0" presId="urn:microsoft.com/office/officeart/2005/8/layout/vList2"/>
    <dgm:cxn modelId="{3CCF21F2-8DE7-48CC-BA5E-E150F2E71028}" type="presParOf" srcId="{83309589-C522-40DF-8B99-1A08BF85D1F7}" destId="{0D227B3A-AD05-40E2-B878-840CB29AB362}" srcOrd="1" destOrd="0" presId="urn:microsoft.com/office/officeart/2005/8/layout/vList2"/>
    <dgm:cxn modelId="{6367B3A8-00EA-4B4D-8869-6E61FFE00517}" type="presParOf" srcId="{83309589-C522-40DF-8B99-1A08BF85D1F7}" destId="{B8049919-C4CA-4548-9E85-09D94BB385DA}" srcOrd="2" destOrd="0" presId="urn:microsoft.com/office/officeart/2005/8/layout/vList2"/>
    <dgm:cxn modelId="{8F3F5113-9136-4DF6-91D8-18840FC2E218}" type="presParOf" srcId="{83309589-C522-40DF-8B99-1A08BF85D1F7}" destId="{B18CEE49-23E9-44EB-BB56-840AB943B87E}" srcOrd="3" destOrd="0" presId="urn:microsoft.com/office/officeart/2005/8/layout/vList2"/>
    <dgm:cxn modelId="{22921D82-A7E2-4B95-AB8A-A001FD6DD700}" type="presParOf" srcId="{83309589-C522-40DF-8B99-1A08BF85D1F7}" destId="{6782D6B4-20D5-4AA5-B943-8F2A480DFA4B}" srcOrd="4" destOrd="0" presId="urn:microsoft.com/office/officeart/2005/8/layout/vList2"/>
    <dgm:cxn modelId="{431CE082-0DC1-481A-80CB-C1E45653B06A}" type="presParOf" srcId="{83309589-C522-40DF-8B99-1A08BF85D1F7}" destId="{EE76F001-C9B2-4C0D-A278-BA61131957AF}" srcOrd="5" destOrd="0" presId="urn:microsoft.com/office/officeart/2005/8/layout/vList2"/>
    <dgm:cxn modelId="{3FB059CF-AC14-4F88-ADFC-7E775339D94A}" type="presParOf" srcId="{83309589-C522-40DF-8B99-1A08BF85D1F7}" destId="{26EBC10D-4874-4210-B2CB-EDEC4FA554A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20CCA2-962A-4BE6-BA74-F8D9DA895E9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4A129EC-AD71-44A1-B5A5-C943D8FC6C79}">
      <dgm:prSet/>
      <dgm:spPr/>
      <dgm:t>
        <a:bodyPr/>
        <a:lstStyle/>
        <a:p>
          <a:r>
            <a:rPr lang="en-GB"/>
            <a:t>Both U.S. and China share 41.89% and 37.5% of the world’s GDP in 2021. </a:t>
          </a:r>
          <a:endParaRPr lang="en-US"/>
        </a:p>
      </dgm:t>
    </dgm:pt>
    <dgm:pt modelId="{5BA39750-3730-4951-8006-6BEE07C3A647}" type="parTrans" cxnId="{6995ACAE-DE64-42CD-BE6F-AF4BB09FCF51}">
      <dgm:prSet/>
      <dgm:spPr/>
      <dgm:t>
        <a:bodyPr/>
        <a:lstStyle/>
        <a:p>
          <a:endParaRPr lang="en-US"/>
        </a:p>
      </dgm:t>
    </dgm:pt>
    <dgm:pt modelId="{177A9D31-A0B6-4596-8314-03EEE25FE52B}" type="sibTrans" cxnId="{6995ACAE-DE64-42CD-BE6F-AF4BB09FCF51}">
      <dgm:prSet/>
      <dgm:spPr/>
      <dgm:t>
        <a:bodyPr/>
        <a:lstStyle/>
        <a:p>
          <a:endParaRPr lang="en-US"/>
        </a:p>
      </dgm:t>
    </dgm:pt>
    <dgm:pt modelId="{8B4D3F6B-58F6-44F0-AAF4-63D9E1D53267}">
      <dgm:prSet/>
      <dgm:spPr/>
      <dgm:t>
        <a:bodyPr/>
        <a:lstStyle/>
        <a:p>
          <a:r>
            <a:rPr lang="en-GB"/>
            <a:t>The GDP of the two countries is greater than Japan and India</a:t>
          </a:r>
          <a:endParaRPr lang="en-US"/>
        </a:p>
      </dgm:t>
    </dgm:pt>
    <dgm:pt modelId="{928521CC-1208-4698-B3F4-D0A923A1A611}" type="parTrans" cxnId="{F971032A-48BB-41EF-8777-9053B3E65BDB}">
      <dgm:prSet/>
      <dgm:spPr/>
      <dgm:t>
        <a:bodyPr/>
        <a:lstStyle/>
        <a:p>
          <a:endParaRPr lang="en-US"/>
        </a:p>
      </dgm:t>
    </dgm:pt>
    <dgm:pt modelId="{5103C103-559F-4350-8690-4FBDBC7FA2ED}" type="sibTrans" cxnId="{F971032A-48BB-41EF-8777-9053B3E65BDB}">
      <dgm:prSet/>
      <dgm:spPr/>
      <dgm:t>
        <a:bodyPr/>
        <a:lstStyle/>
        <a:p>
          <a:endParaRPr lang="en-US"/>
        </a:p>
      </dgm:t>
    </dgm:pt>
    <dgm:pt modelId="{01A11F6E-44B3-4869-AEA6-A0A0D6363385}">
      <dgm:prSet/>
      <dgm:spPr/>
      <dgm:t>
        <a:bodyPr/>
        <a:lstStyle/>
        <a:p>
          <a:r>
            <a:rPr lang="en-GB"/>
            <a:t>The U.S. is leading with a 1.36% exchange rates basis (Usa.gov, 2023)</a:t>
          </a:r>
          <a:endParaRPr lang="en-US"/>
        </a:p>
      </dgm:t>
    </dgm:pt>
    <dgm:pt modelId="{0B87EFE4-AB07-4B00-B17B-5C99FE82B52F}" type="parTrans" cxnId="{4F7ECE25-3D6D-4380-9EBA-A626E324AF5A}">
      <dgm:prSet/>
      <dgm:spPr/>
      <dgm:t>
        <a:bodyPr/>
        <a:lstStyle/>
        <a:p>
          <a:endParaRPr lang="en-US"/>
        </a:p>
      </dgm:t>
    </dgm:pt>
    <dgm:pt modelId="{53B549D4-9DE4-44A8-8059-9FEEE78B6431}" type="sibTrans" cxnId="{4F7ECE25-3D6D-4380-9EBA-A626E324AF5A}">
      <dgm:prSet/>
      <dgm:spPr/>
      <dgm:t>
        <a:bodyPr/>
        <a:lstStyle/>
        <a:p>
          <a:endParaRPr lang="en-US"/>
        </a:p>
      </dgm:t>
    </dgm:pt>
    <dgm:pt modelId="{DC4E80CA-0660-4B57-9AF9-839F116003CE}">
      <dgm:prSet/>
      <dgm:spPr/>
      <dgm:t>
        <a:bodyPr/>
        <a:lstStyle/>
        <a:p>
          <a:r>
            <a:rPr lang="en-GB"/>
            <a:t>China has 1.18 times more power parity basis than the United States</a:t>
          </a:r>
          <a:endParaRPr lang="en-US"/>
        </a:p>
      </dgm:t>
    </dgm:pt>
    <dgm:pt modelId="{10AAF1E8-85A0-4B2A-A865-D58FC4AC0121}" type="parTrans" cxnId="{DEBC780F-1260-493F-A254-41EDB9513F69}">
      <dgm:prSet/>
      <dgm:spPr/>
      <dgm:t>
        <a:bodyPr/>
        <a:lstStyle/>
        <a:p>
          <a:endParaRPr lang="en-US"/>
        </a:p>
      </dgm:t>
    </dgm:pt>
    <dgm:pt modelId="{78679B3A-1698-4F70-83B0-E190E96B6ECE}" type="sibTrans" cxnId="{DEBC780F-1260-493F-A254-41EDB9513F69}">
      <dgm:prSet/>
      <dgm:spPr/>
      <dgm:t>
        <a:bodyPr/>
        <a:lstStyle/>
        <a:p>
          <a:endParaRPr lang="en-US"/>
        </a:p>
      </dgm:t>
    </dgm:pt>
    <dgm:pt modelId="{9702C53F-605C-4D42-B7EF-C1B51B3EAC16}" type="pres">
      <dgm:prSet presAssocID="{7320CCA2-962A-4BE6-BA74-F8D9DA895E9A}" presName="linear" presStyleCnt="0">
        <dgm:presLayoutVars>
          <dgm:animLvl val="lvl"/>
          <dgm:resizeHandles val="exact"/>
        </dgm:presLayoutVars>
      </dgm:prSet>
      <dgm:spPr/>
    </dgm:pt>
    <dgm:pt modelId="{6E8A5B3D-4E92-41E3-B23C-A8772CB55A73}" type="pres">
      <dgm:prSet presAssocID="{74A129EC-AD71-44A1-B5A5-C943D8FC6C79}" presName="parentText" presStyleLbl="node1" presStyleIdx="0" presStyleCnt="4">
        <dgm:presLayoutVars>
          <dgm:chMax val="0"/>
          <dgm:bulletEnabled val="1"/>
        </dgm:presLayoutVars>
      </dgm:prSet>
      <dgm:spPr/>
    </dgm:pt>
    <dgm:pt modelId="{397E55C6-89D7-40C6-9EF5-D65D608FCB45}" type="pres">
      <dgm:prSet presAssocID="{177A9D31-A0B6-4596-8314-03EEE25FE52B}" presName="spacer" presStyleCnt="0"/>
      <dgm:spPr/>
    </dgm:pt>
    <dgm:pt modelId="{8DB79C91-2700-4514-BD3D-6260C3AE2D83}" type="pres">
      <dgm:prSet presAssocID="{8B4D3F6B-58F6-44F0-AAF4-63D9E1D53267}" presName="parentText" presStyleLbl="node1" presStyleIdx="1" presStyleCnt="4">
        <dgm:presLayoutVars>
          <dgm:chMax val="0"/>
          <dgm:bulletEnabled val="1"/>
        </dgm:presLayoutVars>
      </dgm:prSet>
      <dgm:spPr/>
    </dgm:pt>
    <dgm:pt modelId="{92C1ABEA-E1B1-43CC-A6F8-8CF4A400E9FC}" type="pres">
      <dgm:prSet presAssocID="{5103C103-559F-4350-8690-4FBDBC7FA2ED}" presName="spacer" presStyleCnt="0"/>
      <dgm:spPr/>
    </dgm:pt>
    <dgm:pt modelId="{CC32835B-DD78-488C-80B4-0D25A44BEB25}" type="pres">
      <dgm:prSet presAssocID="{01A11F6E-44B3-4869-AEA6-A0A0D6363385}" presName="parentText" presStyleLbl="node1" presStyleIdx="2" presStyleCnt="4">
        <dgm:presLayoutVars>
          <dgm:chMax val="0"/>
          <dgm:bulletEnabled val="1"/>
        </dgm:presLayoutVars>
      </dgm:prSet>
      <dgm:spPr/>
    </dgm:pt>
    <dgm:pt modelId="{DB1BE6F2-AA89-4A1D-BBCD-608956F550FC}" type="pres">
      <dgm:prSet presAssocID="{53B549D4-9DE4-44A8-8059-9FEEE78B6431}" presName="spacer" presStyleCnt="0"/>
      <dgm:spPr/>
    </dgm:pt>
    <dgm:pt modelId="{D4E2752F-2A77-430D-98E3-04B0B539C0FD}" type="pres">
      <dgm:prSet presAssocID="{DC4E80CA-0660-4B57-9AF9-839F116003CE}" presName="parentText" presStyleLbl="node1" presStyleIdx="3" presStyleCnt="4">
        <dgm:presLayoutVars>
          <dgm:chMax val="0"/>
          <dgm:bulletEnabled val="1"/>
        </dgm:presLayoutVars>
      </dgm:prSet>
      <dgm:spPr/>
    </dgm:pt>
  </dgm:ptLst>
  <dgm:cxnLst>
    <dgm:cxn modelId="{DEBC780F-1260-493F-A254-41EDB9513F69}" srcId="{7320CCA2-962A-4BE6-BA74-F8D9DA895E9A}" destId="{DC4E80CA-0660-4B57-9AF9-839F116003CE}" srcOrd="3" destOrd="0" parTransId="{10AAF1E8-85A0-4B2A-A865-D58FC4AC0121}" sibTransId="{78679B3A-1698-4F70-83B0-E190E96B6ECE}"/>
    <dgm:cxn modelId="{CAF96C24-81F4-4D27-B6BB-1A17C0011129}" type="presOf" srcId="{DC4E80CA-0660-4B57-9AF9-839F116003CE}" destId="{D4E2752F-2A77-430D-98E3-04B0B539C0FD}" srcOrd="0" destOrd="0" presId="urn:microsoft.com/office/officeart/2005/8/layout/vList2"/>
    <dgm:cxn modelId="{4F7ECE25-3D6D-4380-9EBA-A626E324AF5A}" srcId="{7320CCA2-962A-4BE6-BA74-F8D9DA895E9A}" destId="{01A11F6E-44B3-4869-AEA6-A0A0D6363385}" srcOrd="2" destOrd="0" parTransId="{0B87EFE4-AB07-4B00-B17B-5C99FE82B52F}" sibTransId="{53B549D4-9DE4-44A8-8059-9FEEE78B6431}"/>
    <dgm:cxn modelId="{F971032A-48BB-41EF-8777-9053B3E65BDB}" srcId="{7320CCA2-962A-4BE6-BA74-F8D9DA895E9A}" destId="{8B4D3F6B-58F6-44F0-AAF4-63D9E1D53267}" srcOrd="1" destOrd="0" parTransId="{928521CC-1208-4698-B3F4-D0A923A1A611}" sibTransId="{5103C103-559F-4350-8690-4FBDBC7FA2ED}"/>
    <dgm:cxn modelId="{443EE142-E1EB-4B52-9AA9-2FC9FBB7E9A5}" type="presOf" srcId="{74A129EC-AD71-44A1-B5A5-C943D8FC6C79}" destId="{6E8A5B3D-4E92-41E3-B23C-A8772CB55A73}" srcOrd="0" destOrd="0" presId="urn:microsoft.com/office/officeart/2005/8/layout/vList2"/>
    <dgm:cxn modelId="{04DBFD8C-7F3A-4EED-A0E0-78DD99E63CA1}" type="presOf" srcId="{01A11F6E-44B3-4869-AEA6-A0A0D6363385}" destId="{CC32835B-DD78-488C-80B4-0D25A44BEB25}" srcOrd="0" destOrd="0" presId="urn:microsoft.com/office/officeart/2005/8/layout/vList2"/>
    <dgm:cxn modelId="{343EE7A5-2C85-401B-A69D-E9582EC5ED9B}" type="presOf" srcId="{8B4D3F6B-58F6-44F0-AAF4-63D9E1D53267}" destId="{8DB79C91-2700-4514-BD3D-6260C3AE2D83}" srcOrd="0" destOrd="0" presId="urn:microsoft.com/office/officeart/2005/8/layout/vList2"/>
    <dgm:cxn modelId="{6995ACAE-DE64-42CD-BE6F-AF4BB09FCF51}" srcId="{7320CCA2-962A-4BE6-BA74-F8D9DA895E9A}" destId="{74A129EC-AD71-44A1-B5A5-C943D8FC6C79}" srcOrd="0" destOrd="0" parTransId="{5BA39750-3730-4951-8006-6BEE07C3A647}" sibTransId="{177A9D31-A0B6-4596-8314-03EEE25FE52B}"/>
    <dgm:cxn modelId="{49D117D0-3030-44B3-A568-E792F59D881E}" type="presOf" srcId="{7320CCA2-962A-4BE6-BA74-F8D9DA895E9A}" destId="{9702C53F-605C-4D42-B7EF-C1B51B3EAC16}" srcOrd="0" destOrd="0" presId="urn:microsoft.com/office/officeart/2005/8/layout/vList2"/>
    <dgm:cxn modelId="{4041C786-2548-4A17-BB0C-CF4CC5E67CDB}" type="presParOf" srcId="{9702C53F-605C-4D42-B7EF-C1B51B3EAC16}" destId="{6E8A5B3D-4E92-41E3-B23C-A8772CB55A73}" srcOrd="0" destOrd="0" presId="urn:microsoft.com/office/officeart/2005/8/layout/vList2"/>
    <dgm:cxn modelId="{450ED4E7-B34D-4755-8B60-E8AE69605E6C}" type="presParOf" srcId="{9702C53F-605C-4D42-B7EF-C1B51B3EAC16}" destId="{397E55C6-89D7-40C6-9EF5-D65D608FCB45}" srcOrd="1" destOrd="0" presId="urn:microsoft.com/office/officeart/2005/8/layout/vList2"/>
    <dgm:cxn modelId="{13FA41DA-9E70-4433-877E-07F2F95CA68D}" type="presParOf" srcId="{9702C53F-605C-4D42-B7EF-C1B51B3EAC16}" destId="{8DB79C91-2700-4514-BD3D-6260C3AE2D83}" srcOrd="2" destOrd="0" presId="urn:microsoft.com/office/officeart/2005/8/layout/vList2"/>
    <dgm:cxn modelId="{D7A2FA03-F1BF-43F0-9F87-8D3B1B882E0B}" type="presParOf" srcId="{9702C53F-605C-4D42-B7EF-C1B51B3EAC16}" destId="{92C1ABEA-E1B1-43CC-A6F8-8CF4A400E9FC}" srcOrd="3" destOrd="0" presId="urn:microsoft.com/office/officeart/2005/8/layout/vList2"/>
    <dgm:cxn modelId="{C6FA70E9-841C-499F-8BA3-A2FDABA6CAB8}" type="presParOf" srcId="{9702C53F-605C-4D42-B7EF-C1B51B3EAC16}" destId="{CC32835B-DD78-488C-80B4-0D25A44BEB25}" srcOrd="4" destOrd="0" presId="urn:microsoft.com/office/officeart/2005/8/layout/vList2"/>
    <dgm:cxn modelId="{2FE3E625-0883-4C64-826B-B932ECC950E9}" type="presParOf" srcId="{9702C53F-605C-4D42-B7EF-C1B51B3EAC16}" destId="{DB1BE6F2-AA89-4A1D-BBCD-608956F550FC}" srcOrd="5" destOrd="0" presId="urn:microsoft.com/office/officeart/2005/8/layout/vList2"/>
    <dgm:cxn modelId="{427EBF96-6E66-4D0B-B28C-42162830B70C}" type="presParOf" srcId="{9702C53F-605C-4D42-B7EF-C1B51B3EAC16}" destId="{D4E2752F-2A77-430D-98E3-04B0B539C0F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E5E8B00-9BE4-430C-8E28-2AC323D63327}"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249F55DD-8867-46F0-982E-DB8AD9CC1909}">
      <dgm:prSet/>
      <dgm:spPr/>
      <dgm:t>
        <a:bodyPr/>
        <a:lstStyle/>
        <a:p>
          <a:r>
            <a:rPr lang="en-GB" b="1"/>
            <a:t>Cultural Aspect</a:t>
          </a:r>
          <a:endParaRPr lang="en-US"/>
        </a:p>
      </dgm:t>
    </dgm:pt>
    <dgm:pt modelId="{E64D0058-ADAD-40F3-8EE0-1E54691BB247}" type="parTrans" cxnId="{F28A5E60-29C6-4B0F-BF15-CC945B9297FF}">
      <dgm:prSet/>
      <dgm:spPr/>
      <dgm:t>
        <a:bodyPr/>
        <a:lstStyle/>
        <a:p>
          <a:endParaRPr lang="en-US"/>
        </a:p>
      </dgm:t>
    </dgm:pt>
    <dgm:pt modelId="{8652FAC3-17BD-4F63-80FB-C6018A205E79}" type="sibTrans" cxnId="{F28A5E60-29C6-4B0F-BF15-CC945B9297FF}">
      <dgm:prSet/>
      <dgm:spPr/>
      <dgm:t>
        <a:bodyPr/>
        <a:lstStyle/>
        <a:p>
          <a:endParaRPr lang="en-US"/>
        </a:p>
      </dgm:t>
    </dgm:pt>
    <dgm:pt modelId="{513E115A-A7BC-4467-8965-F074C7F84F5B}">
      <dgm:prSet/>
      <dgm:spPr/>
      <dgm:t>
        <a:bodyPr/>
        <a:lstStyle/>
        <a:p>
          <a:r>
            <a:rPr lang="en-GB"/>
            <a:t>The culture of China and America contrast each other</a:t>
          </a:r>
          <a:endParaRPr lang="en-US"/>
        </a:p>
      </dgm:t>
    </dgm:pt>
    <dgm:pt modelId="{A0DA4DC1-0C1A-4E90-A17B-8558417767A1}" type="parTrans" cxnId="{D2A72F2C-2FC3-410C-8B06-E6465CC2D410}">
      <dgm:prSet/>
      <dgm:spPr/>
      <dgm:t>
        <a:bodyPr/>
        <a:lstStyle/>
        <a:p>
          <a:endParaRPr lang="en-US"/>
        </a:p>
      </dgm:t>
    </dgm:pt>
    <dgm:pt modelId="{E30193F9-7267-4DFE-A450-D3A48AB71880}" type="sibTrans" cxnId="{D2A72F2C-2FC3-410C-8B06-E6465CC2D410}">
      <dgm:prSet/>
      <dgm:spPr/>
      <dgm:t>
        <a:bodyPr/>
        <a:lstStyle/>
        <a:p>
          <a:endParaRPr lang="en-US"/>
        </a:p>
      </dgm:t>
    </dgm:pt>
    <dgm:pt modelId="{32CFD63C-168B-49BC-B783-49ED6B3F8F59}">
      <dgm:prSet/>
      <dgm:spPr/>
      <dgm:t>
        <a:bodyPr/>
        <a:lstStyle/>
        <a:p>
          <a:r>
            <a:rPr lang="en-GB"/>
            <a:t>The culture of China supports groups and societal development</a:t>
          </a:r>
          <a:endParaRPr lang="en-US"/>
        </a:p>
      </dgm:t>
    </dgm:pt>
    <dgm:pt modelId="{7F537AAA-94B6-4878-A87C-8C07854BF2B7}" type="parTrans" cxnId="{E187CC8B-169F-4508-8918-9C4E3A727E49}">
      <dgm:prSet/>
      <dgm:spPr/>
      <dgm:t>
        <a:bodyPr/>
        <a:lstStyle/>
        <a:p>
          <a:endParaRPr lang="en-US"/>
        </a:p>
      </dgm:t>
    </dgm:pt>
    <dgm:pt modelId="{42F3305D-771C-49ED-9402-4E3839A5A54B}" type="sibTrans" cxnId="{E187CC8B-169F-4508-8918-9C4E3A727E49}">
      <dgm:prSet/>
      <dgm:spPr/>
      <dgm:t>
        <a:bodyPr/>
        <a:lstStyle/>
        <a:p>
          <a:endParaRPr lang="en-US"/>
        </a:p>
      </dgm:t>
    </dgm:pt>
    <dgm:pt modelId="{7A495FB6-D9AF-4699-AD19-A9BA4E64B66F}">
      <dgm:prSet/>
      <dgm:spPr/>
      <dgm:t>
        <a:bodyPr/>
        <a:lstStyle/>
        <a:p>
          <a:r>
            <a:rPr lang="en-GB"/>
            <a:t>America prefers individuality and provides more freedom than China</a:t>
          </a:r>
          <a:endParaRPr lang="en-US"/>
        </a:p>
      </dgm:t>
    </dgm:pt>
    <dgm:pt modelId="{1BD8FD91-AF59-40E0-8A30-E80ACBB61FCD}" type="parTrans" cxnId="{F8C18AB4-31A8-456F-B19F-CEEFE7827F5F}">
      <dgm:prSet/>
      <dgm:spPr/>
      <dgm:t>
        <a:bodyPr/>
        <a:lstStyle/>
        <a:p>
          <a:endParaRPr lang="en-US"/>
        </a:p>
      </dgm:t>
    </dgm:pt>
    <dgm:pt modelId="{19A57322-039A-49A0-94EE-FB167FE61DB1}" type="sibTrans" cxnId="{F8C18AB4-31A8-456F-B19F-CEEFE7827F5F}">
      <dgm:prSet/>
      <dgm:spPr/>
      <dgm:t>
        <a:bodyPr/>
        <a:lstStyle/>
        <a:p>
          <a:endParaRPr lang="en-US"/>
        </a:p>
      </dgm:t>
    </dgm:pt>
    <dgm:pt modelId="{3C6BD3E8-CA8F-49A4-A45B-AE9C30BC53A7}" type="pres">
      <dgm:prSet presAssocID="{3E5E8B00-9BE4-430C-8E28-2AC323D63327}" presName="diagram" presStyleCnt="0">
        <dgm:presLayoutVars>
          <dgm:dir/>
          <dgm:resizeHandles val="exact"/>
        </dgm:presLayoutVars>
      </dgm:prSet>
      <dgm:spPr/>
    </dgm:pt>
    <dgm:pt modelId="{B43D7238-2B7B-4D3E-A28A-E1826C4ED91A}" type="pres">
      <dgm:prSet presAssocID="{249F55DD-8867-46F0-982E-DB8AD9CC1909}" presName="node" presStyleLbl="node1" presStyleIdx="0" presStyleCnt="1">
        <dgm:presLayoutVars>
          <dgm:bulletEnabled val="1"/>
        </dgm:presLayoutVars>
      </dgm:prSet>
      <dgm:spPr/>
    </dgm:pt>
  </dgm:ptLst>
  <dgm:cxnLst>
    <dgm:cxn modelId="{3A5A8208-7795-48D9-AA93-E0B6324C97F3}" type="presOf" srcId="{3E5E8B00-9BE4-430C-8E28-2AC323D63327}" destId="{3C6BD3E8-CA8F-49A4-A45B-AE9C30BC53A7}" srcOrd="0" destOrd="0" presId="urn:microsoft.com/office/officeart/2005/8/layout/process5"/>
    <dgm:cxn modelId="{D2A72F2C-2FC3-410C-8B06-E6465CC2D410}" srcId="{249F55DD-8867-46F0-982E-DB8AD9CC1909}" destId="{513E115A-A7BC-4467-8965-F074C7F84F5B}" srcOrd="0" destOrd="0" parTransId="{A0DA4DC1-0C1A-4E90-A17B-8558417767A1}" sibTransId="{E30193F9-7267-4DFE-A450-D3A48AB71880}"/>
    <dgm:cxn modelId="{F28A5E60-29C6-4B0F-BF15-CC945B9297FF}" srcId="{3E5E8B00-9BE4-430C-8E28-2AC323D63327}" destId="{249F55DD-8867-46F0-982E-DB8AD9CC1909}" srcOrd="0" destOrd="0" parTransId="{E64D0058-ADAD-40F3-8EE0-1E54691BB247}" sibTransId="{8652FAC3-17BD-4F63-80FB-C6018A205E79}"/>
    <dgm:cxn modelId="{E187CC8B-169F-4508-8918-9C4E3A727E49}" srcId="{249F55DD-8867-46F0-982E-DB8AD9CC1909}" destId="{32CFD63C-168B-49BC-B783-49ED6B3F8F59}" srcOrd="1" destOrd="0" parTransId="{7F537AAA-94B6-4878-A87C-8C07854BF2B7}" sibTransId="{42F3305D-771C-49ED-9402-4E3839A5A54B}"/>
    <dgm:cxn modelId="{6551F08D-EDD0-4643-AEFC-27FE82AB4842}" type="presOf" srcId="{513E115A-A7BC-4467-8965-F074C7F84F5B}" destId="{B43D7238-2B7B-4D3E-A28A-E1826C4ED91A}" srcOrd="0" destOrd="1" presId="urn:microsoft.com/office/officeart/2005/8/layout/process5"/>
    <dgm:cxn modelId="{B22515A8-17F7-4785-BF71-DDE2291E3179}" type="presOf" srcId="{7A495FB6-D9AF-4699-AD19-A9BA4E64B66F}" destId="{B43D7238-2B7B-4D3E-A28A-E1826C4ED91A}" srcOrd="0" destOrd="3" presId="urn:microsoft.com/office/officeart/2005/8/layout/process5"/>
    <dgm:cxn modelId="{F8C18AB4-31A8-456F-B19F-CEEFE7827F5F}" srcId="{249F55DD-8867-46F0-982E-DB8AD9CC1909}" destId="{7A495FB6-D9AF-4699-AD19-A9BA4E64B66F}" srcOrd="2" destOrd="0" parTransId="{1BD8FD91-AF59-40E0-8A30-E80ACBB61FCD}" sibTransId="{19A57322-039A-49A0-94EE-FB167FE61DB1}"/>
    <dgm:cxn modelId="{36E144D1-21AA-4395-83F6-71B129FF53E0}" type="presOf" srcId="{249F55DD-8867-46F0-982E-DB8AD9CC1909}" destId="{B43D7238-2B7B-4D3E-A28A-E1826C4ED91A}" srcOrd="0" destOrd="0" presId="urn:microsoft.com/office/officeart/2005/8/layout/process5"/>
    <dgm:cxn modelId="{C3C727EE-33EF-4779-9F6C-3CEB462200C0}" type="presOf" srcId="{32CFD63C-168B-49BC-B783-49ED6B3F8F59}" destId="{B43D7238-2B7B-4D3E-A28A-E1826C4ED91A}" srcOrd="0" destOrd="2" presId="urn:microsoft.com/office/officeart/2005/8/layout/process5"/>
    <dgm:cxn modelId="{A1B2418C-0C2D-44F5-9CF3-E170F301904F}" type="presParOf" srcId="{3C6BD3E8-CA8F-49A4-A45B-AE9C30BC53A7}" destId="{B43D7238-2B7B-4D3E-A28A-E1826C4ED91A}" srcOrd="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F853491-EEE0-4FC4-98E6-9FB2667497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544EF40-D896-4DEC-A681-7742CEAA21B5}">
      <dgm:prSet/>
      <dgm:spPr/>
      <dgm:t>
        <a:bodyPr/>
        <a:lstStyle/>
        <a:p>
          <a:r>
            <a:rPr lang="en-GB"/>
            <a:t>Retaining key talents can help newly merged organizations to become successful</a:t>
          </a:r>
          <a:endParaRPr lang="en-US"/>
        </a:p>
      </dgm:t>
    </dgm:pt>
    <dgm:pt modelId="{26FEBBBA-C19A-4DF5-870F-A9748F408997}" type="parTrans" cxnId="{AD2E1BED-21DA-4625-9C61-1B9A4B65D3AF}">
      <dgm:prSet/>
      <dgm:spPr/>
      <dgm:t>
        <a:bodyPr/>
        <a:lstStyle/>
        <a:p>
          <a:endParaRPr lang="en-US"/>
        </a:p>
      </dgm:t>
    </dgm:pt>
    <dgm:pt modelId="{74AD3638-0B76-42F7-B1C7-7DD9DF9D06C8}" type="sibTrans" cxnId="{AD2E1BED-21DA-4625-9C61-1B9A4B65D3AF}">
      <dgm:prSet/>
      <dgm:spPr/>
      <dgm:t>
        <a:bodyPr/>
        <a:lstStyle/>
        <a:p>
          <a:endParaRPr lang="en-US"/>
        </a:p>
      </dgm:t>
    </dgm:pt>
    <dgm:pt modelId="{8121685A-18EA-498B-91C2-5EE2AFE06577}">
      <dgm:prSet/>
      <dgm:spPr/>
      <dgm:t>
        <a:bodyPr/>
        <a:lstStyle/>
        <a:p>
          <a:r>
            <a:rPr lang="en-GB"/>
            <a:t>HR professionals plays important role in the retention of key employees</a:t>
          </a:r>
          <a:endParaRPr lang="en-US"/>
        </a:p>
      </dgm:t>
    </dgm:pt>
    <dgm:pt modelId="{0025D86F-A3DB-4FD6-B722-796A7A0A1110}" type="parTrans" cxnId="{6A7CA8EC-851D-4106-9ACF-0E7B3322C166}">
      <dgm:prSet/>
      <dgm:spPr/>
      <dgm:t>
        <a:bodyPr/>
        <a:lstStyle/>
        <a:p>
          <a:endParaRPr lang="en-US"/>
        </a:p>
      </dgm:t>
    </dgm:pt>
    <dgm:pt modelId="{AB8FD380-37D7-48DD-B0BD-31B8A30B31DB}" type="sibTrans" cxnId="{6A7CA8EC-851D-4106-9ACF-0E7B3322C166}">
      <dgm:prSet/>
      <dgm:spPr/>
      <dgm:t>
        <a:bodyPr/>
        <a:lstStyle/>
        <a:p>
          <a:endParaRPr lang="en-US"/>
        </a:p>
      </dgm:t>
    </dgm:pt>
    <dgm:pt modelId="{FDBF607C-9E55-42D0-8380-7AF8694A91C2}">
      <dgm:prSet/>
      <dgm:spPr/>
      <dgm:t>
        <a:bodyPr/>
        <a:lstStyle/>
        <a:p>
          <a:r>
            <a:rPr lang="en-GB"/>
            <a:t>Employee selection and downsizing is another key role of HR after implementing effective M&amp;A</a:t>
          </a:r>
          <a:endParaRPr lang="en-US"/>
        </a:p>
      </dgm:t>
    </dgm:pt>
    <dgm:pt modelId="{B4B10DE7-E8DA-4645-804B-072E8CA87C80}" type="parTrans" cxnId="{0341D96E-6634-4D37-8D15-560963A88065}">
      <dgm:prSet/>
      <dgm:spPr/>
      <dgm:t>
        <a:bodyPr/>
        <a:lstStyle/>
        <a:p>
          <a:endParaRPr lang="en-US"/>
        </a:p>
      </dgm:t>
    </dgm:pt>
    <dgm:pt modelId="{6AAF2911-5601-4F88-8D53-1E763B8C4DB0}" type="sibTrans" cxnId="{0341D96E-6634-4D37-8D15-560963A88065}">
      <dgm:prSet/>
      <dgm:spPr/>
      <dgm:t>
        <a:bodyPr/>
        <a:lstStyle/>
        <a:p>
          <a:endParaRPr lang="en-US"/>
        </a:p>
      </dgm:t>
    </dgm:pt>
    <dgm:pt modelId="{609BD034-F9CE-47C2-A405-E68B103F66BD}" type="pres">
      <dgm:prSet presAssocID="{6F853491-EEE0-4FC4-98E6-9FB2667497E7}" presName="linear" presStyleCnt="0">
        <dgm:presLayoutVars>
          <dgm:animLvl val="lvl"/>
          <dgm:resizeHandles val="exact"/>
        </dgm:presLayoutVars>
      </dgm:prSet>
      <dgm:spPr/>
    </dgm:pt>
    <dgm:pt modelId="{67592EB2-8523-431F-8F3B-DD831EFD196E}" type="pres">
      <dgm:prSet presAssocID="{E544EF40-D896-4DEC-A681-7742CEAA21B5}" presName="parentText" presStyleLbl="node1" presStyleIdx="0" presStyleCnt="3">
        <dgm:presLayoutVars>
          <dgm:chMax val="0"/>
          <dgm:bulletEnabled val="1"/>
        </dgm:presLayoutVars>
      </dgm:prSet>
      <dgm:spPr/>
    </dgm:pt>
    <dgm:pt modelId="{0A7EC40F-D370-44EA-B00A-49CF6D79A6CB}" type="pres">
      <dgm:prSet presAssocID="{74AD3638-0B76-42F7-B1C7-7DD9DF9D06C8}" presName="spacer" presStyleCnt="0"/>
      <dgm:spPr/>
    </dgm:pt>
    <dgm:pt modelId="{7A4B670F-3690-4C10-8147-31C57515B533}" type="pres">
      <dgm:prSet presAssocID="{8121685A-18EA-498B-91C2-5EE2AFE06577}" presName="parentText" presStyleLbl="node1" presStyleIdx="1" presStyleCnt="3">
        <dgm:presLayoutVars>
          <dgm:chMax val="0"/>
          <dgm:bulletEnabled val="1"/>
        </dgm:presLayoutVars>
      </dgm:prSet>
      <dgm:spPr/>
    </dgm:pt>
    <dgm:pt modelId="{3937A3E8-7487-4874-9D86-5B402CEB5938}" type="pres">
      <dgm:prSet presAssocID="{AB8FD380-37D7-48DD-B0BD-31B8A30B31DB}" presName="spacer" presStyleCnt="0"/>
      <dgm:spPr/>
    </dgm:pt>
    <dgm:pt modelId="{48292372-AC80-47AA-95CB-53A5F03FD2F7}" type="pres">
      <dgm:prSet presAssocID="{FDBF607C-9E55-42D0-8380-7AF8694A91C2}" presName="parentText" presStyleLbl="node1" presStyleIdx="2" presStyleCnt="3">
        <dgm:presLayoutVars>
          <dgm:chMax val="0"/>
          <dgm:bulletEnabled val="1"/>
        </dgm:presLayoutVars>
      </dgm:prSet>
      <dgm:spPr/>
    </dgm:pt>
  </dgm:ptLst>
  <dgm:cxnLst>
    <dgm:cxn modelId="{FA790402-2B13-466F-A45A-B0244D3918D1}" type="presOf" srcId="{FDBF607C-9E55-42D0-8380-7AF8694A91C2}" destId="{48292372-AC80-47AA-95CB-53A5F03FD2F7}" srcOrd="0" destOrd="0" presId="urn:microsoft.com/office/officeart/2005/8/layout/vList2"/>
    <dgm:cxn modelId="{9D5BD713-17BF-480E-AB08-1D9DDC08821E}" type="presOf" srcId="{8121685A-18EA-498B-91C2-5EE2AFE06577}" destId="{7A4B670F-3690-4C10-8147-31C57515B533}" srcOrd="0" destOrd="0" presId="urn:microsoft.com/office/officeart/2005/8/layout/vList2"/>
    <dgm:cxn modelId="{AD95FE46-924A-4D0C-A522-F3365CF44724}" type="presOf" srcId="{E544EF40-D896-4DEC-A681-7742CEAA21B5}" destId="{67592EB2-8523-431F-8F3B-DD831EFD196E}" srcOrd="0" destOrd="0" presId="urn:microsoft.com/office/officeart/2005/8/layout/vList2"/>
    <dgm:cxn modelId="{692F644E-95A2-41D8-907F-BD33ED66BF10}" type="presOf" srcId="{6F853491-EEE0-4FC4-98E6-9FB2667497E7}" destId="{609BD034-F9CE-47C2-A405-E68B103F66BD}" srcOrd="0" destOrd="0" presId="urn:microsoft.com/office/officeart/2005/8/layout/vList2"/>
    <dgm:cxn modelId="{0341D96E-6634-4D37-8D15-560963A88065}" srcId="{6F853491-EEE0-4FC4-98E6-9FB2667497E7}" destId="{FDBF607C-9E55-42D0-8380-7AF8694A91C2}" srcOrd="2" destOrd="0" parTransId="{B4B10DE7-E8DA-4645-804B-072E8CA87C80}" sibTransId="{6AAF2911-5601-4F88-8D53-1E763B8C4DB0}"/>
    <dgm:cxn modelId="{6A7CA8EC-851D-4106-9ACF-0E7B3322C166}" srcId="{6F853491-EEE0-4FC4-98E6-9FB2667497E7}" destId="{8121685A-18EA-498B-91C2-5EE2AFE06577}" srcOrd="1" destOrd="0" parTransId="{0025D86F-A3DB-4FD6-B722-796A7A0A1110}" sibTransId="{AB8FD380-37D7-48DD-B0BD-31B8A30B31DB}"/>
    <dgm:cxn modelId="{AD2E1BED-21DA-4625-9C61-1B9A4B65D3AF}" srcId="{6F853491-EEE0-4FC4-98E6-9FB2667497E7}" destId="{E544EF40-D896-4DEC-A681-7742CEAA21B5}" srcOrd="0" destOrd="0" parTransId="{26FEBBBA-C19A-4DF5-870F-A9748F408997}" sibTransId="{74AD3638-0B76-42F7-B1C7-7DD9DF9D06C8}"/>
    <dgm:cxn modelId="{643B5215-BDD7-4199-99DD-41CBC24DEF8D}" type="presParOf" srcId="{609BD034-F9CE-47C2-A405-E68B103F66BD}" destId="{67592EB2-8523-431F-8F3B-DD831EFD196E}" srcOrd="0" destOrd="0" presId="urn:microsoft.com/office/officeart/2005/8/layout/vList2"/>
    <dgm:cxn modelId="{3DA1F8F6-6A3E-4D94-B115-9A1673B31462}" type="presParOf" srcId="{609BD034-F9CE-47C2-A405-E68B103F66BD}" destId="{0A7EC40F-D370-44EA-B00A-49CF6D79A6CB}" srcOrd="1" destOrd="0" presId="urn:microsoft.com/office/officeart/2005/8/layout/vList2"/>
    <dgm:cxn modelId="{D61C235C-430A-46B4-B554-E4E507F92C5C}" type="presParOf" srcId="{609BD034-F9CE-47C2-A405-E68B103F66BD}" destId="{7A4B670F-3690-4C10-8147-31C57515B533}" srcOrd="2" destOrd="0" presId="urn:microsoft.com/office/officeart/2005/8/layout/vList2"/>
    <dgm:cxn modelId="{6FA558F4-6C77-429D-9C2A-A301E839E4B3}" type="presParOf" srcId="{609BD034-F9CE-47C2-A405-E68B103F66BD}" destId="{3937A3E8-7487-4874-9D86-5B402CEB5938}" srcOrd="3" destOrd="0" presId="urn:microsoft.com/office/officeart/2005/8/layout/vList2"/>
    <dgm:cxn modelId="{F0C86C12-767A-4A57-9354-F0F49145685C}" type="presParOf" srcId="{609BD034-F9CE-47C2-A405-E68B103F66BD}" destId="{48292372-AC80-47AA-95CB-53A5F03FD2F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A357818-74ED-4B4E-9824-3CB331259F2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2584DE4-37E1-4FBC-A11F-CD8677BFFF04}">
      <dgm:prSet/>
      <dgm:spPr/>
      <dgm:t>
        <a:bodyPr/>
        <a:lstStyle/>
        <a:p>
          <a:r>
            <a:rPr lang="en-GB"/>
            <a:t>Training and development are essential for business</a:t>
          </a:r>
          <a:endParaRPr lang="en-US"/>
        </a:p>
      </dgm:t>
    </dgm:pt>
    <dgm:pt modelId="{0FF21E90-D324-491F-9FA4-B5C4C8F56872}" type="parTrans" cxnId="{1834206C-ECAF-49C0-984F-4C892925CE56}">
      <dgm:prSet/>
      <dgm:spPr/>
      <dgm:t>
        <a:bodyPr/>
        <a:lstStyle/>
        <a:p>
          <a:endParaRPr lang="en-US"/>
        </a:p>
      </dgm:t>
    </dgm:pt>
    <dgm:pt modelId="{E85C52C3-600D-4AEE-B408-143770208B85}" type="sibTrans" cxnId="{1834206C-ECAF-49C0-984F-4C892925CE56}">
      <dgm:prSet/>
      <dgm:spPr/>
      <dgm:t>
        <a:bodyPr/>
        <a:lstStyle/>
        <a:p>
          <a:endParaRPr lang="en-US"/>
        </a:p>
      </dgm:t>
    </dgm:pt>
    <dgm:pt modelId="{BC12FCFD-74D6-4C19-8B38-929FF66C292F}">
      <dgm:prSet/>
      <dgm:spPr/>
      <dgm:t>
        <a:bodyPr/>
        <a:lstStyle/>
        <a:p>
          <a:r>
            <a:rPr lang="en-GB"/>
            <a:t>It is recommended  to improve training for improving skills of employees that increase the sakes </a:t>
          </a:r>
          <a:endParaRPr lang="en-US"/>
        </a:p>
      </dgm:t>
    </dgm:pt>
    <dgm:pt modelId="{81206237-2182-4E8D-8AF4-F4EDE4D2DC39}" type="parTrans" cxnId="{77952115-400A-4A2A-BC20-AF56A67F5EBF}">
      <dgm:prSet/>
      <dgm:spPr/>
      <dgm:t>
        <a:bodyPr/>
        <a:lstStyle/>
        <a:p>
          <a:endParaRPr lang="en-US"/>
        </a:p>
      </dgm:t>
    </dgm:pt>
    <dgm:pt modelId="{7A30C865-57E0-48F4-930F-4AEA7E09BF4A}" type="sibTrans" cxnId="{77952115-400A-4A2A-BC20-AF56A67F5EBF}">
      <dgm:prSet/>
      <dgm:spPr/>
      <dgm:t>
        <a:bodyPr/>
        <a:lstStyle/>
        <a:p>
          <a:endParaRPr lang="en-US"/>
        </a:p>
      </dgm:t>
    </dgm:pt>
    <dgm:pt modelId="{9EF04AE0-F1E0-4A3A-8E75-BD27B3D8A443}">
      <dgm:prSet/>
      <dgm:spPr/>
      <dgm:t>
        <a:bodyPr/>
        <a:lstStyle/>
        <a:p>
          <a:r>
            <a:rPr lang="en-GB"/>
            <a:t>Allow employees to acquire new expertise, experiences, skills and qualification, which supports the progress</a:t>
          </a:r>
          <a:endParaRPr lang="en-US"/>
        </a:p>
      </dgm:t>
    </dgm:pt>
    <dgm:pt modelId="{268B39B1-59AC-4FC1-99C9-0EAA68D657FC}" type="parTrans" cxnId="{198CDF7F-54F6-403F-B61B-8BA4BC1EF8C3}">
      <dgm:prSet/>
      <dgm:spPr/>
      <dgm:t>
        <a:bodyPr/>
        <a:lstStyle/>
        <a:p>
          <a:endParaRPr lang="en-US"/>
        </a:p>
      </dgm:t>
    </dgm:pt>
    <dgm:pt modelId="{042EE309-D631-42D9-8931-B99495ADB1E2}" type="sibTrans" cxnId="{198CDF7F-54F6-403F-B61B-8BA4BC1EF8C3}">
      <dgm:prSet/>
      <dgm:spPr/>
      <dgm:t>
        <a:bodyPr/>
        <a:lstStyle/>
        <a:p>
          <a:endParaRPr lang="en-US"/>
        </a:p>
      </dgm:t>
    </dgm:pt>
    <dgm:pt modelId="{58453308-2925-4F62-A1BB-B68A06D5C2DC}" type="pres">
      <dgm:prSet presAssocID="{FA357818-74ED-4B4E-9824-3CB331259F21}" presName="linear" presStyleCnt="0">
        <dgm:presLayoutVars>
          <dgm:animLvl val="lvl"/>
          <dgm:resizeHandles val="exact"/>
        </dgm:presLayoutVars>
      </dgm:prSet>
      <dgm:spPr/>
    </dgm:pt>
    <dgm:pt modelId="{420031A9-E42D-4F7C-9300-7CD828370147}" type="pres">
      <dgm:prSet presAssocID="{C2584DE4-37E1-4FBC-A11F-CD8677BFFF04}" presName="parentText" presStyleLbl="node1" presStyleIdx="0" presStyleCnt="3">
        <dgm:presLayoutVars>
          <dgm:chMax val="0"/>
          <dgm:bulletEnabled val="1"/>
        </dgm:presLayoutVars>
      </dgm:prSet>
      <dgm:spPr/>
    </dgm:pt>
    <dgm:pt modelId="{0332CDF8-D7E9-451A-9169-8A0107F4710C}" type="pres">
      <dgm:prSet presAssocID="{E85C52C3-600D-4AEE-B408-143770208B85}" presName="spacer" presStyleCnt="0"/>
      <dgm:spPr/>
    </dgm:pt>
    <dgm:pt modelId="{E2F11DE0-7EAC-441F-9484-F89D9BC2F115}" type="pres">
      <dgm:prSet presAssocID="{BC12FCFD-74D6-4C19-8B38-929FF66C292F}" presName="parentText" presStyleLbl="node1" presStyleIdx="1" presStyleCnt="3">
        <dgm:presLayoutVars>
          <dgm:chMax val="0"/>
          <dgm:bulletEnabled val="1"/>
        </dgm:presLayoutVars>
      </dgm:prSet>
      <dgm:spPr/>
    </dgm:pt>
    <dgm:pt modelId="{AAE5C076-76F0-4B9D-AACD-6F5E0EDFA2A3}" type="pres">
      <dgm:prSet presAssocID="{7A30C865-57E0-48F4-930F-4AEA7E09BF4A}" presName="spacer" presStyleCnt="0"/>
      <dgm:spPr/>
    </dgm:pt>
    <dgm:pt modelId="{B51D2C35-B136-44CB-B470-3FAD534EF2DE}" type="pres">
      <dgm:prSet presAssocID="{9EF04AE0-F1E0-4A3A-8E75-BD27B3D8A443}" presName="parentText" presStyleLbl="node1" presStyleIdx="2" presStyleCnt="3">
        <dgm:presLayoutVars>
          <dgm:chMax val="0"/>
          <dgm:bulletEnabled val="1"/>
        </dgm:presLayoutVars>
      </dgm:prSet>
      <dgm:spPr/>
    </dgm:pt>
  </dgm:ptLst>
  <dgm:cxnLst>
    <dgm:cxn modelId="{77952115-400A-4A2A-BC20-AF56A67F5EBF}" srcId="{FA357818-74ED-4B4E-9824-3CB331259F21}" destId="{BC12FCFD-74D6-4C19-8B38-929FF66C292F}" srcOrd="1" destOrd="0" parTransId="{81206237-2182-4E8D-8AF4-F4EDE4D2DC39}" sibTransId="{7A30C865-57E0-48F4-930F-4AEA7E09BF4A}"/>
    <dgm:cxn modelId="{E4920D22-9082-4E7D-9484-E3E3F0562736}" type="presOf" srcId="{C2584DE4-37E1-4FBC-A11F-CD8677BFFF04}" destId="{420031A9-E42D-4F7C-9300-7CD828370147}" srcOrd="0" destOrd="0" presId="urn:microsoft.com/office/officeart/2005/8/layout/vList2"/>
    <dgm:cxn modelId="{C56B0F46-DF88-454C-993C-F051FA3D55A7}" type="presOf" srcId="{9EF04AE0-F1E0-4A3A-8E75-BD27B3D8A443}" destId="{B51D2C35-B136-44CB-B470-3FAD534EF2DE}" srcOrd="0" destOrd="0" presId="urn:microsoft.com/office/officeart/2005/8/layout/vList2"/>
    <dgm:cxn modelId="{1834206C-ECAF-49C0-984F-4C892925CE56}" srcId="{FA357818-74ED-4B4E-9824-3CB331259F21}" destId="{C2584DE4-37E1-4FBC-A11F-CD8677BFFF04}" srcOrd="0" destOrd="0" parTransId="{0FF21E90-D324-491F-9FA4-B5C4C8F56872}" sibTransId="{E85C52C3-600D-4AEE-B408-143770208B85}"/>
    <dgm:cxn modelId="{198CDF7F-54F6-403F-B61B-8BA4BC1EF8C3}" srcId="{FA357818-74ED-4B4E-9824-3CB331259F21}" destId="{9EF04AE0-F1E0-4A3A-8E75-BD27B3D8A443}" srcOrd="2" destOrd="0" parTransId="{268B39B1-59AC-4FC1-99C9-0EAA68D657FC}" sibTransId="{042EE309-D631-42D9-8931-B99495ADB1E2}"/>
    <dgm:cxn modelId="{7B32EF8A-A34D-403A-A475-5FEB369C7E7E}" type="presOf" srcId="{FA357818-74ED-4B4E-9824-3CB331259F21}" destId="{58453308-2925-4F62-A1BB-B68A06D5C2DC}" srcOrd="0" destOrd="0" presId="urn:microsoft.com/office/officeart/2005/8/layout/vList2"/>
    <dgm:cxn modelId="{78F332FB-1820-4EA8-AC9B-73B0F351852D}" type="presOf" srcId="{BC12FCFD-74D6-4C19-8B38-929FF66C292F}" destId="{E2F11DE0-7EAC-441F-9484-F89D9BC2F115}" srcOrd="0" destOrd="0" presId="urn:microsoft.com/office/officeart/2005/8/layout/vList2"/>
    <dgm:cxn modelId="{1D608471-390B-4E7E-97AE-304E2A7D371D}" type="presParOf" srcId="{58453308-2925-4F62-A1BB-B68A06D5C2DC}" destId="{420031A9-E42D-4F7C-9300-7CD828370147}" srcOrd="0" destOrd="0" presId="urn:microsoft.com/office/officeart/2005/8/layout/vList2"/>
    <dgm:cxn modelId="{5519419B-EB81-44AE-9B90-586BB76EFF49}" type="presParOf" srcId="{58453308-2925-4F62-A1BB-B68A06D5C2DC}" destId="{0332CDF8-D7E9-451A-9169-8A0107F4710C}" srcOrd="1" destOrd="0" presId="urn:microsoft.com/office/officeart/2005/8/layout/vList2"/>
    <dgm:cxn modelId="{7E2093EA-0AB9-4C68-8B3B-1B20814B7293}" type="presParOf" srcId="{58453308-2925-4F62-A1BB-B68A06D5C2DC}" destId="{E2F11DE0-7EAC-441F-9484-F89D9BC2F115}" srcOrd="2" destOrd="0" presId="urn:microsoft.com/office/officeart/2005/8/layout/vList2"/>
    <dgm:cxn modelId="{D0EBF37D-903F-47CB-90B1-C9D37078EE75}" type="presParOf" srcId="{58453308-2925-4F62-A1BB-B68A06D5C2DC}" destId="{AAE5C076-76F0-4B9D-AACD-6F5E0EDFA2A3}" srcOrd="3" destOrd="0" presId="urn:microsoft.com/office/officeart/2005/8/layout/vList2"/>
    <dgm:cxn modelId="{67496143-EA7A-4AB6-BA4D-BC12BE8F87A5}" type="presParOf" srcId="{58453308-2925-4F62-A1BB-B68A06D5C2DC}" destId="{B51D2C35-B136-44CB-B470-3FAD534EF2D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DD5AA07-A269-4AA6-B692-1D105774262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29A184A-F48C-4C92-86B2-E87427263928}">
      <dgm:prSet/>
      <dgm:spPr/>
      <dgm:t>
        <a:bodyPr/>
        <a:lstStyle/>
        <a:p>
          <a:r>
            <a:rPr lang="en-GB"/>
            <a:t>It can be concluded that IHRM play a crucial role in implementing smooth transitions of M&amp;A</a:t>
          </a:r>
          <a:endParaRPr lang="en-US"/>
        </a:p>
      </dgm:t>
    </dgm:pt>
    <dgm:pt modelId="{BC10937D-075A-42B7-AF54-8089BA5EB94F}" type="parTrans" cxnId="{E280B371-84E2-4A06-852E-991F9B3BF5C5}">
      <dgm:prSet/>
      <dgm:spPr/>
      <dgm:t>
        <a:bodyPr/>
        <a:lstStyle/>
        <a:p>
          <a:endParaRPr lang="en-US"/>
        </a:p>
      </dgm:t>
    </dgm:pt>
    <dgm:pt modelId="{6775DF4F-85CC-4E75-A164-5106AE8B88AB}" type="sibTrans" cxnId="{E280B371-84E2-4A06-852E-991F9B3BF5C5}">
      <dgm:prSet/>
      <dgm:spPr/>
      <dgm:t>
        <a:bodyPr/>
        <a:lstStyle/>
        <a:p>
          <a:endParaRPr lang="en-US"/>
        </a:p>
      </dgm:t>
    </dgm:pt>
    <dgm:pt modelId="{01BBF77D-F793-4791-A94B-648E70387001}">
      <dgm:prSet/>
      <dgm:spPr/>
      <dgm:t>
        <a:bodyPr/>
        <a:lstStyle/>
        <a:p>
          <a:r>
            <a:rPr lang="en-GB"/>
            <a:t>Both Murphy Oil Corporation and  China National Petroleum Corporation have been recommended to train their employees</a:t>
          </a:r>
          <a:endParaRPr lang="en-US"/>
        </a:p>
      </dgm:t>
    </dgm:pt>
    <dgm:pt modelId="{382D8DAF-1EF0-425E-9960-39E8167ED62D}" type="parTrans" cxnId="{8E49FE56-E36D-427B-8DEE-B7280E492BC6}">
      <dgm:prSet/>
      <dgm:spPr/>
      <dgm:t>
        <a:bodyPr/>
        <a:lstStyle/>
        <a:p>
          <a:endParaRPr lang="en-US"/>
        </a:p>
      </dgm:t>
    </dgm:pt>
    <dgm:pt modelId="{7A1AC7D0-3467-4D3F-9D9C-89816F50251B}" type="sibTrans" cxnId="{8E49FE56-E36D-427B-8DEE-B7280E492BC6}">
      <dgm:prSet/>
      <dgm:spPr/>
      <dgm:t>
        <a:bodyPr/>
        <a:lstStyle/>
        <a:p>
          <a:endParaRPr lang="en-US"/>
        </a:p>
      </dgm:t>
    </dgm:pt>
    <dgm:pt modelId="{C184EF0E-01A2-47C3-A27D-46250B093F34}">
      <dgm:prSet/>
      <dgm:spPr/>
      <dgm:t>
        <a:bodyPr/>
        <a:lstStyle/>
        <a:p>
          <a:r>
            <a:rPr lang="en-GB"/>
            <a:t>Providing employee benefits has been recommended to reduce employee turnover rates</a:t>
          </a:r>
          <a:endParaRPr lang="en-US"/>
        </a:p>
      </dgm:t>
    </dgm:pt>
    <dgm:pt modelId="{017EC852-45A3-4B48-9EDC-CF0B6B061B24}" type="parTrans" cxnId="{2D52C6BE-BA47-41FC-AE3C-99393F1FE183}">
      <dgm:prSet/>
      <dgm:spPr/>
      <dgm:t>
        <a:bodyPr/>
        <a:lstStyle/>
        <a:p>
          <a:endParaRPr lang="en-US"/>
        </a:p>
      </dgm:t>
    </dgm:pt>
    <dgm:pt modelId="{6C4E8EEB-2C57-4ABD-8138-0544A648B7BA}" type="sibTrans" cxnId="{2D52C6BE-BA47-41FC-AE3C-99393F1FE183}">
      <dgm:prSet/>
      <dgm:spPr/>
      <dgm:t>
        <a:bodyPr/>
        <a:lstStyle/>
        <a:p>
          <a:endParaRPr lang="en-US"/>
        </a:p>
      </dgm:t>
    </dgm:pt>
    <dgm:pt modelId="{51363EDA-8CA5-4FD3-949D-E5ED6794B0FE}" type="pres">
      <dgm:prSet presAssocID="{9DD5AA07-A269-4AA6-B692-1D1057742622}" presName="linear" presStyleCnt="0">
        <dgm:presLayoutVars>
          <dgm:animLvl val="lvl"/>
          <dgm:resizeHandles val="exact"/>
        </dgm:presLayoutVars>
      </dgm:prSet>
      <dgm:spPr/>
    </dgm:pt>
    <dgm:pt modelId="{4E0B7DC0-654A-493E-A558-BF6E07D9A485}" type="pres">
      <dgm:prSet presAssocID="{229A184A-F48C-4C92-86B2-E87427263928}" presName="parentText" presStyleLbl="node1" presStyleIdx="0" presStyleCnt="3">
        <dgm:presLayoutVars>
          <dgm:chMax val="0"/>
          <dgm:bulletEnabled val="1"/>
        </dgm:presLayoutVars>
      </dgm:prSet>
      <dgm:spPr/>
    </dgm:pt>
    <dgm:pt modelId="{64009723-8308-4337-9127-B18D6DBBCCEA}" type="pres">
      <dgm:prSet presAssocID="{6775DF4F-85CC-4E75-A164-5106AE8B88AB}" presName="spacer" presStyleCnt="0"/>
      <dgm:spPr/>
    </dgm:pt>
    <dgm:pt modelId="{03AA18DE-9F75-48B7-B3A3-5DC6F341CFBE}" type="pres">
      <dgm:prSet presAssocID="{01BBF77D-F793-4791-A94B-648E70387001}" presName="parentText" presStyleLbl="node1" presStyleIdx="1" presStyleCnt="3">
        <dgm:presLayoutVars>
          <dgm:chMax val="0"/>
          <dgm:bulletEnabled val="1"/>
        </dgm:presLayoutVars>
      </dgm:prSet>
      <dgm:spPr/>
    </dgm:pt>
    <dgm:pt modelId="{B6315F19-1D9A-4B33-9878-B0655DDADE11}" type="pres">
      <dgm:prSet presAssocID="{7A1AC7D0-3467-4D3F-9D9C-89816F50251B}" presName="spacer" presStyleCnt="0"/>
      <dgm:spPr/>
    </dgm:pt>
    <dgm:pt modelId="{CB5493AD-BB3E-4BA1-9A6B-138028435BDF}" type="pres">
      <dgm:prSet presAssocID="{C184EF0E-01A2-47C3-A27D-46250B093F34}" presName="parentText" presStyleLbl="node1" presStyleIdx="2" presStyleCnt="3">
        <dgm:presLayoutVars>
          <dgm:chMax val="0"/>
          <dgm:bulletEnabled val="1"/>
        </dgm:presLayoutVars>
      </dgm:prSet>
      <dgm:spPr/>
    </dgm:pt>
  </dgm:ptLst>
  <dgm:cxnLst>
    <dgm:cxn modelId="{89B47D0C-9672-41E3-AA97-5F8E1B487413}" type="presOf" srcId="{9DD5AA07-A269-4AA6-B692-1D1057742622}" destId="{51363EDA-8CA5-4FD3-949D-E5ED6794B0FE}" srcOrd="0" destOrd="0" presId="urn:microsoft.com/office/officeart/2005/8/layout/vList2"/>
    <dgm:cxn modelId="{1BB60E41-A62F-4DF2-8A84-5A1E89EC2D99}" type="presOf" srcId="{01BBF77D-F793-4791-A94B-648E70387001}" destId="{03AA18DE-9F75-48B7-B3A3-5DC6F341CFBE}" srcOrd="0" destOrd="0" presId="urn:microsoft.com/office/officeart/2005/8/layout/vList2"/>
    <dgm:cxn modelId="{E280B371-84E2-4A06-852E-991F9B3BF5C5}" srcId="{9DD5AA07-A269-4AA6-B692-1D1057742622}" destId="{229A184A-F48C-4C92-86B2-E87427263928}" srcOrd="0" destOrd="0" parTransId="{BC10937D-075A-42B7-AF54-8089BA5EB94F}" sibTransId="{6775DF4F-85CC-4E75-A164-5106AE8B88AB}"/>
    <dgm:cxn modelId="{8E49FE56-E36D-427B-8DEE-B7280E492BC6}" srcId="{9DD5AA07-A269-4AA6-B692-1D1057742622}" destId="{01BBF77D-F793-4791-A94B-648E70387001}" srcOrd="1" destOrd="0" parTransId="{382D8DAF-1EF0-425E-9960-39E8167ED62D}" sibTransId="{7A1AC7D0-3467-4D3F-9D9C-89816F50251B}"/>
    <dgm:cxn modelId="{2D52C6BE-BA47-41FC-AE3C-99393F1FE183}" srcId="{9DD5AA07-A269-4AA6-B692-1D1057742622}" destId="{C184EF0E-01A2-47C3-A27D-46250B093F34}" srcOrd="2" destOrd="0" parTransId="{017EC852-45A3-4B48-9EDC-CF0B6B061B24}" sibTransId="{6C4E8EEB-2C57-4ABD-8138-0544A648B7BA}"/>
    <dgm:cxn modelId="{34D8E9C7-55C0-4484-98CB-215107B36217}" type="presOf" srcId="{C184EF0E-01A2-47C3-A27D-46250B093F34}" destId="{CB5493AD-BB3E-4BA1-9A6B-138028435BDF}" srcOrd="0" destOrd="0" presId="urn:microsoft.com/office/officeart/2005/8/layout/vList2"/>
    <dgm:cxn modelId="{D1A95ADA-CA5F-410A-BE4E-9365205C549D}" type="presOf" srcId="{229A184A-F48C-4C92-86B2-E87427263928}" destId="{4E0B7DC0-654A-493E-A558-BF6E07D9A485}" srcOrd="0" destOrd="0" presId="urn:microsoft.com/office/officeart/2005/8/layout/vList2"/>
    <dgm:cxn modelId="{87BFF44E-AF34-40DA-B7B4-2A9AF90DE77E}" type="presParOf" srcId="{51363EDA-8CA5-4FD3-949D-E5ED6794B0FE}" destId="{4E0B7DC0-654A-493E-A558-BF6E07D9A485}" srcOrd="0" destOrd="0" presId="urn:microsoft.com/office/officeart/2005/8/layout/vList2"/>
    <dgm:cxn modelId="{E660845C-6048-4E59-8830-98435935B412}" type="presParOf" srcId="{51363EDA-8CA5-4FD3-949D-E5ED6794B0FE}" destId="{64009723-8308-4337-9127-B18D6DBBCCEA}" srcOrd="1" destOrd="0" presId="urn:microsoft.com/office/officeart/2005/8/layout/vList2"/>
    <dgm:cxn modelId="{A0CF9F48-2508-4C5F-8BDA-5873F7DFD147}" type="presParOf" srcId="{51363EDA-8CA5-4FD3-949D-E5ED6794B0FE}" destId="{03AA18DE-9F75-48B7-B3A3-5DC6F341CFBE}" srcOrd="2" destOrd="0" presId="urn:microsoft.com/office/officeart/2005/8/layout/vList2"/>
    <dgm:cxn modelId="{80D5E517-DC5B-4B04-AFD5-A7422F8C7AF3}" type="presParOf" srcId="{51363EDA-8CA5-4FD3-949D-E5ED6794B0FE}" destId="{B6315F19-1D9A-4B33-9878-B0655DDADE11}" srcOrd="3" destOrd="0" presId="urn:microsoft.com/office/officeart/2005/8/layout/vList2"/>
    <dgm:cxn modelId="{61F9BAD4-9AB8-4ABC-BAB7-D5F4FBD86613}" type="presParOf" srcId="{51363EDA-8CA5-4FD3-949D-E5ED6794B0FE}" destId="{CB5493AD-BB3E-4BA1-9A6B-138028435BD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8F739-A382-446D-87CB-CCCF1463D575}">
      <dsp:nvSpPr>
        <dsp:cNvPr id="0" name=""/>
        <dsp:cNvSpPr/>
      </dsp:nvSpPr>
      <dsp:spPr>
        <a:xfrm>
          <a:off x="919504" y="641008"/>
          <a:ext cx="1249529" cy="12495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EB864E-3D28-4EAD-B061-F88F75FA5998}">
      <dsp:nvSpPr>
        <dsp:cNvPr id="0" name=""/>
        <dsp:cNvSpPr/>
      </dsp:nvSpPr>
      <dsp:spPr>
        <a:xfrm>
          <a:off x="155903" y="2238307"/>
          <a:ext cx="27767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b="1" kern="1200"/>
            <a:t>Module Code: </a:t>
          </a:r>
          <a:r>
            <a:rPr lang="en-GB" sz="2400" b="1" kern="1200"/>
            <a:t>BMSW5102</a:t>
          </a:r>
          <a:endParaRPr lang="en-US" sz="2400" kern="1200"/>
        </a:p>
      </dsp:txBody>
      <dsp:txXfrm>
        <a:off x="155903" y="2238307"/>
        <a:ext cx="2776732" cy="720000"/>
      </dsp:txXfrm>
    </dsp:sp>
    <dsp:sp modelId="{F3A903DE-9159-4BB0-ABC1-74DA1CFEB28A}">
      <dsp:nvSpPr>
        <dsp:cNvPr id="0" name=""/>
        <dsp:cNvSpPr/>
      </dsp:nvSpPr>
      <dsp:spPr>
        <a:xfrm>
          <a:off x="4182165" y="641008"/>
          <a:ext cx="1249529" cy="12495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898AC4-063F-4E02-AD9C-9BA52BEAC70D}">
      <dsp:nvSpPr>
        <dsp:cNvPr id="0" name=""/>
        <dsp:cNvSpPr/>
      </dsp:nvSpPr>
      <dsp:spPr>
        <a:xfrm>
          <a:off x="3418564" y="2238307"/>
          <a:ext cx="27767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b="1" kern="1200"/>
            <a:t>Lecturer: </a:t>
          </a:r>
          <a:r>
            <a:rPr lang="en-GB" sz="2400" b="1" kern="1200"/>
            <a:t>Zahra Mohammadnazari</a:t>
          </a:r>
          <a:endParaRPr lang="en-US" sz="2400" kern="1200"/>
        </a:p>
      </dsp:txBody>
      <dsp:txXfrm>
        <a:off x="3418564" y="2238307"/>
        <a:ext cx="2776732" cy="720000"/>
      </dsp:txXfrm>
    </dsp:sp>
    <dsp:sp modelId="{67E768AB-199B-4014-B947-4AE695C2AADE}">
      <dsp:nvSpPr>
        <dsp:cNvPr id="0" name=""/>
        <dsp:cNvSpPr/>
      </dsp:nvSpPr>
      <dsp:spPr>
        <a:xfrm>
          <a:off x="7444826" y="641008"/>
          <a:ext cx="1249529" cy="12495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7495A3-53B1-4889-9A8C-62BEE6438F00}">
      <dsp:nvSpPr>
        <dsp:cNvPr id="0" name=""/>
        <dsp:cNvSpPr/>
      </dsp:nvSpPr>
      <dsp:spPr>
        <a:xfrm>
          <a:off x="6681225" y="2238307"/>
          <a:ext cx="27767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b="1" kern="1200"/>
            <a:t>Student: </a:t>
          </a:r>
          <a:r>
            <a:rPr lang="en-IN" sz="2400" b="1" kern="1200"/>
            <a:t>Cristian Dumitru – 2108821</a:t>
          </a:r>
          <a:endParaRPr lang="en-US" sz="2400" kern="1200"/>
        </a:p>
      </dsp:txBody>
      <dsp:txXfrm>
        <a:off x="6681225" y="2238307"/>
        <a:ext cx="277673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C8F8AC-A9A7-417C-B9CC-B53AB5AAB295}">
      <dsp:nvSpPr>
        <dsp:cNvPr id="0" name=""/>
        <dsp:cNvSpPr/>
      </dsp:nvSpPr>
      <dsp:spPr>
        <a:xfrm>
          <a:off x="0" y="1543"/>
          <a:ext cx="943345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5A1C7B-BF63-4D63-88C2-522B9D5A1AE0}">
      <dsp:nvSpPr>
        <dsp:cNvPr id="0" name=""/>
        <dsp:cNvSpPr/>
      </dsp:nvSpPr>
      <dsp:spPr>
        <a:xfrm>
          <a:off x="0" y="1543"/>
          <a:ext cx="9433453" cy="526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Introduction</a:t>
          </a:r>
          <a:endParaRPr lang="en-US" sz="2500" kern="1200"/>
        </a:p>
      </dsp:txBody>
      <dsp:txXfrm>
        <a:off x="0" y="1543"/>
        <a:ext cx="9433453" cy="526262"/>
      </dsp:txXfrm>
    </dsp:sp>
    <dsp:sp modelId="{94EFD136-0875-4BF5-AF03-8F6985467836}">
      <dsp:nvSpPr>
        <dsp:cNvPr id="0" name=""/>
        <dsp:cNvSpPr/>
      </dsp:nvSpPr>
      <dsp:spPr>
        <a:xfrm>
          <a:off x="0" y="527805"/>
          <a:ext cx="943345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5C5942-40F9-4C50-BFD2-BD11EAEC86B0}">
      <dsp:nvSpPr>
        <dsp:cNvPr id="0" name=""/>
        <dsp:cNvSpPr/>
      </dsp:nvSpPr>
      <dsp:spPr>
        <a:xfrm>
          <a:off x="0" y="527805"/>
          <a:ext cx="9433453" cy="526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political, economic and cultural aspects of two countries</a:t>
          </a:r>
          <a:endParaRPr lang="en-US" sz="2500" kern="1200"/>
        </a:p>
      </dsp:txBody>
      <dsp:txXfrm>
        <a:off x="0" y="527805"/>
        <a:ext cx="9433453" cy="526262"/>
      </dsp:txXfrm>
    </dsp:sp>
    <dsp:sp modelId="{9D5D98E0-0B97-4174-8BCC-56BC5925E933}">
      <dsp:nvSpPr>
        <dsp:cNvPr id="0" name=""/>
        <dsp:cNvSpPr/>
      </dsp:nvSpPr>
      <dsp:spPr>
        <a:xfrm>
          <a:off x="0" y="1054068"/>
          <a:ext cx="943345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69D0CE-3B19-4848-A81E-AC24124F5C78}">
      <dsp:nvSpPr>
        <dsp:cNvPr id="0" name=""/>
        <dsp:cNvSpPr/>
      </dsp:nvSpPr>
      <dsp:spPr>
        <a:xfrm>
          <a:off x="0" y="1054068"/>
          <a:ext cx="9433453" cy="526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IHRM in implementing effective mergers and acquisitions</a:t>
          </a:r>
          <a:endParaRPr lang="en-US" sz="2500" kern="1200"/>
        </a:p>
      </dsp:txBody>
      <dsp:txXfrm>
        <a:off x="0" y="1054068"/>
        <a:ext cx="9433453" cy="526262"/>
      </dsp:txXfrm>
    </dsp:sp>
    <dsp:sp modelId="{947926B3-200D-4B6B-AACD-0333EB410122}">
      <dsp:nvSpPr>
        <dsp:cNvPr id="0" name=""/>
        <dsp:cNvSpPr/>
      </dsp:nvSpPr>
      <dsp:spPr>
        <a:xfrm>
          <a:off x="0" y="1580330"/>
          <a:ext cx="943345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334E8D-62D0-44A7-A1A8-6E211D320C08}">
      <dsp:nvSpPr>
        <dsp:cNvPr id="0" name=""/>
        <dsp:cNvSpPr/>
      </dsp:nvSpPr>
      <dsp:spPr>
        <a:xfrm>
          <a:off x="0" y="1580330"/>
          <a:ext cx="9433453" cy="526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Recommendations</a:t>
          </a:r>
          <a:endParaRPr lang="en-US" sz="2500" kern="1200"/>
        </a:p>
      </dsp:txBody>
      <dsp:txXfrm>
        <a:off x="0" y="1580330"/>
        <a:ext cx="9433453" cy="526262"/>
      </dsp:txXfrm>
    </dsp:sp>
    <dsp:sp modelId="{8FF15016-E64C-4747-B881-76C3F1A0DD81}">
      <dsp:nvSpPr>
        <dsp:cNvPr id="0" name=""/>
        <dsp:cNvSpPr/>
      </dsp:nvSpPr>
      <dsp:spPr>
        <a:xfrm>
          <a:off x="0" y="2106592"/>
          <a:ext cx="943345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92CF75-64C3-4EE7-A98D-611E5CF1A744}">
      <dsp:nvSpPr>
        <dsp:cNvPr id="0" name=""/>
        <dsp:cNvSpPr/>
      </dsp:nvSpPr>
      <dsp:spPr>
        <a:xfrm>
          <a:off x="0" y="2106592"/>
          <a:ext cx="9433453" cy="526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Conclusion</a:t>
          </a:r>
          <a:endParaRPr lang="en-US" sz="2500" kern="1200"/>
        </a:p>
      </dsp:txBody>
      <dsp:txXfrm>
        <a:off x="0" y="2106592"/>
        <a:ext cx="9433453" cy="526262"/>
      </dsp:txXfrm>
    </dsp:sp>
    <dsp:sp modelId="{49216F31-2C9A-4B23-8768-EB0D0F6843AE}">
      <dsp:nvSpPr>
        <dsp:cNvPr id="0" name=""/>
        <dsp:cNvSpPr/>
      </dsp:nvSpPr>
      <dsp:spPr>
        <a:xfrm>
          <a:off x="0" y="2632855"/>
          <a:ext cx="943345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A1620E-DF94-4244-B8D0-64994108E6ED}">
      <dsp:nvSpPr>
        <dsp:cNvPr id="0" name=""/>
        <dsp:cNvSpPr/>
      </dsp:nvSpPr>
      <dsp:spPr>
        <a:xfrm>
          <a:off x="0" y="2632855"/>
          <a:ext cx="9433453" cy="526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References</a:t>
          </a:r>
          <a:endParaRPr lang="en-US" sz="2500" kern="1200"/>
        </a:p>
      </dsp:txBody>
      <dsp:txXfrm>
        <a:off x="0" y="2632855"/>
        <a:ext cx="9433453" cy="5262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BE186-1349-4177-BAD8-DC09A7B81599}">
      <dsp:nvSpPr>
        <dsp:cNvPr id="0" name=""/>
        <dsp:cNvSpPr/>
      </dsp:nvSpPr>
      <dsp:spPr>
        <a:xfrm>
          <a:off x="0" y="66882"/>
          <a:ext cx="6314839" cy="11148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 merger refers to an agreement between two companies</a:t>
          </a:r>
          <a:endParaRPr lang="en-US" sz="2100" kern="1200"/>
        </a:p>
      </dsp:txBody>
      <dsp:txXfrm>
        <a:off x="54423" y="121305"/>
        <a:ext cx="6205993" cy="1006017"/>
      </dsp:txXfrm>
    </dsp:sp>
    <dsp:sp modelId="{4453F32C-A859-4D2D-A7C3-1C32FA618751}">
      <dsp:nvSpPr>
        <dsp:cNvPr id="0" name=""/>
        <dsp:cNvSpPr/>
      </dsp:nvSpPr>
      <dsp:spPr>
        <a:xfrm>
          <a:off x="0" y="1242226"/>
          <a:ext cx="6314839" cy="11148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This study is based on a cross-broader M&amp;A between Murphy Oil Corporation and  China National Petroleum Corporation</a:t>
          </a:r>
          <a:endParaRPr lang="en-US" sz="2100" kern="1200"/>
        </a:p>
      </dsp:txBody>
      <dsp:txXfrm>
        <a:off x="54423" y="1296649"/>
        <a:ext cx="6205993" cy="1006017"/>
      </dsp:txXfrm>
    </dsp:sp>
    <dsp:sp modelId="{8493F9DF-A6F8-4295-A548-DB15425F2359}">
      <dsp:nvSpPr>
        <dsp:cNvPr id="0" name=""/>
        <dsp:cNvSpPr/>
      </dsp:nvSpPr>
      <dsp:spPr>
        <a:xfrm>
          <a:off x="0" y="2417569"/>
          <a:ext cx="6314839" cy="11148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Both Political, economic and cultural aspect of the two countries has been discussed with the role of HR in managing challenges</a:t>
          </a:r>
          <a:endParaRPr lang="en-US" sz="2100" kern="1200"/>
        </a:p>
      </dsp:txBody>
      <dsp:txXfrm>
        <a:off x="54423" y="2471992"/>
        <a:ext cx="6205993" cy="10060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532CA-9383-4A06-8501-2C2BB6682C30}">
      <dsp:nvSpPr>
        <dsp:cNvPr id="0" name=""/>
        <dsp:cNvSpPr/>
      </dsp:nvSpPr>
      <dsp:spPr>
        <a:xfrm>
          <a:off x="0" y="5777"/>
          <a:ext cx="5709969" cy="8494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 democratic proportion agenda is followed by the United States</a:t>
          </a:r>
          <a:endParaRPr lang="en-US" sz="2200" kern="1200"/>
        </a:p>
      </dsp:txBody>
      <dsp:txXfrm>
        <a:off x="41465" y="47242"/>
        <a:ext cx="5627039" cy="766490"/>
      </dsp:txXfrm>
    </dsp:sp>
    <dsp:sp modelId="{455322B4-303E-4BDA-BA46-D4154BD83D8C}">
      <dsp:nvSpPr>
        <dsp:cNvPr id="0" name=""/>
        <dsp:cNvSpPr/>
      </dsp:nvSpPr>
      <dsp:spPr>
        <a:xfrm>
          <a:off x="0" y="918557"/>
          <a:ext cx="5709969" cy="8494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China follows Community party leadership (Christofi et. al., 2019)</a:t>
          </a:r>
          <a:endParaRPr lang="en-US" sz="2200" kern="1200"/>
        </a:p>
      </dsp:txBody>
      <dsp:txXfrm>
        <a:off x="41465" y="960022"/>
        <a:ext cx="5627039" cy="766490"/>
      </dsp:txXfrm>
    </dsp:sp>
    <dsp:sp modelId="{04FE76DA-189B-49A7-9DE8-FB12899DDB2F}">
      <dsp:nvSpPr>
        <dsp:cNvPr id="0" name=""/>
        <dsp:cNvSpPr/>
      </dsp:nvSpPr>
      <dsp:spPr>
        <a:xfrm>
          <a:off x="0" y="1831337"/>
          <a:ext cx="5709969" cy="8494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China wants to reduce coal consumption along with the emission of carbon</a:t>
          </a:r>
          <a:endParaRPr lang="en-US" sz="2200" kern="1200"/>
        </a:p>
      </dsp:txBody>
      <dsp:txXfrm>
        <a:off x="41465" y="1872802"/>
        <a:ext cx="5627039" cy="766490"/>
      </dsp:txXfrm>
    </dsp:sp>
    <dsp:sp modelId="{012483E4-3F0C-4994-9A9D-2701DC31B9B8}">
      <dsp:nvSpPr>
        <dsp:cNvPr id="0" name=""/>
        <dsp:cNvSpPr/>
      </dsp:nvSpPr>
      <dsp:spPr>
        <a:xfrm>
          <a:off x="0" y="2744118"/>
          <a:ext cx="5709969" cy="8494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Both China and U.S. take advantage of dollars</a:t>
          </a:r>
          <a:endParaRPr lang="en-US" sz="2200" kern="1200"/>
        </a:p>
      </dsp:txBody>
      <dsp:txXfrm>
        <a:off x="41465" y="2785583"/>
        <a:ext cx="5627039" cy="7664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07DBB-9540-49AF-9D10-9C066A90F32A}">
      <dsp:nvSpPr>
        <dsp:cNvPr id="0" name=""/>
        <dsp:cNvSpPr/>
      </dsp:nvSpPr>
      <dsp:spPr>
        <a:xfrm>
          <a:off x="0" y="192257"/>
          <a:ext cx="5596058"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Economical Aspect</a:t>
          </a:r>
          <a:endParaRPr lang="en-US" sz="2000" kern="1200"/>
        </a:p>
      </dsp:txBody>
      <dsp:txXfrm>
        <a:off x="37125" y="229382"/>
        <a:ext cx="5521808" cy="686250"/>
      </dsp:txXfrm>
    </dsp:sp>
    <dsp:sp modelId="{B8049919-C4CA-4548-9E85-09D94BB385DA}">
      <dsp:nvSpPr>
        <dsp:cNvPr id="0" name=""/>
        <dsp:cNvSpPr/>
      </dsp:nvSpPr>
      <dsp:spPr>
        <a:xfrm>
          <a:off x="0" y="1010357"/>
          <a:ext cx="5596058"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Murphy Oil corporation can be worried about the “Mercantilist policies” of China</a:t>
          </a:r>
          <a:endParaRPr lang="en-US" sz="2000" kern="1200"/>
        </a:p>
      </dsp:txBody>
      <dsp:txXfrm>
        <a:off x="37125" y="1047482"/>
        <a:ext cx="5521808" cy="686250"/>
      </dsp:txXfrm>
    </dsp:sp>
    <dsp:sp modelId="{6782D6B4-20D5-4AA5-B943-8F2A480DFA4B}">
      <dsp:nvSpPr>
        <dsp:cNvPr id="0" name=""/>
        <dsp:cNvSpPr/>
      </dsp:nvSpPr>
      <dsp:spPr>
        <a:xfrm>
          <a:off x="0" y="1828458"/>
          <a:ext cx="5596058"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This policy can harm the economic recovery of the U.S.</a:t>
          </a:r>
          <a:endParaRPr lang="en-US" sz="2000" kern="1200"/>
        </a:p>
      </dsp:txBody>
      <dsp:txXfrm>
        <a:off x="37125" y="1865583"/>
        <a:ext cx="5521808" cy="686250"/>
      </dsp:txXfrm>
    </dsp:sp>
    <dsp:sp modelId="{26EBC10D-4874-4210-B2CB-EDEC4FA554A8}">
      <dsp:nvSpPr>
        <dsp:cNvPr id="0" name=""/>
        <dsp:cNvSpPr/>
      </dsp:nvSpPr>
      <dsp:spPr>
        <a:xfrm>
          <a:off x="0" y="2646558"/>
          <a:ext cx="5596058"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Based on economic trade, the U.S. is sensitive towards the Policies of China (Gov.cn, 2023)</a:t>
          </a:r>
          <a:endParaRPr lang="en-US" sz="2000" kern="1200"/>
        </a:p>
      </dsp:txBody>
      <dsp:txXfrm>
        <a:off x="37125" y="2683683"/>
        <a:ext cx="5521808" cy="6862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A5B3D-4E92-41E3-B23C-A8772CB55A73}">
      <dsp:nvSpPr>
        <dsp:cNvPr id="0" name=""/>
        <dsp:cNvSpPr/>
      </dsp:nvSpPr>
      <dsp:spPr>
        <a:xfrm>
          <a:off x="0" y="5777"/>
          <a:ext cx="5394658" cy="8494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Both U.S. and China share 41.89% and 37.5% of the world’s GDP in 2021. </a:t>
          </a:r>
          <a:endParaRPr lang="en-US" sz="2200" kern="1200"/>
        </a:p>
      </dsp:txBody>
      <dsp:txXfrm>
        <a:off x="41465" y="47242"/>
        <a:ext cx="5311728" cy="766490"/>
      </dsp:txXfrm>
    </dsp:sp>
    <dsp:sp modelId="{8DB79C91-2700-4514-BD3D-6260C3AE2D83}">
      <dsp:nvSpPr>
        <dsp:cNvPr id="0" name=""/>
        <dsp:cNvSpPr/>
      </dsp:nvSpPr>
      <dsp:spPr>
        <a:xfrm>
          <a:off x="0" y="918557"/>
          <a:ext cx="5394658" cy="8494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GDP of the two countries is greater than Japan and India</a:t>
          </a:r>
          <a:endParaRPr lang="en-US" sz="2200" kern="1200"/>
        </a:p>
      </dsp:txBody>
      <dsp:txXfrm>
        <a:off x="41465" y="960022"/>
        <a:ext cx="5311728" cy="766490"/>
      </dsp:txXfrm>
    </dsp:sp>
    <dsp:sp modelId="{CC32835B-DD78-488C-80B4-0D25A44BEB25}">
      <dsp:nvSpPr>
        <dsp:cNvPr id="0" name=""/>
        <dsp:cNvSpPr/>
      </dsp:nvSpPr>
      <dsp:spPr>
        <a:xfrm>
          <a:off x="0" y="1831337"/>
          <a:ext cx="5394658" cy="8494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U.S. is leading with a 1.36% exchange rates basis (Usa.gov, 2023)</a:t>
          </a:r>
          <a:endParaRPr lang="en-US" sz="2200" kern="1200"/>
        </a:p>
      </dsp:txBody>
      <dsp:txXfrm>
        <a:off x="41465" y="1872802"/>
        <a:ext cx="5311728" cy="766490"/>
      </dsp:txXfrm>
    </dsp:sp>
    <dsp:sp modelId="{D4E2752F-2A77-430D-98E3-04B0B539C0FD}">
      <dsp:nvSpPr>
        <dsp:cNvPr id="0" name=""/>
        <dsp:cNvSpPr/>
      </dsp:nvSpPr>
      <dsp:spPr>
        <a:xfrm>
          <a:off x="0" y="2744118"/>
          <a:ext cx="5394658" cy="8494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China has 1.18 times more power parity basis than the United States</a:t>
          </a:r>
          <a:endParaRPr lang="en-US" sz="2200" kern="1200"/>
        </a:p>
      </dsp:txBody>
      <dsp:txXfrm>
        <a:off x="41465" y="2785583"/>
        <a:ext cx="5311728" cy="76649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3D7238-2B7B-4D3E-A28A-E1826C4ED91A}">
      <dsp:nvSpPr>
        <dsp:cNvPr id="0" name=""/>
        <dsp:cNvSpPr/>
      </dsp:nvSpPr>
      <dsp:spPr>
        <a:xfrm>
          <a:off x="250664" y="583"/>
          <a:ext cx="5996915" cy="3598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t>Cultural Aspect</a:t>
          </a:r>
          <a:endParaRPr lang="en-US" sz="3300" kern="1200"/>
        </a:p>
        <a:p>
          <a:pPr marL="228600" lvl="1" indent="-228600" algn="l" defTabSz="1155700">
            <a:lnSpc>
              <a:spcPct val="90000"/>
            </a:lnSpc>
            <a:spcBef>
              <a:spcPct val="0"/>
            </a:spcBef>
            <a:spcAft>
              <a:spcPct val="15000"/>
            </a:spcAft>
            <a:buChar char="•"/>
          </a:pPr>
          <a:r>
            <a:rPr lang="en-GB" sz="2600" kern="1200"/>
            <a:t>The culture of China and America contrast each other</a:t>
          </a:r>
          <a:endParaRPr lang="en-US" sz="2600" kern="1200"/>
        </a:p>
        <a:p>
          <a:pPr marL="228600" lvl="1" indent="-228600" algn="l" defTabSz="1155700">
            <a:lnSpc>
              <a:spcPct val="90000"/>
            </a:lnSpc>
            <a:spcBef>
              <a:spcPct val="0"/>
            </a:spcBef>
            <a:spcAft>
              <a:spcPct val="15000"/>
            </a:spcAft>
            <a:buChar char="•"/>
          </a:pPr>
          <a:r>
            <a:rPr lang="en-GB" sz="2600" kern="1200"/>
            <a:t>The culture of China supports groups and societal development</a:t>
          </a:r>
          <a:endParaRPr lang="en-US" sz="2600" kern="1200"/>
        </a:p>
        <a:p>
          <a:pPr marL="228600" lvl="1" indent="-228600" algn="l" defTabSz="1155700">
            <a:lnSpc>
              <a:spcPct val="90000"/>
            </a:lnSpc>
            <a:spcBef>
              <a:spcPct val="0"/>
            </a:spcBef>
            <a:spcAft>
              <a:spcPct val="15000"/>
            </a:spcAft>
            <a:buChar char="•"/>
          </a:pPr>
          <a:r>
            <a:rPr lang="en-GB" sz="2600" kern="1200"/>
            <a:t>America prefers individuality and provides more freedom than China</a:t>
          </a:r>
          <a:endParaRPr lang="en-US" sz="2600" kern="1200"/>
        </a:p>
      </dsp:txBody>
      <dsp:txXfrm>
        <a:off x="356050" y="105969"/>
        <a:ext cx="5786143" cy="338737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592EB2-8523-431F-8F3B-DD831EFD196E}">
      <dsp:nvSpPr>
        <dsp:cNvPr id="0" name=""/>
        <dsp:cNvSpPr/>
      </dsp:nvSpPr>
      <dsp:spPr>
        <a:xfrm>
          <a:off x="0" y="66882"/>
          <a:ext cx="5510272" cy="11148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Retaining key talents can help newly merged organizations to become successful</a:t>
          </a:r>
          <a:endParaRPr lang="en-US" sz="2100" kern="1200"/>
        </a:p>
      </dsp:txBody>
      <dsp:txXfrm>
        <a:off x="54423" y="121305"/>
        <a:ext cx="5401426" cy="1006017"/>
      </dsp:txXfrm>
    </dsp:sp>
    <dsp:sp modelId="{7A4B670F-3690-4C10-8147-31C57515B533}">
      <dsp:nvSpPr>
        <dsp:cNvPr id="0" name=""/>
        <dsp:cNvSpPr/>
      </dsp:nvSpPr>
      <dsp:spPr>
        <a:xfrm>
          <a:off x="0" y="1242226"/>
          <a:ext cx="5510272" cy="11148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HR professionals plays important role in the retention of key employees</a:t>
          </a:r>
          <a:endParaRPr lang="en-US" sz="2100" kern="1200"/>
        </a:p>
      </dsp:txBody>
      <dsp:txXfrm>
        <a:off x="54423" y="1296649"/>
        <a:ext cx="5401426" cy="1006017"/>
      </dsp:txXfrm>
    </dsp:sp>
    <dsp:sp modelId="{48292372-AC80-47AA-95CB-53A5F03FD2F7}">
      <dsp:nvSpPr>
        <dsp:cNvPr id="0" name=""/>
        <dsp:cNvSpPr/>
      </dsp:nvSpPr>
      <dsp:spPr>
        <a:xfrm>
          <a:off x="0" y="2417569"/>
          <a:ext cx="5510272" cy="11148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Employee selection and downsizing is another key role of HR after implementing effective M&amp;A</a:t>
          </a:r>
          <a:endParaRPr lang="en-US" sz="2100" kern="1200"/>
        </a:p>
      </dsp:txBody>
      <dsp:txXfrm>
        <a:off x="54423" y="2471992"/>
        <a:ext cx="5401426" cy="100601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031A9-E42D-4F7C-9300-7CD828370147}">
      <dsp:nvSpPr>
        <dsp:cNvPr id="0" name=""/>
        <dsp:cNvSpPr/>
      </dsp:nvSpPr>
      <dsp:spPr>
        <a:xfrm>
          <a:off x="0" y="66882"/>
          <a:ext cx="5696607" cy="11148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Training and development are essential for business</a:t>
          </a:r>
          <a:endParaRPr lang="en-US" sz="2100" kern="1200"/>
        </a:p>
      </dsp:txBody>
      <dsp:txXfrm>
        <a:off x="54423" y="121305"/>
        <a:ext cx="5587761" cy="1006017"/>
      </dsp:txXfrm>
    </dsp:sp>
    <dsp:sp modelId="{E2F11DE0-7EAC-441F-9484-F89D9BC2F115}">
      <dsp:nvSpPr>
        <dsp:cNvPr id="0" name=""/>
        <dsp:cNvSpPr/>
      </dsp:nvSpPr>
      <dsp:spPr>
        <a:xfrm>
          <a:off x="0" y="1242226"/>
          <a:ext cx="5696607" cy="11148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is recommended  to improve training for improving skills of employees that increase the sakes </a:t>
          </a:r>
          <a:endParaRPr lang="en-US" sz="2100" kern="1200"/>
        </a:p>
      </dsp:txBody>
      <dsp:txXfrm>
        <a:off x="54423" y="1296649"/>
        <a:ext cx="5587761" cy="1006017"/>
      </dsp:txXfrm>
    </dsp:sp>
    <dsp:sp modelId="{B51D2C35-B136-44CB-B470-3FAD534EF2DE}">
      <dsp:nvSpPr>
        <dsp:cNvPr id="0" name=""/>
        <dsp:cNvSpPr/>
      </dsp:nvSpPr>
      <dsp:spPr>
        <a:xfrm>
          <a:off x="0" y="2417569"/>
          <a:ext cx="5696607" cy="11148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Allow employees to acquire new expertise, experiences, skills and qualification, which supports the progress</a:t>
          </a:r>
          <a:endParaRPr lang="en-US" sz="2100" kern="1200"/>
        </a:p>
      </dsp:txBody>
      <dsp:txXfrm>
        <a:off x="54423" y="2471992"/>
        <a:ext cx="5587761" cy="10060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0B7DC0-654A-493E-A558-BF6E07D9A485}">
      <dsp:nvSpPr>
        <dsp:cNvPr id="0" name=""/>
        <dsp:cNvSpPr/>
      </dsp:nvSpPr>
      <dsp:spPr>
        <a:xfrm>
          <a:off x="0" y="80703"/>
          <a:ext cx="5804562" cy="11056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can be concluded that IHRM play a crucial role in implementing smooth transitions of M&amp;A</a:t>
          </a:r>
          <a:endParaRPr lang="en-US" sz="2100" kern="1200"/>
        </a:p>
      </dsp:txBody>
      <dsp:txXfrm>
        <a:off x="53973" y="134676"/>
        <a:ext cx="5696616" cy="997703"/>
      </dsp:txXfrm>
    </dsp:sp>
    <dsp:sp modelId="{03AA18DE-9F75-48B7-B3A3-5DC6F341CFBE}">
      <dsp:nvSpPr>
        <dsp:cNvPr id="0" name=""/>
        <dsp:cNvSpPr/>
      </dsp:nvSpPr>
      <dsp:spPr>
        <a:xfrm>
          <a:off x="0" y="1246833"/>
          <a:ext cx="5804562" cy="11056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Both Murphy Oil Corporation and  China National Petroleum Corporation have been recommended to train their employees</a:t>
          </a:r>
          <a:endParaRPr lang="en-US" sz="2100" kern="1200"/>
        </a:p>
      </dsp:txBody>
      <dsp:txXfrm>
        <a:off x="53973" y="1300806"/>
        <a:ext cx="5696616" cy="997703"/>
      </dsp:txXfrm>
    </dsp:sp>
    <dsp:sp modelId="{CB5493AD-BB3E-4BA1-9A6B-138028435BDF}">
      <dsp:nvSpPr>
        <dsp:cNvPr id="0" name=""/>
        <dsp:cNvSpPr/>
      </dsp:nvSpPr>
      <dsp:spPr>
        <a:xfrm>
          <a:off x="0" y="2412962"/>
          <a:ext cx="5804562" cy="11056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Providing employee benefits has been recommended to reduce employee turnover rates</a:t>
          </a:r>
          <a:endParaRPr lang="en-US" sz="2100" kern="1200"/>
        </a:p>
      </dsp:txBody>
      <dsp:txXfrm>
        <a:off x="53973" y="2466935"/>
        <a:ext cx="5696616" cy="99770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848CBB-A4F5-461D-A058-505A826A5705}" type="datetimeFigureOut">
              <a:rPr lang="en-IN" smtClean="0"/>
              <a:t>14-03-2023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343E1C-A067-4265-B24F-F220CA813A61}" type="slidenum">
              <a:rPr lang="en-IN" smtClean="0"/>
              <a:t>‹#›</a:t>
            </a:fld>
            <a:endParaRPr lang="en-IN"/>
          </a:p>
        </p:txBody>
      </p:sp>
    </p:spTree>
    <p:extLst>
      <p:ext uri="{BB962C8B-B14F-4D97-AF65-F5344CB8AC3E}">
        <p14:creationId xmlns:p14="http://schemas.microsoft.com/office/powerpoint/2010/main" val="3658619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Speaker notes:  This study is based on the role of IHRM in implementing a smoother transition between Murphy Oil Corporation and China National Petroleum Corporation.  Murphy Oil Corporation is an oil company in the U.S. that merges with China National Petroleum Corporation. This study focuses on critically evaluating the impact of organisational life and culture along with the identification of contrast between the U.S. and China. After analysing international HR strategies that have been discussed for implementing a smoother M&amp;A between China and U.S.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3</a:t>
            </a:fld>
            <a:endParaRPr lang="en-IN"/>
          </a:p>
        </p:txBody>
      </p:sp>
    </p:spTree>
    <p:extLst>
      <p:ext uri="{BB962C8B-B14F-4D97-AF65-F5344CB8AC3E}">
        <p14:creationId xmlns:p14="http://schemas.microsoft.com/office/powerpoint/2010/main" val="8546590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PRC leadership can be affecting in refining the “Cold War” between China and the US, A “Mutual strategic trust” can be developed between the two countries to reduce the impact of the “US and China Trade War.” The democracy promotion agenda of the U.S. understood the Community party leadership of China (He et. al., 2020). The political leadership style between the two countries is different. Mergers and acquisitions between two countries can be influenced by American ideology and thinking about democracy. China has a sophisticated and powerful technological and political aspect, which can safeguard domestic stability.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4</a:t>
            </a:fld>
            <a:endParaRPr lang="en-IN"/>
          </a:p>
        </p:txBody>
      </p:sp>
    </p:spTree>
    <p:extLst>
      <p:ext uri="{BB962C8B-B14F-4D97-AF65-F5344CB8AC3E}">
        <p14:creationId xmlns:p14="http://schemas.microsoft.com/office/powerpoint/2010/main" val="3062209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The government of China has increased the security of domestic energy and boosted investment in exploring refining activities (Ahmed et. al., 2022). The government of China is investing in distribution, retail, refining and pipeline projects and increasing its investment in LNG and Natural gas. Both the merged country can take advantage of dollars as a “reserve currency” and other protectionist measures to economic PRC. Arms sales by the U.S. to Taiwan improved the “Cross-strait relationship”, which can provide advantages for the merging between Murphy Oil Corporation and China National Petroleum Corporation.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5</a:t>
            </a:fld>
            <a:endParaRPr lang="en-IN"/>
          </a:p>
        </p:txBody>
      </p:sp>
    </p:spTree>
    <p:extLst>
      <p:ext uri="{BB962C8B-B14F-4D97-AF65-F5344CB8AC3E}">
        <p14:creationId xmlns:p14="http://schemas.microsoft.com/office/powerpoint/2010/main" val="1781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Economically, the “Mercantilist policies” of China can threaten the U.S. to invest and develop merges. The population of China is four times bigger than the U.S. However, both China and U.S. have great economic stability. However, acquiring between top countries can result in some unexpected outcomes. According to the “Neoclassical theory”, implies should flow from richer capital to the capital-poor countries. However, economies of scale and government policies can result in positive results. Thus, the unique pattern of “Cross-border M&amp;A” support the “Lucas paradox” due to no significant capital flow for gas and oil transaction between two rich countries.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6</a:t>
            </a:fld>
            <a:endParaRPr lang="en-IN"/>
          </a:p>
        </p:txBody>
      </p:sp>
    </p:spTree>
    <p:extLst>
      <p:ext uri="{BB962C8B-B14F-4D97-AF65-F5344CB8AC3E}">
        <p14:creationId xmlns:p14="http://schemas.microsoft.com/office/powerpoint/2010/main" val="298138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According to the World bank data, the U.S. is the richest country based on its economy with the highest GDP of $20.19 trillion. China is the second largest country based on a GDP of $17.73 trillion. Both U.S. and China are economically stable for merging and acquisition (Data.worldbank.org, 2023). However, China has more power parity basis than U.S. and U.S. have higher exchange rates with 1.36% more than China. Thus, the economical aspect of both of the country support acquisition and merging between Murphy Oil Corporation and China National Petroleum Corporation. According to the Synergy theory, firm merges to increase its value by combining two firms. “Operational synergies” occurs between firms to reduce the average cost of production.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1343E1C-A067-4265-B24F-F220CA813A61}" type="slidenum">
              <a:rPr lang="en-IN" smtClean="0"/>
              <a:t>7</a:t>
            </a:fld>
            <a:endParaRPr lang="en-IN"/>
          </a:p>
        </p:txBody>
      </p:sp>
    </p:spTree>
    <p:extLst>
      <p:ext uri="{BB962C8B-B14F-4D97-AF65-F5344CB8AC3E}">
        <p14:creationId xmlns:p14="http://schemas.microsoft.com/office/powerpoint/2010/main" val="2446021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The hierarchy system is important for China and follows a higher-up structure in their business. On the other hand, U, and S companies follow a flatter structure. Communication styles between the two countries vary, which can impact the overall acquisition program. The negotiation Style of China is different and does not prevail more information (</a:t>
            </a:r>
            <a:r>
              <a:rPr lang="en-GB" sz="1200" kern="1200" dirty="0" err="1">
                <a:solidFill>
                  <a:schemeClr val="tx1"/>
                </a:solidFill>
                <a:effectLst/>
                <a:latin typeface="+mn-lt"/>
                <a:ea typeface="+mn-ea"/>
                <a:cs typeface="+mn-cs"/>
              </a:rPr>
              <a:t>Zahoor</a:t>
            </a:r>
            <a:r>
              <a:rPr lang="en-GB" sz="1200" kern="1200" dirty="0">
                <a:solidFill>
                  <a:schemeClr val="tx1"/>
                </a:solidFill>
                <a:effectLst/>
                <a:latin typeface="+mn-lt"/>
                <a:ea typeface="+mn-ea"/>
                <a:cs typeface="+mn-cs"/>
              </a:rPr>
              <a:t> et. al., 2022). Thus, Counterparts of China need to learn negotiation and communication. Cross-broader M&amp;A provides an opportunity for entering new geographical regions and sharing risk along with costs in foreign markets. Thus, cultural similarities, local experiences and technological integration are important for expansion. On the other hand, taxations, country characteristics and integration processes are important for cross-broader M&amp;A between China and U.S.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8</a:t>
            </a:fld>
            <a:endParaRPr lang="en-IN"/>
          </a:p>
        </p:txBody>
      </p:sp>
    </p:spTree>
    <p:extLst>
      <p:ext uri="{BB962C8B-B14F-4D97-AF65-F5344CB8AC3E}">
        <p14:creationId xmlns:p14="http://schemas.microsoft.com/office/powerpoint/2010/main" val="20424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Speaker notes: </a:t>
            </a:r>
            <a:r>
              <a:rPr lang="en-GB" sz="1200" kern="1200" dirty="0">
                <a:solidFill>
                  <a:schemeClr val="tx1"/>
                </a:solidFill>
                <a:effectLst/>
                <a:latin typeface="+mn-lt"/>
                <a:ea typeface="+mn-ea"/>
                <a:cs typeface="+mn-cs"/>
              </a:rPr>
              <a:t>HR professionals play a practical role while implementing effective mergers and acquisitions. HR professionals gather information about the talent and culture of companies. Defining talents helps in understanding the training required for further development (</a:t>
            </a:r>
            <a:r>
              <a:rPr lang="en-GB" sz="1200" kern="1200" dirty="0" err="1">
                <a:solidFill>
                  <a:schemeClr val="tx1"/>
                </a:solidFill>
                <a:effectLst/>
                <a:latin typeface="+mn-lt"/>
                <a:ea typeface="+mn-ea"/>
                <a:cs typeface="+mn-cs"/>
              </a:rPr>
              <a:t>Zahoor</a:t>
            </a:r>
            <a:r>
              <a:rPr lang="en-GB" sz="1200" kern="1200" dirty="0">
                <a:solidFill>
                  <a:schemeClr val="tx1"/>
                </a:solidFill>
                <a:effectLst/>
                <a:latin typeface="+mn-lt"/>
                <a:ea typeface="+mn-ea"/>
                <a:cs typeface="+mn-cs"/>
              </a:rPr>
              <a:t> et. al., 2022). HR professionals conduct assessments for determining employee benefit plans, liabilities, compensation programs and legal policies. Legal exposure provides insights value of a property and decreases risk with expensive surprises.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9</a:t>
            </a:fld>
            <a:endParaRPr lang="en-IN"/>
          </a:p>
        </p:txBody>
      </p:sp>
    </p:spTree>
    <p:extLst>
      <p:ext uri="{BB962C8B-B14F-4D97-AF65-F5344CB8AC3E}">
        <p14:creationId xmlns:p14="http://schemas.microsoft.com/office/powerpoint/2010/main" val="30294588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HR professionals also a crucial role after the implementation of an effective merger and acquisition. The human resource team plays an important role in the necessary skill set, training, learning and development of employees. It enables HR professionals to handle complicated processes while managing employee training during mergers and acquisitions. To shape the culture of newly merged organizations, employees should develop communications (</a:t>
            </a:r>
            <a:r>
              <a:rPr lang="en-GB" sz="1200" kern="1200" dirty="0" err="1">
                <a:solidFill>
                  <a:schemeClr val="tx1"/>
                </a:solidFill>
                <a:effectLst/>
                <a:latin typeface="+mn-lt"/>
                <a:ea typeface="+mn-ea"/>
                <a:cs typeface="+mn-cs"/>
              </a:rPr>
              <a:t>Tarba</a:t>
            </a:r>
            <a:r>
              <a:rPr lang="en-GB" sz="1200" kern="1200" dirty="0">
                <a:solidFill>
                  <a:schemeClr val="tx1"/>
                </a:solidFill>
                <a:effectLst/>
                <a:latin typeface="+mn-lt"/>
                <a:ea typeface="+mn-ea"/>
                <a:cs typeface="+mn-cs"/>
              </a:rPr>
              <a:t> et. al., 2020). Thus, HR plays important role in developing key policies, which provide rules and govern the behaviour of employees. These policies are effective in reducing workplace expectations such as time off, attendance, drug testing, privacy and harassment.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10</a:t>
            </a:fld>
            <a:endParaRPr lang="en-IN"/>
          </a:p>
        </p:txBody>
      </p:sp>
    </p:spTree>
    <p:extLst>
      <p:ext uri="{BB962C8B-B14F-4D97-AF65-F5344CB8AC3E}">
        <p14:creationId xmlns:p14="http://schemas.microsoft.com/office/powerpoint/2010/main" val="3654493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Delay in placing key managers can increase the risk of uncertainties in the operation. Thus, relocating key personnel helps in the successful implementation of cross-broader M&amp;A. Moreover, the HR management team can assess the capabilities, skills and motivation of key employees for involvement in M&amp;A (Hughes et al., 2020). Placing people into the new structure and key position is the most critical task and required experienced HR professionals.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11</a:t>
            </a:fld>
            <a:endParaRPr lang="en-IN"/>
          </a:p>
        </p:txBody>
      </p:sp>
    </p:spTree>
    <p:extLst>
      <p:ext uri="{BB962C8B-B14F-4D97-AF65-F5344CB8AC3E}">
        <p14:creationId xmlns:p14="http://schemas.microsoft.com/office/powerpoint/2010/main" val="1100891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The first step of Planning and acquisition is to identify potential candidates, who are interested in merging. This step helps in understanding the significant advantages of both parties (</a:t>
            </a:r>
            <a:r>
              <a:rPr lang="en-GB" sz="1200" kern="1200" dirty="0" err="1">
                <a:solidFill>
                  <a:schemeClr val="tx1"/>
                </a:solidFill>
                <a:effectLst/>
                <a:latin typeface="+mn-lt"/>
                <a:ea typeface="+mn-ea"/>
                <a:cs typeface="+mn-cs"/>
              </a:rPr>
              <a:t>Nandini</a:t>
            </a:r>
            <a:r>
              <a:rPr lang="en-GB" sz="1200" kern="1200" dirty="0">
                <a:solidFill>
                  <a:schemeClr val="tx1"/>
                </a:solidFill>
                <a:effectLst/>
                <a:latin typeface="+mn-lt"/>
                <a:ea typeface="+mn-ea"/>
                <a:cs typeface="+mn-cs"/>
              </a:rPr>
              <a:t>, 2021). This step can help Murphy Oil Corporation and China National Petroleum Corporation to identify their mutual benefits. It is necessary to sign an “NDA or Nondisclosure Agreement”, which helps to reduce the risk of legal complications. HR professional involves in this process communicates about the need for NDA and collects documents.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12</a:t>
            </a:fld>
            <a:endParaRPr lang="en-IN"/>
          </a:p>
        </p:txBody>
      </p:sp>
    </p:spTree>
    <p:extLst>
      <p:ext uri="{BB962C8B-B14F-4D97-AF65-F5344CB8AC3E}">
        <p14:creationId xmlns:p14="http://schemas.microsoft.com/office/powerpoint/2010/main" val="114030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Securing the third-party stage requires legal, regulatory and accounting aspects. This step has involved the safeguarding of third parties including accountants, investors, M&amp;A advisors and lawyers. It is an important role of HR to discuss the important aspects with both parties including option plans, NDAs, partnership agreements and benefit plans (Khan et. al., 2021). It is also necessary for cross-border mergers to have government filing and adequate marketing documents. Thus, these financial records can help to mitigate possible legitimates.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13</a:t>
            </a:fld>
            <a:endParaRPr lang="en-IN"/>
          </a:p>
        </p:txBody>
      </p:sp>
    </p:spTree>
    <p:extLst>
      <p:ext uri="{BB962C8B-B14F-4D97-AF65-F5344CB8AC3E}">
        <p14:creationId xmlns:p14="http://schemas.microsoft.com/office/powerpoint/2010/main" val="3783669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Transition controls both external and internal finance of the parties. Different financial matrices can be used to determine the valuation of companies. EBITDA, revenue, earnings before tax and discounted cash flow can be used as important valuation metrics (Hughes et al., 2020). At the time of implementation filling and regulatory issues must be considered. IHRM professionals plays important role in documenting and recording agreements between the two companies during Cross border M&amp;A.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14</a:t>
            </a:fld>
            <a:endParaRPr lang="en-IN"/>
          </a:p>
        </p:txBody>
      </p:sp>
    </p:spTree>
    <p:extLst>
      <p:ext uri="{BB962C8B-B14F-4D97-AF65-F5344CB8AC3E}">
        <p14:creationId xmlns:p14="http://schemas.microsoft.com/office/powerpoint/2010/main" val="7512689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Due to the huge cultural difference between China and U.S., there is a high chance of employee clash and higher return over rates. On the other hand, low turnover rates can help in reducing the cost of requirements. It also ensures experienced and skilled workforces. Thus both Murphy Oil Corporation and China National Petroleum Corporation should provide better employee benefits. Improving management structure is essential (Khan et. al., 2021). Thus, providing employee discounts with excellent employee benefit packages may help to reduce employee turnover and improve engagement. IHRM should introduce an incentive and reward system with a good working environment. Thus, it improves schedules and provides a better work-life balance to the employees.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15</a:t>
            </a:fld>
            <a:endParaRPr lang="en-IN"/>
          </a:p>
        </p:txBody>
      </p:sp>
    </p:spTree>
    <p:extLst>
      <p:ext uri="{BB962C8B-B14F-4D97-AF65-F5344CB8AC3E}">
        <p14:creationId xmlns:p14="http://schemas.microsoft.com/office/powerpoint/2010/main" val="14102884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It is important for HR to implement effective training and developmental programs. This could help employees to learn skills necessary for operation in different countries (Khan et. al., 2021). For cross-border M&amp;A it is important to develop communication skills. Different cultures, languages, beliefs and morals of employees can lead to serious organisational complications. Thus, improving communication and team management skills help to increase sales and allow employees to acquire expertise and qualification. This could help employees to feel more valuable and support employee progression. Training helps employees to gain skills needed for a job and it can a "cost-effective” strategy to increase sales of the M&amp;A. This could help in achieving measurable goals and helps to deal with cultural and political circumstances.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1343E1C-A067-4265-B24F-F220CA813A61}" type="slidenum">
              <a:rPr lang="en-IN" smtClean="0"/>
              <a:t>16</a:t>
            </a:fld>
            <a:endParaRPr lang="en-IN"/>
          </a:p>
        </p:txBody>
      </p:sp>
    </p:spTree>
    <p:extLst>
      <p:ext uri="{BB962C8B-B14F-4D97-AF65-F5344CB8AC3E}">
        <p14:creationId xmlns:p14="http://schemas.microsoft.com/office/powerpoint/2010/main" val="4703043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It can be concluded that International Human resource management plays an essential role in the implementation of cross-broader M&amp;A. Both the U.S. and China have political and cultural constants, which could lead to major legal obligations. Thus, documenting reports and agreements is a crucial role of HR. On the other hand, for the implementation of a successful cross-border M&amp;A. Improvement of employee benefits and training facilities has been recommended for successful transitions.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17</a:t>
            </a:fld>
            <a:endParaRPr lang="en-IN"/>
          </a:p>
        </p:txBody>
      </p:sp>
    </p:spTree>
    <p:extLst>
      <p:ext uri="{BB962C8B-B14F-4D97-AF65-F5344CB8AC3E}">
        <p14:creationId xmlns:p14="http://schemas.microsoft.com/office/powerpoint/2010/main" val="36319957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A5A8EE-4E1D-457B-8FB0-10AC428044E6}" type="datetimeFigureOut">
              <a:rPr lang="en-IN" smtClean="0"/>
              <a:t>14-03-2023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255346" y="2750337"/>
            <a:ext cx="1171888" cy="1356442"/>
          </a:xfrm>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1757271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A5A8EE-4E1D-457B-8FB0-10AC428044E6}" type="datetimeFigureOut">
              <a:rPr lang="en-IN" smtClean="0"/>
              <a:t>14-03-2023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1807495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A5A8EE-4E1D-457B-8FB0-10AC428044E6}" type="datetimeFigureOut">
              <a:rPr lang="en-IN" smtClean="0"/>
              <a:t>14-03-2023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729455" y="2869895"/>
            <a:ext cx="1154151" cy="1090789"/>
          </a:xfrm>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964774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A5A8EE-4E1D-457B-8FB0-10AC428044E6}" type="datetimeFigureOut">
              <a:rPr lang="en-IN" smtClean="0"/>
              <a:t>14-03-2023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135062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A5A8EE-4E1D-457B-8FB0-10AC428044E6}" type="datetimeFigureOut">
              <a:rPr lang="en-IN" smtClean="0"/>
              <a:t>14-03-2023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295992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A5A8EE-4E1D-457B-8FB0-10AC428044E6}" type="datetimeFigureOut">
              <a:rPr lang="en-IN" smtClean="0"/>
              <a:t>14-03-2023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3784102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4A5A8EE-4E1D-457B-8FB0-10AC428044E6}" type="datetimeFigureOut">
              <a:rPr lang="en-IN" smtClean="0"/>
              <a:t>14-03-2023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1378020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A5A8EE-4E1D-457B-8FB0-10AC428044E6}" type="datetimeFigureOut">
              <a:rPr lang="en-IN" smtClean="0"/>
              <a:t>14-03-2023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425471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A5A8EE-4E1D-457B-8FB0-10AC428044E6}" type="datetimeFigureOut">
              <a:rPr lang="en-IN" smtClean="0"/>
              <a:t>14-03-2023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1543242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A5A8EE-4E1D-457B-8FB0-10AC428044E6}" type="datetimeFigureOut">
              <a:rPr lang="en-IN" smtClean="0"/>
              <a:t>14-03-2023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309"/>
            <a:ext cx="1154151" cy="1090789"/>
          </a:xfrm>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3613161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A5A8EE-4E1D-457B-8FB0-10AC428044E6}" type="datetimeFigureOut">
              <a:rPr lang="en-IN" smtClean="0"/>
              <a:t>14-03-2023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615"/>
            <a:ext cx="1154151" cy="1090789"/>
          </a:xfrm>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22080015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A5A8EE-4E1D-457B-8FB0-10AC428044E6}" type="datetimeFigureOut">
              <a:rPr lang="en-IN" smtClean="0"/>
              <a:t>14-03-2023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6DF19240-8D61-442F-9BE5-9BEE05BE625C}" type="slidenum">
              <a:rPr lang="en-IN" smtClean="0"/>
              <a:t>‹#›</a:t>
            </a:fld>
            <a:endParaRPr lang="en-IN"/>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301582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A5A8EE-4E1D-457B-8FB0-10AC428044E6}" type="datetimeFigureOut">
              <a:rPr lang="en-IN" smtClean="0"/>
              <a:t>14-03-2023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237932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4A5A8EE-4E1D-457B-8FB0-10AC428044E6}" type="datetimeFigureOut">
              <a:rPr lang="en-IN" smtClean="0"/>
              <a:t>14-03-2023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22000420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4A5A8EE-4E1D-457B-8FB0-10AC428044E6}" type="datetimeFigureOut">
              <a:rPr lang="en-IN" smtClean="0"/>
              <a:t>14-03-2023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23299835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A5A8EE-4E1D-457B-8FB0-10AC428044E6}" type="datetimeFigureOut">
              <a:rPr lang="en-IN" smtClean="0"/>
              <a:t>14-03-2023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21564424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04A5A8EE-4E1D-457B-8FB0-10AC428044E6}" type="datetimeFigureOut">
              <a:rPr lang="en-IN" smtClean="0"/>
              <a:t>14-03-2023</a:t>
            </a:fld>
            <a:endParaRPr lang="en-IN"/>
          </a:p>
        </p:txBody>
      </p:sp>
      <p:sp>
        <p:nvSpPr>
          <p:cNvPr id="5" name="Footer Placeholder 4"/>
          <p:cNvSpPr>
            <a:spLocks noGrp="1"/>
          </p:cNvSpPr>
          <p:nvPr>
            <p:ph type="ftr" sz="quarter" idx="11"/>
          </p:nvPr>
        </p:nvSpPr>
        <p:spPr>
          <a:xfrm>
            <a:off x="680321" y="5936188"/>
            <a:ext cx="6126805" cy="365125"/>
          </a:xfrm>
        </p:spPr>
        <p:txBody>
          <a:bodyPr/>
          <a:lstStyle/>
          <a:p>
            <a:endParaRPr lang="en-IN"/>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F19240-8D61-442F-9BE5-9BEE05BE625C}" type="slidenum">
              <a:rPr lang="en-IN" smtClean="0"/>
              <a:t>‹#›</a:t>
            </a:fld>
            <a:endParaRPr lang="en-IN"/>
          </a:p>
        </p:txBody>
      </p:sp>
    </p:spTree>
    <p:extLst>
      <p:ext uri="{BB962C8B-B14F-4D97-AF65-F5344CB8AC3E}">
        <p14:creationId xmlns:p14="http://schemas.microsoft.com/office/powerpoint/2010/main" val="3814281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4A5A8EE-4E1D-457B-8FB0-10AC428044E6}" type="datetimeFigureOut">
              <a:rPr lang="en-IN" smtClean="0"/>
              <a:t>14-03-2023</a:t>
            </a:fld>
            <a:endParaRPr lang="en-IN"/>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F19240-8D61-442F-9BE5-9BEE05BE625C}" type="slidenum">
              <a:rPr lang="en-IN" smtClean="0"/>
              <a:t>‹#›</a:t>
            </a:fld>
            <a:endParaRPr lang="en-IN"/>
          </a:p>
        </p:txBody>
      </p:sp>
    </p:spTree>
    <p:extLst>
      <p:ext uri="{BB962C8B-B14F-4D97-AF65-F5344CB8AC3E}">
        <p14:creationId xmlns:p14="http://schemas.microsoft.com/office/powerpoint/2010/main" val="240122044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effectLst>
            <a:outerShdw blurRad="228600" algn="ctr" rotWithShape="0">
              <a:prstClr val="black">
                <a:alpha val="53000"/>
              </a:prstClr>
            </a:outerShdw>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effectLst>
            <a:outerShdw blurRad="228600" algn="ctr" rotWithShape="0">
              <a:prstClr val="black">
                <a:alpha val="53000"/>
              </a:prstClr>
            </a:outerShdw>
          </a:effectLst>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png"/><Relationship Id="rId7" Type="http://schemas.openxmlformats.org/officeDocument/2006/relationships/diagramQuickStyle" Target="../diagrams/quickStyle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E22A2-91CB-6E8E-35D5-DBC83BCF3FFD}"/>
              </a:ext>
            </a:extLst>
          </p:cNvPr>
          <p:cNvSpPr>
            <a:spLocks noGrp="1"/>
          </p:cNvSpPr>
          <p:nvPr>
            <p:ph type="title"/>
          </p:nvPr>
        </p:nvSpPr>
        <p:spPr/>
        <p:txBody>
          <a:bodyPr>
            <a:normAutofit fontScale="90000"/>
          </a:bodyPr>
          <a:lstStyle/>
          <a:p>
            <a:pPr>
              <a:lnSpc>
                <a:spcPct val="107000"/>
              </a:lnSpc>
              <a:spcAft>
                <a:spcPts val="800"/>
              </a:spcAft>
            </a:pPr>
            <a:r>
              <a:rPr lang="en-IN" sz="3100" b="1" kern="100" dirty="0">
                <a:effectLst/>
                <a:latin typeface="Arial" panose="020B0604020202020204" pitchFamily="34" charset="0"/>
                <a:ea typeface="Calibri" panose="020F0502020204030204" pitchFamily="34" charset="0"/>
                <a:cs typeface="Times New Roman" panose="02020603050405020304" pitchFamily="18" charset="0"/>
              </a:rPr>
              <a:t>Developing Relationships and Workplace Achievement</a:t>
            </a:r>
            <a:b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graphicFrame>
        <p:nvGraphicFramePr>
          <p:cNvPr id="5" name="Content Placeholder 2">
            <a:extLst>
              <a:ext uri="{FF2B5EF4-FFF2-40B4-BE49-F238E27FC236}">
                <a16:creationId xmlns:a16="http://schemas.microsoft.com/office/drawing/2014/main" id="{38EDE1FE-C3D6-36B5-1ADA-9A8DBF9DB6E4}"/>
              </a:ext>
            </a:extLst>
          </p:cNvPr>
          <p:cNvGraphicFramePr>
            <a:graphicFrameLocks noGrp="1"/>
          </p:cNvGraphicFramePr>
          <p:nvPr>
            <p:ph idx="1"/>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2735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8"/>
            <a:ext cx="9613861" cy="1080938"/>
          </a:xfrm>
        </p:spPr>
        <p:txBody>
          <a:bodyPr>
            <a:normAutofit/>
          </a:bodyPr>
          <a:lstStyle/>
          <a:p>
            <a:r>
              <a:rPr lang="en-US" dirty="0"/>
              <a:t>Table of Contents</a:t>
            </a:r>
            <a:endParaRPr lang="en-IN" dirty="0"/>
          </a:p>
        </p:txBody>
      </p:sp>
      <p:sp>
        <p:nvSpPr>
          <p:cNvPr id="15" name="Rectangle 14">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9" name="Picture 18">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1" name="Picture 20">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5" name="Content Placeholder 2">
            <a:extLst>
              <a:ext uri="{FF2B5EF4-FFF2-40B4-BE49-F238E27FC236}">
                <a16:creationId xmlns:a16="http://schemas.microsoft.com/office/drawing/2014/main" id="{99BAC8DA-EFA3-1206-8080-71A0F68A331B}"/>
              </a:ext>
            </a:extLst>
          </p:cNvPr>
          <p:cNvGraphicFramePr>
            <a:graphicFrameLocks noGrp="1"/>
          </p:cNvGraphicFramePr>
          <p:nvPr>
            <p:ph idx="1"/>
            <p:extLst>
              <p:ext uri="{D42A27DB-BD31-4B8C-83A1-F6EECF244321}">
                <p14:modId xmlns:p14="http://schemas.microsoft.com/office/powerpoint/2010/main" val="2039025537"/>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92866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IN" b="1" dirty="0"/>
          </a:p>
        </p:txBody>
      </p:sp>
      <p:graphicFrame>
        <p:nvGraphicFramePr>
          <p:cNvPr id="7" name="Content Placeholder 2">
            <a:extLst>
              <a:ext uri="{FF2B5EF4-FFF2-40B4-BE49-F238E27FC236}">
                <a16:creationId xmlns:a16="http://schemas.microsoft.com/office/drawing/2014/main" id="{32FD85E9-6182-91F0-FCAF-0B9397628356}"/>
              </a:ext>
            </a:extLst>
          </p:cNvPr>
          <p:cNvGraphicFramePr>
            <a:graphicFrameLocks noGrp="1"/>
          </p:cNvGraphicFramePr>
          <p:nvPr>
            <p:ph idx="1"/>
          </p:nvPr>
        </p:nvGraphicFramePr>
        <p:xfrm>
          <a:off x="680321" y="2336873"/>
          <a:ext cx="6314839"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Cross Border Mergers and Acquisitions, Mergers &amp; Acquisition"/>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29137" y="2336873"/>
            <a:ext cx="3332163" cy="393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8317245" y="6270698"/>
            <a:ext cx="2755946" cy="369332"/>
          </a:xfrm>
          <a:prstGeom prst="rect">
            <a:avLst/>
          </a:prstGeom>
        </p:spPr>
        <p:txBody>
          <a:bodyPr wrap="none">
            <a:spAutoFit/>
          </a:bodyPr>
          <a:lstStyle/>
          <a:p>
            <a:pPr algn="ctr">
              <a:defRPr/>
            </a:pPr>
            <a:r>
              <a:rPr lang="en-IN" dirty="0">
                <a:latin typeface="Times New Roman" panose="02020603050405020304" pitchFamily="18" charset="0"/>
                <a:cs typeface="Times New Roman" panose="02020603050405020304" pitchFamily="18" charset="0"/>
              </a:rPr>
              <a:t>Source: </a:t>
            </a:r>
            <a:r>
              <a:rPr lang="en-GB" dirty="0">
                <a:latin typeface="Times New Roman" panose="02020603050405020304" pitchFamily="18" charset="0"/>
                <a:cs typeface="Times New Roman" panose="02020603050405020304" pitchFamily="18" charset="0"/>
              </a:rPr>
              <a:t>Ahmed et. al., 2022</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34483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political, economic and cultural aspects of two countries</a:t>
            </a:r>
            <a:endParaRPr lang="en-IN" b="1" dirty="0"/>
          </a:p>
        </p:txBody>
      </p:sp>
      <p:sp>
        <p:nvSpPr>
          <p:cNvPr id="3" name="Content Placeholder 2"/>
          <p:cNvSpPr>
            <a:spLocks noGrp="1"/>
          </p:cNvSpPr>
          <p:nvPr>
            <p:ph idx="1"/>
          </p:nvPr>
        </p:nvSpPr>
        <p:spPr>
          <a:xfrm>
            <a:off x="6138040" y="2389425"/>
            <a:ext cx="5039010" cy="3599316"/>
          </a:xfrm>
        </p:spPr>
        <p:txBody>
          <a:bodyPr>
            <a:normAutofit lnSpcReduction="10000"/>
          </a:bodyPr>
          <a:lstStyle/>
          <a:p>
            <a:pPr marL="0" indent="0">
              <a:buNone/>
            </a:pPr>
            <a:r>
              <a:rPr lang="en-GB" b="1" dirty="0"/>
              <a:t>Political Aspect</a:t>
            </a:r>
            <a:endParaRPr lang="en-IN" dirty="0"/>
          </a:p>
          <a:p>
            <a:pPr lvl="0"/>
            <a:r>
              <a:rPr lang="en-GB" dirty="0"/>
              <a:t>Cold War between US and China can be refrained by PRC leadership (Bari et. al., 2019)</a:t>
            </a:r>
            <a:endParaRPr lang="en-IN" dirty="0"/>
          </a:p>
          <a:p>
            <a:pPr lvl="0"/>
            <a:r>
              <a:rPr lang="en-GB" dirty="0"/>
              <a:t>US-China cooperating and merger should be based on “Mutual strategic trust”</a:t>
            </a:r>
            <a:endParaRPr lang="en-IN" dirty="0"/>
          </a:p>
          <a:p>
            <a:pPr lvl="0"/>
            <a:r>
              <a:rPr lang="en-GB" dirty="0"/>
              <a:t>U.S. policies and attitude leads to a lack of mutual trust between the countries.</a:t>
            </a:r>
            <a:endParaRPr lang="en-IN"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1433" y="2604758"/>
            <a:ext cx="3492500"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280449" y="5804075"/>
            <a:ext cx="2589170" cy="369332"/>
          </a:xfrm>
          <a:prstGeom prst="rect">
            <a:avLst/>
          </a:prstGeom>
        </p:spPr>
        <p:txBody>
          <a:bodyPr wrap="none">
            <a:spAutoFit/>
          </a:bodyPr>
          <a:lstStyle/>
          <a:p>
            <a:pPr algn="ctr">
              <a:defRPr/>
            </a:pPr>
            <a:r>
              <a:rPr lang="en-IN"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rPr>
              <a:t>Khan et. al., 2021</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69976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endParaRPr lang="en-IN" dirty="0"/>
          </a:p>
        </p:txBody>
      </p:sp>
      <p:graphicFrame>
        <p:nvGraphicFramePr>
          <p:cNvPr id="7" name="Content Placeholder 2">
            <a:extLst>
              <a:ext uri="{FF2B5EF4-FFF2-40B4-BE49-F238E27FC236}">
                <a16:creationId xmlns:a16="http://schemas.microsoft.com/office/drawing/2014/main" id="{FD8697A3-1192-D6BD-9D72-0898F253FDFD}"/>
              </a:ext>
            </a:extLst>
          </p:cNvPr>
          <p:cNvGraphicFramePr>
            <a:graphicFrameLocks noGrp="1"/>
          </p:cNvGraphicFramePr>
          <p:nvPr>
            <p:ph idx="1"/>
            <p:extLst>
              <p:ext uri="{D42A27DB-BD31-4B8C-83A1-F6EECF244321}">
                <p14:modId xmlns:p14="http://schemas.microsoft.com/office/powerpoint/2010/main" val="3689468196"/>
              </p:ext>
            </p:extLst>
          </p:nvPr>
        </p:nvGraphicFramePr>
        <p:xfrm>
          <a:off x="680321" y="2336873"/>
          <a:ext cx="5709969"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p:cNvPicPr>
            <a:picLocks noChangeAspect="1" noChangeArrowheads="1"/>
          </p:cNvPicPr>
          <p:nvPr/>
        </p:nvPicPr>
        <p:blipFill>
          <a:blip r:embed="rId8"/>
          <a:srcRect/>
          <a:stretch>
            <a:fillRect/>
          </a:stretch>
        </p:blipFill>
        <p:spPr bwMode="auto">
          <a:xfrm>
            <a:off x="7162800" y="2336873"/>
            <a:ext cx="4329113" cy="36861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7797558" y="6156423"/>
            <a:ext cx="2755946" cy="369332"/>
          </a:xfrm>
          <a:prstGeom prst="rect">
            <a:avLst/>
          </a:prstGeom>
        </p:spPr>
        <p:txBody>
          <a:bodyPr wrap="none">
            <a:spAutoFit/>
          </a:bodyPr>
          <a:lstStyle/>
          <a:p>
            <a:pPr algn="ctr">
              <a:defRPr/>
            </a:pPr>
            <a:r>
              <a:rPr lang="en-IN" dirty="0">
                <a:latin typeface="Times New Roman" panose="02020603050405020304" pitchFamily="18" charset="0"/>
                <a:cs typeface="Times New Roman" panose="02020603050405020304" pitchFamily="18" charset="0"/>
              </a:rPr>
              <a:t>Source: </a:t>
            </a:r>
            <a:r>
              <a:rPr lang="en-GB" dirty="0">
                <a:latin typeface="Times New Roman" panose="02020603050405020304" pitchFamily="18" charset="0"/>
                <a:cs typeface="Times New Roman" panose="02020603050405020304" pitchFamily="18" charset="0"/>
              </a:rPr>
              <a:t>Ahmed et. al., 2022</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92047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endParaRPr lang="en-IN" dirty="0"/>
          </a:p>
        </p:txBody>
      </p:sp>
      <p:graphicFrame>
        <p:nvGraphicFramePr>
          <p:cNvPr id="9" name="Content Placeholder 2">
            <a:extLst>
              <a:ext uri="{FF2B5EF4-FFF2-40B4-BE49-F238E27FC236}">
                <a16:creationId xmlns:a16="http://schemas.microsoft.com/office/drawing/2014/main" id="{1F743A52-A9BF-6D36-5537-3B0222289AEF}"/>
              </a:ext>
            </a:extLst>
          </p:cNvPr>
          <p:cNvGraphicFramePr>
            <a:graphicFrameLocks noGrp="1"/>
          </p:cNvGraphicFramePr>
          <p:nvPr>
            <p:ph idx="1"/>
          </p:nvPr>
        </p:nvGraphicFramePr>
        <p:xfrm>
          <a:off x="5948855" y="2347383"/>
          <a:ext cx="5596058"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6124" y="1900634"/>
            <a:ext cx="5065986" cy="44476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220759" y="6414716"/>
            <a:ext cx="2183034" cy="369332"/>
          </a:xfrm>
          <a:prstGeom prst="rect">
            <a:avLst/>
          </a:prstGeom>
        </p:spPr>
        <p:txBody>
          <a:bodyPr wrap="none">
            <a:spAutoFit/>
          </a:bodyPr>
          <a:lstStyle/>
          <a:p>
            <a:pPr algn="ctr">
              <a:defRPr/>
            </a:pPr>
            <a:r>
              <a:rPr lang="en-IN" dirty="0">
                <a:latin typeface="Times New Roman" panose="02020603050405020304" pitchFamily="18" charset="0"/>
                <a:cs typeface="Times New Roman" panose="02020603050405020304" pitchFamily="18" charset="0"/>
              </a:rPr>
              <a:t>Source: </a:t>
            </a:r>
            <a:r>
              <a:rPr lang="en-GB" dirty="0">
                <a:latin typeface="Times New Roman" panose="02020603050405020304" pitchFamily="18" charset="0"/>
                <a:ea typeface="Times New Roman" panose="02020603050405020304" pitchFamily="18" charset="0"/>
              </a:rPr>
              <a:t>Gov.cn, 2023</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6926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endParaRPr lang="en-IN" dirty="0"/>
          </a:p>
        </p:txBody>
      </p:sp>
      <p:graphicFrame>
        <p:nvGraphicFramePr>
          <p:cNvPr id="7" name="Content Placeholder 2">
            <a:extLst>
              <a:ext uri="{FF2B5EF4-FFF2-40B4-BE49-F238E27FC236}">
                <a16:creationId xmlns:a16="http://schemas.microsoft.com/office/drawing/2014/main" id="{AA6D249E-2A43-0478-A027-9E418CFC6B03}"/>
              </a:ext>
            </a:extLst>
          </p:cNvPr>
          <p:cNvGraphicFramePr>
            <a:graphicFrameLocks noGrp="1"/>
          </p:cNvGraphicFramePr>
          <p:nvPr>
            <p:ph idx="1"/>
          </p:nvPr>
        </p:nvGraphicFramePr>
        <p:xfrm>
          <a:off x="680322" y="2336873"/>
          <a:ext cx="5394658"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5950233" y="1964320"/>
            <a:ext cx="5890822" cy="43444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8070827" y="6254230"/>
            <a:ext cx="2755946" cy="369332"/>
          </a:xfrm>
          <a:prstGeom prst="rect">
            <a:avLst/>
          </a:prstGeom>
        </p:spPr>
        <p:txBody>
          <a:bodyPr wrap="none">
            <a:spAutoFit/>
          </a:bodyPr>
          <a:lstStyle/>
          <a:p>
            <a:pPr algn="ctr">
              <a:defRPr/>
            </a:pPr>
            <a:r>
              <a:rPr lang="en-IN" dirty="0">
                <a:latin typeface="Times New Roman" panose="02020603050405020304" pitchFamily="18" charset="0"/>
                <a:cs typeface="Times New Roman" panose="02020603050405020304" pitchFamily="18" charset="0"/>
              </a:rPr>
              <a:t>Source: </a:t>
            </a:r>
            <a:r>
              <a:rPr lang="en-GB" dirty="0">
                <a:latin typeface="Times New Roman" panose="02020603050405020304" pitchFamily="18" charset="0"/>
                <a:cs typeface="Times New Roman" panose="02020603050405020304" pitchFamily="18" charset="0"/>
              </a:rPr>
              <a:t>Ahmed et. al., 2022</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73224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endParaRPr lang="en-IN" dirty="0"/>
          </a:p>
        </p:txBody>
      </p:sp>
      <p:graphicFrame>
        <p:nvGraphicFramePr>
          <p:cNvPr id="8" name="Content Placeholder 2">
            <a:extLst>
              <a:ext uri="{FF2B5EF4-FFF2-40B4-BE49-F238E27FC236}">
                <a16:creationId xmlns:a16="http://schemas.microsoft.com/office/drawing/2014/main" id="{F169149D-5C61-C677-671A-BC3DDE57A073}"/>
              </a:ext>
            </a:extLst>
          </p:cNvPr>
          <p:cNvGraphicFramePr>
            <a:graphicFrameLocks noGrp="1"/>
          </p:cNvGraphicFramePr>
          <p:nvPr>
            <p:ph idx="1"/>
          </p:nvPr>
        </p:nvGraphicFramePr>
        <p:xfrm>
          <a:off x="680321" y="2336873"/>
          <a:ext cx="6498245"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7172303" y="2081049"/>
            <a:ext cx="4809490" cy="42251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p:cNvSpPr/>
          <p:nvPr/>
        </p:nvSpPr>
        <p:spPr>
          <a:xfrm>
            <a:off x="8131780" y="6306207"/>
            <a:ext cx="2852063" cy="369332"/>
          </a:xfrm>
          <a:prstGeom prst="rect">
            <a:avLst/>
          </a:prstGeom>
        </p:spPr>
        <p:txBody>
          <a:bodyPr wrap="none">
            <a:spAutoFit/>
          </a:bodyPr>
          <a:lstStyle/>
          <a:p>
            <a:r>
              <a:rPr lang="en-IN" dirty="0">
                <a:solidFill>
                  <a:schemeClr val="tx1"/>
                </a:solidFill>
                <a:latin typeface="Times New Roman" panose="02020603050405020304" pitchFamily="18" charset="0"/>
                <a:cs typeface="Times New Roman" panose="02020603050405020304" pitchFamily="18" charset="0"/>
              </a:rPr>
              <a:t>Source</a:t>
            </a:r>
            <a:r>
              <a:rPr lang="en-US" dirty="0">
                <a:solidFill>
                  <a:schemeClr val="tx1"/>
                </a:solidFill>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Zahoor</a:t>
            </a:r>
            <a:r>
              <a:rPr lang="en-GB" dirty="0">
                <a:latin typeface="Times New Roman" panose="02020603050405020304" pitchFamily="18" charset="0"/>
                <a:cs typeface="Times New Roman" panose="02020603050405020304" pitchFamily="18" charset="0"/>
              </a:rPr>
              <a:t> et. al., 2022)</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7719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IHRM in implementing effective mergers and acquisitions</a:t>
            </a:r>
            <a:endParaRPr lang="en-IN" b="1" dirty="0"/>
          </a:p>
        </p:txBody>
      </p:sp>
      <p:sp>
        <p:nvSpPr>
          <p:cNvPr id="3" name="Content Placeholder 2"/>
          <p:cNvSpPr>
            <a:spLocks noGrp="1"/>
          </p:cNvSpPr>
          <p:nvPr>
            <p:ph idx="1"/>
          </p:nvPr>
        </p:nvSpPr>
        <p:spPr>
          <a:xfrm>
            <a:off x="5487251" y="2410445"/>
            <a:ext cx="6142596" cy="3599316"/>
          </a:xfrm>
        </p:spPr>
        <p:txBody>
          <a:bodyPr/>
          <a:lstStyle/>
          <a:p>
            <a:pPr marL="0" indent="0">
              <a:buNone/>
            </a:pPr>
            <a:r>
              <a:rPr lang="en-GB" b="1" dirty="0"/>
              <a:t>Pre-merger</a:t>
            </a:r>
            <a:endParaRPr lang="en-IN" dirty="0"/>
          </a:p>
          <a:p>
            <a:pPr lvl="0"/>
            <a:r>
              <a:rPr lang="en-GB" dirty="0"/>
              <a:t>HR professional plays vital roles during the pre-merging stages</a:t>
            </a:r>
            <a:endParaRPr lang="en-IN" dirty="0"/>
          </a:p>
          <a:p>
            <a:pPr lvl="0"/>
            <a:r>
              <a:rPr lang="en-GB" dirty="0"/>
              <a:t>Gathering information about culture and training</a:t>
            </a:r>
            <a:endParaRPr lang="en-IN" dirty="0"/>
          </a:p>
          <a:p>
            <a:pPr lvl="0"/>
            <a:r>
              <a:rPr lang="en-GB" dirty="0"/>
              <a:t>Assess employee benefit plans, compensation programs, employee policies and liabilities</a:t>
            </a:r>
            <a:endParaRPr lang="en-IN" dirty="0"/>
          </a:p>
        </p:txBody>
      </p:sp>
      <p:pic>
        <p:nvPicPr>
          <p:cNvPr id="4" name="Picture 3"/>
          <p:cNvPicPr>
            <a:picLocks noChangeAspect="1"/>
          </p:cNvPicPr>
          <p:nvPr/>
        </p:nvPicPr>
        <p:blipFill>
          <a:blip r:embed="rId3"/>
          <a:stretch>
            <a:fillRect/>
          </a:stretch>
        </p:blipFill>
        <p:spPr>
          <a:xfrm>
            <a:off x="189515" y="2149748"/>
            <a:ext cx="5097188" cy="41879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1336598" y="6337737"/>
            <a:ext cx="2823145"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Source: (</a:t>
            </a:r>
            <a:r>
              <a:rPr lang="en-GB" dirty="0" err="1">
                <a:latin typeface="Times New Roman" panose="02020603050405020304" pitchFamily="18" charset="0"/>
                <a:cs typeface="Times New Roman" panose="02020603050405020304" pitchFamily="18" charset="0"/>
              </a:rPr>
              <a:t>Tarba</a:t>
            </a:r>
            <a:r>
              <a:rPr lang="en-GB" dirty="0">
                <a:latin typeface="Times New Roman" panose="02020603050405020304" pitchFamily="18" charset="0"/>
                <a:cs typeface="Times New Roman" panose="02020603050405020304" pitchFamily="18" charset="0"/>
              </a:rPr>
              <a:t> et. al., 2020)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5727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endParaRPr lang="en-IN" dirty="0"/>
          </a:p>
        </p:txBody>
      </p:sp>
      <p:sp>
        <p:nvSpPr>
          <p:cNvPr id="3" name="Content Placeholder 2"/>
          <p:cNvSpPr>
            <a:spLocks noGrp="1"/>
          </p:cNvSpPr>
          <p:nvPr>
            <p:ph idx="1"/>
          </p:nvPr>
        </p:nvSpPr>
        <p:spPr>
          <a:xfrm>
            <a:off x="6474372" y="2452486"/>
            <a:ext cx="5039010" cy="3599316"/>
          </a:xfrm>
        </p:spPr>
        <p:txBody>
          <a:bodyPr>
            <a:normAutofit lnSpcReduction="10000"/>
          </a:bodyPr>
          <a:lstStyle/>
          <a:p>
            <a:pPr marL="0" indent="0">
              <a:buNone/>
            </a:pPr>
            <a:r>
              <a:rPr lang="en-GB" b="1" dirty="0"/>
              <a:t>Post-Merger</a:t>
            </a:r>
            <a:endParaRPr lang="en-IN" dirty="0"/>
          </a:p>
          <a:p>
            <a:pPr lvl="0"/>
            <a:r>
              <a:rPr lang="en-GB" dirty="0"/>
              <a:t>IHRM plays an essential role after the implementation of merger and acquisition</a:t>
            </a:r>
            <a:endParaRPr lang="en-IN" dirty="0"/>
          </a:p>
          <a:p>
            <a:pPr lvl="0"/>
            <a:r>
              <a:rPr lang="en-GB" dirty="0"/>
              <a:t>Set necessary skills for effectively managing the integrations</a:t>
            </a:r>
            <a:endParaRPr lang="en-IN" dirty="0"/>
          </a:p>
          <a:p>
            <a:pPr lvl="0"/>
            <a:r>
              <a:rPr lang="en-GB" dirty="0"/>
              <a:t>Improve employee relations, change management, legal requirements and communication</a:t>
            </a:r>
            <a:endParaRPr lang="en-IN" dirty="0"/>
          </a:p>
        </p:txBody>
      </p:sp>
      <p:pic>
        <p:nvPicPr>
          <p:cNvPr id="4" name="Picture 3"/>
          <p:cNvPicPr>
            <a:picLocks noChangeAspect="1"/>
          </p:cNvPicPr>
          <p:nvPr/>
        </p:nvPicPr>
        <p:blipFill>
          <a:blip r:embed="rId3"/>
          <a:stretch>
            <a:fillRect/>
          </a:stretch>
        </p:blipFill>
        <p:spPr>
          <a:xfrm>
            <a:off x="327845" y="2026367"/>
            <a:ext cx="5660000" cy="38941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p:cNvSpPr/>
          <p:nvPr/>
        </p:nvSpPr>
        <p:spPr>
          <a:xfrm>
            <a:off x="1299242" y="6112706"/>
            <a:ext cx="3123099" cy="369332"/>
          </a:xfrm>
          <a:prstGeom prst="rect">
            <a:avLst/>
          </a:prstGeom>
        </p:spPr>
        <p:txBody>
          <a:bodyPr wrap="none">
            <a:spAutoFit/>
          </a:bodyPr>
          <a:lstStyle/>
          <a:p>
            <a:r>
              <a:rPr lang="en-GB" dirty="0"/>
              <a:t>Source: (</a:t>
            </a:r>
            <a:r>
              <a:rPr lang="en-GB" dirty="0" err="1"/>
              <a:t>Tarba</a:t>
            </a:r>
            <a:r>
              <a:rPr lang="en-GB" dirty="0"/>
              <a:t> et. al., 2020)</a:t>
            </a:r>
            <a:endParaRPr lang="en-IN" dirty="0"/>
          </a:p>
        </p:txBody>
      </p:sp>
    </p:spTree>
    <p:extLst>
      <p:ext uri="{BB962C8B-B14F-4D97-AF65-F5344CB8AC3E}">
        <p14:creationId xmlns:p14="http://schemas.microsoft.com/office/powerpoint/2010/main" val="244420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endParaRPr lang="en-IN" dirty="0"/>
          </a:p>
        </p:txBody>
      </p:sp>
      <p:graphicFrame>
        <p:nvGraphicFramePr>
          <p:cNvPr id="7" name="Content Placeholder 2">
            <a:extLst>
              <a:ext uri="{FF2B5EF4-FFF2-40B4-BE49-F238E27FC236}">
                <a16:creationId xmlns:a16="http://schemas.microsoft.com/office/drawing/2014/main" id="{C00D37A5-70E7-9613-7E2F-3E0E6C84C26C}"/>
              </a:ext>
            </a:extLst>
          </p:cNvPr>
          <p:cNvGraphicFramePr>
            <a:graphicFrameLocks noGrp="1"/>
          </p:cNvGraphicFramePr>
          <p:nvPr>
            <p:ph idx="1"/>
          </p:nvPr>
        </p:nvGraphicFramePr>
        <p:xfrm>
          <a:off x="680322" y="2336873"/>
          <a:ext cx="5510272"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6112627" y="2129051"/>
            <a:ext cx="5706334" cy="38071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7716358" y="6231074"/>
            <a:ext cx="3363421" cy="369332"/>
          </a:xfrm>
          <a:prstGeom prst="rect">
            <a:avLst/>
          </a:prstGeom>
        </p:spPr>
        <p:txBody>
          <a:bodyPr wrap="none">
            <a:spAutoFit/>
          </a:bodyPr>
          <a:lstStyle/>
          <a:p>
            <a:r>
              <a:rPr lang="en-GB" dirty="0"/>
              <a:t>Source: (Hughes et al., 2020). </a:t>
            </a:r>
            <a:endParaRPr lang="en-IN" dirty="0"/>
          </a:p>
        </p:txBody>
      </p:sp>
    </p:spTree>
    <p:extLst>
      <p:ext uri="{BB962C8B-B14F-4D97-AF65-F5344CB8AC3E}">
        <p14:creationId xmlns:p14="http://schemas.microsoft.com/office/powerpoint/2010/main" val="2502603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endParaRPr lang="en-IN" dirty="0"/>
          </a:p>
        </p:txBody>
      </p:sp>
      <p:sp>
        <p:nvSpPr>
          <p:cNvPr id="3" name="Content Placeholder 2"/>
          <p:cNvSpPr>
            <a:spLocks noGrp="1"/>
          </p:cNvSpPr>
          <p:nvPr>
            <p:ph idx="1"/>
          </p:nvPr>
        </p:nvSpPr>
        <p:spPr>
          <a:xfrm>
            <a:off x="5318234" y="2336873"/>
            <a:ext cx="5602014" cy="3599316"/>
          </a:xfrm>
        </p:spPr>
        <p:txBody>
          <a:bodyPr>
            <a:normAutofit lnSpcReduction="10000"/>
          </a:bodyPr>
          <a:lstStyle/>
          <a:p>
            <a:pPr marL="0" indent="0">
              <a:buNone/>
            </a:pPr>
            <a:r>
              <a:rPr lang="en-GB" b="1" dirty="0"/>
              <a:t>Plans for smoother transitions</a:t>
            </a:r>
            <a:endParaRPr lang="en-IN" dirty="0"/>
          </a:p>
          <a:p>
            <a:pPr lvl="0"/>
            <a:r>
              <a:rPr lang="en-GB" dirty="0"/>
              <a:t>For a smoother transition of M&amp;A planning is important</a:t>
            </a:r>
            <a:endParaRPr lang="en-IN" dirty="0"/>
          </a:p>
          <a:p>
            <a:pPr lvl="0"/>
            <a:r>
              <a:rPr lang="en-GB" dirty="0"/>
              <a:t>Identifying buyers helps to identify potential candidates interested in merging</a:t>
            </a:r>
            <a:endParaRPr lang="en-IN" dirty="0"/>
          </a:p>
          <a:p>
            <a:pPr lvl="0"/>
            <a:r>
              <a:rPr lang="en-GB" dirty="0"/>
              <a:t>Singing a “Nondisclosure Agreement or NDA” is important for reducing legal complications between U.S. and China</a:t>
            </a:r>
            <a:endParaRPr lang="en-IN" dirty="0"/>
          </a:p>
        </p:txBody>
      </p:sp>
      <p:pic>
        <p:nvPicPr>
          <p:cNvPr id="4" name="Picture 2" descr="Cross Border Mergers and Acquisitions - ppt video online download"/>
          <p:cNvPicPr>
            <a:picLocks noChangeAspect="1" noChangeArrowheads="1"/>
          </p:cNvPicPr>
          <p:nvPr/>
        </p:nvPicPr>
        <p:blipFill>
          <a:blip r:embed="rId3"/>
          <a:srcRect/>
          <a:stretch>
            <a:fillRect/>
          </a:stretch>
        </p:blipFill>
        <p:spPr bwMode="auto">
          <a:xfrm>
            <a:off x="196447" y="2052448"/>
            <a:ext cx="5003349" cy="44490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1179081" y="6488668"/>
            <a:ext cx="3363421" cy="369332"/>
          </a:xfrm>
          <a:prstGeom prst="rect">
            <a:avLst/>
          </a:prstGeom>
        </p:spPr>
        <p:txBody>
          <a:bodyPr wrap="none">
            <a:spAutoFit/>
          </a:bodyPr>
          <a:lstStyle/>
          <a:p>
            <a:r>
              <a:rPr lang="en-GB" dirty="0"/>
              <a:t>Source: (Hughes et al., 2020). </a:t>
            </a:r>
            <a:endParaRPr lang="en-IN" dirty="0"/>
          </a:p>
        </p:txBody>
      </p:sp>
    </p:spTree>
    <p:extLst>
      <p:ext uri="{BB962C8B-B14F-4D97-AF65-F5344CB8AC3E}">
        <p14:creationId xmlns:p14="http://schemas.microsoft.com/office/powerpoint/2010/main" val="2057925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endParaRPr lang="en-IN" dirty="0"/>
          </a:p>
        </p:txBody>
      </p:sp>
      <p:sp>
        <p:nvSpPr>
          <p:cNvPr id="3" name="Content Placeholder 2"/>
          <p:cNvSpPr>
            <a:spLocks noGrp="1"/>
          </p:cNvSpPr>
          <p:nvPr>
            <p:ph idx="1"/>
          </p:nvPr>
        </p:nvSpPr>
        <p:spPr>
          <a:xfrm>
            <a:off x="680322" y="2336873"/>
            <a:ext cx="6046300" cy="3599316"/>
          </a:xfrm>
        </p:spPr>
        <p:txBody>
          <a:bodyPr/>
          <a:lstStyle/>
          <a:p>
            <a:pPr lvl="0"/>
            <a:r>
              <a:rPr lang="en-GB" dirty="0"/>
              <a:t>The second step is securing third-party services</a:t>
            </a:r>
            <a:endParaRPr lang="en-IN" dirty="0"/>
          </a:p>
          <a:p>
            <a:pPr lvl="0"/>
            <a:r>
              <a:rPr lang="en-GB" dirty="0"/>
              <a:t>After securing a third-party HR professional started to prepare for the transitions</a:t>
            </a:r>
            <a:endParaRPr lang="en-IN" dirty="0"/>
          </a:p>
          <a:p>
            <a:pPr lvl="0"/>
            <a:r>
              <a:rPr lang="en-GB" dirty="0"/>
              <a:t>Negotiation and developing agreements are the final stages for a smoother transition of M&amp;A</a:t>
            </a:r>
            <a:endParaRPr lang="en-IN" dirty="0"/>
          </a:p>
        </p:txBody>
      </p:sp>
      <p:pic>
        <p:nvPicPr>
          <p:cNvPr id="4" name="Picture 2" descr="Country-specific determinants of cross-border mergers and acquisitions: A  comprehensive review and future research directions - ScienceDirect"/>
          <p:cNvPicPr>
            <a:picLocks noChangeAspect="1" noChangeArrowheads="1"/>
          </p:cNvPicPr>
          <p:nvPr/>
        </p:nvPicPr>
        <p:blipFill>
          <a:blip r:embed="rId3"/>
          <a:srcRect/>
          <a:stretch>
            <a:fillRect/>
          </a:stretch>
        </p:blipFill>
        <p:spPr bwMode="auto">
          <a:xfrm>
            <a:off x="6726622" y="2224586"/>
            <a:ext cx="5235709" cy="42128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8075305" y="6437408"/>
            <a:ext cx="3063659" cy="369332"/>
          </a:xfrm>
          <a:prstGeom prst="rect">
            <a:avLst/>
          </a:prstGeom>
        </p:spPr>
        <p:txBody>
          <a:bodyPr wrap="none">
            <a:spAutoFit/>
          </a:bodyPr>
          <a:lstStyle/>
          <a:p>
            <a:r>
              <a:rPr lang="en-GB" dirty="0"/>
              <a:t>Source: (Khan et. al., 2021)</a:t>
            </a:r>
            <a:endParaRPr lang="en-IN" dirty="0"/>
          </a:p>
        </p:txBody>
      </p:sp>
    </p:spTree>
    <p:extLst>
      <p:ext uri="{BB962C8B-B14F-4D97-AF65-F5344CB8AC3E}">
        <p14:creationId xmlns:p14="http://schemas.microsoft.com/office/powerpoint/2010/main" val="2196035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endParaRPr lang="en-IN" dirty="0"/>
          </a:p>
        </p:txBody>
      </p:sp>
      <p:sp>
        <p:nvSpPr>
          <p:cNvPr id="3" name="Content Placeholder 2"/>
          <p:cNvSpPr>
            <a:spLocks noGrp="1"/>
          </p:cNvSpPr>
          <p:nvPr>
            <p:ph idx="1"/>
          </p:nvPr>
        </p:nvSpPr>
        <p:spPr>
          <a:xfrm>
            <a:off x="5654566" y="2462997"/>
            <a:ext cx="5312278" cy="3599316"/>
          </a:xfrm>
        </p:spPr>
        <p:txBody>
          <a:bodyPr/>
          <a:lstStyle/>
          <a:p>
            <a:pPr lvl="0"/>
            <a:r>
              <a:rPr lang="en-GB" dirty="0"/>
              <a:t>Negotiations are based on the type of organization involved</a:t>
            </a:r>
            <a:endParaRPr lang="en-IN" dirty="0"/>
          </a:p>
          <a:p>
            <a:pPr lvl="0"/>
            <a:r>
              <a:rPr lang="en-GB" dirty="0"/>
              <a:t>Different organizations use different metrics</a:t>
            </a:r>
            <a:endParaRPr lang="en-IN" dirty="0"/>
          </a:p>
          <a:p>
            <a:pPr lvl="0"/>
            <a:r>
              <a:rPr lang="en-GB" dirty="0"/>
              <a:t>EBITDA, multiples of revenue and discounted cash flow can be used as valuation matrices</a:t>
            </a:r>
            <a:endParaRPr lang="en-IN" dirty="0"/>
          </a:p>
        </p:txBody>
      </p:sp>
      <p:pic>
        <p:nvPicPr>
          <p:cNvPr id="4" name="Picture 2" descr="Mergers and Acquisitions in India - Process, Types - Corpbiz"/>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9215" y="2204688"/>
            <a:ext cx="3851275" cy="385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089215" y="6248169"/>
            <a:ext cx="2755946" cy="369332"/>
          </a:xfrm>
          <a:prstGeom prst="rect">
            <a:avLst/>
          </a:prstGeom>
        </p:spPr>
        <p:txBody>
          <a:bodyPr wrap="none">
            <a:spAutoFit/>
          </a:bodyPr>
          <a:lstStyle/>
          <a:p>
            <a:pPr algn="ctr">
              <a:defRPr/>
            </a:pPr>
            <a:r>
              <a:rPr lang="en-IN" dirty="0">
                <a:latin typeface="Times New Roman" panose="02020603050405020304" pitchFamily="18" charset="0"/>
                <a:cs typeface="Times New Roman" panose="02020603050405020304" pitchFamily="18" charset="0"/>
              </a:rPr>
              <a:t>Source: </a:t>
            </a:r>
            <a:r>
              <a:rPr lang="en-GB" dirty="0">
                <a:latin typeface="Times New Roman" panose="02020603050405020304" pitchFamily="18" charset="0"/>
                <a:cs typeface="Times New Roman" panose="02020603050405020304" pitchFamily="18" charset="0"/>
              </a:rPr>
              <a:t>Ahmed et. al., 2022</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38241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Recommendations</a:t>
            </a:r>
            <a:endParaRPr lang="en-IN" b="1" dirty="0"/>
          </a:p>
        </p:txBody>
      </p:sp>
      <p:sp>
        <p:nvSpPr>
          <p:cNvPr id="3" name="Content Placeholder 2"/>
          <p:cNvSpPr>
            <a:spLocks noGrp="1"/>
          </p:cNvSpPr>
          <p:nvPr>
            <p:ph idx="1"/>
          </p:nvPr>
        </p:nvSpPr>
        <p:spPr>
          <a:xfrm>
            <a:off x="680322" y="2336873"/>
            <a:ext cx="5499762" cy="3599316"/>
          </a:xfrm>
        </p:spPr>
        <p:txBody>
          <a:bodyPr/>
          <a:lstStyle/>
          <a:p>
            <a:pPr lvl="0"/>
            <a:r>
              <a:rPr lang="en-GB" dirty="0"/>
              <a:t>Employee retention is important and improving employee retention strategies has been recommended </a:t>
            </a:r>
            <a:endParaRPr lang="en-IN" dirty="0"/>
          </a:p>
          <a:p>
            <a:pPr lvl="0"/>
            <a:r>
              <a:rPr lang="en-GB" dirty="0"/>
              <a:t>The development of a better management structure can improve employee benefits and retention</a:t>
            </a:r>
            <a:endParaRPr lang="en-IN" dirty="0"/>
          </a:p>
          <a:p>
            <a:pPr lvl="0"/>
            <a:r>
              <a:rPr lang="en-GB" dirty="0"/>
              <a:t>Employee discounts and excellent packages for employees can improve retention </a:t>
            </a:r>
            <a:endParaRPr lang="en-IN" dirty="0"/>
          </a:p>
        </p:txBody>
      </p:sp>
      <p:pic>
        <p:nvPicPr>
          <p:cNvPr id="4" name="Picture 2" descr="Finance &amp; Development, March 2001 - Cross-Border Mergers and Acquisitions  in East Asia: Trends and Implications"/>
          <p:cNvPicPr>
            <a:picLocks noChangeAspect="1" noChangeArrowheads="1"/>
          </p:cNvPicPr>
          <p:nvPr/>
        </p:nvPicPr>
        <p:blipFill>
          <a:blip r:embed="rId3"/>
          <a:srcRect/>
          <a:stretch>
            <a:fillRect/>
          </a:stretch>
        </p:blipFill>
        <p:spPr bwMode="auto">
          <a:xfrm>
            <a:off x="6673755" y="1687029"/>
            <a:ext cx="4909167" cy="44298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8018899" y="6356023"/>
            <a:ext cx="3063659" cy="369332"/>
          </a:xfrm>
          <a:prstGeom prst="rect">
            <a:avLst/>
          </a:prstGeom>
        </p:spPr>
        <p:txBody>
          <a:bodyPr wrap="none">
            <a:spAutoFit/>
          </a:bodyPr>
          <a:lstStyle/>
          <a:p>
            <a:r>
              <a:rPr lang="en-GB" dirty="0"/>
              <a:t>Source: (Khan et. al., 2021)</a:t>
            </a:r>
            <a:endParaRPr lang="en-IN" dirty="0"/>
          </a:p>
        </p:txBody>
      </p:sp>
    </p:spTree>
    <p:extLst>
      <p:ext uri="{BB962C8B-B14F-4D97-AF65-F5344CB8AC3E}">
        <p14:creationId xmlns:p14="http://schemas.microsoft.com/office/powerpoint/2010/main" val="1058495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endParaRPr lang="en-IN" dirty="0"/>
          </a:p>
        </p:txBody>
      </p:sp>
      <p:graphicFrame>
        <p:nvGraphicFramePr>
          <p:cNvPr id="7" name="Content Placeholder 2">
            <a:extLst>
              <a:ext uri="{FF2B5EF4-FFF2-40B4-BE49-F238E27FC236}">
                <a16:creationId xmlns:a16="http://schemas.microsoft.com/office/drawing/2014/main" id="{4DDFCDCA-A3ED-106C-C630-60CD49AF2789}"/>
              </a:ext>
            </a:extLst>
          </p:cNvPr>
          <p:cNvGraphicFramePr>
            <a:graphicFrameLocks noGrp="1"/>
          </p:cNvGraphicFramePr>
          <p:nvPr>
            <p:ph idx="1"/>
          </p:nvPr>
        </p:nvGraphicFramePr>
        <p:xfrm>
          <a:off x="5023945" y="2336873"/>
          <a:ext cx="5696607"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Cross-Border Mergers, Acquisitions, and Valuation - ppt video online  download"/>
          <p:cNvPicPr>
            <a:picLocks noChangeAspect="1" noChangeArrowheads="1"/>
          </p:cNvPicPr>
          <p:nvPr/>
        </p:nvPicPr>
        <p:blipFill>
          <a:blip r:embed="rId8"/>
          <a:srcRect/>
          <a:stretch>
            <a:fillRect/>
          </a:stretch>
        </p:blipFill>
        <p:spPr bwMode="auto">
          <a:xfrm>
            <a:off x="272006" y="1834166"/>
            <a:ext cx="4395527" cy="44574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1175184" y="6291618"/>
            <a:ext cx="3433953" cy="369332"/>
          </a:xfrm>
          <a:prstGeom prst="rect">
            <a:avLst/>
          </a:prstGeom>
        </p:spPr>
        <p:txBody>
          <a:bodyPr wrap="none">
            <a:spAutoFit/>
          </a:bodyPr>
          <a:lstStyle/>
          <a:p>
            <a:pPr lvl="0"/>
            <a:r>
              <a:rPr lang="en-GB" dirty="0"/>
              <a:t>Source: (</a:t>
            </a:r>
            <a:r>
              <a:rPr lang="en-GB" dirty="0" err="1"/>
              <a:t>Christofi</a:t>
            </a:r>
            <a:r>
              <a:rPr lang="en-GB" dirty="0"/>
              <a:t> et. al., 2019)</a:t>
            </a:r>
            <a:endParaRPr lang="en-IN" dirty="0"/>
          </a:p>
        </p:txBody>
      </p:sp>
    </p:spTree>
    <p:extLst>
      <p:ext uri="{BB962C8B-B14F-4D97-AF65-F5344CB8AC3E}">
        <p14:creationId xmlns:p14="http://schemas.microsoft.com/office/powerpoint/2010/main" val="11904446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IN" b="1" dirty="0"/>
          </a:p>
        </p:txBody>
      </p:sp>
      <p:graphicFrame>
        <p:nvGraphicFramePr>
          <p:cNvPr id="8" name="Content Placeholder 2">
            <a:extLst>
              <a:ext uri="{FF2B5EF4-FFF2-40B4-BE49-F238E27FC236}">
                <a16:creationId xmlns:a16="http://schemas.microsoft.com/office/drawing/2014/main" id="{DB9F0CE7-84E4-390A-AE62-6FA0EB9E2FE0}"/>
              </a:ext>
            </a:extLst>
          </p:cNvPr>
          <p:cNvGraphicFramePr>
            <a:graphicFrameLocks noGrp="1"/>
          </p:cNvGraphicFramePr>
          <p:nvPr>
            <p:ph idx="1"/>
          </p:nvPr>
        </p:nvGraphicFramePr>
        <p:xfrm>
          <a:off x="680322" y="2336873"/>
          <a:ext cx="5804562"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Cross Border Mergers and Acquisitions: A Complete Analysis"/>
          <p:cNvPicPr>
            <a:picLocks noChangeAspect="1" noChangeArrowheads="1"/>
          </p:cNvPicPr>
          <p:nvPr/>
        </p:nvPicPr>
        <p:blipFill>
          <a:blip r:embed="rId8"/>
          <a:srcRect/>
          <a:stretch>
            <a:fillRect/>
          </a:stretch>
        </p:blipFill>
        <p:spPr bwMode="auto">
          <a:xfrm>
            <a:off x="6484884" y="917071"/>
            <a:ext cx="5538794" cy="52088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p:cNvSpPr/>
          <p:nvPr/>
        </p:nvSpPr>
        <p:spPr>
          <a:xfrm>
            <a:off x="8195337" y="6289721"/>
            <a:ext cx="2962671" cy="369332"/>
          </a:xfrm>
          <a:prstGeom prst="rect">
            <a:avLst/>
          </a:prstGeom>
        </p:spPr>
        <p:txBody>
          <a:bodyPr wrap="none">
            <a:spAutoFit/>
          </a:bodyPr>
          <a:lstStyle/>
          <a:p>
            <a:pPr lvl="0"/>
            <a:r>
              <a:rPr lang="en-GB" dirty="0"/>
              <a:t>Source: (Bari et. al., 2019)</a:t>
            </a:r>
            <a:endParaRPr lang="en-IN" dirty="0"/>
          </a:p>
        </p:txBody>
      </p:sp>
    </p:spTree>
    <p:extLst>
      <p:ext uri="{BB962C8B-B14F-4D97-AF65-F5344CB8AC3E}">
        <p14:creationId xmlns:p14="http://schemas.microsoft.com/office/powerpoint/2010/main" val="1732152414"/>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6A9C41"/>
      </a:dk2>
      <a:lt2>
        <a:srgbClr val="E7E6E6"/>
      </a:lt2>
      <a:accent1>
        <a:srgbClr val="A7D535"/>
      </a:accent1>
      <a:accent2>
        <a:srgbClr val="EACA4F"/>
      </a:accent2>
      <a:accent3>
        <a:srgbClr val="FD9850"/>
      </a:accent3>
      <a:accent4>
        <a:srgbClr val="F46442"/>
      </a:accent4>
      <a:accent5>
        <a:srgbClr val="54D289"/>
      </a:accent5>
      <a:accent6>
        <a:srgbClr val="6AD8CB"/>
      </a:accent6>
      <a:hlink>
        <a:srgbClr val="CAFB50"/>
      </a:hlink>
      <a:folHlink>
        <a:srgbClr val="DEFF8B"/>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38000"/>
              </a:schemeClr>
            </a:gs>
            <a:gs pos="50000">
              <a:schemeClr val="phClr">
                <a:shade val="100000"/>
                <a:hueMod val="100000"/>
                <a:satMod val="110000"/>
                <a:lumMod val="130000"/>
              </a:schemeClr>
            </a:gs>
            <a:gs pos="100000">
              <a:schemeClr val="phClr">
                <a:shade val="78000"/>
                <a:hueMod val="106000"/>
                <a:satMod val="120000"/>
                <a:lumMod val="7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B587E4A9-1405-4B4F-8BC3-512EE08D2E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70</TotalTime>
  <Words>2548</Words>
  <Application>Microsoft Office PowerPoint</Application>
  <PresentationFormat>Widescreen</PresentationFormat>
  <Paragraphs>124</Paragraphs>
  <Slides>17</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Times New Roman</vt:lpstr>
      <vt:lpstr>Trebuchet MS</vt:lpstr>
      <vt:lpstr>Berlin</vt:lpstr>
      <vt:lpstr>Developing Relationships and Workplace Achievement </vt:lpstr>
      <vt:lpstr>Table of Contents</vt:lpstr>
      <vt:lpstr>Introduction</vt:lpstr>
      <vt:lpstr>The political, economic and cultural aspects of two countries</vt:lpstr>
      <vt:lpstr>Contd…</vt:lpstr>
      <vt:lpstr>Contd…</vt:lpstr>
      <vt:lpstr>Contd…</vt:lpstr>
      <vt:lpstr>Contd…</vt:lpstr>
      <vt:lpstr>IHRM in implementing effective mergers and acquisitions</vt:lpstr>
      <vt:lpstr>Contd…</vt:lpstr>
      <vt:lpstr>Contd…</vt:lpstr>
      <vt:lpstr>Contd…</vt:lpstr>
      <vt:lpstr>Contd…</vt:lpstr>
      <vt:lpstr>Contd…</vt:lpstr>
      <vt:lpstr>Recommendations</vt:lpstr>
      <vt:lpstr>Contd…</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 and Workplace Achievements</dc:title>
  <dc:creator/>
  <cp:lastModifiedBy>Cristian Dumitru (2108821)</cp:lastModifiedBy>
  <cp:revision>7</cp:revision>
  <dcterms:created xsi:type="dcterms:W3CDTF">2023-03-13T07:36:08Z</dcterms:created>
  <dcterms:modified xsi:type="dcterms:W3CDTF">2023-03-14T12:48:36Z</dcterms:modified>
</cp:coreProperties>
</file>