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502E-EC65-4CAE-99C1-A65CC2152955}" type="datetimeFigureOut">
              <a:rPr lang="en-GB" smtClean="0"/>
              <a:t>22/01/2015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2FD0-505F-4F77-9E03-3BE79E0A8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94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502E-EC65-4CAE-99C1-A65CC2152955}" type="datetimeFigureOut">
              <a:rPr lang="en-GB" smtClean="0"/>
              <a:t>22/01/2015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2FD0-505F-4F77-9E03-3BE79E0A8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121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502E-EC65-4CAE-99C1-A65CC2152955}" type="datetimeFigureOut">
              <a:rPr lang="en-GB" smtClean="0"/>
              <a:t>22/01/2015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2FD0-505F-4F77-9E03-3BE79E0A8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463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502E-EC65-4CAE-99C1-A65CC2152955}" type="datetimeFigureOut">
              <a:rPr lang="en-GB" smtClean="0"/>
              <a:t>22/01/2015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2FD0-505F-4F77-9E03-3BE79E0A8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297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502E-EC65-4CAE-99C1-A65CC2152955}" type="datetimeFigureOut">
              <a:rPr lang="en-GB" smtClean="0"/>
              <a:t>22/01/2015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2FD0-505F-4F77-9E03-3BE79E0A8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660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502E-EC65-4CAE-99C1-A65CC2152955}" type="datetimeFigureOut">
              <a:rPr lang="en-GB" smtClean="0"/>
              <a:t>22/01/2015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2FD0-505F-4F77-9E03-3BE79E0A8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787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502E-EC65-4CAE-99C1-A65CC2152955}" type="datetimeFigureOut">
              <a:rPr lang="en-GB" smtClean="0"/>
              <a:t>22/01/2015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2FD0-505F-4F77-9E03-3BE79E0A8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676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502E-EC65-4CAE-99C1-A65CC2152955}" type="datetimeFigureOut">
              <a:rPr lang="en-GB" smtClean="0"/>
              <a:t>22/01/2015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2FD0-505F-4F77-9E03-3BE79E0A8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309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502E-EC65-4CAE-99C1-A65CC2152955}" type="datetimeFigureOut">
              <a:rPr lang="en-GB" smtClean="0"/>
              <a:t>22/01/2015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2FD0-505F-4F77-9E03-3BE79E0A8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069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502E-EC65-4CAE-99C1-A65CC2152955}" type="datetimeFigureOut">
              <a:rPr lang="en-GB" smtClean="0"/>
              <a:t>22/01/2015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2FD0-505F-4F77-9E03-3BE79E0A8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256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502E-EC65-4CAE-99C1-A65CC2152955}" type="datetimeFigureOut">
              <a:rPr lang="en-GB" smtClean="0"/>
              <a:t>22/01/2015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2FD0-505F-4F77-9E03-3BE79E0A8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259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76502E-EC65-4CAE-99C1-A65CC2152955}" type="datetimeFigureOut">
              <a:rPr lang="en-GB" smtClean="0"/>
              <a:t>22/01/2015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372FD0-505F-4F77-9E03-3BE79E0A8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181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Annotated Bibliography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 quick (but by no means exhaustive 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08357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Rationale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Everyone has done a Bibliography or a  Reference List</a:t>
            </a:r>
          </a:p>
          <a:p>
            <a:r>
              <a:rPr lang="en-GB" dirty="0" smtClean="0"/>
              <a:t>They (bibliographies and reference lists) are NOT one and the same thing</a:t>
            </a:r>
          </a:p>
          <a:p>
            <a:r>
              <a:rPr lang="en-GB" dirty="0" smtClean="0"/>
              <a:t>Annotated bibliographies give both bibliographic detail but also a valued judgement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66861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What is an Annotated Bibliography? 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 list </a:t>
            </a:r>
            <a:r>
              <a:rPr lang="en-GB" dirty="0"/>
              <a:t>of sources </a:t>
            </a:r>
            <a:r>
              <a:rPr lang="en-GB" dirty="0" smtClean="0"/>
              <a:t>organized with full bibliographic detail in a specific way (house-style)</a:t>
            </a:r>
          </a:p>
          <a:p>
            <a:r>
              <a:rPr lang="en-GB" dirty="0" smtClean="0"/>
              <a:t>May include a variety </a:t>
            </a:r>
            <a:r>
              <a:rPr lang="en-GB" dirty="0"/>
              <a:t>of materials, books, </a:t>
            </a:r>
            <a:r>
              <a:rPr lang="en-GB" dirty="0" smtClean="0"/>
              <a:t>journals, grey literature, public documents (private one can be used as well), electronic media, such as  </a:t>
            </a:r>
            <a:r>
              <a:rPr lang="en-GB" dirty="0"/>
              <a:t>web sites, CD-ROMs, etc</a:t>
            </a:r>
            <a:r>
              <a:rPr lang="en-GB" dirty="0" smtClean="0"/>
              <a:t>. </a:t>
            </a:r>
          </a:p>
          <a:p>
            <a:r>
              <a:rPr lang="en-GB" dirty="0" smtClean="0"/>
              <a:t>Accompanied by a </a:t>
            </a:r>
            <a:r>
              <a:rPr lang="en-GB" dirty="0"/>
              <a:t>paragraph that describes, explains, and/or evaluates each entry in terms </a:t>
            </a:r>
            <a:r>
              <a:rPr lang="en-GB" dirty="0" smtClean="0"/>
              <a:t>o</a:t>
            </a:r>
          </a:p>
          <a:p>
            <a:pPr lvl="1"/>
            <a:r>
              <a:rPr lang="en-GB" dirty="0" smtClean="0"/>
              <a:t> </a:t>
            </a:r>
            <a:r>
              <a:rPr lang="en-GB" dirty="0"/>
              <a:t>quality, </a:t>
            </a:r>
            <a:endParaRPr lang="en-GB" dirty="0" smtClean="0"/>
          </a:p>
          <a:p>
            <a:pPr lvl="1"/>
            <a:r>
              <a:rPr lang="en-GB" dirty="0" smtClean="0"/>
              <a:t>authority</a:t>
            </a:r>
            <a:r>
              <a:rPr lang="en-GB" dirty="0"/>
              <a:t>, and </a:t>
            </a:r>
            <a:endParaRPr lang="en-GB" dirty="0" smtClean="0"/>
          </a:p>
          <a:p>
            <a:pPr lvl="1"/>
            <a:r>
              <a:rPr lang="en-GB" dirty="0" smtClean="0"/>
              <a:t>relevance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8373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 smtClean="0"/>
              <a:t> </a:t>
            </a:r>
            <a:br>
              <a:rPr lang="en-GB" sz="4000" b="1" dirty="0" smtClean="0"/>
            </a:br>
            <a:r>
              <a:rPr lang="en-GB" sz="4000" b="1" dirty="0" smtClean="0"/>
              <a:t>Purpose of an Annotated Bibliography? 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They serve </a:t>
            </a:r>
            <a:r>
              <a:rPr lang="en-GB" dirty="0"/>
              <a:t>a number of purposes, </a:t>
            </a:r>
            <a:r>
              <a:rPr lang="en-GB" dirty="0" smtClean="0"/>
              <a:t>includes but </a:t>
            </a:r>
            <a:r>
              <a:rPr lang="en-GB" dirty="0"/>
              <a:t>not </a:t>
            </a:r>
            <a:r>
              <a:rPr lang="en-GB" dirty="0" smtClean="0"/>
              <a:t>exclusively so:</a:t>
            </a:r>
            <a:endParaRPr lang="en-GB" dirty="0"/>
          </a:p>
          <a:p>
            <a:r>
              <a:rPr lang="en-GB" dirty="0"/>
              <a:t>A review of the literature on a particular </a:t>
            </a:r>
            <a:r>
              <a:rPr lang="en-GB" dirty="0" smtClean="0"/>
              <a:t>subject </a:t>
            </a:r>
            <a:endParaRPr lang="en-GB" dirty="0"/>
          </a:p>
          <a:p>
            <a:r>
              <a:rPr lang="en-GB" dirty="0"/>
              <a:t>Illustrate the quality of research that </a:t>
            </a:r>
            <a:r>
              <a:rPr lang="en-GB" dirty="0" smtClean="0"/>
              <a:t>has been done</a:t>
            </a:r>
            <a:endParaRPr lang="en-GB" dirty="0"/>
          </a:p>
          <a:p>
            <a:r>
              <a:rPr lang="en-GB" dirty="0"/>
              <a:t>Provide examples of the types of sources </a:t>
            </a:r>
            <a:r>
              <a:rPr lang="en-GB" dirty="0" smtClean="0"/>
              <a:t>available</a:t>
            </a:r>
          </a:p>
          <a:p>
            <a:r>
              <a:rPr lang="en-GB" dirty="0" smtClean="0"/>
              <a:t>Give a commentary on the ‘value’ or worth’ of the source</a:t>
            </a:r>
          </a:p>
          <a:p>
            <a:r>
              <a:rPr lang="en-GB" dirty="0" smtClean="0"/>
              <a:t>They can be selective </a:t>
            </a:r>
            <a:r>
              <a:rPr lang="en-GB" dirty="0"/>
              <a:t>or </a:t>
            </a:r>
            <a:r>
              <a:rPr lang="en-GB" dirty="0" smtClean="0"/>
              <a:t>comprehensive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	 </a:t>
            </a:r>
            <a:r>
              <a:rPr lang="en-GB" dirty="0" smtClean="0">
                <a:solidFill>
                  <a:srgbClr val="0070C0"/>
                </a:solidFill>
              </a:rPr>
              <a:t>selective</a:t>
            </a:r>
            <a:r>
              <a:rPr lang="en-GB" dirty="0" smtClean="0"/>
              <a:t> </a:t>
            </a:r>
            <a:r>
              <a:rPr lang="en-GB" dirty="0"/>
              <a:t>annotated bibliography includes just those items that are  </a:t>
            </a:r>
            <a:r>
              <a:rPr lang="en-GB" dirty="0" smtClean="0"/>
              <a:t>deemed most appropriate, readily available, are most current or some how judged ‘valued’  </a:t>
            </a:r>
            <a:r>
              <a:rPr lang="en-GB" dirty="0"/>
              <a:t>for the topic </a:t>
            </a: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	</a:t>
            </a:r>
            <a:r>
              <a:rPr lang="en-GB" dirty="0" smtClean="0">
                <a:solidFill>
                  <a:srgbClr val="0070C0"/>
                </a:solidFill>
              </a:rPr>
              <a:t>comprehensive</a:t>
            </a:r>
            <a:r>
              <a:rPr lang="en-GB" dirty="0" smtClean="0"/>
              <a:t> annotated bibliographies identify </a:t>
            </a:r>
            <a:r>
              <a:rPr lang="en-GB" dirty="0"/>
              <a:t>all that is available on </a:t>
            </a:r>
            <a:r>
              <a:rPr lang="en-GB" dirty="0" smtClean="0"/>
              <a:t>the topic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966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See the house style (name the journal)</a:t>
            </a:r>
          </a:p>
          <a:p>
            <a:r>
              <a:rPr lang="en-GB" dirty="0"/>
              <a:t>Alphabetical</a:t>
            </a:r>
          </a:p>
          <a:p>
            <a:r>
              <a:rPr lang="en-GB" dirty="0"/>
              <a:t>Chronological: </a:t>
            </a:r>
            <a:endParaRPr lang="en-GB" dirty="0" smtClean="0"/>
          </a:p>
          <a:p>
            <a:pPr lvl="1"/>
            <a:r>
              <a:rPr lang="en-GB" dirty="0" smtClean="0"/>
              <a:t>either </a:t>
            </a:r>
            <a:r>
              <a:rPr lang="en-GB" dirty="0"/>
              <a:t>by date of publication or by </a:t>
            </a:r>
          </a:p>
          <a:p>
            <a:pPr lvl="1"/>
            <a:r>
              <a:rPr lang="en-GB" dirty="0" smtClean="0"/>
              <a:t>period or </a:t>
            </a:r>
            <a:r>
              <a:rPr lang="en-GB" dirty="0" smtClean="0"/>
              <a:t>era, </a:t>
            </a:r>
            <a:r>
              <a:rPr lang="en-GB" dirty="0" smtClean="0"/>
              <a:t>of </a:t>
            </a:r>
            <a:r>
              <a:rPr lang="en-GB" dirty="0"/>
              <a:t>subject matter (century, </a:t>
            </a:r>
            <a:r>
              <a:rPr lang="en-GB" dirty="0" smtClean="0"/>
              <a:t>decade</a:t>
            </a:r>
            <a:r>
              <a:rPr lang="en-GB" dirty="0"/>
              <a:t>, event, year)</a:t>
            </a:r>
          </a:p>
          <a:p>
            <a:r>
              <a:rPr lang="en-GB" dirty="0"/>
              <a:t>By subtopic</a:t>
            </a:r>
          </a:p>
          <a:p>
            <a:r>
              <a:rPr lang="en-GB" dirty="0"/>
              <a:t>By format (articles, books, government documents, media, web pages, etc.)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991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What are the Annotations bit?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Annotations usually </a:t>
            </a:r>
            <a:r>
              <a:rPr lang="en-GB" dirty="0"/>
              <a:t>perform two functions</a:t>
            </a:r>
            <a:r>
              <a:rPr lang="en-GB" dirty="0" smtClean="0"/>
              <a:t>,</a:t>
            </a:r>
          </a:p>
          <a:p>
            <a:pPr lvl="1"/>
            <a:r>
              <a:rPr lang="en-GB" dirty="0" smtClean="0"/>
              <a:t> </a:t>
            </a:r>
            <a:r>
              <a:rPr lang="en-GB" dirty="0"/>
              <a:t>describe the source </a:t>
            </a:r>
            <a:endParaRPr lang="en-GB" dirty="0" smtClean="0"/>
          </a:p>
          <a:p>
            <a:pPr lvl="1"/>
            <a:r>
              <a:rPr lang="en-GB" dirty="0" smtClean="0"/>
              <a:t>evaluate </a:t>
            </a:r>
            <a:r>
              <a:rPr lang="en-GB" dirty="0"/>
              <a:t>the </a:t>
            </a:r>
            <a:r>
              <a:rPr lang="en-GB" dirty="0" smtClean="0"/>
              <a:t>content. </a:t>
            </a: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they are a concise explanation </a:t>
            </a:r>
            <a:r>
              <a:rPr lang="en-GB" dirty="0"/>
              <a:t>of a </a:t>
            </a:r>
            <a:r>
              <a:rPr lang="en-GB" dirty="0" smtClean="0"/>
              <a:t>single source of information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include </a:t>
            </a:r>
            <a:r>
              <a:rPr lang="en-GB" dirty="0"/>
              <a:t>important </a:t>
            </a:r>
            <a:r>
              <a:rPr lang="en-GB" dirty="0" smtClean="0"/>
              <a:t>indications of </a:t>
            </a:r>
            <a:r>
              <a:rPr lang="en-GB" dirty="0"/>
              <a:t>content not </a:t>
            </a:r>
            <a:r>
              <a:rPr lang="en-GB" dirty="0" smtClean="0"/>
              <a:t>obvious </a:t>
            </a:r>
            <a:r>
              <a:rPr lang="en-GB" dirty="0"/>
              <a:t>in the title. </a:t>
            </a:r>
            <a:endParaRPr lang="en-GB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enables </a:t>
            </a:r>
            <a:r>
              <a:rPr lang="en-GB" dirty="0"/>
              <a:t>the </a:t>
            </a:r>
            <a:r>
              <a:rPr lang="en-GB" dirty="0" smtClean="0"/>
              <a:t>reader </a:t>
            </a:r>
            <a:r>
              <a:rPr lang="en-GB" dirty="0"/>
              <a:t>to establish the relevance of a specific </a:t>
            </a:r>
            <a:r>
              <a:rPr lang="en-GB" dirty="0" smtClean="0"/>
              <a:t>source and </a:t>
            </a:r>
            <a:r>
              <a:rPr lang="en-GB" dirty="0"/>
              <a:t>to decide whether to consult the full text of the work. </a:t>
            </a:r>
            <a:endParaRPr lang="en-GB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they strike a balance between the description of the source/content and evaluation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137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Structure</a:t>
            </a:r>
            <a:br>
              <a:rPr lang="en-GB" b="1" dirty="0" smtClean="0"/>
            </a:br>
            <a:r>
              <a:rPr lang="en-GB" dirty="0" smtClean="0"/>
              <a:t>(</a:t>
            </a:r>
            <a:r>
              <a:rPr lang="en-GB" dirty="0" smtClean="0"/>
              <a:t>All of this is prefaced with usually….)</a:t>
            </a:r>
            <a:r>
              <a:rPr lang="en-GB" dirty="0" smtClean="0"/>
              <a:t>  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600" dirty="0" smtClean="0"/>
              <a:t>Length</a:t>
            </a:r>
            <a:r>
              <a:rPr lang="en-GB" sz="2600" dirty="0"/>
              <a:t>: </a:t>
            </a:r>
            <a:r>
              <a:rPr lang="en-GB" sz="2600" dirty="0" smtClean="0"/>
              <a:t>one </a:t>
            </a:r>
            <a:r>
              <a:rPr lang="en-GB" sz="2600" dirty="0"/>
              <a:t>paragraph and are approximately </a:t>
            </a:r>
            <a:r>
              <a:rPr lang="en-GB" sz="2600" dirty="0" smtClean="0"/>
              <a:t> around 100-150 or so words long AS A GUIDELINE</a:t>
            </a:r>
          </a:p>
          <a:p>
            <a:r>
              <a:rPr lang="en-GB" sz="2600" dirty="0" smtClean="0"/>
              <a:t>Written in the third </a:t>
            </a:r>
            <a:r>
              <a:rPr lang="en-GB" sz="2600" dirty="0"/>
              <a:t>person </a:t>
            </a:r>
            <a:r>
              <a:rPr lang="en-GB" sz="2600" dirty="0" smtClean="0"/>
              <a:t>USUALLY, (first </a:t>
            </a:r>
            <a:r>
              <a:rPr lang="en-GB" sz="2600" dirty="0"/>
              <a:t>person may be appropriate for certain types of annotated </a:t>
            </a:r>
            <a:r>
              <a:rPr lang="en-GB" sz="2600" dirty="0" smtClean="0"/>
              <a:t>bibliographies).</a:t>
            </a:r>
            <a:endParaRPr lang="en-GB" sz="2600" dirty="0"/>
          </a:p>
          <a:p>
            <a:r>
              <a:rPr lang="en-GB" sz="2600" dirty="0" smtClean="0"/>
              <a:t>Use of quotes is acceptable and to be encouraged IF appropriate (they really have to capture the ‘feel’ of the source</a:t>
            </a:r>
            <a:endParaRPr lang="en-GB" sz="2600" dirty="0"/>
          </a:p>
          <a:p>
            <a:r>
              <a:rPr lang="en-GB" sz="2600" dirty="0" smtClean="0"/>
              <a:t>Written in sentences, usually, </a:t>
            </a:r>
            <a:r>
              <a:rPr lang="en-GB" sz="2600" dirty="0"/>
              <a:t>but single descriptive </a:t>
            </a:r>
            <a:r>
              <a:rPr lang="en-GB" sz="2600" dirty="0" smtClean="0"/>
              <a:t>words in list form can be acceptable – if it is appropriate to the source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7503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many?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You need to make a judgement on (and this is what you will </a:t>
            </a:r>
            <a:r>
              <a:rPr lang="en-GB" smtClean="0"/>
              <a:t>be judged on )</a:t>
            </a:r>
            <a:endParaRPr lang="en-GB" dirty="0" smtClean="0"/>
          </a:p>
          <a:p>
            <a:r>
              <a:rPr lang="en-GB" dirty="0" smtClean="0"/>
              <a:t>what sources to use</a:t>
            </a:r>
          </a:p>
          <a:p>
            <a:r>
              <a:rPr lang="en-GB" dirty="0" smtClean="0"/>
              <a:t>how many to use – </a:t>
            </a:r>
          </a:p>
          <a:p>
            <a:pPr marL="0" indent="0">
              <a:buNone/>
            </a:pPr>
            <a:r>
              <a:rPr lang="en-GB" dirty="0" smtClean="0"/>
              <a:t>This will be dictated by </a:t>
            </a:r>
          </a:p>
          <a:p>
            <a:pPr marL="0" indent="0">
              <a:buNone/>
            </a:pPr>
            <a:r>
              <a:rPr lang="en-GB" dirty="0" smtClean="0"/>
              <a:t>How much you write on each source</a:t>
            </a:r>
          </a:p>
          <a:p>
            <a:pPr marL="0" indent="0">
              <a:buNone/>
            </a:pPr>
            <a:r>
              <a:rPr lang="en-GB" dirty="0" smtClean="0"/>
              <a:t>The ‘worth’ of this task in terms of word length for the module assessment, i.e. a quarter of the assessment (as a quick rule of thumb 10 is too few – 20 too many BUT in reality it would depend on the topic, rationale, etc.))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6634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501</Words>
  <Application>Microsoft Office PowerPoint</Application>
  <PresentationFormat>On-screen Show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Annotated Bibliography </vt:lpstr>
      <vt:lpstr>Rationale</vt:lpstr>
      <vt:lpstr>What is an Annotated Bibliography?  </vt:lpstr>
      <vt:lpstr>  Purpose of an Annotated Bibliography?  </vt:lpstr>
      <vt:lpstr>Organisation</vt:lpstr>
      <vt:lpstr>What are the Annotations bit? </vt:lpstr>
      <vt:lpstr> Structure (All of this is prefaced with usually….)   </vt:lpstr>
      <vt:lpstr>How many?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Ros Coard</dc:creator>
  <cp:lastModifiedBy>Ros Coard</cp:lastModifiedBy>
  <cp:revision>7</cp:revision>
  <dcterms:created xsi:type="dcterms:W3CDTF">2015-01-22T12:19:55Z</dcterms:created>
  <dcterms:modified xsi:type="dcterms:W3CDTF">2015-01-22T12:59:45Z</dcterms:modified>
</cp:coreProperties>
</file>