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Canva Sans" panose="020B0604020202020204" charset="0"/>
      <p:regular r:id="rId18"/>
    </p:embeddedFont>
    <p:embeddedFont>
      <p:font typeface="Inter" panose="020B0604020202020204" charset="0"/>
      <p:regular r:id="rId19"/>
    </p:embeddedFont>
    <p:embeddedFont>
      <p:font typeface="Inter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4" d="100"/>
          <a:sy n="44" d="100"/>
        </p:scale>
        <p:origin x="412" y="4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slides/_rels/slide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png"/></Relationships>
</file>

<file path=ppt/slides/_rels/slide7.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52.png"/><Relationship Id="rId3" Type="http://schemas.openxmlformats.org/officeDocument/2006/relationships/image" Target="../media/image42.svg"/><Relationship Id="rId7" Type="http://schemas.openxmlformats.org/officeDocument/2006/relationships/image" Target="../media/image46.svg"/><Relationship Id="rId12" Type="http://schemas.openxmlformats.org/officeDocument/2006/relationships/image" Target="../media/image51.png"/><Relationship Id="rId2"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45.png"/><Relationship Id="rId11" Type="http://schemas.openxmlformats.org/officeDocument/2006/relationships/image" Target="../media/image50.svg"/><Relationship Id="rId5" Type="http://schemas.openxmlformats.org/officeDocument/2006/relationships/image" Target="../media/image44.svg"/><Relationship Id="rId15" Type="http://schemas.openxmlformats.org/officeDocument/2006/relationships/image" Target="../media/image54.svg"/><Relationship Id="rId10" Type="http://schemas.openxmlformats.org/officeDocument/2006/relationships/image" Target="../media/image49.png"/><Relationship Id="rId4" Type="http://schemas.openxmlformats.org/officeDocument/2006/relationships/image" Target="../media/image43.png"/><Relationship Id="rId9" Type="http://schemas.openxmlformats.org/officeDocument/2006/relationships/image" Target="../media/image48.svg"/><Relationship Id="rId14" Type="http://schemas.openxmlformats.org/officeDocument/2006/relationships/image" Target="../media/image53.png"/></Relationships>
</file>

<file path=ppt/slides/_rels/slide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6.svg"/><Relationship Id="rId7" Type="http://schemas.openxmlformats.org/officeDocument/2006/relationships/image" Target="../media/image58.png"/><Relationship Id="rId2"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0.svg"/><Relationship Id="rId10" Type="http://schemas.openxmlformats.org/officeDocument/2006/relationships/image" Target="../media/image61.svg"/><Relationship Id="rId4" Type="http://schemas.openxmlformats.org/officeDocument/2006/relationships/image" Target="../media/image49.png"/><Relationship Id="rId9" Type="http://schemas.openxmlformats.org/officeDocument/2006/relationships/image" Target="../media/image60.png"/></Relationships>
</file>

<file path=ppt/slides/_rels/slide9.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svg"/><Relationship Id="rId7" Type="http://schemas.openxmlformats.org/officeDocument/2006/relationships/image" Target="../media/image67.svg"/><Relationship Id="rId2" Type="http://schemas.openxmlformats.org/officeDocument/2006/relationships/image" Target="../media/image62.png"/><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 Id="rId9" Type="http://schemas.openxmlformats.org/officeDocument/2006/relationships/image" Target="../media/image69.svg"/></Relationships>
</file>

<file path=ppt/slides/_rels/slide10.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50.svg"/><Relationship Id="rId7" Type="http://schemas.openxmlformats.org/officeDocument/2006/relationships/image" Target="../media/image73.pn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72.svg"/><Relationship Id="rId5" Type="http://schemas.openxmlformats.org/officeDocument/2006/relationships/image" Target="../media/image71.png"/><Relationship Id="rId10" Type="http://schemas.openxmlformats.org/officeDocument/2006/relationships/image" Target="../media/image76.svg"/><Relationship Id="rId4" Type="http://schemas.openxmlformats.org/officeDocument/2006/relationships/image" Target="../media/image70.jpeg"/><Relationship Id="rId9" Type="http://schemas.openxmlformats.org/officeDocument/2006/relationships/image" Target="../media/image7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7.jpe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8.jpeg"/><Relationship Id="rId1" Type="http://schemas.openxmlformats.org/officeDocument/2006/relationships/slideLayout" Target="../slideLayouts/slideLayout7.xml"/><Relationship Id="rId4" Type="http://schemas.openxmlformats.org/officeDocument/2006/relationships/image" Target="../media/image76.sv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9.jpeg"/><Relationship Id="rId1" Type="http://schemas.openxmlformats.org/officeDocument/2006/relationships/slideLayout" Target="../slideLayouts/slideLayout7.xml"/><Relationship Id="rId4" Type="http://schemas.openxmlformats.org/officeDocument/2006/relationships/image" Target="../media/image80.gif"/></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37/ocp0000376" TargetMode="External"/><Relationship Id="rId13" Type="http://schemas.openxmlformats.org/officeDocument/2006/relationships/hyperlink" Target="https://www.hotelmanagement-network.com/features/hotels-worldwide-struggle-to-attract-and-keep-skilled-staff/" TargetMode="External"/><Relationship Id="rId3" Type="http://schemas.openxmlformats.org/officeDocument/2006/relationships/image" Target="../media/image6.png"/><Relationship Id="rId7" Type="http://schemas.openxmlformats.org/officeDocument/2006/relationships/hyperlink" Target="https://doi.org/10.1016/j.ijhm.2023.103686" TargetMode="External"/><Relationship Id="rId12" Type="http://schemas.openxmlformats.org/officeDocument/2006/relationships/hyperlink" Target="https://www.cipd.org/uk/knowledge/guides/mental-health-support-guide/" TargetMode="External"/><Relationship Id="rId2" Type="http://schemas.openxmlformats.org/officeDocument/2006/relationships/image" Target="../media/image4.png"/><Relationship Id="rId16" Type="http://schemas.openxmlformats.org/officeDocument/2006/relationships/image" Target="../media/image81.jpeg"/><Relationship Id="rId1" Type="http://schemas.openxmlformats.org/officeDocument/2006/relationships/slideLayout" Target="../slideLayouts/slideLayout7.xml"/><Relationship Id="rId6" Type="http://schemas.openxmlformats.org/officeDocument/2006/relationships/hyperlink" Target="https://doi.org/10.1080/19368623.2021.1957743" TargetMode="External"/><Relationship Id="rId11" Type="http://schemas.openxmlformats.org/officeDocument/2006/relationships/hyperlink" Target="https://www.cipd.org/globalassets/media/knowledge/knowledge-hub/factsheets/pestle-analysis-factsheet_20221230T092611.pdf" TargetMode="External"/><Relationship Id="rId5" Type="http://schemas.openxmlformats.org/officeDocument/2006/relationships/hyperlink" Target="https://www.acas.org.uk/supporting-mental-health-workplace" TargetMode="External"/><Relationship Id="rId15" Type="http://schemas.openxmlformats.org/officeDocument/2006/relationships/hyperlink" Target="https://doi.org/10.1037/0021-9010.86.3.499" TargetMode="External"/><Relationship Id="rId10" Type="http://schemas.openxmlformats.org/officeDocument/2006/relationships/hyperlink" Target="https://employers.hosco.com/blog/4-examples-of-employee-well-being-programs-in-hospitality" TargetMode="External"/><Relationship Id="rId4" Type="http://schemas.openxmlformats.org/officeDocument/2006/relationships/image" Target="../media/image7.svg"/><Relationship Id="rId9" Type="http://schemas.openxmlformats.org/officeDocument/2006/relationships/hyperlink" Target="https://www.theguardian.com/society/2024/mar/27/mental-illness-costs-england-300bn-a-year-study-shows" TargetMode="External"/><Relationship Id="rId14" Type="http://schemas.openxmlformats.org/officeDocument/2006/relationships/hyperlink" Target="https://doi.org/10.1108/09596111111130001"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ress.hse.gov.uk/2024/11/20/hse-publishes-annual-work-related-ill-health-and-injury-statistics-for-2023-24/" TargetMode="External"/><Relationship Id="rId13" Type="http://schemas.openxmlformats.org/officeDocument/2006/relationships/image" Target="../media/image81.jpeg"/><Relationship Id="rId3" Type="http://schemas.openxmlformats.org/officeDocument/2006/relationships/image" Target="../media/image6.png"/><Relationship Id="rId7" Type="http://schemas.openxmlformats.org/officeDocument/2006/relationships/hyperlink" Target="https://www.researchgate.net/publication/265061800_SENSE_OF_COHERENCE_AFFECTIVE_WELLBEING_AND_BURNOUT_IN_A_HIGHER_EDUCATION_INSTITUTION_CALL_CENTRE" TargetMode="External"/><Relationship Id="rId12" Type="http://schemas.openxmlformats.org/officeDocument/2006/relationships/hyperlink" Target="https://doi.org/10.1007/s11469-018-9874-z" TargetMode="Externa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www.georgebrown.ca/sites/default/files/uploadedfiles/tlc/_documents/peas_framework_for_critical_thinking.pdf" TargetMode="External"/><Relationship Id="rId11" Type="http://schemas.openxmlformats.org/officeDocument/2006/relationships/hyperlink" Target="https://www.researchgate.net/publication/327848939_Occupational_Stress_and_Workplace_Design" TargetMode="External"/><Relationship Id="rId5" Type="http://schemas.openxmlformats.org/officeDocument/2006/relationships/hyperlink" Target="https://www.peoplemanagement.co.uk/article/1840667/hr-key-role-tackling-uks-labour-shortage-businesses-invest-upskilling-existing-employees-automation" TargetMode="External"/><Relationship Id="rId10" Type="http://schemas.openxmlformats.org/officeDocument/2006/relationships/hyperlink" Target="https://hospitality.institute/mha803/workplace-stressors-hospitality-causes-solutions/" TargetMode="External"/><Relationship Id="rId4" Type="http://schemas.openxmlformats.org/officeDocument/2006/relationships/image" Target="../media/image7.svg"/><Relationship Id="rId9" Type="http://schemas.openxmlformats.org/officeDocument/2006/relationships/hyperlink" Target="https://doi.org/10.1037/0003-066X.44.3.51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modernhospitality.co.uk/hospitality-workers-report-surge-in-mental-health-and-wellbeing-issues/" TargetMode="External"/><Relationship Id="rId13" Type="http://schemas.openxmlformats.org/officeDocument/2006/relationships/image" Target="../media/image81.jpeg"/><Relationship Id="rId3" Type="http://schemas.openxmlformats.org/officeDocument/2006/relationships/image" Target="../media/image6.png"/><Relationship Id="rId7" Type="http://schemas.openxmlformats.org/officeDocument/2006/relationships/hyperlink" Target="https://www.simplypsychology.org/maslow.html" TargetMode="External"/><Relationship Id="rId12" Type="http://schemas.openxmlformats.org/officeDocument/2006/relationships/hyperlink" Target="https://www.theburntchefproject.com/learnmore/mental-health-survey" TargetMode="Externa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doi.org/10.1146/annurev.psych.52.1.397" TargetMode="External"/><Relationship Id="rId11" Type="http://schemas.openxmlformats.org/officeDocument/2006/relationships/hyperlink" Target="https://www.theguardian.com/uk-news/2025/aug/31/why-zero-hours-workers-welcome-labour-rights-bill" TargetMode="External"/><Relationship Id="rId5" Type="http://schemas.openxmlformats.org/officeDocument/2006/relationships/hyperlink" Target="https://doi.org/10.1016/j.ijhm.2013.08.014" TargetMode="External"/><Relationship Id="rId10" Type="http://schemas.openxmlformats.org/officeDocument/2006/relationships/hyperlink" Target="https://www.linkedin.com/pulse/empathy-hospitality-leadership-elevating-employee-engagement-p%C4%83tru-dfwtf/" TargetMode="External"/><Relationship Id="rId4" Type="http://schemas.openxmlformats.org/officeDocument/2006/relationships/image" Target="../media/image7.svg"/><Relationship Id="rId9" Type="http://schemas.openxmlformats.org/officeDocument/2006/relationships/hyperlink" Target="https://medium.com/design-bootcamp/thematic-analysis-1798722b63a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810546">
            <a:off x="7941653" y="-1396059"/>
            <a:ext cx="719549" cy="13644066"/>
            <a:chOff x="0" y="0"/>
            <a:chExt cx="189511" cy="3593499"/>
          </a:xfrm>
        </p:grpSpPr>
        <p:sp>
          <p:nvSpPr>
            <p:cNvPr id="3" name="Freeform 3"/>
            <p:cNvSpPr/>
            <p:nvPr/>
          </p:nvSpPr>
          <p:spPr>
            <a:xfrm>
              <a:off x="0" y="0"/>
              <a:ext cx="189511" cy="3593499"/>
            </a:xfrm>
            <a:custGeom>
              <a:avLst/>
              <a:gdLst/>
              <a:ahLst/>
              <a:cxnLst/>
              <a:rect l="l" t="t" r="r" b="b"/>
              <a:pathLst>
                <a:path w="189511" h="3593499">
                  <a:moveTo>
                    <a:pt x="0" y="0"/>
                  </a:moveTo>
                  <a:lnTo>
                    <a:pt x="189511" y="0"/>
                  </a:lnTo>
                  <a:lnTo>
                    <a:pt x="189511" y="3593499"/>
                  </a:lnTo>
                  <a:lnTo>
                    <a:pt x="0" y="3593499"/>
                  </a:lnTo>
                  <a:close/>
                </a:path>
              </a:pathLst>
            </a:custGeom>
            <a:gradFill rotWithShape="1">
              <a:gsLst>
                <a:gs pos="0">
                  <a:srgbClr val="666F73">
                    <a:alpha val="46000"/>
                  </a:srgbClr>
                </a:gs>
                <a:gs pos="100000">
                  <a:srgbClr val="666F73">
                    <a:alpha val="0"/>
                  </a:srgbClr>
                </a:gs>
              </a:gsLst>
              <a:lin ang="0"/>
            </a:gradFill>
          </p:spPr>
          <p:txBody>
            <a:bodyPr/>
            <a:lstStyle/>
            <a:p>
              <a:endParaRPr lang="lv-LV"/>
            </a:p>
          </p:txBody>
        </p:sp>
        <p:sp>
          <p:nvSpPr>
            <p:cNvPr id="4" name="TextBox 4"/>
            <p:cNvSpPr txBox="1"/>
            <p:nvPr/>
          </p:nvSpPr>
          <p:spPr>
            <a:xfrm>
              <a:off x="0" y="-38100"/>
              <a:ext cx="189511" cy="363159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3001036" y="-955961"/>
            <a:ext cx="14373086" cy="12198922"/>
            <a:chOff x="0" y="0"/>
            <a:chExt cx="406400" cy="344925"/>
          </a:xfrm>
        </p:grpSpPr>
        <p:sp>
          <p:nvSpPr>
            <p:cNvPr id="6" name="Freeform 6"/>
            <p:cNvSpPr/>
            <p:nvPr/>
          </p:nvSpPr>
          <p:spPr>
            <a:xfrm>
              <a:off x="0" y="0"/>
              <a:ext cx="406400" cy="344925"/>
            </a:xfrm>
            <a:custGeom>
              <a:avLst/>
              <a:gdLst/>
              <a:ahLst/>
              <a:cxnLst/>
              <a:rect l="l" t="t" r="r" b="b"/>
              <a:pathLst>
                <a:path w="406400" h="344925">
                  <a:moveTo>
                    <a:pt x="203200" y="0"/>
                  </a:moveTo>
                  <a:lnTo>
                    <a:pt x="0" y="0"/>
                  </a:lnTo>
                  <a:lnTo>
                    <a:pt x="203200" y="344925"/>
                  </a:lnTo>
                  <a:lnTo>
                    <a:pt x="406400" y="344925"/>
                  </a:lnTo>
                  <a:lnTo>
                    <a:pt x="203200" y="0"/>
                  </a:lnTo>
                  <a:close/>
                </a:path>
              </a:pathLst>
            </a:custGeom>
            <a:blipFill>
              <a:blip r:embed="rId2"/>
              <a:stretch>
                <a:fillRect l="-6582" r="-6582"/>
              </a:stretch>
            </a:blipFill>
            <a:ln w="238125" cap="sq">
              <a:solidFill>
                <a:srgbClr val="0A863D"/>
              </a:solidFill>
              <a:prstDash val="solid"/>
              <a:miter/>
            </a:ln>
          </p:spPr>
          <p:txBody>
            <a:bodyPr/>
            <a:lstStyle/>
            <a:p>
              <a:endParaRPr lang="lv-LV"/>
            </a:p>
          </p:txBody>
        </p:sp>
      </p:grpSp>
      <p:grpSp>
        <p:nvGrpSpPr>
          <p:cNvPr id="7" name="Group 7"/>
          <p:cNvGrpSpPr/>
          <p:nvPr/>
        </p:nvGrpSpPr>
        <p:grpSpPr>
          <a:xfrm>
            <a:off x="9854891" y="9001134"/>
            <a:ext cx="11045772" cy="1285866"/>
            <a:chOff x="0" y="0"/>
            <a:chExt cx="2909174" cy="338664"/>
          </a:xfrm>
        </p:grpSpPr>
        <p:sp>
          <p:nvSpPr>
            <p:cNvPr id="8" name="Freeform 8"/>
            <p:cNvSpPr/>
            <p:nvPr/>
          </p:nvSpPr>
          <p:spPr>
            <a:xfrm>
              <a:off x="0" y="0"/>
              <a:ext cx="2909174" cy="338664"/>
            </a:xfrm>
            <a:custGeom>
              <a:avLst/>
              <a:gdLst/>
              <a:ahLst/>
              <a:cxnLst/>
              <a:rect l="l" t="t" r="r" b="b"/>
              <a:pathLst>
                <a:path w="2909174" h="338664">
                  <a:moveTo>
                    <a:pt x="2705974" y="0"/>
                  </a:moveTo>
                  <a:lnTo>
                    <a:pt x="0" y="0"/>
                  </a:lnTo>
                  <a:lnTo>
                    <a:pt x="203200" y="338664"/>
                  </a:lnTo>
                  <a:lnTo>
                    <a:pt x="2909174" y="338664"/>
                  </a:lnTo>
                  <a:lnTo>
                    <a:pt x="2705974" y="0"/>
                  </a:lnTo>
                  <a:close/>
                </a:path>
              </a:pathLst>
            </a:custGeom>
            <a:solidFill>
              <a:srgbClr val="0A863D"/>
            </a:solidFill>
          </p:spPr>
          <p:txBody>
            <a:bodyPr/>
            <a:lstStyle/>
            <a:p>
              <a:endParaRPr lang="lv-LV"/>
            </a:p>
          </p:txBody>
        </p:sp>
        <p:sp>
          <p:nvSpPr>
            <p:cNvPr id="9" name="TextBox 9"/>
            <p:cNvSpPr txBox="1"/>
            <p:nvPr/>
          </p:nvSpPr>
          <p:spPr>
            <a:xfrm>
              <a:off x="101600" y="-38100"/>
              <a:ext cx="2705974" cy="376764"/>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0275594" y="5754701"/>
            <a:ext cx="7356544" cy="440494"/>
          </a:xfrm>
          <a:prstGeom prst="rect">
            <a:avLst/>
          </a:prstGeom>
        </p:spPr>
        <p:txBody>
          <a:bodyPr lIns="0" tIns="0" rIns="0" bIns="0" rtlCol="0" anchor="t">
            <a:spAutoFit/>
          </a:bodyPr>
          <a:lstStyle/>
          <a:p>
            <a:pPr algn="r">
              <a:lnSpc>
                <a:spcPts val="3545"/>
              </a:lnSpc>
              <a:spcBef>
                <a:spcPct val="0"/>
              </a:spcBef>
            </a:pPr>
            <a:r>
              <a:rPr lang="en-US" sz="2532">
                <a:solidFill>
                  <a:srgbClr val="000000"/>
                </a:solidFill>
                <a:latin typeface="Inter"/>
                <a:ea typeface="Inter"/>
                <a:cs typeface="Inter"/>
                <a:sym typeface="Inter"/>
              </a:rPr>
              <a:t>Building a healthier, more resilient workforce</a:t>
            </a:r>
          </a:p>
        </p:txBody>
      </p:sp>
      <p:grpSp>
        <p:nvGrpSpPr>
          <p:cNvPr id="11" name="Group 11"/>
          <p:cNvGrpSpPr/>
          <p:nvPr/>
        </p:nvGrpSpPr>
        <p:grpSpPr>
          <a:xfrm>
            <a:off x="9261289" y="5636752"/>
            <a:ext cx="11387339" cy="733541"/>
            <a:chOff x="0" y="0"/>
            <a:chExt cx="5257351" cy="338664"/>
          </a:xfrm>
        </p:grpSpPr>
        <p:sp>
          <p:nvSpPr>
            <p:cNvPr id="12" name="Freeform 12"/>
            <p:cNvSpPr/>
            <p:nvPr/>
          </p:nvSpPr>
          <p:spPr>
            <a:xfrm>
              <a:off x="0" y="0"/>
              <a:ext cx="5257351" cy="338664"/>
            </a:xfrm>
            <a:custGeom>
              <a:avLst/>
              <a:gdLst/>
              <a:ahLst/>
              <a:cxnLst/>
              <a:rect l="l" t="t" r="r" b="b"/>
              <a:pathLst>
                <a:path w="5257351" h="338664">
                  <a:moveTo>
                    <a:pt x="5054151" y="0"/>
                  </a:moveTo>
                  <a:lnTo>
                    <a:pt x="0" y="0"/>
                  </a:lnTo>
                  <a:lnTo>
                    <a:pt x="203200" y="338664"/>
                  </a:lnTo>
                  <a:lnTo>
                    <a:pt x="5257351" y="338664"/>
                  </a:lnTo>
                  <a:lnTo>
                    <a:pt x="5054151" y="0"/>
                  </a:lnTo>
                  <a:close/>
                </a:path>
              </a:pathLst>
            </a:custGeom>
            <a:gradFill rotWithShape="1">
              <a:gsLst>
                <a:gs pos="0">
                  <a:srgbClr val="0A863D">
                    <a:alpha val="100000"/>
                  </a:srgbClr>
                </a:gs>
                <a:gs pos="100000">
                  <a:srgbClr val="9BD73A">
                    <a:alpha val="100000"/>
                  </a:srgbClr>
                </a:gs>
              </a:gsLst>
              <a:lin ang="0"/>
            </a:gradFill>
          </p:spPr>
          <p:txBody>
            <a:bodyPr/>
            <a:lstStyle/>
            <a:p>
              <a:endParaRPr lang="lv-LV"/>
            </a:p>
          </p:txBody>
        </p:sp>
        <p:sp>
          <p:nvSpPr>
            <p:cNvPr id="13" name="TextBox 13"/>
            <p:cNvSpPr txBox="1"/>
            <p:nvPr/>
          </p:nvSpPr>
          <p:spPr>
            <a:xfrm>
              <a:off x="101600" y="-38100"/>
              <a:ext cx="5054151" cy="376764"/>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412540" y="4343567"/>
            <a:ext cx="4292997" cy="6244359"/>
          </a:xfrm>
          <a:custGeom>
            <a:avLst/>
            <a:gdLst/>
            <a:ahLst/>
            <a:cxnLst/>
            <a:rect l="l" t="t" r="r" b="b"/>
            <a:pathLst>
              <a:path w="4292997" h="6244359">
                <a:moveTo>
                  <a:pt x="0" y="0"/>
                </a:moveTo>
                <a:lnTo>
                  <a:pt x="4292997" y="0"/>
                </a:lnTo>
                <a:lnTo>
                  <a:pt x="4292997" y="6244358"/>
                </a:lnTo>
                <a:lnTo>
                  <a:pt x="0" y="62443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15" name="TextBox 15"/>
          <p:cNvSpPr txBox="1"/>
          <p:nvPr/>
        </p:nvSpPr>
        <p:spPr>
          <a:xfrm>
            <a:off x="6043813" y="1105787"/>
            <a:ext cx="11995520" cy="3457606"/>
          </a:xfrm>
          <a:prstGeom prst="rect">
            <a:avLst/>
          </a:prstGeom>
        </p:spPr>
        <p:txBody>
          <a:bodyPr lIns="0" tIns="0" rIns="0" bIns="0" rtlCol="0" anchor="t">
            <a:spAutoFit/>
          </a:bodyPr>
          <a:lstStyle/>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BEHIND THE SMILES: </a:t>
            </a:r>
          </a:p>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ADDRESSING BURNOUT AND</a:t>
            </a:r>
          </a:p>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 THE  MENTAL  HEALTH  CRISIS  AMONG HOSPITALITY EMPLOYEES</a:t>
            </a:r>
          </a:p>
          <a:p>
            <a:pPr marL="0" lvl="0" indent="0" algn="ctr">
              <a:lnSpc>
                <a:spcPts val="5402"/>
              </a:lnSpc>
              <a:spcBef>
                <a:spcPct val="0"/>
              </a:spcBef>
            </a:pPr>
            <a:endParaRPr lang="en-US" sz="5002" b="1" u="none" strike="noStrike" spc="-280">
              <a:solidFill>
                <a:srgbClr val="0A863D"/>
              </a:solidFill>
              <a:latin typeface="Inter Bold"/>
              <a:ea typeface="Inter Bold"/>
              <a:cs typeface="Inter Bold"/>
              <a:sym typeface="Inter Bold"/>
            </a:endParaRPr>
          </a:p>
        </p:txBody>
      </p:sp>
      <p:sp>
        <p:nvSpPr>
          <p:cNvPr id="16" name="TextBox 16"/>
          <p:cNvSpPr txBox="1"/>
          <p:nvPr/>
        </p:nvSpPr>
        <p:spPr>
          <a:xfrm>
            <a:off x="10009033" y="5754701"/>
            <a:ext cx="7367834" cy="489442"/>
          </a:xfrm>
          <a:prstGeom prst="rect">
            <a:avLst/>
          </a:prstGeom>
        </p:spPr>
        <p:txBody>
          <a:bodyPr lIns="0" tIns="0" rIns="0" bIns="0" rtlCol="0" anchor="t">
            <a:spAutoFit/>
          </a:bodyPr>
          <a:lstStyle/>
          <a:p>
            <a:pPr algn="r">
              <a:lnSpc>
                <a:spcPts val="3997"/>
              </a:lnSpc>
              <a:spcBef>
                <a:spcPct val="0"/>
              </a:spcBef>
            </a:pPr>
            <a:r>
              <a:rPr lang="en-US" sz="2855" b="1" spc="1262">
                <a:solidFill>
                  <a:srgbClr val="000000"/>
                </a:solidFill>
                <a:latin typeface="Inter Bold"/>
                <a:ea typeface="Inter Bold"/>
                <a:cs typeface="Inter Bold"/>
                <a:sym typeface="Inter Bold"/>
              </a:rPr>
              <a:t>PRESENTATION - 2025</a:t>
            </a:r>
          </a:p>
        </p:txBody>
      </p:sp>
      <p:sp>
        <p:nvSpPr>
          <p:cNvPr id="17" name="TextBox 17"/>
          <p:cNvSpPr txBox="1"/>
          <p:nvPr/>
        </p:nvSpPr>
        <p:spPr>
          <a:xfrm>
            <a:off x="11850991" y="6680844"/>
            <a:ext cx="3683917" cy="510106"/>
          </a:xfrm>
          <a:prstGeom prst="rect">
            <a:avLst/>
          </a:prstGeom>
        </p:spPr>
        <p:txBody>
          <a:bodyPr lIns="0" tIns="0" rIns="0" bIns="0" rtlCol="0" anchor="t">
            <a:spAutoFit/>
          </a:bodyPr>
          <a:lstStyle/>
          <a:p>
            <a:pPr algn="r">
              <a:lnSpc>
                <a:spcPts val="4101"/>
              </a:lnSpc>
              <a:spcBef>
                <a:spcPct val="0"/>
              </a:spcBef>
            </a:pPr>
            <a:r>
              <a:rPr lang="en-US" sz="2929" b="1">
                <a:solidFill>
                  <a:srgbClr val="0A863D"/>
                </a:solidFill>
                <a:latin typeface="Inter Bold"/>
                <a:ea typeface="Inter Bold"/>
                <a:cs typeface="Inter Bold"/>
                <a:sym typeface="Inter Bold"/>
              </a:rPr>
              <a:t>Dina Priedulena</a:t>
            </a:r>
          </a:p>
        </p:txBody>
      </p:sp>
      <p:sp>
        <p:nvSpPr>
          <p:cNvPr id="18" name="TextBox 18"/>
          <p:cNvSpPr txBox="1"/>
          <p:nvPr/>
        </p:nvSpPr>
        <p:spPr>
          <a:xfrm>
            <a:off x="11372050" y="7399071"/>
            <a:ext cx="5718647" cy="506611"/>
          </a:xfrm>
          <a:prstGeom prst="rect">
            <a:avLst/>
          </a:prstGeom>
        </p:spPr>
        <p:txBody>
          <a:bodyPr lIns="0" tIns="0" rIns="0" bIns="0" rtlCol="0" anchor="t">
            <a:spAutoFit/>
          </a:bodyPr>
          <a:lstStyle/>
          <a:p>
            <a:pPr algn="ctr">
              <a:lnSpc>
                <a:spcPts val="4101"/>
              </a:lnSpc>
              <a:spcBef>
                <a:spcPct val="0"/>
              </a:spcBef>
            </a:pPr>
            <a:r>
              <a:rPr lang="en-US" sz="2929" b="1">
                <a:solidFill>
                  <a:srgbClr val="0A863D"/>
                </a:solidFill>
                <a:latin typeface="Inter Bold"/>
                <a:ea typeface="Inter Bold"/>
                <a:cs typeface="Inter Bold"/>
                <a:sym typeface="Inter Bold"/>
              </a:rPr>
              <a:t>Student ID Number: 2233688</a:t>
            </a:r>
          </a:p>
        </p:txBody>
      </p:sp>
      <p:sp>
        <p:nvSpPr>
          <p:cNvPr id="19" name="TextBox 19"/>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77555" flipH="1" flipV="1">
            <a:off x="9408288" y="-943422"/>
            <a:ext cx="8297820" cy="8666131"/>
          </a:xfrm>
          <a:custGeom>
            <a:avLst/>
            <a:gdLst/>
            <a:ahLst/>
            <a:cxnLst/>
            <a:rect l="l" t="t" r="r" b="b"/>
            <a:pathLst>
              <a:path w="8297820" h="8666131">
                <a:moveTo>
                  <a:pt x="8297821" y="8666131"/>
                </a:moveTo>
                <a:lnTo>
                  <a:pt x="0" y="8666131"/>
                </a:lnTo>
                <a:lnTo>
                  <a:pt x="0" y="0"/>
                </a:lnTo>
                <a:lnTo>
                  <a:pt x="8297821" y="0"/>
                </a:lnTo>
                <a:lnTo>
                  <a:pt x="8297821" y="8666131"/>
                </a:lnTo>
                <a:close/>
              </a:path>
            </a:pathLst>
          </a:custGeom>
          <a:blipFill>
            <a:blip r:embed="rId2"/>
            <a:stretch>
              <a:fillRect/>
            </a:stretch>
          </a:blipFill>
        </p:spPr>
        <p:txBody>
          <a:bodyPr/>
          <a:lstStyle/>
          <a:p>
            <a:endParaRPr lang="lv-LV"/>
          </a:p>
        </p:txBody>
      </p:sp>
      <p:grpSp>
        <p:nvGrpSpPr>
          <p:cNvPr id="3" name="Group 3"/>
          <p:cNvGrpSpPr/>
          <p:nvPr/>
        </p:nvGrpSpPr>
        <p:grpSpPr>
          <a:xfrm>
            <a:off x="10759590" y="-2278782"/>
            <a:ext cx="13817948" cy="1381794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3"/>
              <a:stretch>
                <a:fillRect l="-25046" r="-25046"/>
              </a:stretch>
            </a:blipFill>
            <a:ln w="228600" cap="sq">
              <a:solidFill>
                <a:srgbClr val="0A863D"/>
              </a:solidFill>
              <a:prstDash val="solid"/>
              <a:miter/>
            </a:ln>
          </p:spPr>
          <p:txBody>
            <a:bodyPr/>
            <a:lstStyle/>
            <a:p>
              <a:endParaRPr lang="lv-LV"/>
            </a:p>
          </p:txBody>
        </p:sp>
      </p:grpSp>
      <p:sp>
        <p:nvSpPr>
          <p:cNvPr id="5" name="TextBox 5"/>
          <p:cNvSpPr txBox="1"/>
          <p:nvPr/>
        </p:nvSpPr>
        <p:spPr>
          <a:xfrm>
            <a:off x="2335984" y="389332"/>
            <a:ext cx="5988881" cy="3457606"/>
          </a:xfrm>
          <a:prstGeom prst="rect">
            <a:avLst/>
          </a:prstGeom>
        </p:spPr>
        <p:txBody>
          <a:bodyPr lIns="0" tIns="0" rIns="0" bIns="0" rtlCol="0" anchor="t">
            <a:spAutoFit/>
          </a:bodyPr>
          <a:lstStyle/>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TABLE OF CONTENTS </a:t>
            </a:r>
          </a:p>
          <a:p>
            <a:pPr marL="0" lvl="0" indent="0" algn="ctr">
              <a:lnSpc>
                <a:spcPts val="5402"/>
              </a:lnSpc>
              <a:spcBef>
                <a:spcPct val="0"/>
              </a:spcBef>
            </a:pPr>
            <a:endParaRPr lang="en-US" sz="5002" b="1" u="none" strike="noStrike" spc="-280">
              <a:solidFill>
                <a:srgbClr val="0A863D"/>
              </a:solidFill>
              <a:latin typeface="Inter Bold"/>
              <a:ea typeface="Inter Bold"/>
              <a:cs typeface="Inter Bold"/>
              <a:sym typeface="Inter Bold"/>
            </a:endParaRPr>
          </a:p>
          <a:p>
            <a:pPr marL="0" lvl="0" indent="0" algn="ctr">
              <a:lnSpc>
                <a:spcPts val="5402"/>
              </a:lnSpc>
              <a:spcBef>
                <a:spcPct val="0"/>
              </a:spcBef>
            </a:pPr>
            <a:endParaRPr lang="en-US" sz="5002" b="1" u="none" strike="noStrike" spc="-280">
              <a:solidFill>
                <a:srgbClr val="0A863D"/>
              </a:solidFill>
              <a:latin typeface="Inter Bold"/>
              <a:ea typeface="Inter Bold"/>
              <a:cs typeface="Inter Bold"/>
              <a:sym typeface="Inter Bold"/>
            </a:endParaRPr>
          </a:p>
          <a:p>
            <a:pPr marL="0" lvl="0" indent="0" algn="ctr">
              <a:lnSpc>
                <a:spcPts val="5402"/>
              </a:lnSpc>
              <a:spcBef>
                <a:spcPct val="0"/>
              </a:spcBef>
            </a:pPr>
            <a:endParaRPr lang="en-US" sz="5002" b="1" u="none" strike="noStrike" spc="-280">
              <a:solidFill>
                <a:srgbClr val="0A863D"/>
              </a:solidFill>
              <a:latin typeface="Inter Bold"/>
              <a:ea typeface="Inter Bold"/>
              <a:cs typeface="Inter Bold"/>
              <a:sym typeface="Inter Bold"/>
            </a:endParaRPr>
          </a:p>
        </p:txBody>
      </p:sp>
      <p:sp>
        <p:nvSpPr>
          <p:cNvPr id="6" name="Freeform 6"/>
          <p:cNvSpPr/>
          <p:nvPr/>
        </p:nvSpPr>
        <p:spPr>
          <a:xfrm>
            <a:off x="356936" y="1807060"/>
            <a:ext cx="11533864" cy="8318800"/>
          </a:xfrm>
          <a:custGeom>
            <a:avLst/>
            <a:gdLst/>
            <a:ahLst/>
            <a:cxnLst/>
            <a:rect l="l" t="t" r="r" b="b"/>
            <a:pathLst>
              <a:path w="11533864" h="8318800">
                <a:moveTo>
                  <a:pt x="0" y="0"/>
                </a:moveTo>
                <a:lnTo>
                  <a:pt x="11533864" y="0"/>
                </a:lnTo>
                <a:lnTo>
                  <a:pt x="11533864" y="8318800"/>
                </a:lnTo>
                <a:lnTo>
                  <a:pt x="0" y="8318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lv-LV"/>
          </a:p>
        </p:txBody>
      </p:sp>
      <p:sp>
        <p:nvSpPr>
          <p:cNvPr id="7" name="Freeform 7"/>
          <p:cNvSpPr/>
          <p:nvPr/>
        </p:nvSpPr>
        <p:spPr>
          <a:xfrm>
            <a:off x="2015517" y="341707"/>
            <a:ext cx="1381521" cy="1373985"/>
          </a:xfrm>
          <a:custGeom>
            <a:avLst/>
            <a:gdLst/>
            <a:ahLst/>
            <a:cxnLst/>
            <a:rect l="l" t="t" r="r" b="b"/>
            <a:pathLst>
              <a:path w="1381521" h="1373985">
                <a:moveTo>
                  <a:pt x="0" y="0"/>
                </a:moveTo>
                <a:lnTo>
                  <a:pt x="1381520" y="0"/>
                </a:lnTo>
                <a:lnTo>
                  <a:pt x="1381520" y="1373986"/>
                </a:lnTo>
                <a:lnTo>
                  <a:pt x="0" y="13739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lv-LV"/>
          </a:p>
        </p:txBody>
      </p:sp>
      <p:sp>
        <p:nvSpPr>
          <p:cNvPr id="8" name="TextBox 8"/>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2</a:t>
            </a:r>
          </a:p>
        </p:txBody>
      </p:sp>
      <p:sp>
        <p:nvSpPr>
          <p:cNvPr id="9" name="TextBox 9"/>
          <p:cNvSpPr txBox="1"/>
          <p:nvPr/>
        </p:nvSpPr>
        <p:spPr>
          <a:xfrm>
            <a:off x="1379253" y="2322997"/>
            <a:ext cx="9489230" cy="7098029"/>
          </a:xfrm>
          <a:prstGeom prst="rect">
            <a:avLst/>
          </a:prstGeom>
        </p:spPr>
        <p:txBody>
          <a:bodyPr lIns="0" tIns="0" rIns="0" bIns="0" rtlCol="0" anchor="t">
            <a:spAutoFit/>
          </a:bodyPr>
          <a:lstStyle/>
          <a:p>
            <a:pPr marL="431802" lvl="1" indent="-215901" algn="l">
              <a:lnSpc>
                <a:spcPts val="3360"/>
              </a:lnSpc>
              <a:buAutoNum type="arabicPeriod"/>
            </a:pPr>
            <a:r>
              <a:rPr lang="en-US" sz="2000" b="1">
                <a:solidFill>
                  <a:srgbClr val="000000"/>
                </a:solidFill>
                <a:latin typeface="Inter Bold"/>
                <a:ea typeface="Inter Bold"/>
                <a:cs typeface="Inter Bold"/>
                <a:sym typeface="Inter Bold"/>
              </a:rPr>
              <a:t>Title Page</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Table of Contents</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Introduction/Why It’s Necessary to Talk About Mental Health in Hospitality</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Literature Review/Causes and Stressors Behind the Mental Health Crisis</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Methodology</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Theoretical Analysis – Understanding the Impact</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The Organisational Impact of Poor Mental Health</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Industry Responses: Progress and Gaps</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Critical Evaluation – The PEAS Framework </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Conclusion</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Recommendations – Building a Sustainable Hospitality Workforce</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Be the Leader Who Makes a Difference</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Thank you for your attention/ Q&amp;A</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References</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References </a:t>
            </a:r>
          </a:p>
          <a:p>
            <a:pPr marL="431802" lvl="1" indent="-215901" algn="l">
              <a:lnSpc>
                <a:spcPts val="3360"/>
              </a:lnSpc>
              <a:buAutoNum type="arabicPeriod"/>
            </a:pPr>
            <a:r>
              <a:rPr lang="en-US" sz="2000" b="1">
                <a:solidFill>
                  <a:srgbClr val="000000"/>
                </a:solidFill>
                <a:latin typeface="Inter Bold"/>
                <a:ea typeface="Inter Bold"/>
                <a:cs typeface="Inter Bold"/>
                <a:sym typeface="Inter Bold"/>
              </a:rPr>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87094" y="-1644134"/>
            <a:ext cx="11931134" cy="11931134"/>
            <a:chOff x="0" y="0"/>
            <a:chExt cx="6350000" cy="6350000"/>
          </a:xfrm>
        </p:grpSpPr>
        <p:sp>
          <p:nvSpPr>
            <p:cNvPr id="3" name="Freeform 3"/>
            <p:cNvSpPr/>
            <p:nvPr/>
          </p:nvSpPr>
          <p:spPr>
            <a:xfrm>
              <a:off x="-95377" y="-95377"/>
              <a:ext cx="6540754" cy="6540754"/>
            </a:xfrm>
            <a:custGeom>
              <a:avLst/>
              <a:gdLst/>
              <a:ahLst/>
              <a:cxnLst/>
              <a:rect l="l" t="t" r="r" b="b"/>
              <a:pathLst>
                <a:path w="6540754" h="6540754">
                  <a:moveTo>
                    <a:pt x="6540754" y="0"/>
                  </a:moveTo>
                  <a:lnTo>
                    <a:pt x="0" y="6540754"/>
                  </a:lnTo>
                  <a:lnTo>
                    <a:pt x="6540754" y="6540754"/>
                  </a:lnTo>
                  <a:close/>
                </a:path>
              </a:pathLst>
            </a:custGeom>
            <a:blipFill>
              <a:blip r:embed="rId2"/>
              <a:stretch>
                <a:fillRect l="-22202" r="-22202"/>
              </a:stretch>
            </a:blipFill>
            <a:ln w="323850" cap="sq">
              <a:solidFill>
                <a:srgbClr val="0A863D"/>
              </a:solidFill>
              <a:prstDash val="solid"/>
              <a:miter/>
            </a:ln>
          </p:spPr>
          <p:txBody>
            <a:bodyPr/>
            <a:lstStyle/>
            <a:p>
              <a:endParaRPr lang="lv-LV"/>
            </a:p>
          </p:txBody>
        </p:sp>
      </p:grpSp>
      <p:grpSp>
        <p:nvGrpSpPr>
          <p:cNvPr id="4" name="Group 4"/>
          <p:cNvGrpSpPr/>
          <p:nvPr/>
        </p:nvGrpSpPr>
        <p:grpSpPr>
          <a:xfrm rot="2700000">
            <a:off x="12501589" y="-2723068"/>
            <a:ext cx="1181161" cy="15055105"/>
            <a:chOff x="0" y="0"/>
            <a:chExt cx="311088" cy="3965130"/>
          </a:xfrm>
        </p:grpSpPr>
        <p:sp>
          <p:nvSpPr>
            <p:cNvPr id="5" name="Freeform 5"/>
            <p:cNvSpPr/>
            <p:nvPr/>
          </p:nvSpPr>
          <p:spPr>
            <a:xfrm>
              <a:off x="0" y="0"/>
              <a:ext cx="311088" cy="3965130"/>
            </a:xfrm>
            <a:custGeom>
              <a:avLst/>
              <a:gdLst/>
              <a:ahLst/>
              <a:cxnLst/>
              <a:rect l="l" t="t" r="r" b="b"/>
              <a:pathLst>
                <a:path w="311088" h="3965130">
                  <a:moveTo>
                    <a:pt x="0" y="0"/>
                  </a:moveTo>
                  <a:lnTo>
                    <a:pt x="311088" y="0"/>
                  </a:lnTo>
                  <a:lnTo>
                    <a:pt x="311088" y="3965130"/>
                  </a:lnTo>
                  <a:lnTo>
                    <a:pt x="0" y="3965130"/>
                  </a:lnTo>
                  <a:close/>
                </a:path>
              </a:pathLst>
            </a:custGeom>
            <a:gradFill rotWithShape="1">
              <a:gsLst>
                <a:gs pos="0">
                  <a:srgbClr val="9AD739">
                    <a:alpha val="100000"/>
                  </a:srgbClr>
                </a:gs>
                <a:gs pos="100000">
                  <a:srgbClr val="9AD739">
                    <a:alpha val="0"/>
                  </a:srgbClr>
                </a:gs>
              </a:gsLst>
              <a:lin ang="5400000"/>
            </a:gradFill>
          </p:spPr>
          <p:txBody>
            <a:bodyPr/>
            <a:lstStyle/>
            <a:p>
              <a:endParaRPr lang="lv-LV"/>
            </a:p>
          </p:txBody>
        </p:sp>
        <p:sp>
          <p:nvSpPr>
            <p:cNvPr id="6" name="TextBox 6"/>
            <p:cNvSpPr txBox="1"/>
            <p:nvPr/>
          </p:nvSpPr>
          <p:spPr>
            <a:xfrm>
              <a:off x="0" y="-57150"/>
              <a:ext cx="311088" cy="4022280"/>
            </a:xfrm>
            <a:prstGeom prst="rect">
              <a:avLst/>
            </a:prstGeom>
          </p:spPr>
          <p:txBody>
            <a:bodyPr lIns="50800" tIns="50800" rIns="50800" bIns="50800" rtlCol="0" anchor="ctr"/>
            <a:lstStyle/>
            <a:p>
              <a:pPr algn="ctr">
                <a:lnSpc>
                  <a:spcPts val="3545"/>
                </a:lnSpc>
              </a:pPr>
              <a:endParaRPr/>
            </a:p>
          </p:txBody>
        </p:sp>
      </p:grpSp>
      <p:sp>
        <p:nvSpPr>
          <p:cNvPr id="7" name="Freeform 7"/>
          <p:cNvSpPr/>
          <p:nvPr/>
        </p:nvSpPr>
        <p:spPr>
          <a:xfrm flipH="1" flipV="1">
            <a:off x="15525917" y="-354055"/>
            <a:ext cx="3306639" cy="3149574"/>
          </a:xfrm>
          <a:custGeom>
            <a:avLst/>
            <a:gdLst/>
            <a:ahLst/>
            <a:cxnLst/>
            <a:rect l="l" t="t" r="r" b="b"/>
            <a:pathLst>
              <a:path w="3306639" h="3149574">
                <a:moveTo>
                  <a:pt x="3306639" y="3149573"/>
                </a:moveTo>
                <a:lnTo>
                  <a:pt x="0" y="3149573"/>
                </a:lnTo>
                <a:lnTo>
                  <a:pt x="0" y="0"/>
                </a:lnTo>
                <a:lnTo>
                  <a:pt x="3306639" y="0"/>
                </a:lnTo>
                <a:lnTo>
                  <a:pt x="3306639" y="314957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grpSp>
        <p:nvGrpSpPr>
          <p:cNvPr id="8" name="Group 8"/>
          <p:cNvGrpSpPr/>
          <p:nvPr/>
        </p:nvGrpSpPr>
        <p:grpSpPr>
          <a:xfrm>
            <a:off x="1028700" y="5278991"/>
            <a:ext cx="6703737" cy="1049629"/>
            <a:chOff x="0" y="0"/>
            <a:chExt cx="1765593" cy="276446"/>
          </a:xfrm>
        </p:grpSpPr>
        <p:sp>
          <p:nvSpPr>
            <p:cNvPr id="9" name="Freeform 9"/>
            <p:cNvSpPr/>
            <p:nvPr/>
          </p:nvSpPr>
          <p:spPr>
            <a:xfrm>
              <a:off x="0" y="0"/>
              <a:ext cx="1765593" cy="276446"/>
            </a:xfrm>
            <a:custGeom>
              <a:avLst/>
              <a:gdLst/>
              <a:ahLst/>
              <a:cxnLst/>
              <a:rect l="l" t="t" r="r" b="b"/>
              <a:pathLst>
                <a:path w="1765593" h="276446">
                  <a:moveTo>
                    <a:pt x="0" y="0"/>
                  </a:moveTo>
                  <a:lnTo>
                    <a:pt x="1765593" y="0"/>
                  </a:lnTo>
                  <a:lnTo>
                    <a:pt x="1765593" y="276446"/>
                  </a:lnTo>
                  <a:lnTo>
                    <a:pt x="0" y="276446"/>
                  </a:lnTo>
                  <a:close/>
                </a:path>
              </a:pathLst>
            </a:custGeom>
            <a:solidFill>
              <a:srgbClr val="ABDA60"/>
            </a:solidFill>
          </p:spPr>
          <p:txBody>
            <a:bodyPr/>
            <a:lstStyle/>
            <a:p>
              <a:endParaRPr lang="lv-LV"/>
            </a:p>
          </p:txBody>
        </p:sp>
        <p:sp>
          <p:nvSpPr>
            <p:cNvPr id="10" name="TextBox 10"/>
            <p:cNvSpPr txBox="1"/>
            <p:nvPr/>
          </p:nvSpPr>
          <p:spPr>
            <a:xfrm>
              <a:off x="0" y="-57150"/>
              <a:ext cx="1765593" cy="333596"/>
            </a:xfrm>
            <a:prstGeom prst="rect">
              <a:avLst/>
            </a:prstGeom>
          </p:spPr>
          <p:txBody>
            <a:bodyPr lIns="50800" tIns="50800" rIns="50800" bIns="50800" rtlCol="0" anchor="ctr"/>
            <a:lstStyle/>
            <a:p>
              <a:pPr algn="ctr">
                <a:lnSpc>
                  <a:spcPts val="3545"/>
                </a:lnSpc>
              </a:pPr>
              <a:endParaRPr/>
            </a:p>
          </p:txBody>
        </p:sp>
      </p:grpSp>
      <p:grpSp>
        <p:nvGrpSpPr>
          <p:cNvPr id="11" name="Group 11"/>
          <p:cNvGrpSpPr/>
          <p:nvPr/>
        </p:nvGrpSpPr>
        <p:grpSpPr>
          <a:xfrm>
            <a:off x="1028700" y="6467519"/>
            <a:ext cx="6703737" cy="1049629"/>
            <a:chOff x="0" y="0"/>
            <a:chExt cx="1765593" cy="276446"/>
          </a:xfrm>
        </p:grpSpPr>
        <p:sp>
          <p:nvSpPr>
            <p:cNvPr id="12" name="Freeform 12"/>
            <p:cNvSpPr/>
            <p:nvPr/>
          </p:nvSpPr>
          <p:spPr>
            <a:xfrm>
              <a:off x="0" y="0"/>
              <a:ext cx="1765593" cy="276446"/>
            </a:xfrm>
            <a:custGeom>
              <a:avLst/>
              <a:gdLst/>
              <a:ahLst/>
              <a:cxnLst/>
              <a:rect l="l" t="t" r="r" b="b"/>
              <a:pathLst>
                <a:path w="1765593" h="276446">
                  <a:moveTo>
                    <a:pt x="0" y="0"/>
                  </a:moveTo>
                  <a:lnTo>
                    <a:pt x="1765593" y="0"/>
                  </a:lnTo>
                  <a:lnTo>
                    <a:pt x="1765593" y="276446"/>
                  </a:lnTo>
                  <a:lnTo>
                    <a:pt x="0" y="276446"/>
                  </a:lnTo>
                  <a:close/>
                </a:path>
              </a:pathLst>
            </a:custGeom>
            <a:solidFill>
              <a:srgbClr val="0A863D"/>
            </a:solidFill>
          </p:spPr>
          <p:txBody>
            <a:bodyPr/>
            <a:lstStyle/>
            <a:p>
              <a:endParaRPr lang="lv-LV"/>
            </a:p>
          </p:txBody>
        </p:sp>
        <p:sp>
          <p:nvSpPr>
            <p:cNvPr id="13" name="TextBox 13"/>
            <p:cNvSpPr txBox="1"/>
            <p:nvPr/>
          </p:nvSpPr>
          <p:spPr>
            <a:xfrm>
              <a:off x="0" y="-57150"/>
              <a:ext cx="1765593" cy="333596"/>
            </a:xfrm>
            <a:prstGeom prst="rect">
              <a:avLst/>
            </a:prstGeom>
          </p:spPr>
          <p:txBody>
            <a:bodyPr lIns="50800" tIns="50800" rIns="50800" bIns="50800" rtlCol="0" anchor="ctr"/>
            <a:lstStyle/>
            <a:p>
              <a:pPr algn="ctr">
                <a:lnSpc>
                  <a:spcPts val="3545"/>
                </a:lnSpc>
              </a:pPr>
              <a:endParaRPr/>
            </a:p>
          </p:txBody>
        </p:sp>
      </p:grpSp>
      <p:grpSp>
        <p:nvGrpSpPr>
          <p:cNvPr id="14" name="Group 14"/>
          <p:cNvGrpSpPr/>
          <p:nvPr/>
        </p:nvGrpSpPr>
        <p:grpSpPr>
          <a:xfrm>
            <a:off x="1028700" y="7659072"/>
            <a:ext cx="6703737" cy="1049629"/>
            <a:chOff x="0" y="0"/>
            <a:chExt cx="1765593" cy="276446"/>
          </a:xfrm>
        </p:grpSpPr>
        <p:sp>
          <p:nvSpPr>
            <p:cNvPr id="15" name="Freeform 15"/>
            <p:cNvSpPr/>
            <p:nvPr/>
          </p:nvSpPr>
          <p:spPr>
            <a:xfrm>
              <a:off x="0" y="0"/>
              <a:ext cx="1765593" cy="276446"/>
            </a:xfrm>
            <a:custGeom>
              <a:avLst/>
              <a:gdLst/>
              <a:ahLst/>
              <a:cxnLst/>
              <a:rect l="l" t="t" r="r" b="b"/>
              <a:pathLst>
                <a:path w="1765593" h="276446">
                  <a:moveTo>
                    <a:pt x="0" y="0"/>
                  </a:moveTo>
                  <a:lnTo>
                    <a:pt x="1765593" y="0"/>
                  </a:lnTo>
                  <a:lnTo>
                    <a:pt x="1765593" y="276446"/>
                  </a:lnTo>
                  <a:lnTo>
                    <a:pt x="0" y="276446"/>
                  </a:lnTo>
                  <a:close/>
                </a:path>
              </a:pathLst>
            </a:custGeom>
            <a:solidFill>
              <a:srgbClr val="ABDA60"/>
            </a:solidFill>
          </p:spPr>
          <p:txBody>
            <a:bodyPr/>
            <a:lstStyle/>
            <a:p>
              <a:endParaRPr lang="lv-LV"/>
            </a:p>
          </p:txBody>
        </p:sp>
        <p:sp>
          <p:nvSpPr>
            <p:cNvPr id="16" name="TextBox 16"/>
            <p:cNvSpPr txBox="1"/>
            <p:nvPr/>
          </p:nvSpPr>
          <p:spPr>
            <a:xfrm>
              <a:off x="0" y="-57150"/>
              <a:ext cx="1765593" cy="333596"/>
            </a:xfrm>
            <a:prstGeom prst="rect">
              <a:avLst/>
            </a:prstGeom>
          </p:spPr>
          <p:txBody>
            <a:bodyPr lIns="50800" tIns="50800" rIns="50800" bIns="50800" rtlCol="0" anchor="ctr"/>
            <a:lstStyle/>
            <a:p>
              <a:pPr algn="ctr">
                <a:lnSpc>
                  <a:spcPts val="3545"/>
                </a:lnSpc>
              </a:pPr>
              <a:endParaRPr/>
            </a:p>
          </p:txBody>
        </p:sp>
      </p:grpSp>
      <p:sp>
        <p:nvSpPr>
          <p:cNvPr id="17" name="Freeform 17"/>
          <p:cNvSpPr/>
          <p:nvPr/>
        </p:nvSpPr>
        <p:spPr>
          <a:xfrm rot="-5400000">
            <a:off x="577142" y="5325384"/>
            <a:ext cx="1040297" cy="966176"/>
          </a:xfrm>
          <a:custGeom>
            <a:avLst/>
            <a:gdLst/>
            <a:ahLst/>
            <a:cxnLst/>
            <a:rect l="l" t="t" r="r" b="b"/>
            <a:pathLst>
              <a:path w="1040297" h="966176">
                <a:moveTo>
                  <a:pt x="0" y="0"/>
                </a:moveTo>
                <a:lnTo>
                  <a:pt x="1040296" y="0"/>
                </a:lnTo>
                <a:lnTo>
                  <a:pt x="1040296" y="966176"/>
                </a:lnTo>
                <a:lnTo>
                  <a:pt x="0" y="9661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18" name="Freeform 18"/>
          <p:cNvSpPr/>
          <p:nvPr/>
        </p:nvSpPr>
        <p:spPr>
          <a:xfrm rot="-5400000">
            <a:off x="577142" y="6500075"/>
            <a:ext cx="1040297" cy="966176"/>
          </a:xfrm>
          <a:custGeom>
            <a:avLst/>
            <a:gdLst/>
            <a:ahLst/>
            <a:cxnLst/>
            <a:rect l="l" t="t" r="r" b="b"/>
            <a:pathLst>
              <a:path w="1040297" h="966176">
                <a:moveTo>
                  <a:pt x="0" y="0"/>
                </a:moveTo>
                <a:lnTo>
                  <a:pt x="1040296" y="0"/>
                </a:lnTo>
                <a:lnTo>
                  <a:pt x="1040296" y="966176"/>
                </a:lnTo>
                <a:lnTo>
                  <a:pt x="0" y="9661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lv-LV"/>
          </a:p>
        </p:txBody>
      </p:sp>
      <p:sp>
        <p:nvSpPr>
          <p:cNvPr id="19" name="Freeform 19"/>
          <p:cNvSpPr/>
          <p:nvPr/>
        </p:nvSpPr>
        <p:spPr>
          <a:xfrm rot="-5400000">
            <a:off x="577142" y="7705465"/>
            <a:ext cx="1040297" cy="966176"/>
          </a:xfrm>
          <a:custGeom>
            <a:avLst/>
            <a:gdLst/>
            <a:ahLst/>
            <a:cxnLst/>
            <a:rect l="l" t="t" r="r" b="b"/>
            <a:pathLst>
              <a:path w="1040297" h="966176">
                <a:moveTo>
                  <a:pt x="0" y="0"/>
                </a:moveTo>
                <a:lnTo>
                  <a:pt x="1040296" y="0"/>
                </a:lnTo>
                <a:lnTo>
                  <a:pt x="1040296" y="966175"/>
                </a:lnTo>
                <a:lnTo>
                  <a:pt x="0" y="96617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20" name="Freeform 20"/>
          <p:cNvSpPr/>
          <p:nvPr/>
        </p:nvSpPr>
        <p:spPr>
          <a:xfrm>
            <a:off x="934857" y="5637039"/>
            <a:ext cx="324866" cy="342866"/>
          </a:xfrm>
          <a:custGeom>
            <a:avLst/>
            <a:gdLst/>
            <a:ahLst/>
            <a:cxnLst/>
            <a:rect l="l" t="t" r="r" b="b"/>
            <a:pathLst>
              <a:path w="324866" h="342866">
                <a:moveTo>
                  <a:pt x="0" y="0"/>
                </a:moveTo>
                <a:lnTo>
                  <a:pt x="324866" y="0"/>
                </a:lnTo>
                <a:lnTo>
                  <a:pt x="324866" y="342866"/>
                </a:lnTo>
                <a:lnTo>
                  <a:pt x="0" y="34286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lv-LV"/>
          </a:p>
        </p:txBody>
      </p:sp>
      <p:sp>
        <p:nvSpPr>
          <p:cNvPr id="21" name="Freeform 21"/>
          <p:cNvSpPr/>
          <p:nvPr/>
        </p:nvSpPr>
        <p:spPr>
          <a:xfrm>
            <a:off x="934857" y="6811730"/>
            <a:ext cx="324866" cy="342866"/>
          </a:xfrm>
          <a:custGeom>
            <a:avLst/>
            <a:gdLst/>
            <a:ahLst/>
            <a:cxnLst/>
            <a:rect l="l" t="t" r="r" b="b"/>
            <a:pathLst>
              <a:path w="324866" h="342866">
                <a:moveTo>
                  <a:pt x="0" y="0"/>
                </a:moveTo>
                <a:lnTo>
                  <a:pt x="324866" y="0"/>
                </a:lnTo>
                <a:lnTo>
                  <a:pt x="324866" y="342866"/>
                </a:lnTo>
                <a:lnTo>
                  <a:pt x="0" y="34286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lv-LV"/>
          </a:p>
        </p:txBody>
      </p:sp>
      <p:sp>
        <p:nvSpPr>
          <p:cNvPr id="22" name="Freeform 22"/>
          <p:cNvSpPr/>
          <p:nvPr/>
        </p:nvSpPr>
        <p:spPr>
          <a:xfrm>
            <a:off x="934857" y="8017120"/>
            <a:ext cx="324866" cy="342866"/>
          </a:xfrm>
          <a:custGeom>
            <a:avLst/>
            <a:gdLst/>
            <a:ahLst/>
            <a:cxnLst/>
            <a:rect l="l" t="t" r="r" b="b"/>
            <a:pathLst>
              <a:path w="324866" h="342866">
                <a:moveTo>
                  <a:pt x="0" y="0"/>
                </a:moveTo>
                <a:lnTo>
                  <a:pt x="324866" y="0"/>
                </a:lnTo>
                <a:lnTo>
                  <a:pt x="324866" y="342866"/>
                </a:lnTo>
                <a:lnTo>
                  <a:pt x="0" y="34286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lv-LV"/>
          </a:p>
        </p:txBody>
      </p:sp>
      <p:sp>
        <p:nvSpPr>
          <p:cNvPr id="23" name="TextBox 23"/>
          <p:cNvSpPr txBox="1"/>
          <p:nvPr/>
        </p:nvSpPr>
        <p:spPr>
          <a:xfrm>
            <a:off x="614202" y="464442"/>
            <a:ext cx="13901673" cy="1400206"/>
          </a:xfrm>
          <a:prstGeom prst="rect">
            <a:avLst/>
          </a:prstGeom>
        </p:spPr>
        <p:txBody>
          <a:bodyPr lIns="0" tIns="0" rIns="0" bIns="0" rtlCol="0" anchor="t">
            <a:spAutoFit/>
          </a:bodyPr>
          <a:lstStyle/>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WHY  IT’S  NECESSARY TO TALK  ABOUT MENTAL  HEALTH  IN  HOSPITALITY</a:t>
            </a:r>
          </a:p>
        </p:txBody>
      </p:sp>
      <p:sp>
        <p:nvSpPr>
          <p:cNvPr id="24" name="TextBox 24"/>
          <p:cNvSpPr txBox="1"/>
          <p:nvPr/>
        </p:nvSpPr>
        <p:spPr>
          <a:xfrm>
            <a:off x="1097290" y="1959898"/>
            <a:ext cx="11650186" cy="2966085"/>
          </a:xfrm>
          <a:prstGeom prst="rect">
            <a:avLst/>
          </a:prstGeom>
        </p:spPr>
        <p:txBody>
          <a:bodyPr lIns="0" tIns="0" rIns="0" bIns="0" rtlCol="0" anchor="t">
            <a:spAutoFit/>
          </a:bodyPr>
          <a:lstStyle/>
          <a:p>
            <a:pPr algn="l">
              <a:lnSpc>
                <a:spcPts val="2940"/>
              </a:lnSpc>
              <a:spcBef>
                <a:spcPct val="0"/>
              </a:spcBef>
            </a:pPr>
            <a:r>
              <a:rPr lang="en-US" sz="2100" b="1">
                <a:solidFill>
                  <a:srgbClr val="000000"/>
                </a:solidFill>
                <a:latin typeface="Inter Bold"/>
                <a:ea typeface="Inter Bold"/>
                <a:cs typeface="Inter Bold"/>
                <a:sym typeface="Inter Bold"/>
              </a:rPr>
              <a:t>These are some statistics — just numbers, we could say.</a:t>
            </a:r>
          </a:p>
          <a:p>
            <a:pPr algn="l">
              <a:lnSpc>
                <a:spcPts val="2940"/>
              </a:lnSpc>
              <a:spcBef>
                <a:spcPct val="0"/>
              </a:spcBef>
            </a:pPr>
            <a:r>
              <a:rPr lang="en-US" sz="2100" b="1">
                <a:solidFill>
                  <a:srgbClr val="000000"/>
                </a:solidFill>
                <a:latin typeface="Inter Bold"/>
                <a:ea typeface="Inter Bold"/>
                <a:cs typeface="Inter Bold"/>
                <a:sym typeface="Inter Bold"/>
              </a:rPr>
              <a:t>But behind the numbers are real people.</a:t>
            </a:r>
          </a:p>
          <a:p>
            <a:pPr algn="just">
              <a:lnSpc>
                <a:spcPts val="2940"/>
              </a:lnSpc>
              <a:spcBef>
                <a:spcPct val="0"/>
              </a:spcBef>
            </a:pPr>
            <a:r>
              <a:rPr lang="en-US" sz="2100" b="1">
                <a:solidFill>
                  <a:srgbClr val="000000"/>
                </a:solidFill>
                <a:latin typeface="Inter Bold"/>
                <a:ea typeface="Inter Bold"/>
                <a:cs typeface="Inter Bold"/>
                <a:sym typeface="Inter Bold"/>
              </a:rPr>
              <a:t>Behind each statistic is a chef, a bartender, or a front-of-house team member</a:t>
            </a:r>
          </a:p>
          <a:p>
            <a:pPr algn="l">
              <a:lnSpc>
                <a:spcPts val="2940"/>
              </a:lnSpc>
              <a:spcBef>
                <a:spcPct val="0"/>
              </a:spcBef>
            </a:pPr>
            <a:r>
              <a:rPr lang="en-US" sz="2100" b="1">
                <a:solidFill>
                  <a:srgbClr val="000000"/>
                </a:solidFill>
                <a:latin typeface="Inter Bold"/>
                <a:ea typeface="Inter Bold"/>
                <a:cs typeface="Inter Bold"/>
                <a:sym typeface="Inter Bold"/>
              </a:rPr>
              <a:t>facing exhaustion, financial insecurity, or stigma. Talking about mental health is not only an ethical duty —</a:t>
            </a:r>
          </a:p>
          <a:p>
            <a:pPr algn="l">
              <a:lnSpc>
                <a:spcPts val="2940"/>
              </a:lnSpc>
              <a:spcBef>
                <a:spcPct val="0"/>
              </a:spcBef>
            </a:pPr>
            <a:r>
              <a:rPr lang="en-US" sz="2100" b="1">
                <a:solidFill>
                  <a:srgbClr val="000000"/>
                </a:solidFill>
                <a:latin typeface="Inter Bold"/>
                <a:ea typeface="Inter Bold"/>
                <a:cs typeface="Inter Bold"/>
                <a:sym typeface="Inter Bold"/>
              </a:rPr>
              <a:t>It’s essential for sustainable business performance and human well-being.</a:t>
            </a:r>
          </a:p>
          <a:p>
            <a:pPr algn="l">
              <a:lnSpc>
                <a:spcPts val="2940"/>
              </a:lnSpc>
              <a:spcBef>
                <a:spcPct val="0"/>
              </a:spcBef>
            </a:pPr>
            <a:r>
              <a:rPr lang="en-US" sz="2100" b="1">
                <a:solidFill>
                  <a:srgbClr val="000000"/>
                </a:solidFill>
                <a:latin typeface="Inter Bold"/>
                <a:ea typeface="Inter Bold"/>
                <a:cs typeface="Inter Bold"/>
                <a:sym typeface="Inter Bold"/>
              </a:rPr>
              <a:t>Because in tourism and hospitality, people are the most important asset —</a:t>
            </a:r>
          </a:p>
          <a:p>
            <a:pPr algn="l">
              <a:lnSpc>
                <a:spcPts val="2940"/>
              </a:lnSpc>
              <a:spcBef>
                <a:spcPct val="0"/>
              </a:spcBef>
            </a:pPr>
            <a:r>
              <a:rPr lang="en-US" sz="2100" b="1">
                <a:solidFill>
                  <a:srgbClr val="000000"/>
                </a:solidFill>
                <a:latin typeface="Inter Bold"/>
                <a:ea typeface="Inter Bold"/>
                <a:cs typeface="Inter Bold"/>
                <a:sym typeface="Inter Bold"/>
              </a:rPr>
              <a:t>and well-being is not just a policy — it’s people.</a:t>
            </a:r>
          </a:p>
        </p:txBody>
      </p:sp>
      <p:sp>
        <p:nvSpPr>
          <p:cNvPr id="25" name="TextBox 25"/>
          <p:cNvSpPr txBox="1"/>
          <p:nvPr/>
        </p:nvSpPr>
        <p:spPr>
          <a:xfrm>
            <a:off x="1580378" y="5289773"/>
            <a:ext cx="6152059" cy="989965"/>
          </a:xfrm>
          <a:prstGeom prst="rect">
            <a:avLst/>
          </a:prstGeom>
        </p:spPr>
        <p:txBody>
          <a:bodyPr lIns="0" tIns="0" rIns="0" bIns="0" rtlCol="0" anchor="t">
            <a:spAutoFit/>
          </a:bodyPr>
          <a:lstStyle/>
          <a:p>
            <a:pPr algn="l">
              <a:lnSpc>
                <a:spcPts val="2659"/>
              </a:lnSpc>
              <a:spcBef>
                <a:spcPct val="0"/>
              </a:spcBef>
            </a:pPr>
            <a:r>
              <a:rPr lang="en-US" sz="1899" b="1">
                <a:solidFill>
                  <a:srgbClr val="000000"/>
                </a:solidFill>
                <a:latin typeface="Inter Bold"/>
                <a:ea typeface="Inter Bold"/>
                <a:cs typeface="Inter Bold"/>
                <a:sym typeface="Inter Bold"/>
              </a:rPr>
              <a:t>76% of hospitality workers have experienced mental health issues during their career — up from 56% in 2018 (Hospitality Action, 2024).</a:t>
            </a:r>
          </a:p>
        </p:txBody>
      </p:sp>
      <p:sp>
        <p:nvSpPr>
          <p:cNvPr id="26" name="TextBox 26"/>
          <p:cNvSpPr txBox="1"/>
          <p:nvPr/>
        </p:nvSpPr>
        <p:spPr>
          <a:xfrm>
            <a:off x="1651811" y="6513346"/>
            <a:ext cx="5628539" cy="989965"/>
          </a:xfrm>
          <a:prstGeom prst="rect">
            <a:avLst/>
          </a:prstGeom>
        </p:spPr>
        <p:txBody>
          <a:bodyPr lIns="0" tIns="0" rIns="0" bIns="0" rtlCol="0" anchor="t">
            <a:spAutoFit/>
          </a:bodyPr>
          <a:lstStyle/>
          <a:p>
            <a:pPr algn="l">
              <a:lnSpc>
                <a:spcPts val="2659"/>
              </a:lnSpc>
              <a:spcBef>
                <a:spcPct val="0"/>
              </a:spcBef>
            </a:pPr>
            <a:r>
              <a:rPr lang="en-US" sz="1899" b="1">
                <a:solidFill>
                  <a:srgbClr val="000000"/>
                </a:solidFill>
                <a:latin typeface="Inter Bold"/>
                <a:ea typeface="Inter Bold"/>
                <a:cs typeface="Inter Bold"/>
                <a:sym typeface="Inter Bold"/>
              </a:rPr>
              <a:t>69% have struggled in the past five years, and 49% within the last two years</a:t>
            </a:r>
          </a:p>
          <a:p>
            <a:pPr algn="l">
              <a:lnSpc>
                <a:spcPts val="2659"/>
              </a:lnSpc>
              <a:spcBef>
                <a:spcPct val="0"/>
              </a:spcBef>
            </a:pPr>
            <a:r>
              <a:rPr lang="en-US" sz="1899" b="1">
                <a:solidFill>
                  <a:srgbClr val="000000"/>
                </a:solidFill>
                <a:latin typeface="Inter Bold"/>
                <a:ea typeface="Inter Bold"/>
                <a:cs typeface="Inter Bold"/>
                <a:sym typeface="Inter Bold"/>
              </a:rPr>
              <a:t> (Hospitality Action, 2024).</a:t>
            </a:r>
          </a:p>
        </p:txBody>
      </p:sp>
      <p:sp>
        <p:nvSpPr>
          <p:cNvPr id="27" name="TextBox 27"/>
          <p:cNvSpPr txBox="1"/>
          <p:nvPr/>
        </p:nvSpPr>
        <p:spPr>
          <a:xfrm>
            <a:off x="1566299" y="7726699"/>
            <a:ext cx="6166138" cy="989965"/>
          </a:xfrm>
          <a:prstGeom prst="rect">
            <a:avLst/>
          </a:prstGeom>
        </p:spPr>
        <p:txBody>
          <a:bodyPr lIns="0" tIns="0" rIns="0" bIns="0" rtlCol="0" anchor="t">
            <a:spAutoFit/>
          </a:bodyPr>
          <a:lstStyle/>
          <a:p>
            <a:pPr algn="l">
              <a:lnSpc>
                <a:spcPts val="2659"/>
              </a:lnSpc>
              <a:spcBef>
                <a:spcPct val="0"/>
              </a:spcBef>
            </a:pPr>
            <a:r>
              <a:rPr lang="en-US" sz="1899" b="1">
                <a:solidFill>
                  <a:srgbClr val="000000"/>
                </a:solidFill>
                <a:latin typeface="Inter Bold"/>
                <a:ea typeface="Inter Bold"/>
                <a:cs typeface="Inter Bold"/>
                <a:sym typeface="Inter Bold"/>
              </a:rPr>
              <a:t>Around 4 in 5 hospitality professionals report ongoing mental health challenges</a:t>
            </a:r>
          </a:p>
          <a:p>
            <a:pPr algn="l">
              <a:lnSpc>
                <a:spcPts val="2659"/>
              </a:lnSpc>
              <a:spcBef>
                <a:spcPct val="0"/>
              </a:spcBef>
            </a:pPr>
            <a:r>
              <a:rPr lang="en-US" sz="1899" b="1">
                <a:solidFill>
                  <a:srgbClr val="000000"/>
                </a:solidFill>
                <a:latin typeface="Inter Bold"/>
                <a:ea typeface="Inter Bold"/>
                <a:cs typeface="Inter Bold"/>
                <a:sym typeface="Inter Bold"/>
              </a:rPr>
              <a:t> (The Burnt Chef Project, 2025).</a:t>
            </a:r>
          </a:p>
        </p:txBody>
      </p:sp>
      <p:grpSp>
        <p:nvGrpSpPr>
          <p:cNvPr id="28" name="Group 28"/>
          <p:cNvGrpSpPr/>
          <p:nvPr/>
        </p:nvGrpSpPr>
        <p:grpSpPr>
          <a:xfrm>
            <a:off x="1028700" y="8840489"/>
            <a:ext cx="6703737" cy="1049629"/>
            <a:chOff x="0" y="0"/>
            <a:chExt cx="1765593" cy="276446"/>
          </a:xfrm>
        </p:grpSpPr>
        <p:sp>
          <p:nvSpPr>
            <p:cNvPr id="29" name="Freeform 29"/>
            <p:cNvSpPr/>
            <p:nvPr/>
          </p:nvSpPr>
          <p:spPr>
            <a:xfrm>
              <a:off x="0" y="0"/>
              <a:ext cx="1765593" cy="276446"/>
            </a:xfrm>
            <a:custGeom>
              <a:avLst/>
              <a:gdLst/>
              <a:ahLst/>
              <a:cxnLst/>
              <a:rect l="l" t="t" r="r" b="b"/>
              <a:pathLst>
                <a:path w="1765593" h="276446">
                  <a:moveTo>
                    <a:pt x="0" y="0"/>
                  </a:moveTo>
                  <a:lnTo>
                    <a:pt x="1765593" y="0"/>
                  </a:lnTo>
                  <a:lnTo>
                    <a:pt x="1765593" y="276446"/>
                  </a:lnTo>
                  <a:lnTo>
                    <a:pt x="0" y="276446"/>
                  </a:lnTo>
                  <a:close/>
                </a:path>
              </a:pathLst>
            </a:custGeom>
            <a:solidFill>
              <a:srgbClr val="0A863D"/>
            </a:solidFill>
          </p:spPr>
          <p:txBody>
            <a:bodyPr/>
            <a:lstStyle/>
            <a:p>
              <a:endParaRPr lang="lv-LV"/>
            </a:p>
          </p:txBody>
        </p:sp>
        <p:sp>
          <p:nvSpPr>
            <p:cNvPr id="30" name="TextBox 30"/>
            <p:cNvSpPr txBox="1"/>
            <p:nvPr/>
          </p:nvSpPr>
          <p:spPr>
            <a:xfrm>
              <a:off x="0" y="-57150"/>
              <a:ext cx="1765593" cy="333596"/>
            </a:xfrm>
            <a:prstGeom prst="rect">
              <a:avLst/>
            </a:prstGeom>
          </p:spPr>
          <p:txBody>
            <a:bodyPr lIns="50800" tIns="50800" rIns="50800" bIns="50800" rtlCol="0" anchor="ctr"/>
            <a:lstStyle/>
            <a:p>
              <a:pPr algn="ctr">
                <a:lnSpc>
                  <a:spcPts val="3545"/>
                </a:lnSpc>
              </a:pPr>
              <a:endParaRPr/>
            </a:p>
          </p:txBody>
        </p:sp>
      </p:grpSp>
      <p:sp>
        <p:nvSpPr>
          <p:cNvPr id="31" name="Freeform 31"/>
          <p:cNvSpPr/>
          <p:nvPr/>
        </p:nvSpPr>
        <p:spPr>
          <a:xfrm rot="-5400000">
            <a:off x="563063" y="8869587"/>
            <a:ext cx="1040297" cy="966176"/>
          </a:xfrm>
          <a:custGeom>
            <a:avLst/>
            <a:gdLst/>
            <a:ahLst/>
            <a:cxnLst/>
            <a:rect l="l" t="t" r="r" b="b"/>
            <a:pathLst>
              <a:path w="1040297" h="966176">
                <a:moveTo>
                  <a:pt x="0" y="0"/>
                </a:moveTo>
                <a:lnTo>
                  <a:pt x="1040296" y="0"/>
                </a:lnTo>
                <a:lnTo>
                  <a:pt x="1040296" y="966175"/>
                </a:lnTo>
                <a:lnTo>
                  <a:pt x="0" y="9661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lv-LV"/>
          </a:p>
        </p:txBody>
      </p:sp>
      <p:sp>
        <p:nvSpPr>
          <p:cNvPr id="32" name="Freeform 32"/>
          <p:cNvSpPr/>
          <p:nvPr/>
        </p:nvSpPr>
        <p:spPr>
          <a:xfrm>
            <a:off x="934857" y="9223051"/>
            <a:ext cx="273516" cy="288672"/>
          </a:xfrm>
          <a:custGeom>
            <a:avLst/>
            <a:gdLst/>
            <a:ahLst/>
            <a:cxnLst/>
            <a:rect l="l" t="t" r="r" b="b"/>
            <a:pathLst>
              <a:path w="273516" h="288672">
                <a:moveTo>
                  <a:pt x="0" y="0"/>
                </a:moveTo>
                <a:lnTo>
                  <a:pt x="273517" y="0"/>
                </a:lnTo>
                <a:lnTo>
                  <a:pt x="273517" y="288672"/>
                </a:lnTo>
                <a:lnTo>
                  <a:pt x="0" y="28867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lv-LV"/>
          </a:p>
        </p:txBody>
      </p:sp>
      <p:sp>
        <p:nvSpPr>
          <p:cNvPr id="33" name="TextBox 33"/>
          <p:cNvSpPr txBox="1"/>
          <p:nvPr/>
        </p:nvSpPr>
        <p:spPr>
          <a:xfrm>
            <a:off x="1485988" y="8859539"/>
            <a:ext cx="6223492" cy="989965"/>
          </a:xfrm>
          <a:prstGeom prst="rect">
            <a:avLst/>
          </a:prstGeom>
        </p:spPr>
        <p:txBody>
          <a:bodyPr lIns="0" tIns="0" rIns="0" bIns="0" rtlCol="0" anchor="t">
            <a:spAutoFit/>
          </a:bodyPr>
          <a:lstStyle/>
          <a:p>
            <a:pPr algn="ctr">
              <a:lnSpc>
                <a:spcPts val="2659"/>
              </a:lnSpc>
              <a:spcBef>
                <a:spcPct val="0"/>
              </a:spcBef>
            </a:pPr>
            <a:r>
              <a:rPr lang="en-US" sz="1899" b="1">
                <a:solidFill>
                  <a:srgbClr val="000000"/>
                </a:solidFill>
                <a:latin typeface="Inter Bold"/>
                <a:ea typeface="Inter Bold"/>
                <a:cs typeface="Inter Bold"/>
                <a:sym typeface="Inter Bold"/>
              </a:rPr>
              <a:t>Nationally, 776,000 UK workers suffered from work-related stress, depression, or anxiety in 2023/24 (HSE, 2024).</a:t>
            </a:r>
          </a:p>
        </p:txBody>
      </p:sp>
      <p:sp>
        <p:nvSpPr>
          <p:cNvPr id="34" name="TextBox 3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98689" y="-86621"/>
            <a:ext cx="5439344" cy="543934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blipFill>
              <a:blip r:embed="rId2"/>
              <a:stretch>
                <a:fillRect l="-25046" r="-25046"/>
              </a:stretch>
            </a:blipFill>
            <a:ln w="228600" cap="sq">
              <a:solidFill>
                <a:srgbClr val="0A863D"/>
              </a:solidFill>
              <a:prstDash val="solid"/>
              <a:miter/>
            </a:ln>
          </p:spPr>
          <p:txBody>
            <a:bodyPr/>
            <a:lstStyle/>
            <a:p>
              <a:endParaRPr lang="lv-LV"/>
            </a:p>
          </p:txBody>
        </p:sp>
      </p:grpSp>
      <p:sp>
        <p:nvSpPr>
          <p:cNvPr id="4" name="Freeform 4"/>
          <p:cNvSpPr/>
          <p:nvPr/>
        </p:nvSpPr>
        <p:spPr>
          <a:xfrm flipV="1">
            <a:off x="2055837" y="-1699304"/>
            <a:ext cx="4482196" cy="4482196"/>
          </a:xfrm>
          <a:custGeom>
            <a:avLst/>
            <a:gdLst/>
            <a:ahLst/>
            <a:cxnLst/>
            <a:rect l="l" t="t" r="r" b="b"/>
            <a:pathLst>
              <a:path w="4482196" h="4482196">
                <a:moveTo>
                  <a:pt x="0" y="4482196"/>
                </a:moveTo>
                <a:lnTo>
                  <a:pt x="4482196" y="4482196"/>
                </a:lnTo>
                <a:lnTo>
                  <a:pt x="4482196" y="0"/>
                </a:lnTo>
                <a:lnTo>
                  <a:pt x="0" y="0"/>
                </a:lnTo>
                <a:lnTo>
                  <a:pt x="0" y="448219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5" name="Freeform 5"/>
          <p:cNvSpPr/>
          <p:nvPr/>
        </p:nvSpPr>
        <p:spPr>
          <a:xfrm flipH="1">
            <a:off x="16544800" y="5352723"/>
            <a:ext cx="253262" cy="244052"/>
          </a:xfrm>
          <a:custGeom>
            <a:avLst/>
            <a:gdLst/>
            <a:ahLst/>
            <a:cxnLst/>
            <a:rect l="l" t="t" r="r" b="b"/>
            <a:pathLst>
              <a:path w="253262" h="244052">
                <a:moveTo>
                  <a:pt x="253261" y="0"/>
                </a:moveTo>
                <a:lnTo>
                  <a:pt x="0" y="0"/>
                </a:lnTo>
                <a:lnTo>
                  <a:pt x="0" y="244052"/>
                </a:lnTo>
                <a:lnTo>
                  <a:pt x="253261" y="244052"/>
                </a:lnTo>
                <a:lnTo>
                  <a:pt x="25326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6" name="Freeform 6"/>
          <p:cNvSpPr/>
          <p:nvPr/>
        </p:nvSpPr>
        <p:spPr>
          <a:xfrm flipH="1">
            <a:off x="16544800" y="7078648"/>
            <a:ext cx="253262" cy="244052"/>
          </a:xfrm>
          <a:custGeom>
            <a:avLst/>
            <a:gdLst/>
            <a:ahLst/>
            <a:cxnLst/>
            <a:rect l="l" t="t" r="r" b="b"/>
            <a:pathLst>
              <a:path w="253262" h="244052">
                <a:moveTo>
                  <a:pt x="253261" y="0"/>
                </a:moveTo>
                <a:lnTo>
                  <a:pt x="0" y="0"/>
                </a:lnTo>
                <a:lnTo>
                  <a:pt x="0" y="244053"/>
                </a:lnTo>
                <a:lnTo>
                  <a:pt x="253261" y="244053"/>
                </a:lnTo>
                <a:lnTo>
                  <a:pt x="25326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7" name="Freeform 7"/>
          <p:cNvSpPr/>
          <p:nvPr/>
        </p:nvSpPr>
        <p:spPr>
          <a:xfrm flipH="1">
            <a:off x="16544800" y="8805025"/>
            <a:ext cx="253262" cy="244052"/>
          </a:xfrm>
          <a:custGeom>
            <a:avLst/>
            <a:gdLst/>
            <a:ahLst/>
            <a:cxnLst/>
            <a:rect l="l" t="t" r="r" b="b"/>
            <a:pathLst>
              <a:path w="253262" h="244052">
                <a:moveTo>
                  <a:pt x="253261" y="0"/>
                </a:moveTo>
                <a:lnTo>
                  <a:pt x="0" y="0"/>
                </a:lnTo>
                <a:lnTo>
                  <a:pt x="0" y="244052"/>
                </a:lnTo>
                <a:lnTo>
                  <a:pt x="253261" y="244052"/>
                </a:lnTo>
                <a:lnTo>
                  <a:pt x="25326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8" name="Freeform 8"/>
          <p:cNvSpPr/>
          <p:nvPr/>
        </p:nvSpPr>
        <p:spPr>
          <a:xfrm>
            <a:off x="9753109" y="3215802"/>
            <a:ext cx="1258267" cy="223342"/>
          </a:xfrm>
          <a:custGeom>
            <a:avLst/>
            <a:gdLst/>
            <a:ahLst/>
            <a:cxnLst/>
            <a:rect l="l" t="t" r="r" b="b"/>
            <a:pathLst>
              <a:path w="1258267" h="223342">
                <a:moveTo>
                  <a:pt x="0" y="0"/>
                </a:moveTo>
                <a:lnTo>
                  <a:pt x="1258268" y="0"/>
                </a:lnTo>
                <a:lnTo>
                  <a:pt x="1258268" y="223343"/>
                </a:lnTo>
                <a:lnTo>
                  <a:pt x="0" y="22334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lv-LV"/>
          </a:p>
        </p:txBody>
      </p:sp>
      <p:sp>
        <p:nvSpPr>
          <p:cNvPr id="9" name="Freeform 9"/>
          <p:cNvSpPr/>
          <p:nvPr/>
        </p:nvSpPr>
        <p:spPr>
          <a:xfrm flipH="1">
            <a:off x="4980979" y="4863403"/>
            <a:ext cx="1258267" cy="223342"/>
          </a:xfrm>
          <a:custGeom>
            <a:avLst/>
            <a:gdLst/>
            <a:ahLst/>
            <a:cxnLst/>
            <a:rect l="l" t="t" r="r" b="b"/>
            <a:pathLst>
              <a:path w="1258267" h="223342">
                <a:moveTo>
                  <a:pt x="1258267" y="0"/>
                </a:moveTo>
                <a:lnTo>
                  <a:pt x="0" y="0"/>
                </a:lnTo>
                <a:lnTo>
                  <a:pt x="0" y="223343"/>
                </a:lnTo>
                <a:lnTo>
                  <a:pt x="1258267" y="223343"/>
                </a:lnTo>
                <a:lnTo>
                  <a:pt x="125826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lv-LV"/>
          </a:p>
        </p:txBody>
      </p:sp>
      <p:sp>
        <p:nvSpPr>
          <p:cNvPr id="10" name="Freeform 10"/>
          <p:cNvSpPr/>
          <p:nvPr/>
        </p:nvSpPr>
        <p:spPr>
          <a:xfrm>
            <a:off x="9753109" y="2475291"/>
            <a:ext cx="8764891" cy="7811709"/>
          </a:xfrm>
          <a:custGeom>
            <a:avLst/>
            <a:gdLst/>
            <a:ahLst/>
            <a:cxnLst/>
            <a:rect l="l" t="t" r="r" b="b"/>
            <a:pathLst>
              <a:path w="8764891" h="7811709">
                <a:moveTo>
                  <a:pt x="0" y="0"/>
                </a:moveTo>
                <a:lnTo>
                  <a:pt x="8764891" y="0"/>
                </a:lnTo>
                <a:lnTo>
                  <a:pt x="8764891" y="7811709"/>
                </a:lnTo>
                <a:lnTo>
                  <a:pt x="0" y="781170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lv-LV"/>
          </a:p>
        </p:txBody>
      </p:sp>
      <p:sp>
        <p:nvSpPr>
          <p:cNvPr id="11" name="Freeform 11"/>
          <p:cNvSpPr/>
          <p:nvPr/>
        </p:nvSpPr>
        <p:spPr>
          <a:xfrm>
            <a:off x="13095882" y="4766398"/>
            <a:ext cx="2238021" cy="1499474"/>
          </a:xfrm>
          <a:custGeom>
            <a:avLst/>
            <a:gdLst/>
            <a:ahLst/>
            <a:cxnLst/>
            <a:rect l="l" t="t" r="r" b="b"/>
            <a:pathLst>
              <a:path w="2238021" h="1499474">
                <a:moveTo>
                  <a:pt x="0" y="0"/>
                </a:moveTo>
                <a:lnTo>
                  <a:pt x="2238022" y="0"/>
                </a:lnTo>
                <a:lnTo>
                  <a:pt x="2238022" y="1499474"/>
                </a:lnTo>
                <a:lnTo>
                  <a:pt x="0" y="149947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lv-LV"/>
          </a:p>
        </p:txBody>
      </p:sp>
      <p:sp>
        <p:nvSpPr>
          <p:cNvPr id="12" name="TextBox 12"/>
          <p:cNvSpPr txBox="1"/>
          <p:nvPr/>
        </p:nvSpPr>
        <p:spPr>
          <a:xfrm>
            <a:off x="12081823" y="5962411"/>
            <a:ext cx="4107462" cy="2362076"/>
          </a:xfrm>
          <a:prstGeom prst="rect">
            <a:avLst/>
          </a:prstGeom>
        </p:spPr>
        <p:txBody>
          <a:bodyPr lIns="0" tIns="0" rIns="0" bIns="0" rtlCol="0" anchor="t">
            <a:spAutoFit/>
          </a:bodyPr>
          <a:lstStyle/>
          <a:p>
            <a:pPr algn="ctr">
              <a:lnSpc>
                <a:spcPts val="3754"/>
              </a:lnSpc>
            </a:pPr>
            <a:endParaRPr/>
          </a:p>
          <a:p>
            <a:pPr algn="ctr">
              <a:lnSpc>
                <a:spcPts val="3754"/>
              </a:lnSpc>
            </a:pPr>
            <a:r>
              <a:rPr lang="en-US" sz="2503" b="1" spc="-140">
                <a:solidFill>
                  <a:srgbClr val="0A863D"/>
                </a:solidFill>
                <a:latin typeface="Inter Bold"/>
                <a:ea typeface="Inter Bold"/>
                <a:cs typeface="Inter Bold"/>
                <a:sym typeface="Inter Bold"/>
              </a:rPr>
              <a:t>CAUSES AND STRESSORS BEHIND THE MENTAL HEALTH CRISIS</a:t>
            </a:r>
          </a:p>
          <a:p>
            <a:pPr algn="ctr">
              <a:lnSpc>
                <a:spcPts val="3754"/>
              </a:lnSpc>
            </a:pPr>
            <a:endParaRPr lang="en-US" sz="2503" b="1" spc="-140">
              <a:solidFill>
                <a:srgbClr val="0A863D"/>
              </a:solidFill>
              <a:latin typeface="Inter Bold"/>
              <a:ea typeface="Inter Bold"/>
              <a:cs typeface="Inter Bold"/>
              <a:sym typeface="Inter Bold"/>
            </a:endParaRPr>
          </a:p>
        </p:txBody>
      </p:sp>
      <p:sp>
        <p:nvSpPr>
          <p:cNvPr id="13" name="TextBox 13"/>
          <p:cNvSpPr txBox="1"/>
          <p:nvPr/>
        </p:nvSpPr>
        <p:spPr>
          <a:xfrm>
            <a:off x="13095882" y="3177702"/>
            <a:ext cx="2079345" cy="1323340"/>
          </a:xfrm>
          <a:prstGeom prst="rect">
            <a:avLst/>
          </a:prstGeom>
        </p:spPr>
        <p:txBody>
          <a:bodyPr lIns="0" tIns="0" rIns="0" bIns="0" rtlCol="0" anchor="t">
            <a:spAutoFit/>
          </a:bodyPr>
          <a:lstStyle/>
          <a:p>
            <a:pPr algn="ctr">
              <a:lnSpc>
                <a:spcPts val="2659"/>
              </a:lnSpc>
            </a:pPr>
            <a:r>
              <a:rPr lang="en-US" sz="1899" b="1">
                <a:solidFill>
                  <a:srgbClr val="FFFFFF"/>
                </a:solidFill>
                <a:latin typeface="Inter Bold"/>
                <a:ea typeface="Inter Bold"/>
                <a:cs typeface="Inter Bold"/>
                <a:sym typeface="Inter Bold"/>
              </a:rPr>
              <a:t>The Industry’s Work Design</a:t>
            </a:r>
          </a:p>
          <a:p>
            <a:pPr algn="l">
              <a:lnSpc>
                <a:spcPts val="2659"/>
              </a:lnSpc>
            </a:pPr>
            <a:endParaRPr lang="en-US" sz="1899" b="1">
              <a:solidFill>
                <a:srgbClr val="FFFFFF"/>
              </a:solidFill>
              <a:latin typeface="Inter Bold"/>
              <a:ea typeface="Inter Bold"/>
              <a:cs typeface="Inter Bold"/>
              <a:sym typeface="Inter Bold"/>
            </a:endParaRPr>
          </a:p>
          <a:p>
            <a:pPr algn="ctr">
              <a:lnSpc>
                <a:spcPts val="2659"/>
              </a:lnSpc>
              <a:spcBef>
                <a:spcPct val="0"/>
              </a:spcBef>
            </a:pPr>
            <a:endParaRPr lang="en-US" sz="1899" b="1">
              <a:solidFill>
                <a:srgbClr val="FFFFFF"/>
              </a:solidFill>
              <a:latin typeface="Inter Bold"/>
              <a:ea typeface="Inter Bold"/>
              <a:cs typeface="Inter Bold"/>
              <a:sym typeface="Inter Bold"/>
            </a:endParaRPr>
          </a:p>
        </p:txBody>
      </p:sp>
      <p:sp>
        <p:nvSpPr>
          <p:cNvPr id="14" name="TextBox 14"/>
          <p:cNvSpPr txBox="1"/>
          <p:nvPr/>
        </p:nvSpPr>
        <p:spPr>
          <a:xfrm>
            <a:off x="208848" y="5613092"/>
            <a:ext cx="9544261" cy="4078605"/>
          </a:xfrm>
          <a:prstGeom prst="rect">
            <a:avLst/>
          </a:prstGeom>
        </p:spPr>
        <p:txBody>
          <a:bodyPr lIns="0" tIns="0" rIns="0" bIns="0" rtlCol="0" anchor="t">
            <a:spAutoFit/>
          </a:bodyPr>
          <a:lstStyle/>
          <a:p>
            <a:pPr marL="388620" lvl="1" indent="-194310" algn="l">
              <a:lnSpc>
                <a:spcPts val="2520"/>
              </a:lnSpc>
              <a:spcBef>
                <a:spcPct val="0"/>
              </a:spcBef>
              <a:buFont typeface="Arial"/>
              <a:buChar char="•"/>
            </a:pPr>
            <a:r>
              <a:rPr lang="en-US" sz="1800" b="1" u="none" strike="noStrike">
                <a:solidFill>
                  <a:srgbClr val="000000"/>
                </a:solidFill>
                <a:latin typeface="Inter Bold"/>
                <a:ea typeface="Inter Bold"/>
                <a:cs typeface="Inter Bold"/>
                <a:sym typeface="Inter Bold"/>
              </a:rPr>
              <a:t>The hospitality industry’s reliance on emotional labour and strict customer-first expectations leads to emotional dissonance, resource depletion, and exhaustion, reducing employee wellbeing and performance (Baker &amp; Kim, 2024; Lee &amp; Ok, 2014).</a:t>
            </a:r>
          </a:p>
          <a:p>
            <a:pPr marL="388620" lvl="1" indent="-194310" algn="l">
              <a:lnSpc>
                <a:spcPts val="2520"/>
              </a:lnSpc>
              <a:spcBef>
                <a:spcPct val="0"/>
              </a:spcBef>
              <a:buFont typeface="Arial"/>
              <a:buChar char="•"/>
            </a:pPr>
            <a:r>
              <a:rPr lang="en-US" sz="1800" b="1" u="none" strike="noStrike">
                <a:solidFill>
                  <a:srgbClr val="000000"/>
                </a:solidFill>
                <a:latin typeface="Inter Bold"/>
                <a:ea typeface="Inter Bold"/>
                <a:cs typeface="Inter Bold"/>
                <a:sym typeface="Inter Bold"/>
              </a:rPr>
              <a:t>Hospitality’s reliance on casual and zero-hours contracts, combined with low pay and lack of benefits, fosters financial insecurity and chronic stress, with 42% of workers citing financial strain as a key source of mental distress (Davidson, McPhail &amp; Barry, 2011; Partington, 2025; Dabo, 2025; Modern Hospitality, 2024).</a:t>
            </a:r>
          </a:p>
          <a:p>
            <a:pPr marL="388620" lvl="1" indent="-194310" algn="l">
              <a:lnSpc>
                <a:spcPts val="2520"/>
              </a:lnSpc>
              <a:spcBef>
                <a:spcPct val="0"/>
              </a:spcBef>
              <a:buFont typeface="Arial"/>
              <a:buChar char="•"/>
            </a:pPr>
            <a:r>
              <a:rPr lang="en-US" sz="1800" b="1" u="none" strike="noStrike">
                <a:solidFill>
                  <a:srgbClr val="000000"/>
                </a:solidFill>
                <a:latin typeface="Inter Bold"/>
                <a:ea typeface="Inter Bold"/>
                <a:cs typeface="Inter Bold"/>
                <a:sym typeface="Inter Bold"/>
              </a:rPr>
              <a:t>A prevailing “toughness” culture and lack of managerial support create a “culture of silence” around mental health, with many employees fearing disclosure, while poor leadership training further weakens trust and wellbeing efforts (The Burnt Chef Project, 2023; Modern Hospitality, 2024; Ayachit &amp; Chitta, 2022; Taha, 2024; Leach, 2024).</a:t>
            </a:r>
          </a:p>
        </p:txBody>
      </p:sp>
      <p:sp>
        <p:nvSpPr>
          <p:cNvPr id="15" name="TextBox 15"/>
          <p:cNvSpPr txBox="1"/>
          <p:nvPr/>
        </p:nvSpPr>
        <p:spPr>
          <a:xfrm>
            <a:off x="10221448" y="5048646"/>
            <a:ext cx="2275523" cy="989965"/>
          </a:xfrm>
          <a:prstGeom prst="rect">
            <a:avLst/>
          </a:prstGeom>
        </p:spPr>
        <p:txBody>
          <a:bodyPr lIns="0" tIns="0" rIns="0" bIns="0" rtlCol="0" anchor="t">
            <a:spAutoFit/>
          </a:bodyPr>
          <a:lstStyle/>
          <a:p>
            <a:pPr marL="0" lvl="0" indent="0" algn="ctr">
              <a:lnSpc>
                <a:spcPts val="2659"/>
              </a:lnSpc>
              <a:spcBef>
                <a:spcPct val="0"/>
              </a:spcBef>
            </a:pPr>
            <a:r>
              <a:rPr lang="en-US" sz="1899" b="1" u="none" strike="noStrike">
                <a:solidFill>
                  <a:srgbClr val="FFFFFF"/>
                </a:solidFill>
                <a:latin typeface="Inter Bold"/>
                <a:ea typeface="Inter Bold"/>
                <a:cs typeface="Inter Bold"/>
                <a:sym typeface="Inter Bold"/>
              </a:rPr>
              <a:t>Staff Shortages and Workload Intensification</a:t>
            </a:r>
          </a:p>
        </p:txBody>
      </p:sp>
      <p:sp>
        <p:nvSpPr>
          <p:cNvPr id="16" name="TextBox 16"/>
          <p:cNvSpPr txBox="1"/>
          <p:nvPr/>
        </p:nvSpPr>
        <p:spPr>
          <a:xfrm>
            <a:off x="6538033" y="175089"/>
            <a:ext cx="11653019" cy="2821305"/>
          </a:xfrm>
          <a:prstGeom prst="rect">
            <a:avLst/>
          </a:prstGeom>
        </p:spPr>
        <p:txBody>
          <a:bodyPr lIns="0" tIns="0" rIns="0" bIns="0" rtlCol="0" anchor="t">
            <a:spAutoFit/>
          </a:bodyPr>
          <a:lstStyle/>
          <a:p>
            <a:pPr marL="388620" lvl="1" indent="-194310" algn="l">
              <a:lnSpc>
                <a:spcPts val="2520"/>
              </a:lnSpc>
              <a:buFont typeface="Arial"/>
              <a:buChar char="•"/>
            </a:pPr>
            <a:r>
              <a:rPr lang="en-US" sz="1800" b="1">
                <a:solidFill>
                  <a:srgbClr val="000000"/>
                </a:solidFill>
                <a:latin typeface="Inter Bold"/>
                <a:ea typeface="Inter Bold"/>
                <a:cs typeface="Inter Bold"/>
                <a:sym typeface="Inter Bold"/>
              </a:rPr>
              <a:t>Long hours, irregular shifts, and heavy workloads create chronic stress and fatigue </a:t>
            </a:r>
          </a:p>
          <a:p>
            <a:pPr algn="l">
              <a:lnSpc>
                <a:spcPts val="2520"/>
              </a:lnSpc>
            </a:pPr>
            <a:r>
              <a:rPr lang="en-US" sz="1800" b="1">
                <a:solidFill>
                  <a:srgbClr val="000000"/>
                </a:solidFill>
                <a:latin typeface="Inter Bold"/>
                <a:ea typeface="Inter Bold"/>
                <a:cs typeface="Inter Bold"/>
                <a:sym typeface="Inter Bold"/>
              </a:rPr>
              <a:t>       (Ayachit &amp; Chitta, 2022; Downes, 2023).</a:t>
            </a:r>
          </a:p>
          <a:p>
            <a:pPr marL="388620" lvl="1" indent="-194310" algn="l">
              <a:lnSpc>
                <a:spcPts val="2520"/>
              </a:lnSpc>
              <a:buFont typeface="Arial"/>
              <a:buChar char="•"/>
            </a:pPr>
            <a:r>
              <a:rPr lang="en-US" sz="1800" b="1">
                <a:solidFill>
                  <a:srgbClr val="000000"/>
                </a:solidFill>
                <a:latin typeface="Inter Bold"/>
                <a:ea typeface="Inter Bold"/>
                <a:cs typeface="Inter Bold"/>
                <a:sym typeface="Inter Bold"/>
              </a:rPr>
              <a:t>Disrupted work–life balance and the constant expectation to remain cheerful and professional intensify psychological strain (Hospitality Institute, 2024).</a:t>
            </a:r>
          </a:p>
          <a:p>
            <a:pPr marL="388620" lvl="1" indent="-194310" algn="l">
              <a:lnSpc>
                <a:spcPts val="2520"/>
              </a:lnSpc>
              <a:buFont typeface="Arial"/>
              <a:buChar char="•"/>
            </a:pPr>
            <a:r>
              <a:rPr lang="en-US" sz="1800" b="1">
                <a:solidFill>
                  <a:srgbClr val="000000"/>
                </a:solidFill>
                <a:latin typeface="Inter Bold"/>
                <a:ea typeface="Inter Bold"/>
                <a:cs typeface="Inter Bold"/>
                <a:sym typeface="Inter Bold"/>
              </a:rPr>
              <a:t>Post-pandemic staff shortages have intensified workloads and burnout, creating a self-reinforcing cycle of stress, turnover, and declining job satisfaction—exacerbated by limited training and role ambiguity (Downes, 2023; Baker &amp; Kim, 2024; Vo-Thanh et al., 2022; CIPD, 2021; Davidson, McPhail &amp; Barry, 2011).</a:t>
            </a:r>
          </a:p>
          <a:p>
            <a:pPr algn="l">
              <a:lnSpc>
                <a:spcPts val="2520"/>
              </a:lnSpc>
            </a:pPr>
            <a:endParaRPr lang="en-US" sz="1800" b="1">
              <a:solidFill>
                <a:srgbClr val="000000"/>
              </a:solidFill>
              <a:latin typeface="Inter Bold"/>
              <a:ea typeface="Inter Bold"/>
              <a:cs typeface="Inter Bold"/>
              <a:sym typeface="Inter Bold"/>
            </a:endParaRPr>
          </a:p>
        </p:txBody>
      </p:sp>
      <p:sp>
        <p:nvSpPr>
          <p:cNvPr id="17" name="TextBox 17"/>
          <p:cNvSpPr txBox="1"/>
          <p:nvPr/>
        </p:nvSpPr>
        <p:spPr>
          <a:xfrm>
            <a:off x="11549522" y="8246331"/>
            <a:ext cx="1894899" cy="1323340"/>
          </a:xfrm>
          <a:prstGeom prst="rect">
            <a:avLst/>
          </a:prstGeom>
        </p:spPr>
        <p:txBody>
          <a:bodyPr lIns="0" tIns="0" rIns="0" bIns="0" rtlCol="0" anchor="t">
            <a:spAutoFit/>
          </a:bodyPr>
          <a:lstStyle/>
          <a:p>
            <a:pPr marL="0" lvl="0" indent="0" algn="ctr">
              <a:lnSpc>
                <a:spcPts val="2659"/>
              </a:lnSpc>
              <a:spcBef>
                <a:spcPct val="0"/>
              </a:spcBef>
            </a:pPr>
            <a:r>
              <a:rPr lang="en-US" sz="1899" b="1" u="none" strike="noStrike">
                <a:solidFill>
                  <a:srgbClr val="FFFFFF"/>
                </a:solidFill>
                <a:latin typeface="Inter Bold"/>
                <a:ea typeface="Inter Bold"/>
                <a:cs typeface="Inter Bold"/>
                <a:sym typeface="Inter Bold"/>
              </a:rPr>
              <a:t>Emotional Labour and Customer Incivility</a:t>
            </a:r>
          </a:p>
        </p:txBody>
      </p:sp>
      <p:sp>
        <p:nvSpPr>
          <p:cNvPr id="18" name="TextBox 18"/>
          <p:cNvSpPr txBox="1"/>
          <p:nvPr/>
        </p:nvSpPr>
        <p:spPr>
          <a:xfrm>
            <a:off x="14863834" y="8368357"/>
            <a:ext cx="2063395" cy="1323340"/>
          </a:xfrm>
          <a:prstGeom prst="rect">
            <a:avLst/>
          </a:prstGeom>
        </p:spPr>
        <p:txBody>
          <a:bodyPr lIns="0" tIns="0" rIns="0" bIns="0" rtlCol="0" anchor="t">
            <a:spAutoFit/>
          </a:bodyPr>
          <a:lstStyle/>
          <a:p>
            <a:pPr marL="0" lvl="0" indent="0" algn="ctr">
              <a:lnSpc>
                <a:spcPts val="2659"/>
              </a:lnSpc>
              <a:spcBef>
                <a:spcPct val="0"/>
              </a:spcBef>
            </a:pPr>
            <a:r>
              <a:rPr lang="en-US" sz="1899" b="1" u="none" strike="noStrike">
                <a:solidFill>
                  <a:srgbClr val="FFFFFF"/>
                </a:solidFill>
                <a:latin typeface="Inter Bold"/>
                <a:ea typeface="Inter Bold"/>
                <a:cs typeface="Inter Bold"/>
                <a:sym typeface="Inter Bold"/>
              </a:rPr>
              <a:t>Job Insecurity, Low Pay, and </a:t>
            </a:r>
          </a:p>
          <a:p>
            <a:pPr marL="0" lvl="0" indent="0" algn="ctr">
              <a:lnSpc>
                <a:spcPts val="2659"/>
              </a:lnSpc>
              <a:spcBef>
                <a:spcPct val="0"/>
              </a:spcBef>
            </a:pPr>
            <a:r>
              <a:rPr lang="en-US" sz="1899" b="1" u="none" strike="noStrike">
                <a:solidFill>
                  <a:srgbClr val="FFFFFF"/>
                </a:solidFill>
                <a:latin typeface="Inter Bold"/>
                <a:ea typeface="Inter Bold"/>
                <a:cs typeface="Inter Bold"/>
                <a:sym typeface="Inter Bold"/>
              </a:rPr>
              <a:t>Financial Pressures</a:t>
            </a:r>
          </a:p>
        </p:txBody>
      </p:sp>
      <p:sp>
        <p:nvSpPr>
          <p:cNvPr id="19" name="TextBox 19"/>
          <p:cNvSpPr txBox="1"/>
          <p:nvPr/>
        </p:nvSpPr>
        <p:spPr>
          <a:xfrm>
            <a:off x="6176367" y="3877472"/>
            <a:ext cx="2967633" cy="362000"/>
          </a:xfrm>
          <a:prstGeom prst="rect">
            <a:avLst/>
          </a:prstGeom>
        </p:spPr>
        <p:txBody>
          <a:bodyPr lIns="0" tIns="0" rIns="0" bIns="0" rtlCol="0" anchor="t">
            <a:spAutoFit/>
          </a:bodyPr>
          <a:lstStyle/>
          <a:p>
            <a:pPr marL="0" lvl="0" indent="0" algn="ctr">
              <a:lnSpc>
                <a:spcPts val="2703"/>
              </a:lnSpc>
              <a:spcBef>
                <a:spcPct val="0"/>
              </a:spcBef>
            </a:pPr>
            <a:r>
              <a:rPr lang="en-US" sz="2503" b="1" u="none" strike="noStrike" spc="-140">
                <a:solidFill>
                  <a:srgbClr val="0A863D"/>
                </a:solidFill>
                <a:latin typeface="Inter Bold"/>
                <a:ea typeface="Inter Bold"/>
                <a:cs typeface="Inter Bold"/>
                <a:sym typeface="Inter Bold"/>
              </a:rPr>
              <a:t>LITERATURE REVIEW</a:t>
            </a:r>
          </a:p>
        </p:txBody>
      </p:sp>
      <p:sp>
        <p:nvSpPr>
          <p:cNvPr id="20" name="TextBox 20"/>
          <p:cNvSpPr txBox="1"/>
          <p:nvPr/>
        </p:nvSpPr>
        <p:spPr>
          <a:xfrm>
            <a:off x="16037734" y="4687331"/>
            <a:ext cx="1778991" cy="1990090"/>
          </a:xfrm>
          <a:prstGeom prst="rect">
            <a:avLst/>
          </a:prstGeom>
        </p:spPr>
        <p:txBody>
          <a:bodyPr lIns="0" tIns="0" rIns="0" bIns="0" rtlCol="0" anchor="t">
            <a:spAutoFit/>
          </a:bodyPr>
          <a:lstStyle/>
          <a:p>
            <a:pPr marL="0" lvl="0" indent="0" algn="ctr">
              <a:lnSpc>
                <a:spcPts val="2659"/>
              </a:lnSpc>
              <a:spcBef>
                <a:spcPct val="0"/>
              </a:spcBef>
            </a:pPr>
            <a:r>
              <a:rPr lang="en-US" sz="1899" b="1" u="none" strike="noStrike">
                <a:solidFill>
                  <a:srgbClr val="FFFFFF"/>
                </a:solidFill>
                <a:latin typeface="Inter Bold"/>
                <a:ea typeface="Inter Bold"/>
                <a:cs typeface="Inter Bold"/>
                <a:sym typeface="Inter Bold"/>
              </a:rPr>
              <a:t>Toxic Work Culture, Stigma, and Lack of Organisational Support</a:t>
            </a:r>
          </a:p>
        </p:txBody>
      </p:sp>
      <p:sp>
        <p:nvSpPr>
          <p:cNvPr id="21" name="TextBox 21"/>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182539" y="312101"/>
            <a:ext cx="10085067" cy="4008814"/>
          </a:xfrm>
          <a:custGeom>
            <a:avLst/>
            <a:gdLst/>
            <a:ahLst/>
            <a:cxnLst/>
            <a:rect l="l" t="t" r="r" b="b"/>
            <a:pathLst>
              <a:path w="10085067" h="4008814">
                <a:moveTo>
                  <a:pt x="0" y="0"/>
                </a:moveTo>
                <a:lnTo>
                  <a:pt x="10085067" y="0"/>
                </a:lnTo>
                <a:lnTo>
                  <a:pt x="10085067" y="4008814"/>
                </a:lnTo>
                <a:lnTo>
                  <a:pt x="0" y="4008814"/>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lv-LV"/>
          </a:p>
        </p:txBody>
      </p:sp>
      <p:sp>
        <p:nvSpPr>
          <p:cNvPr id="3" name="Freeform 3"/>
          <p:cNvSpPr/>
          <p:nvPr/>
        </p:nvSpPr>
        <p:spPr>
          <a:xfrm>
            <a:off x="9781488" y="6247416"/>
            <a:ext cx="8635368" cy="3432559"/>
          </a:xfrm>
          <a:custGeom>
            <a:avLst/>
            <a:gdLst/>
            <a:ahLst/>
            <a:cxnLst/>
            <a:rect l="l" t="t" r="r" b="b"/>
            <a:pathLst>
              <a:path w="8635368" h="3432559">
                <a:moveTo>
                  <a:pt x="0" y="0"/>
                </a:moveTo>
                <a:lnTo>
                  <a:pt x="8635368" y="0"/>
                </a:lnTo>
                <a:lnTo>
                  <a:pt x="8635368" y="3432559"/>
                </a:lnTo>
                <a:lnTo>
                  <a:pt x="0" y="34325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4" name="Freeform 4"/>
          <p:cNvSpPr/>
          <p:nvPr/>
        </p:nvSpPr>
        <p:spPr>
          <a:xfrm>
            <a:off x="0" y="3155439"/>
            <a:ext cx="9781488" cy="3888141"/>
          </a:xfrm>
          <a:custGeom>
            <a:avLst/>
            <a:gdLst/>
            <a:ahLst/>
            <a:cxnLst/>
            <a:rect l="l" t="t" r="r" b="b"/>
            <a:pathLst>
              <a:path w="9781488" h="3888141">
                <a:moveTo>
                  <a:pt x="0" y="0"/>
                </a:moveTo>
                <a:lnTo>
                  <a:pt x="9781488" y="0"/>
                </a:lnTo>
                <a:lnTo>
                  <a:pt x="9781488" y="3888142"/>
                </a:lnTo>
                <a:lnTo>
                  <a:pt x="0" y="38881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5" name="Freeform 5"/>
          <p:cNvSpPr/>
          <p:nvPr/>
        </p:nvSpPr>
        <p:spPr>
          <a:xfrm>
            <a:off x="10683489" y="3585539"/>
            <a:ext cx="4685597" cy="3115922"/>
          </a:xfrm>
          <a:custGeom>
            <a:avLst/>
            <a:gdLst/>
            <a:ahLst/>
            <a:cxnLst/>
            <a:rect l="l" t="t" r="r" b="b"/>
            <a:pathLst>
              <a:path w="4685597" h="3115922">
                <a:moveTo>
                  <a:pt x="0" y="0"/>
                </a:moveTo>
                <a:lnTo>
                  <a:pt x="4685596" y="0"/>
                </a:lnTo>
                <a:lnTo>
                  <a:pt x="4685596" y="3115922"/>
                </a:lnTo>
                <a:lnTo>
                  <a:pt x="0" y="3115922"/>
                </a:lnTo>
                <a:lnTo>
                  <a:pt x="0" y="0"/>
                </a:lnTo>
                <a:close/>
              </a:path>
            </a:pathLst>
          </a:custGeom>
          <a:blipFill>
            <a:blip r:embed="rId4"/>
            <a:stretch>
              <a:fillRect/>
            </a:stretch>
          </a:blipFill>
        </p:spPr>
        <p:txBody>
          <a:bodyPr/>
          <a:lstStyle/>
          <a:p>
            <a:endParaRPr lang="lv-LV"/>
          </a:p>
        </p:txBody>
      </p:sp>
      <p:sp>
        <p:nvSpPr>
          <p:cNvPr id="6" name="Freeform 6"/>
          <p:cNvSpPr/>
          <p:nvPr/>
        </p:nvSpPr>
        <p:spPr>
          <a:xfrm>
            <a:off x="452393" y="292212"/>
            <a:ext cx="3567885" cy="2863228"/>
          </a:xfrm>
          <a:custGeom>
            <a:avLst/>
            <a:gdLst/>
            <a:ahLst/>
            <a:cxnLst/>
            <a:rect l="l" t="t" r="r" b="b"/>
            <a:pathLst>
              <a:path w="3567885" h="2863228">
                <a:moveTo>
                  <a:pt x="0" y="0"/>
                </a:moveTo>
                <a:lnTo>
                  <a:pt x="3567885" y="0"/>
                </a:lnTo>
                <a:lnTo>
                  <a:pt x="3567885" y="2863227"/>
                </a:lnTo>
                <a:lnTo>
                  <a:pt x="0" y="2863227"/>
                </a:lnTo>
                <a:lnTo>
                  <a:pt x="0" y="0"/>
                </a:lnTo>
                <a:close/>
              </a:path>
            </a:pathLst>
          </a:custGeom>
          <a:blipFill>
            <a:blip r:embed="rId5"/>
            <a:stretch>
              <a:fillRect/>
            </a:stretch>
          </a:blipFill>
        </p:spPr>
        <p:txBody>
          <a:bodyPr/>
          <a:lstStyle/>
          <a:p>
            <a:endParaRPr lang="lv-LV"/>
          </a:p>
        </p:txBody>
      </p:sp>
      <p:sp>
        <p:nvSpPr>
          <p:cNvPr id="7" name="TextBox 7"/>
          <p:cNvSpPr txBox="1"/>
          <p:nvPr/>
        </p:nvSpPr>
        <p:spPr>
          <a:xfrm>
            <a:off x="1272091" y="1602102"/>
            <a:ext cx="8840900" cy="714406"/>
          </a:xfrm>
          <a:prstGeom prst="rect">
            <a:avLst/>
          </a:prstGeom>
        </p:spPr>
        <p:txBody>
          <a:bodyPr lIns="0" tIns="0" rIns="0" bIns="0" rtlCol="0" anchor="t">
            <a:spAutoFit/>
          </a:bodyPr>
          <a:lstStyle/>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METHOD</a:t>
            </a:r>
          </a:p>
        </p:txBody>
      </p:sp>
      <p:sp>
        <p:nvSpPr>
          <p:cNvPr id="8" name="TextBox 8"/>
          <p:cNvSpPr txBox="1"/>
          <p:nvPr/>
        </p:nvSpPr>
        <p:spPr>
          <a:xfrm>
            <a:off x="8315235" y="1164832"/>
            <a:ext cx="8061400" cy="2506980"/>
          </a:xfrm>
          <a:prstGeom prst="rect">
            <a:avLst/>
          </a:prstGeom>
        </p:spPr>
        <p:txBody>
          <a:bodyPr lIns="0" tIns="0" rIns="0" bIns="0" rtlCol="0" anchor="t">
            <a:spAutoFit/>
          </a:bodyPr>
          <a:lstStyle/>
          <a:p>
            <a:pPr algn="l">
              <a:lnSpc>
                <a:spcPts val="2520"/>
              </a:lnSpc>
            </a:pPr>
            <a:r>
              <a:rPr lang="en-US" sz="1800" b="1">
                <a:solidFill>
                  <a:srgbClr val="FFFFFF"/>
                </a:solidFill>
                <a:latin typeface="Inter Bold"/>
                <a:ea typeface="Inter Bold"/>
                <a:cs typeface="Inter Bold"/>
                <a:sym typeface="Inter Bold"/>
              </a:rPr>
              <a:t>Research Approach</a:t>
            </a:r>
          </a:p>
          <a:p>
            <a:pPr marL="388620" lvl="1" indent="-194310" algn="l">
              <a:lnSpc>
                <a:spcPts val="2520"/>
              </a:lnSpc>
              <a:buFont typeface="Arial"/>
              <a:buChar char="•"/>
            </a:pPr>
            <a:r>
              <a:rPr lang="en-US" sz="1800" b="1">
                <a:solidFill>
                  <a:srgbClr val="FFFFFF"/>
                </a:solidFill>
                <a:latin typeface="Inter Bold"/>
                <a:ea typeface="Inter Bold"/>
                <a:cs typeface="Inter Bold"/>
                <a:sym typeface="Inter Bold"/>
              </a:rPr>
              <a:t>Qualitative, desk-based study using secondary data from 2019–2025 (academic journals, policy papers, and industry reports).</a:t>
            </a:r>
          </a:p>
          <a:p>
            <a:pPr marL="388620" lvl="1" indent="-194310" algn="l">
              <a:lnSpc>
                <a:spcPts val="2520"/>
              </a:lnSpc>
              <a:buFont typeface="Arial"/>
              <a:buChar char="•"/>
            </a:pPr>
            <a:r>
              <a:rPr lang="en-US" sz="1800" b="1">
                <a:solidFill>
                  <a:srgbClr val="FFFFFF"/>
                </a:solidFill>
                <a:latin typeface="Inter Bold"/>
                <a:ea typeface="Inter Bold"/>
                <a:cs typeface="Inter Bold"/>
                <a:sym typeface="Inter Bold"/>
              </a:rPr>
              <a:t>Focus: The mental health crisis in UK hospitality, exploring causes and organisational responses.</a:t>
            </a:r>
          </a:p>
          <a:p>
            <a:pPr marL="388620" lvl="1" indent="-194310" algn="l">
              <a:lnSpc>
                <a:spcPts val="2520"/>
              </a:lnSpc>
              <a:buFont typeface="Arial"/>
              <a:buChar char="•"/>
            </a:pPr>
            <a:r>
              <a:rPr lang="en-US" sz="1800" b="1">
                <a:solidFill>
                  <a:srgbClr val="FFFFFF"/>
                </a:solidFill>
                <a:latin typeface="Inter Bold"/>
                <a:ea typeface="Inter Bold"/>
                <a:cs typeface="Inter Bold"/>
                <a:sym typeface="Inter Bold"/>
              </a:rPr>
              <a:t>Systematic literature review to identify key themes — stressors, culture, support, stigma, strategic impact.</a:t>
            </a:r>
          </a:p>
          <a:p>
            <a:pPr algn="l">
              <a:lnSpc>
                <a:spcPts val="2520"/>
              </a:lnSpc>
              <a:spcBef>
                <a:spcPct val="0"/>
              </a:spcBef>
            </a:pPr>
            <a:endParaRPr lang="en-US" sz="1800" b="1">
              <a:solidFill>
                <a:srgbClr val="FFFFFF"/>
              </a:solidFill>
              <a:latin typeface="Inter Bold"/>
              <a:ea typeface="Inter Bold"/>
              <a:cs typeface="Inter Bold"/>
              <a:sym typeface="Inter Bold"/>
            </a:endParaRPr>
          </a:p>
        </p:txBody>
      </p:sp>
      <p:sp>
        <p:nvSpPr>
          <p:cNvPr id="9" name="TextBox 9"/>
          <p:cNvSpPr txBox="1"/>
          <p:nvPr/>
        </p:nvSpPr>
        <p:spPr>
          <a:xfrm>
            <a:off x="691130" y="4282815"/>
            <a:ext cx="10002822" cy="1249680"/>
          </a:xfrm>
          <a:prstGeom prst="rect">
            <a:avLst/>
          </a:prstGeom>
        </p:spPr>
        <p:txBody>
          <a:bodyPr lIns="0" tIns="0" rIns="0" bIns="0" rtlCol="0" anchor="t">
            <a:spAutoFit/>
          </a:bodyPr>
          <a:lstStyle/>
          <a:p>
            <a:pPr algn="l">
              <a:lnSpc>
                <a:spcPts val="2520"/>
              </a:lnSpc>
            </a:pPr>
            <a:r>
              <a:rPr lang="en-US" sz="1800" b="1">
                <a:solidFill>
                  <a:srgbClr val="FFFFFF"/>
                </a:solidFill>
                <a:latin typeface="Inter Bold"/>
                <a:ea typeface="Inter Bold"/>
                <a:cs typeface="Inter Bold"/>
                <a:sym typeface="Inter Bold"/>
              </a:rPr>
              <a:t>    </a:t>
            </a:r>
            <a:r>
              <a:rPr lang="en-US" sz="1800" b="1" u="none" strike="noStrike">
                <a:solidFill>
                  <a:srgbClr val="FFFFFF"/>
                </a:solidFill>
                <a:latin typeface="Inter Bold"/>
                <a:ea typeface="Inter Bold"/>
                <a:cs typeface="Inter Bold"/>
                <a:sym typeface="Inter Bold"/>
              </a:rPr>
              <a:t>Guided by:</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 → Job Demands–Resources (JD–R) Model (Bakker &amp; Demerouti, 2017)</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 → Conservation of Resources (COR) Theory (Hobfoll, 1989)</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 → Maslow’s Hierarchy of Needs (1943)</a:t>
            </a:r>
          </a:p>
        </p:txBody>
      </p:sp>
      <p:sp>
        <p:nvSpPr>
          <p:cNvPr id="10" name="TextBox 10"/>
          <p:cNvSpPr txBox="1"/>
          <p:nvPr/>
        </p:nvSpPr>
        <p:spPr>
          <a:xfrm>
            <a:off x="10683489" y="7005481"/>
            <a:ext cx="6573655" cy="1878330"/>
          </a:xfrm>
          <a:prstGeom prst="rect">
            <a:avLst/>
          </a:prstGeom>
        </p:spPr>
        <p:txBody>
          <a:bodyPr lIns="0" tIns="0" rIns="0" bIns="0" rtlCol="0" anchor="t">
            <a:spAutoFit/>
          </a:bodyPr>
          <a:lstStyle/>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Thematic analysis (Olanrewaju, 2024) used to interpret patterns and connect theory to lived industry experience.</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Interpretivist perspective: integrates academic findings with personal hospitality experience to ground theory in practice.</a:t>
            </a:r>
          </a:p>
        </p:txBody>
      </p:sp>
      <p:sp>
        <p:nvSpPr>
          <p:cNvPr id="11" name="TextBox 11"/>
          <p:cNvSpPr txBox="1"/>
          <p:nvPr/>
        </p:nvSpPr>
        <p:spPr>
          <a:xfrm>
            <a:off x="452393" y="6592036"/>
            <a:ext cx="7444280" cy="2009775"/>
          </a:xfrm>
          <a:prstGeom prst="rect">
            <a:avLst/>
          </a:prstGeom>
        </p:spPr>
        <p:txBody>
          <a:bodyPr lIns="0" tIns="0" rIns="0" bIns="0" rtlCol="0" anchor="t">
            <a:spAutoFit/>
          </a:bodyPr>
          <a:lstStyle/>
          <a:p>
            <a:pPr algn="l">
              <a:lnSpc>
                <a:spcPts val="2699"/>
              </a:lnSpc>
            </a:pPr>
            <a:r>
              <a:rPr lang="en-US" sz="2499" b="1" u="none" strike="noStrike" spc="-139">
                <a:solidFill>
                  <a:srgbClr val="0A863D"/>
                </a:solidFill>
                <a:latin typeface="Inter Bold"/>
                <a:ea typeface="Inter Bold"/>
                <a:cs typeface="Inter Bold"/>
                <a:sym typeface="Inter Bold"/>
              </a:rPr>
              <a:t>PURPOSE:</a:t>
            </a:r>
          </a:p>
          <a:p>
            <a:pPr marL="539749" lvl="1" indent="-269875" algn="l">
              <a:lnSpc>
                <a:spcPts val="2699"/>
              </a:lnSpc>
              <a:buFont typeface="Arial"/>
              <a:buChar char="•"/>
            </a:pPr>
            <a:r>
              <a:rPr lang="en-US" sz="2499" b="1" u="none" strike="noStrike" spc="-139">
                <a:solidFill>
                  <a:srgbClr val="0A863D"/>
                </a:solidFill>
                <a:latin typeface="Inter Bold"/>
                <a:ea typeface="Inter Bold"/>
                <a:cs typeface="Inter Bold"/>
                <a:sym typeface="Inter Bold"/>
              </a:rPr>
              <a:t>TO UNDERSTAND WHY MENTAL HEALTH ISSUES PERSIST IN THE HOSPITALITY INDUSTRY.</a:t>
            </a:r>
          </a:p>
          <a:p>
            <a:pPr marL="539749" lvl="1" indent="-269875" algn="l">
              <a:lnSpc>
                <a:spcPts val="2699"/>
              </a:lnSpc>
              <a:buFont typeface="Arial"/>
              <a:buChar char="•"/>
            </a:pPr>
            <a:r>
              <a:rPr lang="en-US" sz="2499" b="1" u="none" strike="noStrike" spc="-139">
                <a:solidFill>
                  <a:srgbClr val="0A863D"/>
                </a:solidFill>
                <a:latin typeface="Inter Bold"/>
                <a:ea typeface="Inter Bold"/>
                <a:cs typeface="Inter Bold"/>
                <a:sym typeface="Inter Bold"/>
              </a:rPr>
              <a:t>TO ANALYSE INDUSTRY RESPONSES AND EVALUATE THEIR EFFECTIVENESS, STRENGTHS, AND LIMITATIONS.</a:t>
            </a:r>
          </a:p>
        </p:txBody>
      </p:sp>
      <p:sp>
        <p:nvSpPr>
          <p:cNvPr id="12" name="TextBox 12"/>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5257268" y="-72844"/>
            <a:ext cx="3415284" cy="4114800"/>
          </a:xfrm>
          <a:custGeom>
            <a:avLst/>
            <a:gdLst/>
            <a:ahLst/>
            <a:cxnLst/>
            <a:rect l="l" t="t" r="r" b="b"/>
            <a:pathLst>
              <a:path w="3415284" h="4114800">
                <a:moveTo>
                  <a:pt x="3415284" y="4114800"/>
                </a:moveTo>
                <a:lnTo>
                  <a:pt x="0" y="4114800"/>
                </a:lnTo>
                <a:lnTo>
                  <a:pt x="0" y="0"/>
                </a:lnTo>
                <a:lnTo>
                  <a:pt x="3415284" y="0"/>
                </a:lnTo>
                <a:lnTo>
                  <a:pt x="3415284"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grpSp>
        <p:nvGrpSpPr>
          <p:cNvPr id="3" name="Group 3"/>
          <p:cNvGrpSpPr/>
          <p:nvPr/>
        </p:nvGrpSpPr>
        <p:grpSpPr>
          <a:xfrm>
            <a:off x="600374" y="5296713"/>
            <a:ext cx="6207048" cy="4558031"/>
            <a:chOff x="0" y="0"/>
            <a:chExt cx="1634778" cy="1200469"/>
          </a:xfrm>
        </p:grpSpPr>
        <p:sp>
          <p:nvSpPr>
            <p:cNvPr id="4" name="Freeform 4"/>
            <p:cNvSpPr/>
            <p:nvPr/>
          </p:nvSpPr>
          <p:spPr>
            <a:xfrm>
              <a:off x="0" y="0"/>
              <a:ext cx="1634778" cy="1200469"/>
            </a:xfrm>
            <a:custGeom>
              <a:avLst/>
              <a:gdLst/>
              <a:ahLst/>
              <a:cxnLst/>
              <a:rect l="l" t="t" r="r" b="b"/>
              <a:pathLst>
                <a:path w="1634778" h="1200469">
                  <a:moveTo>
                    <a:pt x="0" y="0"/>
                  </a:moveTo>
                  <a:lnTo>
                    <a:pt x="1634778" y="0"/>
                  </a:lnTo>
                  <a:lnTo>
                    <a:pt x="1634778" y="1200469"/>
                  </a:lnTo>
                  <a:lnTo>
                    <a:pt x="0" y="1200469"/>
                  </a:lnTo>
                  <a:close/>
                </a:path>
              </a:pathLst>
            </a:custGeom>
            <a:solidFill>
              <a:srgbClr val="0A863D"/>
            </a:solidFill>
          </p:spPr>
          <p:txBody>
            <a:bodyPr/>
            <a:lstStyle/>
            <a:p>
              <a:endParaRPr lang="lv-LV"/>
            </a:p>
          </p:txBody>
        </p:sp>
        <p:sp>
          <p:nvSpPr>
            <p:cNvPr id="5" name="TextBox 5"/>
            <p:cNvSpPr txBox="1"/>
            <p:nvPr/>
          </p:nvSpPr>
          <p:spPr>
            <a:xfrm>
              <a:off x="0" y="-57150"/>
              <a:ext cx="1634778" cy="1257619"/>
            </a:xfrm>
            <a:prstGeom prst="rect">
              <a:avLst/>
            </a:prstGeom>
          </p:spPr>
          <p:txBody>
            <a:bodyPr lIns="50800" tIns="50800" rIns="50800" bIns="50800" rtlCol="0" anchor="ctr"/>
            <a:lstStyle/>
            <a:p>
              <a:pPr algn="ctr">
                <a:lnSpc>
                  <a:spcPts val="3545"/>
                </a:lnSpc>
              </a:pPr>
              <a:endParaRPr/>
            </a:p>
          </p:txBody>
        </p:sp>
      </p:grpSp>
      <p:sp>
        <p:nvSpPr>
          <p:cNvPr id="6" name="Freeform 6"/>
          <p:cNvSpPr/>
          <p:nvPr/>
        </p:nvSpPr>
        <p:spPr>
          <a:xfrm>
            <a:off x="7025777" y="1533176"/>
            <a:ext cx="4882375" cy="2685307"/>
          </a:xfrm>
          <a:custGeom>
            <a:avLst/>
            <a:gdLst/>
            <a:ahLst/>
            <a:cxnLst/>
            <a:rect l="l" t="t" r="r" b="b"/>
            <a:pathLst>
              <a:path w="4882375" h="2685307">
                <a:moveTo>
                  <a:pt x="0" y="0"/>
                </a:moveTo>
                <a:lnTo>
                  <a:pt x="4882376" y="0"/>
                </a:lnTo>
                <a:lnTo>
                  <a:pt x="4882376" y="2685307"/>
                </a:lnTo>
                <a:lnTo>
                  <a:pt x="0" y="2685307"/>
                </a:lnTo>
                <a:lnTo>
                  <a:pt x="0" y="0"/>
                </a:lnTo>
                <a:close/>
              </a:path>
            </a:pathLst>
          </a:custGeom>
          <a:blipFill>
            <a:blip r:embed="rId4"/>
            <a:stretch>
              <a:fillRect/>
            </a:stretch>
          </a:blipFill>
          <a:ln w="38100" cap="sq">
            <a:solidFill>
              <a:srgbClr val="0A863D"/>
            </a:solidFill>
            <a:prstDash val="solid"/>
            <a:miter/>
          </a:ln>
        </p:spPr>
        <p:txBody>
          <a:bodyPr/>
          <a:lstStyle/>
          <a:p>
            <a:endParaRPr lang="lv-LV"/>
          </a:p>
        </p:txBody>
      </p:sp>
      <p:sp>
        <p:nvSpPr>
          <p:cNvPr id="7" name="TextBox 7"/>
          <p:cNvSpPr txBox="1"/>
          <p:nvPr/>
        </p:nvSpPr>
        <p:spPr>
          <a:xfrm>
            <a:off x="7152493" y="5462430"/>
            <a:ext cx="4882375" cy="4978560"/>
          </a:xfrm>
          <a:prstGeom prst="rect">
            <a:avLst/>
          </a:prstGeom>
        </p:spPr>
        <p:txBody>
          <a:bodyPr lIns="0" tIns="0" rIns="0" bIns="0" rtlCol="0" anchor="t">
            <a:spAutoFit/>
          </a:bodyPr>
          <a:lstStyle/>
          <a:p>
            <a:pPr marL="362407" lvl="1" indent="-181203" algn="l">
              <a:lnSpc>
                <a:spcPts val="2350"/>
              </a:lnSpc>
              <a:buFont typeface="Arial"/>
              <a:buChar char="•"/>
            </a:pPr>
            <a:r>
              <a:rPr lang="en-US" sz="1678">
                <a:solidFill>
                  <a:srgbClr val="FFFFFF"/>
                </a:solidFill>
                <a:latin typeface="Inter"/>
                <a:ea typeface="Inter"/>
                <a:cs typeface="Inter"/>
                <a:sym typeface="Inter"/>
              </a:rPr>
              <a:t>Job Demands (e.g., long shifts, emotional labour, staff shortages) require sustained effort → leading to strain and burnout.</a:t>
            </a:r>
          </a:p>
          <a:p>
            <a:pPr marL="362407" lvl="1" indent="-181203" algn="l">
              <a:lnSpc>
                <a:spcPts val="2350"/>
              </a:lnSpc>
              <a:buFont typeface="Arial"/>
              <a:buChar char="•"/>
            </a:pPr>
            <a:r>
              <a:rPr lang="en-US" sz="1678">
                <a:solidFill>
                  <a:srgbClr val="FFFFFF"/>
                </a:solidFill>
                <a:latin typeface="Inter"/>
                <a:ea typeface="Inter"/>
                <a:cs typeface="Inter"/>
                <a:sym typeface="Inter"/>
              </a:rPr>
              <a:t>Job Resources (e.g., leadership support, autonomy, recognition) foster engagement and resilience, reducing stress.</a:t>
            </a:r>
          </a:p>
          <a:p>
            <a:pPr marL="362407" lvl="1" indent="-181203" algn="l">
              <a:lnSpc>
                <a:spcPts val="2350"/>
              </a:lnSpc>
              <a:buFont typeface="Arial"/>
              <a:buChar char="•"/>
            </a:pPr>
            <a:r>
              <a:rPr lang="en-US" sz="1678">
                <a:solidFill>
                  <a:srgbClr val="FFFFFF"/>
                </a:solidFill>
                <a:latin typeface="Inter"/>
                <a:ea typeface="Inter"/>
                <a:cs typeface="Inter"/>
                <a:sym typeface="Inter"/>
              </a:rPr>
              <a:t>When demands outweigh resources, the health impairment process dominates → burnout, anxiety, absenteeism.</a:t>
            </a:r>
          </a:p>
          <a:p>
            <a:pPr marL="362407" lvl="1" indent="-181203" algn="l">
              <a:lnSpc>
                <a:spcPts val="2350"/>
              </a:lnSpc>
              <a:buFont typeface="Arial"/>
              <a:buChar char="•"/>
            </a:pPr>
            <a:r>
              <a:rPr lang="en-US" sz="1678">
                <a:solidFill>
                  <a:srgbClr val="FFFFFF"/>
                </a:solidFill>
                <a:latin typeface="Inter"/>
                <a:ea typeface="Inter"/>
                <a:cs typeface="Inter"/>
                <a:sym typeface="Inter"/>
              </a:rPr>
              <a:t>When resources are strong, the motivational process enhances well-being, satisfaction, and performance.</a:t>
            </a:r>
          </a:p>
          <a:p>
            <a:pPr marL="362407" lvl="1" indent="-181203" algn="l">
              <a:lnSpc>
                <a:spcPts val="2350"/>
              </a:lnSpc>
              <a:buFont typeface="Arial"/>
              <a:buChar char="•"/>
            </a:pPr>
            <a:r>
              <a:rPr lang="en-US" sz="1678">
                <a:solidFill>
                  <a:srgbClr val="FFFFFF"/>
                </a:solidFill>
                <a:latin typeface="Inter"/>
                <a:ea typeface="Inter"/>
                <a:cs typeface="Inter"/>
                <a:sym typeface="Inter"/>
              </a:rPr>
              <a:t>In hospitality, chronic understaffing and customer pressure heighten demands, while limited support and poor communication restrict resources — fuelling the mental health crisis.</a:t>
            </a:r>
          </a:p>
        </p:txBody>
      </p:sp>
      <p:grpSp>
        <p:nvGrpSpPr>
          <p:cNvPr id="8" name="Group 8"/>
          <p:cNvGrpSpPr/>
          <p:nvPr/>
        </p:nvGrpSpPr>
        <p:grpSpPr>
          <a:xfrm>
            <a:off x="6899061" y="5296713"/>
            <a:ext cx="5554907" cy="4584534"/>
            <a:chOff x="0" y="0"/>
            <a:chExt cx="1463021" cy="1207449"/>
          </a:xfrm>
        </p:grpSpPr>
        <p:sp>
          <p:nvSpPr>
            <p:cNvPr id="9" name="Freeform 9"/>
            <p:cNvSpPr/>
            <p:nvPr/>
          </p:nvSpPr>
          <p:spPr>
            <a:xfrm>
              <a:off x="0" y="0"/>
              <a:ext cx="1463021" cy="1207449"/>
            </a:xfrm>
            <a:custGeom>
              <a:avLst/>
              <a:gdLst/>
              <a:ahLst/>
              <a:cxnLst/>
              <a:rect l="l" t="t" r="r" b="b"/>
              <a:pathLst>
                <a:path w="1463021" h="1207449">
                  <a:moveTo>
                    <a:pt x="0" y="0"/>
                  </a:moveTo>
                  <a:lnTo>
                    <a:pt x="1463021" y="0"/>
                  </a:lnTo>
                  <a:lnTo>
                    <a:pt x="1463021" y="1207449"/>
                  </a:lnTo>
                  <a:lnTo>
                    <a:pt x="0" y="1207449"/>
                  </a:lnTo>
                  <a:close/>
                </a:path>
              </a:pathLst>
            </a:custGeom>
            <a:solidFill>
              <a:srgbClr val="0A863D"/>
            </a:solidFill>
          </p:spPr>
          <p:txBody>
            <a:bodyPr/>
            <a:lstStyle/>
            <a:p>
              <a:endParaRPr lang="lv-LV"/>
            </a:p>
          </p:txBody>
        </p:sp>
        <p:sp>
          <p:nvSpPr>
            <p:cNvPr id="10" name="TextBox 10"/>
            <p:cNvSpPr txBox="1"/>
            <p:nvPr/>
          </p:nvSpPr>
          <p:spPr>
            <a:xfrm>
              <a:off x="0" y="-57150"/>
              <a:ext cx="1463021" cy="1264599"/>
            </a:xfrm>
            <a:prstGeom prst="rect">
              <a:avLst/>
            </a:prstGeom>
          </p:spPr>
          <p:txBody>
            <a:bodyPr lIns="50800" tIns="50800" rIns="50800" bIns="50800" rtlCol="0" anchor="ctr"/>
            <a:lstStyle/>
            <a:p>
              <a:pPr algn="ctr">
                <a:lnSpc>
                  <a:spcPts val="3545"/>
                </a:lnSpc>
              </a:pPr>
              <a:endParaRPr/>
            </a:p>
          </p:txBody>
        </p:sp>
      </p:grpSp>
      <p:sp>
        <p:nvSpPr>
          <p:cNvPr id="11" name="Freeform 11"/>
          <p:cNvSpPr/>
          <p:nvPr/>
        </p:nvSpPr>
        <p:spPr>
          <a:xfrm>
            <a:off x="12453968" y="1583188"/>
            <a:ext cx="3818863" cy="2635295"/>
          </a:xfrm>
          <a:custGeom>
            <a:avLst/>
            <a:gdLst/>
            <a:ahLst/>
            <a:cxnLst/>
            <a:rect l="l" t="t" r="r" b="b"/>
            <a:pathLst>
              <a:path w="3818863" h="2635295">
                <a:moveTo>
                  <a:pt x="0" y="0"/>
                </a:moveTo>
                <a:lnTo>
                  <a:pt x="3818863" y="0"/>
                </a:lnTo>
                <a:lnTo>
                  <a:pt x="3818863" y="2635295"/>
                </a:lnTo>
                <a:lnTo>
                  <a:pt x="0" y="2635295"/>
                </a:lnTo>
                <a:lnTo>
                  <a:pt x="0" y="0"/>
                </a:lnTo>
                <a:close/>
              </a:path>
            </a:pathLst>
          </a:custGeom>
          <a:blipFill>
            <a:blip r:embed="rId5"/>
            <a:stretch>
              <a:fillRect t="-1209" b="-1209"/>
            </a:stretch>
          </a:blipFill>
          <a:ln w="38100" cap="sq">
            <a:solidFill>
              <a:srgbClr val="0A863D"/>
            </a:solidFill>
            <a:prstDash val="solid"/>
            <a:miter/>
          </a:ln>
        </p:spPr>
        <p:txBody>
          <a:bodyPr/>
          <a:lstStyle/>
          <a:p>
            <a:endParaRPr lang="lv-LV"/>
          </a:p>
        </p:txBody>
      </p:sp>
      <p:grpSp>
        <p:nvGrpSpPr>
          <p:cNvPr id="12" name="Group 12"/>
          <p:cNvGrpSpPr/>
          <p:nvPr/>
        </p:nvGrpSpPr>
        <p:grpSpPr>
          <a:xfrm>
            <a:off x="12587318" y="5323216"/>
            <a:ext cx="4805332" cy="4558031"/>
            <a:chOff x="0" y="0"/>
            <a:chExt cx="1265602" cy="1200469"/>
          </a:xfrm>
        </p:grpSpPr>
        <p:sp>
          <p:nvSpPr>
            <p:cNvPr id="13" name="Freeform 13"/>
            <p:cNvSpPr/>
            <p:nvPr/>
          </p:nvSpPr>
          <p:spPr>
            <a:xfrm>
              <a:off x="0" y="0"/>
              <a:ext cx="1265602" cy="1200469"/>
            </a:xfrm>
            <a:custGeom>
              <a:avLst/>
              <a:gdLst/>
              <a:ahLst/>
              <a:cxnLst/>
              <a:rect l="l" t="t" r="r" b="b"/>
              <a:pathLst>
                <a:path w="1265602" h="1200469">
                  <a:moveTo>
                    <a:pt x="0" y="0"/>
                  </a:moveTo>
                  <a:lnTo>
                    <a:pt x="1265602" y="0"/>
                  </a:lnTo>
                  <a:lnTo>
                    <a:pt x="1265602" y="1200469"/>
                  </a:lnTo>
                  <a:lnTo>
                    <a:pt x="0" y="1200469"/>
                  </a:lnTo>
                  <a:close/>
                </a:path>
              </a:pathLst>
            </a:custGeom>
            <a:solidFill>
              <a:srgbClr val="0A863D"/>
            </a:solidFill>
          </p:spPr>
          <p:txBody>
            <a:bodyPr/>
            <a:lstStyle/>
            <a:p>
              <a:endParaRPr lang="lv-LV"/>
            </a:p>
          </p:txBody>
        </p:sp>
        <p:sp>
          <p:nvSpPr>
            <p:cNvPr id="14" name="TextBox 14"/>
            <p:cNvSpPr txBox="1"/>
            <p:nvPr/>
          </p:nvSpPr>
          <p:spPr>
            <a:xfrm>
              <a:off x="0" y="-57150"/>
              <a:ext cx="1265602" cy="1257619"/>
            </a:xfrm>
            <a:prstGeom prst="rect">
              <a:avLst/>
            </a:prstGeom>
          </p:spPr>
          <p:txBody>
            <a:bodyPr lIns="50800" tIns="50800" rIns="50800" bIns="50800" rtlCol="0" anchor="ctr"/>
            <a:lstStyle/>
            <a:p>
              <a:pPr algn="ctr">
                <a:lnSpc>
                  <a:spcPts val="3545"/>
                </a:lnSpc>
              </a:pPr>
              <a:endParaRPr/>
            </a:p>
          </p:txBody>
        </p:sp>
      </p:grpSp>
      <p:sp>
        <p:nvSpPr>
          <p:cNvPr id="15" name="Freeform 15"/>
          <p:cNvSpPr/>
          <p:nvPr/>
        </p:nvSpPr>
        <p:spPr>
          <a:xfrm>
            <a:off x="600374" y="2012162"/>
            <a:ext cx="5873211" cy="2029794"/>
          </a:xfrm>
          <a:custGeom>
            <a:avLst/>
            <a:gdLst/>
            <a:ahLst/>
            <a:cxnLst/>
            <a:rect l="l" t="t" r="r" b="b"/>
            <a:pathLst>
              <a:path w="5873211" h="2029794">
                <a:moveTo>
                  <a:pt x="0" y="0"/>
                </a:moveTo>
                <a:lnTo>
                  <a:pt x="5873212" y="0"/>
                </a:lnTo>
                <a:lnTo>
                  <a:pt x="5873212" y="2029794"/>
                </a:lnTo>
                <a:lnTo>
                  <a:pt x="0" y="2029794"/>
                </a:lnTo>
                <a:lnTo>
                  <a:pt x="0" y="0"/>
                </a:lnTo>
                <a:close/>
              </a:path>
            </a:pathLst>
          </a:custGeom>
          <a:blipFill>
            <a:blip r:embed="rId6"/>
            <a:stretch>
              <a:fillRect t="-3614" b="-3614"/>
            </a:stretch>
          </a:blipFill>
          <a:ln w="38100" cap="sq">
            <a:solidFill>
              <a:srgbClr val="0A863D"/>
            </a:solidFill>
            <a:prstDash val="solid"/>
            <a:miter/>
          </a:ln>
        </p:spPr>
        <p:txBody>
          <a:bodyPr/>
          <a:lstStyle/>
          <a:p>
            <a:endParaRPr lang="lv-LV"/>
          </a:p>
        </p:txBody>
      </p:sp>
      <p:sp>
        <p:nvSpPr>
          <p:cNvPr id="16" name="TextBox 16"/>
          <p:cNvSpPr txBox="1"/>
          <p:nvPr/>
        </p:nvSpPr>
        <p:spPr>
          <a:xfrm>
            <a:off x="433456" y="424466"/>
            <a:ext cx="15168598" cy="565785"/>
          </a:xfrm>
          <a:prstGeom prst="rect">
            <a:avLst/>
          </a:prstGeom>
        </p:spPr>
        <p:txBody>
          <a:bodyPr lIns="0" tIns="0" rIns="0" bIns="0" rtlCol="0" anchor="t">
            <a:spAutoFit/>
          </a:bodyPr>
          <a:lstStyle/>
          <a:p>
            <a:pPr marL="0" lvl="0" indent="0" algn="ctr">
              <a:lnSpc>
                <a:spcPts val="4319"/>
              </a:lnSpc>
              <a:spcBef>
                <a:spcPct val="0"/>
              </a:spcBef>
            </a:pPr>
            <a:r>
              <a:rPr lang="en-US" sz="3999" b="1" u="none" strike="noStrike" spc="-223">
                <a:solidFill>
                  <a:srgbClr val="0A863D"/>
                </a:solidFill>
                <a:latin typeface="Inter Bold"/>
                <a:ea typeface="Inter Bold"/>
                <a:cs typeface="Inter Bold"/>
                <a:sym typeface="Inter Bold"/>
              </a:rPr>
              <a:t>THEORETICAL ANALYSIS – UNDERSTANDING THE IMPACT</a:t>
            </a:r>
          </a:p>
        </p:txBody>
      </p:sp>
      <p:sp>
        <p:nvSpPr>
          <p:cNvPr id="17" name="TextBox 17"/>
          <p:cNvSpPr txBox="1"/>
          <p:nvPr/>
        </p:nvSpPr>
        <p:spPr>
          <a:xfrm>
            <a:off x="433456" y="4023220"/>
            <a:ext cx="5873211" cy="800100"/>
          </a:xfrm>
          <a:prstGeom prst="rect">
            <a:avLst/>
          </a:prstGeom>
        </p:spPr>
        <p:txBody>
          <a:bodyPr lIns="0" tIns="0" rIns="0" bIns="0" rtlCol="0" anchor="t">
            <a:spAutoFit/>
          </a:bodyPr>
          <a:lstStyle/>
          <a:p>
            <a:pPr marL="323850" lvl="1" indent="-161925" algn="l">
              <a:lnSpc>
                <a:spcPts val="2100"/>
              </a:lnSpc>
              <a:buFont typeface="Arial"/>
              <a:buChar char="•"/>
            </a:pPr>
            <a:r>
              <a:rPr lang="en-US" sz="1500">
                <a:solidFill>
                  <a:srgbClr val="000000"/>
                </a:solidFill>
                <a:latin typeface="Inter"/>
                <a:ea typeface="Inter"/>
                <a:cs typeface="Inter"/>
                <a:sym typeface="Inter"/>
              </a:rPr>
              <a:t>Figure: The Job Demands–Resources (JD–R) model (adapted from Bakker and Demerouti, 2007), as reproduced in Hui and Aye (2018, Figure 2).</a:t>
            </a:r>
          </a:p>
        </p:txBody>
      </p:sp>
      <p:sp>
        <p:nvSpPr>
          <p:cNvPr id="18" name="TextBox 18"/>
          <p:cNvSpPr txBox="1"/>
          <p:nvPr/>
        </p:nvSpPr>
        <p:spPr>
          <a:xfrm>
            <a:off x="433456" y="5239563"/>
            <a:ext cx="6465605" cy="4629828"/>
          </a:xfrm>
          <a:prstGeom prst="rect">
            <a:avLst/>
          </a:prstGeom>
        </p:spPr>
        <p:txBody>
          <a:bodyPr lIns="0" tIns="0" rIns="0" bIns="0" rtlCol="0" anchor="t">
            <a:spAutoFit/>
          </a:bodyPr>
          <a:lstStyle/>
          <a:p>
            <a:pPr algn="ctr">
              <a:lnSpc>
                <a:spcPts val="2902"/>
              </a:lnSpc>
            </a:pPr>
            <a:r>
              <a:rPr lang="en-US" sz="2073" b="1">
                <a:solidFill>
                  <a:srgbClr val="FFFFFF"/>
                </a:solidFill>
                <a:latin typeface="Inter Bold"/>
                <a:ea typeface="Inter Bold"/>
                <a:cs typeface="Inter Bold"/>
                <a:sym typeface="Inter Bold"/>
              </a:rPr>
              <a:t>Job Demands–Resources (JD–R) Model</a:t>
            </a:r>
          </a:p>
          <a:p>
            <a:pPr algn="ctr">
              <a:lnSpc>
                <a:spcPts val="2902"/>
              </a:lnSpc>
            </a:pPr>
            <a:r>
              <a:rPr lang="en-US" sz="2073" b="1">
                <a:solidFill>
                  <a:srgbClr val="FFFFFF"/>
                </a:solidFill>
                <a:latin typeface="Inter Bold"/>
                <a:ea typeface="Inter Bold"/>
                <a:cs typeface="Inter Bold"/>
                <a:sym typeface="Inter Bold"/>
              </a:rPr>
              <a:t>(Bakker &amp; Demerouti, 2017).</a:t>
            </a:r>
          </a:p>
          <a:p>
            <a:pPr marL="402866" lvl="1" indent="-201433" algn="l">
              <a:lnSpc>
                <a:spcPts val="2612"/>
              </a:lnSpc>
              <a:buFont typeface="Arial"/>
              <a:buChar char="•"/>
            </a:pPr>
            <a:r>
              <a:rPr lang="en-US" sz="1865" b="1">
                <a:solidFill>
                  <a:srgbClr val="FFFFFF"/>
                </a:solidFill>
                <a:latin typeface="Inter Bold"/>
                <a:ea typeface="Inter Bold"/>
                <a:cs typeface="Inter Bold"/>
                <a:sym typeface="Inter Bold"/>
              </a:rPr>
              <a:t>High demands without sufficient resources cause strain; sufficient resources transform demands into motivation (Bakker &amp; Demerouti, 2017).</a:t>
            </a:r>
          </a:p>
          <a:p>
            <a:pPr marL="402866" lvl="1" indent="-201433" algn="l">
              <a:lnSpc>
                <a:spcPts val="2612"/>
              </a:lnSpc>
              <a:buFont typeface="Arial"/>
              <a:buChar char="•"/>
            </a:pPr>
            <a:r>
              <a:rPr lang="en-US" sz="1865" b="1">
                <a:solidFill>
                  <a:srgbClr val="FFFFFF"/>
                </a:solidFill>
                <a:latin typeface="Inter Bold"/>
                <a:ea typeface="Inter Bold"/>
                <a:cs typeface="Inter Bold"/>
                <a:sym typeface="Inter Bold"/>
              </a:rPr>
              <a:t>High job demands → long hours, staff shortages, emotional labour.</a:t>
            </a:r>
          </a:p>
          <a:p>
            <a:pPr marL="402866" lvl="1" indent="-201433" algn="l">
              <a:lnSpc>
                <a:spcPts val="2612"/>
              </a:lnSpc>
              <a:buFont typeface="Arial"/>
              <a:buChar char="•"/>
            </a:pPr>
            <a:r>
              <a:rPr lang="en-US" sz="1865" b="1">
                <a:solidFill>
                  <a:srgbClr val="FFFFFF"/>
                </a:solidFill>
                <a:latin typeface="Inter Bold"/>
                <a:ea typeface="Inter Bold"/>
                <a:cs typeface="Inter Bold"/>
                <a:sym typeface="Inter Bold"/>
              </a:rPr>
              <a:t>Low resources → limited autonomy, weak support, poor recognition.</a:t>
            </a:r>
          </a:p>
          <a:p>
            <a:pPr marL="402866" lvl="1" indent="-201433" algn="l">
              <a:lnSpc>
                <a:spcPts val="2612"/>
              </a:lnSpc>
              <a:buFont typeface="Arial"/>
              <a:buChar char="•"/>
            </a:pPr>
            <a:r>
              <a:rPr lang="en-US" sz="1865" b="1">
                <a:solidFill>
                  <a:srgbClr val="FFFFFF"/>
                </a:solidFill>
                <a:latin typeface="Inter Bold"/>
                <a:ea typeface="Inter Bold"/>
                <a:cs typeface="Inter Bold"/>
                <a:sym typeface="Inter Bold"/>
              </a:rPr>
              <a:t>Imbalance → burnout, disengagement, and turnover → lower service quality and productivity.</a:t>
            </a:r>
          </a:p>
          <a:p>
            <a:pPr marL="402866" lvl="1" indent="-201433" algn="l">
              <a:lnSpc>
                <a:spcPts val="2612"/>
              </a:lnSpc>
              <a:buFont typeface="Arial"/>
              <a:buChar char="•"/>
            </a:pPr>
            <a:r>
              <a:rPr lang="en-US" sz="1865" b="1">
                <a:solidFill>
                  <a:srgbClr val="FFFFFF"/>
                </a:solidFill>
                <a:latin typeface="Inter Bold"/>
                <a:ea typeface="Inter Bold"/>
                <a:cs typeface="Inter Bold"/>
                <a:sym typeface="Inter Bold"/>
              </a:rPr>
              <a:t>Balanced resources (training, empathy, flexibility) → motivation, resilience, and retention.</a:t>
            </a:r>
          </a:p>
          <a:p>
            <a:pPr algn="l">
              <a:lnSpc>
                <a:spcPts val="2436"/>
              </a:lnSpc>
            </a:pPr>
            <a:endParaRPr lang="en-US" sz="1865" b="1">
              <a:solidFill>
                <a:srgbClr val="FFFFFF"/>
              </a:solidFill>
              <a:latin typeface="Inter Bold"/>
              <a:ea typeface="Inter Bold"/>
              <a:cs typeface="Inter Bold"/>
              <a:sym typeface="Inter Bold"/>
            </a:endParaRPr>
          </a:p>
        </p:txBody>
      </p:sp>
      <p:sp>
        <p:nvSpPr>
          <p:cNvPr id="19" name="TextBox 19"/>
          <p:cNvSpPr txBox="1"/>
          <p:nvPr/>
        </p:nvSpPr>
        <p:spPr>
          <a:xfrm>
            <a:off x="7025777" y="4180383"/>
            <a:ext cx="4882375" cy="800100"/>
          </a:xfrm>
          <a:prstGeom prst="rect">
            <a:avLst/>
          </a:prstGeom>
        </p:spPr>
        <p:txBody>
          <a:bodyPr lIns="0" tIns="0" rIns="0" bIns="0" rtlCol="0" anchor="t">
            <a:spAutoFit/>
          </a:bodyPr>
          <a:lstStyle/>
          <a:p>
            <a:pPr marL="323850" lvl="1" indent="-161925" algn="l">
              <a:lnSpc>
                <a:spcPts val="2100"/>
              </a:lnSpc>
              <a:spcBef>
                <a:spcPct val="0"/>
              </a:spcBef>
              <a:buFont typeface="Arial"/>
              <a:buChar char="•"/>
            </a:pPr>
            <a:r>
              <a:rPr lang="en-US" sz="1500" u="none" strike="noStrike">
                <a:solidFill>
                  <a:srgbClr val="000000"/>
                </a:solidFill>
                <a:latin typeface="Inter"/>
                <a:ea typeface="Inter"/>
                <a:cs typeface="Inter"/>
                <a:sym typeface="Inter"/>
              </a:rPr>
              <a:t>The Conservation of Resources (COR) Model of Burnout (adapted from Hobfoll and Shirom, 1993; source: Harry, 2014).</a:t>
            </a:r>
          </a:p>
        </p:txBody>
      </p:sp>
      <p:sp>
        <p:nvSpPr>
          <p:cNvPr id="20" name="TextBox 20"/>
          <p:cNvSpPr txBox="1"/>
          <p:nvPr/>
        </p:nvSpPr>
        <p:spPr>
          <a:xfrm>
            <a:off x="6899061" y="5275591"/>
            <a:ext cx="5301475" cy="4772932"/>
          </a:xfrm>
          <a:prstGeom prst="rect">
            <a:avLst/>
          </a:prstGeom>
        </p:spPr>
        <p:txBody>
          <a:bodyPr lIns="0" tIns="0" rIns="0" bIns="0" rtlCol="0" anchor="t">
            <a:spAutoFit/>
          </a:bodyPr>
          <a:lstStyle/>
          <a:p>
            <a:pPr algn="ctr">
              <a:lnSpc>
                <a:spcPts val="2800"/>
              </a:lnSpc>
            </a:pPr>
            <a:r>
              <a:rPr lang="en-US" sz="2000" b="1" u="none" strike="noStrike">
                <a:solidFill>
                  <a:srgbClr val="FFFFFF"/>
                </a:solidFill>
                <a:latin typeface="Inter Bold"/>
                <a:ea typeface="Inter Bold"/>
                <a:cs typeface="Inter Bold"/>
                <a:sym typeface="Inter Bold"/>
              </a:rPr>
              <a:t>Conservation of Resources (COR) Theory</a:t>
            </a:r>
          </a:p>
          <a:p>
            <a:pPr algn="ctr">
              <a:lnSpc>
                <a:spcPts val="2800"/>
              </a:lnSpc>
            </a:pPr>
            <a:r>
              <a:rPr lang="en-US" sz="2000" b="1" u="none" strike="noStrike">
                <a:solidFill>
                  <a:srgbClr val="FFFFFF"/>
                </a:solidFill>
                <a:latin typeface="Inter Bold"/>
                <a:ea typeface="Inter Bold"/>
                <a:cs typeface="Inter Bold"/>
                <a:sym typeface="Inter Bold"/>
              </a:rPr>
              <a:t>(Hobfoll, 1989).</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 Theory suggests that individuals are driven to acquire, protect, and preserve valuable resources—such as energy, time, and emotional stability. Stress arises when these resources are lost, threatened, or not replenished after being invested..</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Constant resource loss (fatigue, stress, lack of recovery) → psychological strain and burnout.</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Supportive leadership and wellbeing initiatives restore resources → resilience, and performance recovery.</a:t>
            </a:r>
          </a:p>
          <a:p>
            <a:pPr marL="362408" lvl="1" indent="-181204" algn="ctr">
              <a:lnSpc>
                <a:spcPts val="2350"/>
              </a:lnSpc>
              <a:spcBef>
                <a:spcPct val="0"/>
              </a:spcBef>
              <a:buFont typeface="Arial"/>
              <a:buChar char="•"/>
            </a:pPr>
            <a:endParaRPr lang="en-US" sz="1800" b="1" u="none" strike="noStrike">
              <a:solidFill>
                <a:srgbClr val="FFFFFF"/>
              </a:solidFill>
              <a:latin typeface="Inter Bold"/>
              <a:ea typeface="Inter Bold"/>
              <a:cs typeface="Inter Bold"/>
              <a:sym typeface="Inter Bold"/>
            </a:endParaRPr>
          </a:p>
        </p:txBody>
      </p:sp>
      <p:sp>
        <p:nvSpPr>
          <p:cNvPr id="21" name="TextBox 21"/>
          <p:cNvSpPr txBox="1"/>
          <p:nvPr/>
        </p:nvSpPr>
        <p:spPr>
          <a:xfrm>
            <a:off x="12453968" y="4180383"/>
            <a:ext cx="3818863" cy="800100"/>
          </a:xfrm>
          <a:prstGeom prst="rect">
            <a:avLst/>
          </a:prstGeom>
        </p:spPr>
        <p:txBody>
          <a:bodyPr lIns="0" tIns="0" rIns="0" bIns="0" rtlCol="0" anchor="t">
            <a:spAutoFit/>
          </a:bodyPr>
          <a:lstStyle/>
          <a:p>
            <a:pPr marL="323850" lvl="1" indent="-161925" algn="l">
              <a:lnSpc>
                <a:spcPts val="2100"/>
              </a:lnSpc>
              <a:spcBef>
                <a:spcPct val="0"/>
              </a:spcBef>
              <a:buFont typeface="Arial"/>
              <a:buChar char="•"/>
            </a:pPr>
            <a:r>
              <a:rPr lang="en-US" sz="1500" u="none" strike="noStrike">
                <a:solidFill>
                  <a:srgbClr val="000000"/>
                </a:solidFill>
                <a:latin typeface="Inter"/>
                <a:ea typeface="Inter"/>
                <a:cs typeface="Inter"/>
                <a:sym typeface="Inter"/>
              </a:rPr>
              <a:t>Figure: Maslow’s Hierarchy of Needs (adapted from Maslow, 1943; source: McLeod, 2025).</a:t>
            </a:r>
          </a:p>
        </p:txBody>
      </p:sp>
      <p:sp>
        <p:nvSpPr>
          <p:cNvPr id="22" name="TextBox 22"/>
          <p:cNvSpPr txBox="1"/>
          <p:nvPr/>
        </p:nvSpPr>
        <p:spPr>
          <a:xfrm>
            <a:off x="12549218" y="5275591"/>
            <a:ext cx="4548157" cy="3829957"/>
          </a:xfrm>
          <a:prstGeom prst="rect">
            <a:avLst/>
          </a:prstGeom>
        </p:spPr>
        <p:txBody>
          <a:bodyPr lIns="0" tIns="0" rIns="0" bIns="0" rtlCol="0" anchor="t">
            <a:spAutoFit/>
          </a:bodyPr>
          <a:lstStyle/>
          <a:p>
            <a:pPr algn="ctr">
              <a:lnSpc>
                <a:spcPts val="2800"/>
              </a:lnSpc>
            </a:pPr>
            <a:r>
              <a:rPr lang="en-US" sz="2000" b="1" u="none" strike="noStrike">
                <a:solidFill>
                  <a:srgbClr val="FFFFFF"/>
                </a:solidFill>
                <a:latin typeface="Inter Bold"/>
                <a:ea typeface="Inter Bold"/>
                <a:cs typeface="Inter Bold"/>
                <a:sym typeface="Inter Bold"/>
              </a:rPr>
              <a:t>Maslow’s Hierarchy of Needs</a:t>
            </a:r>
          </a:p>
          <a:p>
            <a:pPr algn="ctr">
              <a:lnSpc>
                <a:spcPts val="2800"/>
              </a:lnSpc>
            </a:pPr>
            <a:r>
              <a:rPr lang="en-US" sz="2000" b="1" u="none" strike="noStrike">
                <a:solidFill>
                  <a:srgbClr val="FFFFFF"/>
                </a:solidFill>
                <a:latin typeface="Inter Bold"/>
                <a:ea typeface="Inter Bold"/>
                <a:cs typeface="Inter Bold"/>
                <a:sym typeface="Inter Bold"/>
              </a:rPr>
              <a:t>(Maslow, 1943).</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Many workers struggle to meet basic needs (pay, job security, rest).</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Failure to achieve safety and belonging blocks higher-level needs (esteem, growth).</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Leads to chronic stress, alienation, and emotional exhaustion — undermining morale and service excellence.</a:t>
            </a:r>
          </a:p>
          <a:p>
            <a:pPr algn="l">
              <a:lnSpc>
                <a:spcPts val="2350"/>
              </a:lnSpc>
              <a:spcBef>
                <a:spcPct val="0"/>
              </a:spcBef>
            </a:pPr>
            <a:endParaRPr lang="en-US" sz="1800" b="1" u="none" strike="noStrike">
              <a:solidFill>
                <a:srgbClr val="FFFFFF"/>
              </a:solidFill>
              <a:latin typeface="Inter Bold"/>
              <a:ea typeface="Inter Bold"/>
              <a:cs typeface="Inter Bold"/>
              <a:sym typeface="Inter Bold"/>
            </a:endParaRPr>
          </a:p>
        </p:txBody>
      </p:sp>
      <p:sp>
        <p:nvSpPr>
          <p:cNvPr id="23" name="TextBox 23"/>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5645201"/>
            <a:ext cx="3028892" cy="3613099"/>
            <a:chOff x="0" y="0"/>
            <a:chExt cx="797733" cy="951598"/>
          </a:xfrm>
        </p:grpSpPr>
        <p:sp>
          <p:nvSpPr>
            <p:cNvPr id="3" name="Freeform 3"/>
            <p:cNvSpPr/>
            <p:nvPr/>
          </p:nvSpPr>
          <p:spPr>
            <a:xfrm>
              <a:off x="0" y="0"/>
              <a:ext cx="797733" cy="951598"/>
            </a:xfrm>
            <a:custGeom>
              <a:avLst/>
              <a:gdLst/>
              <a:ahLst/>
              <a:cxnLst/>
              <a:rect l="l" t="t" r="r" b="b"/>
              <a:pathLst>
                <a:path w="797733" h="951598">
                  <a:moveTo>
                    <a:pt x="0" y="0"/>
                  </a:moveTo>
                  <a:lnTo>
                    <a:pt x="797733" y="0"/>
                  </a:lnTo>
                  <a:lnTo>
                    <a:pt x="797733" y="951598"/>
                  </a:lnTo>
                  <a:lnTo>
                    <a:pt x="0" y="951598"/>
                  </a:lnTo>
                  <a:close/>
                </a:path>
              </a:pathLst>
            </a:custGeom>
            <a:solidFill>
              <a:srgbClr val="0A863D"/>
            </a:solidFill>
          </p:spPr>
          <p:txBody>
            <a:bodyPr/>
            <a:lstStyle/>
            <a:p>
              <a:endParaRPr lang="lv-LV"/>
            </a:p>
          </p:txBody>
        </p:sp>
        <p:sp>
          <p:nvSpPr>
            <p:cNvPr id="4" name="TextBox 4"/>
            <p:cNvSpPr txBox="1"/>
            <p:nvPr/>
          </p:nvSpPr>
          <p:spPr>
            <a:xfrm>
              <a:off x="0" y="-57150"/>
              <a:ext cx="797733" cy="1008748"/>
            </a:xfrm>
            <a:prstGeom prst="rect">
              <a:avLst/>
            </a:prstGeom>
          </p:spPr>
          <p:txBody>
            <a:bodyPr lIns="50800" tIns="50800" rIns="50800" bIns="50800" rtlCol="0" anchor="ctr"/>
            <a:lstStyle/>
            <a:p>
              <a:pPr algn="ctr">
                <a:lnSpc>
                  <a:spcPts val="3545"/>
                </a:lnSpc>
              </a:pPr>
              <a:endParaRPr/>
            </a:p>
          </p:txBody>
        </p:sp>
      </p:grpSp>
      <p:grpSp>
        <p:nvGrpSpPr>
          <p:cNvPr id="5" name="Group 5"/>
          <p:cNvGrpSpPr/>
          <p:nvPr/>
        </p:nvGrpSpPr>
        <p:grpSpPr>
          <a:xfrm>
            <a:off x="4328343" y="5645201"/>
            <a:ext cx="3028892" cy="3613099"/>
            <a:chOff x="0" y="0"/>
            <a:chExt cx="797733" cy="951598"/>
          </a:xfrm>
        </p:grpSpPr>
        <p:sp>
          <p:nvSpPr>
            <p:cNvPr id="6" name="Freeform 6"/>
            <p:cNvSpPr/>
            <p:nvPr/>
          </p:nvSpPr>
          <p:spPr>
            <a:xfrm>
              <a:off x="0" y="0"/>
              <a:ext cx="797733" cy="951598"/>
            </a:xfrm>
            <a:custGeom>
              <a:avLst/>
              <a:gdLst/>
              <a:ahLst/>
              <a:cxnLst/>
              <a:rect l="l" t="t" r="r" b="b"/>
              <a:pathLst>
                <a:path w="797733" h="951598">
                  <a:moveTo>
                    <a:pt x="0" y="0"/>
                  </a:moveTo>
                  <a:lnTo>
                    <a:pt x="797733" y="0"/>
                  </a:lnTo>
                  <a:lnTo>
                    <a:pt x="797733" y="951598"/>
                  </a:lnTo>
                  <a:lnTo>
                    <a:pt x="0" y="951598"/>
                  </a:lnTo>
                  <a:close/>
                </a:path>
              </a:pathLst>
            </a:custGeom>
            <a:solidFill>
              <a:srgbClr val="ABDA60"/>
            </a:solidFill>
          </p:spPr>
          <p:txBody>
            <a:bodyPr/>
            <a:lstStyle/>
            <a:p>
              <a:endParaRPr lang="lv-LV"/>
            </a:p>
          </p:txBody>
        </p:sp>
        <p:sp>
          <p:nvSpPr>
            <p:cNvPr id="7" name="TextBox 7"/>
            <p:cNvSpPr txBox="1"/>
            <p:nvPr/>
          </p:nvSpPr>
          <p:spPr>
            <a:xfrm>
              <a:off x="0" y="-57150"/>
              <a:ext cx="797733" cy="1008748"/>
            </a:xfrm>
            <a:prstGeom prst="rect">
              <a:avLst/>
            </a:prstGeom>
          </p:spPr>
          <p:txBody>
            <a:bodyPr lIns="50800" tIns="50800" rIns="50800" bIns="50800" rtlCol="0" anchor="ctr"/>
            <a:lstStyle/>
            <a:p>
              <a:pPr algn="ctr">
                <a:lnSpc>
                  <a:spcPts val="3545"/>
                </a:lnSpc>
              </a:pPr>
              <a:endParaRPr/>
            </a:p>
          </p:txBody>
        </p:sp>
      </p:grpSp>
      <p:grpSp>
        <p:nvGrpSpPr>
          <p:cNvPr id="8" name="Group 8"/>
          <p:cNvGrpSpPr/>
          <p:nvPr/>
        </p:nvGrpSpPr>
        <p:grpSpPr>
          <a:xfrm>
            <a:off x="7629554" y="5645201"/>
            <a:ext cx="3028892" cy="3613099"/>
            <a:chOff x="0" y="0"/>
            <a:chExt cx="797733" cy="951598"/>
          </a:xfrm>
        </p:grpSpPr>
        <p:sp>
          <p:nvSpPr>
            <p:cNvPr id="9" name="Freeform 9"/>
            <p:cNvSpPr/>
            <p:nvPr/>
          </p:nvSpPr>
          <p:spPr>
            <a:xfrm>
              <a:off x="0" y="0"/>
              <a:ext cx="797733" cy="951598"/>
            </a:xfrm>
            <a:custGeom>
              <a:avLst/>
              <a:gdLst/>
              <a:ahLst/>
              <a:cxnLst/>
              <a:rect l="l" t="t" r="r" b="b"/>
              <a:pathLst>
                <a:path w="797733" h="951598">
                  <a:moveTo>
                    <a:pt x="0" y="0"/>
                  </a:moveTo>
                  <a:lnTo>
                    <a:pt x="797733" y="0"/>
                  </a:lnTo>
                  <a:lnTo>
                    <a:pt x="797733" y="951598"/>
                  </a:lnTo>
                  <a:lnTo>
                    <a:pt x="0" y="951598"/>
                  </a:lnTo>
                  <a:close/>
                </a:path>
              </a:pathLst>
            </a:custGeom>
            <a:solidFill>
              <a:srgbClr val="0A863D"/>
            </a:solidFill>
          </p:spPr>
          <p:txBody>
            <a:bodyPr/>
            <a:lstStyle/>
            <a:p>
              <a:endParaRPr lang="lv-LV"/>
            </a:p>
          </p:txBody>
        </p:sp>
        <p:sp>
          <p:nvSpPr>
            <p:cNvPr id="10" name="TextBox 10"/>
            <p:cNvSpPr txBox="1"/>
            <p:nvPr/>
          </p:nvSpPr>
          <p:spPr>
            <a:xfrm>
              <a:off x="0" y="-57150"/>
              <a:ext cx="797733" cy="1008748"/>
            </a:xfrm>
            <a:prstGeom prst="rect">
              <a:avLst/>
            </a:prstGeom>
          </p:spPr>
          <p:txBody>
            <a:bodyPr lIns="50800" tIns="50800" rIns="50800" bIns="50800" rtlCol="0" anchor="ctr"/>
            <a:lstStyle/>
            <a:p>
              <a:pPr algn="ctr">
                <a:lnSpc>
                  <a:spcPts val="3545"/>
                </a:lnSpc>
              </a:pPr>
              <a:endParaRPr/>
            </a:p>
          </p:txBody>
        </p:sp>
      </p:grpSp>
      <p:grpSp>
        <p:nvGrpSpPr>
          <p:cNvPr id="11" name="Group 11"/>
          <p:cNvGrpSpPr/>
          <p:nvPr/>
        </p:nvGrpSpPr>
        <p:grpSpPr>
          <a:xfrm>
            <a:off x="10929197" y="5645201"/>
            <a:ext cx="3028892" cy="3613099"/>
            <a:chOff x="0" y="0"/>
            <a:chExt cx="797733" cy="951598"/>
          </a:xfrm>
        </p:grpSpPr>
        <p:sp>
          <p:nvSpPr>
            <p:cNvPr id="12" name="Freeform 12"/>
            <p:cNvSpPr/>
            <p:nvPr/>
          </p:nvSpPr>
          <p:spPr>
            <a:xfrm>
              <a:off x="0" y="0"/>
              <a:ext cx="797733" cy="951598"/>
            </a:xfrm>
            <a:custGeom>
              <a:avLst/>
              <a:gdLst/>
              <a:ahLst/>
              <a:cxnLst/>
              <a:rect l="l" t="t" r="r" b="b"/>
              <a:pathLst>
                <a:path w="797733" h="951598">
                  <a:moveTo>
                    <a:pt x="0" y="0"/>
                  </a:moveTo>
                  <a:lnTo>
                    <a:pt x="797733" y="0"/>
                  </a:lnTo>
                  <a:lnTo>
                    <a:pt x="797733" y="951598"/>
                  </a:lnTo>
                  <a:lnTo>
                    <a:pt x="0" y="951598"/>
                  </a:lnTo>
                  <a:close/>
                </a:path>
              </a:pathLst>
            </a:custGeom>
            <a:solidFill>
              <a:srgbClr val="ABDA60"/>
            </a:solidFill>
          </p:spPr>
          <p:txBody>
            <a:bodyPr/>
            <a:lstStyle/>
            <a:p>
              <a:endParaRPr lang="lv-LV"/>
            </a:p>
          </p:txBody>
        </p:sp>
        <p:sp>
          <p:nvSpPr>
            <p:cNvPr id="13" name="TextBox 13"/>
            <p:cNvSpPr txBox="1"/>
            <p:nvPr/>
          </p:nvSpPr>
          <p:spPr>
            <a:xfrm>
              <a:off x="0" y="-57150"/>
              <a:ext cx="797733" cy="1008748"/>
            </a:xfrm>
            <a:prstGeom prst="rect">
              <a:avLst/>
            </a:prstGeom>
          </p:spPr>
          <p:txBody>
            <a:bodyPr lIns="50800" tIns="50800" rIns="50800" bIns="50800" rtlCol="0" anchor="ctr"/>
            <a:lstStyle/>
            <a:p>
              <a:pPr algn="ctr">
                <a:lnSpc>
                  <a:spcPts val="3545"/>
                </a:lnSpc>
              </a:pPr>
              <a:endParaRPr/>
            </a:p>
          </p:txBody>
        </p:sp>
      </p:grpSp>
      <p:grpSp>
        <p:nvGrpSpPr>
          <p:cNvPr id="14" name="Group 14"/>
          <p:cNvGrpSpPr/>
          <p:nvPr/>
        </p:nvGrpSpPr>
        <p:grpSpPr>
          <a:xfrm>
            <a:off x="14230408" y="5645201"/>
            <a:ext cx="3028892" cy="3613099"/>
            <a:chOff x="0" y="0"/>
            <a:chExt cx="797733" cy="951598"/>
          </a:xfrm>
        </p:grpSpPr>
        <p:sp>
          <p:nvSpPr>
            <p:cNvPr id="15" name="Freeform 15"/>
            <p:cNvSpPr/>
            <p:nvPr/>
          </p:nvSpPr>
          <p:spPr>
            <a:xfrm>
              <a:off x="0" y="0"/>
              <a:ext cx="797733" cy="951598"/>
            </a:xfrm>
            <a:custGeom>
              <a:avLst/>
              <a:gdLst/>
              <a:ahLst/>
              <a:cxnLst/>
              <a:rect l="l" t="t" r="r" b="b"/>
              <a:pathLst>
                <a:path w="797733" h="951598">
                  <a:moveTo>
                    <a:pt x="0" y="0"/>
                  </a:moveTo>
                  <a:lnTo>
                    <a:pt x="797733" y="0"/>
                  </a:lnTo>
                  <a:lnTo>
                    <a:pt x="797733" y="951598"/>
                  </a:lnTo>
                  <a:lnTo>
                    <a:pt x="0" y="951598"/>
                  </a:lnTo>
                  <a:close/>
                </a:path>
              </a:pathLst>
            </a:custGeom>
            <a:solidFill>
              <a:srgbClr val="0A863D"/>
            </a:solidFill>
          </p:spPr>
          <p:txBody>
            <a:bodyPr/>
            <a:lstStyle/>
            <a:p>
              <a:endParaRPr lang="lv-LV"/>
            </a:p>
          </p:txBody>
        </p:sp>
        <p:sp>
          <p:nvSpPr>
            <p:cNvPr id="16" name="TextBox 16"/>
            <p:cNvSpPr txBox="1"/>
            <p:nvPr/>
          </p:nvSpPr>
          <p:spPr>
            <a:xfrm>
              <a:off x="0" y="-57150"/>
              <a:ext cx="797733" cy="1008748"/>
            </a:xfrm>
            <a:prstGeom prst="rect">
              <a:avLst/>
            </a:prstGeom>
          </p:spPr>
          <p:txBody>
            <a:bodyPr lIns="50800" tIns="50800" rIns="50800" bIns="50800" rtlCol="0" anchor="ctr"/>
            <a:lstStyle/>
            <a:p>
              <a:pPr algn="ctr">
                <a:lnSpc>
                  <a:spcPts val="3545"/>
                </a:lnSpc>
              </a:pPr>
              <a:endParaRPr/>
            </a:p>
          </p:txBody>
        </p:sp>
      </p:grpSp>
      <p:sp>
        <p:nvSpPr>
          <p:cNvPr id="17" name="Freeform 17"/>
          <p:cNvSpPr/>
          <p:nvPr/>
        </p:nvSpPr>
        <p:spPr>
          <a:xfrm>
            <a:off x="1695994" y="4798049"/>
            <a:ext cx="1694304" cy="1694304"/>
          </a:xfrm>
          <a:custGeom>
            <a:avLst/>
            <a:gdLst/>
            <a:ahLst/>
            <a:cxnLst/>
            <a:rect l="l" t="t" r="r" b="b"/>
            <a:pathLst>
              <a:path w="1694304" h="1694304">
                <a:moveTo>
                  <a:pt x="0" y="0"/>
                </a:moveTo>
                <a:lnTo>
                  <a:pt x="1694304" y="0"/>
                </a:lnTo>
                <a:lnTo>
                  <a:pt x="1694304" y="1694304"/>
                </a:lnTo>
                <a:lnTo>
                  <a:pt x="0" y="16943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18" name="Freeform 18"/>
          <p:cNvSpPr/>
          <p:nvPr/>
        </p:nvSpPr>
        <p:spPr>
          <a:xfrm>
            <a:off x="4996421" y="4798049"/>
            <a:ext cx="1694304" cy="1694304"/>
          </a:xfrm>
          <a:custGeom>
            <a:avLst/>
            <a:gdLst/>
            <a:ahLst/>
            <a:cxnLst/>
            <a:rect l="l" t="t" r="r" b="b"/>
            <a:pathLst>
              <a:path w="1694304" h="1694304">
                <a:moveTo>
                  <a:pt x="0" y="0"/>
                </a:moveTo>
                <a:lnTo>
                  <a:pt x="1694304" y="0"/>
                </a:lnTo>
                <a:lnTo>
                  <a:pt x="1694304" y="1694304"/>
                </a:lnTo>
                <a:lnTo>
                  <a:pt x="0" y="16943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lv-LV"/>
          </a:p>
        </p:txBody>
      </p:sp>
      <p:sp>
        <p:nvSpPr>
          <p:cNvPr id="19" name="Freeform 19"/>
          <p:cNvSpPr/>
          <p:nvPr/>
        </p:nvSpPr>
        <p:spPr>
          <a:xfrm>
            <a:off x="8301444" y="4798049"/>
            <a:ext cx="1694304" cy="1694304"/>
          </a:xfrm>
          <a:custGeom>
            <a:avLst/>
            <a:gdLst/>
            <a:ahLst/>
            <a:cxnLst/>
            <a:rect l="l" t="t" r="r" b="b"/>
            <a:pathLst>
              <a:path w="1694304" h="1694304">
                <a:moveTo>
                  <a:pt x="0" y="0"/>
                </a:moveTo>
                <a:lnTo>
                  <a:pt x="1694303" y="0"/>
                </a:lnTo>
                <a:lnTo>
                  <a:pt x="1694303" y="1694304"/>
                </a:lnTo>
                <a:lnTo>
                  <a:pt x="0" y="16943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20" name="Freeform 20"/>
          <p:cNvSpPr/>
          <p:nvPr/>
        </p:nvSpPr>
        <p:spPr>
          <a:xfrm>
            <a:off x="11601421" y="4798049"/>
            <a:ext cx="1694304" cy="1694304"/>
          </a:xfrm>
          <a:custGeom>
            <a:avLst/>
            <a:gdLst/>
            <a:ahLst/>
            <a:cxnLst/>
            <a:rect l="l" t="t" r="r" b="b"/>
            <a:pathLst>
              <a:path w="1694304" h="1694304">
                <a:moveTo>
                  <a:pt x="0" y="0"/>
                </a:moveTo>
                <a:lnTo>
                  <a:pt x="1694304" y="0"/>
                </a:lnTo>
                <a:lnTo>
                  <a:pt x="1694304" y="1694304"/>
                </a:lnTo>
                <a:lnTo>
                  <a:pt x="0" y="16943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lv-LV"/>
          </a:p>
        </p:txBody>
      </p:sp>
      <p:sp>
        <p:nvSpPr>
          <p:cNvPr id="21" name="Freeform 21"/>
          <p:cNvSpPr/>
          <p:nvPr/>
        </p:nvSpPr>
        <p:spPr>
          <a:xfrm>
            <a:off x="14901064" y="4798049"/>
            <a:ext cx="1694304" cy="1694304"/>
          </a:xfrm>
          <a:custGeom>
            <a:avLst/>
            <a:gdLst/>
            <a:ahLst/>
            <a:cxnLst/>
            <a:rect l="l" t="t" r="r" b="b"/>
            <a:pathLst>
              <a:path w="1694304" h="1694304">
                <a:moveTo>
                  <a:pt x="0" y="0"/>
                </a:moveTo>
                <a:lnTo>
                  <a:pt x="1694304" y="0"/>
                </a:lnTo>
                <a:lnTo>
                  <a:pt x="1694304" y="1694304"/>
                </a:lnTo>
                <a:lnTo>
                  <a:pt x="0" y="16943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22" name="Freeform 22"/>
          <p:cNvSpPr/>
          <p:nvPr/>
        </p:nvSpPr>
        <p:spPr>
          <a:xfrm>
            <a:off x="2306594" y="5453594"/>
            <a:ext cx="473104" cy="383214"/>
          </a:xfrm>
          <a:custGeom>
            <a:avLst/>
            <a:gdLst/>
            <a:ahLst/>
            <a:cxnLst/>
            <a:rect l="l" t="t" r="r" b="b"/>
            <a:pathLst>
              <a:path w="473104" h="383214">
                <a:moveTo>
                  <a:pt x="0" y="0"/>
                </a:moveTo>
                <a:lnTo>
                  <a:pt x="473104" y="0"/>
                </a:lnTo>
                <a:lnTo>
                  <a:pt x="473104" y="383215"/>
                </a:lnTo>
                <a:lnTo>
                  <a:pt x="0" y="3832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lv-LV"/>
          </a:p>
        </p:txBody>
      </p:sp>
      <p:sp>
        <p:nvSpPr>
          <p:cNvPr id="23" name="Freeform 23"/>
          <p:cNvSpPr/>
          <p:nvPr/>
        </p:nvSpPr>
        <p:spPr>
          <a:xfrm>
            <a:off x="5607021" y="5453594"/>
            <a:ext cx="473104" cy="383214"/>
          </a:xfrm>
          <a:custGeom>
            <a:avLst/>
            <a:gdLst/>
            <a:ahLst/>
            <a:cxnLst/>
            <a:rect l="l" t="t" r="r" b="b"/>
            <a:pathLst>
              <a:path w="473104" h="383214">
                <a:moveTo>
                  <a:pt x="0" y="0"/>
                </a:moveTo>
                <a:lnTo>
                  <a:pt x="473104" y="0"/>
                </a:lnTo>
                <a:lnTo>
                  <a:pt x="473104" y="383215"/>
                </a:lnTo>
                <a:lnTo>
                  <a:pt x="0" y="38321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lv-LV"/>
          </a:p>
        </p:txBody>
      </p:sp>
      <p:sp>
        <p:nvSpPr>
          <p:cNvPr id="24" name="Freeform 24"/>
          <p:cNvSpPr/>
          <p:nvPr/>
        </p:nvSpPr>
        <p:spPr>
          <a:xfrm>
            <a:off x="8909810" y="5453594"/>
            <a:ext cx="473104" cy="383214"/>
          </a:xfrm>
          <a:custGeom>
            <a:avLst/>
            <a:gdLst/>
            <a:ahLst/>
            <a:cxnLst/>
            <a:rect l="l" t="t" r="r" b="b"/>
            <a:pathLst>
              <a:path w="473104" h="383214">
                <a:moveTo>
                  <a:pt x="0" y="0"/>
                </a:moveTo>
                <a:lnTo>
                  <a:pt x="473104" y="0"/>
                </a:lnTo>
                <a:lnTo>
                  <a:pt x="473104" y="383215"/>
                </a:lnTo>
                <a:lnTo>
                  <a:pt x="0" y="3832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lv-LV"/>
          </a:p>
        </p:txBody>
      </p:sp>
      <p:sp>
        <p:nvSpPr>
          <p:cNvPr id="25" name="Freeform 25"/>
          <p:cNvSpPr/>
          <p:nvPr/>
        </p:nvSpPr>
        <p:spPr>
          <a:xfrm>
            <a:off x="12210237" y="5453594"/>
            <a:ext cx="473104" cy="383214"/>
          </a:xfrm>
          <a:custGeom>
            <a:avLst/>
            <a:gdLst/>
            <a:ahLst/>
            <a:cxnLst/>
            <a:rect l="l" t="t" r="r" b="b"/>
            <a:pathLst>
              <a:path w="473104" h="383214">
                <a:moveTo>
                  <a:pt x="0" y="0"/>
                </a:moveTo>
                <a:lnTo>
                  <a:pt x="473104" y="0"/>
                </a:lnTo>
                <a:lnTo>
                  <a:pt x="473104" y="383215"/>
                </a:lnTo>
                <a:lnTo>
                  <a:pt x="0" y="38321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lv-LV"/>
          </a:p>
        </p:txBody>
      </p:sp>
      <p:sp>
        <p:nvSpPr>
          <p:cNvPr id="26" name="Freeform 26"/>
          <p:cNvSpPr/>
          <p:nvPr/>
        </p:nvSpPr>
        <p:spPr>
          <a:xfrm>
            <a:off x="15511664" y="5454964"/>
            <a:ext cx="473104" cy="383214"/>
          </a:xfrm>
          <a:custGeom>
            <a:avLst/>
            <a:gdLst/>
            <a:ahLst/>
            <a:cxnLst/>
            <a:rect l="l" t="t" r="r" b="b"/>
            <a:pathLst>
              <a:path w="473104" h="383214">
                <a:moveTo>
                  <a:pt x="0" y="0"/>
                </a:moveTo>
                <a:lnTo>
                  <a:pt x="473104" y="0"/>
                </a:lnTo>
                <a:lnTo>
                  <a:pt x="473104" y="383214"/>
                </a:lnTo>
                <a:lnTo>
                  <a:pt x="0" y="38321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lv-LV"/>
          </a:p>
        </p:txBody>
      </p:sp>
      <p:sp>
        <p:nvSpPr>
          <p:cNvPr id="27" name="TextBox 27"/>
          <p:cNvSpPr txBox="1"/>
          <p:nvPr/>
        </p:nvSpPr>
        <p:spPr>
          <a:xfrm>
            <a:off x="3915976" y="3133975"/>
            <a:ext cx="10933876" cy="1108710"/>
          </a:xfrm>
          <a:prstGeom prst="rect">
            <a:avLst/>
          </a:prstGeom>
        </p:spPr>
        <p:txBody>
          <a:bodyPr lIns="0" tIns="0" rIns="0" bIns="0" rtlCol="0" anchor="t">
            <a:spAutoFit/>
          </a:bodyPr>
          <a:lstStyle/>
          <a:p>
            <a:pPr marL="0" lvl="0" indent="0" algn="ctr">
              <a:lnSpc>
                <a:spcPts val="4319"/>
              </a:lnSpc>
              <a:spcBef>
                <a:spcPct val="0"/>
              </a:spcBef>
            </a:pPr>
            <a:r>
              <a:rPr lang="en-US" sz="3999" b="1" u="none" strike="noStrike" spc="-223">
                <a:solidFill>
                  <a:srgbClr val="0A863D"/>
                </a:solidFill>
                <a:latin typeface="Inter Bold"/>
                <a:ea typeface="Inter Bold"/>
                <a:cs typeface="Inter Bold"/>
                <a:sym typeface="Inter Bold"/>
              </a:rPr>
              <a:t>THE ORGANISATIONAL IMPACT </a:t>
            </a:r>
          </a:p>
          <a:p>
            <a:pPr marL="0" lvl="0" indent="0" algn="ctr">
              <a:lnSpc>
                <a:spcPts val="4319"/>
              </a:lnSpc>
              <a:spcBef>
                <a:spcPct val="0"/>
              </a:spcBef>
            </a:pPr>
            <a:r>
              <a:rPr lang="en-US" sz="3999" b="1" u="none" strike="noStrike" spc="-223">
                <a:solidFill>
                  <a:srgbClr val="0A863D"/>
                </a:solidFill>
                <a:latin typeface="Inter Bold"/>
                <a:ea typeface="Inter Bold"/>
                <a:cs typeface="Inter Bold"/>
                <a:sym typeface="Inter Bold"/>
              </a:rPr>
              <a:t>OF  POOR  MENTAL  HEALTH</a:t>
            </a:r>
          </a:p>
        </p:txBody>
      </p:sp>
      <p:sp>
        <p:nvSpPr>
          <p:cNvPr id="28" name="Freeform 28"/>
          <p:cNvSpPr/>
          <p:nvPr/>
        </p:nvSpPr>
        <p:spPr>
          <a:xfrm flipV="1">
            <a:off x="-813297" y="-268248"/>
            <a:ext cx="4860607" cy="5143500"/>
          </a:xfrm>
          <a:custGeom>
            <a:avLst/>
            <a:gdLst/>
            <a:ahLst/>
            <a:cxnLst/>
            <a:rect l="l" t="t" r="r" b="b"/>
            <a:pathLst>
              <a:path w="4860607" h="5143500">
                <a:moveTo>
                  <a:pt x="0" y="5143500"/>
                </a:moveTo>
                <a:lnTo>
                  <a:pt x="4860607" y="5143500"/>
                </a:lnTo>
                <a:lnTo>
                  <a:pt x="4860607" y="0"/>
                </a:lnTo>
                <a:lnTo>
                  <a:pt x="0" y="0"/>
                </a:lnTo>
                <a:lnTo>
                  <a:pt x="0" y="514350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lv-LV"/>
          </a:p>
        </p:txBody>
      </p:sp>
      <p:sp>
        <p:nvSpPr>
          <p:cNvPr id="29" name="Freeform 29"/>
          <p:cNvSpPr/>
          <p:nvPr/>
        </p:nvSpPr>
        <p:spPr>
          <a:xfrm flipH="1" flipV="1">
            <a:off x="14240690" y="-268248"/>
            <a:ext cx="4860607" cy="5143500"/>
          </a:xfrm>
          <a:custGeom>
            <a:avLst/>
            <a:gdLst/>
            <a:ahLst/>
            <a:cxnLst/>
            <a:rect l="l" t="t" r="r" b="b"/>
            <a:pathLst>
              <a:path w="4860607" h="5143500">
                <a:moveTo>
                  <a:pt x="4860607" y="5143500"/>
                </a:moveTo>
                <a:lnTo>
                  <a:pt x="0" y="5143500"/>
                </a:lnTo>
                <a:lnTo>
                  <a:pt x="0" y="0"/>
                </a:lnTo>
                <a:lnTo>
                  <a:pt x="4860607" y="0"/>
                </a:lnTo>
                <a:lnTo>
                  <a:pt x="4860607" y="514350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lv-LV"/>
          </a:p>
        </p:txBody>
      </p:sp>
      <p:sp>
        <p:nvSpPr>
          <p:cNvPr id="30" name="Freeform 30"/>
          <p:cNvSpPr/>
          <p:nvPr/>
        </p:nvSpPr>
        <p:spPr>
          <a:xfrm>
            <a:off x="14544723" y="2484627"/>
            <a:ext cx="2714577" cy="2229346"/>
          </a:xfrm>
          <a:custGeom>
            <a:avLst/>
            <a:gdLst/>
            <a:ahLst/>
            <a:cxnLst/>
            <a:rect l="l" t="t" r="r" b="b"/>
            <a:pathLst>
              <a:path w="2714577" h="2229346">
                <a:moveTo>
                  <a:pt x="0" y="0"/>
                </a:moveTo>
                <a:lnTo>
                  <a:pt x="2714577" y="0"/>
                </a:lnTo>
                <a:lnTo>
                  <a:pt x="2714577" y="2229346"/>
                </a:lnTo>
                <a:lnTo>
                  <a:pt x="0" y="2229346"/>
                </a:lnTo>
                <a:lnTo>
                  <a:pt x="0" y="0"/>
                </a:lnTo>
                <a:close/>
              </a:path>
            </a:pathLst>
          </a:custGeom>
          <a:blipFill>
            <a:blip r:embed="rId12"/>
            <a:stretch>
              <a:fillRect/>
            </a:stretch>
          </a:blipFill>
        </p:spPr>
        <p:txBody>
          <a:bodyPr/>
          <a:lstStyle/>
          <a:p>
            <a:endParaRPr lang="lv-LV"/>
          </a:p>
        </p:txBody>
      </p:sp>
      <p:sp>
        <p:nvSpPr>
          <p:cNvPr id="31" name="Freeform 31"/>
          <p:cNvSpPr/>
          <p:nvPr/>
        </p:nvSpPr>
        <p:spPr>
          <a:xfrm>
            <a:off x="1205159" y="2490678"/>
            <a:ext cx="2930207" cy="2223295"/>
          </a:xfrm>
          <a:custGeom>
            <a:avLst/>
            <a:gdLst/>
            <a:ahLst/>
            <a:cxnLst/>
            <a:rect l="l" t="t" r="r" b="b"/>
            <a:pathLst>
              <a:path w="2930207" h="2223295">
                <a:moveTo>
                  <a:pt x="0" y="0"/>
                </a:moveTo>
                <a:lnTo>
                  <a:pt x="2930207" y="0"/>
                </a:lnTo>
                <a:lnTo>
                  <a:pt x="2930207" y="2223295"/>
                </a:lnTo>
                <a:lnTo>
                  <a:pt x="0" y="2223295"/>
                </a:lnTo>
                <a:lnTo>
                  <a:pt x="0" y="0"/>
                </a:lnTo>
                <a:close/>
              </a:path>
            </a:pathLst>
          </a:custGeom>
          <a:blipFill>
            <a:blip r:embed="rId13"/>
            <a:stretch>
              <a:fillRect/>
            </a:stretch>
          </a:blipFill>
        </p:spPr>
        <p:txBody>
          <a:bodyPr/>
          <a:lstStyle/>
          <a:p>
            <a:endParaRPr lang="lv-LV"/>
          </a:p>
        </p:txBody>
      </p:sp>
      <p:sp>
        <p:nvSpPr>
          <p:cNvPr id="32" name="Freeform 32"/>
          <p:cNvSpPr/>
          <p:nvPr/>
        </p:nvSpPr>
        <p:spPr>
          <a:xfrm>
            <a:off x="3937599" y="-120933"/>
            <a:ext cx="10421992" cy="3178708"/>
          </a:xfrm>
          <a:custGeom>
            <a:avLst/>
            <a:gdLst/>
            <a:ahLst/>
            <a:cxnLst/>
            <a:rect l="l" t="t" r="r" b="b"/>
            <a:pathLst>
              <a:path w="10421992" h="3178708">
                <a:moveTo>
                  <a:pt x="0" y="0"/>
                </a:moveTo>
                <a:lnTo>
                  <a:pt x="10421992" y="0"/>
                </a:lnTo>
                <a:lnTo>
                  <a:pt x="10421992" y="3178708"/>
                </a:lnTo>
                <a:lnTo>
                  <a:pt x="0" y="317870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lv-LV"/>
          </a:p>
        </p:txBody>
      </p:sp>
      <p:sp>
        <p:nvSpPr>
          <p:cNvPr id="33" name="TextBox 33"/>
          <p:cNvSpPr txBox="1"/>
          <p:nvPr/>
        </p:nvSpPr>
        <p:spPr>
          <a:xfrm>
            <a:off x="1205159" y="6454253"/>
            <a:ext cx="2202870" cy="2821305"/>
          </a:xfrm>
          <a:prstGeom prst="rect">
            <a:avLst/>
          </a:prstGeom>
        </p:spPr>
        <p:txBody>
          <a:bodyPr lIns="0" tIns="0" rIns="0" bIns="0" rtlCol="0" anchor="t">
            <a:spAutoFit/>
          </a:bodyPr>
          <a:lstStyle/>
          <a:p>
            <a:pPr algn="ctr">
              <a:lnSpc>
                <a:spcPts val="2520"/>
              </a:lnSpc>
            </a:pPr>
            <a:r>
              <a:rPr lang="en-US" sz="1800" b="1">
                <a:solidFill>
                  <a:srgbClr val="FFFFFF"/>
                </a:solidFill>
                <a:latin typeface="Inter Bold"/>
                <a:ea typeface="Inter Bold"/>
                <a:cs typeface="Inter Bold"/>
                <a:sym typeface="Inter Bold"/>
              </a:rPr>
              <a:t>Burnout &amp; disengagement → lower productivity, higher absenteeism, increased turnover (Ayachit &amp; Chitta, 2022; Baker &amp; Kim, 2024)</a:t>
            </a:r>
          </a:p>
        </p:txBody>
      </p:sp>
      <p:sp>
        <p:nvSpPr>
          <p:cNvPr id="34" name="TextBox 34"/>
          <p:cNvSpPr txBox="1"/>
          <p:nvPr/>
        </p:nvSpPr>
        <p:spPr>
          <a:xfrm>
            <a:off x="4741354" y="6493536"/>
            <a:ext cx="2202870" cy="1878330"/>
          </a:xfrm>
          <a:prstGeom prst="rect">
            <a:avLst/>
          </a:prstGeom>
        </p:spPr>
        <p:txBody>
          <a:bodyPr lIns="0" tIns="0" rIns="0" bIns="0" rtlCol="0" anchor="t">
            <a:spAutoFit/>
          </a:bodyPr>
          <a:lstStyle/>
          <a:p>
            <a:pPr marL="0" lvl="1" indent="0" algn="ctr">
              <a:lnSpc>
                <a:spcPts val="2520"/>
              </a:lnSpc>
              <a:spcBef>
                <a:spcPct val="0"/>
              </a:spcBef>
            </a:pPr>
            <a:r>
              <a:rPr lang="en-US" sz="1800" b="1" u="none" strike="noStrike">
                <a:solidFill>
                  <a:srgbClr val="000000"/>
                </a:solidFill>
                <a:latin typeface="Inter Bold"/>
                <a:ea typeface="Inter Bold"/>
                <a:cs typeface="Inter Bold"/>
                <a:sym typeface="Inter Bold"/>
              </a:rPr>
              <a:t>16.4 million working days lost annually to stress, anxiety, and depression (HSE, 2024)</a:t>
            </a:r>
          </a:p>
        </p:txBody>
      </p:sp>
      <p:sp>
        <p:nvSpPr>
          <p:cNvPr id="35" name="TextBox 35"/>
          <p:cNvSpPr txBox="1"/>
          <p:nvPr/>
        </p:nvSpPr>
        <p:spPr>
          <a:xfrm>
            <a:off x="7918205" y="6650698"/>
            <a:ext cx="2450021" cy="1564005"/>
          </a:xfrm>
          <a:prstGeom prst="rect">
            <a:avLst/>
          </a:prstGeom>
        </p:spPr>
        <p:txBody>
          <a:bodyPr lIns="0" tIns="0" rIns="0" bIns="0" rtlCol="0" anchor="t">
            <a:spAutoFit/>
          </a:bodyPr>
          <a:lstStyle/>
          <a:p>
            <a:pPr marL="0" lvl="1" indent="0" algn="ctr">
              <a:lnSpc>
                <a:spcPts val="2520"/>
              </a:lnSpc>
              <a:spcBef>
                <a:spcPct val="0"/>
              </a:spcBef>
            </a:pPr>
            <a:r>
              <a:rPr lang="en-US" sz="1800" b="1" u="none" strike="noStrike">
                <a:solidFill>
                  <a:srgbClr val="FFFFFF"/>
                </a:solidFill>
                <a:latin typeface="Inter Bold"/>
                <a:ea typeface="Inter Bold"/>
                <a:cs typeface="Inter Bold"/>
                <a:sym typeface="Inter Bold"/>
              </a:rPr>
              <a:t>£300 billion – the annual cost of mental illness to England’s economy (Bawden, 2024)</a:t>
            </a:r>
          </a:p>
        </p:txBody>
      </p:sp>
      <p:sp>
        <p:nvSpPr>
          <p:cNvPr id="36" name="TextBox 36"/>
          <p:cNvSpPr txBox="1"/>
          <p:nvPr/>
        </p:nvSpPr>
        <p:spPr>
          <a:xfrm>
            <a:off x="11220421" y="6611416"/>
            <a:ext cx="2356668" cy="2506980"/>
          </a:xfrm>
          <a:prstGeom prst="rect">
            <a:avLst/>
          </a:prstGeom>
        </p:spPr>
        <p:txBody>
          <a:bodyPr lIns="0" tIns="0" rIns="0" bIns="0" rtlCol="0" anchor="t">
            <a:spAutoFit/>
          </a:bodyPr>
          <a:lstStyle/>
          <a:p>
            <a:pPr marL="0" lvl="1" indent="0" algn="ctr">
              <a:lnSpc>
                <a:spcPts val="2520"/>
              </a:lnSpc>
              <a:spcBef>
                <a:spcPct val="0"/>
              </a:spcBef>
            </a:pPr>
            <a:r>
              <a:rPr lang="en-US" sz="1800" b="1" u="none" strike="noStrike">
                <a:solidFill>
                  <a:srgbClr val="000000"/>
                </a:solidFill>
                <a:latin typeface="Inter Bold"/>
                <a:ea typeface="Inter Bold"/>
                <a:cs typeface="Inter Bold"/>
                <a:sym typeface="Inter Bold"/>
              </a:rPr>
              <a:t>Chronic stress cycle: burnout → turnover → understaffing → declining morale (Davidson, McPhail &amp; Barry, 2011; Downes, 2023)</a:t>
            </a:r>
          </a:p>
        </p:txBody>
      </p:sp>
      <p:sp>
        <p:nvSpPr>
          <p:cNvPr id="37" name="TextBox 37"/>
          <p:cNvSpPr txBox="1"/>
          <p:nvPr/>
        </p:nvSpPr>
        <p:spPr>
          <a:xfrm>
            <a:off x="14882014" y="6611416"/>
            <a:ext cx="1906287" cy="2192655"/>
          </a:xfrm>
          <a:prstGeom prst="rect">
            <a:avLst/>
          </a:prstGeom>
        </p:spPr>
        <p:txBody>
          <a:bodyPr lIns="0" tIns="0" rIns="0" bIns="0" rtlCol="0" anchor="t">
            <a:spAutoFit/>
          </a:bodyPr>
          <a:lstStyle/>
          <a:p>
            <a:pPr marL="0" lvl="1" indent="0" algn="ctr">
              <a:lnSpc>
                <a:spcPts val="2520"/>
              </a:lnSpc>
              <a:spcBef>
                <a:spcPct val="0"/>
              </a:spcBef>
            </a:pPr>
            <a:r>
              <a:rPr lang="en-US" sz="1800" b="1" u="none" strike="noStrike">
                <a:solidFill>
                  <a:srgbClr val="FFFFFF"/>
                </a:solidFill>
                <a:latin typeface="Inter Bold"/>
                <a:ea typeface="Inter Bold"/>
                <a:cs typeface="Inter Bold"/>
                <a:sym typeface="Inter Bold"/>
              </a:rPr>
              <a:t>Mental health = strategic business issue — central to retention, service quality, and profitability</a:t>
            </a:r>
          </a:p>
        </p:txBody>
      </p:sp>
      <p:sp>
        <p:nvSpPr>
          <p:cNvPr id="38" name="TextBox 38"/>
          <p:cNvSpPr txBox="1"/>
          <p:nvPr/>
        </p:nvSpPr>
        <p:spPr>
          <a:xfrm>
            <a:off x="236454" y="1195428"/>
            <a:ext cx="10421992" cy="431800"/>
          </a:xfrm>
          <a:prstGeom prst="rect">
            <a:avLst/>
          </a:prstGeom>
        </p:spPr>
        <p:txBody>
          <a:bodyPr lIns="0" tIns="0" rIns="0" bIns="0" rtlCol="0" anchor="t">
            <a:spAutoFit/>
          </a:bodyPr>
          <a:lstStyle/>
          <a:p>
            <a:pPr algn="ctr">
              <a:lnSpc>
                <a:spcPts val="3500"/>
              </a:lnSpc>
              <a:spcBef>
                <a:spcPct val="0"/>
              </a:spcBef>
            </a:pPr>
            <a:r>
              <a:rPr lang="en-US" sz="2500" b="1">
                <a:solidFill>
                  <a:srgbClr val="FFFFFF"/>
                </a:solidFill>
                <a:latin typeface="Inter Bold"/>
                <a:ea typeface="Inter Bold"/>
                <a:cs typeface="Inter Bold"/>
                <a:sym typeface="Inter Bold"/>
              </a:rPr>
              <a:t>Stress</a:t>
            </a:r>
          </a:p>
        </p:txBody>
      </p:sp>
      <p:sp>
        <p:nvSpPr>
          <p:cNvPr id="39" name="TextBox 39"/>
          <p:cNvSpPr txBox="1"/>
          <p:nvPr/>
        </p:nvSpPr>
        <p:spPr>
          <a:xfrm>
            <a:off x="7362490" y="1195428"/>
            <a:ext cx="1256407" cy="431800"/>
          </a:xfrm>
          <a:prstGeom prst="rect">
            <a:avLst/>
          </a:prstGeom>
        </p:spPr>
        <p:txBody>
          <a:bodyPr lIns="0" tIns="0" rIns="0" bIns="0" rtlCol="0" anchor="t">
            <a:spAutoFit/>
          </a:bodyPr>
          <a:lstStyle/>
          <a:p>
            <a:pPr algn="ctr">
              <a:lnSpc>
                <a:spcPts val="3500"/>
              </a:lnSpc>
              <a:spcBef>
                <a:spcPct val="0"/>
              </a:spcBef>
            </a:pPr>
            <a:r>
              <a:rPr lang="en-US" sz="2500" b="1">
                <a:solidFill>
                  <a:srgbClr val="DAFFFB"/>
                </a:solidFill>
                <a:latin typeface="Inter Bold"/>
                <a:ea typeface="Inter Bold"/>
                <a:cs typeface="Inter Bold"/>
                <a:sym typeface="Inter Bold"/>
              </a:rPr>
              <a:t>Burnout</a:t>
            </a:r>
          </a:p>
        </p:txBody>
      </p:sp>
      <p:sp>
        <p:nvSpPr>
          <p:cNvPr id="40" name="TextBox 40"/>
          <p:cNvSpPr txBox="1"/>
          <p:nvPr/>
        </p:nvSpPr>
        <p:spPr>
          <a:xfrm>
            <a:off x="5326224" y="1182671"/>
            <a:ext cx="10421992" cy="431800"/>
          </a:xfrm>
          <a:prstGeom prst="rect">
            <a:avLst/>
          </a:prstGeom>
        </p:spPr>
        <p:txBody>
          <a:bodyPr lIns="0" tIns="0" rIns="0" bIns="0" rtlCol="0" anchor="t">
            <a:spAutoFit/>
          </a:bodyPr>
          <a:lstStyle/>
          <a:p>
            <a:pPr algn="ctr">
              <a:lnSpc>
                <a:spcPts val="3500"/>
              </a:lnSpc>
              <a:spcBef>
                <a:spcPct val="0"/>
              </a:spcBef>
            </a:pPr>
            <a:r>
              <a:rPr lang="en-US" sz="2500" b="1">
                <a:solidFill>
                  <a:srgbClr val="ABDA60"/>
                </a:solidFill>
                <a:latin typeface="Inter Bold"/>
                <a:ea typeface="Inter Bold"/>
                <a:cs typeface="Inter Bold"/>
                <a:sym typeface="Inter Bold"/>
              </a:rPr>
              <a:t>Turnover</a:t>
            </a:r>
          </a:p>
        </p:txBody>
      </p:sp>
      <p:sp>
        <p:nvSpPr>
          <p:cNvPr id="41" name="TextBox 41"/>
          <p:cNvSpPr txBox="1"/>
          <p:nvPr/>
        </p:nvSpPr>
        <p:spPr>
          <a:xfrm>
            <a:off x="7866008" y="963596"/>
            <a:ext cx="10421992" cy="869950"/>
          </a:xfrm>
          <a:prstGeom prst="rect">
            <a:avLst/>
          </a:prstGeom>
        </p:spPr>
        <p:txBody>
          <a:bodyPr lIns="0" tIns="0" rIns="0" bIns="0" rtlCol="0" anchor="t">
            <a:spAutoFit/>
          </a:bodyPr>
          <a:lstStyle/>
          <a:p>
            <a:pPr marL="0" lvl="0" indent="0" algn="ctr">
              <a:lnSpc>
                <a:spcPts val="3500"/>
              </a:lnSpc>
              <a:spcBef>
                <a:spcPct val="0"/>
              </a:spcBef>
            </a:pPr>
            <a:r>
              <a:rPr lang="en-US" sz="2500" b="1" u="none" strike="noStrike">
                <a:solidFill>
                  <a:srgbClr val="0A863D"/>
                </a:solidFill>
                <a:latin typeface="Inter Bold"/>
                <a:ea typeface="Inter Bold"/>
                <a:cs typeface="Inter Bold"/>
                <a:sym typeface="Inter Bold"/>
              </a:rPr>
              <a:t>Low </a:t>
            </a:r>
          </a:p>
          <a:p>
            <a:pPr marL="0" lvl="0" indent="0" algn="ctr">
              <a:lnSpc>
                <a:spcPts val="3500"/>
              </a:lnSpc>
              <a:spcBef>
                <a:spcPct val="0"/>
              </a:spcBef>
            </a:pPr>
            <a:r>
              <a:rPr lang="en-US" sz="2500" b="1" u="none" strike="noStrike">
                <a:solidFill>
                  <a:srgbClr val="0A863D"/>
                </a:solidFill>
                <a:latin typeface="Inter Bold"/>
                <a:ea typeface="Inter Bold"/>
                <a:cs typeface="Inter Bold"/>
                <a:sym typeface="Inter Bold"/>
              </a:rPr>
              <a:t>Performance</a:t>
            </a:r>
          </a:p>
        </p:txBody>
      </p:sp>
      <p:sp>
        <p:nvSpPr>
          <p:cNvPr id="42" name="TextBox 42"/>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298940" y="6084467"/>
            <a:ext cx="429603" cy="415543"/>
          </a:xfrm>
          <a:custGeom>
            <a:avLst/>
            <a:gdLst/>
            <a:ahLst/>
            <a:cxnLst/>
            <a:rect l="l" t="t" r="r" b="b"/>
            <a:pathLst>
              <a:path w="429603" h="415543">
                <a:moveTo>
                  <a:pt x="0" y="0"/>
                </a:moveTo>
                <a:lnTo>
                  <a:pt x="429603" y="0"/>
                </a:lnTo>
                <a:lnTo>
                  <a:pt x="429603" y="415543"/>
                </a:lnTo>
                <a:lnTo>
                  <a:pt x="0" y="4155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3" name="TextBox 3"/>
          <p:cNvSpPr txBox="1"/>
          <p:nvPr/>
        </p:nvSpPr>
        <p:spPr>
          <a:xfrm>
            <a:off x="3088749" y="651867"/>
            <a:ext cx="12779969" cy="1651635"/>
          </a:xfrm>
          <a:prstGeom prst="rect">
            <a:avLst/>
          </a:prstGeom>
        </p:spPr>
        <p:txBody>
          <a:bodyPr lIns="0" tIns="0" rIns="0" bIns="0" rtlCol="0" anchor="t">
            <a:spAutoFit/>
          </a:bodyPr>
          <a:lstStyle/>
          <a:p>
            <a:pPr marL="0" lvl="0" indent="0" algn="ctr">
              <a:lnSpc>
                <a:spcPts val="4319"/>
              </a:lnSpc>
              <a:spcBef>
                <a:spcPct val="0"/>
              </a:spcBef>
            </a:pPr>
            <a:r>
              <a:rPr lang="en-US" sz="3999" b="1" u="none" strike="noStrike" spc="-223">
                <a:solidFill>
                  <a:srgbClr val="0A863D"/>
                </a:solidFill>
                <a:latin typeface="Inter Bold"/>
                <a:ea typeface="Inter Bold"/>
                <a:cs typeface="Inter Bold"/>
                <a:sym typeface="Inter Bold"/>
              </a:rPr>
              <a:t>INDUSTRY RESPONSES – PROGRESS AND STRENGTHS VS</a:t>
            </a:r>
          </a:p>
          <a:p>
            <a:pPr marL="0" lvl="0" indent="0" algn="ctr">
              <a:lnSpc>
                <a:spcPts val="4319"/>
              </a:lnSpc>
              <a:spcBef>
                <a:spcPct val="0"/>
              </a:spcBef>
            </a:pPr>
            <a:r>
              <a:rPr lang="en-US" sz="3999" b="1" u="none" strike="noStrike" spc="-223">
                <a:solidFill>
                  <a:srgbClr val="0A863D"/>
                </a:solidFill>
                <a:latin typeface="Inter Bold"/>
                <a:ea typeface="Inter Bold"/>
                <a:cs typeface="Inter Bold"/>
                <a:sym typeface="Inter Bold"/>
              </a:rPr>
              <a:t> PERSISTENT GAPS – WHY  IT’S  NOT  ENOUGH?</a:t>
            </a:r>
          </a:p>
        </p:txBody>
      </p:sp>
      <p:sp>
        <p:nvSpPr>
          <p:cNvPr id="4" name="Freeform 4"/>
          <p:cNvSpPr/>
          <p:nvPr/>
        </p:nvSpPr>
        <p:spPr>
          <a:xfrm>
            <a:off x="3298940" y="6830482"/>
            <a:ext cx="429603" cy="415543"/>
          </a:xfrm>
          <a:custGeom>
            <a:avLst/>
            <a:gdLst/>
            <a:ahLst/>
            <a:cxnLst/>
            <a:rect l="l" t="t" r="r" b="b"/>
            <a:pathLst>
              <a:path w="429603" h="415543">
                <a:moveTo>
                  <a:pt x="0" y="0"/>
                </a:moveTo>
                <a:lnTo>
                  <a:pt x="429603" y="0"/>
                </a:lnTo>
                <a:lnTo>
                  <a:pt x="429603" y="415544"/>
                </a:lnTo>
                <a:lnTo>
                  <a:pt x="0" y="4155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5" name="Freeform 5"/>
          <p:cNvSpPr/>
          <p:nvPr/>
        </p:nvSpPr>
        <p:spPr>
          <a:xfrm>
            <a:off x="3298940" y="7576498"/>
            <a:ext cx="429603" cy="415543"/>
          </a:xfrm>
          <a:custGeom>
            <a:avLst/>
            <a:gdLst/>
            <a:ahLst/>
            <a:cxnLst/>
            <a:rect l="l" t="t" r="r" b="b"/>
            <a:pathLst>
              <a:path w="429603" h="415543">
                <a:moveTo>
                  <a:pt x="0" y="0"/>
                </a:moveTo>
                <a:lnTo>
                  <a:pt x="429603" y="0"/>
                </a:lnTo>
                <a:lnTo>
                  <a:pt x="429603" y="415543"/>
                </a:lnTo>
                <a:lnTo>
                  <a:pt x="0" y="4155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6" name="Freeform 6"/>
          <p:cNvSpPr/>
          <p:nvPr/>
        </p:nvSpPr>
        <p:spPr>
          <a:xfrm flipV="1">
            <a:off x="-813297" y="-268248"/>
            <a:ext cx="4860607" cy="5143500"/>
          </a:xfrm>
          <a:custGeom>
            <a:avLst/>
            <a:gdLst/>
            <a:ahLst/>
            <a:cxnLst/>
            <a:rect l="l" t="t" r="r" b="b"/>
            <a:pathLst>
              <a:path w="4860607" h="5143500">
                <a:moveTo>
                  <a:pt x="0" y="5143500"/>
                </a:moveTo>
                <a:lnTo>
                  <a:pt x="4860607" y="5143500"/>
                </a:lnTo>
                <a:lnTo>
                  <a:pt x="4860607" y="0"/>
                </a:lnTo>
                <a:lnTo>
                  <a:pt x="0" y="0"/>
                </a:lnTo>
                <a:lnTo>
                  <a:pt x="0" y="514350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lv-LV"/>
          </a:p>
        </p:txBody>
      </p:sp>
      <p:sp>
        <p:nvSpPr>
          <p:cNvPr id="7" name="Freeform 7"/>
          <p:cNvSpPr/>
          <p:nvPr/>
        </p:nvSpPr>
        <p:spPr>
          <a:xfrm flipH="1" flipV="1">
            <a:off x="14828996" y="-268248"/>
            <a:ext cx="4860607" cy="5143500"/>
          </a:xfrm>
          <a:custGeom>
            <a:avLst/>
            <a:gdLst/>
            <a:ahLst/>
            <a:cxnLst/>
            <a:rect l="l" t="t" r="r" b="b"/>
            <a:pathLst>
              <a:path w="4860607" h="5143500">
                <a:moveTo>
                  <a:pt x="4860608" y="5143500"/>
                </a:moveTo>
                <a:lnTo>
                  <a:pt x="0" y="5143500"/>
                </a:lnTo>
                <a:lnTo>
                  <a:pt x="0" y="0"/>
                </a:lnTo>
                <a:lnTo>
                  <a:pt x="4860608" y="0"/>
                </a:lnTo>
                <a:lnTo>
                  <a:pt x="4860608" y="514350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lv-LV"/>
          </a:p>
        </p:txBody>
      </p:sp>
      <p:sp>
        <p:nvSpPr>
          <p:cNvPr id="8" name="Freeform 8"/>
          <p:cNvSpPr/>
          <p:nvPr/>
        </p:nvSpPr>
        <p:spPr>
          <a:xfrm>
            <a:off x="3088749" y="2515185"/>
            <a:ext cx="11591805" cy="7462225"/>
          </a:xfrm>
          <a:custGeom>
            <a:avLst/>
            <a:gdLst/>
            <a:ahLst/>
            <a:cxnLst/>
            <a:rect l="l" t="t" r="r" b="b"/>
            <a:pathLst>
              <a:path w="11591805" h="7462225">
                <a:moveTo>
                  <a:pt x="0" y="0"/>
                </a:moveTo>
                <a:lnTo>
                  <a:pt x="11591806" y="0"/>
                </a:lnTo>
                <a:lnTo>
                  <a:pt x="11591806" y="7462225"/>
                </a:lnTo>
                <a:lnTo>
                  <a:pt x="0" y="7462225"/>
                </a:lnTo>
                <a:lnTo>
                  <a:pt x="0" y="0"/>
                </a:lnTo>
                <a:close/>
              </a:path>
            </a:pathLst>
          </a:custGeom>
          <a:blipFill>
            <a:blip r:embed="rId6"/>
            <a:stretch>
              <a:fillRect/>
            </a:stretch>
          </a:blipFill>
        </p:spPr>
        <p:txBody>
          <a:bodyPr/>
          <a:lstStyle/>
          <a:p>
            <a:endParaRPr lang="lv-LV"/>
          </a:p>
        </p:txBody>
      </p:sp>
      <p:sp>
        <p:nvSpPr>
          <p:cNvPr id="9" name="Freeform 9"/>
          <p:cNvSpPr/>
          <p:nvPr/>
        </p:nvSpPr>
        <p:spPr>
          <a:xfrm rot="-1750641">
            <a:off x="-829490" y="3669469"/>
            <a:ext cx="4876800" cy="4114800"/>
          </a:xfrm>
          <a:custGeom>
            <a:avLst/>
            <a:gdLst/>
            <a:ahLst/>
            <a:cxnLst/>
            <a:rect l="l" t="t" r="r" b="b"/>
            <a:pathLst>
              <a:path w="4876800" h="4114800">
                <a:moveTo>
                  <a:pt x="0" y="0"/>
                </a:moveTo>
                <a:lnTo>
                  <a:pt x="4876800" y="0"/>
                </a:lnTo>
                <a:lnTo>
                  <a:pt x="487680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lv-LV"/>
          </a:p>
        </p:txBody>
      </p:sp>
      <p:sp>
        <p:nvSpPr>
          <p:cNvPr id="10" name="Freeform 10"/>
          <p:cNvSpPr/>
          <p:nvPr/>
        </p:nvSpPr>
        <p:spPr>
          <a:xfrm rot="8796675">
            <a:off x="13582251" y="4442610"/>
            <a:ext cx="5080000" cy="4114800"/>
          </a:xfrm>
          <a:custGeom>
            <a:avLst/>
            <a:gdLst/>
            <a:ahLst/>
            <a:cxnLst/>
            <a:rect l="l" t="t" r="r" b="b"/>
            <a:pathLst>
              <a:path w="5080000" h="4114800">
                <a:moveTo>
                  <a:pt x="0" y="0"/>
                </a:moveTo>
                <a:lnTo>
                  <a:pt x="5080000" y="0"/>
                </a:lnTo>
                <a:lnTo>
                  <a:pt x="5080000"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lv-LV"/>
          </a:p>
        </p:txBody>
      </p:sp>
      <p:sp>
        <p:nvSpPr>
          <p:cNvPr id="11" name="TextBox 11"/>
          <p:cNvSpPr txBox="1"/>
          <p:nvPr/>
        </p:nvSpPr>
        <p:spPr>
          <a:xfrm>
            <a:off x="3513741" y="2930645"/>
            <a:ext cx="4598451" cy="6593205"/>
          </a:xfrm>
          <a:prstGeom prst="rect">
            <a:avLst/>
          </a:prstGeom>
        </p:spPr>
        <p:txBody>
          <a:bodyPr lIns="0" tIns="0" rIns="0" bIns="0" rtlCol="0" anchor="t">
            <a:spAutoFit/>
          </a:bodyPr>
          <a:lstStyle/>
          <a:p>
            <a:pPr marL="388620" lvl="1" indent="-194310" algn="l">
              <a:lnSpc>
                <a:spcPts val="2520"/>
              </a:lnSpc>
              <a:buFont typeface="Arial"/>
              <a:buChar char="•"/>
            </a:pPr>
            <a:r>
              <a:rPr lang="en-US" sz="1800" b="1">
                <a:solidFill>
                  <a:srgbClr val="2A361D"/>
                </a:solidFill>
                <a:latin typeface="Inter Bold"/>
                <a:ea typeface="Inter Bold"/>
                <a:cs typeface="Inter Bold"/>
                <a:sym typeface="Inter Bold"/>
              </a:rPr>
              <a:t>Targeted wellbeing programmes – The Burnt Chef Project (2024), Mental Health First Aid training and resilience workshops (managerial confidence ↑ 65% → 90%); Hospitality Action (2024) provides crisis grants and counselling for early support.</a:t>
            </a:r>
          </a:p>
          <a:p>
            <a:pPr marL="388620" lvl="1" indent="-194310" algn="l">
              <a:lnSpc>
                <a:spcPts val="2520"/>
              </a:lnSpc>
              <a:spcBef>
                <a:spcPct val="0"/>
              </a:spcBef>
              <a:buFont typeface="Arial"/>
              <a:buChar char="•"/>
            </a:pPr>
            <a:r>
              <a:rPr lang="en-US" sz="1800" b="1">
                <a:solidFill>
                  <a:srgbClr val="2A361D"/>
                </a:solidFill>
                <a:latin typeface="Inter Bold"/>
                <a:ea typeface="Inter Bold"/>
                <a:cs typeface="Inter Bold"/>
                <a:sym typeface="Inter Bold"/>
              </a:rPr>
              <a:t>Corporate wellbeing frameworks – Major hotel brands like Hilton (“Thrive”), Marriott (“TakeCare”), and Accor (“All Heartist”) embed empathy, flexibility, and psychological safety in their culture (Boogaard, 2021).</a:t>
            </a:r>
          </a:p>
          <a:p>
            <a:pPr marL="388620" lvl="1" indent="-194310" algn="l">
              <a:lnSpc>
                <a:spcPts val="2520"/>
              </a:lnSpc>
              <a:spcBef>
                <a:spcPct val="0"/>
              </a:spcBef>
              <a:buFont typeface="Arial"/>
              <a:buChar char="•"/>
            </a:pPr>
            <a:r>
              <a:rPr lang="en-US" sz="1800" b="1">
                <a:solidFill>
                  <a:srgbClr val="2A361D"/>
                </a:solidFill>
                <a:latin typeface="Inter Bold"/>
                <a:ea typeface="Inter Bold"/>
                <a:cs typeface="Inter Bold"/>
                <a:sym typeface="Inter Bold"/>
              </a:rPr>
              <a:t>Policy and economic backing – Acas (2025) enforces employers’ duty of care, CIPD (2024) promotes prevention and sustained support, and Deloitte (2022) shows a £5 return per £1 invested in wellbeing.</a:t>
            </a:r>
          </a:p>
        </p:txBody>
      </p:sp>
      <p:sp>
        <p:nvSpPr>
          <p:cNvPr id="12" name="TextBox 12"/>
          <p:cNvSpPr txBox="1"/>
          <p:nvPr/>
        </p:nvSpPr>
        <p:spPr>
          <a:xfrm>
            <a:off x="9478734" y="2819424"/>
            <a:ext cx="4808545" cy="6278880"/>
          </a:xfrm>
          <a:prstGeom prst="rect">
            <a:avLst/>
          </a:prstGeom>
        </p:spPr>
        <p:txBody>
          <a:bodyPr lIns="0" tIns="0" rIns="0" bIns="0" rtlCol="0" anchor="t">
            <a:spAutoFit/>
          </a:bodyPr>
          <a:lstStyle/>
          <a:p>
            <a:pPr marL="388620" lvl="1" indent="-194310" algn="l">
              <a:lnSpc>
                <a:spcPts val="2520"/>
              </a:lnSpc>
              <a:spcBef>
                <a:spcPct val="0"/>
              </a:spcBef>
              <a:buFont typeface="Arial"/>
              <a:buChar char="•"/>
            </a:pPr>
            <a:r>
              <a:rPr lang="en-US" sz="1800" b="1" u="none" strike="noStrike">
                <a:solidFill>
                  <a:srgbClr val="2A361D"/>
                </a:solidFill>
                <a:latin typeface="Inter Bold"/>
                <a:ea typeface="Inter Bold"/>
                <a:cs typeface="Inter Bold"/>
                <a:sym typeface="Inter Bold"/>
              </a:rPr>
              <a:t>Worsening Trend: Mental health issues in hospitality have surged from 56% (2018) to 76% (2024), with 84% reporting burnout (2025) — proving the crisis is deepening despite awareness efforts (Hospitality Action, 2024; The Burnt Chef Project, 2025).</a:t>
            </a:r>
          </a:p>
          <a:p>
            <a:pPr marL="388620" lvl="1" indent="-194310" algn="l">
              <a:lnSpc>
                <a:spcPts val="2520"/>
              </a:lnSpc>
              <a:spcBef>
                <a:spcPct val="0"/>
              </a:spcBef>
              <a:buFont typeface="Arial"/>
              <a:buChar char="•"/>
            </a:pPr>
            <a:r>
              <a:rPr lang="en-US" sz="1800" b="1" u="none" strike="noStrike">
                <a:solidFill>
                  <a:srgbClr val="2A361D"/>
                </a:solidFill>
                <a:latin typeface="Inter Bold"/>
                <a:ea typeface="Inter Bold"/>
                <a:cs typeface="Inter Bold"/>
                <a:sym typeface="Inter Bold"/>
              </a:rPr>
              <a:t>Cultural Stigma: Nearly 50% of workers would not disclose a mental health issue, and 65% fear career repercussions, creating a persistent “culture of silence” (Modern Hospitality, 2024).</a:t>
            </a:r>
          </a:p>
          <a:p>
            <a:pPr marL="388620" lvl="1" indent="-194310" algn="l">
              <a:lnSpc>
                <a:spcPts val="2520"/>
              </a:lnSpc>
              <a:spcBef>
                <a:spcPct val="0"/>
              </a:spcBef>
              <a:buFont typeface="Arial"/>
              <a:buChar char="•"/>
            </a:pPr>
            <a:r>
              <a:rPr lang="en-US" sz="1800" b="1" u="none" strike="noStrike">
                <a:solidFill>
                  <a:srgbClr val="2A361D"/>
                </a:solidFill>
                <a:latin typeface="Inter Bold"/>
                <a:ea typeface="Inter Bold"/>
                <a:cs typeface="Inter Bold"/>
                <a:sym typeface="Inter Bold"/>
              </a:rPr>
              <a:t>Policy–Practice Gap: Many employees lack access to trained first aiders or clear wellbeing resources, with small businesses falling behind larger hotel chains in implementing support (Ayachit &amp; Chitta, 2022; Modern Hospitality, 2024)</a:t>
            </a:r>
          </a:p>
        </p:txBody>
      </p:sp>
      <p:sp>
        <p:nvSpPr>
          <p:cNvPr id="13" name="TextBox 13"/>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74718" y="7199468"/>
            <a:ext cx="7315200" cy="3465576"/>
          </a:xfrm>
          <a:custGeom>
            <a:avLst/>
            <a:gdLst/>
            <a:ahLst/>
            <a:cxnLst/>
            <a:rect l="l" t="t" r="r" b="b"/>
            <a:pathLst>
              <a:path w="7315200" h="3465576">
                <a:moveTo>
                  <a:pt x="0" y="0"/>
                </a:moveTo>
                <a:lnTo>
                  <a:pt x="7315200" y="0"/>
                </a:lnTo>
                <a:lnTo>
                  <a:pt x="7315200" y="3465576"/>
                </a:lnTo>
                <a:lnTo>
                  <a:pt x="0" y="34655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sp>
        <p:nvSpPr>
          <p:cNvPr id="3" name="Freeform 3"/>
          <p:cNvSpPr/>
          <p:nvPr/>
        </p:nvSpPr>
        <p:spPr>
          <a:xfrm>
            <a:off x="508296" y="179021"/>
            <a:ext cx="3479626" cy="4262942"/>
          </a:xfrm>
          <a:custGeom>
            <a:avLst/>
            <a:gdLst/>
            <a:ahLst/>
            <a:cxnLst/>
            <a:rect l="l" t="t" r="r" b="b"/>
            <a:pathLst>
              <a:path w="3479626" h="4262942">
                <a:moveTo>
                  <a:pt x="0" y="0"/>
                </a:moveTo>
                <a:lnTo>
                  <a:pt x="3479626" y="0"/>
                </a:lnTo>
                <a:lnTo>
                  <a:pt x="3479626" y="4262942"/>
                </a:lnTo>
                <a:lnTo>
                  <a:pt x="0" y="42629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lv-LV"/>
          </a:p>
        </p:txBody>
      </p:sp>
      <p:sp>
        <p:nvSpPr>
          <p:cNvPr id="4" name="Freeform 4"/>
          <p:cNvSpPr/>
          <p:nvPr/>
        </p:nvSpPr>
        <p:spPr>
          <a:xfrm>
            <a:off x="4778497" y="480060"/>
            <a:ext cx="12188609" cy="9293815"/>
          </a:xfrm>
          <a:custGeom>
            <a:avLst/>
            <a:gdLst/>
            <a:ahLst/>
            <a:cxnLst/>
            <a:rect l="l" t="t" r="r" b="b"/>
            <a:pathLst>
              <a:path w="12188609" h="9293815">
                <a:moveTo>
                  <a:pt x="0" y="0"/>
                </a:moveTo>
                <a:lnTo>
                  <a:pt x="12188609" y="0"/>
                </a:lnTo>
                <a:lnTo>
                  <a:pt x="12188609" y="9293814"/>
                </a:lnTo>
                <a:lnTo>
                  <a:pt x="0" y="929381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lv-LV"/>
          </a:p>
        </p:txBody>
      </p:sp>
      <p:sp>
        <p:nvSpPr>
          <p:cNvPr id="5" name="Freeform 5"/>
          <p:cNvSpPr/>
          <p:nvPr/>
        </p:nvSpPr>
        <p:spPr>
          <a:xfrm>
            <a:off x="276329" y="4817456"/>
            <a:ext cx="3822638" cy="4956419"/>
          </a:xfrm>
          <a:custGeom>
            <a:avLst/>
            <a:gdLst/>
            <a:ahLst/>
            <a:cxnLst/>
            <a:rect l="l" t="t" r="r" b="b"/>
            <a:pathLst>
              <a:path w="3822638" h="4956419">
                <a:moveTo>
                  <a:pt x="0" y="0"/>
                </a:moveTo>
                <a:lnTo>
                  <a:pt x="3822638" y="0"/>
                </a:lnTo>
                <a:lnTo>
                  <a:pt x="3822638" y="4956418"/>
                </a:lnTo>
                <a:lnTo>
                  <a:pt x="0" y="495641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lv-LV"/>
          </a:p>
        </p:txBody>
      </p:sp>
      <p:sp>
        <p:nvSpPr>
          <p:cNvPr id="6" name="TextBox 6"/>
          <p:cNvSpPr txBox="1"/>
          <p:nvPr/>
        </p:nvSpPr>
        <p:spPr>
          <a:xfrm>
            <a:off x="716302" y="5079342"/>
            <a:ext cx="3063614" cy="4327525"/>
          </a:xfrm>
          <a:prstGeom prst="rect">
            <a:avLst/>
          </a:prstGeom>
        </p:spPr>
        <p:txBody>
          <a:bodyPr lIns="0" tIns="0" rIns="0" bIns="0" rtlCol="0" anchor="t">
            <a:spAutoFit/>
          </a:bodyPr>
          <a:lstStyle/>
          <a:p>
            <a:pPr algn="ctr">
              <a:lnSpc>
                <a:spcPts val="2899"/>
              </a:lnSpc>
            </a:pPr>
            <a:r>
              <a:rPr lang="en-US" sz="1999" b="1" spc="-111">
                <a:solidFill>
                  <a:srgbClr val="000000"/>
                </a:solidFill>
                <a:latin typeface="Inter Bold"/>
                <a:ea typeface="Inter Bold"/>
                <a:cs typeface="Inter Bold"/>
                <a:sym typeface="Inter Bold"/>
              </a:rPr>
              <a:t>THE PEAS FRAMEWORK IS A FOUR-STEP MODEL FOR STRUCTURED CRITICAL ANALYSIS — HELPING TO DEFINE THE PROBLEM, PRESENT EVIDENCE, ANALYSE CAUSES, AND PROPOSE SOLUTIONS THROUGH AN ITERATIVE, REFLECTIVE PROCESS (GEORGE BROWN COLLEGE, 2025).</a:t>
            </a:r>
          </a:p>
        </p:txBody>
      </p:sp>
      <p:sp>
        <p:nvSpPr>
          <p:cNvPr id="7" name="TextBox 7"/>
          <p:cNvSpPr txBox="1"/>
          <p:nvPr/>
        </p:nvSpPr>
        <p:spPr>
          <a:xfrm>
            <a:off x="5399466" y="1272361"/>
            <a:ext cx="1877362" cy="349250"/>
          </a:xfrm>
          <a:prstGeom prst="rect">
            <a:avLst/>
          </a:prstGeom>
        </p:spPr>
        <p:txBody>
          <a:bodyPr lIns="0" tIns="0" rIns="0" bIns="0" rtlCol="0" anchor="t">
            <a:spAutoFit/>
          </a:bodyPr>
          <a:lstStyle/>
          <a:p>
            <a:pPr algn="ctr">
              <a:lnSpc>
                <a:spcPts val="2800"/>
              </a:lnSpc>
              <a:spcBef>
                <a:spcPct val="0"/>
              </a:spcBef>
            </a:pPr>
            <a:r>
              <a:rPr lang="en-US" sz="2000" b="1">
                <a:solidFill>
                  <a:srgbClr val="2A361D"/>
                </a:solidFill>
                <a:latin typeface="Inter Bold"/>
                <a:ea typeface="Inter Bold"/>
                <a:cs typeface="Inter Bold"/>
                <a:sym typeface="Inter Bold"/>
              </a:rPr>
              <a:t>Problem</a:t>
            </a:r>
          </a:p>
        </p:txBody>
      </p:sp>
      <p:sp>
        <p:nvSpPr>
          <p:cNvPr id="8" name="TextBox 8"/>
          <p:cNvSpPr txBox="1"/>
          <p:nvPr/>
        </p:nvSpPr>
        <p:spPr>
          <a:xfrm>
            <a:off x="8063030" y="820558"/>
            <a:ext cx="5360844" cy="1564005"/>
          </a:xfrm>
          <a:prstGeom prst="rect">
            <a:avLst/>
          </a:prstGeom>
        </p:spPr>
        <p:txBody>
          <a:bodyPr lIns="0" tIns="0" rIns="0" bIns="0" rtlCol="0" anchor="t">
            <a:spAutoFit/>
          </a:bodyPr>
          <a:lstStyle/>
          <a:p>
            <a:pPr marL="388620" lvl="1" indent="-194310" algn="l">
              <a:lnSpc>
                <a:spcPts val="2520"/>
              </a:lnSpc>
              <a:buFont typeface="Arial"/>
              <a:buChar char="•"/>
            </a:pPr>
            <a:r>
              <a:rPr lang="en-US" sz="1800" b="1">
                <a:solidFill>
                  <a:srgbClr val="000000"/>
                </a:solidFill>
                <a:latin typeface="Inter Bold"/>
                <a:ea typeface="Inter Bold"/>
                <a:cs typeface="Inter Bold"/>
                <a:sym typeface="Inter Bold"/>
              </a:rPr>
              <a:t>Mental health crisis driven by structural pressures (low pay, staff shortages, instability)</a:t>
            </a:r>
          </a:p>
          <a:p>
            <a:pPr marL="388620" lvl="1" indent="-194310" algn="l">
              <a:lnSpc>
                <a:spcPts val="2520"/>
              </a:lnSpc>
              <a:buFont typeface="Arial"/>
              <a:buChar char="•"/>
            </a:pPr>
            <a:r>
              <a:rPr lang="en-US" sz="1800" b="1">
                <a:solidFill>
                  <a:srgbClr val="000000"/>
                </a:solidFill>
                <a:latin typeface="Inter Bold"/>
                <a:ea typeface="Inter Bold"/>
                <a:cs typeface="Inter Bold"/>
                <a:sym typeface="Inter Bold"/>
              </a:rPr>
              <a:t>Insufficient organisational support and toxic work cultures intensify the issue</a:t>
            </a:r>
          </a:p>
        </p:txBody>
      </p:sp>
      <p:sp>
        <p:nvSpPr>
          <p:cNvPr id="9" name="TextBox 9"/>
          <p:cNvSpPr txBox="1"/>
          <p:nvPr/>
        </p:nvSpPr>
        <p:spPr>
          <a:xfrm>
            <a:off x="7838703" y="3790633"/>
            <a:ext cx="2483878" cy="349250"/>
          </a:xfrm>
          <a:prstGeom prst="rect">
            <a:avLst/>
          </a:prstGeom>
        </p:spPr>
        <p:txBody>
          <a:bodyPr lIns="0" tIns="0" rIns="0" bIns="0" rtlCol="0" anchor="t">
            <a:spAutoFit/>
          </a:bodyPr>
          <a:lstStyle/>
          <a:p>
            <a:pPr algn="ctr">
              <a:lnSpc>
                <a:spcPts val="2800"/>
              </a:lnSpc>
              <a:spcBef>
                <a:spcPct val="0"/>
              </a:spcBef>
            </a:pPr>
            <a:r>
              <a:rPr lang="en-US" sz="2000" b="1">
                <a:solidFill>
                  <a:srgbClr val="000000"/>
                </a:solidFill>
                <a:latin typeface="Inter Bold"/>
                <a:ea typeface="Inter Bold"/>
                <a:cs typeface="Inter Bold"/>
                <a:sym typeface="Inter Bold"/>
              </a:rPr>
              <a:t>Evidence</a:t>
            </a:r>
          </a:p>
        </p:txBody>
      </p:sp>
      <p:sp>
        <p:nvSpPr>
          <p:cNvPr id="10" name="TextBox 10"/>
          <p:cNvSpPr txBox="1"/>
          <p:nvPr/>
        </p:nvSpPr>
        <p:spPr>
          <a:xfrm>
            <a:off x="10350351" y="3345180"/>
            <a:ext cx="5574437" cy="1249680"/>
          </a:xfrm>
          <a:prstGeom prst="rect">
            <a:avLst/>
          </a:prstGeom>
        </p:spPr>
        <p:txBody>
          <a:bodyPr lIns="0" tIns="0" rIns="0" bIns="0" rtlCol="0" anchor="t">
            <a:spAutoFit/>
          </a:bodyPr>
          <a:lstStyle/>
          <a:p>
            <a:pPr marL="388620" lvl="1" indent="-194310" algn="l">
              <a:lnSpc>
                <a:spcPts val="2520"/>
              </a:lnSpc>
              <a:buFont typeface="Arial"/>
              <a:buChar char="•"/>
            </a:pPr>
            <a:r>
              <a:rPr lang="en-US" sz="1800" b="1">
                <a:solidFill>
                  <a:srgbClr val="FFFFFF"/>
                </a:solidFill>
                <a:latin typeface="Inter Bold"/>
                <a:ea typeface="Inter Bold"/>
                <a:cs typeface="Inter Bold"/>
                <a:sym typeface="Inter Bold"/>
              </a:rPr>
              <a:t>Rising trend despite wellbeing programmes</a:t>
            </a:r>
          </a:p>
          <a:p>
            <a:pPr marL="388620" lvl="1" indent="-194310" algn="l">
              <a:lnSpc>
                <a:spcPts val="2520"/>
              </a:lnSpc>
              <a:buFont typeface="Arial"/>
              <a:buChar char="•"/>
            </a:pPr>
            <a:r>
              <a:rPr lang="en-US" sz="1800" b="1">
                <a:solidFill>
                  <a:srgbClr val="FFFFFF"/>
                </a:solidFill>
                <a:latin typeface="Inter Bold"/>
                <a:ea typeface="Inter Bold"/>
                <a:cs typeface="Inter Bold"/>
                <a:sym typeface="Inter Bold"/>
              </a:rPr>
              <a:t>Persistent stigma</a:t>
            </a:r>
          </a:p>
          <a:p>
            <a:pPr marL="388620" lvl="1" indent="-194310" algn="l">
              <a:lnSpc>
                <a:spcPts val="2520"/>
              </a:lnSpc>
              <a:buFont typeface="Arial"/>
              <a:buChar char="•"/>
            </a:pPr>
            <a:r>
              <a:rPr lang="en-US" sz="1800" b="1">
                <a:solidFill>
                  <a:srgbClr val="FFFFFF"/>
                </a:solidFill>
                <a:latin typeface="Inter Bold"/>
                <a:ea typeface="Inter Bold"/>
                <a:cs typeface="Inter Bold"/>
                <a:sym typeface="Inter Bold"/>
              </a:rPr>
              <a:t>Policies exist → impact limited by poor visibility &amp; weak leadership</a:t>
            </a:r>
          </a:p>
        </p:txBody>
      </p:sp>
      <p:sp>
        <p:nvSpPr>
          <p:cNvPr id="11" name="TextBox 11"/>
          <p:cNvSpPr txBox="1"/>
          <p:nvPr/>
        </p:nvSpPr>
        <p:spPr>
          <a:xfrm>
            <a:off x="4778497" y="6206559"/>
            <a:ext cx="3119301" cy="349250"/>
          </a:xfrm>
          <a:prstGeom prst="rect">
            <a:avLst/>
          </a:prstGeom>
        </p:spPr>
        <p:txBody>
          <a:bodyPr lIns="0" tIns="0" rIns="0" bIns="0" rtlCol="0" anchor="t">
            <a:spAutoFit/>
          </a:bodyPr>
          <a:lstStyle/>
          <a:p>
            <a:pPr algn="ctr">
              <a:lnSpc>
                <a:spcPts val="2800"/>
              </a:lnSpc>
              <a:spcBef>
                <a:spcPct val="0"/>
              </a:spcBef>
            </a:pPr>
            <a:r>
              <a:rPr lang="en-US" sz="2000" b="1">
                <a:solidFill>
                  <a:srgbClr val="000000"/>
                </a:solidFill>
                <a:latin typeface="Inter Bold"/>
                <a:ea typeface="Inter Bold"/>
                <a:cs typeface="Inter Bold"/>
                <a:sym typeface="Inter Bold"/>
              </a:rPr>
              <a:t>Analysis</a:t>
            </a:r>
          </a:p>
        </p:txBody>
      </p:sp>
      <p:sp>
        <p:nvSpPr>
          <p:cNvPr id="12" name="TextBox 12"/>
          <p:cNvSpPr txBox="1"/>
          <p:nvPr/>
        </p:nvSpPr>
        <p:spPr>
          <a:xfrm>
            <a:off x="7838703" y="5761106"/>
            <a:ext cx="6371373" cy="1249680"/>
          </a:xfrm>
          <a:prstGeom prst="rect">
            <a:avLst/>
          </a:prstGeom>
        </p:spPr>
        <p:txBody>
          <a:bodyPr lIns="0" tIns="0" rIns="0" bIns="0" rtlCol="0" anchor="t">
            <a:spAutoFit/>
          </a:bodyPr>
          <a:lstStyle/>
          <a:p>
            <a:pPr marL="388620" lvl="1" indent="-194310" algn="l">
              <a:lnSpc>
                <a:spcPts val="2520"/>
              </a:lnSpc>
              <a:spcBef>
                <a:spcPct val="0"/>
              </a:spcBef>
              <a:buFont typeface="Arial"/>
              <a:buChar char="•"/>
            </a:pPr>
            <a:r>
              <a:rPr lang="en-US" sz="1800" b="1" u="none" strike="noStrike">
                <a:solidFill>
                  <a:srgbClr val="000000"/>
                </a:solidFill>
                <a:latin typeface="Inter Bold"/>
                <a:ea typeface="Inter Bold"/>
                <a:cs typeface="Inter Bold"/>
                <a:sym typeface="Inter Bold"/>
              </a:rPr>
              <a:t>JD–R Model: high demands + low resources → burnout</a:t>
            </a:r>
          </a:p>
          <a:p>
            <a:pPr marL="388620" lvl="1" indent="-194310" algn="l">
              <a:lnSpc>
                <a:spcPts val="2520"/>
              </a:lnSpc>
              <a:spcBef>
                <a:spcPct val="0"/>
              </a:spcBef>
              <a:buFont typeface="Arial"/>
              <a:buChar char="•"/>
            </a:pPr>
            <a:r>
              <a:rPr lang="en-US" sz="1800" b="1" u="none" strike="noStrike">
                <a:solidFill>
                  <a:srgbClr val="000000"/>
                </a:solidFill>
                <a:latin typeface="Inter Bold"/>
                <a:ea typeface="Inter Bold"/>
                <a:cs typeface="Inter Bold"/>
                <a:sym typeface="Inter Bold"/>
              </a:rPr>
              <a:t>COR Theory: resource loss → stress, exhaustion</a:t>
            </a:r>
          </a:p>
          <a:p>
            <a:pPr marL="388620" lvl="1" indent="-194310" algn="l">
              <a:lnSpc>
                <a:spcPts val="2520"/>
              </a:lnSpc>
              <a:spcBef>
                <a:spcPct val="0"/>
              </a:spcBef>
              <a:buFont typeface="Arial"/>
              <a:buChar char="•"/>
            </a:pPr>
            <a:r>
              <a:rPr lang="en-US" sz="1800" b="1" u="none" strike="noStrike">
                <a:solidFill>
                  <a:srgbClr val="000000"/>
                </a:solidFill>
                <a:latin typeface="Inter Bold"/>
                <a:ea typeface="Inter Bold"/>
                <a:cs typeface="Inter Bold"/>
                <a:sym typeface="Inter Bold"/>
              </a:rPr>
              <a:t>Maslow: unmet needs → disengagement, fatigue</a:t>
            </a:r>
          </a:p>
        </p:txBody>
      </p:sp>
      <p:sp>
        <p:nvSpPr>
          <p:cNvPr id="13" name="TextBox 13"/>
          <p:cNvSpPr txBox="1"/>
          <p:nvPr/>
        </p:nvSpPr>
        <p:spPr>
          <a:xfrm>
            <a:off x="7200221" y="8420486"/>
            <a:ext cx="3543232" cy="351057"/>
          </a:xfrm>
          <a:prstGeom prst="rect">
            <a:avLst/>
          </a:prstGeom>
        </p:spPr>
        <p:txBody>
          <a:bodyPr lIns="0" tIns="0" rIns="0" bIns="0" rtlCol="0" anchor="t">
            <a:spAutoFit/>
          </a:bodyPr>
          <a:lstStyle/>
          <a:p>
            <a:pPr marL="0" lvl="0" indent="0" algn="ctr">
              <a:lnSpc>
                <a:spcPts val="2800"/>
              </a:lnSpc>
              <a:spcBef>
                <a:spcPct val="0"/>
              </a:spcBef>
            </a:pPr>
            <a:r>
              <a:rPr lang="en-US" sz="2000" b="1" u="none" strike="noStrike">
                <a:solidFill>
                  <a:srgbClr val="000000"/>
                </a:solidFill>
                <a:latin typeface="Inter Bold"/>
                <a:ea typeface="Inter Bold"/>
                <a:cs typeface="Inter Bold"/>
                <a:sym typeface="Inter Bold"/>
              </a:rPr>
              <a:t>Solution</a:t>
            </a:r>
          </a:p>
        </p:txBody>
      </p:sp>
      <p:sp>
        <p:nvSpPr>
          <p:cNvPr id="14" name="TextBox 14"/>
          <p:cNvSpPr txBox="1"/>
          <p:nvPr/>
        </p:nvSpPr>
        <p:spPr>
          <a:xfrm>
            <a:off x="10550044" y="8127653"/>
            <a:ext cx="5175052" cy="1249680"/>
          </a:xfrm>
          <a:prstGeom prst="rect">
            <a:avLst/>
          </a:prstGeom>
        </p:spPr>
        <p:txBody>
          <a:bodyPr lIns="0" tIns="0" rIns="0" bIns="0" rtlCol="0" anchor="t">
            <a:spAutoFit/>
          </a:bodyPr>
          <a:lstStyle/>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Empathetic, accountable leadership</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Embed wellbeing in HR and training</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Preventative culture and early intervention</a:t>
            </a:r>
          </a:p>
          <a:p>
            <a:pPr marL="388620" lvl="1" indent="-194310" algn="l">
              <a:lnSpc>
                <a:spcPts val="2520"/>
              </a:lnSpc>
              <a:spcBef>
                <a:spcPct val="0"/>
              </a:spcBef>
              <a:buFont typeface="Arial"/>
              <a:buChar char="•"/>
            </a:pPr>
            <a:r>
              <a:rPr lang="en-US" sz="1800" b="1" u="none" strike="noStrike">
                <a:solidFill>
                  <a:srgbClr val="FFFFFF"/>
                </a:solidFill>
                <a:latin typeface="Inter Bold"/>
                <a:ea typeface="Inter Bold"/>
                <a:cs typeface="Inter Bold"/>
                <a:sym typeface="Inter Bold"/>
              </a:rPr>
              <a:t>Treat mental health as strategic priority</a:t>
            </a:r>
          </a:p>
        </p:txBody>
      </p:sp>
      <p:sp>
        <p:nvSpPr>
          <p:cNvPr id="15" name="TextBox 15"/>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8024213" y="6091250"/>
            <a:ext cx="6856416" cy="7255467"/>
          </a:xfrm>
          <a:custGeom>
            <a:avLst/>
            <a:gdLst/>
            <a:ahLst/>
            <a:cxnLst/>
            <a:rect l="l" t="t" r="r" b="b"/>
            <a:pathLst>
              <a:path w="6856416" h="7255467">
                <a:moveTo>
                  <a:pt x="6856416" y="0"/>
                </a:moveTo>
                <a:lnTo>
                  <a:pt x="0" y="0"/>
                </a:lnTo>
                <a:lnTo>
                  <a:pt x="0" y="7255467"/>
                </a:lnTo>
                <a:lnTo>
                  <a:pt x="6856416" y="7255467"/>
                </a:lnTo>
                <a:lnTo>
                  <a:pt x="685641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lv-LV"/>
          </a:p>
        </p:txBody>
      </p:sp>
      <p:grpSp>
        <p:nvGrpSpPr>
          <p:cNvPr id="3" name="Group 3"/>
          <p:cNvGrpSpPr/>
          <p:nvPr/>
        </p:nvGrpSpPr>
        <p:grpSpPr>
          <a:xfrm>
            <a:off x="10948368" y="0"/>
            <a:ext cx="10765260" cy="10433244"/>
            <a:chOff x="0" y="0"/>
            <a:chExt cx="665751" cy="645218"/>
          </a:xfrm>
        </p:grpSpPr>
        <p:sp>
          <p:nvSpPr>
            <p:cNvPr id="4" name="Freeform 4"/>
            <p:cNvSpPr/>
            <p:nvPr/>
          </p:nvSpPr>
          <p:spPr>
            <a:xfrm>
              <a:off x="0" y="0"/>
              <a:ext cx="665751" cy="645218"/>
            </a:xfrm>
            <a:custGeom>
              <a:avLst/>
              <a:gdLst/>
              <a:ahLst/>
              <a:cxnLst/>
              <a:rect l="l" t="t" r="r" b="b"/>
              <a:pathLst>
                <a:path w="665751" h="645218">
                  <a:moveTo>
                    <a:pt x="462551" y="0"/>
                  </a:moveTo>
                  <a:lnTo>
                    <a:pt x="0" y="0"/>
                  </a:lnTo>
                  <a:lnTo>
                    <a:pt x="203200" y="645218"/>
                  </a:lnTo>
                  <a:lnTo>
                    <a:pt x="665751" y="645218"/>
                  </a:lnTo>
                  <a:lnTo>
                    <a:pt x="462551" y="0"/>
                  </a:lnTo>
                  <a:close/>
                </a:path>
              </a:pathLst>
            </a:custGeom>
            <a:blipFill>
              <a:blip r:embed="rId4"/>
              <a:stretch>
                <a:fillRect l="-22732" r="-22732"/>
              </a:stretch>
            </a:blipFill>
          </p:spPr>
          <p:txBody>
            <a:bodyPr/>
            <a:lstStyle/>
            <a:p>
              <a:endParaRPr lang="lv-LV"/>
            </a:p>
          </p:txBody>
        </p:sp>
      </p:grpSp>
      <p:grpSp>
        <p:nvGrpSpPr>
          <p:cNvPr id="5" name="Group 5"/>
          <p:cNvGrpSpPr/>
          <p:nvPr/>
        </p:nvGrpSpPr>
        <p:grpSpPr>
          <a:xfrm rot="-1099228">
            <a:off x="13208833" y="-1350445"/>
            <a:ext cx="1265855" cy="15055105"/>
            <a:chOff x="0" y="0"/>
            <a:chExt cx="333394" cy="3965130"/>
          </a:xfrm>
        </p:grpSpPr>
        <p:sp>
          <p:nvSpPr>
            <p:cNvPr id="6" name="Freeform 6"/>
            <p:cNvSpPr/>
            <p:nvPr/>
          </p:nvSpPr>
          <p:spPr>
            <a:xfrm>
              <a:off x="0" y="0"/>
              <a:ext cx="333394" cy="3965130"/>
            </a:xfrm>
            <a:custGeom>
              <a:avLst/>
              <a:gdLst/>
              <a:ahLst/>
              <a:cxnLst/>
              <a:rect l="l" t="t" r="r" b="b"/>
              <a:pathLst>
                <a:path w="333394" h="3965130">
                  <a:moveTo>
                    <a:pt x="0" y="0"/>
                  </a:moveTo>
                  <a:lnTo>
                    <a:pt x="333394" y="0"/>
                  </a:lnTo>
                  <a:lnTo>
                    <a:pt x="333394" y="3965130"/>
                  </a:lnTo>
                  <a:lnTo>
                    <a:pt x="0" y="3965130"/>
                  </a:lnTo>
                  <a:close/>
                </a:path>
              </a:pathLst>
            </a:custGeom>
            <a:gradFill rotWithShape="1">
              <a:gsLst>
                <a:gs pos="0">
                  <a:srgbClr val="9AD739">
                    <a:alpha val="100000"/>
                  </a:srgbClr>
                </a:gs>
                <a:gs pos="100000">
                  <a:srgbClr val="9AD739">
                    <a:alpha val="0"/>
                  </a:srgbClr>
                </a:gs>
              </a:gsLst>
              <a:lin ang="5400000"/>
            </a:gradFill>
          </p:spPr>
          <p:txBody>
            <a:bodyPr/>
            <a:lstStyle/>
            <a:p>
              <a:endParaRPr lang="lv-LV"/>
            </a:p>
          </p:txBody>
        </p:sp>
        <p:sp>
          <p:nvSpPr>
            <p:cNvPr id="7" name="TextBox 7"/>
            <p:cNvSpPr txBox="1"/>
            <p:nvPr/>
          </p:nvSpPr>
          <p:spPr>
            <a:xfrm>
              <a:off x="0" y="-57150"/>
              <a:ext cx="333394" cy="4022280"/>
            </a:xfrm>
            <a:prstGeom prst="rect">
              <a:avLst/>
            </a:prstGeom>
          </p:spPr>
          <p:txBody>
            <a:bodyPr lIns="50800" tIns="50800" rIns="50800" bIns="50800" rtlCol="0" anchor="ctr"/>
            <a:lstStyle/>
            <a:p>
              <a:pPr algn="ctr">
                <a:lnSpc>
                  <a:spcPts val="3545"/>
                </a:lnSpc>
              </a:pPr>
              <a:endParaRPr/>
            </a:p>
          </p:txBody>
        </p:sp>
      </p:grpSp>
      <p:sp>
        <p:nvSpPr>
          <p:cNvPr id="8" name="Freeform 8"/>
          <p:cNvSpPr/>
          <p:nvPr/>
        </p:nvSpPr>
        <p:spPr>
          <a:xfrm rot="-509944">
            <a:off x="10026153" y="86488"/>
            <a:ext cx="1302266" cy="1774808"/>
          </a:xfrm>
          <a:custGeom>
            <a:avLst/>
            <a:gdLst/>
            <a:ahLst/>
            <a:cxnLst/>
            <a:rect l="l" t="t" r="r" b="b"/>
            <a:pathLst>
              <a:path w="1302266" h="1774808">
                <a:moveTo>
                  <a:pt x="0" y="0"/>
                </a:moveTo>
                <a:lnTo>
                  <a:pt x="1302266" y="0"/>
                </a:lnTo>
                <a:lnTo>
                  <a:pt x="1302266" y="1774808"/>
                </a:lnTo>
                <a:lnTo>
                  <a:pt x="0" y="177480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9" name="Freeform 9"/>
          <p:cNvSpPr/>
          <p:nvPr/>
        </p:nvSpPr>
        <p:spPr>
          <a:xfrm>
            <a:off x="668143" y="266669"/>
            <a:ext cx="8938420" cy="8189827"/>
          </a:xfrm>
          <a:custGeom>
            <a:avLst/>
            <a:gdLst/>
            <a:ahLst/>
            <a:cxnLst/>
            <a:rect l="l" t="t" r="r" b="b"/>
            <a:pathLst>
              <a:path w="8938420" h="8189827">
                <a:moveTo>
                  <a:pt x="0" y="0"/>
                </a:moveTo>
                <a:lnTo>
                  <a:pt x="8938419" y="0"/>
                </a:lnTo>
                <a:lnTo>
                  <a:pt x="8938419" y="8189827"/>
                </a:lnTo>
                <a:lnTo>
                  <a:pt x="0" y="8189827"/>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lv-LV"/>
          </a:p>
        </p:txBody>
      </p:sp>
      <p:sp>
        <p:nvSpPr>
          <p:cNvPr id="10" name="TextBox 10"/>
          <p:cNvSpPr txBox="1"/>
          <p:nvPr/>
        </p:nvSpPr>
        <p:spPr>
          <a:xfrm>
            <a:off x="668143" y="8555990"/>
            <a:ext cx="8213353" cy="1366520"/>
          </a:xfrm>
          <a:prstGeom prst="rect">
            <a:avLst/>
          </a:prstGeom>
        </p:spPr>
        <p:txBody>
          <a:bodyPr lIns="0" tIns="0" rIns="0" bIns="0" rtlCol="0" anchor="t">
            <a:spAutoFit/>
          </a:bodyPr>
          <a:lstStyle/>
          <a:p>
            <a:pPr marL="0" lvl="0" indent="0" algn="ctr">
              <a:lnSpc>
                <a:spcPts val="2740"/>
              </a:lnSpc>
            </a:pPr>
            <a:r>
              <a:rPr lang="en-US" sz="2000" b="1" u="none" strike="noStrike" spc="-112">
                <a:solidFill>
                  <a:srgbClr val="0A863D"/>
                </a:solidFill>
                <a:latin typeface="Inter Bold"/>
                <a:ea typeface="Inter Bold"/>
                <a:cs typeface="Inter Bold"/>
                <a:sym typeface="Inter Bold"/>
              </a:rPr>
              <a:t>SUSTAINABLE IMPROVEMENT DEPENDS ON COMBINING STRUCTURAL REFORM WITH EMPATHETIC LEADERSHIP AND A SUPPORTIVE WORKPLACE CULTURE THAT EMBEDS WELLBEING AT THE CORE OF HOSPITALITY OPERATIONS.</a:t>
            </a:r>
          </a:p>
        </p:txBody>
      </p:sp>
      <p:sp>
        <p:nvSpPr>
          <p:cNvPr id="11" name="Freeform 11"/>
          <p:cNvSpPr/>
          <p:nvPr/>
        </p:nvSpPr>
        <p:spPr>
          <a:xfrm rot="-509944">
            <a:off x="239438" y="8991862"/>
            <a:ext cx="651133" cy="887404"/>
          </a:xfrm>
          <a:custGeom>
            <a:avLst/>
            <a:gdLst/>
            <a:ahLst/>
            <a:cxnLst/>
            <a:rect l="l" t="t" r="r" b="b"/>
            <a:pathLst>
              <a:path w="651133" h="887404">
                <a:moveTo>
                  <a:pt x="0" y="0"/>
                </a:moveTo>
                <a:lnTo>
                  <a:pt x="651133" y="0"/>
                </a:lnTo>
                <a:lnTo>
                  <a:pt x="651133" y="887404"/>
                </a:lnTo>
                <a:lnTo>
                  <a:pt x="0" y="8874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lv-LV"/>
          </a:p>
        </p:txBody>
      </p:sp>
      <p:sp>
        <p:nvSpPr>
          <p:cNvPr id="12" name="Freeform 12"/>
          <p:cNvSpPr/>
          <p:nvPr/>
        </p:nvSpPr>
        <p:spPr>
          <a:xfrm>
            <a:off x="10154729" y="4014508"/>
            <a:ext cx="4408058" cy="3096661"/>
          </a:xfrm>
          <a:custGeom>
            <a:avLst/>
            <a:gdLst/>
            <a:ahLst/>
            <a:cxnLst/>
            <a:rect l="l" t="t" r="r" b="b"/>
            <a:pathLst>
              <a:path w="4408058" h="3096661">
                <a:moveTo>
                  <a:pt x="0" y="0"/>
                </a:moveTo>
                <a:lnTo>
                  <a:pt x="4408058" y="0"/>
                </a:lnTo>
                <a:lnTo>
                  <a:pt x="4408058" y="3096661"/>
                </a:lnTo>
                <a:lnTo>
                  <a:pt x="0" y="309666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lv-LV"/>
          </a:p>
        </p:txBody>
      </p:sp>
      <p:sp>
        <p:nvSpPr>
          <p:cNvPr id="13" name="TextBox 13"/>
          <p:cNvSpPr txBox="1"/>
          <p:nvPr/>
        </p:nvSpPr>
        <p:spPr>
          <a:xfrm>
            <a:off x="11389457" y="314294"/>
            <a:ext cx="7406873" cy="714406"/>
          </a:xfrm>
          <a:prstGeom prst="rect">
            <a:avLst/>
          </a:prstGeom>
        </p:spPr>
        <p:txBody>
          <a:bodyPr lIns="0" tIns="0" rIns="0" bIns="0" rtlCol="0" anchor="t">
            <a:spAutoFit/>
          </a:bodyPr>
          <a:lstStyle/>
          <a:p>
            <a:pPr algn="l">
              <a:lnSpc>
                <a:spcPts val="5402"/>
              </a:lnSpc>
            </a:pPr>
            <a:r>
              <a:rPr lang="en-US" sz="5002" b="1" spc="-280">
                <a:solidFill>
                  <a:srgbClr val="0A863D"/>
                </a:solidFill>
                <a:latin typeface="Inter Bold"/>
                <a:ea typeface="Inter Bold"/>
                <a:cs typeface="Inter Bold"/>
                <a:sym typeface="Inter Bold"/>
              </a:rPr>
              <a:t>CONCLUSION</a:t>
            </a:r>
          </a:p>
        </p:txBody>
      </p:sp>
      <p:sp>
        <p:nvSpPr>
          <p:cNvPr id="14" name="TextBox 14"/>
          <p:cNvSpPr txBox="1"/>
          <p:nvPr/>
        </p:nvSpPr>
        <p:spPr>
          <a:xfrm>
            <a:off x="766195" y="590535"/>
            <a:ext cx="1548694" cy="1017270"/>
          </a:xfrm>
          <a:prstGeom prst="rect">
            <a:avLst/>
          </a:prstGeom>
        </p:spPr>
        <p:txBody>
          <a:bodyPr lIns="0" tIns="0" rIns="0" bIns="0" rtlCol="0" anchor="t">
            <a:spAutoFit/>
          </a:bodyPr>
          <a:lstStyle/>
          <a:p>
            <a:pPr algn="ctr">
              <a:lnSpc>
                <a:spcPts val="2700"/>
              </a:lnSpc>
            </a:pPr>
            <a:r>
              <a:rPr lang="en-US" sz="1800" b="1">
                <a:solidFill>
                  <a:srgbClr val="000000"/>
                </a:solidFill>
                <a:latin typeface="Inter Bold"/>
                <a:ea typeface="Inter Bold"/>
                <a:cs typeface="Inter Bold"/>
                <a:sym typeface="Inter Bold"/>
              </a:rPr>
              <a:t>Prevalence and Sector Specificity</a:t>
            </a:r>
          </a:p>
        </p:txBody>
      </p:sp>
      <p:sp>
        <p:nvSpPr>
          <p:cNvPr id="15" name="TextBox 15"/>
          <p:cNvSpPr txBox="1"/>
          <p:nvPr/>
        </p:nvSpPr>
        <p:spPr>
          <a:xfrm>
            <a:off x="2519759" y="609585"/>
            <a:ext cx="6244143" cy="935355"/>
          </a:xfrm>
          <a:prstGeom prst="rect">
            <a:avLst/>
          </a:prstGeom>
        </p:spPr>
        <p:txBody>
          <a:bodyPr lIns="0" tIns="0" rIns="0" bIns="0" rtlCol="0" anchor="t">
            <a:spAutoFit/>
          </a:bodyPr>
          <a:lstStyle/>
          <a:p>
            <a:pPr marL="0" lvl="0" indent="0" algn="l">
              <a:lnSpc>
                <a:spcPts val="2520"/>
              </a:lnSpc>
              <a:spcBef>
                <a:spcPct val="0"/>
              </a:spcBef>
            </a:pPr>
            <a:r>
              <a:rPr lang="en-US" sz="1800" b="1" u="none" strike="noStrike">
                <a:solidFill>
                  <a:srgbClr val="000000"/>
                </a:solidFill>
                <a:latin typeface="Inter Bold"/>
                <a:ea typeface="Inter Bold"/>
                <a:cs typeface="Inter Bold"/>
                <a:sym typeface="Inter Bold"/>
              </a:rPr>
              <a:t>Mental health issues in hospitality are widespread and worsening, affecting the majority of workers across all roles and levels.</a:t>
            </a:r>
          </a:p>
        </p:txBody>
      </p:sp>
      <p:sp>
        <p:nvSpPr>
          <p:cNvPr id="16" name="TextBox 16"/>
          <p:cNvSpPr txBox="1"/>
          <p:nvPr/>
        </p:nvSpPr>
        <p:spPr>
          <a:xfrm>
            <a:off x="952572" y="2859330"/>
            <a:ext cx="1175940" cy="935357"/>
          </a:xfrm>
          <a:prstGeom prst="rect">
            <a:avLst/>
          </a:prstGeom>
        </p:spPr>
        <p:txBody>
          <a:bodyPr lIns="0" tIns="0" rIns="0" bIns="0" rtlCol="0" anchor="t">
            <a:spAutoFit/>
          </a:bodyPr>
          <a:lstStyle/>
          <a:p>
            <a:pPr algn="ctr">
              <a:lnSpc>
                <a:spcPts val="2549"/>
              </a:lnSpc>
            </a:pPr>
            <a:r>
              <a:rPr lang="en-US" sz="1699" b="1">
                <a:solidFill>
                  <a:srgbClr val="000000"/>
                </a:solidFill>
                <a:latin typeface="Inter Bold"/>
                <a:ea typeface="Inter Bold"/>
                <a:cs typeface="Inter Bold"/>
                <a:sym typeface="Inter Bold"/>
              </a:rPr>
              <a:t>Causes and Stressors</a:t>
            </a:r>
          </a:p>
        </p:txBody>
      </p:sp>
      <p:sp>
        <p:nvSpPr>
          <p:cNvPr id="17" name="TextBox 17"/>
          <p:cNvSpPr txBox="1"/>
          <p:nvPr/>
        </p:nvSpPr>
        <p:spPr>
          <a:xfrm>
            <a:off x="2519759" y="2717859"/>
            <a:ext cx="6481288" cy="1054100"/>
          </a:xfrm>
          <a:prstGeom prst="rect">
            <a:avLst/>
          </a:prstGeom>
        </p:spPr>
        <p:txBody>
          <a:bodyPr lIns="0" tIns="0" rIns="0" bIns="0" rtlCol="0" anchor="t">
            <a:spAutoFit/>
          </a:bodyPr>
          <a:lstStyle/>
          <a:p>
            <a:pPr algn="l">
              <a:lnSpc>
                <a:spcPts val="2800"/>
              </a:lnSpc>
              <a:spcBef>
                <a:spcPct val="0"/>
              </a:spcBef>
            </a:pPr>
            <a:r>
              <a:rPr lang="en-US" sz="2000" b="1">
                <a:solidFill>
                  <a:srgbClr val="000000"/>
                </a:solidFill>
                <a:latin typeface="Inter Bold"/>
                <a:ea typeface="Inter Bold"/>
                <a:cs typeface="Inter Bold"/>
                <a:sym typeface="Inter Bold"/>
              </a:rPr>
              <a:t>Long hours, emotional labour, low pay, and staff shortages create chronic strain, while stigma and weak communication prevent early support.</a:t>
            </a:r>
          </a:p>
        </p:txBody>
      </p:sp>
      <p:sp>
        <p:nvSpPr>
          <p:cNvPr id="18" name="TextBox 18"/>
          <p:cNvSpPr txBox="1"/>
          <p:nvPr/>
        </p:nvSpPr>
        <p:spPr>
          <a:xfrm>
            <a:off x="701721" y="5042462"/>
            <a:ext cx="1721288" cy="1017270"/>
          </a:xfrm>
          <a:prstGeom prst="rect">
            <a:avLst/>
          </a:prstGeom>
        </p:spPr>
        <p:txBody>
          <a:bodyPr lIns="0" tIns="0" rIns="0" bIns="0" rtlCol="0" anchor="t">
            <a:spAutoFit/>
          </a:bodyPr>
          <a:lstStyle/>
          <a:p>
            <a:pPr marL="0" lvl="0" indent="0" algn="ctr">
              <a:lnSpc>
                <a:spcPts val="2700"/>
              </a:lnSpc>
            </a:pPr>
            <a:r>
              <a:rPr lang="en-US" sz="1800" b="1" u="none" strike="noStrike">
                <a:solidFill>
                  <a:srgbClr val="000000"/>
                </a:solidFill>
                <a:latin typeface="Inter Bold"/>
                <a:ea typeface="Inter Bold"/>
                <a:cs typeface="Inter Bold"/>
                <a:sym typeface="Inter Bold"/>
              </a:rPr>
              <a:t>Consequences for Organisations</a:t>
            </a:r>
          </a:p>
        </p:txBody>
      </p:sp>
      <p:sp>
        <p:nvSpPr>
          <p:cNvPr id="19" name="TextBox 19"/>
          <p:cNvSpPr txBox="1"/>
          <p:nvPr/>
        </p:nvSpPr>
        <p:spPr>
          <a:xfrm>
            <a:off x="2519759" y="4953059"/>
            <a:ext cx="7086803" cy="935355"/>
          </a:xfrm>
          <a:prstGeom prst="rect">
            <a:avLst/>
          </a:prstGeom>
        </p:spPr>
        <p:txBody>
          <a:bodyPr lIns="0" tIns="0" rIns="0" bIns="0" rtlCol="0" anchor="t">
            <a:spAutoFit/>
          </a:bodyPr>
          <a:lstStyle/>
          <a:p>
            <a:pPr marL="0" lvl="0" indent="0" algn="l">
              <a:lnSpc>
                <a:spcPts val="2520"/>
              </a:lnSpc>
              <a:spcBef>
                <a:spcPct val="0"/>
              </a:spcBef>
            </a:pPr>
            <a:r>
              <a:rPr lang="en-US" sz="1800" b="1" u="none" strike="noStrike">
                <a:solidFill>
                  <a:srgbClr val="000000"/>
                </a:solidFill>
                <a:latin typeface="Inter Bold"/>
                <a:ea typeface="Inter Bold"/>
                <a:cs typeface="Inter Bold"/>
                <a:sym typeface="Inter Bold"/>
              </a:rPr>
              <a:t>Poor mental health leads to burnout, absenteeism, and turnover, undermining productivity, service quality, and profitability.</a:t>
            </a:r>
          </a:p>
        </p:txBody>
      </p:sp>
      <p:sp>
        <p:nvSpPr>
          <p:cNvPr id="20" name="TextBox 20"/>
          <p:cNvSpPr txBox="1"/>
          <p:nvPr/>
        </p:nvSpPr>
        <p:spPr>
          <a:xfrm>
            <a:off x="679898" y="7054019"/>
            <a:ext cx="1764934" cy="1017270"/>
          </a:xfrm>
          <a:prstGeom prst="rect">
            <a:avLst/>
          </a:prstGeom>
        </p:spPr>
        <p:txBody>
          <a:bodyPr lIns="0" tIns="0" rIns="0" bIns="0" rtlCol="0" anchor="t">
            <a:spAutoFit/>
          </a:bodyPr>
          <a:lstStyle/>
          <a:p>
            <a:pPr marL="0" lvl="0" indent="0" algn="ctr">
              <a:lnSpc>
                <a:spcPts val="2700"/>
              </a:lnSpc>
            </a:pPr>
            <a:r>
              <a:rPr lang="en-US" sz="1800" b="1" u="none" strike="noStrike">
                <a:solidFill>
                  <a:srgbClr val="000000"/>
                </a:solidFill>
                <a:latin typeface="Inter Bold"/>
                <a:ea typeface="Inter Bold"/>
                <a:cs typeface="Inter Bold"/>
                <a:sym typeface="Inter Bold"/>
              </a:rPr>
              <a:t>Industry and Institutional Responses</a:t>
            </a:r>
          </a:p>
        </p:txBody>
      </p:sp>
      <p:sp>
        <p:nvSpPr>
          <p:cNvPr id="21" name="TextBox 21"/>
          <p:cNvSpPr txBox="1"/>
          <p:nvPr/>
        </p:nvSpPr>
        <p:spPr>
          <a:xfrm>
            <a:off x="2519759" y="6882569"/>
            <a:ext cx="6887429" cy="1360170"/>
          </a:xfrm>
          <a:prstGeom prst="rect">
            <a:avLst/>
          </a:prstGeom>
        </p:spPr>
        <p:txBody>
          <a:bodyPr lIns="0" tIns="0" rIns="0" bIns="0" rtlCol="0" anchor="t">
            <a:spAutoFit/>
          </a:bodyPr>
          <a:lstStyle/>
          <a:p>
            <a:pPr algn="l">
              <a:lnSpc>
                <a:spcPts val="2700"/>
              </a:lnSpc>
              <a:spcBef>
                <a:spcPct val="0"/>
              </a:spcBef>
            </a:pPr>
            <a:r>
              <a:rPr lang="en-US" sz="1800" b="1">
                <a:solidFill>
                  <a:srgbClr val="000000"/>
                </a:solidFill>
                <a:latin typeface="Inter Bold"/>
                <a:ea typeface="Inter Bold"/>
                <a:cs typeface="Inter Bold"/>
                <a:sym typeface="Inter Bold"/>
              </a:rPr>
              <a:t>Initiatives like The Burnt Chef Project and CIPD guidelines show progress but highlight the need for wider collaboration to embed mental health into leadership, HR, and workforce sustainability.</a:t>
            </a:r>
          </a:p>
        </p:txBody>
      </p:sp>
      <p:sp>
        <p:nvSpPr>
          <p:cNvPr id="22" name="TextBox 22"/>
          <p:cNvSpPr txBox="1"/>
          <p:nvPr/>
        </p:nvSpPr>
        <p:spPr>
          <a:xfrm>
            <a:off x="10612349" y="4339829"/>
            <a:ext cx="3492819" cy="2388870"/>
          </a:xfrm>
          <a:prstGeom prst="rect">
            <a:avLst/>
          </a:prstGeom>
        </p:spPr>
        <p:txBody>
          <a:bodyPr lIns="0" tIns="0" rIns="0" bIns="0" rtlCol="0" anchor="t">
            <a:spAutoFit/>
          </a:bodyPr>
          <a:lstStyle/>
          <a:p>
            <a:pPr algn="ctr">
              <a:lnSpc>
                <a:spcPts val="2700"/>
              </a:lnSpc>
              <a:spcBef>
                <a:spcPct val="0"/>
              </a:spcBef>
            </a:pPr>
            <a:r>
              <a:rPr lang="en-US" sz="1800" b="1">
                <a:solidFill>
                  <a:srgbClr val="000000"/>
                </a:solidFill>
                <a:latin typeface="Inter Bold"/>
                <a:ea typeface="Inter Bold"/>
                <a:cs typeface="Inter Bold"/>
                <a:sym typeface="Inter Bold"/>
              </a:rPr>
              <a:t> Although businesses cannot fully control external factors, they can drive meaningful change by transforming workplace culture, leadership practices, and employee support systems.</a:t>
            </a:r>
          </a:p>
        </p:txBody>
      </p:sp>
      <p:sp>
        <p:nvSpPr>
          <p:cNvPr id="23" name="TextBox 23"/>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77555" flipH="1" flipV="1">
            <a:off x="12526071" y="-1181537"/>
            <a:ext cx="8297820" cy="8666131"/>
          </a:xfrm>
          <a:custGeom>
            <a:avLst/>
            <a:gdLst/>
            <a:ahLst/>
            <a:cxnLst/>
            <a:rect l="l" t="t" r="r" b="b"/>
            <a:pathLst>
              <a:path w="8297820" h="8666131">
                <a:moveTo>
                  <a:pt x="8297820" y="8666131"/>
                </a:moveTo>
                <a:lnTo>
                  <a:pt x="0" y="8666131"/>
                </a:lnTo>
                <a:lnTo>
                  <a:pt x="0" y="0"/>
                </a:lnTo>
                <a:lnTo>
                  <a:pt x="8297820" y="0"/>
                </a:lnTo>
                <a:lnTo>
                  <a:pt x="8297820" y="8666131"/>
                </a:lnTo>
                <a:close/>
              </a:path>
            </a:pathLst>
          </a:custGeom>
          <a:blipFill>
            <a:blip r:embed="rId2"/>
            <a:stretch>
              <a:fillRect/>
            </a:stretch>
          </a:blipFill>
        </p:spPr>
        <p:txBody>
          <a:bodyPr/>
          <a:lstStyle/>
          <a:p>
            <a:endParaRPr lang="lv-LV"/>
          </a:p>
        </p:txBody>
      </p:sp>
      <p:sp>
        <p:nvSpPr>
          <p:cNvPr id="3" name="TextBox 3"/>
          <p:cNvSpPr txBox="1"/>
          <p:nvPr/>
        </p:nvSpPr>
        <p:spPr>
          <a:xfrm>
            <a:off x="12954001" y="6972299"/>
            <a:ext cx="5029199" cy="3029419"/>
          </a:xfrm>
          <a:prstGeom prst="rect">
            <a:avLst/>
          </a:prstGeom>
        </p:spPr>
        <p:txBody>
          <a:bodyPr wrap="square" lIns="0" tIns="0" rIns="0" bIns="0" rtlCol="0" anchor="t">
            <a:spAutoFit/>
          </a:bodyPr>
          <a:lstStyle/>
          <a:p>
            <a:pPr marL="0" lvl="0" indent="0" algn="ctr">
              <a:lnSpc>
                <a:spcPts val="4839"/>
              </a:lnSpc>
            </a:pPr>
            <a:r>
              <a:rPr lang="en-US" sz="3999" b="1" u="none" strike="noStrike" spc="-223" dirty="0">
                <a:gradFill>
                  <a:gsLst>
                    <a:gs pos="0">
                      <a:srgbClr val="0A863D">
                        <a:alpha val="100000"/>
                      </a:srgbClr>
                    </a:gs>
                    <a:gs pos="100000">
                      <a:srgbClr val="9BD73A">
                        <a:alpha val="100000"/>
                      </a:srgbClr>
                    </a:gs>
                  </a:gsLst>
                  <a:lin ang="0"/>
                </a:gradFill>
                <a:latin typeface="Inter Bold"/>
                <a:ea typeface="Inter Bold"/>
                <a:cs typeface="Inter Bold"/>
                <a:sym typeface="Inter Bold"/>
              </a:rPr>
              <a:t> </a:t>
            </a:r>
            <a:r>
              <a:rPr lang="en-US" sz="3500" b="1" u="none" strike="noStrike" spc="-223" dirty="0">
                <a:gradFill>
                  <a:gsLst>
                    <a:gs pos="0">
                      <a:srgbClr val="0A863D">
                        <a:alpha val="100000"/>
                      </a:srgbClr>
                    </a:gs>
                    <a:gs pos="100000">
                      <a:srgbClr val="9BD73A">
                        <a:alpha val="100000"/>
                      </a:srgbClr>
                    </a:gs>
                  </a:gsLst>
                  <a:lin ang="0"/>
                </a:gradFill>
                <a:latin typeface="Inter Bold"/>
                <a:ea typeface="Inter Bold"/>
                <a:cs typeface="Inter Bold"/>
                <a:sym typeface="Inter Bold"/>
              </a:rPr>
              <a:t>RECOMMENDATIONS</a:t>
            </a:r>
            <a:endParaRPr lang="lv-LV" sz="3500" b="1" u="none" strike="noStrike" spc="-223" dirty="0">
              <a:gradFill>
                <a:gsLst>
                  <a:gs pos="0">
                    <a:srgbClr val="0A863D">
                      <a:alpha val="100000"/>
                    </a:srgbClr>
                  </a:gs>
                  <a:gs pos="100000">
                    <a:srgbClr val="9BD73A">
                      <a:alpha val="100000"/>
                    </a:srgbClr>
                  </a:gs>
                </a:gsLst>
                <a:lin ang="0"/>
              </a:gradFill>
              <a:latin typeface="Inter Bold"/>
              <a:ea typeface="Inter Bold"/>
              <a:cs typeface="Inter Bold"/>
              <a:sym typeface="Inter Bold"/>
            </a:endParaRPr>
          </a:p>
          <a:p>
            <a:pPr marL="0" lvl="0" indent="0" algn="ctr">
              <a:lnSpc>
                <a:spcPts val="4839"/>
              </a:lnSpc>
            </a:pPr>
            <a:r>
              <a:rPr lang="en-US" sz="3500" b="1" u="none" strike="noStrike" spc="-223" dirty="0">
                <a:gradFill>
                  <a:gsLst>
                    <a:gs pos="0">
                      <a:srgbClr val="0A863D">
                        <a:alpha val="100000"/>
                      </a:srgbClr>
                    </a:gs>
                    <a:gs pos="100000">
                      <a:srgbClr val="9BD73A">
                        <a:alpha val="100000"/>
                      </a:srgbClr>
                    </a:gs>
                  </a:gsLst>
                  <a:lin ang="0"/>
                </a:gradFill>
                <a:latin typeface="Inter Bold"/>
                <a:ea typeface="Inter Bold"/>
                <a:cs typeface="Inter Bold"/>
                <a:sym typeface="Inter Bold"/>
              </a:rPr>
              <a:t>  BUILDING </a:t>
            </a:r>
            <a:endParaRPr lang="lv-LV" sz="3500" b="1" u="none" strike="noStrike" spc="-223" dirty="0">
              <a:gradFill>
                <a:gsLst>
                  <a:gs pos="0">
                    <a:srgbClr val="0A863D">
                      <a:alpha val="100000"/>
                    </a:srgbClr>
                  </a:gs>
                  <a:gs pos="100000">
                    <a:srgbClr val="9BD73A">
                      <a:alpha val="100000"/>
                    </a:srgbClr>
                  </a:gs>
                </a:gsLst>
                <a:lin ang="0"/>
              </a:gradFill>
              <a:latin typeface="Inter Bold"/>
              <a:ea typeface="Inter Bold"/>
              <a:cs typeface="Inter Bold"/>
              <a:sym typeface="Inter Bold"/>
            </a:endParaRPr>
          </a:p>
          <a:p>
            <a:pPr marL="0" lvl="0" indent="0" algn="ctr">
              <a:lnSpc>
                <a:spcPts val="4839"/>
              </a:lnSpc>
            </a:pPr>
            <a:r>
              <a:rPr lang="en-US" sz="3500" b="1" u="none" strike="noStrike" spc="-223" dirty="0">
                <a:gradFill>
                  <a:gsLst>
                    <a:gs pos="0">
                      <a:srgbClr val="0A863D">
                        <a:alpha val="100000"/>
                      </a:srgbClr>
                    </a:gs>
                    <a:gs pos="100000">
                      <a:srgbClr val="9BD73A">
                        <a:alpha val="100000"/>
                      </a:srgbClr>
                    </a:gs>
                  </a:gsLst>
                  <a:lin ang="0"/>
                </a:gradFill>
                <a:latin typeface="Inter Bold"/>
                <a:ea typeface="Inter Bold"/>
                <a:cs typeface="Inter Bold"/>
                <a:sym typeface="Inter Bold"/>
              </a:rPr>
              <a:t>A SUSTAINABLE HOSPITALITY WORKFORCE</a:t>
            </a:r>
          </a:p>
        </p:txBody>
      </p:sp>
      <p:sp>
        <p:nvSpPr>
          <p:cNvPr id="4" name="Freeform 4"/>
          <p:cNvSpPr/>
          <p:nvPr/>
        </p:nvSpPr>
        <p:spPr>
          <a:xfrm>
            <a:off x="0" y="207455"/>
            <a:ext cx="13498996" cy="9736151"/>
          </a:xfrm>
          <a:custGeom>
            <a:avLst/>
            <a:gdLst/>
            <a:ahLst/>
            <a:cxnLst/>
            <a:rect l="l" t="t" r="r" b="b"/>
            <a:pathLst>
              <a:path w="13498996" h="9736151">
                <a:moveTo>
                  <a:pt x="0" y="0"/>
                </a:moveTo>
                <a:lnTo>
                  <a:pt x="13498996" y="0"/>
                </a:lnTo>
                <a:lnTo>
                  <a:pt x="13498996" y="9736151"/>
                </a:lnTo>
                <a:lnTo>
                  <a:pt x="0" y="973615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5" name="TextBox 5"/>
          <p:cNvSpPr txBox="1"/>
          <p:nvPr/>
        </p:nvSpPr>
        <p:spPr>
          <a:xfrm>
            <a:off x="1373192" y="710074"/>
            <a:ext cx="11276008" cy="8277009"/>
          </a:xfrm>
          <a:prstGeom prst="rect">
            <a:avLst/>
          </a:prstGeom>
        </p:spPr>
        <p:txBody>
          <a:bodyPr wrap="square" lIns="0" tIns="0" rIns="0" bIns="0" rtlCol="0" anchor="t">
            <a:spAutoFit/>
          </a:bodyPr>
          <a:lstStyle/>
          <a:p>
            <a:pPr algn="l">
              <a:lnSpc>
                <a:spcPts val="2700"/>
              </a:lnSpc>
            </a:pPr>
            <a:r>
              <a:rPr lang="en-US" sz="1776" b="1" dirty="0">
                <a:solidFill>
                  <a:srgbClr val="000000"/>
                </a:solidFill>
                <a:highlight>
                  <a:srgbClr val="00FF00"/>
                </a:highlight>
                <a:latin typeface="Inter Bold"/>
                <a:ea typeface="Inter Bold"/>
                <a:cs typeface="Inter Bold"/>
                <a:sym typeface="Inter Bold"/>
              </a:rPr>
              <a:t>Strengthen Leadership Through Empathy</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Train managers in emotional intelligence and servant leadership to build trust and detect early stress (</a:t>
            </a:r>
            <a:r>
              <a:rPr lang="en-US" sz="1776" b="1" dirty="0" err="1">
                <a:solidFill>
                  <a:srgbClr val="000000"/>
                </a:solidFill>
                <a:latin typeface="Inter Bold"/>
                <a:ea typeface="Inter Bold"/>
                <a:cs typeface="Inter Bold"/>
                <a:sym typeface="Inter Bold"/>
              </a:rPr>
              <a:t>Pătru</a:t>
            </a:r>
            <a:r>
              <a:rPr lang="en-US" sz="1776" b="1" dirty="0">
                <a:solidFill>
                  <a:srgbClr val="000000"/>
                </a:solidFill>
                <a:latin typeface="Inter Bold"/>
                <a:ea typeface="Inter Bold"/>
                <a:cs typeface="Inter Bold"/>
                <a:sym typeface="Inter Bold"/>
              </a:rPr>
              <a:t>, 2024; Blanchard &amp; Broadwell, 2018).</a:t>
            </a:r>
          </a:p>
          <a:p>
            <a:pPr algn="l">
              <a:lnSpc>
                <a:spcPts val="2700"/>
              </a:lnSpc>
            </a:pPr>
            <a:r>
              <a:rPr lang="en-US" sz="1776" b="1" dirty="0">
                <a:solidFill>
                  <a:srgbClr val="000000"/>
                </a:solidFill>
                <a:highlight>
                  <a:srgbClr val="00FF00"/>
                </a:highlight>
                <a:latin typeface="Inter Bold"/>
                <a:ea typeface="Inter Bold"/>
                <a:cs typeface="Inter Bold"/>
                <a:sym typeface="Inter Bold"/>
              </a:rPr>
              <a:t>Improve Communication and Awareness</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Bridge the policy–practice gap by making wellbeing resources visible (EAPs, mental health first aiders, counselling).</a:t>
            </a: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Promote open dialogue and anonymous feedback to reduce stigma (Modern Hospitality, 2024; The Burnt Chef Project, 2023).</a:t>
            </a:r>
          </a:p>
          <a:p>
            <a:pPr algn="l">
              <a:lnSpc>
                <a:spcPts val="2700"/>
              </a:lnSpc>
            </a:pPr>
            <a:r>
              <a:rPr lang="en-US" sz="1776" b="1" dirty="0">
                <a:solidFill>
                  <a:srgbClr val="000000"/>
                </a:solidFill>
                <a:highlight>
                  <a:srgbClr val="00FF00"/>
                </a:highlight>
                <a:latin typeface="Inter Bold"/>
                <a:ea typeface="Inter Bold"/>
                <a:cs typeface="Inter Bold"/>
                <a:sym typeface="Inter Bold"/>
              </a:rPr>
              <a:t>Embed Fair Scheduling and Work–Life Balance</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Introduce predictable </a:t>
            </a:r>
            <a:r>
              <a:rPr lang="en-US" sz="1776" b="1" dirty="0" err="1">
                <a:solidFill>
                  <a:srgbClr val="000000"/>
                </a:solidFill>
                <a:latin typeface="Inter Bold"/>
                <a:ea typeface="Inter Bold"/>
                <a:cs typeface="Inter Bold"/>
                <a:sym typeface="Inter Bold"/>
              </a:rPr>
              <a:t>rotas</a:t>
            </a:r>
            <a:r>
              <a:rPr lang="en-US" sz="1776" b="1" dirty="0">
                <a:solidFill>
                  <a:srgbClr val="000000"/>
                </a:solidFill>
                <a:latin typeface="Inter Bold"/>
                <a:ea typeface="Inter Bold"/>
                <a:cs typeface="Inter Bold"/>
                <a:sym typeface="Inter Bold"/>
              </a:rPr>
              <a:t>, rest periods, and consecutive days off to prevent burnout (Ayachit &amp; Chitta, 2022; Bakker &amp; Demerouti, 2024).</a:t>
            </a:r>
          </a:p>
          <a:p>
            <a:pPr algn="l">
              <a:lnSpc>
                <a:spcPts val="2700"/>
              </a:lnSpc>
            </a:pPr>
            <a:r>
              <a:rPr lang="en-US" sz="1776" b="1" dirty="0">
                <a:solidFill>
                  <a:srgbClr val="000000"/>
                </a:solidFill>
                <a:highlight>
                  <a:srgbClr val="00FF00"/>
                </a:highlight>
                <a:latin typeface="Inter Bold"/>
                <a:ea typeface="Inter Bold"/>
                <a:cs typeface="Inter Bold"/>
                <a:sym typeface="Inter Bold"/>
              </a:rPr>
              <a:t>Develop Scalable Wellbeing </a:t>
            </a:r>
            <a:r>
              <a:rPr lang="en-US" sz="1776" b="1" dirty="0" err="1">
                <a:solidFill>
                  <a:srgbClr val="000000"/>
                </a:solidFill>
                <a:highlight>
                  <a:srgbClr val="00FF00"/>
                </a:highlight>
                <a:latin typeface="Inter Bold"/>
                <a:ea typeface="Inter Bold"/>
                <a:cs typeface="Inter Bold"/>
                <a:sym typeface="Inter Bold"/>
              </a:rPr>
              <a:t>Programmes</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Adapt models like Hilton’s “Thrive” and Marriott’s “</a:t>
            </a:r>
            <a:r>
              <a:rPr lang="en-US" sz="1776" b="1" dirty="0" err="1">
                <a:solidFill>
                  <a:srgbClr val="000000"/>
                </a:solidFill>
                <a:latin typeface="Inter Bold"/>
                <a:ea typeface="Inter Bold"/>
                <a:cs typeface="Inter Bold"/>
                <a:sym typeface="Inter Bold"/>
              </a:rPr>
              <a:t>TakeCare</a:t>
            </a:r>
            <a:r>
              <a:rPr lang="en-US" sz="1776" b="1" dirty="0">
                <a:solidFill>
                  <a:srgbClr val="000000"/>
                </a:solidFill>
                <a:latin typeface="Inter Bold"/>
                <a:ea typeface="Inter Bold"/>
                <a:cs typeface="Inter Bold"/>
                <a:sym typeface="Inter Bold"/>
              </a:rPr>
              <a:t>” for small businesses using peer-support and recognition schemes (Boogaard, 2021).</a:t>
            </a:r>
          </a:p>
          <a:p>
            <a:pPr algn="l">
              <a:lnSpc>
                <a:spcPts val="2700"/>
              </a:lnSpc>
            </a:pPr>
            <a:r>
              <a:rPr lang="lv-LV" sz="1776" b="1" dirty="0">
                <a:solidFill>
                  <a:srgbClr val="000000"/>
                </a:solidFill>
                <a:highlight>
                  <a:srgbClr val="00FF00"/>
                </a:highlight>
                <a:latin typeface="Inter Bold"/>
                <a:ea typeface="Inter Bold"/>
                <a:cs typeface="Inter Bold"/>
                <a:sym typeface="Inter Bold"/>
              </a:rPr>
              <a:t>F</a:t>
            </a:r>
            <a:r>
              <a:rPr lang="en-US" sz="1776" b="1" dirty="0" err="1">
                <a:solidFill>
                  <a:srgbClr val="000000"/>
                </a:solidFill>
                <a:highlight>
                  <a:srgbClr val="00FF00"/>
                </a:highlight>
                <a:latin typeface="Inter Bold"/>
                <a:ea typeface="Inter Bold"/>
                <a:cs typeface="Inter Bold"/>
                <a:sym typeface="Inter Bold"/>
              </a:rPr>
              <a:t>oster</a:t>
            </a:r>
            <a:r>
              <a:rPr lang="en-US" sz="1776" b="1" dirty="0">
                <a:solidFill>
                  <a:srgbClr val="000000"/>
                </a:solidFill>
                <a:highlight>
                  <a:srgbClr val="00FF00"/>
                </a:highlight>
                <a:latin typeface="Inter Bold"/>
                <a:ea typeface="Inter Bold"/>
                <a:cs typeface="Inter Bold"/>
                <a:sym typeface="Inter Bold"/>
              </a:rPr>
              <a:t> a Psychologically Safe Culture</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Replace the “toughness” mentality with inclusivity and empathy.</a:t>
            </a: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Encourage leaders to model healthy </a:t>
            </a:r>
            <a:r>
              <a:rPr lang="en-US" sz="1776" b="1" dirty="0" err="1">
                <a:solidFill>
                  <a:srgbClr val="000000"/>
                </a:solidFill>
                <a:latin typeface="Inter Bold"/>
                <a:ea typeface="Inter Bold"/>
                <a:cs typeface="Inter Bold"/>
                <a:sym typeface="Inter Bold"/>
              </a:rPr>
              <a:t>behaviour</a:t>
            </a:r>
            <a:r>
              <a:rPr lang="en-US" sz="1776" b="1" dirty="0">
                <a:solidFill>
                  <a:srgbClr val="000000"/>
                </a:solidFill>
                <a:latin typeface="Inter Bold"/>
                <a:ea typeface="Inter Bold"/>
                <a:cs typeface="Inter Bold"/>
                <a:sym typeface="Inter Bold"/>
              </a:rPr>
              <a:t> and </a:t>
            </a:r>
            <a:r>
              <a:rPr lang="en-US" sz="1776" b="1" dirty="0" err="1">
                <a:solidFill>
                  <a:srgbClr val="000000"/>
                </a:solidFill>
                <a:latin typeface="Inter Bold"/>
                <a:ea typeface="Inter Bold"/>
                <a:cs typeface="Inter Bold"/>
                <a:sym typeface="Inter Bold"/>
              </a:rPr>
              <a:t>normalise</a:t>
            </a:r>
            <a:r>
              <a:rPr lang="en-US" sz="1776" b="1" dirty="0">
                <a:solidFill>
                  <a:srgbClr val="000000"/>
                </a:solidFill>
                <a:latin typeface="Inter Bold"/>
                <a:ea typeface="Inter Bold"/>
                <a:cs typeface="Inter Bold"/>
                <a:sym typeface="Inter Bold"/>
              </a:rPr>
              <a:t> mental health conversations (Leach, 2024).</a:t>
            </a:r>
          </a:p>
          <a:p>
            <a:pPr algn="l">
              <a:lnSpc>
                <a:spcPts val="2700"/>
              </a:lnSpc>
            </a:pPr>
            <a:r>
              <a:rPr lang="en-US" sz="1776" b="1" dirty="0" err="1">
                <a:solidFill>
                  <a:srgbClr val="000000"/>
                </a:solidFill>
                <a:highlight>
                  <a:srgbClr val="00FF00"/>
                </a:highlight>
                <a:latin typeface="Inter Bold"/>
                <a:ea typeface="Inter Bold"/>
                <a:cs typeface="Inter Bold"/>
                <a:sym typeface="Inter Bold"/>
              </a:rPr>
              <a:t>Formalise</a:t>
            </a:r>
            <a:r>
              <a:rPr lang="en-US" sz="1776" b="1" dirty="0">
                <a:solidFill>
                  <a:srgbClr val="000000"/>
                </a:solidFill>
                <a:highlight>
                  <a:srgbClr val="00FF00"/>
                </a:highlight>
                <a:latin typeface="Inter Bold"/>
                <a:ea typeface="Inter Bold"/>
                <a:cs typeface="Inter Bold"/>
                <a:sym typeface="Inter Bold"/>
              </a:rPr>
              <a:t> Mental Health in Policy</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Align with CIPD (2024) guidance — prevention, early intervention, and sustained support.</a:t>
            </a: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Establish Wellness Action Plans, return-to-work protocols, and regular manager training.</a:t>
            </a:r>
          </a:p>
          <a:p>
            <a:pPr algn="l">
              <a:lnSpc>
                <a:spcPts val="2700"/>
              </a:lnSpc>
            </a:pPr>
            <a:r>
              <a:rPr lang="en-US" sz="1776" b="1" dirty="0">
                <a:solidFill>
                  <a:srgbClr val="000000"/>
                </a:solidFill>
                <a:highlight>
                  <a:srgbClr val="00FF00"/>
                </a:highlight>
                <a:latin typeface="Inter Bold"/>
                <a:ea typeface="Inter Bold"/>
                <a:cs typeface="Inter Bold"/>
                <a:sym typeface="Inter Bold"/>
              </a:rPr>
              <a:t>Monitor Progress and Accountability</a:t>
            </a:r>
            <a:r>
              <a:rPr lang="lv-LV" sz="1776" b="1" dirty="0">
                <a:solidFill>
                  <a:srgbClr val="000000"/>
                </a:solidFill>
                <a:highlight>
                  <a:srgbClr val="00FF00"/>
                </a:highlight>
                <a:latin typeface="Inter Bold"/>
                <a:ea typeface="Inter Bold"/>
                <a:cs typeface="Inter Bold"/>
                <a:sym typeface="Inter Bold"/>
              </a:rPr>
              <a:t>.</a:t>
            </a:r>
            <a:endParaRPr lang="en-US" sz="1776" b="1" dirty="0">
              <a:solidFill>
                <a:srgbClr val="000000"/>
              </a:solidFill>
              <a:highlight>
                <a:srgbClr val="00FF00"/>
              </a:highlight>
              <a:latin typeface="Inter Bold"/>
              <a:ea typeface="Inter Bold"/>
              <a:cs typeface="Inter Bold"/>
              <a:sym typeface="Inter Bold"/>
            </a:endParaRP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Include wellbeing metrics in performance reviews and staff surveys.</a:t>
            </a:r>
          </a:p>
          <a:p>
            <a:pPr marL="285750" indent="-285750" algn="l">
              <a:lnSpc>
                <a:spcPts val="2700"/>
              </a:lnSpc>
              <a:buFont typeface="Arial" panose="020B0604020202020204" pitchFamily="34" charset="0"/>
              <a:buChar char="•"/>
            </a:pPr>
            <a:r>
              <a:rPr lang="en-US" sz="1776" b="1" dirty="0">
                <a:solidFill>
                  <a:srgbClr val="000000"/>
                </a:solidFill>
                <a:latin typeface="Inter Bold"/>
                <a:ea typeface="Inter Bold"/>
                <a:cs typeface="Inter Bold"/>
                <a:sym typeface="Inter Bold"/>
              </a:rPr>
              <a:t>Ensure transparent reporting to build trust and continuous improvement.</a:t>
            </a:r>
          </a:p>
        </p:txBody>
      </p:sp>
      <p:sp>
        <p:nvSpPr>
          <p:cNvPr id="6" name="Freeform 6"/>
          <p:cNvSpPr/>
          <p:nvPr/>
        </p:nvSpPr>
        <p:spPr>
          <a:xfrm>
            <a:off x="13218136" y="3871576"/>
            <a:ext cx="4117364" cy="3088023"/>
          </a:xfrm>
          <a:custGeom>
            <a:avLst/>
            <a:gdLst/>
            <a:ahLst/>
            <a:cxnLst/>
            <a:rect l="l" t="t" r="r" b="b"/>
            <a:pathLst>
              <a:path w="4117364" h="3088023">
                <a:moveTo>
                  <a:pt x="0" y="0"/>
                </a:moveTo>
                <a:lnTo>
                  <a:pt x="4117364" y="0"/>
                </a:lnTo>
                <a:lnTo>
                  <a:pt x="4117364" y="3088023"/>
                </a:lnTo>
                <a:lnTo>
                  <a:pt x="0" y="3088023"/>
                </a:lnTo>
                <a:lnTo>
                  <a:pt x="0" y="0"/>
                </a:lnTo>
                <a:close/>
              </a:path>
            </a:pathLst>
          </a:custGeom>
          <a:blipFill>
            <a:blip r:embed="rId5"/>
            <a:stretch>
              <a:fillRect/>
            </a:stretch>
          </a:blipFill>
        </p:spPr>
        <p:txBody>
          <a:bodyPr/>
          <a:lstStyle/>
          <a:p>
            <a:endParaRPr lang="lv-LV"/>
          </a:p>
        </p:txBody>
      </p:sp>
      <p:sp>
        <p:nvSpPr>
          <p:cNvPr id="7" name="TextBox 7"/>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4338">
            <a:off x="4793350" y="-2115276"/>
            <a:ext cx="4242227" cy="13644066"/>
            <a:chOff x="0" y="0"/>
            <a:chExt cx="1117294" cy="3593499"/>
          </a:xfrm>
        </p:grpSpPr>
        <p:sp>
          <p:nvSpPr>
            <p:cNvPr id="3" name="Freeform 3"/>
            <p:cNvSpPr/>
            <p:nvPr/>
          </p:nvSpPr>
          <p:spPr>
            <a:xfrm>
              <a:off x="0" y="0"/>
              <a:ext cx="1117294" cy="3593499"/>
            </a:xfrm>
            <a:custGeom>
              <a:avLst/>
              <a:gdLst/>
              <a:ahLst/>
              <a:cxnLst/>
              <a:rect l="l" t="t" r="r" b="b"/>
              <a:pathLst>
                <a:path w="1117294" h="3593499">
                  <a:moveTo>
                    <a:pt x="0" y="0"/>
                  </a:moveTo>
                  <a:lnTo>
                    <a:pt x="1117294" y="0"/>
                  </a:lnTo>
                  <a:lnTo>
                    <a:pt x="1117294" y="3593499"/>
                  </a:lnTo>
                  <a:lnTo>
                    <a:pt x="0" y="3593499"/>
                  </a:lnTo>
                  <a:close/>
                </a:path>
              </a:pathLst>
            </a:custGeom>
            <a:gradFill rotWithShape="1">
              <a:gsLst>
                <a:gs pos="0">
                  <a:srgbClr val="666F73">
                    <a:alpha val="46000"/>
                  </a:srgbClr>
                </a:gs>
                <a:gs pos="100000">
                  <a:srgbClr val="666F73">
                    <a:alpha val="0"/>
                  </a:srgbClr>
                </a:gs>
              </a:gsLst>
              <a:lin ang="0"/>
            </a:gradFill>
          </p:spPr>
          <p:txBody>
            <a:bodyPr/>
            <a:lstStyle/>
            <a:p>
              <a:endParaRPr lang="lv-LV"/>
            </a:p>
          </p:txBody>
        </p:sp>
        <p:sp>
          <p:nvSpPr>
            <p:cNvPr id="4" name="TextBox 4"/>
            <p:cNvSpPr txBox="1"/>
            <p:nvPr/>
          </p:nvSpPr>
          <p:spPr>
            <a:xfrm>
              <a:off x="0" y="-38100"/>
              <a:ext cx="1117294" cy="363159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607235" y="-266685"/>
            <a:ext cx="14427160" cy="10820370"/>
            <a:chOff x="0" y="0"/>
            <a:chExt cx="812800" cy="609600"/>
          </a:xfrm>
        </p:grpSpPr>
        <p:sp>
          <p:nvSpPr>
            <p:cNvPr id="6" name="Freeform 6"/>
            <p:cNvSpPr/>
            <p:nvPr/>
          </p:nvSpPr>
          <p:spPr>
            <a:xfrm>
              <a:off x="0" y="0"/>
              <a:ext cx="812800" cy="609600"/>
            </a:xfrm>
            <a:custGeom>
              <a:avLst/>
              <a:gdLst/>
              <a:ahLst/>
              <a:cxnLst/>
              <a:rect l="l" t="t" r="r" b="b"/>
              <a:pathLst>
                <a:path w="812800" h="609600">
                  <a:moveTo>
                    <a:pt x="609600" y="0"/>
                  </a:moveTo>
                  <a:lnTo>
                    <a:pt x="0" y="0"/>
                  </a:lnTo>
                  <a:lnTo>
                    <a:pt x="203200" y="609600"/>
                  </a:lnTo>
                  <a:lnTo>
                    <a:pt x="812800" y="609600"/>
                  </a:lnTo>
                  <a:lnTo>
                    <a:pt x="609600" y="0"/>
                  </a:lnTo>
                  <a:close/>
                </a:path>
              </a:pathLst>
            </a:custGeom>
            <a:blipFill>
              <a:blip r:embed="rId2"/>
              <a:stretch>
                <a:fillRect l="-6285" r="-6285"/>
              </a:stretch>
            </a:blipFill>
            <a:ln w="171450" cap="sq">
              <a:solidFill>
                <a:srgbClr val="0A863D"/>
              </a:solidFill>
              <a:prstDash val="solid"/>
              <a:miter/>
            </a:ln>
          </p:spPr>
          <p:txBody>
            <a:bodyPr/>
            <a:lstStyle/>
            <a:p>
              <a:endParaRPr lang="lv-LV"/>
            </a:p>
          </p:txBody>
        </p:sp>
      </p:grpSp>
      <p:grpSp>
        <p:nvGrpSpPr>
          <p:cNvPr id="7" name="Group 7"/>
          <p:cNvGrpSpPr/>
          <p:nvPr/>
        </p:nvGrpSpPr>
        <p:grpSpPr>
          <a:xfrm>
            <a:off x="1319036" y="2986112"/>
            <a:ext cx="6788912" cy="885805"/>
            <a:chOff x="0" y="0"/>
            <a:chExt cx="3307198" cy="431517"/>
          </a:xfrm>
        </p:grpSpPr>
        <p:sp>
          <p:nvSpPr>
            <p:cNvPr id="8" name="Freeform 8"/>
            <p:cNvSpPr/>
            <p:nvPr/>
          </p:nvSpPr>
          <p:spPr>
            <a:xfrm>
              <a:off x="0" y="0"/>
              <a:ext cx="3307198" cy="431517"/>
            </a:xfrm>
            <a:custGeom>
              <a:avLst/>
              <a:gdLst/>
              <a:ahLst/>
              <a:cxnLst/>
              <a:rect l="l" t="t" r="r" b="b"/>
              <a:pathLst>
                <a:path w="3307198" h="431517">
                  <a:moveTo>
                    <a:pt x="3307198" y="215759"/>
                  </a:moveTo>
                  <a:lnTo>
                    <a:pt x="3103998" y="431517"/>
                  </a:lnTo>
                  <a:lnTo>
                    <a:pt x="203200" y="431517"/>
                  </a:lnTo>
                  <a:lnTo>
                    <a:pt x="0" y="215759"/>
                  </a:lnTo>
                  <a:lnTo>
                    <a:pt x="203200" y="0"/>
                  </a:lnTo>
                  <a:lnTo>
                    <a:pt x="3103998" y="0"/>
                  </a:lnTo>
                  <a:lnTo>
                    <a:pt x="3307198" y="215759"/>
                  </a:lnTo>
                  <a:close/>
                </a:path>
              </a:pathLst>
            </a:custGeom>
            <a:solidFill>
              <a:srgbClr val="ABDA60"/>
            </a:solidFill>
          </p:spPr>
          <p:txBody>
            <a:bodyPr/>
            <a:lstStyle/>
            <a:p>
              <a:endParaRPr lang="lv-LV"/>
            </a:p>
          </p:txBody>
        </p:sp>
        <p:sp>
          <p:nvSpPr>
            <p:cNvPr id="9" name="TextBox 9"/>
            <p:cNvSpPr txBox="1"/>
            <p:nvPr/>
          </p:nvSpPr>
          <p:spPr>
            <a:xfrm>
              <a:off x="114300" y="-57150"/>
              <a:ext cx="3078598" cy="488667"/>
            </a:xfrm>
            <a:prstGeom prst="rect">
              <a:avLst/>
            </a:prstGeom>
          </p:spPr>
          <p:txBody>
            <a:bodyPr lIns="50800" tIns="50800" rIns="50800" bIns="50800" rtlCol="0" anchor="ctr"/>
            <a:lstStyle/>
            <a:p>
              <a:pPr algn="ctr">
                <a:lnSpc>
                  <a:spcPts val="3545"/>
                </a:lnSpc>
              </a:pPr>
              <a:endParaRPr/>
            </a:p>
          </p:txBody>
        </p:sp>
      </p:grpSp>
      <p:grpSp>
        <p:nvGrpSpPr>
          <p:cNvPr id="10" name="Group 10"/>
          <p:cNvGrpSpPr/>
          <p:nvPr/>
        </p:nvGrpSpPr>
        <p:grpSpPr>
          <a:xfrm>
            <a:off x="1319036" y="4263855"/>
            <a:ext cx="6788912" cy="885805"/>
            <a:chOff x="0" y="0"/>
            <a:chExt cx="3307198" cy="431517"/>
          </a:xfrm>
        </p:grpSpPr>
        <p:sp>
          <p:nvSpPr>
            <p:cNvPr id="11" name="Freeform 11"/>
            <p:cNvSpPr/>
            <p:nvPr/>
          </p:nvSpPr>
          <p:spPr>
            <a:xfrm>
              <a:off x="0" y="0"/>
              <a:ext cx="3307198" cy="431517"/>
            </a:xfrm>
            <a:custGeom>
              <a:avLst/>
              <a:gdLst/>
              <a:ahLst/>
              <a:cxnLst/>
              <a:rect l="l" t="t" r="r" b="b"/>
              <a:pathLst>
                <a:path w="3307198" h="431517">
                  <a:moveTo>
                    <a:pt x="3307198" y="215759"/>
                  </a:moveTo>
                  <a:lnTo>
                    <a:pt x="3103998" y="431517"/>
                  </a:lnTo>
                  <a:lnTo>
                    <a:pt x="203200" y="431517"/>
                  </a:lnTo>
                  <a:lnTo>
                    <a:pt x="0" y="215759"/>
                  </a:lnTo>
                  <a:lnTo>
                    <a:pt x="203200" y="0"/>
                  </a:lnTo>
                  <a:lnTo>
                    <a:pt x="3103998" y="0"/>
                  </a:lnTo>
                  <a:lnTo>
                    <a:pt x="3307198" y="215759"/>
                  </a:lnTo>
                  <a:close/>
                </a:path>
              </a:pathLst>
            </a:custGeom>
            <a:solidFill>
              <a:srgbClr val="0A863D"/>
            </a:solidFill>
          </p:spPr>
          <p:txBody>
            <a:bodyPr/>
            <a:lstStyle/>
            <a:p>
              <a:endParaRPr lang="lv-LV"/>
            </a:p>
          </p:txBody>
        </p:sp>
        <p:sp>
          <p:nvSpPr>
            <p:cNvPr id="12" name="TextBox 12"/>
            <p:cNvSpPr txBox="1"/>
            <p:nvPr/>
          </p:nvSpPr>
          <p:spPr>
            <a:xfrm>
              <a:off x="114300" y="-57150"/>
              <a:ext cx="3078598" cy="488667"/>
            </a:xfrm>
            <a:prstGeom prst="rect">
              <a:avLst/>
            </a:prstGeom>
          </p:spPr>
          <p:txBody>
            <a:bodyPr lIns="50800" tIns="50800" rIns="50800" bIns="50800" rtlCol="0" anchor="ctr"/>
            <a:lstStyle/>
            <a:p>
              <a:pPr algn="ctr">
                <a:lnSpc>
                  <a:spcPts val="3545"/>
                </a:lnSpc>
              </a:pPr>
              <a:endParaRPr/>
            </a:p>
          </p:txBody>
        </p:sp>
      </p:grpSp>
      <p:grpSp>
        <p:nvGrpSpPr>
          <p:cNvPr id="13" name="Group 13"/>
          <p:cNvGrpSpPr/>
          <p:nvPr/>
        </p:nvGrpSpPr>
        <p:grpSpPr>
          <a:xfrm>
            <a:off x="1319036" y="5545383"/>
            <a:ext cx="6788912" cy="885805"/>
            <a:chOff x="0" y="0"/>
            <a:chExt cx="3307198" cy="431517"/>
          </a:xfrm>
        </p:grpSpPr>
        <p:sp>
          <p:nvSpPr>
            <p:cNvPr id="14" name="Freeform 14"/>
            <p:cNvSpPr/>
            <p:nvPr/>
          </p:nvSpPr>
          <p:spPr>
            <a:xfrm>
              <a:off x="0" y="0"/>
              <a:ext cx="3307198" cy="431517"/>
            </a:xfrm>
            <a:custGeom>
              <a:avLst/>
              <a:gdLst/>
              <a:ahLst/>
              <a:cxnLst/>
              <a:rect l="l" t="t" r="r" b="b"/>
              <a:pathLst>
                <a:path w="3307198" h="431517">
                  <a:moveTo>
                    <a:pt x="3307198" y="215759"/>
                  </a:moveTo>
                  <a:lnTo>
                    <a:pt x="3103998" y="431517"/>
                  </a:lnTo>
                  <a:lnTo>
                    <a:pt x="203200" y="431517"/>
                  </a:lnTo>
                  <a:lnTo>
                    <a:pt x="0" y="215759"/>
                  </a:lnTo>
                  <a:lnTo>
                    <a:pt x="203200" y="0"/>
                  </a:lnTo>
                  <a:lnTo>
                    <a:pt x="3103998" y="0"/>
                  </a:lnTo>
                  <a:lnTo>
                    <a:pt x="3307198" y="215759"/>
                  </a:lnTo>
                  <a:close/>
                </a:path>
              </a:pathLst>
            </a:custGeom>
            <a:solidFill>
              <a:srgbClr val="ABDA60"/>
            </a:solidFill>
          </p:spPr>
          <p:txBody>
            <a:bodyPr/>
            <a:lstStyle/>
            <a:p>
              <a:endParaRPr lang="lv-LV"/>
            </a:p>
          </p:txBody>
        </p:sp>
        <p:sp>
          <p:nvSpPr>
            <p:cNvPr id="15" name="TextBox 15"/>
            <p:cNvSpPr txBox="1"/>
            <p:nvPr/>
          </p:nvSpPr>
          <p:spPr>
            <a:xfrm>
              <a:off x="114300" y="-57150"/>
              <a:ext cx="3078598" cy="488667"/>
            </a:xfrm>
            <a:prstGeom prst="rect">
              <a:avLst/>
            </a:prstGeom>
          </p:spPr>
          <p:txBody>
            <a:bodyPr lIns="50800" tIns="50800" rIns="50800" bIns="50800" rtlCol="0" anchor="ctr"/>
            <a:lstStyle/>
            <a:p>
              <a:pPr algn="ctr">
                <a:lnSpc>
                  <a:spcPts val="3545"/>
                </a:lnSpc>
              </a:pPr>
              <a:endParaRPr/>
            </a:p>
          </p:txBody>
        </p:sp>
      </p:grpSp>
      <p:grpSp>
        <p:nvGrpSpPr>
          <p:cNvPr id="16" name="Group 16"/>
          <p:cNvGrpSpPr/>
          <p:nvPr/>
        </p:nvGrpSpPr>
        <p:grpSpPr>
          <a:xfrm>
            <a:off x="1319036" y="6823126"/>
            <a:ext cx="6788912" cy="885805"/>
            <a:chOff x="0" y="0"/>
            <a:chExt cx="3307198" cy="431517"/>
          </a:xfrm>
        </p:grpSpPr>
        <p:sp>
          <p:nvSpPr>
            <p:cNvPr id="17" name="Freeform 17"/>
            <p:cNvSpPr/>
            <p:nvPr/>
          </p:nvSpPr>
          <p:spPr>
            <a:xfrm>
              <a:off x="0" y="0"/>
              <a:ext cx="3307198" cy="431517"/>
            </a:xfrm>
            <a:custGeom>
              <a:avLst/>
              <a:gdLst/>
              <a:ahLst/>
              <a:cxnLst/>
              <a:rect l="l" t="t" r="r" b="b"/>
              <a:pathLst>
                <a:path w="3307198" h="431517">
                  <a:moveTo>
                    <a:pt x="3307198" y="215759"/>
                  </a:moveTo>
                  <a:lnTo>
                    <a:pt x="3103998" y="431517"/>
                  </a:lnTo>
                  <a:lnTo>
                    <a:pt x="203200" y="431517"/>
                  </a:lnTo>
                  <a:lnTo>
                    <a:pt x="0" y="215759"/>
                  </a:lnTo>
                  <a:lnTo>
                    <a:pt x="203200" y="0"/>
                  </a:lnTo>
                  <a:lnTo>
                    <a:pt x="3103998" y="0"/>
                  </a:lnTo>
                  <a:lnTo>
                    <a:pt x="3307198" y="215759"/>
                  </a:lnTo>
                  <a:close/>
                </a:path>
              </a:pathLst>
            </a:custGeom>
            <a:solidFill>
              <a:srgbClr val="0A863D"/>
            </a:solidFill>
          </p:spPr>
          <p:txBody>
            <a:bodyPr/>
            <a:lstStyle/>
            <a:p>
              <a:endParaRPr lang="lv-LV"/>
            </a:p>
          </p:txBody>
        </p:sp>
        <p:sp>
          <p:nvSpPr>
            <p:cNvPr id="18" name="TextBox 18"/>
            <p:cNvSpPr txBox="1"/>
            <p:nvPr/>
          </p:nvSpPr>
          <p:spPr>
            <a:xfrm>
              <a:off x="114300" y="-57150"/>
              <a:ext cx="3078598" cy="488667"/>
            </a:xfrm>
            <a:prstGeom prst="rect">
              <a:avLst/>
            </a:prstGeom>
          </p:spPr>
          <p:txBody>
            <a:bodyPr lIns="50800" tIns="50800" rIns="50800" bIns="50800" rtlCol="0" anchor="ctr"/>
            <a:lstStyle/>
            <a:p>
              <a:pPr algn="ctr">
                <a:lnSpc>
                  <a:spcPts val="3545"/>
                </a:lnSpc>
              </a:pPr>
              <a:endParaRPr/>
            </a:p>
          </p:txBody>
        </p:sp>
      </p:grpSp>
      <p:grpSp>
        <p:nvGrpSpPr>
          <p:cNvPr id="19" name="Group 19"/>
          <p:cNvGrpSpPr/>
          <p:nvPr/>
        </p:nvGrpSpPr>
        <p:grpSpPr>
          <a:xfrm>
            <a:off x="1319036" y="8104654"/>
            <a:ext cx="6788912" cy="885805"/>
            <a:chOff x="0" y="0"/>
            <a:chExt cx="3307198" cy="431517"/>
          </a:xfrm>
        </p:grpSpPr>
        <p:sp>
          <p:nvSpPr>
            <p:cNvPr id="20" name="Freeform 20"/>
            <p:cNvSpPr/>
            <p:nvPr/>
          </p:nvSpPr>
          <p:spPr>
            <a:xfrm>
              <a:off x="0" y="0"/>
              <a:ext cx="3307198" cy="431517"/>
            </a:xfrm>
            <a:custGeom>
              <a:avLst/>
              <a:gdLst/>
              <a:ahLst/>
              <a:cxnLst/>
              <a:rect l="l" t="t" r="r" b="b"/>
              <a:pathLst>
                <a:path w="3307198" h="431517">
                  <a:moveTo>
                    <a:pt x="3307198" y="215759"/>
                  </a:moveTo>
                  <a:lnTo>
                    <a:pt x="3103998" y="431517"/>
                  </a:lnTo>
                  <a:lnTo>
                    <a:pt x="203200" y="431517"/>
                  </a:lnTo>
                  <a:lnTo>
                    <a:pt x="0" y="215759"/>
                  </a:lnTo>
                  <a:lnTo>
                    <a:pt x="203200" y="0"/>
                  </a:lnTo>
                  <a:lnTo>
                    <a:pt x="3103998" y="0"/>
                  </a:lnTo>
                  <a:lnTo>
                    <a:pt x="3307198" y="215759"/>
                  </a:lnTo>
                  <a:close/>
                </a:path>
              </a:pathLst>
            </a:custGeom>
            <a:solidFill>
              <a:srgbClr val="ABDA60"/>
            </a:solidFill>
          </p:spPr>
          <p:txBody>
            <a:bodyPr/>
            <a:lstStyle/>
            <a:p>
              <a:endParaRPr lang="lv-LV"/>
            </a:p>
          </p:txBody>
        </p:sp>
        <p:sp>
          <p:nvSpPr>
            <p:cNvPr id="21" name="TextBox 21"/>
            <p:cNvSpPr txBox="1"/>
            <p:nvPr/>
          </p:nvSpPr>
          <p:spPr>
            <a:xfrm>
              <a:off x="114300" y="-57150"/>
              <a:ext cx="3078598" cy="488667"/>
            </a:xfrm>
            <a:prstGeom prst="rect">
              <a:avLst/>
            </a:prstGeom>
          </p:spPr>
          <p:txBody>
            <a:bodyPr lIns="50800" tIns="50800" rIns="50800" bIns="50800" rtlCol="0" anchor="ctr"/>
            <a:lstStyle/>
            <a:p>
              <a:pPr algn="ctr">
                <a:lnSpc>
                  <a:spcPts val="3545"/>
                </a:lnSpc>
              </a:pPr>
              <a:endParaRPr/>
            </a:p>
          </p:txBody>
        </p:sp>
      </p:grpSp>
      <p:sp>
        <p:nvSpPr>
          <p:cNvPr id="22" name="TextBox 22"/>
          <p:cNvSpPr txBox="1"/>
          <p:nvPr/>
        </p:nvSpPr>
        <p:spPr>
          <a:xfrm>
            <a:off x="7819925" y="352410"/>
            <a:ext cx="8840900" cy="1400206"/>
          </a:xfrm>
          <a:prstGeom prst="rect">
            <a:avLst/>
          </a:prstGeom>
        </p:spPr>
        <p:txBody>
          <a:bodyPr lIns="0" tIns="0" rIns="0" bIns="0" rtlCol="0" anchor="t">
            <a:spAutoFit/>
          </a:bodyPr>
          <a:lstStyle/>
          <a:p>
            <a:pPr marL="0" lvl="0" indent="0" algn="ctr">
              <a:lnSpc>
                <a:spcPts val="5402"/>
              </a:lnSpc>
              <a:spcBef>
                <a:spcPct val="0"/>
              </a:spcBef>
            </a:pPr>
            <a:r>
              <a:rPr lang="en-US" sz="5002" b="1" u="none" strike="noStrike" spc="-280">
                <a:solidFill>
                  <a:srgbClr val="0A863D"/>
                </a:solidFill>
                <a:latin typeface="Inter Bold"/>
                <a:ea typeface="Inter Bold"/>
                <a:cs typeface="Inter Bold"/>
                <a:sym typeface="Inter Bold"/>
              </a:rPr>
              <a:t>BE THE LEADER WHO MAKES A DIFFERENCE</a:t>
            </a:r>
          </a:p>
        </p:txBody>
      </p:sp>
      <p:sp>
        <p:nvSpPr>
          <p:cNvPr id="23" name="TextBox 23"/>
          <p:cNvSpPr txBox="1"/>
          <p:nvPr/>
        </p:nvSpPr>
        <p:spPr>
          <a:xfrm>
            <a:off x="2129024" y="3246084"/>
            <a:ext cx="2619263" cy="398646"/>
          </a:xfrm>
          <a:prstGeom prst="rect">
            <a:avLst/>
          </a:prstGeom>
        </p:spPr>
        <p:txBody>
          <a:bodyPr lIns="0" tIns="0" rIns="0" bIns="0" rtlCol="0" anchor="t">
            <a:spAutoFit/>
          </a:bodyPr>
          <a:lstStyle/>
          <a:p>
            <a:pPr algn="l">
              <a:lnSpc>
                <a:spcPts val="3227"/>
              </a:lnSpc>
              <a:spcBef>
                <a:spcPct val="0"/>
              </a:spcBef>
            </a:pPr>
            <a:r>
              <a:rPr lang="en-US" sz="2305">
                <a:solidFill>
                  <a:srgbClr val="000000"/>
                </a:solidFill>
                <a:latin typeface="Inter"/>
                <a:ea typeface="Inter"/>
                <a:cs typeface="Inter"/>
                <a:sym typeface="Inter"/>
              </a:rPr>
              <a:t>Lead by example</a:t>
            </a:r>
          </a:p>
        </p:txBody>
      </p:sp>
      <p:sp>
        <p:nvSpPr>
          <p:cNvPr id="24" name="TextBox 24"/>
          <p:cNvSpPr txBox="1"/>
          <p:nvPr/>
        </p:nvSpPr>
        <p:spPr>
          <a:xfrm>
            <a:off x="2129024" y="4479987"/>
            <a:ext cx="4978592" cy="398646"/>
          </a:xfrm>
          <a:prstGeom prst="rect">
            <a:avLst/>
          </a:prstGeom>
        </p:spPr>
        <p:txBody>
          <a:bodyPr lIns="0" tIns="0" rIns="0" bIns="0" rtlCol="0" anchor="t">
            <a:spAutoFit/>
          </a:bodyPr>
          <a:lstStyle/>
          <a:p>
            <a:pPr algn="l">
              <a:lnSpc>
                <a:spcPts val="3227"/>
              </a:lnSpc>
              <a:spcBef>
                <a:spcPct val="0"/>
              </a:spcBef>
            </a:pPr>
            <a:r>
              <a:rPr lang="en-US" sz="2305">
                <a:solidFill>
                  <a:srgbClr val="000000"/>
                </a:solidFill>
                <a:latin typeface="Inter"/>
                <a:ea typeface="Inter"/>
                <a:cs typeface="Inter"/>
                <a:sym typeface="Inter"/>
              </a:rPr>
              <a:t>Create psychological safety</a:t>
            </a:r>
          </a:p>
        </p:txBody>
      </p:sp>
      <p:sp>
        <p:nvSpPr>
          <p:cNvPr id="25" name="TextBox 25"/>
          <p:cNvSpPr txBox="1"/>
          <p:nvPr/>
        </p:nvSpPr>
        <p:spPr>
          <a:xfrm>
            <a:off x="2129024" y="5808925"/>
            <a:ext cx="4541679" cy="398646"/>
          </a:xfrm>
          <a:prstGeom prst="rect">
            <a:avLst/>
          </a:prstGeom>
        </p:spPr>
        <p:txBody>
          <a:bodyPr lIns="0" tIns="0" rIns="0" bIns="0" rtlCol="0" anchor="t">
            <a:spAutoFit/>
          </a:bodyPr>
          <a:lstStyle/>
          <a:p>
            <a:pPr algn="l">
              <a:lnSpc>
                <a:spcPts val="3227"/>
              </a:lnSpc>
              <a:spcBef>
                <a:spcPct val="0"/>
              </a:spcBef>
            </a:pPr>
            <a:r>
              <a:rPr lang="en-US" sz="2305">
                <a:solidFill>
                  <a:srgbClr val="000000"/>
                </a:solidFill>
                <a:latin typeface="Inter"/>
                <a:ea typeface="Inter"/>
                <a:cs typeface="Inter"/>
                <a:sym typeface="Inter"/>
              </a:rPr>
              <a:t>Communicate with empathy</a:t>
            </a:r>
          </a:p>
        </p:txBody>
      </p:sp>
      <p:sp>
        <p:nvSpPr>
          <p:cNvPr id="26" name="TextBox 26"/>
          <p:cNvSpPr txBox="1"/>
          <p:nvPr/>
        </p:nvSpPr>
        <p:spPr>
          <a:xfrm>
            <a:off x="2129024" y="7050313"/>
            <a:ext cx="5450457" cy="398646"/>
          </a:xfrm>
          <a:prstGeom prst="rect">
            <a:avLst/>
          </a:prstGeom>
        </p:spPr>
        <p:txBody>
          <a:bodyPr lIns="0" tIns="0" rIns="0" bIns="0" rtlCol="0" anchor="t">
            <a:spAutoFit/>
          </a:bodyPr>
          <a:lstStyle/>
          <a:p>
            <a:pPr algn="l">
              <a:lnSpc>
                <a:spcPts val="3227"/>
              </a:lnSpc>
              <a:spcBef>
                <a:spcPct val="0"/>
              </a:spcBef>
            </a:pPr>
            <a:r>
              <a:rPr lang="en-US" sz="2305">
                <a:solidFill>
                  <a:srgbClr val="000000"/>
                </a:solidFill>
                <a:latin typeface="Inter"/>
                <a:ea typeface="Inter"/>
                <a:cs typeface="Inter"/>
                <a:sym typeface="Inter"/>
              </a:rPr>
              <a:t>Offer regular mental health check-ins</a:t>
            </a:r>
          </a:p>
        </p:txBody>
      </p:sp>
      <p:sp>
        <p:nvSpPr>
          <p:cNvPr id="27" name="TextBox 27"/>
          <p:cNvSpPr txBox="1"/>
          <p:nvPr/>
        </p:nvSpPr>
        <p:spPr>
          <a:xfrm>
            <a:off x="2129024" y="8318531"/>
            <a:ext cx="5240739" cy="398646"/>
          </a:xfrm>
          <a:prstGeom prst="rect">
            <a:avLst/>
          </a:prstGeom>
        </p:spPr>
        <p:txBody>
          <a:bodyPr lIns="0" tIns="0" rIns="0" bIns="0" rtlCol="0" anchor="t">
            <a:spAutoFit/>
          </a:bodyPr>
          <a:lstStyle/>
          <a:p>
            <a:pPr algn="l">
              <a:lnSpc>
                <a:spcPts val="3227"/>
              </a:lnSpc>
              <a:spcBef>
                <a:spcPct val="0"/>
              </a:spcBef>
            </a:pPr>
            <a:r>
              <a:rPr lang="en-US" sz="2305">
                <a:solidFill>
                  <a:srgbClr val="000000"/>
                </a:solidFill>
                <a:latin typeface="Inter"/>
                <a:ea typeface="Inter"/>
                <a:cs typeface="Inter"/>
                <a:sym typeface="Inter"/>
              </a:rPr>
              <a:t>Encourage balance, not overwork</a:t>
            </a:r>
          </a:p>
        </p:txBody>
      </p:sp>
      <p:sp>
        <p:nvSpPr>
          <p:cNvPr id="28" name="Freeform 28"/>
          <p:cNvSpPr/>
          <p:nvPr/>
        </p:nvSpPr>
        <p:spPr>
          <a:xfrm>
            <a:off x="8679440" y="2445846"/>
            <a:ext cx="7121870" cy="5003113"/>
          </a:xfrm>
          <a:custGeom>
            <a:avLst/>
            <a:gdLst/>
            <a:ahLst/>
            <a:cxnLst/>
            <a:rect l="l" t="t" r="r" b="b"/>
            <a:pathLst>
              <a:path w="7121870" h="5003113">
                <a:moveTo>
                  <a:pt x="0" y="0"/>
                </a:moveTo>
                <a:lnTo>
                  <a:pt x="7121869" y="0"/>
                </a:lnTo>
                <a:lnTo>
                  <a:pt x="7121869" y="5003113"/>
                </a:lnTo>
                <a:lnTo>
                  <a:pt x="0" y="500311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29" name="TextBox 29"/>
          <p:cNvSpPr txBox="1"/>
          <p:nvPr/>
        </p:nvSpPr>
        <p:spPr>
          <a:xfrm>
            <a:off x="9060271" y="2788423"/>
            <a:ext cx="6360208" cy="4181475"/>
          </a:xfrm>
          <a:prstGeom prst="rect">
            <a:avLst/>
          </a:prstGeom>
        </p:spPr>
        <p:txBody>
          <a:bodyPr lIns="0" tIns="0" rIns="0" bIns="0" rtlCol="0" anchor="t">
            <a:spAutoFit/>
          </a:bodyPr>
          <a:lstStyle/>
          <a:p>
            <a:pPr marL="431801" lvl="1" indent="-215900" algn="l">
              <a:lnSpc>
                <a:spcPts val="3000"/>
              </a:lnSpc>
              <a:buFont typeface="Arial"/>
              <a:buChar char="•"/>
            </a:pPr>
            <a:r>
              <a:rPr lang="en-US" sz="2000" b="1">
                <a:solidFill>
                  <a:srgbClr val="000000"/>
                </a:solidFill>
                <a:latin typeface="Inter Bold"/>
                <a:ea typeface="Inter Bold"/>
                <a:cs typeface="Inter Bold"/>
                <a:sym typeface="Inter Bold"/>
              </a:rPr>
              <a:t>Empathetic, servant-minded leadership is essential for building trust, engagement, and well-being in hospitality teams.</a:t>
            </a:r>
          </a:p>
          <a:p>
            <a:pPr marL="431801" lvl="1" indent="-215900" algn="l">
              <a:lnSpc>
                <a:spcPts val="3000"/>
              </a:lnSpc>
              <a:spcBef>
                <a:spcPct val="0"/>
              </a:spcBef>
              <a:buFont typeface="Arial"/>
              <a:buChar char="•"/>
            </a:pPr>
            <a:r>
              <a:rPr lang="en-US" sz="2000" b="1" u="none" strike="noStrike">
                <a:solidFill>
                  <a:srgbClr val="000000"/>
                </a:solidFill>
                <a:latin typeface="Inter Bold"/>
                <a:ea typeface="Inter Bold"/>
                <a:cs typeface="Inter Bold"/>
                <a:sym typeface="Inter Bold"/>
              </a:rPr>
              <a:t>Empathy builds trust and motivation, boosting morale and guest satisfaction (Pătru, 2024).</a:t>
            </a:r>
          </a:p>
          <a:p>
            <a:pPr marL="431801" lvl="1" indent="-215900" algn="l">
              <a:lnSpc>
                <a:spcPts val="3000"/>
              </a:lnSpc>
              <a:spcBef>
                <a:spcPct val="0"/>
              </a:spcBef>
              <a:buFont typeface="Arial"/>
              <a:buChar char="•"/>
            </a:pPr>
            <a:r>
              <a:rPr lang="en-US" sz="2000" b="1" u="none" strike="noStrike">
                <a:solidFill>
                  <a:srgbClr val="000000"/>
                </a:solidFill>
                <a:latin typeface="Inter Bold"/>
                <a:ea typeface="Inter Bold"/>
                <a:cs typeface="Inter Bold"/>
                <a:sym typeface="Inter Bold"/>
              </a:rPr>
              <a:t>Servant leadership prioritises team growth, wellbeing, and empowerment (Blanchard &amp; Broadwell, 2018).</a:t>
            </a:r>
          </a:p>
          <a:p>
            <a:pPr marL="431801" lvl="1" indent="-215900" algn="l">
              <a:lnSpc>
                <a:spcPts val="3000"/>
              </a:lnSpc>
              <a:spcBef>
                <a:spcPct val="0"/>
              </a:spcBef>
              <a:buFont typeface="Arial"/>
              <a:buChar char="•"/>
            </a:pPr>
            <a:r>
              <a:rPr lang="en-US" sz="2000" b="1" u="none" strike="noStrike">
                <a:solidFill>
                  <a:srgbClr val="000000"/>
                </a:solidFill>
                <a:latin typeface="Inter Bold"/>
                <a:ea typeface="Inter Bold"/>
                <a:cs typeface="Inter Bold"/>
                <a:sym typeface="Inter Bold"/>
              </a:rPr>
              <a:t>Leadership training should focus on emotional intelligence, compassion, and recognising early signs of stress or burnout.</a:t>
            </a:r>
          </a:p>
        </p:txBody>
      </p:sp>
      <p:sp>
        <p:nvSpPr>
          <p:cNvPr id="30" name="TextBox 30"/>
          <p:cNvSpPr txBox="1"/>
          <p:nvPr/>
        </p:nvSpPr>
        <p:spPr>
          <a:xfrm>
            <a:off x="8679440" y="7642256"/>
            <a:ext cx="7770264" cy="1506855"/>
          </a:xfrm>
          <a:prstGeom prst="rect">
            <a:avLst/>
          </a:prstGeom>
        </p:spPr>
        <p:txBody>
          <a:bodyPr lIns="0" tIns="0" rIns="0" bIns="0" rtlCol="0" anchor="t">
            <a:spAutoFit/>
          </a:bodyPr>
          <a:lstStyle/>
          <a:p>
            <a:pPr marL="0" lvl="0" indent="0" algn="ctr">
              <a:lnSpc>
                <a:spcPts val="3060"/>
              </a:lnSpc>
            </a:pPr>
            <a:r>
              <a:rPr lang="en-US" sz="2000" b="1" u="none" strike="noStrike" spc="-112">
                <a:solidFill>
                  <a:srgbClr val="0A863D"/>
                </a:solidFill>
                <a:latin typeface="Inter Bold"/>
                <a:ea typeface="Inter Bold"/>
                <a:cs typeface="Inter Bold"/>
                <a:sym typeface="Inter Bold"/>
              </a:rPr>
              <a:t>LEADERS WHO LISTEN, CARE, AND ACT WITH EMPATHY DON’T JUST MANAGE TEAMS — THEY TRANSFORM WORKPLACES. AND THAT’S EXACTLY WHAT THE HOSPITALITY INDUSTRY NEEDS TO IMPROVE ITS MENTAL HEALTH CULTURE.</a:t>
            </a:r>
          </a:p>
        </p:txBody>
      </p:sp>
      <p:sp>
        <p:nvSpPr>
          <p:cNvPr id="31" name="TextBox 31"/>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810546">
            <a:off x="7931865" y="-1432366"/>
            <a:ext cx="864011" cy="13644066"/>
            <a:chOff x="0" y="0"/>
            <a:chExt cx="227558" cy="3593499"/>
          </a:xfrm>
        </p:grpSpPr>
        <p:sp>
          <p:nvSpPr>
            <p:cNvPr id="3" name="Freeform 3"/>
            <p:cNvSpPr/>
            <p:nvPr/>
          </p:nvSpPr>
          <p:spPr>
            <a:xfrm>
              <a:off x="0" y="0"/>
              <a:ext cx="227558" cy="3593499"/>
            </a:xfrm>
            <a:custGeom>
              <a:avLst/>
              <a:gdLst/>
              <a:ahLst/>
              <a:cxnLst/>
              <a:rect l="l" t="t" r="r" b="b"/>
              <a:pathLst>
                <a:path w="227558" h="3593499">
                  <a:moveTo>
                    <a:pt x="0" y="0"/>
                  </a:moveTo>
                  <a:lnTo>
                    <a:pt x="227558" y="0"/>
                  </a:lnTo>
                  <a:lnTo>
                    <a:pt x="227558" y="3593499"/>
                  </a:lnTo>
                  <a:lnTo>
                    <a:pt x="0" y="3593499"/>
                  </a:lnTo>
                  <a:close/>
                </a:path>
              </a:pathLst>
            </a:custGeom>
            <a:gradFill rotWithShape="1">
              <a:gsLst>
                <a:gs pos="0">
                  <a:srgbClr val="666F73">
                    <a:alpha val="46000"/>
                  </a:srgbClr>
                </a:gs>
                <a:gs pos="100000">
                  <a:srgbClr val="666F73">
                    <a:alpha val="0"/>
                  </a:srgbClr>
                </a:gs>
              </a:gsLst>
              <a:lin ang="0"/>
            </a:gradFill>
          </p:spPr>
          <p:txBody>
            <a:bodyPr/>
            <a:lstStyle/>
            <a:p>
              <a:endParaRPr lang="lv-LV"/>
            </a:p>
          </p:txBody>
        </p:sp>
        <p:sp>
          <p:nvSpPr>
            <p:cNvPr id="4" name="TextBox 4"/>
            <p:cNvSpPr txBox="1"/>
            <p:nvPr/>
          </p:nvSpPr>
          <p:spPr>
            <a:xfrm>
              <a:off x="0" y="-38100"/>
              <a:ext cx="227558" cy="363159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3091704" y="-1118337"/>
            <a:ext cx="14373086" cy="12198922"/>
            <a:chOff x="0" y="0"/>
            <a:chExt cx="406400" cy="344925"/>
          </a:xfrm>
        </p:grpSpPr>
        <p:sp>
          <p:nvSpPr>
            <p:cNvPr id="6" name="Freeform 6"/>
            <p:cNvSpPr/>
            <p:nvPr/>
          </p:nvSpPr>
          <p:spPr>
            <a:xfrm>
              <a:off x="0" y="0"/>
              <a:ext cx="406400" cy="344925"/>
            </a:xfrm>
            <a:custGeom>
              <a:avLst/>
              <a:gdLst/>
              <a:ahLst/>
              <a:cxnLst/>
              <a:rect l="l" t="t" r="r" b="b"/>
              <a:pathLst>
                <a:path w="406400" h="344925">
                  <a:moveTo>
                    <a:pt x="203200" y="0"/>
                  </a:moveTo>
                  <a:lnTo>
                    <a:pt x="0" y="0"/>
                  </a:lnTo>
                  <a:lnTo>
                    <a:pt x="203200" y="344925"/>
                  </a:lnTo>
                  <a:lnTo>
                    <a:pt x="406400" y="344925"/>
                  </a:lnTo>
                  <a:lnTo>
                    <a:pt x="203200" y="0"/>
                  </a:lnTo>
                  <a:close/>
                </a:path>
              </a:pathLst>
            </a:custGeom>
            <a:blipFill>
              <a:blip r:embed="rId2"/>
              <a:stretch>
                <a:fillRect l="-13694" r="-13694"/>
              </a:stretch>
            </a:blipFill>
            <a:ln w="238125" cap="sq">
              <a:solidFill>
                <a:srgbClr val="0A863D"/>
              </a:solidFill>
              <a:prstDash val="solid"/>
              <a:miter/>
            </a:ln>
          </p:spPr>
          <p:txBody>
            <a:bodyPr/>
            <a:lstStyle/>
            <a:p>
              <a:endParaRPr lang="lv-LV"/>
            </a:p>
          </p:txBody>
        </p:sp>
      </p:grpSp>
      <p:sp>
        <p:nvSpPr>
          <p:cNvPr id="7" name="Freeform 7"/>
          <p:cNvSpPr/>
          <p:nvPr/>
        </p:nvSpPr>
        <p:spPr>
          <a:xfrm>
            <a:off x="-2770367" y="5274171"/>
            <a:ext cx="8297820" cy="8666131"/>
          </a:xfrm>
          <a:custGeom>
            <a:avLst/>
            <a:gdLst/>
            <a:ahLst/>
            <a:cxnLst/>
            <a:rect l="l" t="t" r="r" b="b"/>
            <a:pathLst>
              <a:path w="8297820" h="8666131">
                <a:moveTo>
                  <a:pt x="0" y="0"/>
                </a:moveTo>
                <a:lnTo>
                  <a:pt x="8297820" y="0"/>
                </a:lnTo>
                <a:lnTo>
                  <a:pt x="8297820" y="8666131"/>
                </a:lnTo>
                <a:lnTo>
                  <a:pt x="0" y="8666131"/>
                </a:lnTo>
                <a:lnTo>
                  <a:pt x="0" y="0"/>
                </a:lnTo>
                <a:close/>
              </a:path>
            </a:pathLst>
          </a:custGeom>
          <a:blipFill>
            <a:blip r:embed="rId3"/>
            <a:stretch>
              <a:fillRect/>
            </a:stretch>
          </a:blipFill>
        </p:spPr>
        <p:txBody>
          <a:bodyPr/>
          <a:lstStyle/>
          <a:p>
            <a:endParaRPr lang="lv-LV"/>
          </a:p>
        </p:txBody>
      </p:sp>
      <p:grpSp>
        <p:nvGrpSpPr>
          <p:cNvPr id="8" name="Group 8"/>
          <p:cNvGrpSpPr/>
          <p:nvPr/>
        </p:nvGrpSpPr>
        <p:grpSpPr>
          <a:xfrm>
            <a:off x="10775239" y="4540630"/>
            <a:ext cx="9756100" cy="733541"/>
            <a:chOff x="0" y="0"/>
            <a:chExt cx="4504234" cy="338664"/>
          </a:xfrm>
        </p:grpSpPr>
        <p:sp>
          <p:nvSpPr>
            <p:cNvPr id="9" name="Freeform 9"/>
            <p:cNvSpPr/>
            <p:nvPr/>
          </p:nvSpPr>
          <p:spPr>
            <a:xfrm>
              <a:off x="0" y="0"/>
              <a:ext cx="4504234" cy="338664"/>
            </a:xfrm>
            <a:custGeom>
              <a:avLst/>
              <a:gdLst/>
              <a:ahLst/>
              <a:cxnLst/>
              <a:rect l="l" t="t" r="r" b="b"/>
              <a:pathLst>
                <a:path w="4504234" h="338664">
                  <a:moveTo>
                    <a:pt x="4301034" y="0"/>
                  </a:moveTo>
                  <a:lnTo>
                    <a:pt x="0" y="0"/>
                  </a:lnTo>
                  <a:lnTo>
                    <a:pt x="203200" y="338664"/>
                  </a:lnTo>
                  <a:lnTo>
                    <a:pt x="4504234" y="338664"/>
                  </a:lnTo>
                  <a:lnTo>
                    <a:pt x="4301034" y="0"/>
                  </a:lnTo>
                  <a:close/>
                </a:path>
              </a:pathLst>
            </a:custGeom>
            <a:gradFill rotWithShape="1">
              <a:gsLst>
                <a:gs pos="0">
                  <a:srgbClr val="0A863D">
                    <a:alpha val="100000"/>
                  </a:srgbClr>
                </a:gs>
                <a:gs pos="100000">
                  <a:srgbClr val="9BD73A">
                    <a:alpha val="100000"/>
                  </a:srgbClr>
                </a:gs>
              </a:gsLst>
              <a:lin ang="0"/>
            </a:gradFill>
          </p:spPr>
          <p:txBody>
            <a:bodyPr/>
            <a:lstStyle/>
            <a:p>
              <a:endParaRPr lang="lv-LV"/>
            </a:p>
          </p:txBody>
        </p:sp>
        <p:sp>
          <p:nvSpPr>
            <p:cNvPr id="10" name="TextBox 10"/>
            <p:cNvSpPr txBox="1"/>
            <p:nvPr/>
          </p:nvSpPr>
          <p:spPr>
            <a:xfrm>
              <a:off x="101600" y="-38100"/>
              <a:ext cx="4301034" cy="376764"/>
            </a:xfrm>
            <a:prstGeom prst="rect">
              <a:avLst/>
            </a:prstGeom>
          </p:spPr>
          <p:txBody>
            <a:bodyPr lIns="50800" tIns="50800" rIns="50800" bIns="50800" rtlCol="0" anchor="ctr"/>
            <a:lstStyle/>
            <a:p>
              <a:pPr algn="ctr">
                <a:lnSpc>
                  <a:spcPts val="2659"/>
                </a:lnSpc>
              </a:pPr>
              <a:endParaRPr/>
            </a:p>
          </p:txBody>
        </p:sp>
      </p:grpSp>
      <p:pic>
        <p:nvPicPr>
          <p:cNvPr id="11" name="Picture 11"/>
          <p:cNvPicPr>
            <a:picLocks noChangeAspect="1"/>
          </p:cNvPicPr>
          <p:nvPr/>
        </p:nvPicPr>
        <p:blipFill>
          <a:blip r:embed="rId4"/>
          <a:srcRect/>
          <a:stretch>
            <a:fillRect/>
          </a:stretch>
        </p:blipFill>
        <p:spPr>
          <a:xfrm>
            <a:off x="11739718" y="5389667"/>
            <a:ext cx="5297269" cy="5191323"/>
          </a:xfrm>
          <a:prstGeom prst="rect">
            <a:avLst/>
          </a:prstGeom>
        </p:spPr>
      </p:pic>
      <p:sp>
        <p:nvSpPr>
          <p:cNvPr id="12" name="TextBox 12"/>
          <p:cNvSpPr txBox="1"/>
          <p:nvPr/>
        </p:nvSpPr>
        <p:spPr>
          <a:xfrm>
            <a:off x="8423430" y="1907712"/>
            <a:ext cx="8953436" cy="1386535"/>
          </a:xfrm>
          <a:prstGeom prst="rect">
            <a:avLst/>
          </a:prstGeom>
        </p:spPr>
        <p:txBody>
          <a:bodyPr lIns="0" tIns="0" rIns="0" bIns="0" rtlCol="0" anchor="t">
            <a:spAutoFit/>
          </a:bodyPr>
          <a:lstStyle/>
          <a:p>
            <a:pPr marL="0" lvl="0" indent="0" algn="ctr">
              <a:lnSpc>
                <a:spcPts val="5402"/>
              </a:lnSpc>
              <a:spcBef>
                <a:spcPct val="0"/>
              </a:spcBef>
            </a:pPr>
            <a:r>
              <a:rPr lang="en-US" sz="5002" b="1" spc="-280">
                <a:solidFill>
                  <a:srgbClr val="0A863D"/>
                </a:solidFill>
                <a:latin typeface="Inter Bold"/>
                <a:ea typeface="Inter Bold"/>
                <a:cs typeface="Inter Bold"/>
                <a:sym typeface="Inter Bold"/>
              </a:rPr>
              <a:t>T</a:t>
            </a:r>
            <a:r>
              <a:rPr lang="en-US" sz="5002" b="1" u="none" strike="noStrike" spc="-280">
                <a:solidFill>
                  <a:srgbClr val="0A863D"/>
                </a:solidFill>
                <a:latin typeface="Inter Bold"/>
                <a:ea typeface="Inter Bold"/>
                <a:cs typeface="Inter Bold"/>
                <a:sym typeface="Inter Bold"/>
              </a:rPr>
              <a:t>HANK YOU  FOR  YOUR ATTENTION</a:t>
            </a:r>
          </a:p>
        </p:txBody>
      </p:sp>
      <p:sp>
        <p:nvSpPr>
          <p:cNvPr id="13" name="TextBox 13"/>
          <p:cNvSpPr txBox="1"/>
          <p:nvPr/>
        </p:nvSpPr>
        <p:spPr>
          <a:xfrm>
            <a:off x="11517127" y="4658578"/>
            <a:ext cx="5742451" cy="489442"/>
          </a:xfrm>
          <a:prstGeom prst="rect">
            <a:avLst/>
          </a:prstGeom>
        </p:spPr>
        <p:txBody>
          <a:bodyPr lIns="0" tIns="0" rIns="0" bIns="0" rtlCol="0" anchor="t">
            <a:spAutoFit/>
          </a:bodyPr>
          <a:lstStyle/>
          <a:p>
            <a:pPr algn="r">
              <a:lnSpc>
                <a:spcPts val="3997"/>
              </a:lnSpc>
              <a:spcBef>
                <a:spcPct val="0"/>
              </a:spcBef>
            </a:pPr>
            <a:r>
              <a:rPr lang="en-US" sz="2855" b="1" spc="1262">
                <a:solidFill>
                  <a:srgbClr val="000000"/>
                </a:solidFill>
                <a:latin typeface="Inter Bold"/>
                <a:ea typeface="Inter Bold"/>
                <a:cs typeface="Inter Bold"/>
                <a:sym typeface="Inter Bold"/>
              </a:rPr>
              <a:t>ANY QUESTIONS?</a:t>
            </a:r>
          </a:p>
        </p:txBody>
      </p:sp>
      <p:sp>
        <p:nvSpPr>
          <p:cNvPr id="14" name="TextBox 1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77555" flipH="1" flipV="1">
            <a:off x="12526071" y="-1181537"/>
            <a:ext cx="8297820" cy="8666131"/>
          </a:xfrm>
          <a:custGeom>
            <a:avLst/>
            <a:gdLst/>
            <a:ahLst/>
            <a:cxnLst/>
            <a:rect l="l" t="t" r="r" b="b"/>
            <a:pathLst>
              <a:path w="8297820" h="8666131">
                <a:moveTo>
                  <a:pt x="8297820" y="8666131"/>
                </a:moveTo>
                <a:lnTo>
                  <a:pt x="0" y="8666131"/>
                </a:lnTo>
                <a:lnTo>
                  <a:pt x="0" y="0"/>
                </a:lnTo>
                <a:lnTo>
                  <a:pt x="8297820" y="0"/>
                </a:lnTo>
                <a:lnTo>
                  <a:pt x="8297820" y="8666131"/>
                </a:lnTo>
                <a:close/>
              </a:path>
            </a:pathLst>
          </a:custGeom>
          <a:blipFill>
            <a:blip r:embed="rId2"/>
            <a:stretch>
              <a:fillRect/>
            </a:stretch>
          </a:blipFill>
        </p:spPr>
        <p:txBody>
          <a:bodyPr/>
          <a:lstStyle/>
          <a:p>
            <a:endParaRPr lang="lv-LV"/>
          </a:p>
        </p:txBody>
      </p:sp>
      <p:sp>
        <p:nvSpPr>
          <p:cNvPr id="3" name="Freeform 3"/>
          <p:cNvSpPr/>
          <p:nvPr/>
        </p:nvSpPr>
        <p:spPr>
          <a:xfrm>
            <a:off x="0" y="207455"/>
            <a:ext cx="13498996" cy="9736151"/>
          </a:xfrm>
          <a:custGeom>
            <a:avLst/>
            <a:gdLst/>
            <a:ahLst/>
            <a:cxnLst/>
            <a:rect l="l" t="t" r="r" b="b"/>
            <a:pathLst>
              <a:path w="13498996" h="9736151">
                <a:moveTo>
                  <a:pt x="0" y="0"/>
                </a:moveTo>
                <a:lnTo>
                  <a:pt x="13498996" y="0"/>
                </a:lnTo>
                <a:lnTo>
                  <a:pt x="13498996" y="9736151"/>
                </a:lnTo>
                <a:lnTo>
                  <a:pt x="0" y="973615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4" name="TextBox 4"/>
          <p:cNvSpPr txBox="1"/>
          <p:nvPr/>
        </p:nvSpPr>
        <p:spPr>
          <a:xfrm>
            <a:off x="1373192" y="719599"/>
            <a:ext cx="11113533" cy="8844915"/>
          </a:xfrm>
          <a:prstGeom prst="rect">
            <a:avLst/>
          </a:prstGeom>
        </p:spPr>
        <p:txBody>
          <a:bodyPr lIns="0" tIns="0" rIns="0" bIns="0" rtlCol="0" anchor="t">
            <a:spAutoFit/>
          </a:bodyPr>
          <a:lstStyle/>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Acas (2025) Supporting mental health at work: Mental health and the law. Last reviewed 16 January. Available at: </a:t>
            </a:r>
            <a:r>
              <a:rPr lang="en-US" sz="1500" b="1" u="sng">
                <a:solidFill>
                  <a:srgbClr val="000000"/>
                </a:solidFill>
                <a:latin typeface="Inter Bold"/>
                <a:ea typeface="Inter Bold"/>
                <a:cs typeface="Inter Bold"/>
                <a:sym typeface="Inter Bold"/>
                <a:hlinkClick r:id="rId5" tooltip="https://www.acas.org.uk/supporting-mental-health-workplace"/>
              </a:rPr>
              <a:t>https://www.acas.org.uk/supporting-mental-health-workplace</a:t>
            </a:r>
            <a:r>
              <a:rPr lang="en-US" sz="1500" b="1">
                <a:solidFill>
                  <a:srgbClr val="000000"/>
                </a:solidFill>
                <a:latin typeface="Inter Bold"/>
                <a:ea typeface="Inter Bold"/>
                <a:cs typeface="Inter Bold"/>
                <a:sym typeface="Inter Bold"/>
              </a:rPr>
              <a:t> (Accessed: 15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Ayachit, M. and Chitta, S. (2022) ‘A systematic review of Burnout studies from the Hospitality literature’, Journal of Hospitality Marketing &amp; Management, 31(2), pp. 125–144. </a:t>
            </a:r>
            <a:r>
              <a:rPr lang="en-US" sz="1500" b="1" u="sng">
                <a:solidFill>
                  <a:srgbClr val="000000"/>
                </a:solidFill>
                <a:latin typeface="Inter Bold"/>
                <a:ea typeface="Inter Bold"/>
                <a:cs typeface="Inter Bold"/>
                <a:sym typeface="Inter Bold"/>
                <a:hlinkClick r:id="rId6" tooltip="https://doi.org/10.1080/19368623.2021.1957743"/>
              </a:rPr>
              <a:t>https://doi.org/10.1080/19368623.2021.1957743</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Baker, M. A. and Kim, K. (2024) ‘The impacts of organisational support and customer incivility on employee vulnerability and job performance: The moderating role of employee mental health’, International Journal of Hospitality Management, 118, Article 103686. </a:t>
            </a:r>
            <a:r>
              <a:rPr lang="en-US" sz="1500" b="1" u="sng">
                <a:solidFill>
                  <a:srgbClr val="000000"/>
                </a:solidFill>
                <a:latin typeface="Inter Bold"/>
                <a:ea typeface="Inter Bold"/>
                <a:cs typeface="Inter Bold"/>
                <a:sym typeface="Inter Bold"/>
                <a:hlinkClick r:id="rId7" tooltip="https://doi.org/10.1016/j.ijhm.2023.103686"/>
              </a:rPr>
              <a:t>https://doi.org/10.1016/j.ijhm.2023.103686</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Bakker, A. B. and Demerouti, E. (2024) ‘Job Demands–Resources Theory: Frequently Asked Questions’, Journal of Occupational Health Psychology, 29(3), pp. 188–200. </a:t>
            </a:r>
            <a:r>
              <a:rPr lang="en-US" sz="1500" b="1" u="sng">
                <a:solidFill>
                  <a:srgbClr val="000000"/>
                </a:solidFill>
                <a:latin typeface="Inter Bold"/>
                <a:ea typeface="Inter Bold"/>
                <a:cs typeface="Inter Bold"/>
                <a:sym typeface="Inter Bold"/>
                <a:hlinkClick r:id="rId8" tooltip="https://doi.org/10.1037/ocp0000376"/>
              </a:rPr>
              <a:t>https://doi.org/10.1037/ocp0000376</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Bawden, A. (2024) ‘Mental illness costs England £300bn a year, study shows’, The Guardian, 27 March. Available at: </a:t>
            </a:r>
            <a:r>
              <a:rPr lang="en-US" sz="1500" b="1" u="sng">
                <a:solidFill>
                  <a:srgbClr val="000000"/>
                </a:solidFill>
                <a:latin typeface="Inter Bold"/>
                <a:ea typeface="Inter Bold"/>
                <a:cs typeface="Inter Bold"/>
                <a:sym typeface="Inter Bold"/>
                <a:hlinkClick r:id="rId9" tooltip="https://www.theguardian.com/society/2024/mar/27/mental-illness-costs-england-300bn-a-year-study-shows"/>
              </a:rPr>
              <a:t>https://www.theguardian.com/society/2024/mar/27/mental-illness-costs-england-300bn-a-year-study-shows</a:t>
            </a:r>
            <a:r>
              <a:rPr lang="en-US" sz="1500" b="1">
                <a:solidFill>
                  <a:srgbClr val="000000"/>
                </a:solidFill>
                <a:latin typeface="Inter Bold"/>
                <a:ea typeface="Inter Bold"/>
                <a:cs typeface="Inter Bold"/>
                <a:sym typeface="Inter Bold"/>
              </a:rPr>
              <a:t> (Accessed: 15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Blanchard, K. H. and Broadwell, R. (eds.) (2018) Servant leadership in action: How you can achieve great relationships and results. San Francisco: Berrett-Koehler Publishers, Inc.</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Boogaard, K. (2021) ‘4 Examples of Employee Well-Being Programs in Hospitality’, Hosco: People Management, 21 April. Available at: </a:t>
            </a:r>
            <a:r>
              <a:rPr lang="en-US" sz="1500" b="1" u="sng">
                <a:solidFill>
                  <a:srgbClr val="000000"/>
                </a:solidFill>
                <a:latin typeface="Inter Bold"/>
                <a:ea typeface="Inter Bold"/>
                <a:cs typeface="Inter Bold"/>
                <a:sym typeface="Inter Bold"/>
                <a:hlinkClick r:id="rId10" tooltip="https://employers.hosco.com/blog/4-examples-of-employee-well-being-programs-in-hospitality"/>
              </a:rPr>
              <a:t>https://employers.hosco.com/blog/4-examples-of-employee-well-being-programs-in-hospitality</a:t>
            </a:r>
            <a:r>
              <a:rPr lang="en-US" sz="1500" b="1">
                <a:solidFill>
                  <a:srgbClr val="000000"/>
                </a:solidFill>
                <a:latin typeface="Inter Bold"/>
                <a:ea typeface="Inter Bold"/>
                <a:cs typeface="Inter Bold"/>
                <a:sym typeface="Inter Bold"/>
              </a:rPr>
              <a:t> (Accessed: 16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CIPD (2021) PESTLE analysis: How to use it for strategy and planning. 6 December. Available at: </a:t>
            </a:r>
            <a:r>
              <a:rPr lang="en-US" sz="1500" b="1" u="sng">
                <a:solidFill>
                  <a:srgbClr val="000000"/>
                </a:solidFill>
                <a:latin typeface="Inter Bold"/>
                <a:ea typeface="Inter Bold"/>
                <a:cs typeface="Inter Bold"/>
                <a:sym typeface="Inter Bold"/>
                <a:hlinkClick r:id="rId11" tooltip="https://www.cipd.org/globalassets/media/knowledge/knowledge-hub/factsheets/pestle-analysis-factsheet_20221230T092611.pdf"/>
              </a:rPr>
              <a:t>https://www.cipd.org/globalassets/media/knowledge/knowledge-hub/factsheets/pestle-analysis-factsheet_20221230T092611.pdf</a:t>
            </a:r>
            <a:r>
              <a:rPr lang="en-US" sz="1500" b="1">
                <a:solidFill>
                  <a:srgbClr val="000000"/>
                </a:solidFill>
                <a:latin typeface="Inter Bold"/>
                <a:ea typeface="Inter Bold"/>
                <a:cs typeface="Inter Bold"/>
                <a:sym typeface="Inter Bold"/>
              </a:rPr>
              <a:t> (Accessed: 9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CIPD (2024) Supporting mental health at work: Practical guidance. 26 November. Available at: </a:t>
            </a:r>
            <a:r>
              <a:rPr lang="en-US" sz="1500" b="1" u="sng">
                <a:solidFill>
                  <a:srgbClr val="000000"/>
                </a:solidFill>
                <a:latin typeface="Inter Bold"/>
                <a:ea typeface="Inter Bold"/>
                <a:cs typeface="Inter Bold"/>
                <a:sym typeface="Inter Bold"/>
                <a:hlinkClick r:id="rId12" tooltip="https://www.cipd.org/uk/knowledge/guides/mental-health-support-guide/"/>
              </a:rPr>
              <a:t>https://www.cipd.org/uk/knowledge/guides/mental-health-support-guide/</a:t>
            </a:r>
            <a:r>
              <a:rPr lang="en-US" sz="1500" b="1">
                <a:solidFill>
                  <a:srgbClr val="000000"/>
                </a:solidFill>
                <a:latin typeface="Inter Bold"/>
                <a:ea typeface="Inter Bold"/>
                <a:cs typeface="Inter Bold"/>
                <a:sym typeface="Inter Bold"/>
              </a:rPr>
              <a:t> (Accessed: 15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Dabo, M. (2025) ‘Hotels worldwide struggle to attract and keep skilled staff’, Hotel Management Network, 29 August. Available at: </a:t>
            </a:r>
            <a:r>
              <a:rPr lang="en-US" sz="1500" b="1" u="sng">
                <a:solidFill>
                  <a:srgbClr val="000000"/>
                </a:solidFill>
                <a:latin typeface="Inter Bold"/>
                <a:ea typeface="Inter Bold"/>
                <a:cs typeface="Inter Bold"/>
                <a:sym typeface="Inter Bold"/>
                <a:hlinkClick r:id="rId13" tooltip="https://www.hotelmanagement-network.com/features/hotels-worldwide-struggle-to-attract-and-keep-skilled-staff/"/>
              </a:rPr>
              <a:t>https://www.hotelmanagement-network.com/features/hotels-worldwide-struggle-to-attract-and-keep-skilled-staff/</a:t>
            </a:r>
            <a:r>
              <a:rPr lang="en-US" sz="1500" b="1">
                <a:solidFill>
                  <a:srgbClr val="000000"/>
                </a:solidFill>
                <a:latin typeface="Inter Bold"/>
                <a:ea typeface="Inter Bold"/>
                <a:cs typeface="Inter Bold"/>
                <a:sym typeface="Inter Bold"/>
              </a:rPr>
              <a:t> (Accessed: 16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Davidson, M. C. G., McPhail, R. and Barry, S. (2011) ‘Hospitality HRM: Past, present and the future’, International Journal of Contemporary Hospitality Management, 23(4), pp. 498–516. </a:t>
            </a:r>
            <a:r>
              <a:rPr lang="en-US" sz="1500" b="1" u="sng">
                <a:solidFill>
                  <a:srgbClr val="000000"/>
                </a:solidFill>
                <a:latin typeface="Inter Bold"/>
                <a:ea typeface="Inter Bold"/>
                <a:cs typeface="Inter Bold"/>
                <a:sym typeface="Inter Bold"/>
                <a:hlinkClick r:id="rId14" tooltip="https://doi.org/10.1108/09596111111130001"/>
              </a:rPr>
              <a:t>https://doi.org/10.1108/09596111111130001</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Demerouti, E., Bakker, A. B., Nachreiner, F. and Schaufeli, W. B. (2001) ‘The Job Demands–Resources Model of Burnout’, Journal of Applied Psychology, 86(3), pp. 499–512. </a:t>
            </a:r>
            <a:r>
              <a:rPr lang="en-US" sz="1500" b="1" u="sng">
                <a:solidFill>
                  <a:srgbClr val="000000"/>
                </a:solidFill>
                <a:latin typeface="Inter Bold"/>
                <a:ea typeface="Inter Bold"/>
                <a:cs typeface="Inter Bold"/>
                <a:sym typeface="Inter Bold"/>
                <a:hlinkClick r:id="rId15" tooltip="https://doi.org/10.1037/0021-9010.86.3.499"/>
              </a:rPr>
              <a:t>https://doi.org/10.1037/0021-9010.86.3.499</a:t>
            </a:r>
          </a:p>
          <a:p>
            <a:pPr algn="l">
              <a:lnSpc>
                <a:spcPts val="2280"/>
              </a:lnSpc>
            </a:pPr>
            <a:endParaRPr lang="en-US" sz="1500" b="1" u="sng">
              <a:solidFill>
                <a:srgbClr val="000000"/>
              </a:solidFill>
              <a:latin typeface="Inter Bold"/>
              <a:ea typeface="Inter Bold"/>
              <a:cs typeface="Inter Bold"/>
              <a:sym typeface="Inter Bold"/>
              <a:hlinkClick r:id="rId15" tooltip="https://doi.org/10.1037/0021-9010.86.3.499"/>
            </a:endParaRPr>
          </a:p>
          <a:p>
            <a:pPr algn="l">
              <a:lnSpc>
                <a:spcPts val="2280"/>
              </a:lnSpc>
            </a:pPr>
            <a:endParaRPr lang="en-US" sz="1500" b="1" u="sng">
              <a:solidFill>
                <a:srgbClr val="000000"/>
              </a:solidFill>
              <a:latin typeface="Inter Bold"/>
              <a:ea typeface="Inter Bold"/>
              <a:cs typeface="Inter Bold"/>
              <a:sym typeface="Inter Bold"/>
              <a:hlinkClick r:id="rId15" tooltip="https://doi.org/10.1037/0021-9010.86.3.499"/>
            </a:endParaRPr>
          </a:p>
        </p:txBody>
      </p:sp>
      <p:sp>
        <p:nvSpPr>
          <p:cNvPr id="5" name="Freeform 5"/>
          <p:cNvSpPr/>
          <p:nvPr/>
        </p:nvSpPr>
        <p:spPr>
          <a:xfrm>
            <a:off x="13237833" y="5165869"/>
            <a:ext cx="4131641" cy="2752706"/>
          </a:xfrm>
          <a:custGeom>
            <a:avLst/>
            <a:gdLst/>
            <a:ahLst/>
            <a:cxnLst/>
            <a:rect l="l" t="t" r="r" b="b"/>
            <a:pathLst>
              <a:path w="4131641" h="2752706">
                <a:moveTo>
                  <a:pt x="0" y="0"/>
                </a:moveTo>
                <a:lnTo>
                  <a:pt x="4131640" y="0"/>
                </a:lnTo>
                <a:lnTo>
                  <a:pt x="4131640" y="2752706"/>
                </a:lnTo>
                <a:lnTo>
                  <a:pt x="0" y="2752706"/>
                </a:lnTo>
                <a:lnTo>
                  <a:pt x="0" y="0"/>
                </a:lnTo>
                <a:close/>
              </a:path>
            </a:pathLst>
          </a:custGeom>
          <a:blipFill>
            <a:blip r:embed="rId16"/>
            <a:stretch>
              <a:fillRect/>
            </a:stretch>
          </a:blipFill>
        </p:spPr>
        <p:txBody>
          <a:bodyPr/>
          <a:lstStyle/>
          <a:p>
            <a:endParaRPr lang="lv-LV"/>
          </a:p>
        </p:txBody>
      </p:sp>
      <p:sp>
        <p:nvSpPr>
          <p:cNvPr id="6" name="TextBox 6"/>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14</a:t>
            </a:r>
          </a:p>
        </p:txBody>
      </p:sp>
      <p:sp>
        <p:nvSpPr>
          <p:cNvPr id="7" name="TextBox 7"/>
          <p:cNvSpPr txBox="1"/>
          <p:nvPr/>
        </p:nvSpPr>
        <p:spPr>
          <a:xfrm>
            <a:off x="10826935" y="8252863"/>
            <a:ext cx="8953436" cy="565785"/>
          </a:xfrm>
          <a:prstGeom prst="rect">
            <a:avLst/>
          </a:prstGeom>
        </p:spPr>
        <p:txBody>
          <a:bodyPr lIns="0" tIns="0" rIns="0" bIns="0" rtlCol="0" anchor="t">
            <a:spAutoFit/>
          </a:bodyPr>
          <a:lstStyle/>
          <a:p>
            <a:pPr marL="0" lvl="0" indent="0" algn="ctr">
              <a:lnSpc>
                <a:spcPts val="4319"/>
              </a:lnSpc>
              <a:spcBef>
                <a:spcPct val="0"/>
              </a:spcBef>
            </a:pPr>
            <a:r>
              <a:rPr lang="en-US" sz="3999" b="1" spc="-223">
                <a:solidFill>
                  <a:srgbClr val="0A863D"/>
                </a:solidFill>
                <a:latin typeface="Inter Bold"/>
                <a:ea typeface="Inter Bold"/>
                <a:cs typeface="Inter Bold"/>
                <a:sym typeface="Inter Bold"/>
              </a:rPr>
              <a:t>REFERENCE  LIST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77555" flipH="1" flipV="1">
            <a:off x="12526071" y="-1181537"/>
            <a:ext cx="8297820" cy="8666131"/>
          </a:xfrm>
          <a:custGeom>
            <a:avLst/>
            <a:gdLst/>
            <a:ahLst/>
            <a:cxnLst/>
            <a:rect l="l" t="t" r="r" b="b"/>
            <a:pathLst>
              <a:path w="8297820" h="8666131">
                <a:moveTo>
                  <a:pt x="8297820" y="8666131"/>
                </a:moveTo>
                <a:lnTo>
                  <a:pt x="0" y="8666131"/>
                </a:lnTo>
                <a:lnTo>
                  <a:pt x="0" y="0"/>
                </a:lnTo>
                <a:lnTo>
                  <a:pt x="8297820" y="0"/>
                </a:lnTo>
                <a:lnTo>
                  <a:pt x="8297820" y="8666131"/>
                </a:lnTo>
                <a:close/>
              </a:path>
            </a:pathLst>
          </a:custGeom>
          <a:blipFill>
            <a:blip r:embed="rId2"/>
            <a:stretch>
              <a:fillRect/>
            </a:stretch>
          </a:blipFill>
        </p:spPr>
        <p:txBody>
          <a:bodyPr/>
          <a:lstStyle/>
          <a:p>
            <a:endParaRPr lang="lv-LV"/>
          </a:p>
        </p:txBody>
      </p:sp>
      <p:sp>
        <p:nvSpPr>
          <p:cNvPr id="3" name="Freeform 3"/>
          <p:cNvSpPr/>
          <p:nvPr/>
        </p:nvSpPr>
        <p:spPr>
          <a:xfrm>
            <a:off x="0" y="207455"/>
            <a:ext cx="13498996" cy="9736151"/>
          </a:xfrm>
          <a:custGeom>
            <a:avLst/>
            <a:gdLst/>
            <a:ahLst/>
            <a:cxnLst/>
            <a:rect l="l" t="t" r="r" b="b"/>
            <a:pathLst>
              <a:path w="13498996" h="9736151">
                <a:moveTo>
                  <a:pt x="0" y="0"/>
                </a:moveTo>
                <a:lnTo>
                  <a:pt x="13498996" y="0"/>
                </a:lnTo>
                <a:lnTo>
                  <a:pt x="13498996" y="9736151"/>
                </a:lnTo>
                <a:lnTo>
                  <a:pt x="0" y="973615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4" name="TextBox 4"/>
          <p:cNvSpPr txBox="1"/>
          <p:nvPr/>
        </p:nvSpPr>
        <p:spPr>
          <a:xfrm>
            <a:off x="1373192" y="719599"/>
            <a:ext cx="11113533" cy="8559165"/>
          </a:xfrm>
          <a:prstGeom prst="rect">
            <a:avLst/>
          </a:prstGeom>
        </p:spPr>
        <p:txBody>
          <a:bodyPr lIns="0" tIns="0" rIns="0" bIns="0" rtlCol="0" anchor="t">
            <a:spAutoFit/>
          </a:bodyPr>
          <a:lstStyle/>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Downes, S. (2023) ‘HR has “key role” in tackling UK’s labour shortage as businesses invest in upskilling existing employees and automation’, People Management, 13 October. Available at: </a:t>
            </a:r>
            <a:r>
              <a:rPr lang="en-US" sz="1500" b="1" u="sng">
                <a:solidFill>
                  <a:srgbClr val="000000"/>
                </a:solidFill>
                <a:latin typeface="Inter Bold"/>
                <a:ea typeface="Inter Bold"/>
                <a:cs typeface="Inter Bold"/>
                <a:sym typeface="Inter Bold"/>
                <a:hlinkClick r:id="rId5" tooltip="https://www.peoplemanagement.co.uk/article/1840667/hr-key-role-tackling-uks-labour-shortage-businesses-invest-upskilling-existing-employees-automation"/>
              </a:rPr>
              <a:t>https://www.peoplemanagement.co.uk/article/1840667/hr-key-role-tackling-uks-labour-shortage-businesses-invest-upskilling-existing-employees-automation</a:t>
            </a:r>
            <a:r>
              <a:rPr lang="en-US" sz="1500" b="1">
                <a:solidFill>
                  <a:srgbClr val="000000"/>
                </a:solidFill>
                <a:latin typeface="Inter Bold"/>
                <a:ea typeface="Inter Bold"/>
                <a:cs typeface="Inter Bold"/>
                <a:sym typeface="Inter Bold"/>
              </a:rPr>
              <a:t> (Accessed: 9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George Brown College (2025) PEAS Framework for Critical Thinking. Available at: </a:t>
            </a:r>
            <a:r>
              <a:rPr lang="en-US" sz="1500" b="1" u="sng">
                <a:solidFill>
                  <a:srgbClr val="000000"/>
                </a:solidFill>
                <a:latin typeface="Inter Bold"/>
                <a:ea typeface="Inter Bold"/>
                <a:cs typeface="Inter Bold"/>
                <a:sym typeface="Inter Bold"/>
                <a:hlinkClick r:id="rId6" tooltip="https://www.georgebrown.ca/sites/default/files/uploadedfiles/tlc/_documents/peas_framework_for_critical_thinking.pdf"/>
              </a:rPr>
              <a:t>https://www.georgebrown.ca/sites/default/files/uploadedfiles/tlc/_documents/peas_framework_for_critical_thinking.pdf</a:t>
            </a:r>
            <a:r>
              <a:rPr lang="en-US" sz="1500" b="1">
                <a:solidFill>
                  <a:srgbClr val="000000"/>
                </a:solidFill>
                <a:latin typeface="Inter Bold"/>
                <a:ea typeface="Inter Bold"/>
                <a:cs typeface="Inter Bold"/>
                <a:sym typeface="Inter Bold"/>
              </a:rPr>
              <a:t> (Accessed: 16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Harry, N. (2014) Sense of coherence, affective wellbeing and burnout in a higher education institution call centre. [online] University of South Africa. Available at: </a:t>
            </a:r>
            <a:r>
              <a:rPr lang="en-US" sz="1500" b="1" u="sng">
                <a:solidFill>
                  <a:srgbClr val="000000"/>
                </a:solidFill>
                <a:latin typeface="Inter Bold"/>
                <a:ea typeface="Inter Bold"/>
                <a:cs typeface="Inter Bold"/>
                <a:sym typeface="Inter Bold"/>
                <a:hlinkClick r:id="rId7" tooltip="https://www.researchgate.net/publication/265061800_SENSE_OF_COHERENCE_AFFECTIVE_WELLBEING_AND_BURNOUT_IN_A_HIGHER_EDUCATION_INSTITUTION_CALL_CENTRE"/>
              </a:rPr>
              <a:t>https://www.researchgate.net/publication/265061800_SENSE_OF_COHERENCE_AFFECTIVE_WELLBEING_AND_BURNOUT_IN_A_HIGHER_EDUCATION_INSTITUTION_CALL_CENTRE</a:t>
            </a:r>
            <a:r>
              <a:rPr lang="en-US" sz="1500" b="1">
                <a:solidFill>
                  <a:srgbClr val="000000"/>
                </a:solidFill>
                <a:latin typeface="Inter Bold"/>
                <a:ea typeface="Inter Bold"/>
                <a:cs typeface="Inter Bold"/>
                <a:sym typeface="Inter Bold"/>
              </a:rPr>
              <a:t> (Accessed: 4 November </a:t>
            </a:r>
            <a:r>
              <a:rPr lang="en-US" sz="1500" b="1" u="none">
                <a:solidFill>
                  <a:srgbClr val="000000"/>
                </a:solidFill>
                <a:latin typeface="Inter Bold"/>
                <a:ea typeface="Inter Bold"/>
                <a:cs typeface="Inter Bold"/>
                <a:sym typeface="Inter Bold"/>
              </a:rPr>
              <a:t>2025</a:t>
            </a:r>
            <a:r>
              <a:rPr lang="en-US" sz="1500" b="1">
                <a:solidFill>
                  <a:srgbClr val="000000"/>
                </a:solidFill>
                <a:latin typeface="Inter Bold"/>
                <a:ea typeface="Inter Bold"/>
                <a:cs typeface="Inter Bold"/>
                <a:sym typeface="Inter Bold"/>
              </a:rPr>
              <a:t>).</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Health and Safety Executive (HSE) (2024) ‘HSE publishes annual work-related ill health and injury statistics for 2023/24’, 20 November. Available at: </a:t>
            </a:r>
            <a:r>
              <a:rPr lang="en-US" sz="1500" b="1" u="sng">
                <a:solidFill>
                  <a:srgbClr val="000000"/>
                </a:solidFill>
                <a:latin typeface="Inter Bold"/>
                <a:ea typeface="Inter Bold"/>
                <a:cs typeface="Inter Bold"/>
                <a:sym typeface="Inter Bold"/>
                <a:hlinkClick r:id="rId8" tooltip="https://press.hse.gov.uk/2024/11/20/hse-publishes-annual-work-related-ill-health-and-injury-statistics-for-2023-24/"/>
              </a:rPr>
              <a:t>https://press.hse.gov.uk/2024/11/20/hse-publishes-annual-work-related-ill-health-and-injury-statistics-for-2023-24/</a:t>
            </a:r>
            <a:r>
              <a:rPr lang="en-US" sz="1500" b="1">
                <a:solidFill>
                  <a:srgbClr val="000000"/>
                </a:solidFill>
                <a:latin typeface="Inter Bold"/>
                <a:ea typeface="Inter Bold"/>
                <a:cs typeface="Inter Bold"/>
                <a:sym typeface="Inter Bold"/>
              </a:rPr>
              <a:t> (Accessed: 15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Hobfoll, S. E. (1989) ‘Conservation of Resources: A new attempt at conceptualizing stress’, American Psychologist, 44(3), pp. 513–524. </a:t>
            </a:r>
            <a:r>
              <a:rPr lang="en-US" sz="1500" b="1" u="sng">
                <a:solidFill>
                  <a:srgbClr val="000000"/>
                </a:solidFill>
                <a:latin typeface="Inter Bold"/>
                <a:ea typeface="Inter Bold"/>
                <a:cs typeface="Inter Bold"/>
                <a:sym typeface="Inter Bold"/>
                <a:hlinkClick r:id="rId9" tooltip="https://doi.org/10.1037/0003-066X.44.3.513"/>
              </a:rPr>
              <a:t>https://doi.org/10.1037/0003-066X.44.3.513</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Hobfoll, S. E. and Shirom, A. (1993) Stress and burnout in the workplace: Conservation of Resources Theory. In Golembiewski, R. T. (ed.) Handbook of Organizational Behavior. New York: Marcel Dekker.</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Hospitality Institute (2024) Common workplace stressors in hospitality: Causes and solutions. 1 April. Available at: </a:t>
            </a:r>
            <a:r>
              <a:rPr lang="en-US" sz="1500" b="1" u="sng">
                <a:solidFill>
                  <a:srgbClr val="000000"/>
                </a:solidFill>
                <a:latin typeface="Inter Bold"/>
                <a:ea typeface="Inter Bold"/>
                <a:cs typeface="Inter Bold"/>
                <a:sym typeface="Inter Bold"/>
                <a:hlinkClick r:id="rId10" tooltip="https://hospitality.institute/mha803/workplace-stressors-hospitality-causes-solutions/"/>
              </a:rPr>
              <a:t>https://hospitality.institute/mha803/workplace-stressors-hospitality-causes-solutions/</a:t>
            </a:r>
            <a:r>
              <a:rPr lang="en-US" sz="1500" b="1">
                <a:solidFill>
                  <a:srgbClr val="000000"/>
                </a:solidFill>
                <a:latin typeface="Inter Bold"/>
                <a:ea typeface="Inter Bold"/>
                <a:cs typeface="Inter Bold"/>
                <a:sym typeface="Inter Bold"/>
              </a:rPr>
              <a:t> (Accessed: 1</a:t>
            </a:r>
            <a:r>
              <a:rPr lang="en-US" sz="1500" b="1" u="none">
                <a:solidFill>
                  <a:srgbClr val="000000"/>
                </a:solidFill>
                <a:latin typeface="Inter Bold"/>
                <a:ea typeface="Inter Bold"/>
                <a:cs typeface="Inter Bold"/>
                <a:sym typeface="Inter Bold"/>
              </a:rPr>
              <a:t>6</a:t>
            </a:r>
            <a:r>
              <a:rPr lang="en-US" sz="1500" b="1">
                <a:solidFill>
                  <a:srgbClr val="000000"/>
                </a:solidFill>
                <a:latin typeface="Inter Bold"/>
                <a:ea typeface="Inter Bold"/>
                <a:cs typeface="Inter Bold"/>
                <a:sym typeface="Inter Bold"/>
              </a:rPr>
              <a:t>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Hui, F. K. P. and Aye, L. (2018) ‘Occupational stress and workplace design’, Buildings, 8(10), p. 133. Available at: </a:t>
            </a:r>
            <a:r>
              <a:rPr lang="en-US" sz="1500" b="1" u="sng">
                <a:solidFill>
                  <a:srgbClr val="000000"/>
                </a:solidFill>
                <a:latin typeface="Inter Bold"/>
                <a:ea typeface="Inter Bold"/>
                <a:cs typeface="Inter Bold"/>
                <a:sym typeface="Inter Bold"/>
                <a:hlinkClick r:id="rId11" tooltip="https://www.researchgate.net/publication/327848939_Occupational_Stress_and_Workplace_Design"/>
              </a:rPr>
              <a:t>https://www.researchgate.net/publication/327848939_Occupational_Stress_and_Workplace_Design</a:t>
            </a:r>
            <a:r>
              <a:rPr lang="en-US" sz="1500" b="1">
                <a:solidFill>
                  <a:srgbClr val="000000"/>
                </a:solidFill>
                <a:latin typeface="Inter Bold"/>
                <a:ea typeface="Inter Bold"/>
                <a:cs typeface="Inter Bold"/>
                <a:sym typeface="Inter Bold"/>
              </a:rPr>
              <a:t> (Accessed: 4 November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Kelley, P. (2002) ‘Revisiting Maslow’, Workspan, 45(5), p. 50.</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Kotera, Y., Adhikari, P. and Van Gordon, W. (2018) ‘Motivation types and mental health of UK hospitality workers’, International Journal of Mental Health and Addiction, 17(3), pp. 481–489. </a:t>
            </a:r>
            <a:r>
              <a:rPr lang="en-US" sz="1500" b="1" u="sng">
                <a:solidFill>
                  <a:srgbClr val="000000"/>
                </a:solidFill>
                <a:latin typeface="Inter Bold"/>
                <a:ea typeface="Inter Bold"/>
                <a:cs typeface="Inter Bold"/>
                <a:sym typeface="Inter Bold"/>
                <a:hlinkClick r:id="rId12" tooltip="https://doi.org/10.1007/s11469-018-9874-z"/>
              </a:rPr>
              <a:t>https://doi.org/10.1007/s11469-018-9874-z</a:t>
            </a:r>
          </a:p>
          <a:p>
            <a:pPr algn="l">
              <a:lnSpc>
                <a:spcPts val="2280"/>
              </a:lnSpc>
            </a:pPr>
            <a:endParaRPr lang="en-US" sz="1500" b="1" u="sng">
              <a:solidFill>
                <a:srgbClr val="000000"/>
              </a:solidFill>
              <a:latin typeface="Inter Bold"/>
              <a:ea typeface="Inter Bold"/>
              <a:cs typeface="Inter Bold"/>
              <a:sym typeface="Inter Bold"/>
              <a:hlinkClick r:id="rId12" tooltip="https://doi.org/10.1007/s11469-018-9874-z"/>
            </a:endParaRPr>
          </a:p>
          <a:p>
            <a:pPr algn="l">
              <a:lnSpc>
                <a:spcPts val="2280"/>
              </a:lnSpc>
            </a:pPr>
            <a:endParaRPr lang="en-US" sz="1500" b="1" u="sng">
              <a:solidFill>
                <a:srgbClr val="000000"/>
              </a:solidFill>
              <a:latin typeface="Inter Bold"/>
              <a:ea typeface="Inter Bold"/>
              <a:cs typeface="Inter Bold"/>
              <a:sym typeface="Inter Bold"/>
              <a:hlinkClick r:id="rId12" tooltip="https://doi.org/10.1007/s11469-018-9874-z"/>
            </a:endParaRPr>
          </a:p>
        </p:txBody>
      </p:sp>
      <p:sp>
        <p:nvSpPr>
          <p:cNvPr id="5" name="Freeform 5"/>
          <p:cNvSpPr/>
          <p:nvPr/>
        </p:nvSpPr>
        <p:spPr>
          <a:xfrm>
            <a:off x="13237833" y="5165869"/>
            <a:ext cx="4131641" cy="2752706"/>
          </a:xfrm>
          <a:custGeom>
            <a:avLst/>
            <a:gdLst/>
            <a:ahLst/>
            <a:cxnLst/>
            <a:rect l="l" t="t" r="r" b="b"/>
            <a:pathLst>
              <a:path w="4131641" h="2752706">
                <a:moveTo>
                  <a:pt x="0" y="0"/>
                </a:moveTo>
                <a:lnTo>
                  <a:pt x="4131640" y="0"/>
                </a:lnTo>
                <a:lnTo>
                  <a:pt x="4131640" y="2752706"/>
                </a:lnTo>
                <a:lnTo>
                  <a:pt x="0" y="2752706"/>
                </a:lnTo>
                <a:lnTo>
                  <a:pt x="0" y="0"/>
                </a:lnTo>
                <a:close/>
              </a:path>
            </a:pathLst>
          </a:custGeom>
          <a:blipFill>
            <a:blip r:embed="rId13"/>
            <a:stretch>
              <a:fillRect/>
            </a:stretch>
          </a:blipFill>
        </p:spPr>
        <p:txBody>
          <a:bodyPr/>
          <a:lstStyle/>
          <a:p>
            <a:endParaRPr lang="lv-LV"/>
          </a:p>
        </p:txBody>
      </p:sp>
      <p:sp>
        <p:nvSpPr>
          <p:cNvPr id="6" name="TextBox 6"/>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15</a:t>
            </a:r>
          </a:p>
        </p:txBody>
      </p:sp>
      <p:sp>
        <p:nvSpPr>
          <p:cNvPr id="7" name="TextBox 7"/>
          <p:cNvSpPr txBox="1"/>
          <p:nvPr/>
        </p:nvSpPr>
        <p:spPr>
          <a:xfrm>
            <a:off x="10826935" y="8252863"/>
            <a:ext cx="8953436" cy="565785"/>
          </a:xfrm>
          <a:prstGeom prst="rect">
            <a:avLst/>
          </a:prstGeom>
        </p:spPr>
        <p:txBody>
          <a:bodyPr lIns="0" tIns="0" rIns="0" bIns="0" rtlCol="0" anchor="t">
            <a:spAutoFit/>
          </a:bodyPr>
          <a:lstStyle/>
          <a:p>
            <a:pPr marL="0" lvl="0" indent="0" algn="ctr">
              <a:lnSpc>
                <a:spcPts val="4319"/>
              </a:lnSpc>
              <a:spcBef>
                <a:spcPct val="0"/>
              </a:spcBef>
            </a:pPr>
            <a:r>
              <a:rPr lang="en-US" sz="3999" b="1" spc="-223">
                <a:solidFill>
                  <a:srgbClr val="0A863D"/>
                </a:solidFill>
                <a:latin typeface="Inter Bold"/>
                <a:ea typeface="Inter Bold"/>
                <a:cs typeface="Inter Bold"/>
                <a:sym typeface="Inter Bold"/>
              </a:rPr>
              <a:t>REFERENCE  LIST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77555" flipH="1" flipV="1">
            <a:off x="12526071" y="-1181537"/>
            <a:ext cx="8297820" cy="8666131"/>
          </a:xfrm>
          <a:custGeom>
            <a:avLst/>
            <a:gdLst/>
            <a:ahLst/>
            <a:cxnLst/>
            <a:rect l="l" t="t" r="r" b="b"/>
            <a:pathLst>
              <a:path w="8297820" h="8666131">
                <a:moveTo>
                  <a:pt x="8297820" y="8666131"/>
                </a:moveTo>
                <a:lnTo>
                  <a:pt x="0" y="8666131"/>
                </a:lnTo>
                <a:lnTo>
                  <a:pt x="0" y="0"/>
                </a:lnTo>
                <a:lnTo>
                  <a:pt x="8297820" y="0"/>
                </a:lnTo>
                <a:lnTo>
                  <a:pt x="8297820" y="8666131"/>
                </a:lnTo>
                <a:close/>
              </a:path>
            </a:pathLst>
          </a:custGeom>
          <a:blipFill>
            <a:blip r:embed="rId2"/>
            <a:stretch>
              <a:fillRect/>
            </a:stretch>
          </a:blipFill>
        </p:spPr>
        <p:txBody>
          <a:bodyPr/>
          <a:lstStyle/>
          <a:p>
            <a:endParaRPr lang="lv-LV"/>
          </a:p>
        </p:txBody>
      </p:sp>
      <p:sp>
        <p:nvSpPr>
          <p:cNvPr id="3" name="Freeform 3"/>
          <p:cNvSpPr/>
          <p:nvPr/>
        </p:nvSpPr>
        <p:spPr>
          <a:xfrm>
            <a:off x="0" y="207455"/>
            <a:ext cx="13498996" cy="9736151"/>
          </a:xfrm>
          <a:custGeom>
            <a:avLst/>
            <a:gdLst/>
            <a:ahLst/>
            <a:cxnLst/>
            <a:rect l="l" t="t" r="r" b="b"/>
            <a:pathLst>
              <a:path w="13498996" h="9736151">
                <a:moveTo>
                  <a:pt x="0" y="0"/>
                </a:moveTo>
                <a:lnTo>
                  <a:pt x="13498996" y="0"/>
                </a:lnTo>
                <a:lnTo>
                  <a:pt x="13498996" y="9736151"/>
                </a:lnTo>
                <a:lnTo>
                  <a:pt x="0" y="973615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lv-LV"/>
          </a:p>
        </p:txBody>
      </p:sp>
      <p:sp>
        <p:nvSpPr>
          <p:cNvPr id="4" name="TextBox 4"/>
          <p:cNvSpPr txBox="1"/>
          <p:nvPr/>
        </p:nvSpPr>
        <p:spPr>
          <a:xfrm>
            <a:off x="1373192" y="719599"/>
            <a:ext cx="11113533" cy="6558915"/>
          </a:xfrm>
          <a:prstGeom prst="rect">
            <a:avLst/>
          </a:prstGeom>
        </p:spPr>
        <p:txBody>
          <a:bodyPr lIns="0" tIns="0" rIns="0" bIns="0" rtlCol="0" anchor="t">
            <a:spAutoFit/>
          </a:bodyPr>
          <a:lstStyle/>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Lee, J. (Jay) and Ok, C. M. (2014) ‘Understanding hotel employees’ service sabotage: Emotional labour perspective based on conservation of resources theory’, International Journal of Hospitality Management, 36, pp. 176–187. </a:t>
            </a:r>
            <a:r>
              <a:rPr lang="en-US" sz="1500" b="1" u="sng">
                <a:solidFill>
                  <a:srgbClr val="000000"/>
                </a:solidFill>
                <a:latin typeface="Inter Bold"/>
                <a:ea typeface="Inter Bold"/>
                <a:cs typeface="Inter Bold"/>
                <a:sym typeface="Inter Bold"/>
                <a:hlinkClick r:id="rId5" tooltip="https://doi.org/10.1016/j.ijhm.2013.08.014"/>
              </a:rPr>
              <a:t>https://doi.org/10.1016/j.ijhm.2013.08.014</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Ma</a:t>
            </a:r>
            <a:r>
              <a:rPr lang="en-US" sz="1500" b="1" u="none">
                <a:solidFill>
                  <a:srgbClr val="000000"/>
                </a:solidFill>
                <a:latin typeface="Inter Bold"/>
                <a:ea typeface="Inter Bold"/>
                <a:cs typeface="Inter Bold"/>
                <a:sym typeface="Inter Bold"/>
              </a:rPr>
              <a:t>rc</a:t>
            </a:r>
            <a:r>
              <a:rPr lang="en-US" sz="1500" b="1">
                <a:solidFill>
                  <a:srgbClr val="000000"/>
                </a:solidFill>
                <a:latin typeface="Inter Bold"/>
                <a:ea typeface="Inter Bold"/>
                <a:cs typeface="Inter Bold"/>
                <a:sym typeface="Inter Bold"/>
              </a:rPr>
              <a:t>h</a:t>
            </a:r>
            <a:r>
              <a:rPr lang="en-US" sz="1500" b="1" u="none">
                <a:solidFill>
                  <a:srgbClr val="000000"/>
                </a:solidFill>
                <a:latin typeface="Inter Bold"/>
                <a:ea typeface="Inter Bold"/>
                <a:cs typeface="Inter Bold"/>
                <a:sym typeface="Inter Bold"/>
              </a:rPr>
              <a:t>ing</a:t>
            </a:r>
            <a:r>
              <a:rPr lang="en-US" sz="1500" b="1">
                <a:solidFill>
                  <a:srgbClr val="000000"/>
                </a:solidFill>
                <a:latin typeface="Inter Bold"/>
                <a:ea typeface="Inter Bold"/>
                <a:cs typeface="Inter Bold"/>
                <a:sym typeface="Inter Bold"/>
              </a:rPr>
              <a:t>ton, M. (2021) H</a:t>
            </a:r>
            <a:r>
              <a:rPr lang="en-US" sz="1500" b="1" u="none">
                <a:solidFill>
                  <a:srgbClr val="000000"/>
                </a:solidFill>
                <a:latin typeface="Inter Bold"/>
                <a:ea typeface="Inter Bold"/>
                <a:cs typeface="Inter Bold"/>
                <a:sym typeface="Inter Bold"/>
              </a:rPr>
              <a:t>u</a:t>
            </a:r>
            <a:r>
              <a:rPr lang="en-US" sz="1500" b="1">
                <a:solidFill>
                  <a:srgbClr val="000000"/>
                </a:solidFill>
                <a:latin typeface="Inter Bold"/>
                <a:ea typeface="Inter Bold"/>
                <a:cs typeface="Inter Bold"/>
                <a:sym typeface="Inter Bold"/>
              </a:rPr>
              <a:t>m</a:t>
            </a:r>
            <a:r>
              <a:rPr lang="en-US" sz="1500" b="1" u="none">
                <a:solidFill>
                  <a:srgbClr val="000000"/>
                </a:solidFill>
                <a:latin typeface="Inter Bold"/>
                <a:ea typeface="Inter Bold"/>
                <a:cs typeface="Inter Bold"/>
                <a:sym typeface="Inter Bold"/>
              </a:rPr>
              <a:t>a</a:t>
            </a:r>
            <a:r>
              <a:rPr lang="en-US" sz="1500" b="1">
                <a:solidFill>
                  <a:srgbClr val="000000"/>
                </a:solidFill>
                <a:latin typeface="Inter Bold"/>
                <a:ea typeface="Inter Bold"/>
                <a:cs typeface="Inter Bold"/>
                <a:sym typeface="Inter Bold"/>
              </a:rPr>
              <a:t>n </a:t>
            </a:r>
            <a:r>
              <a:rPr lang="en-US" sz="1500" b="1" u="none">
                <a:solidFill>
                  <a:srgbClr val="000000"/>
                </a:solidFill>
                <a:latin typeface="Inter Bold"/>
                <a:ea typeface="Inter Bold"/>
                <a:cs typeface="Inter Bold"/>
                <a:sym typeface="Inter Bold"/>
              </a:rPr>
              <a:t>r</a:t>
            </a:r>
            <a:r>
              <a:rPr lang="en-US" sz="1500" b="1">
                <a:solidFill>
                  <a:srgbClr val="000000"/>
                </a:solidFill>
                <a:latin typeface="Inter Bold"/>
                <a:ea typeface="Inter Bold"/>
                <a:cs typeface="Inter Bold"/>
                <a:sym typeface="Inter Bold"/>
              </a:rPr>
              <a:t>e</a:t>
            </a:r>
            <a:r>
              <a:rPr lang="en-US" sz="1500" b="1" u="none">
                <a:solidFill>
                  <a:srgbClr val="000000"/>
                </a:solidFill>
                <a:latin typeface="Inter Bold"/>
                <a:ea typeface="Inter Bold"/>
                <a:cs typeface="Inter Bold"/>
                <a:sym typeface="Inter Bold"/>
              </a:rPr>
              <a:t>so</a:t>
            </a:r>
            <a:r>
              <a:rPr lang="en-US" sz="1500" b="1">
                <a:solidFill>
                  <a:srgbClr val="000000"/>
                </a:solidFill>
                <a:latin typeface="Inter Bold"/>
                <a:ea typeface="Inter Bold"/>
                <a:cs typeface="Inter Bold"/>
                <a:sym typeface="Inter Bold"/>
              </a:rPr>
              <a:t>u</a:t>
            </a:r>
            <a:r>
              <a:rPr lang="en-US" sz="1500" b="1" u="none">
                <a:solidFill>
                  <a:srgbClr val="000000"/>
                </a:solidFill>
                <a:latin typeface="Inter Bold"/>
                <a:ea typeface="Inter Bold"/>
                <a:cs typeface="Inter Bold"/>
                <a:sym typeface="Inter Bold"/>
              </a:rPr>
              <a:t>r</a:t>
            </a:r>
            <a:r>
              <a:rPr lang="en-US" sz="1500" b="1">
                <a:solidFill>
                  <a:srgbClr val="000000"/>
                </a:solidFill>
                <a:latin typeface="Inter Bold"/>
                <a:ea typeface="Inter Bold"/>
                <a:cs typeface="Inter Bold"/>
                <a:sym typeface="Inter Bold"/>
              </a:rPr>
              <a:t>ce man</a:t>
            </a:r>
            <a:r>
              <a:rPr lang="en-US" sz="1500" b="1" u="none">
                <a:solidFill>
                  <a:srgbClr val="000000"/>
                </a:solidFill>
                <a:latin typeface="Inter Bold"/>
                <a:ea typeface="Inter Bold"/>
                <a:cs typeface="Inter Bold"/>
                <a:sym typeface="Inter Bold"/>
              </a:rPr>
              <a:t>age</a:t>
            </a:r>
            <a:r>
              <a:rPr lang="en-US" sz="1500" b="1">
                <a:solidFill>
                  <a:srgbClr val="000000"/>
                </a:solidFill>
                <a:latin typeface="Inter Bold"/>
                <a:ea typeface="Inter Bold"/>
                <a:cs typeface="Inter Bold"/>
                <a:sym typeface="Inter Bold"/>
              </a:rPr>
              <a:t>me</a:t>
            </a:r>
            <a:r>
              <a:rPr lang="en-US" sz="1500" b="1" u="none">
                <a:solidFill>
                  <a:srgbClr val="000000"/>
                </a:solidFill>
                <a:latin typeface="Inter Bold"/>
                <a:ea typeface="Inter Bold"/>
                <a:cs typeface="Inter Bold"/>
                <a:sym typeface="Inter Bold"/>
              </a:rPr>
              <a:t>n</a:t>
            </a:r>
            <a:r>
              <a:rPr lang="en-US" sz="1500" b="1">
                <a:solidFill>
                  <a:srgbClr val="000000"/>
                </a:solidFill>
                <a:latin typeface="Inter Bold"/>
                <a:ea typeface="Inter Bold"/>
                <a:cs typeface="Inter Bold"/>
                <a:sym typeface="Inter Bold"/>
              </a:rPr>
              <a:t>t at work: Th</a:t>
            </a:r>
            <a:r>
              <a:rPr lang="en-US" sz="1500" b="1" u="none">
                <a:solidFill>
                  <a:srgbClr val="000000"/>
                </a:solidFill>
                <a:latin typeface="Inter Bold"/>
                <a:ea typeface="Inter Bold"/>
                <a:cs typeface="Inter Bold"/>
                <a:sym typeface="Inter Bold"/>
              </a:rPr>
              <a:t>e</a:t>
            </a:r>
            <a:r>
              <a:rPr lang="en-US" sz="1500" b="1">
                <a:solidFill>
                  <a:srgbClr val="000000"/>
                </a:solidFill>
                <a:latin typeface="Inter Bold"/>
                <a:ea typeface="Inter Bold"/>
                <a:cs typeface="Inter Bold"/>
                <a:sym typeface="Inter Bold"/>
              </a:rPr>
              <a:t> d</a:t>
            </a:r>
            <a:r>
              <a:rPr lang="en-US" sz="1500" b="1" u="none">
                <a:solidFill>
                  <a:srgbClr val="000000"/>
                </a:solidFill>
                <a:latin typeface="Inter Bold"/>
                <a:ea typeface="Inter Bold"/>
                <a:cs typeface="Inter Bold"/>
                <a:sym typeface="Inter Bold"/>
              </a:rPr>
              <a:t>e</a:t>
            </a:r>
            <a:r>
              <a:rPr lang="en-US" sz="1500" b="1">
                <a:solidFill>
                  <a:srgbClr val="000000"/>
                </a:solidFill>
                <a:latin typeface="Inter Bold"/>
                <a:ea typeface="Inter Bold"/>
                <a:cs typeface="Inter Bold"/>
                <a:sym typeface="Inter Bold"/>
              </a:rPr>
              <a:t>f</a:t>
            </a:r>
            <a:r>
              <a:rPr lang="en-US" sz="1500" b="1" u="none">
                <a:solidFill>
                  <a:srgbClr val="000000"/>
                </a:solidFill>
                <a:latin typeface="Inter Bold"/>
                <a:ea typeface="Inter Bold"/>
                <a:cs typeface="Inter Bold"/>
                <a:sym typeface="Inter Bold"/>
              </a:rPr>
              <a:t>in</a:t>
            </a:r>
            <a:r>
              <a:rPr lang="en-US" sz="1500" b="1">
                <a:solidFill>
                  <a:srgbClr val="000000"/>
                </a:solidFill>
                <a:latin typeface="Inter Bold"/>
                <a:ea typeface="Inter Bold"/>
                <a:cs typeface="Inter Bold"/>
                <a:sym typeface="Inter Bold"/>
              </a:rPr>
              <a:t>iti</a:t>
            </a:r>
            <a:r>
              <a:rPr lang="en-US" sz="1500" b="1" u="none">
                <a:solidFill>
                  <a:srgbClr val="000000"/>
                </a:solidFill>
                <a:latin typeface="Inter Bold"/>
                <a:ea typeface="Inter Bold"/>
                <a:cs typeface="Inter Bold"/>
                <a:sym typeface="Inter Bold"/>
              </a:rPr>
              <a:t>ve</a:t>
            </a:r>
            <a:r>
              <a:rPr lang="en-US" sz="1500" b="1">
                <a:solidFill>
                  <a:srgbClr val="000000"/>
                </a:solidFill>
                <a:latin typeface="Inter Bold"/>
                <a:ea typeface="Inter Bold"/>
                <a:cs typeface="Inter Bold"/>
                <a:sym typeface="Inter Bold"/>
              </a:rPr>
              <a:t> g</a:t>
            </a:r>
            <a:r>
              <a:rPr lang="en-US" sz="1500" b="1" u="none">
                <a:solidFill>
                  <a:srgbClr val="000000"/>
                </a:solidFill>
                <a:latin typeface="Inter Bold"/>
                <a:ea typeface="Inter Bold"/>
                <a:cs typeface="Inter Bold"/>
                <a:sym typeface="Inter Bold"/>
              </a:rPr>
              <a:t>ui</a:t>
            </a:r>
            <a:r>
              <a:rPr lang="en-US" sz="1500" b="1">
                <a:solidFill>
                  <a:srgbClr val="000000"/>
                </a:solidFill>
                <a:latin typeface="Inter Bold"/>
                <a:ea typeface="Inter Bold"/>
                <a:cs typeface="Inter Bold"/>
                <a:sym typeface="Inter Bold"/>
              </a:rPr>
              <a:t>d</a:t>
            </a:r>
            <a:r>
              <a:rPr lang="en-US" sz="1500" b="1" u="none">
                <a:solidFill>
                  <a:srgbClr val="000000"/>
                </a:solidFill>
                <a:latin typeface="Inter Bold"/>
                <a:ea typeface="Inter Bold"/>
                <a:cs typeface="Inter Bold"/>
                <a:sym typeface="Inter Bold"/>
              </a:rPr>
              <a:t>e</a:t>
            </a:r>
            <a:r>
              <a:rPr lang="en-US" sz="1500" b="1">
                <a:solidFill>
                  <a:srgbClr val="000000"/>
                </a:solidFill>
                <a:latin typeface="Inter Bold"/>
                <a:ea typeface="Inter Bold"/>
                <a:cs typeface="Inter Bold"/>
                <a:sym typeface="Inter Bold"/>
              </a:rPr>
              <a:t> (7</a:t>
            </a:r>
            <a:r>
              <a:rPr lang="en-US" sz="1500" b="1" u="none">
                <a:solidFill>
                  <a:srgbClr val="000000"/>
                </a:solidFill>
                <a:latin typeface="Inter Bold"/>
                <a:ea typeface="Inter Bold"/>
                <a:cs typeface="Inter Bold"/>
                <a:sym typeface="Inter Bold"/>
              </a:rPr>
              <a:t>t</a:t>
            </a:r>
            <a:r>
              <a:rPr lang="en-US" sz="1500" b="1">
                <a:solidFill>
                  <a:srgbClr val="000000"/>
                </a:solidFill>
                <a:latin typeface="Inter Bold"/>
                <a:ea typeface="Inter Bold"/>
                <a:cs typeface="Inter Bold"/>
                <a:sym typeface="Inter Bold"/>
              </a:rPr>
              <a:t>h </a:t>
            </a:r>
            <a:r>
              <a:rPr lang="en-US" sz="1500" b="1" u="none">
                <a:solidFill>
                  <a:srgbClr val="000000"/>
                </a:solidFill>
                <a:latin typeface="Inter Bold"/>
                <a:ea typeface="Inter Bold"/>
                <a:cs typeface="Inter Bold"/>
                <a:sym typeface="Inter Bold"/>
              </a:rPr>
              <a:t>e</a:t>
            </a:r>
            <a:r>
              <a:rPr lang="en-US" sz="1500" b="1">
                <a:solidFill>
                  <a:srgbClr val="000000"/>
                </a:solidFill>
                <a:latin typeface="Inter Bold"/>
                <a:ea typeface="Inter Bold"/>
                <a:cs typeface="Inter Bold"/>
                <a:sym typeface="Inter Bold"/>
              </a:rPr>
              <a:t>d.). L</a:t>
            </a:r>
            <a:r>
              <a:rPr lang="en-US" sz="1500" b="1" u="none">
                <a:solidFill>
                  <a:srgbClr val="000000"/>
                </a:solidFill>
                <a:latin typeface="Inter Bold"/>
                <a:ea typeface="Inter Bold"/>
                <a:cs typeface="Inter Bold"/>
                <a:sym typeface="Inter Bold"/>
              </a:rPr>
              <a:t>o</a:t>
            </a:r>
            <a:r>
              <a:rPr lang="en-US" sz="1500" b="1">
                <a:solidFill>
                  <a:srgbClr val="000000"/>
                </a:solidFill>
                <a:latin typeface="Inter Bold"/>
                <a:ea typeface="Inter Bold"/>
                <a:cs typeface="Inter Bold"/>
                <a:sym typeface="Inter Bold"/>
              </a:rPr>
              <a:t>nd</a:t>
            </a:r>
            <a:r>
              <a:rPr lang="en-US" sz="1500" b="1" u="none">
                <a:solidFill>
                  <a:srgbClr val="000000"/>
                </a:solidFill>
                <a:latin typeface="Inter Bold"/>
                <a:ea typeface="Inter Bold"/>
                <a:cs typeface="Inter Bold"/>
                <a:sym typeface="Inter Bold"/>
              </a:rPr>
              <a:t>on</a:t>
            </a:r>
            <a:r>
              <a:rPr lang="en-US" sz="1500" b="1">
                <a:solidFill>
                  <a:srgbClr val="000000"/>
                </a:solidFill>
                <a:latin typeface="Inter Bold"/>
                <a:ea typeface="Inter Bold"/>
                <a:cs typeface="Inter Bold"/>
                <a:sym typeface="Inter Bold"/>
              </a:rPr>
              <a:t>: CIPD.</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Maslach, C., Schaufeli, W. B. and Leiter, M. P. (2001) ‘Job Burnout’, Annual Review of Psychology, 52(1), pp. 397–422. </a:t>
            </a:r>
            <a:r>
              <a:rPr lang="en-US" sz="1500" b="1" u="sng">
                <a:solidFill>
                  <a:srgbClr val="000000"/>
                </a:solidFill>
                <a:latin typeface="Inter Bold"/>
                <a:ea typeface="Inter Bold"/>
                <a:cs typeface="Inter Bold"/>
                <a:sym typeface="Inter Bold"/>
                <a:hlinkClick r:id="rId6" tooltip="https://doi.org/10.1146/annurev.psych.52.1.397"/>
              </a:rPr>
              <a:t>https://doi.org/10.1146/annurev.psych.52.1.397</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McLeod, S. (2025) Maslow’s Hierarchy of Needs. Simply Psychology. Available at: </a:t>
            </a:r>
            <a:r>
              <a:rPr lang="en-US" sz="1500" b="1" u="sng">
                <a:solidFill>
                  <a:srgbClr val="000000"/>
                </a:solidFill>
                <a:latin typeface="Inter Bold"/>
                <a:ea typeface="Inter Bold"/>
                <a:cs typeface="Inter Bold"/>
                <a:sym typeface="Inter Bold"/>
                <a:hlinkClick r:id="rId7" tooltip="https://www.simplypsychology.org/maslow.html"/>
              </a:rPr>
              <a:t>https://www.simplypsychology.org/maslow.html</a:t>
            </a:r>
            <a:r>
              <a:rPr lang="en-US" sz="1500" b="1">
                <a:solidFill>
                  <a:srgbClr val="000000"/>
                </a:solidFill>
                <a:latin typeface="Inter Bold"/>
                <a:ea typeface="Inter Bold"/>
                <a:cs typeface="Inter Bold"/>
                <a:sym typeface="Inter Bold"/>
              </a:rPr>
              <a:t> (Accessed: 16 October </a:t>
            </a:r>
            <a:r>
              <a:rPr lang="en-US" sz="1500" b="1" u="none">
                <a:solidFill>
                  <a:srgbClr val="000000"/>
                </a:solidFill>
                <a:latin typeface="Inter Bold"/>
                <a:ea typeface="Inter Bold"/>
                <a:cs typeface="Inter Bold"/>
                <a:sym typeface="Inter Bold"/>
              </a:rPr>
              <a:t>2025</a:t>
            </a:r>
            <a:r>
              <a:rPr lang="en-US" sz="1500" b="1">
                <a:solidFill>
                  <a:srgbClr val="000000"/>
                </a:solidFill>
                <a:latin typeface="Inter Bold"/>
                <a:ea typeface="Inter Bold"/>
                <a:cs typeface="Inter Bold"/>
                <a:sym typeface="Inter Bold"/>
              </a:rPr>
              <a:t>).</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Modern Hospitality (2024) ‘Hospitality workers report surge in mental health and wellbeing issues’, 27 July. Available at: </a:t>
            </a:r>
            <a:r>
              <a:rPr lang="en-US" sz="1500" b="1" u="sng">
                <a:solidFill>
                  <a:srgbClr val="000000"/>
                </a:solidFill>
                <a:latin typeface="Inter Bold"/>
                <a:ea typeface="Inter Bold"/>
                <a:cs typeface="Inter Bold"/>
                <a:sym typeface="Inter Bold"/>
                <a:hlinkClick r:id="rId8" tooltip="https://modernhospitality.co.uk/hospitality-workers-report-surge-in-mental-health-and-wellbeing-issues/"/>
              </a:rPr>
              <a:t>https://modernhospitality.co.uk/hospitality-workers-report-surge-in-mental-health-and-wellbeing-issues/</a:t>
            </a:r>
            <a:r>
              <a:rPr lang="en-US" sz="1500" b="1">
                <a:solidFill>
                  <a:srgbClr val="000000"/>
                </a:solidFill>
                <a:latin typeface="Inter Bold"/>
                <a:ea typeface="Inter Bold"/>
                <a:cs typeface="Inter Bold"/>
                <a:sym typeface="Inter Bold"/>
              </a:rPr>
              <a:t> (Accessed: 16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Olanrewaju, P. M. (2024) ‘Everything You Need to Know About Thematic Analysis’, Medium: Design Bootcamp, 21 December. Available at: </a:t>
            </a:r>
            <a:r>
              <a:rPr lang="en-US" sz="1500" b="1" u="sng">
                <a:solidFill>
                  <a:srgbClr val="000000"/>
                </a:solidFill>
                <a:latin typeface="Inter Bold"/>
                <a:ea typeface="Inter Bold"/>
                <a:cs typeface="Inter Bold"/>
                <a:sym typeface="Inter Bold"/>
                <a:hlinkClick r:id="rId9" tooltip="https://medium.com/design-bootcamp/thematic-analysis-1798722b63a3"/>
              </a:rPr>
              <a:t>https://medium.com/design-bootcamp/thematic-analysis-1798722b63a3</a:t>
            </a:r>
            <a:r>
              <a:rPr lang="en-US" sz="1500" b="1">
                <a:solidFill>
                  <a:srgbClr val="000000"/>
                </a:solidFill>
                <a:latin typeface="Inter Bold"/>
                <a:ea typeface="Inter Bold"/>
                <a:cs typeface="Inter Bold"/>
                <a:sym typeface="Inter Bold"/>
              </a:rPr>
              <a:t> (Accessed: 16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Pătru, S. (2024) ‘Empathy in Hospitality Leadership: Elevating Employee Engagement and Guest Satisfaction’, LinkedIn, 3 January. Available at: </a:t>
            </a:r>
            <a:r>
              <a:rPr lang="en-US" sz="1500" b="1" u="sng">
                <a:solidFill>
                  <a:srgbClr val="000000"/>
                </a:solidFill>
                <a:latin typeface="Inter Bold"/>
                <a:ea typeface="Inter Bold"/>
                <a:cs typeface="Inter Bold"/>
                <a:sym typeface="Inter Bold"/>
                <a:hlinkClick r:id="rId10" tooltip="https://www.linkedin.com/pulse/empathy-hospitality-leadership-elevating-employee-engagement-p%C4%83tru-dfwtf/"/>
              </a:rPr>
              <a:t>https://www.linkedin.com/pulse/empathy-hospitality-leadership-elevating-employee-engagement-p%C4%83tru-dfwtf/</a:t>
            </a:r>
            <a:r>
              <a:rPr lang="en-US" sz="1500" b="1">
                <a:solidFill>
                  <a:srgbClr val="000000"/>
                </a:solidFill>
                <a:latin typeface="Inter Bold"/>
                <a:ea typeface="Inter Bold"/>
                <a:cs typeface="Inter Bold"/>
                <a:sym typeface="Inter Bold"/>
              </a:rPr>
              <a:t> (Accessed: 1</a:t>
            </a:r>
            <a:r>
              <a:rPr lang="en-US" sz="1500" b="1" u="none">
                <a:solidFill>
                  <a:srgbClr val="000000"/>
                </a:solidFill>
                <a:latin typeface="Inter Bold"/>
                <a:ea typeface="Inter Bold"/>
                <a:cs typeface="Inter Bold"/>
                <a:sym typeface="Inter Bold"/>
              </a:rPr>
              <a:t>6</a:t>
            </a:r>
            <a:r>
              <a:rPr lang="en-US" sz="1500" b="1">
                <a:solidFill>
                  <a:srgbClr val="000000"/>
                </a:solidFill>
                <a:latin typeface="Inter Bold"/>
                <a:ea typeface="Inter Bold"/>
                <a:cs typeface="Inter Bold"/>
                <a:sym typeface="Inter Bold"/>
              </a:rPr>
              <a:t>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Partington, R. (2025) ‘“All the power is with the employer”: why zero-hours workers welcome Labour’s rights bill’, The Guardian, 31 August. Available at: </a:t>
            </a:r>
            <a:r>
              <a:rPr lang="en-US" sz="1500" b="1" u="sng">
                <a:solidFill>
                  <a:srgbClr val="000000"/>
                </a:solidFill>
                <a:latin typeface="Inter Bold"/>
                <a:ea typeface="Inter Bold"/>
                <a:cs typeface="Inter Bold"/>
                <a:sym typeface="Inter Bold"/>
                <a:hlinkClick r:id="rId11" tooltip="https://www.theguardian.com/uk-news/2025/aug/31/why-zero-hours-workers-welcome-labour-rights-bill"/>
              </a:rPr>
              <a:t>https://www.theguardian.com/uk-news/2025/aug/31/why-zero-hours-workers-welcome-labour-rights-bill</a:t>
            </a:r>
            <a:r>
              <a:rPr lang="en-US" sz="1500" b="1">
                <a:solidFill>
                  <a:srgbClr val="000000"/>
                </a:solidFill>
                <a:latin typeface="Inter Bold"/>
                <a:ea typeface="Inter Bold"/>
                <a:cs typeface="Inter Bold"/>
                <a:sym typeface="Inter Bold"/>
              </a:rPr>
              <a:t> (Accessed: 15 October 2025).</a:t>
            </a:r>
          </a:p>
          <a:p>
            <a:pPr marL="323850" lvl="1" indent="-161925" algn="l">
              <a:lnSpc>
                <a:spcPts val="2280"/>
              </a:lnSpc>
              <a:buFont typeface="Arial"/>
              <a:buChar char="•"/>
            </a:pPr>
            <a:r>
              <a:rPr lang="en-US" sz="1500" b="1">
                <a:solidFill>
                  <a:srgbClr val="000000"/>
                </a:solidFill>
                <a:latin typeface="Inter Bold"/>
                <a:ea typeface="Inter Bold"/>
                <a:cs typeface="Inter Bold"/>
                <a:sym typeface="Inter Bold"/>
              </a:rPr>
              <a:t>The Burnt Chef Project (2023) Mental Health Survey. Available at: </a:t>
            </a:r>
            <a:r>
              <a:rPr lang="en-US" sz="1500" b="1" u="sng">
                <a:solidFill>
                  <a:srgbClr val="000000"/>
                </a:solidFill>
                <a:latin typeface="Inter Bold"/>
                <a:ea typeface="Inter Bold"/>
                <a:cs typeface="Inter Bold"/>
                <a:sym typeface="Inter Bold"/>
                <a:hlinkClick r:id="rId12" tooltip="https://www.theburntchefproject.com/learnmore/mental-health-survey"/>
              </a:rPr>
              <a:t>https://www.theburntchefproject.com/learnmore/mental-health-survey</a:t>
            </a:r>
            <a:r>
              <a:rPr lang="en-US" sz="1500" b="1">
                <a:solidFill>
                  <a:srgbClr val="000000"/>
                </a:solidFill>
                <a:latin typeface="Inter Bold"/>
                <a:ea typeface="Inter Bold"/>
                <a:cs typeface="Inter Bold"/>
                <a:sym typeface="Inter Bold"/>
              </a:rPr>
              <a:t> (Accessed: 15 Oc</a:t>
            </a:r>
            <a:r>
              <a:rPr lang="en-US" sz="1500" b="1" u="none">
                <a:solidFill>
                  <a:srgbClr val="000000"/>
                </a:solidFill>
                <a:latin typeface="Inter Bold"/>
                <a:ea typeface="Inter Bold"/>
                <a:cs typeface="Inter Bold"/>
                <a:sym typeface="Inter Bold"/>
              </a:rPr>
              <a:t>to</a:t>
            </a:r>
            <a:r>
              <a:rPr lang="en-US" sz="1500" b="1">
                <a:solidFill>
                  <a:srgbClr val="000000"/>
                </a:solidFill>
                <a:latin typeface="Inter Bold"/>
                <a:ea typeface="Inter Bold"/>
                <a:cs typeface="Inter Bold"/>
                <a:sym typeface="Inter Bold"/>
              </a:rPr>
              <a:t>be</a:t>
            </a:r>
            <a:r>
              <a:rPr lang="en-US" sz="1500" b="1" u="none">
                <a:solidFill>
                  <a:srgbClr val="000000"/>
                </a:solidFill>
                <a:latin typeface="Inter Bold"/>
                <a:ea typeface="Inter Bold"/>
                <a:cs typeface="Inter Bold"/>
                <a:sym typeface="Inter Bold"/>
              </a:rPr>
              <a:t>r</a:t>
            </a:r>
            <a:r>
              <a:rPr lang="en-US" sz="1500" b="1">
                <a:solidFill>
                  <a:srgbClr val="000000"/>
                </a:solidFill>
                <a:latin typeface="Inter Bold"/>
                <a:ea typeface="Inter Bold"/>
                <a:cs typeface="Inter Bold"/>
                <a:sym typeface="Inter Bold"/>
              </a:rPr>
              <a:t> 2</a:t>
            </a:r>
            <a:r>
              <a:rPr lang="en-US" sz="1500" b="1" u="none">
                <a:solidFill>
                  <a:srgbClr val="000000"/>
                </a:solidFill>
                <a:latin typeface="Inter Bold"/>
                <a:ea typeface="Inter Bold"/>
                <a:cs typeface="Inter Bold"/>
                <a:sym typeface="Inter Bold"/>
              </a:rPr>
              <a:t>0</a:t>
            </a:r>
            <a:r>
              <a:rPr lang="en-US" sz="1500" b="1">
                <a:solidFill>
                  <a:srgbClr val="000000"/>
                </a:solidFill>
                <a:latin typeface="Inter Bold"/>
                <a:ea typeface="Inter Bold"/>
                <a:cs typeface="Inter Bold"/>
                <a:sym typeface="Inter Bold"/>
              </a:rPr>
              <a:t>25)</a:t>
            </a:r>
            <a:r>
              <a:rPr lang="en-US" sz="1500" b="1" u="none">
                <a:solidFill>
                  <a:srgbClr val="000000"/>
                </a:solidFill>
                <a:latin typeface="Inter Bold"/>
                <a:ea typeface="Inter Bold"/>
                <a:cs typeface="Inter Bold"/>
                <a:sym typeface="Inter Bold"/>
              </a:rPr>
              <a:t>.</a:t>
            </a:r>
          </a:p>
          <a:p>
            <a:pPr algn="l">
              <a:lnSpc>
                <a:spcPts val="2280"/>
              </a:lnSpc>
            </a:pPr>
            <a:endParaRPr lang="en-US" sz="1500" b="1" u="none">
              <a:solidFill>
                <a:srgbClr val="000000"/>
              </a:solidFill>
              <a:latin typeface="Inter Bold"/>
              <a:ea typeface="Inter Bold"/>
              <a:cs typeface="Inter Bold"/>
              <a:sym typeface="Inter Bold"/>
            </a:endParaRPr>
          </a:p>
        </p:txBody>
      </p:sp>
      <p:sp>
        <p:nvSpPr>
          <p:cNvPr id="5" name="Freeform 5"/>
          <p:cNvSpPr/>
          <p:nvPr/>
        </p:nvSpPr>
        <p:spPr>
          <a:xfrm>
            <a:off x="13237833" y="5165869"/>
            <a:ext cx="4131641" cy="2752706"/>
          </a:xfrm>
          <a:custGeom>
            <a:avLst/>
            <a:gdLst/>
            <a:ahLst/>
            <a:cxnLst/>
            <a:rect l="l" t="t" r="r" b="b"/>
            <a:pathLst>
              <a:path w="4131641" h="2752706">
                <a:moveTo>
                  <a:pt x="0" y="0"/>
                </a:moveTo>
                <a:lnTo>
                  <a:pt x="4131640" y="0"/>
                </a:lnTo>
                <a:lnTo>
                  <a:pt x="4131640" y="2752706"/>
                </a:lnTo>
                <a:lnTo>
                  <a:pt x="0" y="2752706"/>
                </a:lnTo>
                <a:lnTo>
                  <a:pt x="0" y="0"/>
                </a:lnTo>
                <a:close/>
              </a:path>
            </a:pathLst>
          </a:custGeom>
          <a:blipFill>
            <a:blip r:embed="rId13"/>
            <a:stretch>
              <a:fillRect/>
            </a:stretch>
          </a:blipFill>
        </p:spPr>
        <p:txBody>
          <a:bodyPr/>
          <a:lstStyle/>
          <a:p>
            <a:endParaRPr lang="lv-LV"/>
          </a:p>
        </p:txBody>
      </p:sp>
      <p:sp>
        <p:nvSpPr>
          <p:cNvPr id="6" name="TextBox 6"/>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16</a:t>
            </a:r>
          </a:p>
        </p:txBody>
      </p:sp>
      <p:sp>
        <p:nvSpPr>
          <p:cNvPr id="7" name="TextBox 7"/>
          <p:cNvSpPr txBox="1"/>
          <p:nvPr/>
        </p:nvSpPr>
        <p:spPr>
          <a:xfrm>
            <a:off x="10826935" y="8252863"/>
            <a:ext cx="8953436" cy="565785"/>
          </a:xfrm>
          <a:prstGeom prst="rect">
            <a:avLst/>
          </a:prstGeom>
        </p:spPr>
        <p:txBody>
          <a:bodyPr lIns="0" tIns="0" rIns="0" bIns="0" rtlCol="0" anchor="t">
            <a:spAutoFit/>
          </a:bodyPr>
          <a:lstStyle/>
          <a:p>
            <a:pPr marL="0" lvl="0" indent="0" algn="ctr">
              <a:lnSpc>
                <a:spcPts val="4319"/>
              </a:lnSpc>
              <a:spcBef>
                <a:spcPct val="0"/>
              </a:spcBef>
            </a:pPr>
            <a:r>
              <a:rPr lang="en-US" sz="3999" b="1" spc="-223">
                <a:solidFill>
                  <a:srgbClr val="0A863D"/>
                </a:solidFill>
                <a:latin typeface="Inter Bold"/>
                <a:ea typeface="Inter Bold"/>
                <a:cs typeface="Inter Bold"/>
                <a:sym typeface="Inter Bold"/>
              </a:rPr>
              <a:t>REFERENCE  LIST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3782</Words>
  <Application>Microsoft Office PowerPoint</Application>
  <PresentationFormat>Custom</PresentationFormat>
  <Paragraphs>227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Inter Bold</vt:lpstr>
      <vt:lpstr>Canva Sans</vt:lpstr>
      <vt:lpstr>Calibri</vt:lpstr>
      <vt:lpstr>Arial</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Behind the Smiles:  Addressing Burnout and  The  Mental  Health  Crisis  Among Hospitality Employees</dc:title>
  <cp:lastModifiedBy>Dina Priedulena</cp:lastModifiedBy>
  <cp:revision>2</cp:revision>
  <dcterms:created xsi:type="dcterms:W3CDTF">2006-08-16T00:00:00Z</dcterms:created>
  <dcterms:modified xsi:type="dcterms:W3CDTF">2025-11-05T22:19:13Z</dcterms:modified>
  <dc:identifier>DAG3r1FQJ5s</dc:identifier>
</cp:coreProperties>
</file>