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84" r:id="rId2"/>
  </p:sldMasterIdLst>
  <p:notesMasterIdLst>
    <p:notesMasterId r:id="rId36"/>
  </p:notesMasterIdLst>
  <p:sldIdLst>
    <p:sldId id="256" r:id="rId3"/>
    <p:sldId id="265" r:id="rId4"/>
    <p:sldId id="360" r:id="rId5"/>
    <p:sldId id="358" r:id="rId6"/>
    <p:sldId id="350" r:id="rId7"/>
    <p:sldId id="367" r:id="rId8"/>
    <p:sldId id="362" r:id="rId9"/>
    <p:sldId id="283" r:id="rId10"/>
    <p:sldId id="282" r:id="rId11"/>
    <p:sldId id="284" r:id="rId12"/>
    <p:sldId id="281" r:id="rId13"/>
    <p:sldId id="340" r:id="rId14"/>
    <p:sldId id="368" r:id="rId15"/>
    <p:sldId id="369" r:id="rId16"/>
    <p:sldId id="341" r:id="rId17"/>
    <p:sldId id="342" r:id="rId18"/>
    <p:sldId id="343" r:id="rId19"/>
    <p:sldId id="344" r:id="rId20"/>
    <p:sldId id="345" r:id="rId21"/>
    <p:sldId id="346" r:id="rId22"/>
    <p:sldId id="347" r:id="rId23"/>
    <p:sldId id="348" r:id="rId24"/>
    <p:sldId id="352" r:id="rId25"/>
    <p:sldId id="351" r:id="rId26"/>
    <p:sldId id="353" r:id="rId27"/>
    <p:sldId id="355" r:id="rId28"/>
    <p:sldId id="364" r:id="rId29"/>
    <p:sldId id="363" r:id="rId30"/>
    <p:sldId id="285" r:id="rId31"/>
    <p:sldId id="286" r:id="rId32"/>
    <p:sldId id="356" r:id="rId33"/>
    <p:sldId id="365" r:id="rId34"/>
    <p:sldId id="264"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125" autoAdjust="0"/>
  </p:normalViewPr>
  <p:slideViewPr>
    <p:cSldViewPr snapToGrid="0">
      <p:cViewPr varScale="1">
        <p:scale>
          <a:sx n="105" d="100"/>
          <a:sy n="105" d="100"/>
        </p:scale>
        <p:origin x="798" y="108"/>
      </p:cViewPr>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s>
</file>

<file path=ppt/diagrams/_rels/data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4" Type="http://schemas.openxmlformats.org/officeDocument/2006/relationships/image" Target="../media/image3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3591A6-6C6D-4255-86A5-EFDBFAC102A8}"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106E331-7DF9-4471-B8B6-D6945D922AB4}">
      <dgm:prSet/>
      <dgm:spPr/>
      <dgm:t>
        <a:bodyPr/>
        <a:lstStyle/>
        <a:p>
          <a:pPr>
            <a:defRPr cap="all"/>
          </a:pPr>
          <a:r>
            <a:rPr lang="en-GB"/>
            <a:t>Some things we are in control of and others we are not?</a:t>
          </a:r>
          <a:endParaRPr lang="en-US"/>
        </a:p>
      </dgm:t>
    </dgm:pt>
    <dgm:pt modelId="{B21BD2CA-6E82-44BA-879E-9D671E9BF7A3}" type="parTrans" cxnId="{7030CE73-9C0D-4010-8DD3-8FB5A1D41D90}">
      <dgm:prSet/>
      <dgm:spPr/>
      <dgm:t>
        <a:bodyPr/>
        <a:lstStyle/>
        <a:p>
          <a:endParaRPr lang="en-US"/>
        </a:p>
      </dgm:t>
    </dgm:pt>
    <dgm:pt modelId="{C9445619-ADE8-4965-A3A6-20AB31421517}" type="sibTrans" cxnId="{7030CE73-9C0D-4010-8DD3-8FB5A1D41D90}">
      <dgm:prSet/>
      <dgm:spPr/>
      <dgm:t>
        <a:bodyPr/>
        <a:lstStyle/>
        <a:p>
          <a:endParaRPr lang="en-US"/>
        </a:p>
      </dgm:t>
    </dgm:pt>
    <dgm:pt modelId="{C4F826F7-B7E6-4930-BA73-B1C0EC777623}">
      <dgm:prSet/>
      <dgm:spPr/>
      <dgm:t>
        <a:bodyPr/>
        <a:lstStyle/>
        <a:p>
          <a:pPr>
            <a:defRPr cap="all"/>
          </a:pPr>
          <a:r>
            <a:rPr lang="en-GB"/>
            <a:t>What do you think he was getting at here?</a:t>
          </a:r>
          <a:endParaRPr lang="en-US"/>
        </a:p>
      </dgm:t>
    </dgm:pt>
    <dgm:pt modelId="{3C142BB4-0E4F-40FE-9693-B07BC83B0441}" type="parTrans" cxnId="{8D641EA7-BF20-4009-94A8-3327D6DA7D68}">
      <dgm:prSet/>
      <dgm:spPr/>
      <dgm:t>
        <a:bodyPr/>
        <a:lstStyle/>
        <a:p>
          <a:endParaRPr lang="en-US"/>
        </a:p>
      </dgm:t>
    </dgm:pt>
    <dgm:pt modelId="{4ABB63DF-BA79-4445-A565-5BBB1D65D63A}" type="sibTrans" cxnId="{8D641EA7-BF20-4009-94A8-3327D6DA7D68}">
      <dgm:prSet/>
      <dgm:spPr/>
      <dgm:t>
        <a:bodyPr/>
        <a:lstStyle/>
        <a:p>
          <a:endParaRPr lang="en-US"/>
        </a:p>
      </dgm:t>
    </dgm:pt>
    <dgm:pt modelId="{0E2D3542-1414-4207-8064-57CD770EC7AD}" type="pres">
      <dgm:prSet presAssocID="{593591A6-6C6D-4255-86A5-EFDBFAC102A8}" presName="root" presStyleCnt="0">
        <dgm:presLayoutVars>
          <dgm:dir/>
          <dgm:resizeHandles val="exact"/>
        </dgm:presLayoutVars>
      </dgm:prSet>
      <dgm:spPr/>
    </dgm:pt>
    <dgm:pt modelId="{AF1A4ADD-9EC9-49E9-8B15-3344BC2EA82F}" type="pres">
      <dgm:prSet presAssocID="{4106E331-7DF9-4471-B8B6-D6945D922AB4}" presName="compNode" presStyleCnt="0"/>
      <dgm:spPr/>
    </dgm:pt>
    <dgm:pt modelId="{58E01ABD-8FB8-4CD2-8B5B-ADBD28167744}" type="pres">
      <dgm:prSet presAssocID="{4106E331-7DF9-4471-B8B6-D6945D922AB4}" presName="iconBgRect" presStyleLbl="bgShp" presStyleIdx="0" presStyleCnt="2"/>
      <dgm:spPr>
        <a:prstGeom prst="round2DiagRect">
          <a:avLst>
            <a:gd name="adj1" fmla="val 29727"/>
            <a:gd name="adj2" fmla="val 0"/>
          </a:avLst>
        </a:prstGeom>
      </dgm:spPr>
    </dgm:pt>
    <dgm:pt modelId="{C2630D01-0CC6-46D3-B649-AB4FF481C9B6}" type="pres">
      <dgm:prSet presAssocID="{4106E331-7DF9-4471-B8B6-D6945D922AB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vil Face Outline"/>
        </a:ext>
      </dgm:extLst>
    </dgm:pt>
    <dgm:pt modelId="{0FD9303F-C02D-4ED2-9D97-A7FC5F395A8E}" type="pres">
      <dgm:prSet presAssocID="{4106E331-7DF9-4471-B8B6-D6945D922AB4}" presName="spaceRect" presStyleCnt="0"/>
      <dgm:spPr/>
    </dgm:pt>
    <dgm:pt modelId="{4B0C4C70-4DE4-48D1-8290-D44DF18972FD}" type="pres">
      <dgm:prSet presAssocID="{4106E331-7DF9-4471-B8B6-D6945D922AB4}" presName="textRect" presStyleLbl="revTx" presStyleIdx="0" presStyleCnt="2">
        <dgm:presLayoutVars>
          <dgm:chMax val="1"/>
          <dgm:chPref val="1"/>
        </dgm:presLayoutVars>
      </dgm:prSet>
      <dgm:spPr/>
    </dgm:pt>
    <dgm:pt modelId="{9F3FAD7A-201C-4560-BFBC-40817AD35BC7}" type="pres">
      <dgm:prSet presAssocID="{C9445619-ADE8-4965-A3A6-20AB31421517}" presName="sibTrans" presStyleCnt="0"/>
      <dgm:spPr/>
    </dgm:pt>
    <dgm:pt modelId="{0BFA868E-BA47-446D-AFE8-5CFF382C8E35}" type="pres">
      <dgm:prSet presAssocID="{C4F826F7-B7E6-4930-BA73-B1C0EC777623}" presName="compNode" presStyleCnt="0"/>
      <dgm:spPr/>
    </dgm:pt>
    <dgm:pt modelId="{76A725F2-7C4E-454A-97E0-96CD616036F7}" type="pres">
      <dgm:prSet presAssocID="{C4F826F7-B7E6-4930-BA73-B1C0EC777623}" presName="iconBgRect" presStyleLbl="bgShp" presStyleIdx="1" presStyleCnt="2"/>
      <dgm:spPr>
        <a:prstGeom prst="round2DiagRect">
          <a:avLst>
            <a:gd name="adj1" fmla="val 29727"/>
            <a:gd name="adj2" fmla="val 0"/>
          </a:avLst>
        </a:prstGeom>
      </dgm:spPr>
    </dgm:pt>
    <dgm:pt modelId="{BCD6F942-74BD-4CEA-9C16-9A47B20405CB}" type="pres">
      <dgm:prSet presAssocID="{C4F826F7-B7E6-4930-BA73-B1C0EC77762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Person"/>
        </a:ext>
      </dgm:extLst>
    </dgm:pt>
    <dgm:pt modelId="{9143E412-E4FA-4850-BE50-D141350AAD68}" type="pres">
      <dgm:prSet presAssocID="{C4F826F7-B7E6-4930-BA73-B1C0EC777623}" presName="spaceRect" presStyleCnt="0"/>
      <dgm:spPr/>
    </dgm:pt>
    <dgm:pt modelId="{3DA03C2D-BB9E-4D37-84F3-61C802E57ADE}" type="pres">
      <dgm:prSet presAssocID="{C4F826F7-B7E6-4930-BA73-B1C0EC777623}" presName="textRect" presStyleLbl="revTx" presStyleIdx="1" presStyleCnt="2">
        <dgm:presLayoutVars>
          <dgm:chMax val="1"/>
          <dgm:chPref val="1"/>
        </dgm:presLayoutVars>
      </dgm:prSet>
      <dgm:spPr/>
    </dgm:pt>
  </dgm:ptLst>
  <dgm:cxnLst>
    <dgm:cxn modelId="{4FB7F91C-42E4-4D7C-AC61-CFCDCE74BDB5}" type="presOf" srcId="{593591A6-6C6D-4255-86A5-EFDBFAC102A8}" destId="{0E2D3542-1414-4207-8064-57CD770EC7AD}" srcOrd="0" destOrd="0" presId="urn:microsoft.com/office/officeart/2018/5/layout/IconLeafLabelList"/>
    <dgm:cxn modelId="{5CABE51F-E0F9-48F1-9673-A1899D08DBC3}" type="presOf" srcId="{C4F826F7-B7E6-4930-BA73-B1C0EC777623}" destId="{3DA03C2D-BB9E-4D37-84F3-61C802E57ADE}" srcOrd="0" destOrd="0" presId="urn:microsoft.com/office/officeart/2018/5/layout/IconLeafLabelList"/>
    <dgm:cxn modelId="{7030CE73-9C0D-4010-8DD3-8FB5A1D41D90}" srcId="{593591A6-6C6D-4255-86A5-EFDBFAC102A8}" destId="{4106E331-7DF9-4471-B8B6-D6945D922AB4}" srcOrd="0" destOrd="0" parTransId="{B21BD2CA-6E82-44BA-879E-9D671E9BF7A3}" sibTransId="{C9445619-ADE8-4965-A3A6-20AB31421517}"/>
    <dgm:cxn modelId="{8D641EA7-BF20-4009-94A8-3327D6DA7D68}" srcId="{593591A6-6C6D-4255-86A5-EFDBFAC102A8}" destId="{C4F826F7-B7E6-4930-BA73-B1C0EC777623}" srcOrd="1" destOrd="0" parTransId="{3C142BB4-0E4F-40FE-9693-B07BC83B0441}" sibTransId="{4ABB63DF-BA79-4445-A565-5BBB1D65D63A}"/>
    <dgm:cxn modelId="{706F55C4-E321-4CA4-9231-12F47AFF9216}" type="presOf" srcId="{4106E331-7DF9-4471-B8B6-D6945D922AB4}" destId="{4B0C4C70-4DE4-48D1-8290-D44DF18972FD}" srcOrd="0" destOrd="0" presId="urn:microsoft.com/office/officeart/2018/5/layout/IconLeafLabelList"/>
    <dgm:cxn modelId="{37706159-F3C5-4968-93FB-02DAD0A9AC96}" type="presParOf" srcId="{0E2D3542-1414-4207-8064-57CD770EC7AD}" destId="{AF1A4ADD-9EC9-49E9-8B15-3344BC2EA82F}" srcOrd="0" destOrd="0" presId="urn:microsoft.com/office/officeart/2018/5/layout/IconLeafLabelList"/>
    <dgm:cxn modelId="{07ADCBFE-141F-47D7-8F4F-98928D86CBFA}" type="presParOf" srcId="{AF1A4ADD-9EC9-49E9-8B15-3344BC2EA82F}" destId="{58E01ABD-8FB8-4CD2-8B5B-ADBD28167744}" srcOrd="0" destOrd="0" presId="urn:microsoft.com/office/officeart/2018/5/layout/IconLeafLabelList"/>
    <dgm:cxn modelId="{B49BB9DB-78DA-42DE-B01A-FA68D92D2830}" type="presParOf" srcId="{AF1A4ADD-9EC9-49E9-8B15-3344BC2EA82F}" destId="{C2630D01-0CC6-46D3-B649-AB4FF481C9B6}" srcOrd="1" destOrd="0" presId="urn:microsoft.com/office/officeart/2018/5/layout/IconLeafLabelList"/>
    <dgm:cxn modelId="{E0DD8777-B621-4523-9CA7-0DCA6E28E67C}" type="presParOf" srcId="{AF1A4ADD-9EC9-49E9-8B15-3344BC2EA82F}" destId="{0FD9303F-C02D-4ED2-9D97-A7FC5F395A8E}" srcOrd="2" destOrd="0" presId="urn:microsoft.com/office/officeart/2018/5/layout/IconLeafLabelList"/>
    <dgm:cxn modelId="{DB747E82-FF50-4014-8F89-603C4ED258FD}" type="presParOf" srcId="{AF1A4ADD-9EC9-49E9-8B15-3344BC2EA82F}" destId="{4B0C4C70-4DE4-48D1-8290-D44DF18972FD}" srcOrd="3" destOrd="0" presId="urn:microsoft.com/office/officeart/2018/5/layout/IconLeafLabelList"/>
    <dgm:cxn modelId="{869AD774-6085-40DD-B192-104752ECDD7D}" type="presParOf" srcId="{0E2D3542-1414-4207-8064-57CD770EC7AD}" destId="{9F3FAD7A-201C-4560-BFBC-40817AD35BC7}" srcOrd="1" destOrd="0" presId="urn:microsoft.com/office/officeart/2018/5/layout/IconLeafLabelList"/>
    <dgm:cxn modelId="{AFFB7AF2-023E-4621-BD60-6D0812DE5287}" type="presParOf" srcId="{0E2D3542-1414-4207-8064-57CD770EC7AD}" destId="{0BFA868E-BA47-446D-AFE8-5CFF382C8E35}" srcOrd="2" destOrd="0" presId="urn:microsoft.com/office/officeart/2018/5/layout/IconLeafLabelList"/>
    <dgm:cxn modelId="{F0767A00-6C54-407C-93FF-A471F6CA3DC4}" type="presParOf" srcId="{0BFA868E-BA47-446D-AFE8-5CFF382C8E35}" destId="{76A725F2-7C4E-454A-97E0-96CD616036F7}" srcOrd="0" destOrd="0" presId="urn:microsoft.com/office/officeart/2018/5/layout/IconLeafLabelList"/>
    <dgm:cxn modelId="{E65A6440-AE16-44FF-9EE8-0E05E1204DF9}" type="presParOf" srcId="{0BFA868E-BA47-446D-AFE8-5CFF382C8E35}" destId="{BCD6F942-74BD-4CEA-9C16-9A47B20405CB}" srcOrd="1" destOrd="0" presId="urn:microsoft.com/office/officeart/2018/5/layout/IconLeafLabelList"/>
    <dgm:cxn modelId="{18EF9F24-F4FD-45DC-8945-34AE8F3F1C44}" type="presParOf" srcId="{0BFA868E-BA47-446D-AFE8-5CFF382C8E35}" destId="{9143E412-E4FA-4850-BE50-D141350AAD68}" srcOrd="2" destOrd="0" presId="urn:microsoft.com/office/officeart/2018/5/layout/IconLeafLabelList"/>
    <dgm:cxn modelId="{7AB16940-5840-4685-9933-F81F940721BF}" type="presParOf" srcId="{0BFA868E-BA47-446D-AFE8-5CFF382C8E35}" destId="{3DA03C2D-BB9E-4D37-84F3-61C802E57ADE}"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E01ABD-8FB8-4CD2-8B5B-ADBD28167744}">
      <dsp:nvSpPr>
        <dsp:cNvPr id="0" name=""/>
        <dsp:cNvSpPr/>
      </dsp:nvSpPr>
      <dsp:spPr>
        <a:xfrm>
          <a:off x="583533" y="456138"/>
          <a:ext cx="1749937" cy="174993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630D01-0CC6-46D3-B649-AB4FF481C9B6}">
      <dsp:nvSpPr>
        <dsp:cNvPr id="0" name=""/>
        <dsp:cNvSpPr/>
      </dsp:nvSpPr>
      <dsp:spPr>
        <a:xfrm>
          <a:off x="956470" y="829076"/>
          <a:ext cx="1004062" cy="1004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0C4C70-4DE4-48D1-8290-D44DF18972FD}">
      <dsp:nvSpPr>
        <dsp:cNvPr id="0" name=""/>
        <dsp:cNvSpPr/>
      </dsp:nvSpPr>
      <dsp:spPr>
        <a:xfrm>
          <a:off x="24126" y="2751138"/>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Some things we are in control of and others we are not?</a:t>
          </a:r>
          <a:endParaRPr lang="en-US" sz="1700" kern="1200"/>
        </a:p>
      </dsp:txBody>
      <dsp:txXfrm>
        <a:off x="24126" y="2751138"/>
        <a:ext cx="2868750" cy="720000"/>
      </dsp:txXfrm>
    </dsp:sp>
    <dsp:sp modelId="{76A725F2-7C4E-454A-97E0-96CD616036F7}">
      <dsp:nvSpPr>
        <dsp:cNvPr id="0" name=""/>
        <dsp:cNvSpPr/>
      </dsp:nvSpPr>
      <dsp:spPr>
        <a:xfrm>
          <a:off x="3954314" y="456138"/>
          <a:ext cx="1749937" cy="174993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D6F942-74BD-4CEA-9C16-9A47B20405CB}">
      <dsp:nvSpPr>
        <dsp:cNvPr id="0" name=""/>
        <dsp:cNvSpPr/>
      </dsp:nvSpPr>
      <dsp:spPr>
        <a:xfrm>
          <a:off x="4327251" y="829076"/>
          <a:ext cx="1004062" cy="1004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A03C2D-BB9E-4D37-84F3-61C802E57ADE}">
      <dsp:nvSpPr>
        <dsp:cNvPr id="0" name=""/>
        <dsp:cNvSpPr/>
      </dsp:nvSpPr>
      <dsp:spPr>
        <a:xfrm>
          <a:off x="3394908" y="2751138"/>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What do you think he was getting at here?</a:t>
          </a:r>
          <a:endParaRPr lang="en-US" sz="1700" kern="1200"/>
        </a:p>
      </dsp:txBody>
      <dsp:txXfrm>
        <a:off x="3394908" y="2751138"/>
        <a:ext cx="28687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3EB0D5-A193-42B1-B25E-0076290B2B19}" type="datetimeFigureOut">
              <a:rPr lang="en-GB" smtClean="0"/>
              <a:t>10/10/2023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528562-EFE6-4DF3-A77F-E50E1D1E878C}" type="slidenum">
              <a:rPr lang="en-GB" smtClean="0"/>
              <a:t>‹#›</a:t>
            </a:fld>
            <a:endParaRPr lang="en-GB"/>
          </a:p>
        </p:txBody>
      </p:sp>
    </p:spTree>
    <p:extLst>
      <p:ext uri="{BB962C8B-B14F-4D97-AF65-F5344CB8AC3E}">
        <p14:creationId xmlns:p14="http://schemas.microsoft.com/office/powerpoint/2010/main" val="12376169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DC1F7-C084-4CCD-AED9-E21E68FD598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F8E7160-8F44-4324-A844-DF01370FF7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7807A26-C2DD-4FAB-9C83-F4BE43510BAA}"/>
              </a:ext>
            </a:extLst>
          </p:cNvPr>
          <p:cNvSpPr>
            <a:spLocks noGrp="1"/>
          </p:cNvSpPr>
          <p:nvPr>
            <p:ph type="dt" sz="half" idx="10"/>
          </p:nvPr>
        </p:nvSpPr>
        <p:spPr/>
        <p:txBody>
          <a:bodyPr/>
          <a:lstStyle/>
          <a:p>
            <a:fld id="{2E176C69-2F41-4816-8161-9F399950AC54}" type="datetime1">
              <a:rPr lang="en-GB" smtClean="0"/>
              <a:t>10/10/2023</a:t>
            </a:fld>
            <a:endParaRPr lang="en-GB"/>
          </a:p>
        </p:txBody>
      </p:sp>
      <p:sp>
        <p:nvSpPr>
          <p:cNvPr id="5" name="Footer Placeholder 4">
            <a:extLst>
              <a:ext uri="{FF2B5EF4-FFF2-40B4-BE49-F238E27FC236}">
                <a16:creationId xmlns:a16="http://schemas.microsoft.com/office/drawing/2014/main" id="{B45BD1A7-1DC5-4995-B56D-686D28C4AF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ECE277-ED18-4C07-95BA-CB7409766A68}"/>
              </a:ext>
            </a:extLst>
          </p:cNvPr>
          <p:cNvSpPr>
            <a:spLocks noGrp="1"/>
          </p:cNvSpPr>
          <p:nvPr>
            <p:ph type="sldNum" sz="quarter" idx="12"/>
          </p:nvPr>
        </p:nvSpPr>
        <p:spPr/>
        <p:txBody>
          <a:bodyPr/>
          <a:lstStyle/>
          <a:p>
            <a:fld id="{2633C1E9-BBC2-4CC6-BA8F-42C76672DF1C}" type="slidenum">
              <a:rPr lang="en-GB" smtClean="0"/>
              <a:t>‹#›</a:t>
            </a:fld>
            <a:endParaRPr lang="en-GB"/>
          </a:p>
        </p:txBody>
      </p:sp>
    </p:spTree>
    <p:extLst>
      <p:ext uri="{BB962C8B-B14F-4D97-AF65-F5344CB8AC3E}">
        <p14:creationId xmlns:p14="http://schemas.microsoft.com/office/powerpoint/2010/main" val="19525317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6676A-ADE9-447A-8544-F2ACC330B90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BEF2827-F070-4A3A-AA1B-7370A30744D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B3F72E-F034-41C5-BC36-7F54338AC1A4}"/>
              </a:ext>
            </a:extLst>
          </p:cNvPr>
          <p:cNvSpPr>
            <a:spLocks noGrp="1"/>
          </p:cNvSpPr>
          <p:nvPr>
            <p:ph type="dt" sz="half" idx="10"/>
          </p:nvPr>
        </p:nvSpPr>
        <p:spPr/>
        <p:txBody>
          <a:bodyPr/>
          <a:lstStyle/>
          <a:p>
            <a:fld id="{4C8D9018-9BBA-48AA-AB4C-89EDBE804497}" type="datetime1">
              <a:rPr lang="en-GB" smtClean="0"/>
              <a:t>10/10/2023</a:t>
            </a:fld>
            <a:endParaRPr lang="en-GB"/>
          </a:p>
        </p:txBody>
      </p:sp>
      <p:sp>
        <p:nvSpPr>
          <p:cNvPr id="5" name="Footer Placeholder 4">
            <a:extLst>
              <a:ext uri="{FF2B5EF4-FFF2-40B4-BE49-F238E27FC236}">
                <a16:creationId xmlns:a16="http://schemas.microsoft.com/office/drawing/2014/main" id="{10ACD804-5347-4B26-A808-062EB5CF2E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39201E-36B3-43A0-9867-CD9226E420B8}"/>
              </a:ext>
            </a:extLst>
          </p:cNvPr>
          <p:cNvSpPr>
            <a:spLocks noGrp="1"/>
          </p:cNvSpPr>
          <p:nvPr>
            <p:ph type="sldNum" sz="quarter" idx="12"/>
          </p:nvPr>
        </p:nvSpPr>
        <p:spPr/>
        <p:txBody>
          <a:bodyPr/>
          <a:lstStyle/>
          <a:p>
            <a:fld id="{2633C1E9-BBC2-4CC6-BA8F-42C76672DF1C}" type="slidenum">
              <a:rPr lang="en-GB" smtClean="0"/>
              <a:t>‹#›</a:t>
            </a:fld>
            <a:endParaRPr lang="en-GB"/>
          </a:p>
        </p:txBody>
      </p:sp>
    </p:spTree>
    <p:extLst>
      <p:ext uri="{BB962C8B-B14F-4D97-AF65-F5344CB8AC3E}">
        <p14:creationId xmlns:p14="http://schemas.microsoft.com/office/powerpoint/2010/main" val="20364248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5A937-E649-499E-9937-B67B6619A33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D2A8FA4-2644-4EDC-BF03-D9119DC1E16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9FF714B-E475-4869-A0DA-ECEB675ABAF2}"/>
              </a:ext>
            </a:extLst>
          </p:cNvPr>
          <p:cNvSpPr>
            <a:spLocks noGrp="1"/>
          </p:cNvSpPr>
          <p:nvPr>
            <p:ph type="dt" sz="half" idx="10"/>
          </p:nvPr>
        </p:nvSpPr>
        <p:spPr/>
        <p:txBody>
          <a:bodyPr/>
          <a:lstStyle/>
          <a:p>
            <a:fld id="{43004EF5-D4BA-459B-8FDA-78D317D6F909}" type="datetime1">
              <a:rPr lang="en-GB" smtClean="0"/>
              <a:t>10/10/2023</a:t>
            </a:fld>
            <a:endParaRPr lang="en-GB"/>
          </a:p>
        </p:txBody>
      </p:sp>
      <p:sp>
        <p:nvSpPr>
          <p:cNvPr id="5" name="Footer Placeholder 4">
            <a:extLst>
              <a:ext uri="{FF2B5EF4-FFF2-40B4-BE49-F238E27FC236}">
                <a16:creationId xmlns:a16="http://schemas.microsoft.com/office/drawing/2014/main" id="{8B4F9132-70AE-44F7-B568-B7407BFC76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5DB697-F21B-4D10-9CF9-0031717E06A5}"/>
              </a:ext>
            </a:extLst>
          </p:cNvPr>
          <p:cNvSpPr>
            <a:spLocks noGrp="1"/>
          </p:cNvSpPr>
          <p:nvPr>
            <p:ph type="sldNum" sz="quarter" idx="12"/>
          </p:nvPr>
        </p:nvSpPr>
        <p:spPr/>
        <p:txBody>
          <a:bodyPr/>
          <a:lstStyle/>
          <a:p>
            <a:fld id="{2633C1E9-BBC2-4CC6-BA8F-42C76672DF1C}" type="slidenum">
              <a:rPr lang="en-GB" smtClean="0"/>
              <a:t>‹#›</a:t>
            </a:fld>
            <a:endParaRPr lang="en-GB"/>
          </a:p>
        </p:txBody>
      </p:sp>
    </p:spTree>
    <p:extLst>
      <p:ext uri="{BB962C8B-B14F-4D97-AF65-F5344CB8AC3E}">
        <p14:creationId xmlns:p14="http://schemas.microsoft.com/office/powerpoint/2010/main" val="41413001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6C2F5-8F2C-4CE8-B12B-A53DD7BB56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EE3567D-1537-4BFF-96BD-F64EEDE51A7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90A077-A281-4A6C-A3A0-79E94E73F9F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60D3D85-53B7-4ABD-A7D2-8BE8C18722B8}"/>
              </a:ext>
            </a:extLst>
          </p:cNvPr>
          <p:cNvSpPr>
            <a:spLocks noGrp="1"/>
          </p:cNvSpPr>
          <p:nvPr>
            <p:ph type="dt" sz="half" idx="10"/>
          </p:nvPr>
        </p:nvSpPr>
        <p:spPr/>
        <p:txBody>
          <a:bodyPr/>
          <a:lstStyle/>
          <a:p>
            <a:fld id="{39D7A6E3-A1B4-451C-8DA1-F0B9578771C9}" type="datetime1">
              <a:rPr lang="en-GB" smtClean="0"/>
              <a:t>10/10/2023</a:t>
            </a:fld>
            <a:endParaRPr lang="en-GB"/>
          </a:p>
        </p:txBody>
      </p:sp>
      <p:sp>
        <p:nvSpPr>
          <p:cNvPr id="6" name="Footer Placeholder 5">
            <a:extLst>
              <a:ext uri="{FF2B5EF4-FFF2-40B4-BE49-F238E27FC236}">
                <a16:creationId xmlns:a16="http://schemas.microsoft.com/office/drawing/2014/main" id="{6BD76E3C-22CE-4038-AB0D-C493330C6C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FD8DD5-99A9-43AA-835D-ADB20154DA1F}"/>
              </a:ext>
            </a:extLst>
          </p:cNvPr>
          <p:cNvSpPr>
            <a:spLocks noGrp="1"/>
          </p:cNvSpPr>
          <p:nvPr>
            <p:ph type="sldNum" sz="quarter" idx="12"/>
          </p:nvPr>
        </p:nvSpPr>
        <p:spPr/>
        <p:txBody>
          <a:bodyPr/>
          <a:lstStyle/>
          <a:p>
            <a:fld id="{2633C1E9-BBC2-4CC6-BA8F-42C76672DF1C}" type="slidenum">
              <a:rPr lang="en-GB" smtClean="0"/>
              <a:t>‹#›</a:t>
            </a:fld>
            <a:endParaRPr lang="en-GB"/>
          </a:p>
        </p:txBody>
      </p:sp>
    </p:spTree>
    <p:extLst>
      <p:ext uri="{BB962C8B-B14F-4D97-AF65-F5344CB8AC3E}">
        <p14:creationId xmlns:p14="http://schemas.microsoft.com/office/powerpoint/2010/main" val="21957936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ECA2A-DFFC-4F45-BA5F-8E091FA60A1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18AFC9-8CD5-497C-834C-D89513517A2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2D0E0B9-02C2-4C6D-AAAB-3DE00501A1E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9FB15B6-C07C-4766-B4AE-F56D8304449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3482183-DF47-4AD4-A1C7-3B5E3CDCE9E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A87AAD-EE4E-4754-B1DE-4D55E686E607}"/>
              </a:ext>
            </a:extLst>
          </p:cNvPr>
          <p:cNvSpPr>
            <a:spLocks noGrp="1"/>
          </p:cNvSpPr>
          <p:nvPr>
            <p:ph type="dt" sz="half" idx="10"/>
          </p:nvPr>
        </p:nvSpPr>
        <p:spPr/>
        <p:txBody>
          <a:bodyPr/>
          <a:lstStyle/>
          <a:p>
            <a:fld id="{8E3BE4DC-C2B7-48F4-BCFB-5709566B0320}" type="datetime1">
              <a:rPr lang="en-GB" smtClean="0"/>
              <a:t>10/10/2023</a:t>
            </a:fld>
            <a:endParaRPr lang="en-GB"/>
          </a:p>
        </p:txBody>
      </p:sp>
      <p:sp>
        <p:nvSpPr>
          <p:cNvPr id="8" name="Footer Placeholder 7">
            <a:extLst>
              <a:ext uri="{FF2B5EF4-FFF2-40B4-BE49-F238E27FC236}">
                <a16:creationId xmlns:a16="http://schemas.microsoft.com/office/drawing/2014/main" id="{CE338F13-A64A-402D-84E8-D5D474364F7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E681F35-11EA-4022-9BD2-CFC930055BF0}"/>
              </a:ext>
            </a:extLst>
          </p:cNvPr>
          <p:cNvSpPr>
            <a:spLocks noGrp="1"/>
          </p:cNvSpPr>
          <p:nvPr>
            <p:ph type="sldNum" sz="quarter" idx="12"/>
          </p:nvPr>
        </p:nvSpPr>
        <p:spPr/>
        <p:txBody>
          <a:bodyPr/>
          <a:lstStyle/>
          <a:p>
            <a:fld id="{2633C1E9-BBC2-4CC6-BA8F-42C76672DF1C}" type="slidenum">
              <a:rPr lang="en-GB" smtClean="0"/>
              <a:t>‹#›</a:t>
            </a:fld>
            <a:endParaRPr lang="en-GB"/>
          </a:p>
        </p:txBody>
      </p:sp>
    </p:spTree>
    <p:extLst>
      <p:ext uri="{BB962C8B-B14F-4D97-AF65-F5344CB8AC3E}">
        <p14:creationId xmlns:p14="http://schemas.microsoft.com/office/powerpoint/2010/main" val="2043031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06ADA-114A-489E-8ACA-B366ED457B6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92E8FB5-D3DF-4E49-AA49-B052FFC9502C}"/>
              </a:ext>
            </a:extLst>
          </p:cNvPr>
          <p:cNvSpPr>
            <a:spLocks noGrp="1"/>
          </p:cNvSpPr>
          <p:nvPr>
            <p:ph type="dt" sz="half" idx="10"/>
          </p:nvPr>
        </p:nvSpPr>
        <p:spPr/>
        <p:txBody>
          <a:bodyPr/>
          <a:lstStyle/>
          <a:p>
            <a:fld id="{972EFEEB-2F7D-4725-9D57-AE00D955B432}" type="datetime1">
              <a:rPr lang="en-GB" smtClean="0"/>
              <a:t>10/10/2023</a:t>
            </a:fld>
            <a:endParaRPr lang="en-GB"/>
          </a:p>
        </p:txBody>
      </p:sp>
      <p:sp>
        <p:nvSpPr>
          <p:cNvPr id="4" name="Footer Placeholder 3">
            <a:extLst>
              <a:ext uri="{FF2B5EF4-FFF2-40B4-BE49-F238E27FC236}">
                <a16:creationId xmlns:a16="http://schemas.microsoft.com/office/drawing/2014/main" id="{3C614FCA-A110-4A56-AA53-9F0B19EDF54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606888E-E6AF-4329-ACC0-6969EE102DC8}"/>
              </a:ext>
            </a:extLst>
          </p:cNvPr>
          <p:cNvSpPr>
            <a:spLocks noGrp="1"/>
          </p:cNvSpPr>
          <p:nvPr>
            <p:ph type="sldNum" sz="quarter" idx="12"/>
          </p:nvPr>
        </p:nvSpPr>
        <p:spPr/>
        <p:txBody>
          <a:bodyPr/>
          <a:lstStyle/>
          <a:p>
            <a:fld id="{2633C1E9-BBC2-4CC6-BA8F-42C76672DF1C}" type="slidenum">
              <a:rPr lang="en-GB" smtClean="0"/>
              <a:t>‹#›</a:t>
            </a:fld>
            <a:endParaRPr lang="en-GB"/>
          </a:p>
        </p:txBody>
      </p:sp>
    </p:spTree>
    <p:extLst>
      <p:ext uri="{BB962C8B-B14F-4D97-AF65-F5344CB8AC3E}">
        <p14:creationId xmlns:p14="http://schemas.microsoft.com/office/powerpoint/2010/main" val="4120646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428AE7-8E35-4056-BCBD-64E7ACD952E5}"/>
              </a:ext>
            </a:extLst>
          </p:cNvPr>
          <p:cNvSpPr>
            <a:spLocks noGrp="1"/>
          </p:cNvSpPr>
          <p:nvPr>
            <p:ph type="dt" sz="half" idx="10"/>
          </p:nvPr>
        </p:nvSpPr>
        <p:spPr/>
        <p:txBody>
          <a:bodyPr/>
          <a:lstStyle/>
          <a:p>
            <a:fld id="{195B131D-675F-41C5-AC82-26B72CC5F8E0}" type="datetime1">
              <a:rPr lang="en-GB" smtClean="0"/>
              <a:t>10/10/2023</a:t>
            </a:fld>
            <a:endParaRPr lang="en-GB"/>
          </a:p>
        </p:txBody>
      </p:sp>
      <p:sp>
        <p:nvSpPr>
          <p:cNvPr id="3" name="Footer Placeholder 2">
            <a:extLst>
              <a:ext uri="{FF2B5EF4-FFF2-40B4-BE49-F238E27FC236}">
                <a16:creationId xmlns:a16="http://schemas.microsoft.com/office/drawing/2014/main" id="{19B5F4A1-C144-4DAF-B44F-F3A33BFFACD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D28B99A-5E30-489D-BDBF-CA1D62C5C236}"/>
              </a:ext>
            </a:extLst>
          </p:cNvPr>
          <p:cNvSpPr>
            <a:spLocks noGrp="1"/>
          </p:cNvSpPr>
          <p:nvPr>
            <p:ph type="sldNum" sz="quarter" idx="12"/>
          </p:nvPr>
        </p:nvSpPr>
        <p:spPr/>
        <p:txBody>
          <a:bodyPr/>
          <a:lstStyle/>
          <a:p>
            <a:fld id="{2633C1E9-BBC2-4CC6-BA8F-42C76672DF1C}" type="slidenum">
              <a:rPr lang="en-GB" smtClean="0"/>
              <a:t>‹#›</a:t>
            </a:fld>
            <a:endParaRPr lang="en-GB"/>
          </a:p>
        </p:txBody>
      </p:sp>
    </p:spTree>
    <p:extLst>
      <p:ext uri="{BB962C8B-B14F-4D97-AF65-F5344CB8AC3E}">
        <p14:creationId xmlns:p14="http://schemas.microsoft.com/office/powerpoint/2010/main" val="25957949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84434-A859-4A2B-8DAF-9F755EE796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D9EF37F-B447-4E71-80BD-17900B89BD0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0F70D22-C295-46FF-B948-BEA211379E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F7BF04-B79C-4381-BD3A-767C86A906B7}"/>
              </a:ext>
            </a:extLst>
          </p:cNvPr>
          <p:cNvSpPr>
            <a:spLocks noGrp="1"/>
          </p:cNvSpPr>
          <p:nvPr>
            <p:ph type="dt" sz="half" idx="10"/>
          </p:nvPr>
        </p:nvSpPr>
        <p:spPr/>
        <p:txBody>
          <a:bodyPr/>
          <a:lstStyle/>
          <a:p>
            <a:fld id="{AB01FDEF-8BD6-4BED-96F1-29F58A1AB99B}" type="datetime1">
              <a:rPr lang="en-GB" smtClean="0"/>
              <a:t>10/10/2023</a:t>
            </a:fld>
            <a:endParaRPr lang="en-GB"/>
          </a:p>
        </p:txBody>
      </p:sp>
      <p:sp>
        <p:nvSpPr>
          <p:cNvPr id="6" name="Footer Placeholder 5">
            <a:extLst>
              <a:ext uri="{FF2B5EF4-FFF2-40B4-BE49-F238E27FC236}">
                <a16:creationId xmlns:a16="http://schemas.microsoft.com/office/drawing/2014/main" id="{B287369E-5CB8-47D3-903A-7619C4ABA3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06BE38-C2C1-486F-8A94-1264C95FD764}"/>
              </a:ext>
            </a:extLst>
          </p:cNvPr>
          <p:cNvSpPr>
            <a:spLocks noGrp="1"/>
          </p:cNvSpPr>
          <p:nvPr>
            <p:ph type="sldNum" sz="quarter" idx="12"/>
          </p:nvPr>
        </p:nvSpPr>
        <p:spPr/>
        <p:txBody>
          <a:bodyPr/>
          <a:lstStyle/>
          <a:p>
            <a:fld id="{2633C1E9-BBC2-4CC6-BA8F-42C76672DF1C}" type="slidenum">
              <a:rPr lang="en-GB" smtClean="0"/>
              <a:t>‹#›</a:t>
            </a:fld>
            <a:endParaRPr lang="en-GB"/>
          </a:p>
        </p:txBody>
      </p:sp>
    </p:spTree>
    <p:extLst>
      <p:ext uri="{BB962C8B-B14F-4D97-AF65-F5344CB8AC3E}">
        <p14:creationId xmlns:p14="http://schemas.microsoft.com/office/powerpoint/2010/main" val="290287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C54BB-6178-46DB-AC90-245F8FD84AE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33E0317-D469-4710-8B82-B118913AB95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FB221D2-E470-427B-96DE-D0F0FE6A4C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9C11D0-AC78-40AE-906D-7EB4EBDE3620}"/>
              </a:ext>
            </a:extLst>
          </p:cNvPr>
          <p:cNvSpPr>
            <a:spLocks noGrp="1"/>
          </p:cNvSpPr>
          <p:nvPr>
            <p:ph type="dt" sz="half" idx="10"/>
          </p:nvPr>
        </p:nvSpPr>
        <p:spPr/>
        <p:txBody>
          <a:bodyPr/>
          <a:lstStyle/>
          <a:p>
            <a:fld id="{9B63F5FD-763E-42AC-9374-6CF286F0187E}" type="datetime1">
              <a:rPr lang="en-GB" smtClean="0"/>
              <a:t>10/10/2023</a:t>
            </a:fld>
            <a:endParaRPr lang="en-GB"/>
          </a:p>
        </p:txBody>
      </p:sp>
      <p:sp>
        <p:nvSpPr>
          <p:cNvPr id="6" name="Footer Placeholder 5">
            <a:extLst>
              <a:ext uri="{FF2B5EF4-FFF2-40B4-BE49-F238E27FC236}">
                <a16:creationId xmlns:a16="http://schemas.microsoft.com/office/drawing/2014/main" id="{E17B8118-E469-49B8-9443-131B26809C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CB5BE5-8379-429B-8F61-4E1B23CB91BD}"/>
              </a:ext>
            </a:extLst>
          </p:cNvPr>
          <p:cNvSpPr>
            <a:spLocks noGrp="1"/>
          </p:cNvSpPr>
          <p:nvPr>
            <p:ph type="sldNum" sz="quarter" idx="12"/>
          </p:nvPr>
        </p:nvSpPr>
        <p:spPr/>
        <p:txBody>
          <a:bodyPr/>
          <a:lstStyle/>
          <a:p>
            <a:fld id="{2633C1E9-BBC2-4CC6-BA8F-42C76672DF1C}" type="slidenum">
              <a:rPr lang="en-GB" smtClean="0"/>
              <a:t>‹#›</a:t>
            </a:fld>
            <a:endParaRPr lang="en-GB"/>
          </a:p>
        </p:txBody>
      </p:sp>
    </p:spTree>
    <p:extLst>
      <p:ext uri="{BB962C8B-B14F-4D97-AF65-F5344CB8AC3E}">
        <p14:creationId xmlns:p14="http://schemas.microsoft.com/office/powerpoint/2010/main" val="32892866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715B7-D28F-4831-B39E-A904DDB4FDD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588EEC-423E-4164-BB1D-9258291CDE6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3FBCCD-DC2D-4E1F-B26F-E88B8FA6C0C5}"/>
              </a:ext>
            </a:extLst>
          </p:cNvPr>
          <p:cNvSpPr>
            <a:spLocks noGrp="1"/>
          </p:cNvSpPr>
          <p:nvPr>
            <p:ph type="dt" sz="half" idx="10"/>
          </p:nvPr>
        </p:nvSpPr>
        <p:spPr/>
        <p:txBody>
          <a:bodyPr/>
          <a:lstStyle/>
          <a:p>
            <a:fld id="{B1EFD253-A5C2-44DE-995A-A334A9C9FDBD}" type="datetime1">
              <a:rPr lang="en-GB" smtClean="0"/>
              <a:t>10/10/2023</a:t>
            </a:fld>
            <a:endParaRPr lang="en-GB"/>
          </a:p>
        </p:txBody>
      </p:sp>
      <p:sp>
        <p:nvSpPr>
          <p:cNvPr id="5" name="Footer Placeholder 4">
            <a:extLst>
              <a:ext uri="{FF2B5EF4-FFF2-40B4-BE49-F238E27FC236}">
                <a16:creationId xmlns:a16="http://schemas.microsoft.com/office/drawing/2014/main" id="{0C847502-A765-42C0-B6CD-1C152752F2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38E824-35ED-4A9A-A6B1-7F5958E55D85}"/>
              </a:ext>
            </a:extLst>
          </p:cNvPr>
          <p:cNvSpPr>
            <a:spLocks noGrp="1"/>
          </p:cNvSpPr>
          <p:nvPr>
            <p:ph type="sldNum" sz="quarter" idx="12"/>
          </p:nvPr>
        </p:nvSpPr>
        <p:spPr/>
        <p:txBody>
          <a:bodyPr/>
          <a:lstStyle/>
          <a:p>
            <a:fld id="{2633C1E9-BBC2-4CC6-BA8F-42C76672DF1C}" type="slidenum">
              <a:rPr lang="en-GB" smtClean="0"/>
              <a:t>‹#›</a:t>
            </a:fld>
            <a:endParaRPr lang="en-GB"/>
          </a:p>
        </p:txBody>
      </p:sp>
    </p:spTree>
    <p:extLst>
      <p:ext uri="{BB962C8B-B14F-4D97-AF65-F5344CB8AC3E}">
        <p14:creationId xmlns:p14="http://schemas.microsoft.com/office/powerpoint/2010/main" val="20067100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2257F3-DE83-4166-A59D-A6CCA34EC0E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8125F1B-76BD-44C4-A93C-EF90974BBDC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91B471-17E8-43FC-ADE8-8A52EEB4D5D0}"/>
              </a:ext>
            </a:extLst>
          </p:cNvPr>
          <p:cNvSpPr>
            <a:spLocks noGrp="1"/>
          </p:cNvSpPr>
          <p:nvPr>
            <p:ph type="dt" sz="half" idx="10"/>
          </p:nvPr>
        </p:nvSpPr>
        <p:spPr/>
        <p:txBody>
          <a:bodyPr/>
          <a:lstStyle/>
          <a:p>
            <a:fld id="{B081A28A-819B-4248-90A7-F38216641DC7}" type="datetime1">
              <a:rPr lang="en-GB" smtClean="0"/>
              <a:t>10/10/2023</a:t>
            </a:fld>
            <a:endParaRPr lang="en-GB"/>
          </a:p>
        </p:txBody>
      </p:sp>
      <p:sp>
        <p:nvSpPr>
          <p:cNvPr id="5" name="Footer Placeholder 4">
            <a:extLst>
              <a:ext uri="{FF2B5EF4-FFF2-40B4-BE49-F238E27FC236}">
                <a16:creationId xmlns:a16="http://schemas.microsoft.com/office/drawing/2014/main" id="{EF01C791-5EFA-483E-BF80-69E6BBDAC9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7D51E7-34A0-45AC-9F45-5BB44E57989B}"/>
              </a:ext>
            </a:extLst>
          </p:cNvPr>
          <p:cNvSpPr>
            <a:spLocks noGrp="1"/>
          </p:cNvSpPr>
          <p:nvPr>
            <p:ph type="sldNum" sz="quarter" idx="12"/>
          </p:nvPr>
        </p:nvSpPr>
        <p:spPr/>
        <p:txBody>
          <a:bodyPr/>
          <a:lstStyle/>
          <a:p>
            <a:fld id="{2633C1E9-BBC2-4CC6-BA8F-42C76672DF1C}" type="slidenum">
              <a:rPr lang="en-GB" smtClean="0"/>
              <a:t>‹#›</a:t>
            </a:fld>
            <a:endParaRPr lang="en-GB"/>
          </a:p>
        </p:txBody>
      </p:sp>
    </p:spTree>
    <p:extLst>
      <p:ext uri="{BB962C8B-B14F-4D97-AF65-F5344CB8AC3E}">
        <p14:creationId xmlns:p14="http://schemas.microsoft.com/office/powerpoint/2010/main" val="41486895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1B928B2-C342-4EFF-919E-B934042E682C}" type="datetime1">
              <a:rPr lang="en-US" smtClean="0"/>
              <a:t>10/10/2023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672991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E7B16AC-49AC-40D2-80AB-CFCF725667E4}" type="datetime1">
              <a:rPr lang="en-US" smtClean="0"/>
              <a:t>10/10/2023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248021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31C938-44FE-42B1-8101-960422794CB2}" type="datetime1">
              <a:rPr lang="en-US" smtClean="0"/>
              <a:t>10/10/2023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275482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9FB1C0-2E5F-45F0-A68B-29BBFC8B2146}" type="datetime1">
              <a:rPr lang="en-US" smtClean="0"/>
              <a:t>10/10/2023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950017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C965068-2391-45D8-9E90-67591A1D5849}" type="datetime1">
              <a:rPr lang="en-US" smtClean="0"/>
              <a:t>10/10/2023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449100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9CB458C-7A3C-40EB-8767-A26FB4D61883}" type="datetime1">
              <a:rPr lang="en-US" smtClean="0"/>
              <a:t>10/10/2023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152795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EEA360-DF6F-429C-A0B2-C5D77D547C89}" type="datetime1">
              <a:rPr lang="en-US" smtClean="0"/>
              <a:t>10/10/2023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0760630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238CD9B-F79F-4097-8CF3-F62839E60E07}" type="datetime1">
              <a:rPr lang="en-US" smtClean="0"/>
              <a:t>10/10/2023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69603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F67D9BB-5FDB-4CCD-B08A-2E53C7758557}" type="datetime1">
              <a:rPr lang="en-US" smtClean="0"/>
              <a:t>10/10/2023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1727805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A772911-6191-4AD1-B3BB-8034AE0EC956}" type="datetime1">
              <a:rPr lang="en-US" smtClean="0"/>
              <a:t>10/10/2023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5657442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AAF18B2-4824-4533-93AB-2130450A1161}" type="datetime1">
              <a:rPr lang="en-US" smtClean="0"/>
              <a:t>10/10/2023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222388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B890E39-CD35-4738-B561-1C9829C611D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81F8EA-86DD-4E92-8515-7390399F9D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E1EF54-65E8-466A-8812-1BEF016893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4B0BB13-7910-4352-8D62-CAC9A31DCAB6}" type="datetime1">
              <a:rPr lang="en-GB" smtClean="0"/>
              <a:t>10/10/2023</a:t>
            </a:fld>
            <a:endParaRPr lang="en-GB"/>
          </a:p>
        </p:txBody>
      </p:sp>
      <p:sp>
        <p:nvSpPr>
          <p:cNvPr id="5" name="Footer Placeholder 4">
            <a:extLst>
              <a:ext uri="{FF2B5EF4-FFF2-40B4-BE49-F238E27FC236}">
                <a16:creationId xmlns:a16="http://schemas.microsoft.com/office/drawing/2014/main" id="{97522CBC-C764-4E4C-A76F-823B68BD05A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EA23807-07C1-4258-B2CE-AE4B668D093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33C1E9-BBC2-4CC6-BA8F-42C76672DF1C}" type="slidenum">
              <a:rPr lang="en-GB" smtClean="0"/>
              <a:t>‹#›</a:t>
            </a:fld>
            <a:endParaRPr lang="en-GB"/>
          </a:p>
        </p:txBody>
      </p:sp>
    </p:spTree>
    <p:extLst>
      <p:ext uri="{BB962C8B-B14F-4D97-AF65-F5344CB8AC3E}">
        <p14:creationId xmlns:p14="http://schemas.microsoft.com/office/powerpoint/2010/main" val="31592007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F46E9E-38D8-4C31-812C-6AEE8AA0614D}" type="datetime1">
              <a:rPr lang="en-US" smtClean="0"/>
              <a:t>10/10/2023</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78331775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youtu.be/54JZ2w5ZXP0" TargetMode="Externa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iep.utm.edu/aristotl/" TargetMode="External"/><Relationship Id="rId7" Type="http://schemas.openxmlformats.org/officeDocument/2006/relationships/image" Target="../media/image17.png"/><Relationship Id="rId2" Type="http://schemas.openxmlformats.org/officeDocument/2006/relationships/hyperlink" Target="https://iep.utm.edu/socrates/" TargetMode="Externa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hyperlink" Target="https://iep.utm.edu/plato/"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7.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7BCC0EEB-8EAA-A2A8-5C2F-AA67BA6329A0}"/>
              </a:ext>
            </a:extLst>
          </p:cNvPr>
          <p:cNvPicPr>
            <a:picLocks noChangeAspect="1"/>
          </p:cNvPicPr>
          <p:nvPr/>
        </p:nvPicPr>
        <p:blipFill rotWithShape="1">
          <a:blip r:embed="rId2"/>
          <a:srcRect t="9091" r="13818"/>
          <a:stretch/>
        </p:blipFill>
        <p:spPr>
          <a:xfrm>
            <a:off x="3523488" y="10"/>
            <a:ext cx="8668512" cy="6857990"/>
          </a:xfrm>
          <a:prstGeom prst="rect">
            <a:avLst/>
          </a:prstGeom>
        </p:spPr>
      </p:pic>
      <p:sp>
        <p:nvSpPr>
          <p:cNvPr id="26" name="Rectangle 25">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5727E07-301F-46EF-ADB7-D3AC33E07C21}"/>
              </a:ext>
            </a:extLst>
          </p:cNvPr>
          <p:cNvSpPr>
            <a:spLocks noGrp="1"/>
          </p:cNvSpPr>
          <p:nvPr>
            <p:ph type="ctrTitle"/>
          </p:nvPr>
        </p:nvSpPr>
        <p:spPr>
          <a:xfrm>
            <a:off x="477980" y="1122363"/>
            <a:ext cx="6663484" cy="3204134"/>
          </a:xfrm>
        </p:spPr>
        <p:txBody>
          <a:bodyPr anchor="b">
            <a:normAutofit/>
          </a:bodyPr>
          <a:lstStyle/>
          <a:p>
            <a:pPr algn="l"/>
            <a:r>
              <a:rPr lang="en-GB" dirty="0"/>
              <a:t>2.1 Ancient Greece</a:t>
            </a:r>
          </a:p>
        </p:txBody>
      </p:sp>
      <p:sp>
        <p:nvSpPr>
          <p:cNvPr id="3" name="Subtitle 2">
            <a:extLst>
              <a:ext uri="{FF2B5EF4-FFF2-40B4-BE49-F238E27FC236}">
                <a16:creationId xmlns:a16="http://schemas.microsoft.com/office/drawing/2014/main" id="{C5BC428B-C0D4-47A0-A04A-4F5FCEAE5AF4}"/>
              </a:ext>
            </a:extLst>
          </p:cNvPr>
          <p:cNvSpPr>
            <a:spLocks noGrp="1"/>
          </p:cNvSpPr>
          <p:nvPr>
            <p:ph type="subTitle" idx="1"/>
          </p:nvPr>
        </p:nvSpPr>
        <p:spPr>
          <a:xfrm>
            <a:off x="477980" y="4872922"/>
            <a:ext cx="4023359" cy="1208141"/>
          </a:xfrm>
        </p:spPr>
        <p:txBody>
          <a:bodyPr>
            <a:normAutofit/>
          </a:bodyPr>
          <a:lstStyle/>
          <a:p>
            <a:pPr algn="l"/>
            <a:r>
              <a:rPr lang="en-GB" sz="2800" dirty="0"/>
              <a:t>Origins of Western society</a:t>
            </a:r>
          </a:p>
        </p:txBody>
      </p:sp>
      <p:sp>
        <p:nvSpPr>
          <p:cNvPr id="28" name="Rectangle 2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 name="Rectangle 2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Slide Number Placeholder 3">
            <a:extLst>
              <a:ext uri="{FF2B5EF4-FFF2-40B4-BE49-F238E27FC236}">
                <a16:creationId xmlns:a16="http://schemas.microsoft.com/office/drawing/2014/main" id="{408FADE1-B8EB-4E4A-8F0A-3281E8DB8416}"/>
              </a:ext>
            </a:extLst>
          </p:cNvPr>
          <p:cNvSpPr>
            <a:spLocks noGrp="1"/>
          </p:cNvSpPr>
          <p:nvPr>
            <p:ph type="sldNum" sz="quarter" idx="12"/>
          </p:nvPr>
        </p:nvSpPr>
        <p:spPr>
          <a:xfrm>
            <a:off x="8970819" y="6356350"/>
            <a:ext cx="2743200" cy="365125"/>
          </a:xfrm>
        </p:spPr>
        <p:txBody>
          <a:bodyPr>
            <a:normAutofit/>
          </a:bodyPr>
          <a:lstStyle/>
          <a:p>
            <a:pPr>
              <a:spcAft>
                <a:spcPts val="600"/>
              </a:spcAft>
            </a:pPr>
            <a:fld id="{2633C1E9-BBC2-4CC6-BA8F-42C76672DF1C}" type="slidenum">
              <a:rPr lang="en-GB">
                <a:solidFill>
                  <a:schemeClr val="tx1"/>
                </a:solidFill>
              </a:rPr>
              <a:pPr>
                <a:spcAft>
                  <a:spcPts val="600"/>
                </a:spcAft>
              </a:pPr>
              <a:t>1</a:t>
            </a:fld>
            <a:endParaRPr lang="en-GB">
              <a:solidFill>
                <a:schemeClr val="tx1"/>
              </a:solidFill>
            </a:endParaRPr>
          </a:p>
        </p:txBody>
      </p:sp>
    </p:spTree>
    <p:extLst>
      <p:ext uri="{BB962C8B-B14F-4D97-AF65-F5344CB8AC3E}">
        <p14:creationId xmlns:p14="http://schemas.microsoft.com/office/powerpoint/2010/main" val="83189461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362F377-D283-6A6F-4365-4E273C054AFE}"/>
              </a:ext>
            </a:extLst>
          </p:cNvPr>
          <p:cNvPicPr>
            <a:picLocks noChangeAspect="1"/>
          </p:cNvPicPr>
          <p:nvPr/>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86419D1-1157-4D61-BA7A-A8AB1BDBE3EB}"/>
              </a:ext>
            </a:extLst>
          </p:cNvPr>
          <p:cNvSpPr>
            <a:spLocks noGrp="1"/>
          </p:cNvSpPr>
          <p:nvPr>
            <p:ph type="title"/>
          </p:nvPr>
        </p:nvSpPr>
        <p:spPr>
          <a:xfrm>
            <a:off x="399288" y="339725"/>
            <a:ext cx="2289048" cy="1325563"/>
          </a:xfrm>
          <a:solidFill>
            <a:schemeClr val="bg2">
              <a:lumMod val="90000"/>
            </a:schemeClr>
          </a:solidFill>
        </p:spPr>
        <p:txBody>
          <a:bodyPr>
            <a:normAutofit/>
          </a:bodyPr>
          <a:lstStyle/>
          <a:p>
            <a:r>
              <a:rPr lang="en-GB" sz="6000" dirty="0"/>
              <a:t>Aims</a:t>
            </a:r>
          </a:p>
        </p:txBody>
      </p:sp>
      <p:sp>
        <p:nvSpPr>
          <p:cNvPr id="13" name="Slide Number Placeholder 12">
            <a:extLst>
              <a:ext uri="{FF2B5EF4-FFF2-40B4-BE49-F238E27FC236}">
                <a16:creationId xmlns:a16="http://schemas.microsoft.com/office/drawing/2014/main" id="{6D31B915-2DDF-4FBE-83B3-9C9EA1D74F71}"/>
              </a:ext>
            </a:extLst>
          </p:cNvPr>
          <p:cNvSpPr>
            <a:spLocks noGrp="1"/>
          </p:cNvSpPr>
          <p:nvPr>
            <p:ph type="sldNum" sz="quarter" idx="12"/>
          </p:nvPr>
        </p:nvSpPr>
        <p:spPr/>
        <p:txBody>
          <a:bodyPr/>
          <a:lstStyle/>
          <a:p>
            <a:fld id="{2633C1E9-BBC2-4CC6-BA8F-42C76672DF1C}" type="slidenum">
              <a:rPr lang="en-GB" smtClean="0"/>
              <a:t>2</a:t>
            </a:fld>
            <a:endParaRPr lang="en-GB"/>
          </a:p>
        </p:txBody>
      </p:sp>
      <p:sp>
        <p:nvSpPr>
          <p:cNvPr id="8" name="Content Placeholder 7">
            <a:extLst>
              <a:ext uri="{FF2B5EF4-FFF2-40B4-BE49-F238E27FC236}">
                <a16:creationId xmlns:a16="http://schemas.microsoft.com/office/drawing/2014/main" id="{A61AC208-4312-262B-B341-902B19E59B6F}"/>
              </a:ext>
            </a:extLst>
          </p:cNvPr>
          <p:cNvSpPr>
            <a:spLocks noGrp="1"/>
          </p:cNvSpPr>
          <p:nvPr>
            <p:ph idx="1"/>
          </p:nvPr>
        </p:nvSpPr>
        <p:spPr>
          <a:xfrm>
            <a:off x="399288" y="2267712"/>
            <a:ext cx="10692384" cy="3951478"/>
          </a:xfrm>
          <a:solidFill>
            <a:schemeClr val="bg2">
              <a:lumMod val="90000"/>
            </a:schemeClr>
          </a:solidFill>
        </p:spPr>
        <p:txBody>
          <a:bodyPr>
            <a:normAutofit/>
          </a:bodyPr>
          <a:lstStyle/>
          <a:p>
            <a:r>
              <a:rPr lang="en-GB" dirty="0"/>
              <a:t>Birth of western civilisation</a:t>
            </a:r>
          </a:p>
          <a:p>
            <a:r>
              <a:rPr lang="en-GB" dirty="0"/>
              <a:t>Ancient Greece and the origins of the philosophy of ethics</a:t>
            </a:r>
          </a:p>
          <a:p>
            <a:r>
              <a:rPr lang="en-GB" dirty="0"/>
              <a:t>Is there a right way to life your life?</a:t>
            </a:r>
          </a:p>
          <a:p>
            <a:r>
              <a:rPr lang="en-GB" dirty="0"/>
              <a:t>Can we do whatever we want without regard for other people?</a:t>
            </a:r>
          </a:p>
          <a:p>
            <a:r>
              <a:rPr lang="en-GB" dirty="0"/>
              <a:t>Can I do whatever I want if I am rich and powerful?</a:t>
            </a:r>
          </a:p>
          <a:p>
            <a:r>
              <a:rPr lang="en-GB" dirty="0"/>
              <a:t>Can I directly create circumstances which make me happiest?</a:t>
            </a:r>
          </a:p>
          <a:p>
            <a:r>
              <a:rPr lang="en-GB" dirty="0"/>
              <a:t>2,500 years ago the foundations of modern thought were laid</a:t>
            </a:r>
          </a:p>
        </p:txBody>
      </p:sp>
    </p:spTree>
    <p:extLst>
      <p:ext uri="{BB962C8B-B14F-4D97-AF65-F5344CB8AC3E}">
        <p14:creationId xmlns:p14="http://schemas.microsoft.com/office/powerpoint/2010/main" val="2275293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bg/>
                                          </p:spTgt>
                                        </p:tgtEl>
                                        <p:attrNameLst>
                                          <p:attrName>style.visibility</p:attrName>
                                        </p:attrNameLst>
                                      </p:cBhvr>
                                      <p:to>
                                        <p:strVal val="visible"/>
                                      </p:to>
                                    </p:set>
                                    <p:anim calcmode="lin" valueType="num">
                                      <p:cBhvr additive="base">
                                        <p:cTn id="7" dur="500" fill="hold"/>
                                        <p:tgtEl>
                                          <p:spTgt spid="8">
                                            <p:bg/>
                                          </p:spTgt>
                                        </p:tgtEl>
                                        <p:attrNameLst>
                                          <p:attrName>ppt_x</p:attrName>
                                        </p:attrNameLst>
                                      </p:cBhvr>
                                      <p:tavLst>
                                        <p:tav tm="0">
                                          <p:val>
                                            <p:strVal val="#ppt_x"/>
                                          </p:val>
                                        </p:tav>
                                        <p:tav tm="100000">
                                          <p:val>
                                            <p:strVal val="#ppt_x"/>
                                          </p:val>
                                        </p:tav>
                                      </p:tavLst>
                                    </p:anim>
                                    <p:anim calcmode="lin" valueType="num">
                                      <p:cBhvr additive="base">
                                        <p:cTn id="8" dur="500" fill="hold"/>
                                        <p:tgtEl>
                                          <p:spTgt spid="8">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xEl>
                                              <p:pRg st="0" end="0"/>
                                            </p:txEl>
                                          </p:spTgt>
                                        </p:tgtEl>
                                        <p:attrNameLst>
                                          <p:attrName>style.visibility</p:attrName>
                                        </p:attrNameLst>
                                      </p:cBhvr>
                                      <p:to>
                                        <p:strVal val="visible"/>
                                      </p:to>
                                    </p:set>
                                    <p:anim calcmode="lin" valueType="num">
                                      <p:cBhvr additive="base">
                                        <p:cTn id="13"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xEl>
                                              <p:pRg st="1" end="1"/>
                                            </p:txEl>
                                          </p:spTgt>
                                        </p:tgtEl>
                                        <p:attrNameLst>
                                          <p:attrName>style.visibility</p:attrName>
                                        </p:attrNameLst>
                                      </p:cBhvr>
                                      <p:to>
                                        <p:strVal val="visible"/>
                                      </p:to>
                                    </p:set>
                                    <p:anim calcmode="lin" valueType="num">
                                      <p:cBhvr additive="base">
                                        <p:cTn id="19"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xEl>
                                              <p:pRg st="2" end="2"/>
                                            </p:txEl>
                                          </p:spTgt>
                                        </p:tgtEl>
                                        <p:attrNameLst>
                                          <p:attrName>style.visibility</p:attrName>
                                        </p:attrNameLst>
                                      </p:cBhvr>
                                      <p:to>
                                        <p:strVal val="visible"/>
                                      </p:to>
                                    </p:set>
                                    <p:anim calcmode="lin" valueType="num">
                                      <p:cBhvr additive="base">
                                        <p:cTn id="25"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
                                            <p:txEl>
                                              <p:pRg st="3" end="3"/>
                                            </p:txEl>
                                          </p:spTgt>
                                        </p:tgtEl>
                                        <p:attrNameLst>
                                          <p:attrName>style.visibility</p:attrName>
                                        </p:attrNameLst>
                                      </p:cBhvr>
                                      <p:to>
                                        <p:strVal val="visible"/>
                                      </p:to>
                                    </p:set>
                                    <p:anim calcmode="lin" valueType="num">
                                      <p:cBhvr additive="base">
                                        <p:cTn id="31"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xEl>
                                              <p:pRg st="4" end="4"/>
                                            </p:txEl>
                                          </p:spTgt>
                                        </p:tgtEl>
                                        <p:attrNameLst>
                                          <p:attrName>style.visibility</p:attrName>
                                        </p:attrNameLst>
                                      </p:cBhvr>
                                      <p:to>
                                        <p:strVal val="visible"/>
                                      </p:to>
                                    </p:set>
                                    <p:anim calcmode="lin" valueType="num">
                                      <p:cBhvr additive="base">
                                        <p:cTn id="37"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8">
                                            <p:txEl>
                                              <p:pRg st="5" end="5"/>
                                            </p:txEl>
                                          </p:spTgt>
                                        </p:tgtEl>
                                        <p:attrNameLst>
                                          <p:attrName>style.visibility</p:attrName>
                                        </p:attrNameLst>
                                      </p:cBhvr>
                                      <p:to>
                                        <p:strVal val="visible"/>
                                      </p:to>
                                    </p:set>
                                    <p:anim calcmode="lin" valueType="num">
                                      <p:cBhvr additive="base">
                                        <p:cTn id="43" dur="500" fill="hold"/>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8">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8">
                                            <p:txEl>
                                              <p:pRg st="6" end="6"/>
                                            </p:txEl>
                                          </p:spTgt>
                                        </p:tgtEl>
                                        <p:attrNameLst>
                                          <p:attrName>style.visibility</p:attrName>
                                        </p:attrNameLst>
                                      </p:cBhvr>
                                      <p:to>
                                        <p:strVal val="visible"/>
                                      </p:to>
                                    </p:set>
                                    <p:anim calcmode="lin" valueType="num">
                                      <p:cBhvr additive="base">
                                        <p:cTn id="49" dur="500" fill="hold"/>
                                        <p:tgtEl>
                                          <p:spTgt spid="8">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8">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3303" y="274638"/>
            <a:ext cx="7203897" cy="1143000"/>
          </a:xfrm>
        </p:spPr>
        <p:txBody>
          <a:bodyPr/>
          <a:lstStyle/>
          <a:p>
            <a:pPr algn="l"/>
            <a:r>
              <a:rPr lang="en-GB" dirty="0"/>
              <a:t>Quiet Reflection</a:t>
            </a:r>
          </a:p>
        </p:txBody>
      </p:sp>
      <p:sp>
        <p:nvSpPr>
          <p:cNvPr id="3" name="Content Placeholder 2"/>
          <p:cNvSpPr>
            <a:spLocks noGrp="1"/>
          </p:cNvSpPr>
          <p:nvPr>
            <p:ph idx="1"/>
          </p:nvPr>
        </p:nvSpPr>
        <p:spPr>
          <a:xfrm>
            <a:off x="873303" y="1295401"/>
            <a:ext cx="9337497" cy="4495800"/>
          </a:xfrm>
        </p:spPr>
        <p:txBody>
          <a:bodyPr>
            <a:normAutofit fontScale="92500" lnSpcReduction="10000"/>
          </a:bodyPr>
          <a:lstStyle/>
          <a:p>
            <a:r>
              <a:rPr lang="en-GB" dirty="0"/>
              <a:t>Where did the world come from?</a:t>
            </a:r>
          </a:p>
          <a:p>
            <a:r>
              <a:rPr lang="en-GB" dirty="0"/>
              <a:t>How does the world work?</a:t>
            </a:r>
          </a:p>
          <a:p>
            <a:r>
              <a:rPr lang="en-GB" dirty="0"/>
              <a:t>Why does the sun come up and go down?</a:t>
            </a:r>
          </a:p>
          <a:p>
            <a:r>
              <a:rPr lang="en-GB" dirty="0"/>
              <a:t>What influences the weather?</a:t>
            </a:r>
          </a:p>
          <a:p>
            <a:r>
              <a:rPr lang="en-GB" dirty="0"/>
              <a:t>Why do we sometimes have great crops whilst at other times crops fail?</a:t>
            </a:r>
          </a:p>
          <a:p>
            <a:r>
              <a:rPr lang="en-GB" dirty="0"/>
              <a:t>Do invisible gods decide on our fate?</a:t>
            </a:r>
          </a:p>
          <a:p>
            <a:r>
              <a:rPr lang="en-GB" dirty="0"/>
              <a:t>How should we live together in society?</a:t>
            </a:r>
          </a:p>
          <a:p>
            <a:r>
              <a:rPr lang="en-GB" dirty="0"/>
              <a:t>Is there a right way and wrong way to live?</a:t>
            </a:r>
          </a:p>
        </p:txBody>
      </p:sp>
      <p:pic>
        <p:nvPicPr>
          <p:cNvPr id="2050" name="Picture 2" descr="http://aphs.worldnomads.com/brettcooke/28681/P1020738.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865809" y="158484"/>
            <a:ext cx="4057250" cy="3042938"/>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p:cNvSpPr>
            <a:spLocks noGrp="1"/>
          </p:cNvSpPr>
          <p:nvPr>
            <p:ph type="sldNum" sz="quarter" idx="12"/>
          </p:nvPr>
        </p:nvSpPr>
        <p:spPr/>
        <p:txBody>
          <a:bodyPr/>
          <a:lstStyle/>
          <a:p>
            <a:fld id="{B6F15528-21DE-4FAA-801E-634DDDAF4B2B}" type="slidenum">
              <a:rPr lang="en-US">
                <a:solidFill>
                  <a:prstClr val="black">
                    <a:tint val="75000"/>
                  </a:prstClr>
                </a:solidFill>
                <a:latin typeface="Calibri"/>
              </a:rPr>
              <a:pPr/>
              <a:t>3</a:t>
            </a:fld>
            <a:endParaRPr lang="en-US">
              <a:solidFill>
                <a:prstClr val="black">
                  <a:tint val="75000"/>
                </a:prstClr>
              </a:solidFill>
              <a:latin typeface="Calibri"/>
            </a:endParaRPr>
          </a:p>
        </p:txBody>
      </p:sp>
      <p:sp>
        <p:nvSpPr>
          <p:cNvPr id="6" name="TextBox 5"/>
          <p:cNvSpPr txBox="1"/>
          <p:nvPr/>
        </p:nvSpPr>
        <p:spPr>
          <a:xfrm>
            <a:off x="2362200" y="5867400"/>
            <a:ext cx="7239000" cy="523220"/>
          </a:xfrm>
          <a:prstGeom prst="rect">
            <a:avLst/>
          </a:prstGeom>
          <a:solidFill>
            <a:srgbClr val="FFFF00"/>
          </a:solidFill>
          <a:ln w="25400">
            <a:solidFill>
              <a:schemeClr val="accent1"/>
            </a:solidFill>
          </a:ln>
        </p:spPr>
        <p:txBody>
          <a:bodyPr wrap="square" rtlCol="0">
            <a:spAutoFit/>
          </a:bodyPr>
          <a:lstStyle/>
          <a:p>
            <a:r>
              <a:rPr lang="en-GB" sz="2800" b="1" dirty="0">
                <a:solidFill>
                  <a:prstClr val="black"/>
                </a:solidFill>
                <a:latin typeface="Calibri"/>
              </a:rPr>
              <a:t>Inquisitive, fuelled by wonderment, relentless!</a:t>
            </a:r>
          </a:p>
        </p:txBody>
      </p:sp>
    </p:spTree>
    <p:extLst>
      <p:ext uri="{BB962C8B-B14F-4D97-AF65-F5344CB8AC3E}">
        <p14:creationId xmlns:p14="http://schemas.microsoft.com/office/powerpoint/2010/main" val="2457845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599" y="4221162"/>
            <a:ext cx="11061843" cy="2362200"/>
          </a:xfrm>
        </p:spPr>
        <p:txBody>
          <a:bodyPr>
            <a:normAutofit/>
          </a:bodyPr>
          <a:lstStyle/>
          <a:p>
            <a:r>
              <a:rPr lang="en-GB" dirty="0"/>
              <a:t>7</a:t>
            </a:r>
            <a:r>
              <a:rPr lang="en-GB" baseline="30000" dirty="0"/>
              <a:t>th</a:t>
            </a:r>
            <a:r>
              <a:rPr lang="en-GB" dirty="0"/>
              <a:t> century BC (Before Christ), BCE (Before the Common Era)</a:t>
            </a:r>
          </a:p>
          <a:p>
            <a:r>
              <a:rPr lang="en-GB" dirty="0"/>
              <a:t>If Jesus was born in the year 0, then we are looking at a period of 700 years  prior to this point in time</a:t>
            </a:r>
          </a:p>
        </p:txBody>
      </p:sp>
      <p:pic>
        <p:nvPicPr>
          <p:cNvPr id="1026" name="Picture 2" descr="http://www.mesacc.edu/~bfvaughan/graph/timelines/timeline.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6337" y="136524"/>
            <a:ext cx="10679326" cy="3829301"/>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p:cNvSpPr>
            <a:spLocks noGrp="1"/>
          </p:cNvSpPr>
          <p:nvPr>
            <p:ph type="sldNum" sz="quarter" idx="12"/>
          </p:nvPr>
        </p:nvSpPr>
        <p:spPr/>
        <p:txBody>
          <a:bodyPr/>
          <a:lstStyle/>
          <a:p>
            <a:fld id="{B6F15528-21DE-4FAA-801E-634DDDAF4B2B}" type="slidenum">
              <a:rPr lang="en-US">
                <a:solidFill>
                  <a:prstClr val="black">
                    <a:tint val="75000"/>
                  </a:prstClr>
                </a:solidFill>
                <a:latin typeface="Calibri"/>
              </a:rPr>
              <a:pPr/>
              <a:t>4</a:t>
            </a:fld>
            <a:endParaRPr lang="en-US">
              <a:solidFill>
                <a:prstClr val="black">
                  <a:tint val="75000"/>
                </a:prstClr>
              </a:solidFill>
              <a:latin typeface="Calibri"/>
            </a:endParaRPr>
          </a:p>
        </p:txBody>
      </p:sp>
      <p:sp>
        <p:nvSpPr>
          <p:cNvPr id="2" name="Oval 1">
            <a:extLst>
              <a:ext uri="{FF2B5EF4-FFF2-40B4-BE49-F238E27FC236}">
                <a16:creationId xmlns:a16="http://schemas.microsoft.com/office/drawing/2014/main" id="{39A89462-19FD-9F63-2698-09618F5CAFC1}"/>
              </a:ext>
            </a:extLst>
          </p:cNvPr>
          <p:cNvSpPr/>
          <p:nvPr/>
        </p:nvSpPr>
        <p:spPr>
          <a:xfrm>
            <a:off x="2260316" y="607653"/>
            <a:ext cx="2013734" cy="3091043"/>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74228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1000"/>
                                        <p:tgtEl>
                                          <p:spTgt spid="2"/>
                                        </p:tgtEl>
                                      </p:cBhvr>
                                    </p:animEffect>
                                    <p:anim calcmode="lin" valueType="num">
                                      <p:cBhvr>
                                        <p:cTn id="20" dur="1000" fill="hold"/>
                                        <p:tgtEl>
                                          <p:spTgt spid="2"/>
                                        </p:tgtEl>
                                        <p:attrNameLst>
                                          <p:attrName>ppt_x</p:attrName>
                                        </p:attrNameLst>
                                      </p:cBhvr>
                                      <p:tavLst>
                                        <p:tav tm="0">
                                          <p:val>
                                            <p:strVal val="#ppt_x"/>
                                          </p:val>
                                        </p:tav>
                                        <p:tav tm="100000">
                                          <p:val>
                                            <p:strVal val="#ppt_x"/>
                                          </p:val>
                                        </p:tav>
                                      </p:tavLst>
                                    </p:anim>
                                    <p:anim calcmode="lin" valueType="num">
                                      <p:cBhvr>
                                        <p:cTn id="21"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EC25B3BD-5AF5-927C-2823-72449B32E955}"/>
              </a:ext>
            </a:extLst>
          </p:cNvPr>
          <p:cNvPicPr>
            <a:picLocks noChangeAspect="1"/>
          </p:cNvPicPr>
          <p:nvPr/>
        </p:nvPicPr>
        <p:blipFill>
          <a:blip r:embed="rId2"/>
          <a:stretch>
            <a:fillRect/>
          </a:stretch>
        </p:blipFill>
        <p:spPr>
          <a:xfrm>
            <a:off x="7354739" y="3010525"/>
            <a:ext cx="1450047" cy="1939593"/>
          </a:xfrm>
          <a:prstGeom prst="rect">
            <a:avLst/>
          </a:prstGeom>
        </p:spPr>
      </p:pic>
      <p:pic>
        <p:nvPicPr>
          <p:cNvPr id="5" name="Picture 4">
            <a:extLst>
              <a:ext uri="{FF2B5EF4-FFF2-40B4-BE49-F238E27FC236}">
                <a16:creationId xmlns:a16="http://schemas.microsoft.com/office/drawing/2014/main" id="{B3F43C3B-1B33-0BB0-DD44-3A83E2B7AF91}"/>
              </a:ext>
            </a:extLst>
          </p:cNvPr>
          <p:cNvPicPr>
            <a:picLocks noChangeAspect="1"/>
          </p:cNvPicPr>
          <p:nvPr/>
        </p:nvPicPr>
        <p:blipFill>
          <a:blip r:embed="rId3"/>
          <a:stretch>
            <a:fillRect/>
          </a:stretch>
        </p:blipFill>
        <p:spPr>
          <a:xfrm>
            <a:off x="9201850" y="2394385"/>
            <a:ext cx="2909833" cy="2642128"/>
          </a:xfrm>
          <a:prstGeom prst="rect">
            <a:avLst/>
          </a:prstGeom>
        </p:spPr>
      </p:pic>
      <p:sp>
        <p:nvSpPr>
          <p:cNvPr id="2" name="Title 1">
            <a:extLst>
              <a:ext uri="{FF2B5EF4-FFF2-40B4-BE49-F238E27FC236}">
                <a16:creationId xmlns:a16="http://schemas.microsoft.com/office/drawing/2014/main" id="{625A79CD-1410-F1E8-D86A-F93DCFBA18C5}"/>
              </a:ext>
            </a:extLst>
          </p:cNvPr>
          <p:cNvSpPr>
            <a:spLocks noGrp="1"/>
          </p:cNvSpPr>
          <p:nvPr>
            <p:ph type="title"/>
          </p:nvPr>
        </p:nvSpPr>
        <p:spPr/>
        <p:txBody>
          <a:bodyPr/>
          <a:lstStyle/>
          <a:p>
            <a:r>
              <a:rPr lang="en-GB" dirty="0"/>
              <a:t>The Milesian Thinkers of Antiquity</a:t>
            </a:r>
          </a:p>
        </p:txBody>
      </p:sp>
      <p:sp>
        <p:nvSpPr>
          <p:cNvPr id="3" name="Content Placeholder 2">
            <a:extLst>
              <a:ext uri="{FF2B5EF4-FFF2-40B4-BE49-F238E27FC236}">
                <a16:creationId xmlns:a16="http://schemas.microsoft.com/office/drawing/2014/main" id="{F5715B7A-9A71-0525-159C-0AEC7A8D2207}"/>
              </a:ext>
            </a:extLst>
          </p:cNvPr>
          <p:cNvSpPr>
            <a:spLocks noGrp="1"/>
          </p:cNvSpPr>
          <p:nvPr>
            <p:ph idx="1"/>
          </p:nvPr>
        </p:nvSpPr>
        <p:spPr>
          <a:xfrm>
            <a:off x="328020" y="1571946"/>
            <a:ext cx="7151567" cy="4605017"/>
          </a:xfrm>
        </p:spPr>
        <p:txBody>
          <a:bodyPr>
            <a:noAutofit/>
          </a:bodyPr>
          <a:lstStyle/>
          <a:p>
            <a:r>
              <a:rPr lang="en-GB" dirty="0"/>
              <a:t>Thales of Miletus 620-550BC: all things are full of gods. The essence of all creation is water. Cosmology helped him to predict an eclipse and the weather. Seeing good weather ahead he rented all the olive presses available and made a fortune.</a:t>
            </a:r>
          </a:p>
          <a:p>
            <a:r>
              <a:rPr lang="en-GB" dirty="0"/>
              <a:t>Anaximander 610-546BC: order and balance in nature. The essence of nature is Apeiron, the limitless, infinite includes fire, air, earth and water</a:t>
            </a:r>
          </a:p>
          <a:p>
            <a:r>
              <a:rPr lang="en-GB" dirty="0"/>
              <a:t>Anaximenes 585-528BC: the essence of all things is air. </a:t>
            </a:r>
          </a:p>
        </p:txBody>
      </p:sp>
      <p:sp>
        <p:nvSpPr>
          <p:cNvPr id="4" name="Slide Number Placeholder 3">
            <a:extLst>
              <a:ext uri="{FF2B5EF4-FFF2-40B4-BE49-F238E27FC236}">
                <a16:creationId xmlns:a16="http://schemas.microsoft.com/office/drawing/2014/main" id="{D9D4B400-2102-4A57-CFF3-2FA7FD2B9146}"/>
              </a:ext>
            </a:extLst>
          </p:cNvPr>
          <p:cNvSpPr>
            <a:spLocks noGrp="1"/>
          </p:cNvSpPr>
          <p:nvPr>
            <p:ph type="sldNum" sz="quarter" idx="12"/>
          </p:nvPr>
        </p:nvSpPr>
        <p:spPr/>
        <p:txBody>
          <a:bodyPr/>
          <a:lstStyle/>
          <a:p>
            <a:fld id="{2633C1E9-BBC2-4CC6-BA8F-42C76672DF1C}" type="slidenum">
              <a:rPr lang="en-GB" smtClean="0"/>
              <a:t>5</a:t>
            </a:fld>
            <a:endParaRPr lang="en-GB"/>
          </a:p>
        </p:txBody>
      </p:sp>
      <p:pic>
        <p:nvPicPr>
          <p:cNvPr id="7" name="Picture 6">
            <a:extLst>
              <a:ext uri="{FF2B5EF4-FFF2-40B4-BE49-F238E27FC236}">
                <a16:creationId xmlns:a16="http://schemas.microsoft.com/office/drawing/2014/main" id="{483495BE-0DA6-7685-84A9-256C77315B81}"/>
              </a:ext>
            </a:extLst>
          </p:cNvPr>
          <p:cNvPicPr>
            <a:picLocks noChangeAspect="1"/>
          </p:cNvPicPr>
          <p:nvPr/>
        </p:nvPicPr>
        <p:blipFill>
          <a:blip r:embed="rId4"/>
          <a:stretch>
            <a:fillRect/>
          </a:stretch>
        </p:blipFill>
        <p:spPr>
          <a:xfrm>
            <a:off x="8734764" y="4905839"/>
            <a:ext cx="1363858" cy="1815636"/>
          </a:xfrm>
          <a:prstGeom prst="rect">
            <a:avLst/>
          </a:prstGeom>
        </p:spPr>
      </p:pic>
      <p:pic>
        <p:nvPicPr>
          <p:cNvPr id="10" name="Picture 9">
            <a:extLst>
              <a:ext uri="{FF2B5EF4-FFF2-40B4-BE49-F238E27FC236}">
                <a16:creationId xmlns:a16="http://schemas.microsoft.com/office/drawing/2014/main" id="{8A660F2C-D15B-C052-78B2-6E784D100843}"/>
              </a:ext>
            </a:extLst>
          </p:cNvPr>
          <p:cNvPicPr>
            <a:picLocks noChangeAspect="1"/>
          </p:cNvPicPr>
          <p:nvPr/>
        </p:nvPicPr>
        <p:blipFill>
          <a:blip r:embed="rId5"/>
          <a:stretch>
            <a:fillRect/>
          </a:stretch>
        </p:blipFill>
        <p:spPr>
          <a:xfrm>
            <a:off x="8531048" y="1177115"/>
            <a:ext cx="1193636" cy="1815636"/>
          </a:xfrm>
          <a:prstGeom prst="rect">
            <a:avLst/>
          </a:prstGeom>
        </p:spPr>
      </p:pic>
    </p:spTree>
    <p:extLst>
      <p:ext uri="{BB962C8B-B14F-4D97-AF65-F5344CB8AC3E}">
        <p14:creationId xmlns:p14="http://schemas.microsoft.com/office/powerpoint/2010/main" val="3878391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hlinkClick r:id="rId2"/>
            <a:extLst>
              <a:ext uri="{FF2B5EF4-FFF2-40B4-BE49-F238E27FC236}">
                <a16:creationId xmlns:a16="http://schemas.microsoft.com/office/drawing/2014/main" id="{E936A92E-C078-FB1B-9D49-B0F1A4F5F784}"/>
              </a:ext>
            </a:extLst>
          </p:cNvPr>
          <p:cNvPicPr>
            <a:picLocks noChangeAspect="1"/>
          </p:cNvPicPr>
          <p:nvPr/>
        </p:nvPicPr>
        <p:blipFill rotWithShape="1">
          <a:blip r:embed="rId3"/>
          <a:srcRect r="34" b="-1"/>
          <a:stretch/>
        </p:blipFill>
        <p:spPr>
          <a:xfrm>
            <a:off x="320040" y="320040"/>
            <a:ext cx="11548872" cy="4303462"/>
          </a:xfrm>
          <a:prstGeom prst="rect">
            <a:avLst/>
          </a:prstGeom>
        </p:spPr>
      </p:pic>
      <p:sp>
        <p:nvSpPr>
          <p:cNvPr id="19" name="Rectangle 18">
            <a:extLst>
              <a:ext uri="{FF2B5EF4-FFF2-40B4-BE49-F238E27FC236}">
                <a16:creationId xmlns:a16="http://schemas.microsoft.com/office/drawing/2014/main" id="{A27B6159-7734-4564-9E0F-C4BC43C36E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4782312"/>
            <a:ext cx="11548872"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Title 9">
            <a:extLst>
              <a:ext uri="{FF2B5EF4-FFF2-40B4-BE49-F238E27FC236}">
                <a16:creationId xmlns:a16="http://schemas.microsoft.com/office/drawing/2014/main" id="{58230C2F-173B-199C-73E9-F52D1CD8BBF8}"/>
              </a:ext>
            </a:extLst>
          </p:cNvPr>
          <p:cNvSpPr>
            <a:spLocks noGrp="1"/>
          </p:cNvSpPr>
          <p:nvPr>
            <p:ph type="title"/>
          </p:nvPr>
        </p:nvSpPr>
        <p:spPr>
          <a:xfrm>
            <a:off x="841248" y="5009083"/>
            <a:ext cx="2889504" cy="1345997"/>
          </a:xfrm>
        </p:spPr>
        <p:txBody>
          <a:bodyPr vert="horz" lIns="91440" tIns="45720" rIns="91440" bIns="45720" rtlCol="0" anchor="ctr">
            <a:normAutofit/>
          </a:bodyPr>
          <a:lstStyle/>
          <a:p>
            <a:r>
              <a:rPr lang="en-US" sz="6000" dirty="0">
                <a:solidFill>
                  <a:schemeClr val="bg1"/>
                </a:solidFill>
              </a:rPr>
              <a:t>CERN</a:t>
            </a:r>
          </a:p>
        </p:txBody>
      </p:sp>
      <p:cxnSp>
        <p:nvCxnSpPr>
          <p:cNvPr id="21" name="Straight Connector 20">
            <a:extLst>
              <a:ext uri="{FF2B5EF4-FFF2-40B4-BE49-F238E27FC236}">
                <a16:creationId xmlns:a16="http://schemas.microsoft.com/office/drawing/2014/main" id="{E2FFB46B-05BC-4950-B18A-9593FDAE6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059936" y="5237979"/>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5CAA17AE-3D7B-A882-5B17-CFF363958E16}"/>
              </a:ext>
            </a:extLst>
          </p:cNvPr>
          <p:cNvSpPr txBox="1"/>
          <p:nvPr/>
        </p:nvSpPr>
        <p:spPr>
          <a:xfrm>
            <a:off x="4379976" y="5009083"/>
            <a:ext cx="6976872" cy="134599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800" dirty="0">
                <a:solidFill>
                  <a:schemeClr val="bg1"/>
                </a:solidFill>
              </a:rPr>
              <a:t>We still search for the fundamental elements of the universe – the God particle and the Large Hadron Collider </a:t>
            </a:r>
          </a:p>
        </p:txBody>
      </p:sp>
      <p:sp>
        <p:nvSpPr>
          <p:cNvPr id="4" name="Slide Number Placeholder 3">
            <a:extLst>
              <a:ext uri="{FF2B5EF4-FFF2-40B4-BE49-F238E27FC236}">
                <a16:creationId xmlns:a16="http://schemas.microsoft.com/office/drawing/2014/main" id="{EF03BC66-B0BD-26EC-08C7-533EE97273F5}"/>
              </a:ext>
            </a:extLst>
          </p:cNvPr>
          <p:cNvSpPr>
            <a:spLocks noGrp="1"/>
          </p:cNvSpPr>
          <p:nvPr>
            <p:ph type="sldNum" sz="quarter" idx="12"/>
          </p:nvPr>
        </p:nvSpPr>
        <p:spPr>
          <a:xfrm>
            <a:off x="10528664" y="6556248"/>
            <a:ext cx="828184" cy="274320"/>
          </a:xfrm>
        </p:spPr>
        <p:txBody>
          <a:bodyPr vert="horz" lIns="91440" tIns="45720" rIns="91440" bIns="45720" rtlCol="0" anchor="ctr">
            <a:normAutofit/>
          </a:bodyPr>
          <a:lstStyle/>
          <a:p>
            <a:pPr>
              <a:spcAft>
                <a:spcPts val="600"/>
              </a:spcAft>
              <a:defRPr/>
            </a:pPr>
            <a:fld id="{2633C1E9-BBC2-4CC6-BA8F-42C76672DF1C}" type="slidenum">
              <a:rPr lang="en-US">
                <a:solidFill>
                  <a:schemeClr val="tx1">
                    <a:alpha val="70000"/>
                  </a:schemeClr>
                </a:solidFill>
                <a:latin typeface="Calibri" panose="020F0502020204030204"/>
              </a:rPr>
              <a:pPr>
                <a:spcAft>
                  <a:spcPts val="600"/>
                </a:spcAft>
                <a:defRPr/>
              </a:pPr>
              <a:t>6</a:t>
            </a:fld>
            <a:endParaRPr lang="en-US">
              <a:solidFill>
                <a:schemeClr val="tx1">
                  <a:alpha val="70000"/>
                </a:schemeClr>
              </a:solidFill>
              <a:latin typeface="Calibri" panose="020F0502020204030204"/>
            </a:endParaRPr>
          </a:p>
        </p:txBody>
      </p:sp>
    </p:spTree>
    <p:extLst>
      <p:ext uri="{BB962C8B-B14F-4D97-AF65-F5344CB8AC3E}">
        <p14:creationId xmlns:p14="http://schemas.microsoft.com/office/powerpoint/2010/main" val="261662416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1"/>
          </p:nvPr>
        </p:nvSpPr>
        <p:spPr>
          <a:xfrm>
            <a:off x="616449" y="685801"/>
            <a:ext cx="4793751" cy="5440363"/>
          </a:xfrm>
        </p:spPr>
        <p:txBody>
          <a:bodyPr>
            <a:normAutofit/>
          </a:bodyPr>
          <a:lstStyle/>
          <a:p>
            <a:pPr marL="0" indent="0">
              <a:buNone/>
            </a:pPr>
            <a:r>
              <a:rPr lang="pt-BR" sz="4000" b="1" dirty="0"/>
              <a:t>Ancient Atomists</a:t>
            </a:r>
          </a:p>
          <a:p>
            <a:pPr marL="0" indent="0">
              <a:buNone/>
            </a:pPr>
            <a:endParaRPr lang="pt-BR" sz="2400" b="1" dirty="0"/>
          </a:p>
          <a:p>
            <a:r>
              <a:rPr lang="pt-BR" sz="4400" b="1" dirty="0"/>
              <a:t>Leucippus</a:t>
            </a:r>
          </a:p>
          <a:p>
            <a:pPr marL="0" indent="0">
              <a:buNone/>
            </a:pPr>
            <a:r>
              <a:rPr lang="pt-BR" sz="4400" b="1" dirty="0"/>
              <a:t>(500 BC)</a:t>
            </a:r>
          </a:p>
          <a:p>
            <a:endParaRPr lang="pt-BR" sz="4400" dirty="0"/>
          </a:p>
          <a:p>
            <a:r>
              <a:rPr lang="pt-BR" sz="4400" b="1" dirty="0"/>
              <a:t>Democritus</a:t>
            </a:r>
          </a:p>
          <a:p>
            <a:pPr marL="0" indent="0">
              <a:buNone/>
            </a:pPr>
            <a:r>
              <a:rPr lang="pt-BR" sz="4400" b="1" dirty="0"/>
              <a:t>(460-370 BC)</a:t>
            </a:r>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a:solidFill>
                  <a:prstClr val="black">
                    <a:tint val="75000"/>
                  </a:prstClr>
                </a:solidFill>
                <a:latin typeface="Calibri"/>
              </a:rPr>
              <a:pPr/>
              <a:t>7</a:t>
            </a:fld>
            <a:endParaRPr lang="en-US">
              <a:solidFill>
                <a:prstClr val="black">
                  <a:tint val="75000"/>
                </a:prstClr>
              </a:solidFill>
              <a:latin typeface="Calibri"/>
            </a:endParaRPr>
          </a:p>
        </p:txBody>
      </p:sp>
      <p:sp>
        <p:nvSpPr>
          <p:cNvPr id="9" name="Content Placeholder 8"/>
          <p:cNvSpPr>
            <a:spLocks noGrp="1"/>
          </p:cNvSpPr>
          <p:nvPr>
            <p:ph sz="half" idx="2"/>
          </p:nvPr>
        </p:nvSpPr>
        <p:spPr>
          <a:xfrm>
            <a:off x="7736541" y="457201"/>
            <a:ext cx="3934901" cy="6157706"/>
          </a:xfrm>
        </p:spPr>
        <p:txBody>
          <a:bodyPr>
            <a:normAutofit/>
          </a:bodyPr>
          <a:lstStyle/>
          <a:p>
            <a:r>
              <a:rPr lang="en-GB" dirty="0"/>
              <a:t>Leucippus – the world is full of an infinite number of eternally moving atoms. </a:t>
            </a:r>
          </a:p>
          <a:p>
            <a:r>
              <a:rPr lang="en-GB" dirty="0"/>
              <a:t>Deterministic – everything happens out of necessity</a:t>
            </a:r>
          </a:p>
          <a:p>
            <a:r>
              <a:rPr lang="en-GB" dirty="0"/>
              <a:t>Disciple of Leucippus. Experimented on natural objects. A jovial figure who gave public lectures</a:t>
            </a:r>
          </a:p>
          <a:p>
            <a:endParaRPr lang="en-GB" sz="2400" dirty="0"/>
          </a:p>
          <a:p>
            <a:endParaRPr lang="en-GB" sz="2400" dirty="0"/>
          </a:p>
        </p:txBody>
      </p:sp>
      <p:pic>
        <p:nvPicPr>
          <p:cNvPr id="409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84661" y="78299"/>
            <a:ext cx="2615385" cy="32102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47427" y="3428999"/>
            <a:ext cx="2436079" cy="3358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98109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09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10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9"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E860015-FC44-4303-A7F2-58A501C0D5EC}"/>
              </a:ext>
            </a:extLst>
          </p:cNvPr>
          <p:cNvPicPr>
            <a:picLocks noChangeAspect="1"/>
          </p:cNvPicPr>
          <p:nvPr/>
        </p:nvPicPr>
        <p:blipFill rotWithShape="1">
          <a:blip r:embed="rId2"/>
          <a:srcRect t="4918" r="-1" b="24751"/>
          <a:stretch/>
        </p:blipFill>
        <p:spPr>
          <a:xfrm>
            <a:off x="20" y="10"/>
            <a:ext cx="12188932" cy="6857990"/>
          </a:xfrm>
          <a:prstGeom prst="rect">
            <a:avLst/>
          </a:prstGeom>
        </p:spPr>
      </p:pic>
      <p:sp>
        <p:nvSpPr>
          <p:cNvPr id="18" name="Freeform: Shape 9">
            <a:extLst>
              <a:ext uri="{FF2B5EF4-FFF2-40B4-BE49-F238E27FC236}">
                <a16:creationId xmlns:a16="http://schemas.microsoft.com/office/drawing/2014/main" id="{5E8D2E83-FB3A-40E7-A9E5-7AB389D61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23809"/>
            <a:ext cx="11016943" cy="2262375"/>
          </a:xfrm>
          <a:custGeom>
            <a:avLst/>
            <a:gdLst>
              <a:gd name="connsiteX0" fmla="*/ 0 w 11016943"/>
              <a:gd name="connsiteY0" fmla="*/ 0 h 2262375"/>
              <a:gd name="connsiteX1" fmla="*/ 9969166 w 11016943"/>
              <a:gd name="connsiteY1" fmla="*/ 0 h 2262375"/>
              <a:gd name="connsiteX2" fmla="*/ 11016943 w 11016943"/>
              <a:gd name="connsiteY2" fmla="*/ 2262375 h 2262375"/>
              <a:gd name="connsiteX3" fmla="*/ 4942050 w 11016943"/>
              <a:gd name="connsiteY3" fmla="*/ 2262375 h 2262375"/>
              <a:gd name="connsiteX4" fmla="*/ 4582160 w 11016943"/>
              <a:gd name="connsiteY4" fmla="*/ 2262375 h 2262375"/>
              <a:gd name="connsiteX5" fmla="*/ 0 w 11016943"/>
              <a:gd name="connsiteY5" fmla="*/ 2262375 h 2262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16943" h="2262375">
                <a:moveTo>
                  <a:pt x="0" y="0"/>
                </a:moveTo>
                <a:lnTo>
                  <a:pt x="9969166" y="0"/>
                </a:lnTo>
                <a:lnTo>
                  <a:pt x="11016943" y="2262375"/>
                </a:lnTo>
                <a:lnTo>
                  <a:pt x="4942050" y="2262375"/>
                </a:lnTo>
                <a:lnTo>
                  <a:pt x="4582160" y="2262375"/>
                </a:lnTo>
                <a:lnTo>
                  <a:pt x="0" y="2262375"/>
                </a:lnTo>
                <a:close/>
              </a:path>
            </a:pathLst>
          </a:custGeom>
          <a:solidFill>
            <a:schemeClr val="bg1">
              <a:lumMod val="85000"/>
              <a:lumOff val="15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7911EF5-6F4B-46E7-B374-8BB4E13FAED9}"/>
              </a:ext>
            </a:extLst>
          </p:cNvPr>
          <p:cNvSpPr>
            <a:spLocks noGrp="1"/>
          </p:cNvSpPr>
          <p:nvPr>
            <p:ph type="title"/>
          </p:nvPr>
        </p:nvSpPr>
        <p:spPr>
          <a:xfrm>
            <a:off x="618062" y="4185749"/>
            <a:ext cx="9265771" cy="622836"/>
          </a:xfrm>
        </p:spPr>
        <p:txBody>
          <a:bodyPr>
            <a:noAutofit/>
          </a:bodyPr>
          <a:lstStyle/>
          <a:p>
            <a:r>
              <a:rPr lang="en-GB" dirty="0"/>
              <a:t>Raphael’s School of Athens (1509-1511)</a:t>
            </a:r>
          </a:p>
        </p:txBody>
      </p:sp>
      <p:sp>
        <p:nvSpPr>
          <p:cNvPr id="3" name="Content Placeholder 2">
            <a:extLst>
              <a:ext uri="{FF2B5EF4-FFF2-40B4-BE49-F238E27FC236}">
                <a16:creationId xmlns:a16="http://schemas.microsoft.com/office/drawing/2014/main" id="{F455A8DD-4360-40A3-929B-8D587438511E}"/>
              </a:ext>
            </a:extLst>
          </p:cNvPr>
          <p:cNvSpPr>
            <a:spLocks noGrp="1"/>
          </p:cNvSpPr>
          <p:nvPr>
            <p:ph idx="1"/>
          </p:nvPr>
        </p:nvSpPr>
        <p:spPr>
          <a:xfrm>
            <a:off x="618063" y="4856921"/>
            <a:ext cx="9565028" cy="1249240"/>
          </a:xfrm>
        </p:spPr>
        <p:txBody>
          <a:bodyPr>
            <a:normAutofit/>
          </a:bodyPr>
          <a:lstStyle/>
          <a:p>
            <a:r>
              <a:rPr lang="en-GB" dirty="0"/>
              <a:t>In the Raphael Rooms, Apostolic Palace, Vatican City</a:t>
            </a:r>
          </a:p>
        </p:txBody>
      </p:sp>
      <p:sp>
        <p:nvSpPr>
          <p:cNvPr id="6" name="Slide Number Placeholder 5">
            <a:extLst>
              <a:ext uri="{FF2B5EF4-FFF2-40B4-BE49-F238E27FC236}">
                <a16:creationId xmlns:a16="http://schemas.microsoft.com/office/drawing/2014/main" id="{5EC06491-9F34-46D9-A33C-0F4338EE1217}"/>
              </a:ext>
            </a:extLst>
          </p:cNvPr>
          <p:cNvSpPr>
            <a:spLocks noGrp="1"/>
          </p:cNvSpPr>
          <p:nvPr>
            <p:ph type="sldNum" sz="quarter" idx="12"/>
          </p:nvPr>
        </p:nvSpPr>
        <p:spPr/>
        <p:txBody>
          <a:bodyPr/>
          <a:lstStyle/>
          <a:p>
            <a:fld id="{2633C1E9-BBC2-4CC6-BA8F-42C76672DF1C}" type="slidenum">
              <a:rPr lang="en-GB" smtClean="0"/>
              <a:t>8</a:t>
            </a:fld>
            <a:endParaRPr lang="en-GB"/>
          </a:p>
        </p:txBody>
      </p:sp>
      <p:sp>
        <p:nvSpPr>
          <p:cNvPr id="4" name="TextBox 3">
            <a:extLst>
              <a:ext uri="{FF2B5EF4-FFF2-40B4-BE49-F238E27FC236}">
                <a16:creationId xmlns:a16="http://schemas.microsoft.com/office/drawing/2014/main" id="{4A0A46D5-DC7D-6E20-5C64-B776F06693E7}"/>
              </a:ext>
            </a:extLst>
          </p:cNvPr>
          <p:cNvSpPr txBox="1"/>
          <p:nvPr/>
        </p:nvSpPr>
        <p:spPr>
          <a:xfrm>
            <a:off x="294527" y="70855"/>
            <a:ext cx="11897473" cy="3816429"/>
          </a:xfrm>
          <a:prstGeom prst="rect">
            <a:avLst/>
          </a:prstGeom>
          <a:solidFill>
            <a:srgbClr val="FFFF00"/>
          </a:solidFill>
        </p:spPr>
        <p:txBody>
          <a:bodyPr wrap="square">
            <a:spAutoFit/>
          </a:bodyPr>
          <a:lstStyle/>
          <a:p>
            <a:r>
              <a:rPr lang="en-US" sz="2800" kern="0" dirty="0">
                <a:solidFill>
                  <a:prstClr val="black"/>
                </a:solidFill>
              </a:rPr>
              <a:t>C</a:t>
            </a:r>
            <a:r>
              <a:rPr kumimoji="0" lang="en-US" sz="2800" b="0" i="0" u="none" strike="noStrike" kern="0" cap="none" spc="0" normalizeH="0" baseline="0" noProof="0" dirty="0" err="1">
                <a:ln>
                  <a:noFill/>
                </a:ln>
                <a:solidFill>
                  <a:prstClr val="black"/>
                </a:solidFill>
                <a:effectLst/>
                <a:uLnTx/>
                <a:uFillTx/>
              </a:rPr>
              <a:t>ommissioned</a:t>
            </a:r>
            <a:r>
              <a:rPr kumimoji="0" lang="en-US" sz="2800" b="0" i="0" u="none" strike="noStrike" kern="0" cap="none" spc="0" normalizeH="0" baseline="0" noProof="0" dirty="0">
                <a:ln>
                  <a:noFill/>
                </a:ln>
                <a:solidFill>
                  <a:prstClr val="black"/>
                </a:solidFill>
                <a:effectLst/>
                <a:uLnTx/>
                <a:uFillTx/>
              </a:rPr>
              <a:t> by </a:t>
            </a:r>
            <a:r>
              <a:rPr lang="en-US" sz="2800" kern="0" dirty="0">
                <a:solidFill>
                  <a:prstClr val="black"/>
                </a:solidFill>
              </a:rPr>
              <a:t>Pope Julius II 1503-1513. Reflected the content of his library which extended way beyond the dictates of Catholicism</a:t>
            </a: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prstClr val="black"/>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r>
              <a:rPr lang="en-US" sz="2800" kern="0" dirty="0">
                <a:solidFill>
                  <a:prstClr val="black"/>
                </a:solidFill>
              </a:rPr>
              <a:t>Socrates, </a:t>
            </a:r>
            <a:r>
              <a:rPr kumimoji="0" lang="en-US" sz="2800" b="0" i="0" u="none" strike="noStrike" kern="0" cap="none" spc="0" normalizeH="0" baseline="0" noProof="0" dirty="0">
                <a:ln>
                  <a:noFill/>
                </a:ln>
                <a:solidFill>
                  <a:prstClr val="black"/>
                </a:solidFill>
                <a:effectLst/>
                <a:uLnTx/>
                <a:uFillTx/>
              </a:rPr>
              <a:t>Plato, Aristotle, Pythagoras, Heraclitus, Diogenes the Cynic, Epicurus </a:t>
            </a:r>
            <a:r>
              <a:rPr lang="en-US" sz="2800" kern="0" dirty="0">
                <a:solidFill>
                  <a:prstClr val="black"/>
                </a:solidFill>
              </a:rPr>
              <a:t>the pleasure-seeker.</a:t>
            </a:r>
          </a:p>
          <a:p>
            <a:pPr marL="0" marR="0" lvl="0" indent="0" defTabSz="914400" eaLnBrk="1" fontAlgn="auto" latinLnBrk="0" hangingPunct="1">
              <a:lnSpc>
                <a:spcPct val="100000"/>
              </a:lnSpc>
              <a:spcBef>
                <a:spcPts val="0"/>
              </a:spcBef>
              <a:spcAft>
                <a:spcPts val="0"/>
              </a:spcAft>
              <a:buClrTx/>
              <a:buSzTx/>
              <a:buFontTx/>
              <a:buNone/>
              <a:tabLst/>
              <a:defRPr/>
            </a:pPr>
            <a:endParaRPr lang="en-US" sz="2800" kern="0" dirty="0">
              <a:solidFill>
                <a:prstClr val="black"/>
              </a:solidFill>
            </a:endParaRPr>
          </a:p>
          <a:p>
            <a:pPr marL="0" marR="0" lvl="0" indent="0" defTabSz="914400" eaLnBrk="1" fontAlgn="auto" latinLnBrk="0" hangingPunct="1">
              <a:lnSpc>
                <a:spcPct val="100000"/>
              </a:lnSpc>
              <a:spcBef>
                <a:spcPts val="0"/>
              </a:spcBef>
              <a:spcAft>
                <a:spcPts val="0"/>
              </a:spcAft>
              <a:buClrTx/>
              <a:buSzTx/>
              <a:buFontTx/>
              <a:buNone/>
              <a:tabLst/>
              <a:defRPr/>
            </a:pPr>
            <a:r>
              <a:rPr lang="en-US" sz="2800" kern="0" dirty="0">
                <a:solidFill>
                  <a:prstClr val="black"/>
                </a:solidFill>
              </a:rPr>
              <a:t>Radical, insightful thinkers of genius – all bursting out of the wall of the Vatican Palace.</a:t>
            </a:r>
            <a:endParaRPr kumimoji="0" lang="en-US" sz="2800" b="0" i="0" u="none" strike="noStrike" kern="0" cap="none" spc="0" normalizeH="0" baseline="0" noProof="0" dirty="0">
              <a:ln>
                <a:noFill/>
              </a:ln>
              <a:solidFill>
                <a:prstClr val="black"/>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endParaRPr lang="en-US" kern="0" dirty="0">
              <a:solidFill>
                <a:prstClr val="black"/>
              </a:solidFill>
            </a:endParaRPr>
          </a:p>
        </p:txBody>
      </p:sp>
    </p:spTree>
    <p:extLst>
      <p:ext uri="{BB962C8B-B14F-4D97-AF65-F5344CB8AC3E}">
        <p14:creationId xmlns:p14="http://schemas.microsoft.com/office/powerpoint/2010/main" val="393834349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D873D-3BE1-4EDC-9CF7-D8A844FAD734}"/>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CEF52EC1-22AE-426C-9B50-71454BCB6F0E}"/>
              </a:ext>
            </a:extLst>
          </p:cNvPr>
          <p:cNvSpPr>
            <a:spLocks noGrp="1"/>
          </p:cNvSpPr>
          <p:nvPr>
            <p:ph idx="1"/>
          </p:nvPr>
        </p:nvSpPr>
        <p:spPr/>
        <p:txBody>
          <a:bodyPr/>
          <a:lstStyle/>
          <a:p>
            <a:endParaRPr lang="en-GB"/>
          </a:p>
        </p:txBody>
      </p:sp>
      <p:pic>
        <p:nvPicPr>
          <p:cNvPr id="7" name="Picture 6">
            <a:extLst>
              <a:ext uri="{FF2B5EF4-FFF2-40B4-BE49-F238E27FC236}">
                <a16:creationId xmlns:a16="http://schemas.microsoft.com/office/drawing/2014/main" id="{26EDAE7B-78A7-4AF7-940A-C5C77F13B62B}"/>
              </a:ext>
            </a:extLst>
          </p:cNvPr>
          <p:cNvPicPr>
            <a:picLocks noChangeAspect="1"/>
          </p:cNvPicPr>
          <p:nvPr/>
        </p:nvPicPr>
        <p:blipFill>
          <a:blip r:embed="rId2"/>
          <a:stretch>
            <a:fillRect/>
          </a:stretch>
        </p:blipFill>
        <p:spPr>
          <a:xfrm>
            <a:off x="844544" y="0"/>
            <a:ext cx="10502911" cy="6858000"/>
          </a:xfrm>
          <a:prstGeom prst="rect">
            <a:avLst/>
          </a:prstGeom>
        </p:spPr>
      </p:pic>
      <p:pic>
        <p:nvPicPr>
          <p:cNvPr id="5" name="Picture 4">
            <a:extLst>
              <a:ext uri="{FF2B5EF4-FFF2-40B4-BE49-F238E27FC236}">
                <a16:creationId xmlns:a16="http://schemas.microsoft.com/office/drawing/2014/main" id="{2E22BAE8-8F84-4161-8FE8-4CBA91C8191E}"/>
              </a:ext>
            </a:extLst>
          </p:cNvPr>
          <p:cNvPicPr>
            <a:picLocks noChangeAspect="1"/>
          </p:cNvPicPr>
          <p:nvPr/>
        </p:nvPicPr>
        <p:blipFill>
          <a:blip r:embed="rId3"/>
          <a:stretch>
            <a:fillRect/>
          </a:stretch>
        </p:blipFill>
        <p:spPr>
          <a:xfrm>
            <a:off x="2808514" y="136525"/>
            <a:ext cx="6096000" cy="2762250"/>
          </a:xfrm>
          <a:prstGeom prst="rect">
            <a:avLst/>
          </a:prstGeom>
        </p:spPr>
      </p:pic>
      <p:sp>
        <p:nvSpPr>
          <p:cNvPr id="8" name="Slide Number Placeholder 7">
            <a:extLst>
              <a:ext uri="{FF2B5EF4-FFF2-40B4-BE49-F238E27FC236}">
                <a16:creationId xmlns:a16="http://schemas.microsoft.com/office/drawing/2014/main" id="{555ABCFB-68DB-4821-A461-0D68BFBBD0E1}"/>
              </a:ext>
            </a:extLst>
          </p:cNvPr>
          <p:cNvSpPr>
            <a:spLocks noGrp="1"/>
          </p:cNvSpPr>
          <p:nvPr>
            <p:ph type="sldNum" sz="quarter" idx="12"/>
          </p:nvPr>
        </p:nvSpPr>
        <p:spPr/>
        <p:txBody>
          <a:bodyPr/>
          <a:lstStyle/>
          <a:p>
            <a:fld id="{2633C1E9-BBC2-4CC6-BA8F-42C76672DF1C}" type="slidenum">
              <a:rPr lang="en-GB" smtClean="0"/>
              <a:t>9</a:t>
            </a:fld>
            <a:endParaRPr lang="en-GB"/>
          </a:p>
        </p:txBody>
      </p:sp>
    </p:spTree>
    <p:extLst>
      <p:ext uri="{BB962C8B-B14F-4D97-AF65-F5344CB8AC3E}">
        <p14:creationId xmlns:p14="http://schemas.microsoft.com/office/powerpoint/2010/main" val="3421512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FD780739-69D9-4F0E-B422-38DF88B77EF1}"/>
              </a:ext>
            </a:extLst>
          </p:cNvPr>
          <p:cNvSpPr>
            <a:spLocks noGrp="1"/>
          </p:cNvSpPr>
          <p:nvPr>
            <p:ph idx="1"/>
          </p:nvPr>
        </p:nvSpPr>
        <p:spPr>
          <a:xfrm>
            <a:off x="238167" y="419016"/>
            <a:ext cx="3404008" cy="5573281"/>
          </a:xfrm>
        </p:spPr>
        <p:txBody>
          <a:bodyPr>
            <a:normAutofit fontScale="92500"/>
          </a:bodyPr>
          <a:lstStyle/>
          <a:p>
            <a:r>
              <a:rPr lang="en-GB" sz="2400" dirty="0"/>
              <a:t>Socrates is such an important figure in the foundation of Western intellectual thought</a:t>
            </a:r>
          </a:p>
          <a:p>
            <a:r>
              <a:rPr lang="en-GB" sz="2400" dirty="0"/>
              <a:t>Plato was a disciple of Socrates who recorded his dialogues. Established the Academy in Athens – the first university</a:t>
            </a:r>
          </a:p>
          <a:p>
            <a:r>
              <a:rPr lang="en-GB" sz="2400" dirty="0"/>
              <a:t>Aristotle was a student of Plato and an intellectual giant - </a:t>
            </a:r>
            <a:r>
              <a:rPr lang="en-US" sz="2400" dirty="0"/>
              <a:t>logic, criticism, rhetoric, physics, biology, psychology, mathematics, metaphysics, ethics, and politics.</a:t>
            </a:r>
            <a:endParaRPr lang="en-GB" sz="2400" dirty="0"/>
          </a:p>
          <a:p>
            <a:endParaRPr lang="en-GB" dirty="0"/>
          </a:p>
        </p:txBody>
      </p:sp>
      <p:sp>
        <p:nvSpPr>
          <p:cNvPr id="8" name="TextBox 7">
            <a:extLst>
              <a:ext uri="{FF2B5EF4-FFF2-40B4-BE49-F238E27FC236}">
                <a16:creationId xmlns:a16="http://schemas.microsoft.com/office/drawing/2014/main" id="{E2828EE5-F94C-4598-96F6-09626984F722}"/>
              </a:ext>
            </a:extLst>
          </p:cNvPr>
          <p:cNvSpPr txBox="1"/>
          <p:nvPr/>
        </p:nvSpPr>
        <p:spPr>
          <a:xfrm>
            <a:off x="838200" y="6311900"/>
            <a:ext cx="3047222" cy="369332"/>
          </a:xfrm>
          <a:prstGeom prst="rect">
            <a:avLst/>
          </a:prstGeom>
          <a:noFill/>
        </p:spPr>
        <p:txBody>
          <a:bodyPr wrap="square">
            <a:spAutoFit/>
          </a:bodyPr>
          <a:lstStyle/>
          <a:p>
            <a:r>
              <a:rPr lang="en-GB" dirty="0">
                <a:hlinkClick r:id="rId2"/>
              </a:rPr>
              <a:t>https://iep.utm.edu/socrates/</a:t>
            </a:r>
            <a:r>
              <a:rPr lang="en-GB" dirty="0"/>
              <a:t> </a:t>
            </a:r>
          </a:p>
        </p:txBody>
      </p:sp>
      <p:sp>
        <p:nvSpPr>
          <p:cNvPr id="10" name="TextBox 9">
            <a:extLst>
              <a:ext uri="{FF2B5EF4-FFF2-40B4-BE49-F238E27FC236}">
                <a16:creationId xmlns:a16="http://schemas.microsoft.com/office/drawing/2014/main" id="{3063500D-016D-411E-B5B9-84F74E21555B}"/>
              </a:ext>
            </a:extLst>
          </p:cNvPr>
          <p:cNvSpPr txBox="1"/>
          <p:nvPr/>
        </p:nvSpPr>
        <p:spPr>
          <a:xfrm>
            <a:off x="8533660" y="6308209"/>
            <a:ext cx="2918534" cy="369332"/>
          </a:xfrm>
          <a:prstGeom prst="rect">
            <a:avLst/>
          </a:prstGeom>
          <a:noFill/>
        </p:spPr>
        <p:txBody>
          <a:bodyPr wrap="square">
            <a:spAutoFit/>
          </a:bodyPr>
          <a:lstStyle/>
          <a:p>
            <a:r>
              <a:rPr lang="en-GB" dirty="0">
                <a:hlinkClick r:id="rId3"/>
              </a:rPr>
              <a:t>https://iep.utm.edu/aristotl/</a:t>
            </a:r>
            <a:r>
              <a:rPr lang="en-GB" dirty="0"/>
              <a:t> </a:t>
            </a:r>
          </a:p>
        </p:txBody>
      </p:sp>
      <p:sp>
        <p:nvSpPr>
          <p:cNvPr id="12" name="TextBox 11">
            <a:extLst>
              <a:ext uri="{FF2B5EF4-FFF2-40B4-BE49-F238E27FC236}">
                <a16:creationId xmlns:a16="http://schemas.microsoft.com/office/drawing/2014/main" id="{CEFFB889-6B8B-4904-A835-FB7B29CF8F24}"/>
              </a:ext>
            </a:extLst>
          </p:cNvPr>
          <p:cNvSpPr txBox="1"/>
          <p:nvPr/>
        </p:nvSpPr>
        <p:spPr>
          <a:xfrm>
            <a:off x="4556464" y="6308209"/>
            <a:ext cx="2740981" cy="369332"/>
          </a:xfrm>
          <a:prstGeom prst="rect">
            <a:avLst/>
          </a:prstGeom>
          <a:noFill/>
        </p:spPr>
        <p:txBody>
          <a:bodyPr wrap="square">
            <a:spAutoFit/>
          </a:bodyPr>
          <a:lstStyle/>
          <a:p>
            <a:r>
              <a:rPr lang="en-GB" dirty="0">
                <a:hlinkClick r:id="rId4"/>
              </a:rPr>
              <a:t>https://iep.utm.edu/plato/</a:t>
            </a:r>
            <a:r>
              <a:rPr lang="en-GB" dirty="0"/>
              <a:t> </a:t>
            </a:r>
          </a:p>
        </p:txBody>
      </p:sp>
      <p:pic>
        <p:nvPicPr>
          <p:cNvPr id="14" name="Picture 13">
            <a:extLst>
              <a:ext uri="{FF2B5EF4-FFF2-40B4-BE49-F238E27FC236}">
                <a16:creationId xmlns:a16="http://schemas.microsoft.com/office/drawing/2014/main" id="{F575FBCF-28F2-482F-AD74-222D7332703D}"/>
              </a:ext>
            </a:extLst>
          </p:cNvPr>
          <p:cNvPicPr>
            <a:picLocks noChangeAspect="1"/>
          </p:cNvPicPr>
          <p:nvPr/>
        </p:nvPicPr>
        <p:blipFill>
          <a:blip r:embed="rId5"/>
          <a:stretch>
            <a:fillRect/>
          </a:stretch>
        </p:blipFill>
        <p:spPr>
          <a:xfrm>
            <a:off x="3709757" y="1665831"/>
            <a:ext cx="2767380" cy="3897719"/>
          </a:xfrm>
          <a:prstGeom prst="rect">
            <a:avLst/>
          </a:prstGeom>
        </p:spPr>
      </p:pic>
      <p:pic>
        <p:nvPicPr>
          <p:cNvPr id="16" name="Picture 15">
            <a:extLst>
              <a:ext uri="{FF2B5EF4-FFF2-40B4-BE49-F238E27FC236}">
                <a16:creationId xmlns:a16="http://schemas.microsoft.com/office/drawing/2014/main" id="{5E817493-014E-44FE-950C-FC1EBD7D427F}"/>
              </a:ext>
            </a:extLst>
          </p:cNvPr>
          <p:cNvPicPr>
            <a:picLocks noChangeAspect="1"/>
          </p:cNvPicPr>
          <p:nvPr/>
        </p:nvPicPr>
        <p:blipFill>
          <a:blip r:embed="rId6"/>
          <a:stretch>
            <a:fillRect/>
          </a:stretch>
        </p:blipFill>
        <p:spPr>
          <a:xfrm>
            <a:off x="9294972" y="2066593"/>
            <a:ext cx="2767380" cy="3866193"/>
          </a:xfrm>
          <a:prstGeom prst="rect">
            <a:avLst/>
          </a:prstGeom>
        </p:spPr>
      </p:pic>
      <p:pic>
        <p:nvPicPr>
          <p:cNvPr id="18" name="Picture 17">
            <a:extLst>
              <a:ext uri="{FF2B5EF4-FFF2-40B4-BE49-F238E27FC236}">
                <a16:creationId xmlns:a16="http://schemas.microsoft.com/office/drawing/2014/main" id="{F1D37B3F-0C88-4B52-AA63-8DC956C07C8E}"/>
              </a:ext>
            </a:extLst>
          </p:cNvPr>
          <p:cNvPicPr>
            <a:picLocks noChangeAspect="1"/>
          </p:cNvPicPr>
          <p:nvPr/>
        </p:nvPicPr>
        <p:blipFill>
          <a:blip r:embed="rId7"/>
          <a:stretch>
            <a:fillRect/>
          </a:stretch>
        </p:blipFill>
        <p:spPr>
          <a:xfrm>
            <a:off x="6553993" y="0"/>
            <a:ext cx="2740980" cy="4043958"/>
          </a:xfrm>
          <a:prstGeom prst="rect">
            <a:avLst/>
          </a:prstGeom>
        </p:spPr>
      </p:pic>
      <p:sp>
        <p:nvSpPr>
          <p:cNvPr id="20" name="TextBox 19">
            <a:extLst>
              <a:ext uri="{FF2B5EF4-FFF2-40B4-BE49-F238E27FC236}">
                <a16:creationId xmlns:a16="http://schemas.microsoft.com/office/drawing/2014/main" id="{66084285-D9E2-4ADD-AAB7-2E9997BA93CD}"/>
              </a:ext>
            </a:extLst>
          </p:cNvPr>
          <p:cNvSpPr txBox="1"/>
          <p:nvPr/>
        </p:nvSpPr>
        <p:spPr>
          <a:xfrm>
            <a:off x="6808116" y="3999690"/>
            <a:ext cx="2430029" cy="369332"/>
          </a:xfrm>
          <a:prstGeom prst="rect">
            <a:avLst/>
          </a:prstGeom>
          <a:noFill/>
        </p:spPr>
        <p:txBody>
          <a:bodyPr wrap="square">
            <a:spAutoFit/>
          </a:bodyPr>
          <a:lstStyle/>
          <a:p>
            <a:r>
              <a:rPr lang="en-GB" dirty="0"/>
              <a:t>Socrates (469-399 BCE) </a:t>
            </a:r>
          </a:p>
        </p:txBody>
      </p:sp>
      <p:sp>
        <p:nvSpPr>
          <p:cNvPr id="22" name="TextBox 21">
            <a:extLst>
              <a:ext uri="{FF2B5EF4-FFF2-40B4-BE49-F238E27FC236}">
                <a16:creationId xmlns:a16="http://schemas.microsoft.com/office/drawing/2014/main" id="{78B03DCB-F830-4C6A-830F-BD9C19E6B4CB}"/>
              </a:ext>
            </a:extLst>
          </p:cNvPr>
          <p:cNvSpPr txBox="1"/>
          <p:nvPr/>
        </p:nvSpPr>
        <p:spPr>
          <a:xfrm>
            <a:off x="3885422" y="5622965"/>
            <a:ext cx="2173996" cy="369332"/>
          </a:xfrm>
          <a:prstGeom prst="rect">
            <a:avLst/>
          </a:prstGeom>
          <a:noFill/>
        </p:spPr>
        <p:txBody>
          <a:bodyPr wrap="square">
            <a:spAutoFit/>
          </a:bodyPr>
          <a:lstStyle/>
          <a:p>
            <a:r>
              <a:rPr lang="en-GB" dirty="0"/>
              <a:t>Plato (427 – 327 BCE) </a:t>
            </a:r>
          </a:p>
        </p:txBody>
      </p:sp>
      <p:sp>
        <p:nvSpPr>
          <p:cNvPr id="24" name="TextBox 23">
            <a:extLst>
              <a:ext uri="{FF2B5EF4-FFF2-40B4-BE49-F238E27FC236}">
                <a16:creationId xmlns:a16="http://schemas.microsoft.com/office/drawing/2014/main" id="{9DE406FF-6C66-4A38-B35D-0E19B411BA32}"/>
              </a:ext>
            </a:extLst>
          </p:cNvPr>
          <p:cNvSpPr txBox="1"/>
          <p:nvPr/>
        </p:nvSpPr>
        <p:spPr>
          <a:xfrm>
            <a:off x="9294972" y="5938877"/>
            <a:ext cx="2658862" cy="369332"/>
          </a:xfrm>
          <a:prstGeom prst="rect">
            <a:avLst/>
          </a:prstGeom>
          <a:noFill/>
        </p:spPr>
        <p:txBody>
          <a:bodyPr wrap="square">
            <a:spAutoFit/>
          </a:bodyPr>
          <a:lstStyle/>
          <a:p>
            <a:r>
              <a:rPr lang="en-GB" dirty="0"/>
              <a:t>Aristotle (384 – 322 BCE)</a:t>
            </a:r>
          </a:p>
        </p:txBody>
      </p:sp>
      <p:sp>
        <p:nvSpPr>
          <p:cNvPr id="25" name="Slide Number Placeholder 24">
            <a:extLst>
              <a:ext uri="{FF2B5EF4-FFF2-40B4-BE49-F238E27FC236}">
                <a16:creationId xmlns:a16="http://schemas.microsoft.com/office/drawing/2014/main" id="{A3972DBA-13C2-4D55-91DF-DD7CDA099C5A}"/>
              </a:ext>
            </a:extLst>
          </p:cNvPr>
          <p:cNvSpPr>
            <a:spLocks noGrp="1"/>
          </p:cNvSpPr>
          <p:nvPr>
            <p:ph type="sldNum" sz="quarter" idx="12"/>
          </p:nvPr>
        </p:nvSpPr>
        <p:spPr/>
        <p:txBody>
          <a:bodyPr/>
          <a:lstStyle/>
          <a:p>
            <a:fld id="{2633C1E9-BBC2-4CC6-BA8F-42C76672DF1C}" type="slidenum">
              <a:rPr lang="en-GB" smtClean="0"/>
              <a:t>10</a:t>
            </a:fld>
            <a:endParaRPr lang="en-GB"/>
          </a:p>
        </p:txBody>
      </p:sp>
      <p:sp>
        <p:nvSpPr>
          <p:cNvPr id="4" name="Title 3">
            <a:extLst>
              <a:ext uri="{FF2B5EF4-FFF2-40B4-BE49-F238E27FC236}">
                <a16:creationId xmlns:a16="http://schemas.microsoft.com/office/drawing/2014/main" id="{4AE67D9A-0B82-2EFF-5E83-A16155BE5731}"/>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118304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7D4DEC9-7F48-4FF5-A47B-47E3F5B5EECC}"/>
              </a:ext>
            </a:extLst>
          </p:cNvPr>
          <p:cNvPicPr>
            <a:picLocks noChangeAspect="1"/>
          </p:cNvPicPr>
          <p:nvPr/>
        </p:nvPicPr>
        <p:blipFill>
          <a:blip r:embed="rId2"/>
          <a:stretch>
            <a:fillRect/>
          </a:stretch>
        </p:blipFill>
        <p:spPr>
          <a:xfrm>
            <a:off x="6685821" y="2183140"/>
            <a:ext cx="5438775" cy="3457575"/>
          </a:xfrm>
          <a:prstGeom prst="rect">
            <a:avLst/>
          </a:prstGeom>
        </p:spPr>
      </p:pic>
      <p:pic>
        <p:nvPicPr>
          <p:cNvPr id="5" name="Picture 4">
            <a:extLst>
              <a:ext uri="{FF2B5EF4-FFF2-40B4-BE49-F238E27FC236}">
                <a16:creationId xmlns:a16="http://schemas.microsoft.com/office/drawing/2014/main" id="{56EE6789-3BB9-421E-A648-9FC4D370AA5D}"/>
              </a:ext>
            </a:extLst>
          </p:cNvPr>
          <p:cNvPicPr>
            <a:picLocks noChangeAspect="1"/>
          </p:cNvPicPr>
          <p:nvPr/>
        </p:nvPicPr>
        <p:blipFill>
          <a:blip r:embed="rId3"/>
          <a:stretch>
            <a:fillRect/>
          </a:stretch>
        </p:blipFill>
        <p:spPr>
          <a:xfrm>
            <a:off x="-1341083" y="1368206"/>
            <a:ext cx="10575170" cy="6102220"/>
          </a:xfrm>
          <a:prstGeom prst="rect">
            <a:avLst/>
          </a:prstGeom>
        </p:spPr>
      </p:pic>
      <p:sp>
        <p:nvSpPr>
          <p:cNvPr id="2" name="Title 1">
            <a:extLst>
              <a:ext uri="{FF2B5EF4-FFF2-40B4-BE49-F238E27FC236}">
                <a16:creationId xmlns:a16="http://schemas.microsoft.com/office/drawing/2014/main" id="{6596E75B-92E2-44D6-A7A7-65DD663F7114}"/>
              </a:ext>
            </a:extLst>
          </p:cNvPr>
          <p:cNvSpPr>
            <a:spLocks noGrp="1"/>
          </p:cNvSpPr>
          <p:nvPr>
            <p:ph type="title"/>
          </p:nvPr>
        </p:nvSpPr>
        <p:spPr>
          <a:xfrm>
            <a:off x="101082" y="-93306"/>
            <a:ext cx="10515600" cy="1548882"/>
          </a:xfrm>
        </p:spPr>
        <p:txBody>
          <a:bodyPr>
            <a:normAutofit/>
          </a:bodyPr>
          <a:lstStyle/>
          <a:p>
            <a:r>
              <a:rPr lang="en-GB" sz="6000" dirty="0"/>
              <a:t>Cicero – a quotable Roman</a:t>
            </a:r>
          </a:p>
        </p:txBody>
      </p:sp>
      <p:sp>
        <p:nvSpPr>
          <p:cNvPr id="8" name="Slide Number Placeholder 7">
            <a:extLst>
              <a:ext uri="{FF2B5EF4-FFF2-40B4-BE49-F238E27FC236}">
                <a16:creationId xmlns:a16="http://schemas.microsoft.com/office/drawing/2014/main" id="{91E434BE-572C-4F37-94C1-7BE11AABC647}"/>
              </a:ext>
            </a:extLst>
          </p:cNvPr>
          <p:cNvSpPr>
            <a:spLocks noGrp="1"/>
          </p:cNvSpPr>
          <p:nvPr>
            <p:ph type="sldNum" sz="quarter" idx="12"/>
          </p:nvPr>
        </p:nvSpPr>
        <p:spPr/>
        <p:txBody>
          <a:bodyPr/>
          <a:lstStyle/>
          <a:p>
            <a:fld id="{2633C1E9-BBC2-4CC6-BA8F-42C76672DF1C}" type="slidenum">
              <a:rPr lang="en-GB" smtClean="0"/>
              <a:t>11</a:t>
            </a:fld>
            <a:endParaRPr lang="en-GB"/>
          </a:p>
        </p:txBody>
      </p:sp>
    </p:spTree>
    <p:extLst>
      <p:ext uri="{BB962C8B-B14F-4D97-AF65-F5344CB8AC3E}">
        <p14:creationId xmlns:p14="http://schemas.microsoft.com/office/powerpoint/2010/main" val="1664663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3B8A8-B34C-219A-6602-67569C5FC501}"/>
              </a:ext>
            </a:extLst>
          </p:cNvPr>
          <p:cNvSpPr>
            <a:spLocks noGrp="1"/>
          </p:cNvSpPr>
          <p:nvPr>
            <p:ph type="title"/>
          </p:nvPr>
        </p:nvSpPr>
        <p:spPr>
          <a:xfrm>
            <a:off x="7685069" y="136525"/>
            <a:ext cx="4274906" cy="1325563"/>
          </a:xfrm>
        </p:spPr>
        <p:txBody>
          <a:bodyPr/>
          <a:lstStyle/>
          <a:p>
            <a:r>
              <a:rPr lang="en-GB" dirty="0"/>
              <a:t>Facts and Values</a:t>
            </a:r>
          </a:p>
        </p:txBody>
      </p:sp>
      <p:sp>
        <p:nvSpPr>
          <p:cNvPr id="3" name="Content Placeholder 2">
            <a:extLst>
              <a:ext uri="{FF2B5EF4-FFF2-40B4-BE49-F238E27FC236}">
                <a16:creationId xmlns:a16="http://schemas.microsoft.com/office/drawing/2014/main" id="{0D7B8C25-8466-CB8A-F5C7-9D6FFBB84303}"/>
              </a:ext>
            </a:extLst>
          </p:cNvPr>
          <p:cNvSpPr>
            <a:spLocks noGrp="1"/>
          </p:cNvSpPr>
          <p:nvPr>
            <p:ph idx="1"/>
          </p:nvPr>
        </p:nvSpPr>
        <p:spPr>
          <a:xfrm>
            <a:off x="354184" y="960120"/>
            <a:ext cx="6183776" cy="5588253"/>
          </a:xfrm>
        </p:spPr>
        <p:txBody>
          <a:bodyPr>
            <a:normAutofit/>
          </a:bodyPr>
          <a:lstStyle/>
          <a:p>
            <a:r>
              <a:rPr lang="en-US" sz="3200" dirty="0"/>
              <a:t>From the </a:t>
            </a:r>
            <a:r>
              <a:rPr lang="en-US" sz="3200" b="1" dirty="0"/>
              <a:t>Is</a:t>
            </a:r>
            <a:r>
              <a:rPr lang="en-US" sz="3200" dirty="0"/>
              <a:t> of evidence to the </a:t>
            </a:r>
            <a:r>
              <a:rPr lang="en-US" sz="3200" b="1" dirty="0"/>
              <a:t>Ought</a:t>
            </a:r>
            <a:r>
              <a:rPr lang="en-US" sz="3200" dirty="0"/>
              <a:t> of ethics [Evans 2013:7].</a:t>
            </a:r>
          </a:p>
          <a:p>
            <a:r>
              <a:rPr lang="en-US" sz="3200" dirty="0"/>
              <a:t>I can see what happened by so what?</a:t>
            </a:r>
          </a:p>
          <a:p>
            <a:r>
              <a:rPr lang="en-US" sz="3200" dirty="0"/>
              <a:t>Is there a better way, or a worse way, to conduct ourselves?</a:t>
            </a:r>
          </a:p>
          <a:p>
            <a:r>
              <a:rPr lang="en-US" sz="3200" dirty="0"/>
              <a:t>We have laws with punishments if we break them, but are there higher universal ethical principles by which we are all bound? </a:t>
            </a:r>
          </a:p>
          <a:p>
            <a:endParaRPr lang="en-GB" dirty="0"/>
          </a:p>
        </p:txBody>
      </p:sp>
      <p:sp>
        <p:nvSpPr>
          <p:cNvPr id="4" name="Slide Number Placeholder 3">
            <a:extLst>
              <a:ext uri="{FF2B5EF4-FFF2-40B4-BE49-F238E27FC236}">
                <a16:creationId xmlns:a16="http://schemas.microsoft.com/office/drawing/2014/main" id="{98C71536-9D0D-CE3C-C6C1-D527C6AEE05B}"/>
              </a:ext>
            </a:extLst>
          </p:cNvPr>
          <p:cNvSpPr>
            <a:spLocks noGrp="1"/>
          </p:cNvSpPr>
          <p:nvPr>
            <p:ph type="sldNum" sz="quarter" idx="12"/>
          </p:nvPr>
        </p:nvSpPr>
        <p:spPr/>
        <p:txBody>
          <a:bodyPr/>
          <a:lstStyle/>
          <a:p>
            <a:fld id="{2633C1E9-BBC2-4CC6-BA8F-42C76672DF1C}" type="slidenum">
              <a:rPr lang="en-GB" smtClean="0"/>
              <a:t>12</a:t>
            </a:fld>
            <a:endParaRPr lang="en-GB"/>
          </a:p>
        </p:txBody>
      </p:sp>
      <p:pic>
        <p:nvPicPr>
          <p:cNvPr id="7" name="Picture 6">
            <a:extLst>
              <a:ext uri="{FF2B5EF4-FFF2-40B4-BE49-F238E27FC236}">
                <a16:creationId xmlns:a16="http://schemas.microsoft.com/office/drawing/2014/main" id="{6A93E79C-BB4C-7B91-3E72-53A4EA146DBE}"/>
              </a:ext>
            </a:extLst>
          </p:cNvPr>
          <p:cNvPicPr>
            <a:picLocks noChangeAspect="1"/>
          </p:cNvPicPr>
          <p:nvPr/>
        </p:nvPicPr>
        <p:blipFill>
          <a:blip r:embed="rId2"/>
          <a:stretch>
            <a:fillRect/>
          </a:stretch>
        </p:blipFill>
        <p:spPr>
          <a:xfrm>
            <a:off x="6719125" y="1612641"/>
            <a:ext cx="4733925" cy="3810000"/>
          </a:xfrm>
          <a:prstGeom prst="rect">
            <a:avLst/>
          </a:prstGeom>
        </p:spPr>
      </p:pic>
    </p:spTree>
    <p:extLst>
      <p:ext uri="{BB962C8B-B14F-4D97-AF65-F5344CB8AC3E}">
        <p14:creationId xmlns:p14="http://schemas.microsoft.com/office/powerpoint/2010/main" val="310174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8C71536-9D0D-CE3C-C6C1-D527C6AEE05B}"/>
              </a:ext>
            </a:extLst>
          </p:cNvPr>
          <p:cNvSpPr>
            <a:spLocks noGrp="1"/>
          </p:cNvSpPr>
          <p:nvPr>
            <p:ph type="sldNum" sz="quarter" idx="12"/>
          </p:nvPr>
        </p:nvSpPr>
        <p:spPr/>
        <p:txBody>
          <a:bodyPr/>
          <a:lstStyle/>
          <a:p>
            <a:fld id="{2633C1E9-BBC2-4CC6-BA8F-42C76672DF1C}" type="slidenum">
              <a:rPr lang="en-GB" smtClean="0"/>
              <a:t>13</a:t>
            </a:fld>
            <a:endParaRPr lang="en-GB"/>
          </a:p>
        </p:txBody>
      </p:sp>
      <p:pic>
        <p:nvPicPr>
          <p:cNvPr id="5" name="Picture 4">
            <a:extLst>
              <a:ext uri="{FF2B5EF4-FFF2-40B4-BE49-F238E27FC236}">
                <a16:creationId xmlns:a16="http://schemas.microsoft.com/office/drawing/2014/main" id="{C66A1893-FC35-6FBE-1BBF-58AA968B7DA3}"/>
              </a:ext>
            </a:extLst>
          </p:cNvPr>
          <p:cNvPicPr>
            <a:picLocks noChangeAspect="1"/>
          </p:cNvPicPr>
          <p:nvPr/>
        </p:nvPicPr>
        <p:blipFill>
          <a:blip r:embed="rId2"/>
          <a:stretch>
            <a:fillRect/>
          </a:stretch>
        </p:blipFill>
        <p:spPr>
          <a:xfrm>
            <a:off x="1566803" y="186904"/>
            <a:ext cx="9266037" cy="6263843"/>
          </a:xfrm>
          <a:prstGeom prst="rect">
            <a:avLst/>
          </a:prstGeom>
          <a:ln w="88900" cap="sq" cmpd="thickThin">
            <a:solidFill>
              <a:srgbClr val="000000"/>
            </a:solidFill>
            <a:prstDash val="solid"/>
            <a:miter lim="800000"/>
          </a:ln>
          <a:effectLst>
            <a:innerShdw blurRad="76200">
              <a:srgbClr val="000000"/>
            </a:innerShdw>
          </a:effectLst>
        </p:spPr>
      </p:pic>
      <p:sp>
        <p:nvSpPr>
          <p:cNvPr id="6" name="Rectangle 5">
            <a:extLst>
              <a:ext uri="{FF2B5EF4-FFF2-40B4-BE49-F238E27FC236}">
                <a16:creationId xmlns:a16="http://schemas.microsoft.com/office/drawing/2014/main" id="{6A5DBA8E-1E04-3DAD-E818-1DA4B6C90CCD}"/>
              </a:ext>
            </a:extLst>
          </p:cNvPr>
          <p:cNvSpPr/>
          <p:nvPr/>
        </p:nvSpPr>
        <p:spPr>
          <a:xfrm>
            <a:off x="1566803" y="5703833"/>
            <a:ext cx="9266037" cy="7469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92890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53DA3-F2FC-096C-98A9-D4D9C698CBB0}"/>
              </a:ext>
            </a:extLst>
          </p:cNvPr>
          <p:cNvSpPr>
            <a:spLocks noGrp="1"/>
          </p:cNvSpPr>
          <p:nvPr>
            <p:ph type="title"/>
          </p:nvPr>
        </p:nvSpPr>
        <p:spPr>
          <a:xfrm>
            <a:off x="522573" y="185738"/>
            <a:ext cx="10831227" cy="1325563"/>
          </a:xfrm>
        </p:spPr>
        <p:txBody>
          <a:bodyPr/>
          <a:lstStyle/>
          <a:p>
            <a:r>
              <a:rPr lang="en-GB" dirty="0"/>
              <a:t>Billionaire Chuck Feeney </a:t>
            </a:r>
            <a:br>
              <a:rPr lang="en-GB" dirty="0"/>
            </a:br>
            <a:r>
              <a:rPr lang="en-GB" dirty="0"/>
              <a:t>(1931-2023)</a:t>
            </a:r>
          </a:p>
        </p:txBody>
      </p:sp>
      <p:sp>
        <p:nvSpPr>
          <p:cNvPr id="3" name="Content Placeholder 2">
            <a:extLst>
              <a:ext uri="{FF2B5EF4-FFF2-40B4-BE49-F238E27FC236}">
                <a16:creationId xmlns:a16="http://schemas.microsoft.com/office/drawing/2014/main" id="{66661FAE-114E-CE24-DC7E-899005E97391}"/>
              </a:ext>
            </a:extLst>
          </p:cNvPr>
          <p:cNvSpPr>
            <a:spLocks noGrp="1"/>
          </p:cNvSpPr>
          <p:nvPr>
            <p:ph idx="1"/>
          </p:nvPr>
        </p:nvSpPr>
        <p:spPr>
          <a:xfrm>
            <a:off x="8228297" y="914400"/>
            <a:ext cx="3677563" cy="5262563"/>
          </a:xfrm>
        </p:spPr>
        <p:txBody>
          <a:bodyPr>
            <a:normAutofit/>
          </a:bodyPr>
          <a:lstStyle/>
          <a:p>
            <a:r>
              <a:rPr lang="en-GB" dirty="0"/>
              <a:t>Sold luxury duty free goods</a:t>
            </a:r>
          </a:p>
          <a:p>
            <a:r>
              <a:rPr lang="en-GB" dirty="0"/>
              <a:t>Inspired by Dale Carnegie’s ‘Wealth’:</a:t>
            </a:r>
          </a:p>
          <a:p>
            <a:endParaRPr lang="en-GB" dirty="0"/>
          </a:p>
          <a:p>
            <a:pPr marL="0" indent="0" algn="ctr">
              <a:buNone/>
            </a:pPr>
            <a:r>
              <a:rPr lang="en-GB" b="1" dirty="0"/>
              <a:t>“To die rich is to die disgraced”</a:t>
            </a:r>
          </a:p>
          <a:p>
            <a:endParaRPr lang="en-GB" dirty="0"/>
          </a:p>
          <a:p>
            <a:r>
              <a:rPr lang="en-GB" dirty="0"/>
              <a:t>Gave away most of his fortune approx. $9 billion</a:t>
            </a:r>
          </a:p>
        </p:txBody>
      </p:sp>
      <p:sp>
        <p:nvSpPr>
          <p:cNvPr id="4" name="Slide Number Placeholder 3">
            <a:extLst>
              <a:ext uri="{FF2B5EF4-FFF2-40B4-BE49-F238E27FC236}">
                <a16:creationId xmlns:a16="http://schemas.microsoft.com/office/drawing/2014/main" id="{A0AD7187-9C13-9ABA-1594-C349F8C1F00E}"/>
              </a:ext>
            </a:extLst>
          </p:cNvPr>
          <p:cNvSpPr>
            <a:spLocks noGrp="1"/>
          </p:cNvSpPr>
          <p:nvPr>
            <p:ph type="sldNum" sz="quarter" idx="12"/>
          </p:nvPr>
        </p:nvSpPr>
        <p:spPr/>
        <p:txBody>
          <a:bodyPr/>
          <a:lstStyle/>
          <a:p>
            <a:fld id="{2633C1E9-BBC2-4CC6-BA8F-42C76672DF1C}" type="slidenum">
              <a:rPr lang="en-GB" smtClean="0"/>
              <a:t>14</a:t>
            </a:fld>
            <a:endParaRPr lang="en-GB" dirty="0"/>
          </a:p>
        </p:txBody>
      </p:sp>
      <p:pic>
        <p:nvPicPr>
          <p:cNvPr id="6" name="Picture 5">
            <a:extLst>
              <a:ext uri="{FF2B5EF4-FFF2-40B4-BE49-F238E27FC236}">
                <a16:creationId xmlns:a16="http://schemas.microsoft.com/office/drawing/2014/main" id="{CD7EFF1E-A6CD-F91A-BA39-9052EDD5BA98}"/>
              </a:ext>
            </a:extLst>
          </p:cNvPr>
          <p:cNvPicPr>
            <a:picLocks noChangeAspect="1"/>
          </p:cNvPicPr>
          <p:nvPr/>
        </p:nvPicPr>
        <p:blipFill>
          <a:blip r:embed="rId2"/>
          <a:stretch>
            <a:fillRect/>
          </a:stretch>
        </p:blipFill>
        <p:spPr>
          <a:xfrm>
            <a:off x="522573" y="1690688"/>
            <a:ext cx="7705725" cy="4619625"/>
          </a:xfrm>
          <a:prstGeom prst="rect">
            <a:avLst/>
          </a:prstGeom>
        </p:spPr>
      </p:pic>
    </p:spTree>
    <p:extLst>
      <p:ext uri="{BB962C8B-B14F-4D97-AF65-F5344CB8AC3E}">
        <p14:creationId xmlns:p14="http://schemas.microsoft.com/office/powerpoint/2010/main" val="2807351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8743D-F303-750E-6B5C-BA5F29218B55}"/>
              </a:ext>
            </a:extLst>
          </p:cNvPr>
          <p:cNvSpPr>
            <a:spLocks noGrp="1"/>
          </p:cNvSpPr>
          <p:nvPr>
            <p:ph type="title"/>
          </p:nvPr>
        </p:nvSpPr>
        <p:spPr>
          <a:xfrm>
            <a:off x="762001" y="803325"/>
            <a:ext cx="5314536" cy="1325563"/>
          </a:xfrm>
        </p:spPr>
        <p:txBody>
          <a:bodyPr>
            <a:normAutofit/>
          </a:bodyPr>
          <a:lstStyle/>
          <a:p>
            <a:r>
              <a:rPr lang="en-GB" dirty="0"/>
              <a:t>The Four Steps of </a:t>
            </a:r>
            <a:r>
              <a:rPr lang="en-GB" b="1" dirty="0"/>
              <a:t>Socratic Tradition</a:t>
            </a:r>
          </a:p>
        </p:txBody>
      </p:sp>
      <p:sp>
        <p:nvSpPr>
          <p:cNvPr id="3" name="Content Placeholder 2">
            <a:extLst>
              <a:ext uri="{FF2B5EF4-FFF2-40B4-BE49-F238E27FC236}">
                <a16:creationId xmlns:a16="http://schemas.microsoft.com/office/drawing/2014/main" id="{218EDC91-63E9-5560-2DCD-AF56FADFD45F}"/>
              </a:ext>
            </a:extLst>
          </p:cNvPr>
          <p:cNvSpPr>
            <a:spLocks noGrp="1"/>
          </p:cNvSpPr>
          <p:nvPr>
            <p:ph idx="1"/>
          </p:nvPr>
        </p:nvSpPr>
        <p:spPr>
          <a:xfrm>
            <a:off x="762000" y="2279018"/>
            <a:ext cx="5820780" cy="4377814"/>
          </a:xfrm>
        </p:spPr>
        <p:txBody>
          <a:bodyPr anchor="t">
            <a:normAutofit lnSpcReduction="10000"/>
          </a:bodyPr>
          <a:lstStyle/>
          <a:p>
            <a:pPr marL="514350" indent="-514350">
              <a:buFont typeface="+mj-lt"/>
              <a:buAutoNum type="arabicPeriod"/>
            </a:pPr>
            <a:r>
              <a:rPr lang="en-US" sz="2400" dirty="0"/>
              <a:t>Humans can know themselves. We can use reason to examine unconscious beliefs and values</a:t>
            </a:r>
          </a:p>
          <a:p>
            <a:pPr marL="514350" indent="-514350">
              <a:buFont typeface="+mj-lt"/>
              <a:buAutoNum type="arabicPeriod"/>
            </a:pPr>
            <a:r>
              <a:rPr lang="en-US" sz="2400" dirty="0"/>
              <a:t>Humans can change themselves. We can use reason to change our beliefs. This will change our emotions, because our emotions follow our beliefs</a:t>
            </a:r>
          </a:p>
          <a:p>
            <a:pPr marL="514350" indent="-514350">
              <a:buFont typeface="+mj-lt"/>
              <a:buAutoNum type="arabicPeriod"/>
            </a:pPr>
            <a:r>
              <a:rPr lang="en-US" sz="2400" dirty="0"/>
              <a:t>Humans can consciously create new habits of thinking, feeling and acting</a:t>
            </a:r>
          </a:p>
          <a:p>
            <a:pPr marL="514350" indent="-514350">
              <a:buFont typeface="+mj-lt"/>
              <a:buAutoNum type="arabicPeriod"/>
            </a:pPr>
            <a:r>
              <a:rPr lang="en-US" sz="2400" dirty="0"/>
              <a:t>If we follow philosophy as a way of life, we can live more flourishing lives [Evans 2013: 19]</a:t>
            </a:r>
          </a:p>
          <a:p>
            <a:endParaRPr lang="en-GB" sz="1800" dirty="0"/>
          </a:p>
        </p:txBody>
      </p:sp>
      <p:sp>
        <p:nvSpPr>
          <p:cNvPr id="12"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B5FA86C0-61CC-4FA8-A994-0A61B87FADD2}"/>
              </a:ext>
            </a:extLst>
          </p:cNvPr>
          <p:cNvPicPr>
            <a:picLocks noChangeAspect="1"/>
          </p:cNvPicPr>
          <p:nvPr/>
        </p:nvPicPr>
        <p:blipFill rotWithShape="1">
          <a:blip r:embed="rId2"/>
          <a:srcRect r="3" b="3784"/>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4" name="Slide Number Placeholder 3">
            <a:extLst>
              <a:ext uri="{FF2B5EF4-FFF2-40B4-BE49-F238E27FC236}">
                <a16:creationId xmlns:a16="http://schemas.microsoft.com/office/drawing/2014/main" id="{F374D92D-C771-8F67-3E23-CF7EB5BB0B73}"/>
              </a:ext>
            </a:extLst>
          </p:cNvPr>
          <p:cNvSpPr>
            <a:spLocks noGrp="1"/>
          </p:cNvSpPr>
          <p:nvPr>
            <p:ph type="sldNum" sz="quarter" idx="12"/>
          </p:nvPr>
        </p:nvSpPr>
        <p:spPr>
          <a:xfrm>
            <a:off x="11000232" y="6108192"/>
            <a:ext cx="548640" cy="548640"/>
          </a:xfrm>
          <a:prstGeom prst="ellipse">
            <a:avLst/>
          </a:prstGeom>
          <a:solidFill>
            <a:srgbClr val="6D5C43"/>
          </a:solidFill>
        </p:spPr>
        <p:txBody>
          <a:bodyPr anchor="ctr">
            <a:normAutofit/>
          </a:bodyPr>
          <a:lstStyle/>
          <a:p>
            <a:pPr algn="ctr">
              <a:spcAft>
                <a:spcPts val="600"/>
              </a:spcAft>
            </a:pPr>
            <a:fld id="{2633C1E9-BBC2-4CC6-BA8F-42C76672DF1C}" type="slidenum">
              <a:rPr lang="en-GB" sz="1500">
                <a:solidFill>
                  <a:srgbClr val="FFFFFF"/>
                </a:solidFill>
              </a:rPr>
              <a:pPr algn="ctr">
                <a:spcAft>
                  <a:spcPts val="600"/>
                </a:spcAft>
              </a:pPr>
              <a:t>15</a:t>
            </a:fld>
            <a:endParaRPr lang="en-GB" sz="1500">
              <a:solidFill>
                <a:srgbClr val="FFFFFF"/>
              </a:solidFill>
            </a:endParaRPr>
          </a:p>
        </p:txBody>
      </p:sp>
    </p:spTree>
    <p:extLst>
      <p:ext uri="{BB962C8B-B14F-4D97-AF65-F5344CB8AC3E}">
        <p14:creationId xmlns:p14="http://schemas.microsoft.com/office/powerpoint/2010/main" val="1299867702"/>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4C1D98-5816-95C1-90C5-7EDDBAECD0CC}"/>
              </a:ext>
            </a:extLst>
          </p:cNvPr>
          <p:cNvSpPr>
            <a:spLocks noGrp="1"/>
          </p:cNvSpPr>
          <p:nvPr>
            <p:ph type="title"/>
          </p:nvPr>
        </p:nvSpPr>
        <p:spPr>
          <a:xfrm>
            <a:off x="287675" y="375007"/>
            <a:ext cx="5808325" cy="1323439"/>
          </a:xfrm>
        </p:spPr>
        <p:txBody>
          <a:bodyPr anchor="t">
            <a:noAutofit/>
          </a:bodyPr>
          <a:lstStyle/>
          <a:p>
            <a:r>
              <a:rPr lang="en-GB" sz="5400" dirty="0">
                <a:solidFill>
                  <a:schemeClr val="bg1"/>
                </a:solidFill>
              </a:rPr>
              <a:t>Epictetus (b  AD55)</a:t>
            </a:r>
          </a:p>
        </p:txBody>
      </p:sp>
      <p:grpSp>
        <p:nvGrpSpPr>
          <p:cNvPr id="12" name="Group 11">
            <a:extLst>
              <a:ext uri="{FF2B5EF4-FFF2-40B4-BE49-F238E27FC236}">
                <a16:creationId xmlns:a16="http://schemas.microsoft.com/office/drawing/2014/main" id="{D44E3F87-3D58-4B03-86B2-15A5C5B9C9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841376"/>
            <a:ext cx="5260976" cy="4707593"/>
            <a:chOff x="6096000" y="841376"/>
            <a:chExt cx="5260976" cy="4707593"/>
          </a:xfrm>
          <a:effectLst>
            <a:outerShdw blurRad="381000" dist="152400" dir="5400000" algn="ctr" rotWithShape="0">
              <a:srgbClr val="000000">
                <a:alpha val="10000"/>
              </a:srgbClr>
            </a:outerShdw>
          </a:effectLst>
        </p:grpSpPr>
        <p:grpSp>
          <p:nvGrpSpPr>
            <p:cNvPr id="13" name="Group 12">
              <a:extLst>
                <a:ext uri="{FF2B5EF4-FFF2-40B4-BE49-F238E27FC236}">
                  <a16:creationId xmlns:a16="http://schemas.microsoft.com/office/drawing/2014/main" id="{B4D09509-F6FC-47A6-B196-CCCFD8E830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7" name="Freeform: Shape 16">
                <a:extLst>
                  <a:ext uri="{FF2B5EF4-FFF2-40B4-BE49-F238E27FC236}">
                    <a16:creationId xmlns:a16="http://schemas.microsoft.com/office/drawing/2014/main" id="{BA5B9D66-192D-4F12-964D-2B23A1D27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C9C14E68-C469-4A71-AF08-169DB545F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4" name="Group 13">
              <a:extLst>
                <a:ext uri="{FF2B5EF4-FFF2-40B4-BE49-F238E27FC236}">
                  <a16:creationId xmlns:a16="http://schemas.microsoft.com/office/drawing/2014/main" id="{B2C18990-7F62-45E8-B68F-47E95E4812F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5" name="Freeform: Shape 14">
                <a:extLst>
                  <a:ext uri="{FF2B5EF4-FFF2-40B4-BE49-F238E27FC236}">
                    <a16:creationId xmlns:a16="http://schemas.microsoft.com/office/drawing/2014/main" id="{AC206BB2-3759-4DF0-9932-7445B6367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381FA6FA-3CB6-4F57-8871-82DDE5BE8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4" name="Slide Number Placeholder 3">
            <a:extLst>
              <a:ext uri="{FF2B5EF4-FFF2-40B4-BE49-F238E27FC236}">
                <a16:creationId xmlns:a16="http://schemas.microsoft.com/office/drawing/2014/main" id="{3643F09C-F528-CCE5-A81D-75B7A8FC7837}"/>
              </a:ext>
            </a:extLst>
          </p:cNvPr>
          <p:cNvSpPr>
            <a:spLocks noGrp="1"/>
          </p:cNvSpPr>
          <p:nvPr>
            <p:ph type="sldNum" sz="quarter" idx="12"/>
          </p:nvPr>
        </p:nvSpPr>
        <p:spPr>
          <a:xfrm>
            <a:off x="8737600" y="466933"/>
            <a:ext cx="2635250" cy="707886"/>
          </a:xfrm>
        </p:spPr>
        <p:txBody>
          <a:bodyPr>
            <a:normAutofit/>
          </a:bodyPr>
          <a:lstStyle/>
          <a:p>
            <a:pPr>
              <a:lnSpc>
                <a:spcPct val="90000"/>
              </a:lnSpc>
              <a:spcAft>
                <a:spcPts val="600"/>
              </a:spcAft>
            </a:pPr>
            <a:fld id="{2633C1E9-BBC2-4CC6-BA8F-42C76672DF1C}" type="slidenum">
              <a:rPr lang="en-GB" sz="4400">
                <a:solidFill>
                  <a:schemeClr val="bg1"/>
                </a:solidFill>
              </a:rPr>
              <a:pPr>
                <a:lnSpc>
                  <a:spcPct val="90000"/>
                </a:lnSpc>
                <a:spcAft>
                  <a:spcPts val="600"/>
                </a:spcAft>
              </a:pPr>
              <a:t>16</a:t>
            </a:fld>
            <a:endParaRPr lang="en-GB" sz="4400">
              <a:solidFill>
                <a:schemeClr val="bg1"/>
              </a:solidFill>
            </a:endParaRPr>
          </a:p>
        </p:txBody>
      </p:sp>
      <p:pic>
        <p:nvPicPr>
          <p:cNvPr id="5" name="Picture 4">
            <a:extLst>
              <a:ext uri="{FF2B5EF4-FFF2-40B4-BE49-F238E27FC236}">
                <a16:creationId xmlns:a16="http://schemas.microsoft.com/office/drawing/2014/main" id="{B687690E-F02C-7C99-FB6A-12015F0920BD}"/>
              </a:ext>
            </a:extLst>
          </p:cNvPr>
          <p:cNvPicPr>
            <a:picLocks noChangeAspect="1"/>
          </p:cNvPicPr>
          <p:nvPr/>
        </p:nvPicPr>
        <p:blipFill>
          <a:blip r:embed="rId3"/>
          <a:stretch>
            <a:fillRect/>
          </a:stretch>
        </p:blipFill>
        <p:spPr>
          <a:xfrm>
            <a:off x="6541932" y="1593260"/>
            <a:ext cx="4369112" cy="2578492"/>
          </a:xfrm>
          <a:prstGeom prst="rect">
            <a:avLst/>
          </a:prstGeom>
        </p:spPr>
      </p:pic>
      <p:sp>
        <p:nvSpPr>
          <p:cNvPr id="3" name="Content Placeholder 2">
            <a:extLst>
              <a:ext uri="{FF2B5EF4-FFF2-40B4-BE49-F238E27FC236}">
                <a16:creationId xmlns:a16="http://schemas.microsoft.com/office/drawing/2014/main" id="{7EDF0B66-F056-27C2-F957-AA16F8CED7F5}"/>
              </a:ext>
            </a:extLst>
          </p:cNvPr>
          <p:cNvSpPr>
            <a:spLocks noGrp="1"/>
          </p:cNvSpPr>
          <p:nvPr>
            <p:ph idx="1"/>
          </p:nvPr>
        </p:nvSpPr>
        <p:spPr>
          <a:xfrm>
            <a:off x="205484" y="1593260"/>
            <a:ext cx="6320574" cy="4889733"/>
          </a:xfrm>
        </p:spPr>
        <p:txBody>
          <a:bodyPr>
            <a:normAutofit/>
          </a:bodyPr>
          <a:lstStyle/>
          <a:p>
            <a:r>
              <a:rPr lang="en-US" sz="2400" dirty="0">
                <a:solidFill>
                  <a:schemeClr val="bg1">
                    <a:alpha val="80000"/>
                  </a:schemeClr>
                </a:solidFill>
              </a:rPr>
              <a:t>A slave who studied under a great Stoic philosopher – </a:t>
            </a:r>
            <a:r>
              <a:rPr lang="en-US" sz="2400" dirty="0" err="1">
                <a:solidFill>
                  <a:schemeClr val="bg1">
                    <a:alpha val="80000"/>
                  </a:schemeClr>
                </a:solidFill>
              </a:rPr>
              <a:t>Musonius</a:t>
            </a:r>
            <a:r>
              <a:rPr lang="en-US" sz="2400" dirty="0">
                <a:solidFill>
                  <a:schemeClr val="bg1">
                    <a:alpha val="80000"/>
                  </a:schemeClr>
                </a:solidFill>
              </a:rPr>
              <a:t> Rufus</a:t>
            </a:r>
          </a:p>
          <a:p>
            <a:r>
              <a:rPr lang="en-US" sz="2400" dirty="0">
                <a:solidFill>
                  <a:schemeClr val="bg1">
                    <a:alpha val="80000"/>
                  </a:schemeClr>
                </a:solidFill>
              </a:rPr>
              <a:t>Stoic comes from Stoa </a:t>
            </a:r>
            <a:r>
              <a:rPr lang="en-US" sz="2400" dirty="0" err="1">
                <a:solidFill>
                  <a:schemeClr val="bg1">
                    <a:alpha val="80000"/>
                  </a:schemeClr>
                </a:solidFill>
              </a:rPr>
              <a:t>Poikile</a:t>
            </a:r>
            <a:r>
              <a:rPr lang="en-US" sz="2400" dirty="0">
                <a:solidFill>
                  <a:schemeClr val="bg1">
                    <a:alpha val="80000"/>
                  </a:schemeClr>
                </a:solidFill>
              </a:rPr>
              <a:t> – painted column in the Athenian marketplace where Stoics gathered to discuss their street philosophy. </a:t>
            </a:r>
          </a:p>
          <a:p>
            <a:r>
              <a:rPr lang="en-US" sz="2400" dirty="0">
                <a:solidFill>
                  <a:schemeClr val="bg1">
                    <a:alpha val="80000"/>
                  </a:schemeClr>
                </a:solidFill>
              </a:rPr>
              <a:t>Stoics argued that if you used your reason to overcome attachments or aversions, then you can remain calm in all circumstances. </a:t>
            </a:r>
          </a:p>
          <a:p>
            <a:r>
              <a:rPr lang="en-US" sz="2400" dirty="0">
                <a:solidFill>
                  <a:schemeClr val="bg1">
                    <a:alpha val="80000"/>
                  </a:schemeClr>
                </a:solidFill>
              </a:rPr>
              <a:t>Like Buddhism, inner freedom, and external defiance are key.</a:t>
            </a:r>
          </a:p>
          <a:p>
            <a:r>
              <a:rPr lang="en-US" sz="2400" dirty="0">
                <a:solidFill>
                  <a:schemeClr val="bg1">
                    <a:alpha val="80000"/>
                  </a:schemeClr>
                </a:solidFill>
              </a:rPr>
              <a:t>Stoic opposition resisted imperial tyranny with frequent imprisonment, punishment, execution </a:t>
            </a:r>
            <a:r>
              <a:rPr lang="en-US" sz="2000" dirty="0">
                <a:solidFill>
                  <a:schemeClr val="bg1">
                    <a:alpha val="80000"/>
                  </a:schemeClr>
                </a:solidFill>
              </a:rPr>
              <a:t>[Evans 2013: 28]</a:t>
            </a:r>
          </a:p>
          <a:p>
            <a:endParaRPr lang="en-GB" sz="1100" dirty="0">
              <a:solidFill>
                <a:schemeClr val="bg1">
                  <a:alpha val="80000"/>
                </a:schemeClr>
              </a:solidFill>
            </a:endParaRPr>
          </a:p>
        </p:txBody>
      </p:sp>
    </p:spTree>
    <p:extLst>
      <p:ext uri="{BB962C8B-B14F-4D97-AF65-F5344CB8AC3E}">
        <p14:creationId xmlns:p14="http://schemas.microsoft.com/office/powerpoint/2010/main" val="898064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58627-5D44-45FD-011A-145F3F464470}"/>
              </a:ext>
            </a:extLst>
          </p:cNvPr>
          <p:cNvSpPr>
            <a:spLocks noGrp="1"/>
          </p:cNvSpPr>
          <p:nvPr>
            <p:ph type="title"/>
          </p:nvPr>
        </p:nvSpPr>
        <p:spPr/>
        <p:txBody>
          <a:bodyPr/>
          <a:lstStyle/>
          <a:p>
            <a:r>
              <a:rPr lang="en-GB" dirty="0"/>
              <a:t>Epictetus</a:t>
            </a:r>
          </a:p>
        </p:txBody>
      </p:sp>
      <p:sp>
        <p:nvSpPr>
          <p:cNvPr id="3" name="Content Placeholder 2">
            <a:extLst>
              <a:ext uri="{FF2B5EF4-FFF2-40B4-BE49-F238E27FC236}">
                <a16:creationId xmlns:a16="http://schemas.microsoft.com/office/drawing/2014/main" id="{BB4A34DA-9AAF-34B5-96C5-4C3B03C3ECEB}"/>
              </a:ext>
            </a:extLst>
          </p:cNvPr>
          <p:cNvSpPr>
            <a:spLocks noGrp="1"/>
          </p:cNvSpPr>
          <p:nvPr>
            <p:ph idx="1"/>
          </p:nvPr>
        </p:nvSpPr>
        <p:spPr>
          <a:xfrm>
            <a:off x="6400800" y="874648"/>
            <a:ext cx="5477256" cy="5481701"/>
          </a:xfrm>
        </p:spPr>
        <p:txBody>
          <a:bodyPr>
            <a:normAutofit lnSpcReduction="10000"/>
          </a:bodyPr>
          <a:lstStyle/>
          <a:p>
            <a:r>
              <a:rPr lang="en-GB" dirty="0"/>
              <a:t>Freed by </a:t>
            </a:r>
            <a:r>
              <a:rPr lang="en-GB" dirty="0" err="1"/>
              <a:t>Ephroditus</a:t>
            </a:r>
            <a:r>
              <a:rPr lang="en-GB" dirty="0"/>
              <a:t>, then all philosophers were banned by Emperor Domitian in 94AD</a:t>
            </a:r>
          </a:p>
          <a:p>
            <a:r>
              <a:rPr lang="en-GB" dirty="0"/>
              <a:t>Emperor Hadrian travelled to speak to him as an old man</a:t>
            </a:r>
          </a:p>
          <a:p>
            <a:r>
              <a:rPr lang="en-GB" dirty="0"/>
              <a:t>Marcus Aurelius, Hadrian’s heir, was more influenced by him than anyone else</a:t>
            </a:r>
          </a:p>
          <a:p>
            <a:r>
              <a:rPr lang="en-GB" dirty="0"/>
              <a:t>He drew on a life of suffering to develop his resilience</a:t>
            </a:r>
          </a:p>
          <a:p>
            <a:r>
              <a:rPr lang="en-GB" dirty="0"/>
              <a:t>How can you remain captain of your own soul no matter what happens to you?</a:t>
            </a:r>
          </a:p>
          <a:p>
            <a:endParaRPr lang="en-GB" dirty="0"/>
          </a:p>
        </p:txBody>
      </p:sp>
      <p:sp>
        <p:nvSpPr>
          <p:cNvPr id="4" name="Slide Number Placeholder 3">
            <a:extLst>
              <a:ext uri="{FF2B5EF4-FFF2-40B4-BE49-F238E27FC236}">
                <a16:creationId xmlns:a16="http://schemas.microsoft.com/office/drawing/2014/main" id="{86135A39-984A-03A6-2FB3-DB399A81A2E8}"/>
              </a:ext>
            </a:extLst>
          </p:cNvPr>
          <p:cNvSpPr>
            <a:spLocks noGrp="1"/>
          </p:cNvSpPr>
          <p:nvPr>
            <p:ph type="sldNum" sz="quarter" idx="12"/>
          </p:nvPr>
        </p:nvSpPr>
        <p:spPr/>
        <p:txBody>
          <a:bodyPr/>
          <a:lstStyle/>
          <a:p>
            <a:fld id="{2633C1E9-BBC2-4CC6-BA8F-42C76672DF1C}" type="slidenum">
              <a:rPr lang="en-GB" smtClean="0"/>
              <a:t>17</a:t>
            </a:fld>
            <a:endParaRPr lang="en-GB"/>
          </a:p>
        </p:txBody>
      </p:sp>
      <p:pic>
        <p:nvPicPr>
          <p:cNvPr id="7" name="Picture 6">
            <a:extLst>
              <a:ext uri="{FF2B5EF4-FFF2-40B4-BE49-F238E27FC236}">
                <a16:creationId xmlns:a16="http://schemas.microsoft.com/office/drawing/2014/main" id="{24EF3B3A-8652-AD46-EB2D-5ABED4627FA5}"/>
              </a:ext>
            </a:extLst>
          </p:cNvPr>
          <p:cNvPicPr>
            <a:picLocks noChangeAspect="1"/>
          </p:cNvPicPr>
          <p:nvPr/>
        </p:nvPicPr>
        <p:blipFill>
          <a:blip r:embed="rId2"/>
          <a:stretch>
            <a:fillRect/>
          </a:stretch>
        </p:blipFill>
        <p:spPr>
          <a:xfrm>
            <a:off x="29308" y="1539552"/>
            <a:ext cx="6371492" cy="3965510"/>
          </a:xfrm>
          <a:prstGeom prst="rect">
            <a:avLst/>
          </a:prstGeom>
        </p:spPr>
      </p:pic>
    </p:spTree>
    <p:extLst>
      <p:ext uri="{BB962C8B-B14F-4D97-AF65-F5344CB8AC3E}">
        <p14:creationId xmlns:p14="http://schemas.microsoft.com/office/powerpoint/2010/main" val="2535743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58627-5D44-45FD-011A-145F3F464470}"/>
              </a:ext>
            </a:extLst>
          </p:cNvPr>
          <p:cNvSpPr>
            <a:spLocks noGrp="1"/>
          </p:cNvSpPr>
          <p:nvPr>
            <p:ph type="title"/>
          </p:nvPr>
        </p:nvSpPr>
        <p:spPr>
          <a:xfrm>
            <a:off x="6234330" y="803325"/>
            <a:ext cx="5314536" cy="1325563"/>
          </a:xfrm>
        </p:spPr>
        <p:txBody>
          <a:bodyPr>
            <a:normAutofit/>
          </a:bodyPr>
          <a:lstStyle/>
          <a:p>
            <a:r>
              <a:rPr lang="en-GB" dirty="0"/>
              <a:t>Epictetus and Control</a:t>
            </a:r>
          </a:p>
        </p:txBody>
      </p:sp>
      <p:sp>
        <p:nvSpPr>
          <p:cNvPr id="11" name="Freeform: Shape 1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EE359BF0-851F-9921-910C-A950593A6FC3}"/>
              </a:ext>
            </a:extLst>
          </p:cNvPr>
          <p:cNvPicPr>
            <a:picLocks noChangeAspect="1"/>
          </p:cNvPicPr>
          <p:nvPr/>
        </p:nvPicPr>
        <p:blipFill rotWithShape="1">
          <a:blip r:embed="rId2"/>
          <a:srcRect l="18764" r="17002" b="2"/>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4" name="Slide Number Placeholder 3">
            <a:extLst>
              <a:ext uri="{FF2B5EF4-FFF2-40B4-BE49-F238E27FC236}">
                <a16:creationId xmlns:a16="http://schemas.microsoft.com/office/drawing/2014/main" id="{86135A39-984A-03A6-2FB3-DB399A81A2E8}"/>
              </a:ext>
            </a:extLst>
          </p:cNvPr>
          <p:cNvSpPr>
            <a:spLocks noGrp="1"/>
          </p:cNvSpPr>
          <p:nvPr>
            <p:ph type="sldNum" sz="quarter" idx="12"/>
          </p:nvPr>
        </p:nvSpPr>
        <p:spPr>
          <a:xfrm>
            <a:off x="11000232" y="6108192"/>
            <a:ext cx="548640" cy="548640"/>
          </a:xfrm>
          <a:prstGeom prst="ellipse">
            <a:avLst/>
          </a:prstGeom>
          <a:solidFill>
            <a:srgbClr val="295A60"/>
          </a:solidFill>
        </p:spPr>
        <p:txBody>
          <a:bodyPr anchor="ctr">
            <a:normAutofit/>
          </a:bodyPr>
          <a:lstStyle/>
          <a:p>
            <a:pPr algn="ctr">
              <a:spcAft>
                <a:spcPts val="600"/>
              </a:spcAft>
            </a:pPr>
            <a:fld id="{2633C1E9-BBC2-4CC6-BA8F-42C76672DF1C}" type="slidenum">
              <a:rPr lang="en-GB" sz="1500">
                <a:solidFill>
                  <a:srgbClr val="FFFFFF"/>
                </a:solidFill>
              </a:rPr>
              <a:pPr algn="ctr">
                <a:spcAft>
                  <a:spcPts val="600"/>
                </a:spcAft>
              </a:pPr>
              <a:t>18</a:t>
            </a:fld>
            <a:endParaRPr lang="en-GB" sz="1500">
              <a:solidFill>
                <a:srgbClr val="FFFFFF"/>
              </a:solidFill>
            </a:endParaRPr>
          </a:p>
        </p:txBody>
      </p:sp>
      <p:graphicFrame>
        <p:nvGraphicFramePr>
          <p:cNvPr id="8" name="Content Placeholder 2">
            <a:extLst>
              <a:ext uri="{FF2B5EF4-FFF2-40B4-BE49-F238E27FC236}">
                <a16:creationId xmlns:a16="http://schemas.microsoft.com/office/drawing/2014/main" id="{5A82FF11-C1AD-97ED-42F4-C88E2C3F89A4}"/>
              </a:ext>
            </a:extLst>
          </p:cNvPr>
          <p:cNvGraphicFramePr>
            <a:graphicFrameLocks noGrp="1"/>
          </p:cNvGraphicFramePr>
          <p:nvPr>
            <p:ph idx="1"/>
            <p:extLst>
              <p:ext uri="{D42A27DB-BD31-4B8C-83A1-F6EECF244321}">
                <p14:modId xmlns:p14="http://schemas.microsoft.com/office/powerpoint/2010/main" val="1374977477"/>
              </p:ext>
            </p:extLst>
          </p:nvPr>
        </p:nvGraphicFramePr>
        <p:xfrm>
          <a:off x="5702157" y="1910993"/>
          <a:ext cx="6287785" cy="3927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72523556"/>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58627-5D44-45FD-011A-145F3F464470}"/>
              </a:ext>
            </a:extLst>
          </p:cNvPr>
          <p:cNvSpPr>
            <a:spLocks noGrp="1"/>
          </p:cNvSpPr>
          <p:nvPr>
            <p:ph type="title"/>
          </p:nvPr>
        </p:nvSpPr>
        <p:spPr>
          <a:xfrm>
            <a:off x="828788" y="331249"/>
            <a:ext cx="10515600" cy="1325563"/>
          </a:xfrm>
        </p:spPr>
        <p:txBody>
          <a:bodyPr/>
          <a:lstStyle/>
          <a:p>
            <a:r>
              <a:rPr lang="en-GB" dirty="0"/>
              <a:t>Epictetus and Control</a:t>
            </a:r>
          </a:p>
        </p:txBody>
      </p:sp>
      <p:sp>
        <p:nvSpPr>
          <p:cNvPr id="8" name="Text Placeholder 7">
            <a:extLst>
              <a:ext uri="{FF2B5EF4-FFF2-40B4-BE49-F238E27FC236}">
                <a16:creationId xmlns:a16="http://schemas.microsoft.com/office/drawing/2014/main" id="{C91D088C-8082-40AC-E756-ACDD4C9F3416}"/>
              </a:ext>
            </a:extLst>
          </p:cNvPr>
          <p:cNvSpPr>
            <a:spLocks noGrp="1"/>
          </p:cNvSpPr>
          <p:nvPr>
            <p:ph type="body" idx="1"/>
          </p:nvPr>
        </p:nvSpPr>
        <p:spPr>
          <a:xfrm>
            <a:off x="847612" y="1405986"/>
            <a:ext cx="5157787" cy="823912"/>
          </a:xfrm>
        </p:spPr>
        <p:txBody>
          <a:bodyPr>
            <a:normAutofit/>
          </a:bodyPr>
          <a:lstStyle/>
          <a:p>
            <a:r>
              <a:rPr lang="en-GB" sz="3200" dirty="0"/>
              <a:t>Not in Our Control (Zone 2)</a:t>
            </a:r>
          </a:p>
        </p:txBody>
      </p:sp>
      <p:sp>
        <p:nvSpPr>
          <p:cNvPr id="9" name="Content Placeholder 8">
            <a:extLst>
              <a:ext uri="{FF2B5EF4-FFF2-40B4-BE49-F238E27FC236}">
                <a16:creationId xmlns:a16="http://schemas.microsoft.com/office/drawing/2014/main" id="{AC7730B0-3EEA-57B6-46CF-C53E6FE24981}"/>
              </a:ext>
            </a:extLst>
          </p:cNvPr>
          <p:cNvSpPr>
            <a:spLocks noGrp="1"/>
          </p:cNvSpPr>
          <p:nvPr>
            <p:ph sz="half" idx="2"/>
          </p:nvPr>
        </p:nvSpPr>
        <p:spPr>
          <a:xfrm>
            <a:off x="847612" y="2355248"/>
            <a:ext cx="5157787" cy="4096544"/>
          </a:xfrm>
        </p:spPr>
        <p:txBody>
          <a:bodyPr>
            <a:normAutofit fontScale="92500" lnSpcReduction="20000"/>
          </a:bodyPr>
          <a:lstStyle/>
          <a:p>
            <a:r>
              <a:rPr lang="en-US" dirty="0"/>
              <a:t>Body</a:t>
            </a:r>
          </a:p>
          <a:p>
            <a:r>
              <a:rPr lang="en-US" dirty="0"/>
              <a:t>Property, Reputation, Job</a:t>
            </a:r>
          </a:p>
          <a:p>
            <a:r>
              <a:rPr lang="en-US" dirty="0"/>
              <a:t>Parents, friends, co-workers, boss</a:t>
            </a:r>
          </a:p>
          <a:p>
            <a:r>
              <a:rPr lang="en-US" dirty="0"/>
              <a:t>Weather</a:t>
            </a:r>
          </a:p>
          <a:p>
            <a:r>
              <a:rPr lang="en-US" dirty="0"/>
              <a:t>Economy</a:t>
            </a:r>
          </a:p>
          <a:p>
            <a:r>
              <a:rPr lang="en-US" dirty="0"/>
              <a:t>Past, future</a:t>
            </a:r>
          </a:p>
          <a:p>
            <a:r>
              <a:rPr lang="en-US" dirty="0"/>
              <a:t>The fact we are going to die.</a:t>
            </a:r>
          </a:p>
          <a:p>
            <a:endParaRPr lang="en-GB" dirty="0"/>
          </a:p>
        </p:txBody>
      </p:sp>
      <p:sp>
        <p:nvSpPr>
          <p:cNvPr id="10" name="Text Placeholder 9">
            <a:extLst>
              <a:ext uri="{FF2B5EF4-FFF2-40B4-BE49-F238E27FC236}">
                <a16:creationId xmlns:a16="http://schemas.microsoft.com/office/drawing/2014/main" id="{D818E90A-8466-46D6-A339-B41B0308B3E6}"/>
              </a:ext>
            </a:extLst>
          </p:cNvPr>
          <p:cNvSpPr>
            <a:spLocks noGrp="1"/>
          </p:cNvSpPr>
          <p:nvPr>
            <p:ph type="body" sz="quarter" idx="3"/>
          </p:nvPr>
        </p:nvSpPr>
        <p:spPr>
          <a:xfrm>
            <a:off x="6096000" y="1405986"/>
            <a:ext cx="5183188" cy="823912"/>
          </a:xfrm>
        </p:spPr>
        <p:txBody>
          <a:bodyPr>
            <a:normAutofit/>
          </a:bodyPr>
          <a:lstStyle/>
          <a:p>
            <a:r>
              <a:rPr lang="en-GB" sz="3200" dirty="0"/>
              <a:t>In Our Control (Zone 1)</a:t>
            </a:r>
          </a:p>
        </p:txBody>
      </p:sp>
      <p:sp>
        <p:nvSpPr>
          <p:cNvPr id="11" name="Content Placeholder 10">
            <a:extLst>
              <a:ext uri="{FF2B5EF4-FFF2-40B4-BE49-F238E27FC236}">
                <a16:creationId xmlns:a16="http://schemas.microsoft.com/office/drawing/2014/main" id="{BFD5F5C8-959B-6647-181C-8E3999006531}"/>
              </a:ext>
            </a:extLst>
          </p:cNvPr>
          <p:cNvSpPr>
            <a:spLocks noGrp="1"/>
          </p:cNvSpPr>
          <p:nvPr>
            <p:ph sz="quarter" idx="4"/>
          </p:nvPr>
        </p:nvSpPr>
        <p:spPr>
          <a:xfrm>
            <a:off x="6096000" y="2355248"/>
            <a:ext cx="5183188" cy="3684588"/>
          </a:xfrm>
        </p:spPr>
        <p:txBody>
          <a:bodyPr>
            <a:normAutofit fontScale="92500" lnSpcReduction="20000"/>
          </a:bodyPr>
          <a:lstStyle/>
          <a:p>
            <a:r>
              <a:rPr lang="en-US" dirty="0"/>
              <a:t>Our beliefs …</a:t>
            </a:r>
          </a:p>
          <a:p>
            <a:r>
              <a:rPr lang="en-US" dirty="0"/>
              <a:t>… and nothing more!</a:t>
            </a:r>
          </a:p>
          <a:p>
            <a:r>
              <a:rPr lang="en-US" dirty="0"/>
              <a:t>If we control our beliefs, we are Kings and Queens</a:t>
            </a:r>
          </a:p>
          <a:p>
            <a:r>
              <a:rPr lang="en-US" dirty="0"/>
              <a:t>We always choose what to think and believe</a:t>
            </a:r>
          </a:p>
          <a:p>
            <a:r>
              <a:rPr lang="en-US" dirty="0"/>
              <a:t>We cannot be robbed of our free will</a:t>
            </a:r>
          </a:p>
          <a:p>
            <a:r>
              <a:rPr lang="en-US" dirty="0"/>
              <a:t>But we cannot control Zone 2 – external events</a:t>
            </a:r>
            <a:endParaRPr lang="en-GB" dirty="0"/>
          </a:p>
        </p:txBody>
      </p:sp>
      <p:sp>
        <p:nvSpPr>
          <p:cNvPr id="4" name="Slide Number Placeholder 3">
            <a:extLst>
              <a:ext uri="{FF2B5EF4-FFF2-40B4-BE49-F238E27FC236}">
                <a16:creationId xmlns:a16="http://schemas.microsoft.com/office/drawing/2014/main" id="{86135A39-984A-03A6-2FB3-DB399A81A2E8}"/>
              </a:ext>
            </a:extLst>
          </p:cNvPr>
          <p:cNvSpPr>
            <a:spLocks noGrp="1"/>
          </p:cNvSpPr>
          <p:nvPr>
            <p:ph type="sldNum" sz="quarter" idx="12"/>
          </p:nvPr>
        </p:nvSpPr>
        <p:spPr/>
        <p:txBody>
          <a:bodyPr/>
          <a:lstStyle/>
          <a:p>
            <a:fld id="{2633C1E9-BBC2-4CC6-BA8F-42C76672DF1C}" type="slidenum">
              <a:rPr lang="en-GB" smtClean="0"/>
              <a:t>19</a:t>
            </a:fld>
            <a:endParaRPr lang="en-GB"/>
          </a:p>
        </p:txBody>
      </p:sp>
    </p:spTree>
    <p:extLst>
      <p:ext uri="{BB962C8B-B14F-4D97-AF65-F5344CB8AC3E}">
        <p14:creationId xmlns:p14="http://schemas.microsoft.com/office/powerpoint/2010/main" val="1971248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xEl>
                                              <p:pRg st="1" end="1"/>
                                            </p:txEl>
                                          </p:spTgt>
                                        </p:tgtEl>
                                        <p:attrNameLst>
                                          <p:attrName>style.visibility</p:attrName>
                                        </p:attrNameLst>
                                      </p:cBhvr>
                                      <p:to>
                                        <p:strVal val="visible"/>
                                      </p:to>
                                    </p:set>
                                    <p:anim calcmode="lin" valueType="num">
                                      <p:cBhvr additive="base">
                                        <p:cTn id="13"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anim calcmode="lin" valueType="num">
                                      <p:cBhvr additive="base">
                                        <p:cTn id="19"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xEl>
                                              <p:pRg st="3" end="3"/>
                                            </p:txEl>
                                          </p:spTgt>
                                        </p:tgtEl>
                                        <p:attrNameLst>
                                          <p:attrName>style.visibility</p:attrName>
                                        </p:attrNameLst>
                                      </p:cBhvr>
                                      <p:to>
                                        <p:strVal val="visible"/>
                                      </p:to>
                                    </p:set>
                                    <p:anim calcmode="lin" valueType="num">
                                      <p:cBhvr additive="base">
                                        <p:cTn id="25"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xEl>
                                              <p:pRg st="4" end="4"/>
                                            </p:txEl>
                                          </p:spTgt>
                                        </p:tgtEl>
                                        <p:attrNameLst>
                                          <p:attrName>style.visibility</p:attrName>
                                        </p:attrNameLst>
                                      </p:cBhvr>
                                      <p:to>
                                        <p:strVal val="visible"/>
                                      </p:to>
                                    </p:set>
                                    <p:anim calcmode="lin" valueType="num">
                                      <p:cBhvr additive="base">
                                        <p:cTn id="31"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9">
                                            <p:txEl>
                                              <p:pRg st="5" end="5"/>
                                            </p:txEl>
                                          </p:spTgt>
                                        </p:tgtEl>
                                        <p:attrNameLst>
                                          <p:attrName>style.visibility</p:attrName>
                                        </p:attrNameLst>
                                      </p:cBhvr>
                                      <p:to>
                                        <p:strVal val="visible"/>
                                      </p:to>
                                    </p:set>
                                    <p:anim calcmode="lin" valueType="num">
                                      <p:cBhvr additive="base">
                                        <p:cTn id="37" dur="500" fill="hold"/>
                                        <p:tgtEl>
                                          <p:spTgt spid="9">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9">
                                            <p:txEl>
                                              <p:pRg st="6" end="6"/>
                                            </p:txEl>
                                          </p:spTgt>
                                        </p:tgtEl>
                                        <p:attrNameLst>
                                          <p:attrName>style.visibility</p:attrName>
                                        </p:attrNameLst>
                                      </p:cBhvr>
                                      <p:to>
                                        <p:strVal val="visible"/>
                                      </p:to>
                                    </p:set>
                                    <p:anim calcmode="lin" valueType="num">
                                      <p:cBhvr additive="base">
                                        <p:cTn id="43" dur="500" fill="hold"/>
                                        <p:tgtEl>
                                          <p:spTgt spid="9">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1">
                                            <p:txEl>
                                              <p:pRg st="0" end="0"/>
                                            </p:txEl>
                                          </p:spTgt>
                                        </p:tgtEl>
                                        <p:attrNameLst>
                                          <p:attrName>style.visibility</p:attrName>
                                        </p:attrNameLst>
                                      </p:cBhvr>
                                      <p:to>
                                        <p:strVal val="visible"/>
                                      </p:to>
                                    </p:set>
                                    <p:anim calcmode="lin" valueType="num">
                                      <p:cBhvr additive="base">
                                        <p:cTn id="49"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1">
                                            <p:txEl>
                                              <p:pRg st="1" end="1"/>
                                            </p:txEl>
                                          </p:spTgt>
                                        </p:tgtEl>
                                        <p:attrNameLst>
                                          <p:attrName>style.visibility</p:attrName>
                                        </p:attrNameLst>
                                      </p:cBhvr>
                                      <p:to>
                                        <p:strVal val="visible"/>
                                      </p:to>
                                    </p:set>
                                    <p:anim calcmode="lin" valueType="num">
                                      <p:cBhvr additive="base">
                                        <p:cTn id="55" dur="500" fill="hold"/>
                                        <p:tgtEl>
                                          <p:spTgt spid="11">
                                            <p:txEl>
                                              <p:pRg st="1" end="1"/>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1">
                                            <p:txEl>
                                              <p:pRg st="2" end="2"/>
                                            </p:txEl>
                                          </p:spTgt>
                                        </p:tgtEl>
                                        <p:attrNameLst>
                                          <p:attrName>style.visibility</p:attrName>
                                        </p:attrNameLst>
                                      </p:cBhvr>
                                      <p:to>
                                        <p:strVal val="visible"/>
                                      </p:to>
                                    </p:set>
                                    <p:anim calcmode="lin" valueType="num">
                                      <p:cBhvr additive="base">
                                        <p:cTn id="61" dur="500" fill="hold"/>
                                        <p:tgtEl>
                                          <p:spTgt spid="11">
                                            <p:txEl>
                                              <p:pRg st="2" end="2"/>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1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1">
                                            <p:txEl>
                                              <p:pRg st="3" end="3"/>
                                            </p:txEl>
                                          </p:spTgt>
                                        </p:tgtEl>
                                        <p:attrNameLst>
                                          <p:attrName>style.visibility</p:attrName>
                                        </p:attrNameLst>
                                      </p:cBhvr>
                                      <p:to>
                                        <p:strVal val="visible"/>
                                      </p:to>
                                    </p:set>
                                    <p:anim calcmode="lin" valueType="num">
                                      <p:cBhvr additive="base">
                                        <p:cTn id="67" dur="500" fill="hold"/>
                                        <p:tgtEl>
                                          <p:spTgt spid="11">
                                            <p:txEl>
                                              <p:pRg st="3" end="3"/>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1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11">
                                            <p:txEl>
                                              <p:pRg st="4" end="4"/>
                                            </p:txEl>
                                          </p:spTgt>
                                        </p:tgtEl>
                                        <p:attrNameLst>
                                          <p:attrName>style.visibility</p:attrName>
                                        </p:attrNameLst>
                                      </p:cBhvr>
                                      <p:to>
                                        <p:strVal val="visible"/>
                                      </p:to>
                                    </p:set>
                                    <p:anim calcmode="lin" valueType="num">
                                      <p:cBhvr additive="base">
                                        <p:cTn id="73" dur="500" fill="hold"/>
                                        <p:tgtEl>
                                          <p:spTgt spid="11">
                                            <p:txEl>
                                              <p:pRg st="4" end="4"/>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1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11">
                                            <p:txEl>
                                              <p:pRg st="5" end="5"/>
                                            </p:txEl>
                                          </p:spTgt>
                                        </p:tgtEl>
                                        <p:attrNameLst>
                                          <p:attrName>style.visibility</p:attrName>
                                        </p:attrNameLst>
                                      </p:cBhvr>
                                      <p:to>
                                        <p:strVal val="visible"/>
                                      </p:to>
                                    </p:set>
                                    <p:anim calcmode="lin" valueType="num">
                                      <p:cBhvr additive="base">
                                        <p:cTn id="79" dur="500" fill="hold"/>
                                        <p:tgtEl>
                                          <p:spTgt spid="11">
                                            <p:txEl>
                                              <p:pRg st="5" end="5"/>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11">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P spid="11"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58627-5D44-45FD-011A-145F3F464470}"/>
              </a:ext>
            </a:extLst>
          </p:cNvPr>
          <p:cNvSpPr>
            <a:spLocks noGrp="1"/>
          </p:cNvSpPr>
          <p:nvPr>
            <p:ph type="title"/>
          </p:nvPr>
        </p:nvSpPr>
        <p:spPr/>
        <p:txBody>
          <a:bodyPr/>
          <a:lstStyle/>
          <a:p>
            <a:r>
              <a:rPr lang="en-GB" dirty="0"/>
              <a:t>Epictetus and Suffering</a:t>
            </a:r>
          </a:p>
        </p:txBody>
      </p:sp>
      <p:sp>
        <p:nvSpPr>
          <p:cNvPr id="9" name="Content Placeholder 8">
            <a:extLst>
              <a:ext uri="{FF2B5EF4-FFF2-40B4-BE49-F238E27FC236}">
                <a16:creationId xmlns:a16="http://schemas.microsoft.com/office/drawing/2014/main" id="{AC7730B0-3EEA-57B6-46CF-C53E6FE24981}"/>
              </a:ext>
            </a:extLst>
          </p:cNvPr>
          <p:cNvSpPr>
            <a:spLocks noGrp="1"/>
          </p:cNvSpPr>
          <p:nvPr>
            <p:ph sz="half" idx="1"/>
          </p:nvPr>
        </p:nvSpPr>
        <p:spPr/>
        <p:txBody>
          <a:bodyPr>
            <a:normAutofit/>
          </a:bodyPr>
          <a:lstStyle/>
          <a:p>
            <a:endParaRPr lang="en-US" dirty="0"/>
          </a:p>
          <a:p>
            <a:endParaRPr lang="en-GB" dirty="0"/>
          </a:p>
        </p:txBody>
      </p:sp>
      <p:sp>
        <p:nvSpPr>
          <p:cNvPr id="7" name="Content Placeholder 6">
            <a:extLst>
              <a:ext uri="{FF2B5EF4-FFF2-40B4-BE49-F238E27FC236}">
                <a16:creationId xmlns:a16="http://schemas.microsoft.com/office/drawing/2014/main" id="{B605BF50-23F9-118F-5386-9938E4FCE082}"/>
              </a:ext>
            </a:extLst>
          </p:cNvPr>
          <p:cNvSpPr>
            <a:spLocks noGrp="1"/>
          </p:cNvSpPr>
          <p:nvPr>
            <p:ph sz="half" idx="2"/>
          </p:nvPr>
        </p:nvSpPr>
        <p:spPr>
          <a:xfrm>
            <a:off x="838200" y="1723215"/>
            <a:ext cx="5181600" cy="4351338"/>
          </a:xfrm>
        </p:spPr>
        <p:txBody>
          <a:bodyPr/>
          <a:lstStyle/>
          <a:p>
            <a:r>
              <a:rPr lang="en-US" dirty="0"/>
              <a:t>Suffering arises when we think we can have control over something in zone 2 and then we feel helpless and frustrated</a:t>
            </a:r>
          </a:p>
          <a:p>
            <a:r>
              <a:rPr lang="en-US" dirty="0"/>
              <a:t>We do not take responsibility for zone 1. Instead, we blame our thoughts on the outside world.</a:t>
            </a:r>
          </a:p>
          <a:p>
            <a:r>
              <a:rPr lang="en-US" dirty="0"/>
              <a:t>Paranoia, alienation, stress and depression </a:t>
            </a:r>
          </a:p>
          <a:p>
            <a:endParaRPr lang="en-GB" dirty="0"/>
          </a:p>
        </p:txBody>
      </p:sp>
      <p:sp>
        <p:nvSpPr>
          <p:cNvPr id="4" name="Slide Number Placeholder 3">
            <a:extLst>
              <a:ext uri="{FF2B5EF4-FFF2-40B4-BE49-F238E27FC236}">
                <a16:creationId xmlns:a16="http://schemas.microsoft.com/office/drawing/2014/main" id="{86135A39-984A-03A6-2FB3-DB399A81A2E8}"/>
              </a:ext>
            </a:extLst>
          </p:cNvPr>
          <p:cNvSpPr>
            <a:spLocks noGrp="1"/>
          </p:cNvSpPr>
          <p:nvPr>
            <p:ph type="sldNum" sz="quarter" idx="12"/>
          </p:nvPr>
        </p:nvSpPr>
        <p:spPr/>
        <p:txBody>
          <a:bodyPr/>
          <a:lstStyle/>
          <a:p>
            <a:fld id="{2633C1E9-BBC2-4CC6-BA8F-42C76672DF1C}" type="slidenum">
              <a:rPr lang="en-GB" smtClean="0"/>
              <a:t>20</a:t>
            </a:fld>
            <a:endParaRPr lang="en-GB"/>
          </a:p>
        </p:txBody>
      </p:sp>
      <p:sp>
        <p:nvSpPr>
          <p:cNvPr id="5" name="TextBox 4">
            <a:extLst>
              <a:ext uri="{FF2B5EF4-FFF2-40B4-BE49-F238E27FC236}">
                <a16:creationId xmlns:a16="http://schemas.microsoft.com/office/drawing/2014/main" id="{218A4891-F60B-5FD4-1888-9B383C4D0C01}"/>
              </a:ext>
            </a:extLst>
          </p:cNvPr>
          <p:cNvSpPr txBox="1"/>
          <p:nvPr/>
        </p:nvSpPr>
        <p:spPr>
          <a:xfrm>
            <a:off x="478536" y="5833130"/>
            <a:ext cx="2136648" cy="523220"/>
          </a:xfrm>
          <a:prstGeom prst="rect">
            <a:avLst/>
          </a:prstGeom>
          <a:noFill/>
        </p:spPr>
        <p:txBody>
          <a:bodyPr wrap="square">
            <a:spAutoFit/>
          </a:bodyPr>
          <a:lstStyle/>
          <a:p>
            <a:endParaRPr lang="en-US" sz="1200" dirty="0"/>
          </a:p>
          <a:p>
            <a:r>
              <a:rPr lang="en-US" sz="1600" dirty="0"/>
              <a:t>Evans 2013: 29-32</a:t>
            </a:r>
          </a:p>
        </p:txBody>
      </p:sp>
      <p:sp>
        <p:nvSpPr>
          <p:cNvPr id="13" name="TextBox 12">
            <a:extLst>
              <a:ext uri="{FF2B5EF4-FFF2-40B4-BE49-F238E27FC236}">
                <a16:creationId xmlns:a16="http://schemas.microsoft.com/office/drawing/2014/main" id="{604152C5-CEFC-233A-EA09-AB32B8B6C5C7}"/>
              </a:ext>
            </a:extLst>
          </p:cNvPr>
          <p:cNvSpPr txBox="1"/>
          <p:nvPr/>
        </p:nvSpPr>
        <p:spPr>
          <a:xfrm>
            <a:off x="6379464" y="937058"/>
            <a:ext cx="5334000" cy="5262979"/>
          </a:xfrm>
          <a:prstGeom prst="rect">
            <a:avLst/>
          </a:prstGeom>
          <a:solidFill>
            <a:srgbClr val="FFC000"/>
          </a:solidFill>
        </p:spPr>
        <p:txBody>
          <a:bodyPr wrap="square">
            <a:spAutoFit/>
          </a:bodyPr>
          <a:lstStyle/>
          <a:p>
            <a:r>
              <a:rPr lang="en-US" sz="2800" b="1" dirty="0"/>
              <a:t>2010 Institute of Psychiatry Study</a:t>
            </a:r>
          </a:p>
          <a:p>
            <a:pPr marL="342900" indent="-342900">
              <a:buFont typeface="Arial" panose="020B0604020202020204" pitchFamily="34" charset="0"/>
              <a:buChar char="•"/>
            </a:pPr>
            <a:r>
              <a:rPr lang="en-US" sz="2800" dirty="0"/>
              <a:t>The main cause of emotional suffering for soldiers serving in Iraq was phone calls from their wives where they complained about problems back home</a:t>
            </a:r>
          </a:p>
          <a:p>
            <a:pPr marL="342900" indent="-342900">
              <a:buFont typeface="Arial" panose="020B0604020202020204" pitchFamily="34" charset="0"/>
              <a:buChar char="•"/>
            </a:pPr>
            <a:r>
              <a:rPr lang="en-US" sz="2800" dirty="0"/>
              <a:t>Soldiers were powerless to do anything about </a:t>
            </a:r>
          </a:p>
          <a:p>
            <a:pPr marL="342900" indent="-342900">
              <a:buFont typeface="Arial" panose="020B0604020202020204" pitchFamily="34" charset="0"/>
              <a:buChar char="•"/>
            </a:pPr>
            <a:r>
              <a:rPr lang="en-US" sz="2800" dirty="0"/>
              <a:t>Epictetus says we can overcome these feelings by reminding ourselves what is in our control and what is not </a:t>
            </a:r>
          </a:p>
        </p:txBody>
      </p:sp>
    </p:spTree>
    <p:extLst>
      <p:ext uri="{BB962C8B-B14F-4D97-AF65-F5344CB8AC3E}">
        <p14:creationId xmlns:p14="http://schemas.microsoft.com/office/powerpoint/2010/main" val="3693626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circle(in)">
                                      <p:cBhvr>
                                        <p:cTn id="25"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13"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630ABE06-85D7-7A97-464D-D8791E785342}"/>
              </a:ext>
            </a:extLst>
          </p:cNvPr>
          <p:cNvSpPr>
            <a:spLocks noGrp="1"/>
          </p:cNvSpPr>
          <p:nvPr>
            <p:ph type="title"/>
          </p:nvPr>
        </p:nvSpPr>
        <p:spPr/>
        <p:txBody>
          <a:bodyPr/>
          <a:lstStyle/>
          <a:p>
            <a:r>
              <a:rPr lang="en-GB" dirty="0"/>
              <a:t>Key for HRM and Organisational Development</a:t>
            </a:r>
          </a:p>
        </p:txBody>
      </p:sp>
      <p:sp>
        <p:nvSpPr>
          <p:cNvPr id="7" name="Content Placeholder 6">
            <a:extLst>
              <a:ext uri="{FF2B5EF4-FFF2-40B4-BE49-F238E27FC236}">
                <a16:creationId xmlns:a16="http://schemas.microsoft.com/office/drawing/2014/main" id="{C6346327-D3D0-C072-5976-D67E4876A10B}"/>
              </a:ext>
            </a:extLst>
          </p:cNvPr>
          <p:cNvSpPr>
            <a:spLocks noGrp="1"/>
          </p:cNvSpPr>
          <p:nvPr>
            <p:ph sz="half" idx="1"/>
          </p:nvPr>
        </p:nvSpPr>
        <p:spPr>
          <a:xfrm>
            <a:off x="838200" y="1825625"/>
            <a:ext cx="4373880" cy="4351338"/>
          </a:xfrm>
        </p:spPr>
        <p:txBody>
          <a:bodyPr>
            <a:normAutofit lnSpcReduction="10000"/>
          </a:bodyPr>
          <a:lstStyle/>
          <a:p>
            <a:pPr marL="0" indent="0">
              <a:buNone/>
            </a:pPr>
            <a:r>
              <a:rPr lang="en-US" b="1" dirty="0"/>
              <a:t>US Army Leadership Manual </a:t>
            </a:r>
          </a:p>
          <a:p>
            <a:endParaRPr lang="en-US" dirty="0"/>
          </a:p>
          <a:p>
            <a:r>
              <a:rPr lang="en-US" dirty="0"/>
              <a:t>“It is critical for leaders to remain calm under pressure and to expend energy they can positively influence and not worry about things they cannot affect.”</a:t>
            </a:r>
          </a:p>
        </p:txBody>
      </p:sp>
      <p:sp>
        <p:nvSpPr>
          <p:cNvPr id="9" name="Content Placeholder 8">
            <a:extLst>
              <a:ext uri="{FF2B5EF4-FFF2-40B4-BE49-F238E27FC236}">
                <a16:creationId xmlns:a16="http://schemas.microsoft.com/office/drawing/2014/main" id="{6735E351-8638-47AA-EA55-3EB21152EE32}"/>
              </a:ext>
            </a:extLst>
          </p:cNvPr>
          <p:cNvSpPr>
            <a:spLocks noGrp="1"/>
          </p:cNvSpPr>
          <p:nvPr>
            <p:ph sz="half" idx="2"/>
          </p:nvPr>
        </p:nvSpPr>
        <p:spPr>
          <a:xfrm>
            <a:off x="5440680" y="1911097"/>
            <a:ext cx="6547104" cy="3794760"/>
          </a:xfrm>
          <a:solidFill>
            <a:srgbClr val="FFC000"/>
          </a:solidFill>
        </p:spPr>
        <p:txBody>
          <a:bodyPr>
            <a:normAutofit lnSpcReduction="10000"/>
          </a:bodyPr>
          <a:lstStyle/>
          <a:p>
            <a:pPr marL="0" indent="0">
              <a:buNone/>
            </a:pPr>
            <a:r>
              <a:rPr lang="en-US" sz="3200" b="1" dirty="0"/>
              <a:t>Serenity Prayer</a:t>
            </a:r>
          </a:p>
          <a:p>
            <a:r>
              <a:rPr lang="en-US" dirty="0"/>
              <a:t>God, grant me the serenity</a:t>
            </a:r>
          </a:p>
          <a:p>
            <a:r>
              <a:rPr lang="en-US" dirty="0"/>
              <a:t>To accept the things I cannot change,</a:t>
            </a:r>
          </a:p>
          <a:p>
            <a:r>
              <a:rPr lang="en-US" dirty="0"/>
              <a:t>The courage to change the things I can,</a:t>
            </a:r>
          </a:p>
          <a:p>
            <a:r>
              <a:rPr lang="en-US" dirty="0"/>
              <a:t>And the wisdom to know the difference.</a:t>
            </a:r>
          </a:p>
          <a:p>
            <a:pPr marL="0" indent="0">
              <a:buNone/>
            </a:pPr>
            <a:endParaRPr lang="en-US" dirty="0"/>
          </a:p>
          <a:p>
            <a:pPr marL="0" indent="0">
              <a:buNone/>
            </a:pPr>
            <a:r>
              <a:rPr lang="en-US" dirty="0"/>
              <a:t>Used widely by rehab </a:t>
            </a:r>
            <a:r>
              <a:rPr lang="en-US" dirty="0" err="1"/>
              <a:t>organisation</a:t>
            </a:r>
            <a:r>
              <a:rPr lang="en-US" dirty="0"/>
              <a:t> like AA, Gambler’s Anonymous etc.</a:t>
            </a:r>
          </a:p>
        </p:txBody>
      </p:sp>
      <p:sp>
        <p:nvSpPr>
          <p:cNvPr id="5" name="Slide Number Placeholder 4">
            <a:extLst>
              <a:ext uri="{FF2B5EF4-FFF2-40B4-BE49-F238E27FC236}">
                <a16:creationId xmlns:a16="http://schemas.microsoft.com/office/drawing/2014/main" id="{7A2DAFED-946A-9E64-02F6-7D45A8AC6620}"/>
              </a:ext>
            </a:extLst>
          </p:cNvPr>
          <p:cNvSpPr>
            <a:spLocks noGrp="1"/>
          </p:cNvSpPr>
          <p:nvPr>
            <p:ph type="sldNum" sz="quarter" idx="12"/>
          </p:nvPr>
        </p:nvSpPr>
        <p:spPr/>
        <p:txBody>
          <a:bodyPr/>
          <a:lstStyle/>
          <a:p>
            <a:fld id="{2633C1E9-BBC2-4CC6-BA8F-42C76672DF1C}" type="slidenum">
              <a:rPr lang="en-GB" smtClean="0"/>
              <a:t>21</a:t>
            </a:fld>
            <a:endParaRPr lang="en-GB"/>
          </a:p>
        </p:txBody>
      </p:sp>
    </p:spTree>
    <p:extLst>
      <p:ext uri="{BB962C8B-B14F-4D97-AF65-F5344CB8AC3E}">
        <p14:creationId xmlns:p14="http://schemas.microsoft.com/office/powerpoint/2010/main" val="3883094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anim calcmode="lin" valueType="num">
                                      <p:cBhvr additive="base">
                                        <p:cTn id="13"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grpId="0" nodeType="clickEffect">
                                  <p:stCondLst>
                                    <p:cond delay="0"/>
                                  </p:stCondLst>
                                  <p:childTnLst>
                                    <p:set>
                                      <p:cBhvr>
                                        <p:cTn id="18" dur="1" fill="hold">
                                          <p:stCondLst>
                                            <p:cond delay="0"/>
                                          </p:stCondLst>
                                        </p:cTn>
                                        <p:tgtEl>
                                          <p:spTgt spid="9">
                                            <p:bg/>
                                          </p:spTgt>
                                        </p:tgtEl>
                                        <p:attrNameLst>
                                          <p:attrName>style.visibility</p:attrName>
                                        </p:attrNameLst>
                                      </p:cBhvr>
                                      <p:to>
                                        <p:strVal val="visible"/>
                                      </p:to>
                                    </p:set>
                                    <p:animEffect transition="in" filter="circle(in)">
                                      <p:cBhvr>
                                        <p:cTn id="19" dur="2000"/>
                                        <p:tgtEl>
                                          <p:spTgt spid="9">
                                            <p:bg/>
                                          </p:spTgt>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grpId="0" nodeType="clickEffect">
                                  <p:stCondLst>
                                    <p:cond delay="0"/>
                                  </p:stCondLst>
                                  <p:childTnLst>
                                    <p:set>
                                      <p:cBhvr>
                                        <p:cTn id="23" dur="1" fill="hold">
                                          <p:stCondLst>
                                            <p:cond delay="0"/>
                                          </p:stCondLst>
                                        </p:cTn>
                                        <p:tgtEl>
                                          <p:spTgt spid="9">
                                            <p:txEl>
                                              <p:pRg st="0" end="0"/>
                                            </p:txEl>
                                          </p:spTgt>
                                        </p:tgtEl>
                                        <p:attrNameLst>
                                          <p:attrName>style.visibility</p:attrName>
                                        </p:attrNameLst>
                                      </p:cBhvr>
                                      <p:to>
                                        <p:strVal val="visible"/>
                                      </p:to>
                                    </p:set>
                                    <p:animEffect transition="in" filter="circle(in)">
                                      <p:cBhvr>
                                        <p:cTn id="24" dur="2000"/>
                                        <p:tgtEl>
                                          <p:spTgt spid="9">
                                            <p:txEl>
                                              <p:pRg st="0" end="0"/>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6" presetClass="entr" presetSubtype="16" fill="hold" grpId="0" nodeType="clickEffect">
                                  <p:stCondLst>
                                    <p:cond delay="0"/>
                                  </p:stCondLst>
                                  <p:childTnLst>
                                    <p:set>
                                      <p:cBhvr>
                                        <p:cTn id="28" dur="1" fill="hold">
                                          <p:stCondLst>
                                            <p:cond delay="0"/>
                                          </p:stCondLst>
                                        </p:cTn>
                                        <p:tgtEl>
                                          <p:spTgt spid="9">
                                            <p:txEl>
                                              <p:pRg st="1" end="1"/>
                                            </p:txEl>
                                          </p:spTgt>
                                        </p:tgtEl>
                                        <p:attrNameLst>
                                          <p:attrName>style.visibility</p:attrName>
                                        </p:attrNameLst>
                                      </p:cBhvr>
                                      <p:to>
                                        <p:strVal val="visible"/>
                                      </p:to>
                                    </p:set>
                                    <p:animEffect transition="in" filter="circle(in)">
                                      <p:cBhvr>
                                        <p:cTn id="29" dur="2000"/>
                                        <p:tgtEl>
                                          <p:spTgt spid="9">
                                            <p:txEl>
                                              <p:pRg st="1" end="1"/>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6" presetClass="entr" presetSubtype="16" fill="hold" grpId="0" nodeType="clickEffect">
                                  <p:stCondLst>
                                    <p:cond delay="0"/>
                                  </p:stCondLst>
                                  <p:childTnLst>
                                    <p:set>
                                      <p:cBhvr>
                                        <p:cTn id="33" dur="1" fill="hold">
                                          <p:stCondLst>
                                            <p:cond delay="0"/>
                                          </p:stCondLst>
                                        </p:cTn>
                                        <p:tgtEl>
                                          <p:spTgt spid="9">
                                            <p:txEl>
                                              <p:pRg st="2" end="2"/>
                                            </p:txEl>
                                          </p:spTgt>
                                        </p:tgtEl>
                                        <p:attrNameLst>
                                          <p:attrName>style.visibility</p:attrName>
                                        </p:attrNameLst>
                                      </p:cBhvr>
                                      <p:to>
                                        <p:strVal val="visible"/>
                                      </p:to>
                                    </p:set>
                                    <p:animEffect transition="in" filter="circle(in)">
                                      <p:cBhvr>
                                        <p:cTn id="34" dur="2000"/>
                                        <p:tgtEl>
                                          <p:spTgt spid="9">
                                            <p:txEl>
                                              <p:pRg st="2" end="2"/>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6" presetClass="entr" presetSubtype="16" fill="hold" grpId="0" nodeType="clickEffect">
                                  <p:stCondLst>
                                    <p:cond delay="0"/>
                                  </p:stCondLst>
                                  <p:childTnLst>
                                    <p:set>
                                      <p:cBhvr>
                                        <p:cTn id="38" dur="1" fill="hold">
                                          <p:stCondLst>
                                            <p:cond delay="0"/>
                                          </p:stCondLst>
                                        </p:cTn>
                                        <p:tgtEl>
                                          <p:spTgt spid="9">
                                            <p:txEl>
                                              <p:pRg st="3" end="3"/>
                                            </p:txEl>
                                          </p:spTgt>
                                        </p:tgtEl>
                                        <p:attrNameLst>
                                          <p:attrName>style.visibility</p:attrName>
                                        </p:attrNameLst>
                                      </p:cBhvr>
                                      <p:to>
                                        <p:strVal val="visible"/>
                                      </p:to>
                                    </p:set>
                                    <p:animEffect transition="in" filter="circle(in)">
                                      <p:cBhvr>
                                        <p:cTn id="39" dur="2000"/>
                                        <p:tgtEl>
                                          <p:spTgt spid="9">
                                            <p:txEl>
                                              <p:pRg st="3" end="3"/>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6" presetClass="entr" presetSubtype="16" fill="hold" grpId="0" nodeType="clickEffect">
                                  <p:stCondLst>
                                    <p:cond delay="0"/>
                                  </p:stCondLst>
                                  <p:childTnLst>
                                    <p:set>
                                      <p:cBhvr>
                                        <p:cTn id="43" dur="1" fill="hold">
                                          <p:stCondLst>
                                            <p:cond delay="0"/>
                                          </p:stCondLst>
                                        </p:cTn>
                                        <p:tgtEl>
                                          <p:spTgt spid="9">
                                            <p:txEl>
                                              <p:pRg st="4" end="4"/>
                                            </p:txEl>
                                          </p:spTgt>
                                        </p:tgtEl>
                                        <p:attrNameLst>
                                          <p:attrName>style.visibility</p:attrName>
                                        </p:attrNameLst>
                                      </p:cBhvr>
                                      <p:to>
                                        <p:strVal val="visible"/>
                                      </p:to>
                                    </p:set>
                                    <p:animEffect transition="in" filter="circle(in)">
                                      <p:cBhvr>
                                        <p:cTn id="44" dur="2000"/>
                                        <p:tgtEl>
                                          <p:spTgt spid="9">
                                            <p:txEl>
                                              <p:pRg st="4" end="4"/>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6" presetClass="entr" presetSubtype="16" fill="hold" grpId="0" nodeType="clickEffect">
                                  <p:stCondLst>
                                    <p:cond delay="0"/>
                                  </p:stCondLst>
                                  <p:childTnLst>
                                    <p:set>
                                      <p:cBhvr>
                                        <p:cTn id="48" dur="1" fill="hold">
                                          <p:stCondLst>
                                            <p:cond delay="0"/>
                                          </p:stCondLst>
                                        </p:cTn>
                                        <p:tgtEl>
                                          <p:spTgt spid="9">
                                            <p:txEl>
                                              <p:pRg st="6" end="6"/>
                                            </p:txEl>
                                          </p:spTgt>
                                        </p:tgtEl>
                                        <p:attrNameLst>
                                          <p:attrName>style.visibility</p:attrName>
                                        </p:attrNameLst>
                                      </p:cBhvr>
                                      <p:to>
                                        <p:strVal val="visible"/>
                                      </p:to>
                                    </p:set>
                                    <p:animEffect transition="in" filter="circle(in)">
                                      <p:cBhvr>
                                        <p:cTn id="49" dur="2000"/>
                                        <p:tgtEl>
                                          <p:spTgt spid="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9" grpId="0" build="p"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D21676A-91D9-9293-E27F-F133C7319667}"/>
              </a:ext>
            </a:extLst>
          </p:cNvPr>
          <p:cNvSpPr>
            <a:spLocks noGrp="1"/>
          </p:cNvSpPr>
          <p:nvPr>
            <p:ph type="title"/>
          </p:nvPr>
        </p:nvSpPr>
        <p:spPr/>
        <p:txBody>
          <a:bodyPr/>
          <a:lstStyle/>
          <a:p>
            <a:r>
              <a:rPr lang="en-GB" dirty="0"/>
              <a:t>Epicurus b.341 BC </a:t>
            </a:r>
          </a:p>
        </p:txBody>
      </p:sp>
      <p:sp>
        <p:nvSpPr>
          <p:cNvPr id="7" name="Content Placeholder 6">
            <a:extLst>
              <a:ext uri="{FF2B5EF4-FFF2-40B4-BE49-F238E27FC236}">
                <a16:creationId xmlns:a16="http://schemas.microsoft.com/office/drawing/2014/main" id="{A4A43CBB-B548-0C2C-7A0A-537DA507C355}"/>
              </a:ext>
            </a:extLst>
          </p:cNvPr>
          <p:cNvSpPr>
            <a:spLocks noGrp="1"/>
          </p:cNvSpPr>
          <p:nvPr>
            <p:ph idx="1"/>
          </p:nvPr>
        </p:nvSpPr>
        <p:spPr>
          <a:xfrm>
            <a:off x="838200" y="1602769"/>
            <a:ext cx="7031804" cy="4574194"/>
          </a:xfrm>
        </p:spPr>
        <p:txBody>
          <a:bodyPr>
            <a:normAutofit fontScale="92500"/>
          </a:bodyPr>
          <a:lstStyle/>
          <a:p>
            <a:r>
              <a:rPr lang="en-GB" dirty="0"/>
              <a:t>Epicureanism: savour the moment</a:t>
            </a:r>
          </a:p>
          <a:p>
            <a:r>
              <a:rPr lang="en-GB" dirty="0"/>
              <a:t>Stoicism became popular in his day under the authority of the </a:t>
            </a:r>
            <a:r>
              <a:rPr lang="en-GB" dirty="0" err="1"/>
              <a:t>Macdonian</a:t>
            </a:r>
            <a:r>
              <a:rPr lang="en-GB" dirty="0"/>
              <a:t> empire.</a:t>
            </a:r>
          </a:p>
          <a:p>
            <a:r>
              <a:rPr lang="en-GB" dirty="0"/>
              <a:t>Advocated the peaceful life of quiet enjoyment</a:t>
            </a:r>
          </a:p>
          <a:p>
            <a:r>
              <a:rPr lang="en-GB" dirty="0"/>
              <a:t>Lived outside Athens in a house with friends and set up what he called ‘The Garden’ – a commune</a:t>
            </a:r>
          </a:p>
          <a:p>
            <a:r>
              <a:rPr lang="en-GB" dirty="0"/>
              <a:t>An atomist like Democritus: when we die we are absorbed back into nature</a:t>
            </a:r>
          </a:p>
          <a:p>
            <a:r>
              <a:rPr lang="en-GB" dirty="0"/>
              <a:t>With no-one to please, nothing we have to do – follow the life of happiness and pleasure</a:t>
            </a:r>
          </a:p>
        </p:txBody>
      </p:sp>
      <p:sp>
        <p:nvSpPr>
          <p:cNvPr id="5" name="Slide Number Placeholder 4">
            <a:extLst>
              <a:ext uri="{FF2B5EF4-FFF2-40B4-BE49-F238E27FC236}">
                <a16:creationId xmlns:a16="http://schemas.microsoft.com/office/drawing/2014/main" id="{C39F12A8-4A3E-2337-BDF1-B03C3F2D68E4}"/>
              </a:ext>
            </a:extLst>
          </p:cNvPr>
          <p:cNvSpPr>
            <a:spLocks noGrp="1"/>
          </p:cNvSpPr>
          <p:nvPr>
            <p:ph type="sldNum" sz="quarter" idx="12"/>
          </p:nvPr>
        </p:nvSpPr>
        <p:spPr/>
        <p:txBody>
          <a:bodyPr/>
          <a:lstStyle/>
          <a:p>
            <a:fld id="{2633C1E9-BBC2-4CC6-BA8F-42C76672DF1C}" type="slidenum">
              <a:rPr lang="en-GB" smtClean="0"/>
              <a:t>22</a:t>
            </a:fld>
            <a:endParaRPr lang="en-GB"/>
          </a:p>
        </p:txBody>
      </p:sp>
      <p:sp>
        <p:nvSpPr>
          <p:cNvPr id="9" name="TextBox 8">
            <a:extLst>
              <a:ext uri="{FF2B5EF4-FFF2-40B4-BE49-F238E27FC236}">
                <a16:creationId xmlns:a16="http://schemas.microsoft.com/office/drawing/2014/main" id="{A39E37D6-6A57-70E5-549B-5195282130C4}"/>
              </a:ext>
            </a:extLst>
          </p:cNvPr>
          <p:cNvSpPr txBox="1"/>
          <p:nvPr/>
        </p:nvSpPr>
        <p:spPr>
          <a:xfrm>
            <a:off x="8476305" y="1230835"/>
            <a:ext cx="3011789" cy="4524315"/>
          </a:xfrm>
          <a:prstGeom prst="rect">
            <a:avLst/>
          </a:prstGeom>
          <a:solidFill>
            <a:srgbClr val="FFC000"/>
          </a:solidFill>
          <a:ln w="28575">
            <a:solidFill>
              <a:schemeClr val="tx1"/>
            </a:solidFill>
          </a:ln>
        </p:spPr>
        <p:txBody>
          <a:bodyPr wrap="square">
            <a:spAutoFit/>
          </a:bodyPr>
          <a:lstStyle/>
          <a:p>
            <a:pPr algn="ctr"/>
            <a:r>
              <a:rPr lang="en-US" sz="3200" dirty="0"/>
              <a:t>Strangers, here you will do well to tarry; here, our highest good is pleasure.</a:t>
            </a:r>
          </a:p>
          <a:p>
            <a:pPr algn="ctr"/>
            <a:endParaRPr lang="en-US" sz="3200" dirty="0"/>
          </a:p>
          <a:p>
            <a:pPr algn="ctr"/>
            <a:r>
              <a:rPr lang="en-US" sz="3200" dirty="0"/>
              <a:t>Not a wild Dionysian hedonist</a:t>
            </a:r>
          </a:p>
        </p:txBody>
      </p:sp>
    </p:spTree>
    <p:extLst>
      <p:ext uri="{BB962C8B-B14F-4D97-AF65-F5344CB8AC3E}">
        <p14:creationId xmlns:p14="http://schemas.microsoft.com/office/powerpoint/2010/main" val="4125526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 calcmode="lin" valueType="num">
                                      <p:cBhvr additive="base">
                                        <p:cTn id="25"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xEl>
                                              <p:pRg st="4" end="4"/>
                                            </p:txEl>
                                          </p:spTgt>
                                        </p:tgtEl>
                                        <p:attrNameLst>
                                          <p:attrName>style.visibility</p:attrName>
                                        </p:attrNameLst>
                                      </p:cBhvr>
                                      <p:to>
                                        <p:strVal val="visible"/>
                                      </p:to>
                                    </p:set>
                                    <p:anim calcmode="lin" valueType="num">
                                      <p:cBhvr additive="base">
                                        <p:cTn id="31"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7">
                                            <p:txEl>
                                              <p:pRg st="5" end="5"/>
                                            </p:txEl>
                                          </p:spTgt>
                                        </p:tgtEl>
                                        <p:attrNameLst>
                                          <p:attrName>style.visibility</p:attrName>
                                        </p:attrNameLst>
                                      </p:cBhvr>
                                      <p:to>
                                        <p:strVal val="visible"/>
                                      </p:to>
                                    </p:set>
                                    <p:anim calcmode="lin" valueType="num">
                                      <p:cBhvr additive="base">
                                        <p:cTn id="37"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8A4132F-DEC6-4332-A00C-A11AD4519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E055972-19A8-BA83-11C8-A51DE845D37A}"/>
              </a:ext>
            </a:extLst>
          </p:cNvPr>
          <p:cNvPicPr>
            <a:picLocks noChangeAspect="1"/>
          </p:cNvPicPr>
          <p:nvPr/>
        </p:nvPicPr>
        <p:blipFill>
          <a:blip r:embed="rId2"/>
          <a:stretch>
            <a:fillRect/>
          </a:stretch>
        </p:blipFill>
        <p:spPr>
          <a:xfrm>
            <a:off x="7504424" y="3429000"/>
            <a:ext cx="3294203" cy="2964782"/>
          </a:xfrm>
          <a:prstGeom prst="rect">
            <a:avLst/>
          </a:prstGeom>
        </p:spPr>
      </p:pic>
      <p:sp>
        <p:nvSpPr>
          <p:cNvPr id="12" name="Freeform: Shape 11">
            <a:extLst>
              <a:ext uri="{FF2B5EF4-FFF2-40B4-BE49-F238E27FC236}">
                <a16:creationId xmlns:a16="http://schemas.microsoft.com/office/drawing/2014/main" id="{64965EAE-E41A-435F-B993-07E824B6C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0"/>
            <a:ext cx="7539895"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152F8994-E6D4-4311-9548-C3607BC436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7092985"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6E3973B-B4D7-8F42-580B-93AB733433CE}"/>
              </a:ext>
            </a:extLst>
          </p:cNvPr>
          <p:cNvSpPr>
            <a:spLocks noGrp="1"/>
          </p:cNvSpPr>
          <p:nvPr>
            <p:ph type="title"/>
          </p:nvPr>
        </p:nvSpPr>
        <p:spPr>
          <a:xfrm>
            <a:off x="838199" y="365125"/>
            <a:ext cx="5529943" cy="1325563"/>
          </a:xfrm>
        </p:spPr>
        <p:txBody>
          <a:bodyPr>
            <a:normAutofit/>
          </a:bodyPr>
          <a:lstStyle/>
          <a:p>
            <a:r>
              <a:rPr lang="en-GB" sz="4100"/>
              <a:t>Heraclitus 535-475BC</a:t>
            </a:r>
            <a:br>
              <a:rPr lang="en-GB" sz="4100"/>
            </a:br>
            <a:r>
              <a:rPr lang="en-GB" sz="4100"/>
              <a:t>the Weeping Philosopher</a:t>
            </a:r>
          </a:p>
        </p:txBody>
      </p:sp>
      <p:sp>
        <p:nvSpPr>
          <p:cNvPr id="3" name="Content Placeholder 2">
            <a:extLst>
              <a:ext uri="{FF2B5EF4-FFF2-40B4-BE49-F238E27FC236}">
                <a16:creationId xmlns:a16="http://schemas.microsoft.com/office/drawing/2014/main" id="{46143002-652B-C8CD-7723-E50EECF81B86}"/>
              </a:ext>
            </a:extLst>
          </p:cNvPr>
          <p:cNvSpPr>
            <a:spLocks noGrp="1"/>
          </p:cNvSpPr>
          <p:nvPr>
            <p:ph idx="1"/>
          </p:nvPr>
        </p:nvSpPr>
        <p:spPr>
          <a:xfrm>
            <a:off x="113016" y="1825625"/>
            <a:ext cx="4986000" cy="4266950"/>
          </a:xfrm>
        </p:spPr>
        <p:txBody>
          <a:bodyPr>
            <a:noAutofit/>
          </a:bodyPr>
          <a:lstStyle/>
          <a:p>
            <a:r>
              <a:rPr lang="en-GB" sz="2400" dirty="0"/>
              <a:t>A misanthrope – really did not like people</a:t>
            </a:r>
          </a:p>
          <a:p>
            <a:r>
              <a:rPr lang="en-GB" sz="2400" dirty="0"/>
              <a:t>Saw them as food and sex obsessed</a:t>
            </a:r>
          </a:p>
          <a:p>
            <a:r>
              <a:rPr lang="en-GB" sz="2400" dirty="0"/>
              <a:t>Ate grass like a cow</a:t>
            </a:r>
          </a:p>
          <a:p>
            <a:r>
              <a:rPr lang="en-GB" sz="2400" dirty="0"/>
              <a:t>Everything flows, nothing stands still</a:t>
            </a:r>
          </a:p>
          <a:p>
            <a:r>
              <a:rPr lang="en-GB" sz="2400" dirty="0"/>
              <a:t>Did not see harmony as so many did</a:t>
            </a:r>
          </a:p>
          <a:p>
            <a:r>
              <a:rPr lang="en-GB" sz="2400" dirty="0"/>
              <a:t>Stoics preferred his dynamic cosmology</a:t>
            </a:r>
          </a:p>
          <a:p>
            <a:r>
              <a:rPr lang="en-GB" sz="2400" dirty="0"/>
              <a:t>Big bang – life – death – universe ends in flames</a:t>
            </a:r>
          </a:p>
          <a:p>
            <a:r>
              <a:rPr lang="en-GB" sz="2400" dirty="0"/>
              <a:t>Logos – universal law - eternal</a:t>
            </a:r>
          </a:p>
        </p:txBody>
      </p:sp>
      <p:sp>
        <p:nvSpPr>
          <p:cNvPr id="4" name="Slide Number Placeholder 3">
            <a:extLst>
              <a:ext uri="{FF2B5EF4-FFF2-40B4-BE49-F238E27FC236}">
                <a16:creationId xmlns:a16="http://schemas.microsoft.com/office/drawing/2014/main" id="{2E09F42F-5025-9BDC-B9F5-C4FF6A64FB3E}"/>
              </a:ext>
            </a:extLst>
          </p:cNvPr>
          <p:cNvSpPr>
            <a:spLocks noGrp="1"/>
          </p:cNvSpPr>
          <p:nvPr>
            <p:ph type="sldNum" sz="quarter" idx="12"/>
          </p:nvPr>
        </p:nvSpPr>
        <p:spPr>
          <a:xfrm>
            <a:off x="10243456" y="6356350"/>
            <a:ext cx="1110343" cy="365125"/>
          </a:xfrm>
        </p:spPr>
        <p:txBody>
          <a:bodyPr>
            <a:normAutofit/>
          </a:bodyPr>
          <a:lstStyle/>
          <a:p>
            <a:pPr>
              <a:spcAft>
                <a:spcPts val="600"/>
              </a:spcAft>
            </a:pPr>
            <a:fld id="{2633C1E9-BBC2-4CC6-BA8F-42C76672DF1C}" type="slidenum">
              <a:rPr lang="en-GB">
                <a:solidFill>
                  <a:schemeClr val="bg1">
                    <a:alpha val="80000"/>
                  </a:schemeClr>
                </a:solidFill>
              </a:rPr>
              <a:pPr>
                <a:spcAft>
                  <a:spcPts val="600"/>
                </a:spcAft>
              </a:pPr>
              <a:t>23</a:t>
            </a:fld>
            <a:endParaRPr lang="en-GB">
              <a:solidFill>
                <a:schemeClr val="bg1">
                  <a:alpha val="80000"/>
                </a:schemeClr>
              </a:solidFill>
            </a:endParaRPr>
          </a:p>
        </p:txBody>
      </p:sp>
      <p:pic>
        <p:nvPicPr>
          <p:cNvPr id="6" name="Picture 5">
            <a:extLst>
              <a:ext uri="{FF2B5EF4-FFF2-40B4-BE49-F238E27FC236}">
                <a16:creationId xmlns:a16="http://schemas.microsoft.com/office/drawing/2014/main" id="{1928F815-55A1-2AB6-DEA4-97B016B1B3BA}"/>
              </a:ext>
            </a:extLst>
          </p:cNvPr>
          <p:cNvPicPr>
            <a:picLocks noChangeAspect="1"/>
          </p:cNvPicPr>
          <p:nvPr/>
        </p:nvPicPr>
        <p:blipFill>
          <a:blip r:embed="rId3"/>
          <a:stretch>
            <a:fillRect/>
          </a:stretch>
        </p:blipFill>
        <p:spPr>
          <a:xfrm>
            <a:off x="7539896" y="365125"/>
            <a:ext cx="3294202" cy="2886071"/>
          </a:xfrm>
          <a:prstGeom prst="rect">
            <a:avLst/>
          </a:prstGeom>
        </p:spPr>
      </p:pic>
    </p:spTree>
    <p:extLst>
      <p:ext uri="{BB962C8B-B14F-4D97-AF65-F5344CB8AC3E}">
        <p14:creationId xmlns:p14="http://schemas.microsoft.com/office/powerpoint/2010/main" val="381754139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2" presetClass="entr" presetSubtype="4" fill="hold" nodeType="clickEffect">
                                  <p:stCondLst>
                                    <p:cond delay="0"/>
                                  </p:stCondLst>
                                  <p:childTnLst>
                                    <p:set>
                                      <p:cBhvr>
                                        <p:cTn id="54" dur="1" fill="hold">
                                          <p:stCondLst>
                                            <p:cond delay="0"/>
                                          </p:stCondLst>
                                        </p:cTn>
                                        <p:tgtEl>
                                          <p:spTgt spid="5"/>
                                        </p:tgtEl>
                                        <p:attrNameLst>
                                          <p:attrName>style.visibility</p:attrName>
                                        </p:attrNameLst>
                                      </p:cBhvr>
                                      <p:to>
                                        <p:strVal val="visible"/>
                                      </p:to>
                                    </p:set>
                                    <p:animEffect transition="in" filter="wipe(down)">
                                      <p:cBhvr>
                                        <p:cTn id="5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5ABBA-A13E-DD20-1992-227FC038D9AA}"/>
              </a:ext>
            </a:extLst>
          </p:cNvPr>
          <p:cNvSpPr>
            <a:spLocks noGrp="1"/>
          </p:cNvSpPr>
          <p:nvPr>
            <p:ph type="title"/>
          </p:nvPr>
        </p:nvSpPr>
        <p:spPr/>
        <p:txBody>
          <a:bodyPr/>
          <a:lstStyle/>
          <a:p>
            <a:r>
              <a:rPr lang="en-GB" dirty="0"/>
              <a:t>Pythagoras 580-500BC</a:t>
            </a:r>
          </a:p>
        </p:txBody>
      </p:sp>
      <p:sp>
        <p:nvSpPr>
          <p:cNvPr id="3" name="Content Placeholder 2">
            <a:extLst>
              <a:ext uri="{FF2B5EF4-FFF2-40B4-BE49-F238E27FC236}">
                <a16:creationId xmlns:a16="http://schemas.microsoft.com/office/drawing/2014/main" id="{2767F728-F889-6F43-5BC0-BEBE2E3D6E21}"/>
              </a:ext>
            </a:extLst>
          </p:cNvPr>
          <p:cNvSpPr>
            <a:spLocks noGrp="1"/>
          </p:cNvSpPr>
          <p:nvPr>
            <p:ph idx="1"/>
          </p:nvPr>
        </p:nvSpPr>
        <p:spPr>
          <a:xfrm>
            <a:off x="838200" y="1571946"/>
            <a:ext cx="6723579" cy="4605017"/>
          </a:xfrm>
        </p:spPr>
        <p:txBody>
          <a:bodyPr>
            <a:normAutofit/>
          </a:bodyPr>
          <a:lstStyle/>
          <a:p>
            <a:r>
              <a:rPr lang="en-GB" dirty="0"/>
              <a:t>Southern Italy, influenced Plato significantly</a:t>
            </a:r>
          </a:p>
          <a:p>
            <a:r>
              <a:rPr lang="en-GB" dirty="0"/>
              <a:t>A cult leader: white robes, no meat, alcohol or beans. Members developed their reasoning soul – their psyche</a:t>
            </a:r>
          </a:p>
          <a:p>
            <a:r>
              <a:rPr lang="en-GB" dirty="0"/>
              <a:t>Name from </a:t>
            </a:r>
            <a:r>
              <a:rPr lang="en-GB" dirty="0" err="1"/>
              <a:t>Pythius</a:t>
            </a:r>
            <a:r>
              <a:rPr lang="en-GB" dirty="0"/>
              <a:t> the snake god</a:t>
            </a:r>
          </a:p>
          <a:p>
            <a:r>
              <a:rPr lang="en-GB" dirty="0"/>
              <a:t>Said he was an incarnation of Apollo and showed his golden thigh as proof</a:t>
            </a:r>
          </a:p>
          <a:p>
            <a:r>
              <a:rPr lang="en-GB" dirty="0"/>
              <a:t>Repetitive mantras change lives</a:t>
            </a:r>
          </a:p>
          <a:p>
            <a:r>
              <a:rPr lang="en-GB" dirty="0"/>
              <a:t>A popular claim by Freud contemporary Emile Coue</a:t>
            </a:r>
          </a:p>
          <a:p>
            <a:endParaRPr lang="en-GB" dirty="0"/>
          </a:p>
        </p:txBody>
      </p:sp>
      <p:sp>
        <p:nvSpPr>
          <p:cNvPr id="4" name="Slide Number Placeholder 3">
            <a:extLst>
              <a:ext uri="{FF2B5EF4-FFF2-40B4-BE49-F238E27FC236}">
                <a16:creationId xmlns:a16="http://schemas.microsoft.com/office/drawing/2014/main" id="{FFAC0A67-6F76-2AA6-DDED-FDD4A8580AF4}"/>
              </a:ext>
            </a:extLst>
          </p:cNvPr>
          <p:cNvSpPr>
            <a:spLocks noGrp="1"/>
          </p:cNvSpPr>
          <p:nvPr>
            <p:ph type="sldNum" sz="quarter" idx="12"/>
          </p:nvPr>
        </p:nvSpPr>
        <p:spPr/>
        <p:txBody>
          <a:bodyPr/>
          <a:lstStyle/>
          <a:p>
            <a:fld id="{2633C1E9-BBC2-4CC6-BA8F-42C76672DF1C}" type="slidenum">
              <a:rPr lang="en-GB" smtClean="0"/>
              <a:t>24</a:t>
            </a:fld>
            <a:endParaRPr lang="en-GB"/>
          </a:p>
        </p:txBody>
      </p:sp>
      <p:sp>
        <p:nvSpPr>
          <p:cNvPr id="6" name="TextBox 5">
            <a:extLst>
              <a:ext uri="{FF2B5EF4-FFF2-40B4-BE49-F238E27FC236}">
                <a16:creationId xmlns:a16="http://schemas.microsoft.com/office/drawing/2014/main" id="{7AD40E68-E2BC-D8CD-01D9-145E849EEB44}"/>
              </a:ext>
            </a:extLst>
          </p:cNvPr>
          <p:cNvSpPr txBox="1"/>
          <p:nvPr/>
        </p:nvSpPr>
        <p:spPr>
          <a:xfrm>
            <a:off x="7777335" y="3701329"/>
            <a:ext cx="4131790" cy="2246769"/>
          </a:xfrm>
          <a:prstGeom prst="rect">
            <a:avLst/>
          </a:prstGeom>
          <a:solidFill>
            <a:srgbClr val="FFC000"/>
          </a:solidFill>
          <a:ln w="28575">
            <a:solidFill>
              <a:schemeClr val="tx1"/>
            </a:solidFill>
          </a:ln>
        </p:spPr>
        <p:txBody>
          <a:bodyPr wrap="square">
            <a:spAutoFit/>
          </a:bodyPr>
          <a:lstStyle/>
          <a:p>
            <a:r>
              <a:rPr lang="en-US" sz="2800" dirty="0"/>
              <a:t>“God the father deliver them [humanity] from their sufferings and show them what supernatural power is at their call.”</a:t>
            </a:r>
          </a:p>
        </p:txBody>
      </p:sp>
      <p:pic>
        <p:nvPicPr>
          <p:cNvPr id="5" name="Picture 4">
            <a:extLst>
              <a:ext uri="{FF2B5EF4-FFF2-40B4-BE49-F238E27FC236}">
                <a16:creationId xmlns:a16="http://schemas.microsoft.com/office/drawing/2014/main" id="{66EF3547-7638-4505-996B-2873C92EE1AE}"/>
              </a:ext>
            </a:extLst>
          </p:cNvPr>
          <p:cNvPicPr>
            <a:picLocks noChangeAspect="1"/>
          </p:cNvPicPr>
          <p:nvPr/>
        </p:nvPicPr>
        <p:blipFill>
          <a:blip r:embed="rId2"/>
          <a:stretch>
            <a:fillRect/>
          </a:stretch>
        </p:blipFill>
        <p:spPr>
          <a:xfrm>
            <a:off x="7705618" y="657546"/>
            <a:ext cx="3843069" cy="2562045"/>
          </a:xfrm>
          <a:prstGeom prst="rect">
            <a:avLst/>
          </a:prstGeom>
        </p:spPr>
      </p:pic>
    </p:spTree>
    <p:extLst>
      <p:ext uri="{BB962C8B-B14F-4D97-AF65-F5344CB8AC3E}">
        <p14:creationId xmlns:p14="http://schemas.microsoft.com/office/powerpoint/2010/main" val="4273857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anim calcmode="lin" valueType="num">
                                      <p:cBhvr additive="base">
                                        <p:cTn id="43" dur="500" fill="hold"/>
                                        <p:tgtEl>
                                          <p:spTgt spid="6"/>
                                        </p:tgtEl>
                                        <p:attrNameLst>
                                          <p:attrName>ppt_x</p:attrName>
                                        </p:attrNameLst>
                                      </p:cBhvr>
                                      <p:tavLst>
                                        <p:tav tm="0">
                                          <p:val>
                                            <p:strVal val="#ppt_x"/>
                                          </p:val>
                                        </p:tav>
                                        <p:tav tm="100000">
                                          <p:val>
                                            <p:strVal val="#ppt_x"/>
                                          </p:val>
                                        </p:tav>
                                      </p:tavLst>
                                    </p:anim>
                                    <p:anim calcmode="lin" valueType="num">
                                      <p:cBhvr additive="base">
                                        <p:cTn id="4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E16C9C1-CF77-5BF3-2B65-10FB8D92BABD}"/>
              </a:ext>
            </a:extLst>
          </p:cNvPr>
          <p:cNvSpPr>
            <a:spLocks noGrp="1"/>
          </p:cNvSpPr>
          <p:nvPr>
            <p:ph type="title"/>
          </p:nvPr>
        </p:nvSpPr>
        <p:spPr>
          <a:xfrm>
            <a:off x="838200" y="575807"/>
            <a:ext cx="5418666" cy="1325563"/>
          </a:xfrm>
        </p:spPr>
        <p:txBody>
          <a:bodyPr>
            <a:normAutofit/>
          </a:bodyPr>
          <a:lstStyle/>
          <a:p>
            <a:r>
              <a:rPr lang="en-GB" dirty="0" err="1"/>
              <a:t>Pyrrho</a:t>
            </a:r>
            <a:r>
              <a:rPr lang="en-GB" dirty="0"/>
              <a:t> the Sceptic and Diogenes the Cynic</a:t>
            </a:r>
          </a:p>
        </p:txBody>
      </p:sp>
      <p:sp>
        <p:nvSpPr>
          <p:cNvPr id="3" name="Content Placeholder 2">
            <a:extLst>
              <a:ext uri="{FF2B5EF4-FFF2-40B4-BE49-F238E27FC236}">
                <a16:creationId xmlns:a16="http://schemas.microsoft.com/office/drawing/2014/main" id="{61D06B15-6B5D-3CE4-2D9F-2D3D3F50A791}"/>
              </a:ext>
            </a:extLst>
          </p:cNvPr>
          <p:cNvSpPr>
            <a:spLocks noGrp="1"/>
          </p:cNvSpPr>
          <p:nvPr>
            <p:ph sz="half" idx="1"/>
          </p:nvPr>
        </p:nvSpPr>
        <p:spPr>
          <a:xfrm>
            <a:off x="704540" y="2477177"/>
            <a:ext cx="5552326" cy="2625175"/>
          </a:xfrm>
        </p:spPr>
        <p:txBody>
          <a:bodyPr>
            <a:normAutofit lnSpcReduction="10000"/>
          </a:bodyPr>
          <a:lstStyle/>
          <a:p>
            <a:r>
              <a:rPr lang="en-US" sz="2400" dirty="0" err="1"/>
              <a:t>Pyrrho</a:t>
            </a:r>
            <a:r>
              <a:rPr lang="en-US" sz="2400" dirty="0"/>
              <a:t> was inspired by naked philosophers in India (yogis) </a:t>
            </a:r>
          </a:p>
          <a:p>
            <a:r>
              <a:rPr lang="en-US" sz="2400" dirty="0"/>
              <a:t>“Suspend your judgement.” Disciples pulled him out of the path of wagons and away from cliffs.</a:t>
            </a:r>
          </a:p>
          <a:p>
            <a:r>
              <a:rPr lang="en-US" sz="2400" dirty="0"/>
              <a:t>How do you know bad things will happen?</a:t>
            </a:r>
          </a:p>
          <a:p>
            <a:endParaRPr lang="en-GB" sz="2000" dirty="0"/>
          </a:p>
        </p:txBody>
      </p:sp>
      <p:sp>
        <p:nvSpPr>
          <p:cNvPr id="5" name="Content Placeholder 4">
            <a:extLst>
              <a:ext uri="{FF2B5EF4-FFF2-40B4-BE49-F238E27FC236}">
                <a16:creationId xmlns:a16="http://schemas.microsoft.com/office/drawing/2014/main" id="{56C11AA8-4752-0A20-1CDE-FB3D42B1C0C5}"/>
              </a:ext>
            </a:extLst>
          </p:cNvPr>
          <p:cNvSpPr>
            <a:spLocks noGrp="1"/>
          </p:cNvSpPr>
          <p:nvPr>
            <p:ph sz="half" idx="2"/>
          </p:nvPr>
        </p:nvSpPr>
        <p:spPr>
          <a:xfrm>
            <a:off x="6527838" y="265177"/>
            <a:ext cx="5349240" cy="6456298"/>
          </a:xfrm>
        </p:spPr>
        <p:txBody>
          <a:bodyPr>
            <a:normAutofit lnSpcReduction="10000"/>
          </a:bodyPr>
          <a:lstStyle/>
          <a:p>
            <a:r>
              <a:rPr lang="en-US" sz="2400" dirty="0"/>
              <a:t>Diogenes: went to Athens, lived in a barrel, aimed to deface the currency of civilization</a:t>
            </a:r>
          </a:p>
          <a:p>
            <a:r>
              <a:rPr lang="en-US" sz="2400" dirty="0"/>
              <a:t>Broke all social conventions, lived in rags. Dog-like existence, urination, masturbation in public.</a:t>
            </a:r>
          </a:p>
          <a:p>
            <a:r>
              <a:rPr lang="en-GB" sz="2400" dirty="0"/>
              <a:t>Diogenes broke all usual conventions in society</a:t>
            </a:r>
          </a:p>
          <a:p>
            <a:r>
              <a:rPr lang="en-GB" sz="2400" dirty="0"/>
              <a:t>Aimed to deface the currency of civilisation</a:t>
            </a:r>
          </a:p>
          <a:p>
            <a:r>
              <a:rPr lang="en-GB" sz="2400" dirty="0"/>
              <a:t>Lived in a barrel in Athens</a:t>
            </a:r>
          </a:p>
          <a:p>
            <a:r>
              <a:rPr lang="en-GB" sz="2400" dirty="0"/>
              <a:t>Wore rags</a:t>
            </a:r>
          </a:p>
          <a:p>
            <a:r>
              <a:rPr lang="en-GB" sz="2400" dirty="0"/>
              <a:t>Would always interrupt speakers in the Athens including Socrates</a:t>
            </a:r>
          </a:p>
          <a:p>
            <a:r>
              <a:rPr lang="en-GB" sz="2400" dirty="0"/>
              <a:t>Dog-like existence</a:t>
            </a:r>
          </a:p>
          <a:p>
            <a:r>
              <a:rPr lang="en-GB" sz="2400" dirty="0"/>
              <a:t>Urinated on people and masturbated in public [Evans 2013: 160]</a:t>
            </a:r>
          </a:p>
          <a:p>
            <a:endParaRPr lang="en-GB" sz="2000" dirty="0"/>
          </a:p>
        </p:txBody>
      </p:sp>
      <p:sp>
        <p:nvSpPr>
          <p:cNvPr id="4" name="Slide Number Placeholder 3">
            <a:extLst>
              <a:ext uri="{FF2B5EF4-FFF2-40B4-BE49-F238E27FC236}">
                <a16:creationId xmlns:a16="http://schemas.microsoft.com/office/drawing/2014/main" id="{C9BE61FA-D006-4D17-0CCE-EDDD816F01B2}"/>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2633C1E9-BBC2-4CC6-BA8F-42C76672DF1C}" type="slidenum">
              <a:rPr lang="en-GB">
                <a:solidFill>
                  <a:schemeClr val="tx1">
                    <a:alpha val="80000"/>
                  </a:schemeClr>
                </a:solidFill>
              </a:rPr>
              <a:pPr>
                <a:spcAft>
                  <a:spcPts val="600"/>
                </a:spcAft>
              </a:pPr>
              <a:t>25</a:t>
            </a:fld>
            <a:endParaRPr lang="en-GB">
              <a:solidFill>
                <a:schemeClr val="tx1">
                  <a:alpha val="80000"/>
                </a:schemeClr>
              </a:solidFill>
            </a:endParaRPr>
          </a:p>
        </p:txBody>
      </p:sp>
    </p:spTree>
    <p:extLst>
      <p:ext uri="{BB962C8B-B14F-4D97-AF65-F5344CB8AC3E}">
        <p14:creationId xmlns:p14="http://schemas.microsoft.com/office/powerpoint/2010/main" val="145251720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 calcmode="lin" valueType="num">
                                      <p:cBhvr additive="base">
                                        <p:cTn id="25"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1" end="1"/>
                                            </p:txEl>
                                          </p:spTgt>
                                        </p:tgtEl>
                                        <p:attrNameLst>
                                          <p:attrName>style.visibility</p:attrName>
                                        </p:attrNameLst>
                                      </p:cBhvr>
                                      <p:to>
                                        <p:strVal val="visible"/>
                                      </p:to>
                                    </p:set>
                                    <p:anim calcmode="lin" valueType="num">
                                      <p:cBhvr additive="base">
                                        <p:cTn id="3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2" end="2"/>
                                            </p:txEl>
                                          </p:spTgt>
                                        </p:tgtEl>
                                        <p:attrNameLst>
                                          <p:attrName>style.visibility</p:attrName>
                                        </p:attrNameLst>
                                      </p:cBhvr>
                                      <p:to>
                                        <p:strVal val="visible"/>
                                      </p:to>
                                    </p:set>
                                    <p:anim calcmode="lin" valueType="num">
                                      <p:cBhvr additive="base">
                                        <p:cTn id="3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xEl>
                                              <p:pRg st="3" end="3"/>
                                            </p:txEl>
                                          </p:spTgt>
                                        </p:tgtEl>
                                        <p:attrNameLst>
                                          <p:attrName>style.visibility</p:attrName>
                                        </p:attrNameLst>
                                      </p:cBhvr>
                                      <p:to>
                                        <p:strVal val="visible"/>
                                      </p:to>
                                    </p:set>
                                    <p:anim calcmode="lin" valueType="num">
                                      <p:cBhvr additive="base">
                                        <p:cTn id="43"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5">
                                            <p:txEl>
                                              <p:pRg st="4" end="4"/>
                                            </p:txEl>
                                          </p:spTgt>
                                        </p:tgtEl>
                                        <p:attrNameLst>
                                          <p:attrName>style.visibility</p:attrName>
                                        </p:attrNameLst>
                                      </p:cBhvr>
                                      <p:to>
                                        <p:strVal val="visible"/>
                                      </p:to>
                                    </p:set>
                                    <p:anim calcmode="lin" valueType="num">
                                      <p:cBhvr additive="base">
                                        <p:cTn id="4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5">
                                            <p:txEl>
                                              <p:pRg st="5" end="5"/>
                                            </p:txEl>
                                          </p:spTgt>
                                        </p:tgtEl>
                                        <p:attrNameLst>
                                          <p:attrName>style.visibility</p:attrName>
                                        </p:attrNameLst>
                                      </p:cBhvr>
                                      <p:to>
                                        <p:strVal val="visible"/>
                                      </p:to>
                                    </p:set>
                                    <p:anim calcmode="lin" valueType="num">
                                      <p:cBhvr additive="base">
                                        <p:cTn id="55"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5">
                                            <p:txEl>
                                              <p:pRg st="6" end="6"/>
                                            </p:txEl>
                                          </p:spTgt>
                                        </p:tgtEl>
                                        <p:attrNameLst>
                                          <p:attrName>style.visibility</p:attrName>
                                        </p:attrNameLst>
                                      </p:cBhvr>
                                      <p:to>
                                        <p:strVal val="visible"/>
                                      </p:to>
                                    </p:set>
                                    <p:anim calcmode="lin" valueType="num">
                                      <p:cBhvr additive="base">
                                        <p:cTn id="61"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5">
                                            <p:txEl>
                                              <p:pRg st="7" end="7"/>
                                            </p:txEl>
                                          </p:spTgt>
                                        </p:tgtEl>
                                        <p:attrNameLst>
                                          <p:attrName>style.visibility</p:attrName>
                                        </p:attrNameLst>
                                      </p:cBhvr>
                                      <p:to>
                                        <p:strVal val="visible"/>
                                      </p:to>
                                    </p:set>
                                    <p:anim calcmode="lin" valueType="num">
                                      <p:cBhvr additive="base">
                                        <p:cTn id="67"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5">
                                            <p:txEl>
                                              <p:pRg st="8" end="8"/>
                                            </p:txEl>
                                          </p:spTgt>
                                        </p:tgtEl>
                                        <p:attrNameLst>
                                          <p:attrName>style.visibility</p:attrName>
                                        </p:attrNameLst>
                                      </p:cBhvr>
                                      <p:to>
                                        <p:strVal val="visible"/>
                                      </p:to>
                                    </p:set>
                                    <p:anim calcmode="lin" valueType="num">
                                      <p:cBhvr additive="base">
                                        <p:cTn id="73"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524BCB8-3DA9-C5F0-ECB9-B20433D22D2F}"/>
              </a:ext>
            </a:extLst>
          </p:cNvPr>
          <p:cNvPicPr>
            <a:picLocks noChangeAspect="1"/>
          </p:cNvPicPr>
          <p:nvPr/>
        </p:nvPicPr>
        <p:blipFill>
          <a:blip r:embed="rId2"/>
          <a:stretch>
            <a:fillRect/>
          </a:stretch>
        </p:blipFill>
        <p:spPr>
          <a:xfrm>
            <a:off x="42811" y="-313136"/>
            <a:ext cx="12149189" cy="7859006"/>
          </a:xfrm>
          <a:prstGeom prst="rect">
            <a:avLst/>
          </a:prstGeom>
        </p:spPr>
      </p:pic>
      <p:sp>
        <p:nvSpPr>
          <p:cNvPr id="2" name="Title 1">
            <a:extLst>
              <a:ext uri="{FF2B5EF4-FFF2-40B4-BE49-F238E27FC236}">
                <a16:creationId xmlns:a16="http://schemas.microsoft.com/office/drawing/2014/main" id="{6EBCE1D0-8EC2-2881-8390-31C77C9332A6}"/>
              </a:ext>
            </a:extLst>
          </p:cNvPr>
          <p:cNvSpPr>
            <a:spLocks noGrp="1"/>
          </p:cNvSpPr>
          <p:nvPr>
            <p:ph type="title"/>
          </p:nvPr>
        </p:nvSpPr>
        <p:spPr>
          <a:xfrm>
            <a:off x="509427" y="108271"/>
            <a:ext cx="7230438" cy="2028754"/>
          </a:xfrm>
          <a:solidFill>
            <a:schemeClr val="accent4">
              <a:lumMod val="75000"/>
            </a:schemeClr>
          </a:solidFill>
        </p:spPr>
        <p:txBody>
          <a:bodyPr>
            <a:noAutofit/>
          </a:bodyPr>
          <a:lstStyle/>
          <a:p>
            <a:r>
              <a:rPr lang="en-GB" sz="6000" dirty="0"/>
              <a:t>Plutarch 46AD, Chaeronea, Greece</a:t>
            </a:r>
          </a:p>
        </p:txBody>
      </p:sp>
      <p:sp>
        <p:nvSpPr>
          <p:cNvPr id="3" name="Content Placeholder 2">
            <a:extLst>
              <a:ext uri="{FF2B5EF4-FFF2-40B4-BE49-F238E27FC236}">
                <a16:creationId xmlns:a16="http://schemas.microsoft.com/office/drawing/2014/main" id="{2F9AF503-436C-EC58-5614-0FA7822630A8}"/>
              </a:ext>
            </a:extLst>
          </p:cNvPr>
          <p:cNvSpPr>
            <a:spLocks noGrp="1"/>
          </p:cNvSpPr>
          <p:nvPr>
            <p:ph idx="1"/>
          </p:nvPr>
        </p:nvSpPr>
        <p:spPr>
          <a:xfrm>
            <a:off x="7870004" y="643605"/>
            <a:ext cx="4191857" cy="5849269"/>
          </a:xfrm>
        </p:spPr>
        <p:txBody>
          <a:bodyPr>
            <a:normAutofit/>
          </a:bodyPr>
          <a:lstStyle/>
          <a:p>
            <a:r>
              <a:rPr lang="en-GB" dirty="0">
                <a:solidFill>
                  <a:schemeClr val="bg1"/>
                </a:solidFill>
              </a:rPr>
              <a:t>Louis Ferrante was a henchman for Mafia boss John </a:t>
            </a:r>
            <a:r>
              <a:rPr lang="en-GB" dirty="0" err="1">
                <a:solidFill>
                  <a:schemeClr val="bg1"/>
                </a:solidFill>
              </a:rPr>
              <a:t>Gotti</a:t>
            </a:r>
            <a:r>
              <a:rPr lang="en-GB" dirty="0">
                <a:solidFill>
                  <a:schemeClr val="bg1"/>
                </a:solidFill>
              </a:rPr>
              <a:t>, head of the Gambino family</a:t>
            </a:r>
          </a:p>
          <a:p>
            <a:r>
              <a:rPr lang="en-GB" dirty="0">
                <a:solidFill>
                  <a:schemeClr val="bg1"/>
                </a:solidFill>
              </a:rPr>
              <a:t>The greatest thing he ever did was realise the FBI were just doing their job</a:t>
            </a:r>
          </a:p>
          <a:p>
            <a:r>
              <a:rPr lang="en-GB" dirty="0">
                <a:solidFill>
                  <a:schemeClr val="bg1"/>
                </a:solidFill>
              </a:rPr>
              <a:t>Thrown into isolation, treated like an animal he started to read biographies</a:t>
            </a:r>
          </a:p>
          <a:p>
            <a:r>
              <a:rPr lang="en-GB" dirty="0">
                <a:solidFill>
                  <a:schemeClr val="bg1"/>
                </a:solidFill>
              </a:rPr>
              <a:t>Plutarch’s ‘Parallel Lives’ transformed his life</a:t>
            </a:r>
          </a:p>
          <a:p>
            <a:endParaRPr lang="en-GB" dirty="0"/>
          </a:p>
          <a:p>
            <a:endParaRPr lang="en-GB" dirty="0"/>
          </a:p>
        </p:txBody>
      </p:sp>
      <p:sp>
        <p:nvSpPr>
          <p:cNvPr id="4" name="Slide Number Placeholder 3">
            <a:extLst>
              <a:ext uri="{FF2B5EF4-FFF2-40B4-BE49-F238E27FC236}">
                <a16:creationId xmlns:a16="http://schemas.microsoft.com/office/drawing/2014/main" id="{2E44FA18-2788-FADC-1E82-0867946E09E6}"/>
              </a:ext>
            </a:extLst>
          </p:cNvPr>
          <p:cNvSpPr>
            <a:spLocks noGrp="1"/>
          </p:cNvSpPr>
          <p:nvPr>
            <p:ph type="sldNum" sz="quarter" idx="12"/>
          </p:nvPr>
        </p:nvSpPr>
        <p:spPr/>
        <p:txBody>
          <a:bodyPr/>
          <a:lstStyle/>
          <a:p>
            <a:fld id="{2633C1E9-BBC2-4CC6-BA8F-42C76672DF1C}" type="slidenum">
              <a:rPr lang="en-GB" smtClean="0"/>
              <a:t>26</a:t>
            </a:fld>
            <a:endParaRPr lang="en-GB"/>
          </a:p>
        </p:txBody>
      </p:sp>
    </p:spTree>
    <p:extLst>
      <p:ext uri="{BB962C8B-B14F-4D97-AF65-F5344CB8AC3E}">
        <p14:creationId xmlns:p14="http://schemas.microsoft.com/office/powerpoint/2010/main" val="2716647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524BCB8-3DA9-C5F0-ECB9-B20433D22D2F}"/>
              </a:ext>
            </a:extLst>
          </p:cNvPr>
          <p:cNvPicPr>
            <a:picLocks noChangeAspect="1"/>
          </p:cNvPicPr>
          <p:nvPr/>
        </p:nvPicPr>
        <p:blipFill>
          <a:blip r:embed="rId2"/>
          <a:stretch>
            <a:fillRect/>
          </a:stretch>
        </p:blipFill>
        <p:spPr>
          <a:xfrm>
            <a:off x="42811" y="-313136"/>
            <a:ext cx="12149189" cy="7859006"/>
          </a:xfrm>
          <a:prstGeom prst="rect">
            <a:avLst/>
          </a:prstGeom>
        </p:spPr>
      </p:pic>
      <p:sp>
        <p:nvSpPr>
          <p:cNvPr id="2" name="Title 1">
            <a:extLst>
              <a:ext uri="{FF2B5EF4-FFF2-40B4-BE49-F238E27FC236}">
                <a16:creationId xmlns:a16="http://schemas.microsoft.com/office/drawing/2014/main" id="{6EBCE1D0-8EC2-2881-8390-31C77C9332A6}"/>
              </a:ext>
            </a:extLst>
          </p:cNvPr>
          <p:cNvSpPr>
            <a:spLocks noGrp="1"/>
          </p:cNvSpPr>
          <p:nvPr>
            <p:ph type="title"/>
          </p:nvPr>
        </p:nvSpPr>
        <p:spPr>
          <a:xfrm>
            <a:off x="509427" y="108271"/>
            <a:ext cx="7230438" cy="2028754"/>
          </a:xfrm>
          <a:solidFill>
            <a:schemeClr val="accent4">
              <a:lumMod val="75000"/>
            </a:schemeClr>
          </a:solidFill>
        </p:spPr>
        <p:txBody>
          <a:bodyPr>
            <a:noAutofit/>
          </a:bodyPr>
          <a:lstStyle/>
          <a:p>
            <a:r>
              <a:rPr lang="en-GB" sz="6000" dirty="0"/>
              <a:t>Plutarch 46AD, Chaeronea, Greece</a:t>
            </a:r>
          </a:p>
        </p:txBody>
      </p:sp>
      <p:sp>
        <p:nvSpPr>
          <p:cNvPr id="3" name="Content Placeholder 2">
            <a:extLst>
              <a:ext uri="{FF2B5EF4-FFF2-40B4-BE49-F238E27FC236}">
                <a16:creationId xmlns:a16="http://schemas.microsoft.com/office/drawing/2014/main" id="{2F9AF503-436C-EC58-5614-0FA7822630A8}"/>
              </a:ext>
            </a:extLst>
          </p:cNvPr>
          <p:cNvSpPr>
            <a:spLocks noGrp="1"/>
          </p:cNvSpPr>
          <p:nvPr>
            <p:ph idx="1"/>
          </p:nvPr>
        </p:nvSpPr>
        <p:spPr>
          <a:xfrm>
            <a:off x="7870004" y="643605"/>
            <a:ext cx="4191857" cy="5849269"/>
          </a:xfrm>
        </p:spPr>
        <p:txBody>
          <a:bodyPr>
            <a:normAutofit/>
          </a:bodyPr>
          <a:lstStyle/>
          <a:p>
            <a:r>
              <a:rPr lang="en-GB" dirty="0">
                <a:solidFill>
                  <a:schemeClr val="bg1"/>
                </a:solidFill>
              </a:rPr>
              <a:t>He said we should study and emulate those who set a good example</a:t>
            </a:r>
          </a:p>
          <a:p>
            <a:r>
              <a:rPr lang="en-GB" dirty="0">
                <a:solidFill>
                  <a:schemeClr val="bg1"/>
                </a:solidFill>
              </a:rPr>
              <a:t>Role models are important</a:t>
            </a:r>
          </a:p>
          <a:p>
            <a:r>
              <a:rPr lang="en-GB" dirty="0">
                <a:solidFill>
                  <a:schemeClr val="bg1"/>
                </a:solidFill>
              </a:rPr>
              <a:t>We can train ourselves, shape our thoughts and actions</a:t>
            </a:r>
          </a:p>
          <a:p>
            <a:r>
              <a:rPr lang="en-GB" dirty="0">
                <a:solidFill>
                  <a:schemeClr val="bg1"/>
                </a:solidFill>
              </a:rPr>
              <a:t>A domino effect of inspiration</a:t>
            </a:r>
          </a:p>
          <a:p>
            <a:r>
              <a:rPr lang="en-GB" dirty="0">
                <a:solidFill>
                  <a:schemeClr val="bg1"/>
                </a:solidFill>
              </a:rPr>
              <a:t>Religious saints, medieval knights and heroes</a:t>
            </a:r>
          </a:p>
          <a:p>
            <a:endParaRPr lang="en-GB" dirty="0">
              <a:solidFill>
                <a:schemeClr val="bg1"/>
              </a:solidFill>
            </a:endParaRPr>
          </a:p>
          <a:p>
            <a:endParaRPr lang="en-GB" dirty="0">
              <a:solidFill>
                <a:schemeClr val="bg1"/>
              </a:solidFill>
            </a:endParaRPr>
          </a:p>
          <a:p>
            <a:endParaRPr lang="en-GB" dirty="0"/>
          </a:p>
          <a:p>
            <a:endParaRPr lang="en-GB" dirty="0"/>
          </a:p>
        </p:txBody>
      </p:sp>
      <p:sp>
        <p:nvSpPr>
          <p:cNvPr id="4" name="Slide Number Placeholder 3">
            <a:extLst>
              <a:ext uri="{FF2B5EF4-FFF2-40B4-BE49-F238E27FC236}">
                <a16:creationId xmlns:a16="http://schemas.microsoft.com/office/drawing/2014/main" id="{2E44FA18-2788-FADC-1E82-0867946E09E6}"/>
              </a:ext>
            </a:extLst>
          </p:cNvPr>
          <p:cNvSpPr>
            <a:spLocks noGrp="1"/>
          </p:cNvSpPr>
          <p:nvPr>
            <p:ph type="sldNum" sz="quarter" idx="12"/>
          </p:nvPr>
        </p:nvSpPr>
        <p:spPr/>
        <p:txBody>
          <a:bodyPr/>
          <a:lstStyle/>
          <a:p>
            <a:fld id="{2633C1E9-BBC2-4CC6-BA8F-42C76672DF1C}" type="slidenum">
              <a:rPr lang="en-GB" smtClean="0"/>
              <a:t>27</a:t>
            </a:fld>
            <a:endParaRPr lang="en-GB"/>
          </a:p>
        </p:txBody>
      </p:sp>
    </p:spTree>
    <p:extLst>
      <p:ext uri="{BB962C8B-B14F-4D97-AF65-F5344CB8AC3E}">
        <p14:creationId xmlns:p14="http://schemas.microsoft.com/office/powerpoint/2010/main" val="1632170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CE1D0-8EC2-2881-8390-31C77C9332A6}"/>
              </a:ext>
            </a:extLst>
          </p:cNvPr>
          <p:cNvSpPr>
            <a:spLocks noGrp="1"/>
          </p:cNvSpPr>
          <p:nvPr>
            <p:ph type="title"/>
          </p:nvPr>
        </p:nvSpPr>
        <p:spPr/>
        <p:txBody>
          <a:bodyPr/>
          <a:lstStyle/>
          <a:p>
            <a:r>
              <a:rPr lang="en-GB" dirty="0"/>
              <a:t>Plutarch 46AD</a:t>
            </a:r>
          </a:p>
        </p:txBody>
      </p:sp>
      <p:sp>
        <p:nvSpPr>
          <p:cNvPr id="3" name="Content Placeholder 2">
            <a:extLst>
              <a:ext uri="{FF2B5EF4-FFF2-40B4-BE49-F238E27FC236}">
                <a16:creationId xmlns:a16="http://schemas.microsoft.com/office/drawing/2014/main" id="{2F9AF503-436C-EC58-5614-0FA7822630A8}"/>
              </a:ext>
            </a:extLst>
          </p:cNvPr>
          <p:cNvSpPr>
            <a:spLocks noGrp="1"/>
          </p:cNvSpPr>
          <p:nvPr>
            <p:ph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2E44FA18-2788-FADC-1E82-0867946E09E6}"/>
              </a:ext>
            </a:extLst>
          </p:cNvPr>
          <p:cNvSpPr>
            <a:spLocks noGrp="1"/>
          </p:cNvSpPr>
          <p:nvPr>
            <p:ph type="sldNum" sz="quarter" idx="12"/>
          </p:nvPr>
        </p:nvSpPr>
        <p:spPr/>
        <p:txBody>
          <a:bodyPr/>
          <a:lstStyle/>
          <a:p>
            <a:fld id="{2633C1E9-BBC2-4CC6-BA8F-42C76672DF1C}" type="slidenum">
              <a:rPr lang="en-GB" smtClean="0"/>
              <a:t>28</a:t>
            </a:fld>
            <a:endParaRPr lang="en-GB"/>
          </a:p>
        </p:txBody>
      </p:sp>
      <p:sp>
        <p:nvSpPr>
          <p:cNvPr id="6" name="TextBox 5">
            <a:extLst>
              <a:ext uri="{FF2B5EF4-FFF2-40B4-BE49-F238E27FC236}">
                <a16:creationId xmlns:a16="http://schemas.microsoft.com/office/drawing/2014/main" id="{2F6F6E94-27BD-DFE0-5397-C9D73D09EE19}"/>
              </a:ext>
            </a:extLst>
          </p:cNvPr>
          <p:cNvSpPr txBox="1"/>
          <p:nvPr/>
        </p:nvSpPr>
        <p:spPr>
          <a:xfrm>
            <a:off x="838200" y="1560315"/>
            <a:ext cx="6094476" cy="2031325"/>
          </a:xfrm>
          <a:prstGeom prst="rect">
            <a:avLst/>
          </a:prstGeom>
          <a:noFill/>
        </p:spPr>
        <p:txBody>
          <a:bodyPr wrap="square">
            <a:spAutoFit/>
          </a:bodyPr>
          <a:lstStyle/>
          <a:p>
            <a:r>
              <a:rPr lang="en-US" sz="1400" dirty="0"/>
              <a:t>Machiavelli was profoundly influenced by Plutarch </a:t>
            </a:r>
          </a:p>
          <a:p>
            <a:r>
              <a:rPr lang="en-US" sz="1400" dirty="0"/>
              <a:t>Alexander the Great emulated Achilles, Julius Caesar emulated Alexander, Plutarch admires Alexander for his self control in sexual matters. </a:t>
            </a:r>
          </a:p>
          <a:p>
            <a:r>
              <a:rPr lang="en-US" sz="1400" dirty="0"/>
              <a:t>In politics one must never be swayed by personal prejudice over the interests of the state. Never bear grudges 201</a:t>
            </a:r>
          </a:p>
          <a:p>
            <a:r>
              <a:rPr lang="en-US" sz="1400" dirty="0"/>
              <a:t>Alcibiades was taught by Socrates, modest Pericles was taught by Anaxagoras, Alexander by Aristotle</a:t>
            </a:r>
          </a:p>
          <a:p>
            <a:r>
              <a:rPr lang="en-US" sz="1400" dirty="0"/>
              <a:t>Plutarch inspired the lives of the saints, heroic knights – people to emulate, to look up to, to worship 204</a:t>
            </a:r>
          </a:p>
        </p:txBody>
      </p:sp>
      <p:pic>
        <p:nvPicPr>
          <p:cNvPr id="5" name="Picture 4">
            <a:extLst>
              <a:ext uri="{FF2B5EF4-FFF2-40B4-BE49-F238E27FC236}">
                <a16:creationId xmlns:a16="http://schemas.microsoft.com/office/drawing/2014/main" id="{B524BCB8-3DA9-C5F0-ECB9-B20433D22D2F}"/>
              </a:ext>
            </a:extLst>
          </p:cNvPr>
          <p:cNvPicPr>
            <a:picLocks noChangeAspect="1"/>
          </p:cNvPicPr>
          <p:nvPr/>
        </p:nvPicPr>
        <p:blipFill>
          <a:blip r:embed="rId2"/>
          <a:stretch>
            <a:fillRect/>
          </a:stretch>
        </p:blipFill>
        <p:spPr>
          <a:xfrm>
            <a:off x="7072045" y="3680247"/>
            <a:ext cx="3859658" cy="2496716"/>
          </a:xfrm>
          <a:prstGeom prst="rect">
            <a:avLst/>
          </a:prstGeom>
        </p:spPr>
      </p:pic>
    </p:spTree>
    <p:extLst>
      <p:ext uri="{BB962C8B-B14F-4D97-AF65-F5344CB8AC3E}">
        <p14:creationId xmlns:p14="http://schemas.microsoft.com/office/powerpoint/2010/main" val="18892390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3343B-6808-44C3-BA57-61784BC7BFF9}"/>
              </a:ext>
            </a:extLst>
          </p:cNvPr>
          <p:cNvSpPr>
            <a:spLocks noGrp="1"/>
          </p:cNvSpPr>
          <p:nvPr>
            <p:ph type="title"/>
          </p:nvPr>
        </p:nvSpPr>
        <p:spPr>
          <a:xfrm>
            <a:off x="500109" y="296006"/>
            <a:ext cx="4744244" cy="1325563"/>
          </a:xfrm>
        </p:spPr>
        <p:txBody>
          <a:bodyPr/>
          <a:lstStyle/>
          <a:p>
            <a:r>
              <a:rPr lang="en-GB" dirty="0"/>
              <a:t>Platonic dialogues: </a:t>
            </a:r>
            <a:br>
              <a:rPr lang="en-GB" dirty="0"/>
            </a:br>
            <a:r>
              <a:rPr lang="en-GB" dirty="0"/>
              <a:t>the Republic</a:t>
            </a:r>
          </a:p>
        </p:txBody>
      </p:sp>
      <p:sp>
        <p:nvSpPr>
          <p:cNvPr id="3" name="Content Placeholder 2">
            <a:extLst>
              <a:ext uri="{FF2B5EF4-FFF2-40B4-BE49-F238E27FC236}">
                <a16:creationId xmlns:a16="http://schemas.microsoft.com/office/drawing/2014/main" id="{FEB00F86-F159-4A72-92E4-04E27F8D4762}"/>
              </a:ext>
            </a:extLst>
          </p:cNvPr>
          <p:cNvSpPr>
            <a:spLocks noGrp="1"/>
          </p:cNvSpPr>
          <p:nvPr>
            <p:ph idx="1"/>
          </p:nvPr>
        </p:nvSpPr>
        <p:spPr>
          <a:xfrm>
            <a:off x="390619" y="1825229"/>
            <a:ext cx="5194393" cy="4557815"/>
          </a:xfrm>
        </p:spPr>
        <p:txBody>
          <a:bodyPr>
            <a:normAutofit/>
          </a:bodyPr>
          <a:lstStyle/>
          <a:p>
            <a:r>
              <a:rPr lang="en-GB" sz="2400" dirty="0"/>
              <a:t>The nature of justice, how we ought to live together in society, and the link between happiness, and living in the just city or the </a:t>
            </a:r>
            <a:r>
              <a:rPr lang="en-GB" sz="2400" i="1" dirty="0" err="1"/>
              <a:t>Kallipolis</a:t>
            </a:r>
            <a:endParaRPr lang="en-GB" sz="2400" i="1" dirty="0"/>
          </a:p>
          <a:p>
            <a:r>
              <a:rPr lang="en-GB" sz="2400" dirty="0"/>
              <a:t>Justice, happiness, education, how society should function the right way, the best way</a:t>
            </a:r>
          </a:p>
          <a:p>
            <a:r>
              <a:rPr lang="en-US" sz="2400" dirty="0"/>
              <a:t>The virtues and vices, good and bad souls, good and bad political regimes, the family, the role of women in society, the role of art in society, and even the afterlife</a:t>
            </a:r>
            <a:endParaRPr lang="en-GB" sz="2400" dirty="0"/>
          </a:p>
        </p:txBody>
      </p:sp>
      <p:sp>
        <p:nvSpPr>
          <p:cNvPr id="4" name="Rectangle 3">
            <a:extLst>
              <a:ext uri="{FF2B5EF4-FFF2-40B4-BE49-F238E27FC236}">
                <a16:creationId xmlns:a16="http://schemas.microsoft.com/office/drawing/2014/main" id="{4D06BC75-27CB-4168-B7B8-3E1E3B63C5CD}"/>
              </a:ext>
            </a:extLst>
          </p:cNvPr>
          <p:cNvSpPr/>
          <p:nvPr/>
        </p:nvSpPr>
        <p:spPr>
          <a:xfrm>
            <a:off x="6096000" y="1455897"/>
            <a:ext cx="2111754" cy="1189608"/>
          </a:xfrm>
          <a:prstGeom prst="rect">
            <a:avLst/>
          </a:prstGeom>
          <a:ln w="38100">
            <a:solidFill>
              <a:schemeClr val="tx1"/>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400" dirty="0"/>
              <a:t>Gold People</a:t>
            </a:r>
          </a:p>
        </p:txBody>
      </p:sp>
      <p:sp>
        <p:nvSpPr>
          <p:cNvPr id="5" name="Rectangle 4">
            <a:extLst>
              <a:ext uri="{FF2B5EF4-FFF2-40B4-BE49-F238E27FC236}">
                <a16:creationId xmlns:a16="http://schemas.microsoft.com/office/drawing/2014/main" id="{637CC672-2F4E-4049-9141-331B338E196C}"/>
              </a:ext>
            </a:extLst>
          </p:cNvPr>
          <p:cNvSpPr/>
          <p:nvPr/>
        </p:nvSpPr>
        <p:spPr>
          <a:xfrm>
            <a:off x="6096000" y="3022888"/>
            <a:ext cx="2111754" cy="1189608"/>
          </a:xfrm>
          <a:prstGeom prst="rect">
            <a:avLst/>
          </a:prstGeom>
          <a:solidFill>
            <a:schemeClr val="bg2">
              <a:lumMod val="75000"/>
            </a:schemeClr>
          </a:solidFill>
          <a:ln w="38100">
            <a:solidFill>
              <a:schemeClr val="tx1"/>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400" dirty="0"/>
              <a:t>Silver People</a:t>
            </a:r>
          </a:p>
        </p:txBody>
      </p:sp>
      <p:sp>
        <p:nvSpPr>
          <p:cNvPr id="6" name="Rectangle 5">
            <a:extLst>
              <a:ext uri="{FF2B5EF4-FFF2-40B4-BE49-F238E27FC236}">
                <a16:creationId xmlns:a16="http://schemas.microsoft.com/office/drawing/2014/main" id="{52AA3B60-9120-4E78-BB16-5AD83B348BA9}"/>
              </a:ext>
            </a:extLst>
          </p:cNvPr>
          <p:cNvSpPr/>
          <p:nvPr/>
        </p:nvSpPr>
        <p:spPr>
          <a:xfrm>
            <a:off x="6096000" y="4589879"/>
            <a:ext cx="2111754" cy="1189608"/>
          </a:xfrm>
          <a:prstGeom prst="rect">
            <a:avLst/>
          </a:prstGeom>
          <a:solidFill>
            <a:schemeClr val="accent2">
              <a:lumMod val="75000"/>
            </a:schemeClr>
          </a:solidFill>
          <a:ln w="38100">
            <a:solidFill>
              <a:schemeClr val="tx1"/>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400" dirty="0"/>
              <a:t>Bronze People</a:t>
            </a:r>
          </a:p>
        </p:txBody>
      </p:sp>
      <p:sp>
        <p:nvSpPr>
          <p:cNvPr id="7" name="TextBox 6">
            <a:extLst>
              <a:ext uri="{FF2B5EF4-FFF2-40B4-BE49-F238E27FC236}">
                <a16:creationId xmlns:a16="http://schemas.microsoft.com/office/drawing/2014/main" id="{DF1FD7CC-0B40-4638-9D24-B12E789F9676}"/>
              </a:ext>
            </a:extLst>
          </p:cNvPr>
          <p:cNvSpPr txBox="1"/>
          <p:nvPr/>
        </p:nvSpPr>
        <p:spPr>
          <a:xfrm>
            <a:off x="8399862" y="1756073"/>
            <a:ext cx="2187453" cy="646331"/>
          </a:xfrm>
          <a:prstGeom prst="rect">
            <a:avLst/>
          </a:prstGeom>
          <a:noFill/>
          <a:ln w="38100">
            <a:solidFill>
              <a:schemeClr val="tx1"/>
            </a:solidFill>
          </a:ln>
        </p:spPr>
        <p:txBody>
          <a:bodyPr wrap="square" rtlCol="0">
            <a:spAutoFit/>
          </a:bodyPr>
          <a:lstStyle/>
          <a:p>
            <a:r>
              <a:rPr lang="en-GB" dirty="0"/>
              <a:t>Philosopher-kings</a:t>
            </a:r>
          </a:p>
          <a:p>
            <a:r>
              <a:rPr lang="en-GB" dirty="0"/>
              <a:t>Rational, virtuous</a:t>
            </a:r>
          </a:p>
        </p:txBody>
      </p:sp>
      <p:sp>
        <p:nvSpPr>
          <p:cNvPr id="8" name="TextBox 7">
            <a:extLst>
              <a:ext uri="{FF2B5EF4-FFF2-40B4-BE49-F238E27FC236}">
                <a16:creationId xmlns:a16="http://schemas.microsoft.com/office/drawing/2014/main" id="{E92452FC-20D2-462A-B4A6-16D7DA2907AA}"/>
              </a:ext>
            </a:extLst>
          </p:cNvPr>
          <p:cNvSpPr txBox="1"/>
          <p:nvPr/>
        </p:nvSpPr>
        <p:spPr>
          <a:xfrm>
            <a:off x="8399863" y="3232838"/>
            <a:ext cx="2187454" cy="923330"/>
          </a:xfrm>
          <a:prstGeom prst="rect">
            <a:avLst/>
          </a:prstGeom>
          <a:noFill/>
          <a:ln w="38100">
            <a:solidFill>
              <a:schemeClr val="tx1"/>
            </a:solidFill>
          </a:ln>
        </p:spPr>
        <p:txBody>
          <a:bodyPr wrap="square" rtlCol="0">
            <a:spAutoFit/>
          </a:bodyPr>
          <a:lstStyle/>
          <a:p>
            <a:r>
              <a:rPr lang="en-GB" dirty="0"/>
              <a:t>Guardians</a:t>
            </a:r>
          </a:p>
          <a:p>
            <a:r>
              <a:rPr lang="en-GB" dirty="0"/>
              <a:t>Spirited, honour, victory, truth</a:t>
            </a:r>
          </a:p>
        </p:txBody>
      </p:sp>
      <p:sp>
        <p:nvSpPr>
          <p:cNvPr id="9" name="TextBox 8">
            <a:extLst>
              <a:ext uri="{FF2B5EF4-FFF2-40B4-BE49-F238E27FC236}">
                <a16:creationId xmlns:a16="http://schemas.microsoft.com/office/drawing/2014/main" id="{C9D37659-7A21-4C51-B87C-46948CD06B24}"/>
              </a:ext>
            </a:extLst>
          </p:cNvPr>
          <p:cNvSpPr txBox="1"/>
          <p:nvPr/>
        </p:nvSpPr>
        <p:spPr>
          <a:xfrm>
            <a:off x="8399862" y="4584518"/>
            <a:ext cx="2187455" cy="1200329"/>
          </a:xfrm>
          <a:prstGeom prst="rect">
            <a:avLst/>
          </a:prstGeom>
          <a:noFill/>
          <a:ln w="38100">
            <a:solidFill>
              <a:schemeClr val="tx1"/>
            </a:solidFill>
          </a:ln>
        </p:spPr>
        <p:txBody>
          <a:bodyPr wrap="square" rtlCol="0">
            <a:spAutoFit/>
          </a:bodyPr>
          <a:lstStyle/>
          <a:p>
            <a:r>
              <a:rPr lang="en-GB" dirty="0"/>
              <a:t>Producers</a:t>
            </a:r>
          </a:p>
          <a:p>
            <a:r>
              <a:rPr lang="en-GB" dirty="0"/>
              <a:t>Money-lovers intent on satisfying basic needs</a:t>
            </a:r>
          </a:p>
        </p:txBody>
      </p:sp>
      <p:sp>
        <p:nvSpPr>
          <p:cNvPr id="10" name="TextBox 9">
            <a:extLst>
              <a:ext uri="{FF2B5EF4-FFF2-40B4-BE49-F238E27FC236}">
                <a16:creationId xmlns:a16="http://schemas.microsoft.com/office/drawing/2014/main" id="{5EF45590-DAD2-47B7-93E4-70C5F833B4BC}"/>
              </a:ext>
            </a:extLst>
          </p:cNvPr>
          <p:cNvSpPr txBox="1"/>
          <p:nvPr/>
        </p:nvSpPr>
        <p:spPr>
          <a:xfrm>
            <a:off x="6096000" y="272232"/>
            <a:ext cx="5495233" cy="830997"/>
          </a:xfrm>
          <a:prstGeom prst="rect">
            <a:avLst/>
          </a:prstGeom>
          <a:noFill/>
          <a:ln w="28575">
            <a:solidFill>
              <a:schemeClr val="tx1"/>
            </a:solidFill>
          </a:ln>
        </p:spPr>
        <p:txBody>
          <a:bodyPr wrap="square" rtlCol="0">
            <a:spAutoFit/>
          </a:bodyPr>
          <a:lstStyle/>
          <a:p>
            <a:pPr algn="ctr"/>
            <a:r>
              <a:rPr lang="en-GB" sz="2400" dirty="0"/>
              <a:t>We are all driven by different desires which sometimes are too strong to change</a:t>
            </a:r>
          </a:p>
        </p:txBody>
      </p:sp>
      <p:sp>
        <p:nvSpPr>
          <p:cNvPr id="11" name="Slide Number Placeholder 10">
            <a:extLst>
              <a:ext uri="{FF2B5EF4-FFF2-40B4-BE49-F238E27FC236}">
                <a16:creationId xmlns:a16="http://schemas.microsoft.com/office/drawing/2014/main" id="{0680D36D-F337-4A48-AF20-E099802EC623}"/>
              </a:ext>
            </a:extLst>
          </p:cNvPr>
          <p:cNvSpPr>
            <a:spLocks noGrp="1"/>
          </p:cNvSpPr>
          <p:nvPr>
            <p:ph type="sldNum" sz="quarter" idx="12"/>
          </p:nvPr>
        </p:nvSpPr>
        <p:spPr/>
        <p:txBody>
          <a:bodyPr/>
          <a:lstStyle/>
          <a:p>
            <a:fld id="{2633C1E9-BBC2-4CC6-BA8F-42C76672DF1C}" type="slidenum">
              <a:rPr lang="en-GB" smtClean="0"/>
              <a:t>29</a:t>
            </a:fld>
            <a:endParaRPr lang="en-GB"/>
          </a:p>
        </p:txBody>
      </p:sp>
    </p:spTree>
    <p:extLst>
      <p:ext uri="{BB962C8B-B14F-4D97-AF65-F5344CB8AC3E}">
        <p14:creationId xmlns:p14="http://schemas.microsoft.com/office/powerpoint/2010/main" val="4103127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ppt_x"/>
                                          </p:val>
                                        </p:tav>
                                        <p:tav tm="100000">
                                          <p:val>
                                            <p:strVal val="#ppt_x"/>
                                          </p:val>
                                        </p:tav>
                                      </p:tavLst>
                                    </p:anim>
                                    <p:anim calcmode="lin" valueType="num">
                                      <p:cBhvr additive="base">
                                        <p:cTn id="3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 calcmode="lin" valueType="num">
                                      <p:cBhvr additive="base">
                                        <p:cTn id="43" dur="500" fill="hold"/>
                                        <p:tgtEl>
                                          <p:spTgt spid="10"/>
                                        </p:tgtEl>
                                        <p:attrNameLst>
                                          <p:attrName>ppt_x</p:attrName>
                                        </p:attrNameLst>
                                      </p:cBhvr>
                                      <p:tavLst>
                                        <p:tav tm="0">
                                          <p:val>
                                            <p:strVal val="#ppt_x"/>
                                          </p:val>
                                        </p:tav>
                                        <p:tav tm="100000">
                                          <p:val>
                                            <p:strVal val="#ppt_x"/>
                                          </p:val>
                                        </p:tav>
                                      </p:tavLst>
                                    </p:anim>
                                    <p:anim calcmode="lin" valueType="num">
                                      <p:cBhvr additive="base">
                                        <p:cTn id="4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7"/>
                                        </p:tgtEl>
                                        <p:attrNameLst>
                                          <p:attrName>style.visibility</p:attrName>
                                        </p:attrNameLst>
                                      </p:cBhvr>
                                      <p:to>
                                        <p:strVal val="visible"/>
                                      </p:to>
                                    </p:set>
                                    <p:animEffect transition="in" filter="fade">
                                      <p:cBhvr>
                                        <p:cTn id="49" dur="1000"/>
                                        <p:tgtEl>
                                          <p:spTgt spid="7"/>
                                        </p:tgtEl>
                                      </p:cBhvr>
                                    </p:animEffect>
                                    <p:anim calcmode="lin" valueType="num">
                                      <p:cBhvr>
                                        <p:cTn id="50" dur="1000" fill="hold"/>
                                        <p:tgtEl>
                                          <p:spTgt spid="7"/>
                                        </p:tgtEl>
                                        <p:attrNameLst>
                                          <p:attrName>ppt_x</p:attrName>
                                        </p:attrNameLst>
                                      </p:cBhvr>
                                      <p:tavLst>
                                        <p:tav tm="0">
                                          <p:val>
                                            <p:strVal val="#ppt_x"/>
                                          </p:val>
                                        </p:tav>
                                        <p:tav tm="100000">
                                          <p:val>
                                            <p:strVal val="#ppt_x"/>
                                          </p:val>
                                        </p:tav>
                                      </p:tavLst>
                                    </p:anim>
                                    <p:anim calcmode="lin" valueType="num">
                                      <p:cBhvr>
                                        <p:cTn id="5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8"/>
                                        </p:tgtEl>
                                        <p:attrNameLst>
                                          <p:attrName>style.visibility</p:attrName>
                                        </p:attrNameLst>
                                      </p:cBhvr>
                                      <p:to>
                                        <p:strVal val="visible"/>
                                      </p:to>
                                    </p:set>
                                    <p:animEffect transition="in" filter="fade">
                                      <p:cBhvr>
                                        <p:cTn id="56" dur="1000"/>
                                        <p:tgtEl>
                                          <p:spTgt spid="8"/>
                                        </p:tgtEl>
                                      </p:cBhvr>
                                    </p:animEffect>
                                    <p:anim calcmode="lin" valueType="num">
                                      <p:cBhvr>
                                        <p:cTn id="57" dur="1000" fill="hold"/>
                                        <p:tgtEl>
                                          <p:spTgt spid="8"/>
                                        </p:tgtEl>
                                        <p:attrNameLst>
                                          <p:attrName>ppt_x</p:attrName>
                                        </p:attrNameLst>
                                      </p:cBhvr>
                                      <p:tavLst>
                                        <p:tav tm="0">
                                          <p:val>
                                            <p:strVal val="#ppt_x"/>
                                          </p:val>
                                        </p:tav>
                                        <p:tav tm="100000">
                                          <p:val>
                                            <p:strVal val="#ppt_x"/>
                                          </p:val>
                                        </p:tav>
                                      </p:tavLst>
                                    </p:anim>
                                    <p:anim calcmode="lin" valueType="num">
                                      <p:cBhvr>
                                        <p:cTn id="58"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9"/>
                                        </p:tgtEl>
                                        <p:attrNameLst>
                                          <p:attrName>style.visibility</p:attrName>
                                        </p:attrNameLst>
                                      </p:cBhvr>
                                      <p:to>
                                        <p:strVal val="visible"/>
                                      </p:to>
                                    </p:set>
                                    <p:animEffect transition="in" filter="fade">
                                      <p:cBhvr>
                                        <p:cTn id="63" dur="1000"/>
                                        <p:tgtEl>
                                          <p:spTgt spid="9"/>
                                        </p:tgtEl>
                                      </p:cBhvr>
                                    </p:animEffect>
                                    <p:anim calcmode="lin" valueType="num">
                                      <p:cBhvr>
                                        <p:cTn id="64" dur="1000" fill="hold"/>
                                        <p:tgtEl>
                                          <p:spTgt spid="9"/>
                                        </p:tgtEl>
                                        <p:attrNameLst>
                                          <p:attrName>ppt_x</p:attrName>
                                        </p:attrNameLst>
                                      </p:cBhvr>
                                      <p:tavLst>
                                        <p:tav tm="0">
                                          <p:val>
                                            <p:strVal val="#ppt_x"/>
                                          </p:val>
                                        </p:tav>
                                        <p:tav tm="100000">
                                          <p:val>
                                            <p:strVal val="#ppt_x"/>
                                          </p:val>
                                        </p:tav>
                                      </p:tavLst>
                                    </p:anim>
                                    <p:anim calcmode="lin" valueType="num">
                                      <p:cBhvr>
                                        <p:cTn id="65"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animBg="1"/>
      <p:bldP spid="6" grpId="0" animBg="1"/>
      <p:bldP spid="7" grpId="0" animBg="1"/>
      <p:bldP spid="8" grpId="0" animBg="1"/>
      <p:bldP spid="9" grpId="0" animBg="1"/>
      <p:bldP spid="10"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3343B-6808-44C3-BA57-61784BC7BFF9}"/>
              </a:ext>
            </a:extLst>
          </p:cNvPr>
          <p:cNvSpPr>
            <a:spLocks noGrp="1"/>
          </p:cNvSpPr>
          <p:nvPr>
            <p:ph type="title"/>
          </p:nvPr>
        </p:nvSpPr>
        <p:spPr>
          <a:xfrm>
            <a:off x="5069940" y="365124"/>
            <a:ext cx="6172200" cy="1828800"/>
          </a:xfrm>
        </p:spPr>
        <p:txBody>
          <a:bodyPr>
            <a:normAutofit/>
          </a:bodyPr>
          <a:lstStyle/>
          <a:p>
            <a:r>
              <a:rPr lang="en-GB"/>
              <a:t>Platonic dialogues:</a:t>
            </a:r>
            <a:br>
              <a:rPr lang="en-GB"/>
            </a:br>
            <a:r>
              <a:rPr lang="en-GB"/>
              <a:t>Gorgias</a:t>
            </a:r>
          </a:p>
        </p:txBody>
      </p:sp>
      <p:pic>
        <p:nvPicPr>
          <p:cNvPr id="7" name="Picture 6">
            <a:extLst>
              <a:ext uri="{FF2B5EF4-FFF2-40B4-BE49-F238E27FC236}">
                <a16:creationId xmlns:a16="http://schemas.microsoft.com/office/drawing/2014/main" id="{78FA778B-2491-493C-9F68-D9F3785FF926}"/>
              </a:ext>
            </a:extLst>
          </p:cNvPr>
          <p:cNvPicPr>
            <a:picLocks noChangeAspect="1"/>
          </p:cNvPicPr>
          <p:nvPr/>
        </p:nvPicPr>
        <p:blipFill rotWithShape="1">
          <a:blip r:embed="rId2"/>
          <a:srcRect t="3285" r="2" b="3596"/>
          <a:stretch/>
        </p:blipFill>
        <p:spPr>
          <a:xfrm>
            <a:off x="20" y="10"/>
            <a:ext cx="4639713" cy="6857990"/>
          </a:xfrm>
          <a:prstGeom prst="rect">
            <a:avLst/>
          </a:prstGeom>
        </p:spPr>
      </p:pic>
      <p:sp>
        <p:nvSpPr>
          <p:cNvPr id="3" name="Content Placeholder 2">
            <a:extLst>
              <a:ext uri="{FF2B5EF4-FFF2-40B4-BE49-F238E27FC236}">
                <a16:creationId xmlns:a16="http://schemas.microsoft.com/office/drawing/2014/main" id="{FEB00F86-F159-4A72-92E4-04E27F8D4762}"/>
              </a:ext>
            </a:extLst>
          </p:cNvPr>
          <p:cNvSpPr>
            <a:spLocks noGrp="1"/>
          </p:cNvSpPr>
          <p:nvPr>
            <p:ph idx="1"/>
          </p:nvPr>
        </p:nvSpPr>
        <p:spPr>
          <a:xfrm>
            <a:off x="5069939" y="2193924"/>
            <a:ext cx="7000141" cy="3685668"/>
          </a:xfrm>
        </p:spPr>
        <p:txBody>
          <a:bodyPr>
            <a:normAutofit/>
          </a:bodyPr>
          <a:lstStyle/>
          <a:p>
            <a:r>
              <a:rPr lang="en-GB" sz="2400" dirty="0"/>
              <a:t>The main character was all about sophistry: the practical application of rhetoric in public life</a:t>
            </a:r>
          </a:p>
          <a:p>
            <a:r>
              <a:rPr lang="en-GB" sz="2400" dirty="0"/>
              <a:t>Truth, reason, ethics, replaced by winning the argument</a:t>
            </a:r>
          </a:p>
          <a:p>
            <a:r>
              <a:rPr lang="en-GB" sz="2400" dirty="0"/>
              <a:t>The means justifies the ends</a:t>
            </a:r>
          </a:p>
          <a:p>
            <a:r>
              <a:rPr lang="en-GB" sz="2400" dirty="0"/>
              <a:t>Sophists were paid, skilled teachers</a:t>
            </a:r>
          </a:p>
          <a:p>
            <a:r>
              <a:rPr lang="en-GB" sz="2400" dirty="0"/>
              <a:t>Might is right. Greed is good. Populism is everything</a:t>
            </a:r>
          </a:p>
          <a:p>
            <a:r>
              <a:rPr lang="en-GB" sz="2400" dirty="0" err="1"/>
              <a:t>Niccolo</a:t>
            </a:r>
            <a:r>
              <a:rPr lang="en-GB" sz="2400" dirty="0"/>
              <a:t> Machiavelli’s (1469-1527)  </a:t>
            </a:r>
            <a:r>
              <a:rPr lang="en-GB" sz="2400" i="1" dirty="0"/>
              <a:t>The Prince</a:t>
            </a:r>
          </a:p>
        </p:txBody>
      </p:sp>
      <p:pic>
        <p:nvPicPr>
          <p:cNvPr id="11" name="Picture 10">
            <a:extLst>
              <a:ext uri="{FF2B5EF4-FFF2-40B4-BE49-F238E27FC236}">
                <a16:creationId xmlns:a16="http://schemas.microsoft.com/office/drawing/2014/main" id="{8A5D0F31-04C9-412F-82D7-0AA3525099E6}"/>
              </a:ext>
            </a:extLst>
          </p:cNvPr>
          <p:cNvPicPr>
            <a:picLocks noChangeAspect="1"/>
          </p:cNvPicPr>
          <p:nvPr/>
        </p:nvPicPr>
        <p:blipFill>
          <a:blip r:embed="rId3"/>
          <a:stretch>
            <a:fillRect/>
          </a:stretch>
        </p:blipFill>
        <p:spPr>
          <a:xfrm>
            <a:off x="0" y="3565899"/>
            <a:ext cx="4725617" cy="3155576"/>
          </a:xfrm>
          <a:prstGeom prst="rect">
            <a:avLst/>
          </a:prstGeom>
        </p:spPr>
      </p:pic>
      <p:sp>
        <p:nvSpPr>
          <p:cNvPr id="13" name="Slide Number Placeholder 12">
            <a:extLst>
              <a:ext uri="{FF2B5EF4-FFF2-40B4-BE49-F238E27FC236}">
                <a16:creationId xmlns:a16="http://schemas.microsoft.com/office/drawing/2014/main" id="{58023911-1EAD-4347-9C22-DA553F31E4D5}"/>
              </a:ext>
            </a:extLst>
          </p:cNvPr>
          <p:cNvSpPr>
            <a:spLocks noGrp="1"/>
          </p:cNvSpPr>
          <p:nvPr>
            <p:ph type="sldNum" sz="quarter" idx="12"/>
          </p:nvPr>
        </p:nvSpPr>
        <p:spPr/>
        <p:txBody>
          <a:bodyPr/>
          <a:lstStyle/>
          <a:p>
            <a:fld id="{2633C1E9-BBC2-4CC6-BA8F-42C76672DF1C}" type="slidenum">
              <a:rPr lang="en-GB" smtClean="0"/>
              <a:t>30</a:t>
            </a:fld>
            <a:endParaRPr lang="en-GB"/>
          </a:p>
        </p:txBody>
      </p:sp>
    </p:spTree>
    <p:extLst>
      <p:ext uri="{BB962C8B-B14F-4D97-AF65-F5344CB8AC3E}">
        <p14:creationId xmlns:p14="http://schemas.microsoft.com/office/powerpoint/2010/main" val="68351667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1"/>
                                        </p:tgtEl>
                                        <p:attrNameLst>
                                          <p:attrName>style.visibility</p:attrName>
                                        </p:attrNameLst>
                                      </p:cBhvr>
                                      <p:to>
                                        <p:strVal val="visible"/>
                                      </p:to>
                                    </p:set>
                                    <p:anim calcmode="lin" valueType="num">
                                      <p:cBhvr additive="base">
                                        <p:cTn id="43" dur="500" fill="hold"/>
                                        <p:tgtEl>
                                          <p:spTgt spid="11"/>
                                        </p:tgtEl>
                                        <p:attrNameLst>
                                          <p:attrName>ppt_x</p:attrName>
                                        </p:attrNameLst>
                                      </p:cBhvr>
                                      <p:tavLst>
                                        <p:tav tm="0">
                                          <p:val>
                                            <p:strVal val="#ppt_x"/>
                                          </p:val>
                                        </p:tav>
                                        <p:tav tm="100000">
                                          <p:val>
                                            <p:strVal val="#ppt_x"/>
                                          </p:val>
                                        </p:tav>
                                      </p:tavLst>
                                    </p:anim>
                                    <p:anim calcmode="lin" valueType="num">
                                      <p:cBhvr additive="base">
                                        <p:cTn id="4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78F4BED-B50B-D996-25AF-D553111D1423}"/>
              </a:ext>
            </a:extLst>
          </p:cNvPr>
          <p:cNvPicPr>
            <a:picLocks noChangeAspect="1"/>
          </p:cNvPicPr>
          <p:nvPr/>
        </p:nvPicPr>
        <p:blipFill>
          <a:blip r:embed="rId2"/>
          <a:stretch>
            <a:fillRect/>
          </a:stretch>
        </p:blipFill>
        <p:spPr>
          <a:xfrm>
            <a:off x="0" y="0"/>
            <a:ext cx="12812671" cy="8608513"/>
          </a:xfrm>
          <a:prstGeom prst="rect">
            <a:avLst/>
          </a:prstGeom>
        </p:spPr>
      </p:pic>
      <p:sp>
        <p:nvSpPr>
          <p:cNvPr id="2" name="Title 1">
            <a:extLst>
              <a:ext uri="{FF2B5EF4-FFF2-40B4-BE49-F238E27FC236}">
                <a16:creationId xmlns:a16="http://schemas.microsoft.com/office/drawing/2014/main" id="{10CB15EB-CB6E-C69B-95BD-2B18D90247BB}"/>
              </a:ext>
            </a:extLst>
          </p:cNvPr>
          <p:cNvSpPr>
            <a:spLocks noGrp="1"/>
          </p:cNvSpPr>
          <p:nvPr>
            <p:ph type="title"/>
          </p:nvPr>
        </p:nvSpPr>
        <p:spPr>
          <a:xfrm>
            <a:off x="838199" y="365125"/>
            <a:ext cx="11120919" cy="1325563"/>
          </a:xfrm>
        </p:spPr>
        <p:txBody>
          <a:bodyPr>
            <a:normAutofit/>
          </a:bodyPr>
          <a:lstStyle/>
          <a:p>
            <a:r>
              <a:rPr lang="en-GB" sz="6000" dirty="0">
                <a:solidFill>
                  <a:schemeClr val="bg1"/>
                </a:solidFill>
              </a:rPr>
              <a:t>Aristotle 348BC </a:t>
            </a:r>
            <a:r>
              <a:rPr lang="en-GB" sz="6000" dirty="0" err="1">
                <a:solidFill>
                  <a:schemeClr val="bg1"/>
                </a:solidFill>
              </a:rPr>
              <a:t>Stageira</a:t>
            </a:r>
            <a:r>
              <a:rPr lang="en-GB" sz="6000" dirty="0">
                <a:solidFill>
                  <a:schemeClr val="bg1"/>
                </a:solidFill>
              </a:rPr>
              <a:t>, N Greece</a:t>
            </a:r>
          </a:p>
        </p:txBody>
      </p:sp>
      <p:sp>
        <p:nvSpPr>
          <p:cNvPr id="4" name="Slide Number Placeholder 3">
            <a:extLst>
              <a:ext uri="{FF2B5EF4-FFF2-40B4-BE49-F238E27FC236}">
                <a16:creationId xmlns:a16="http://schemas.microsoft.com/office/drawing/2014/main" id="{C967D893-5825-F23B-0A7F-EBE80F322103}"/>
              </a:ext>
            </a:extLst>
          </p:cNvPr>
          <p:cNvSpPr>
            <a:spLocks noGrp="1"/>
          </p:cNvSpPr>
          <p:nvPr>
            <p:ph type="sldNum" sz="quarter" idx="12"/>
          </p:nvPr>
        </p:nvSpPr>
        <p:spPr/>
        <p:txBody>
          <a:bodyPr/>
          <a:lstStyle/>
          <a:p>
            <a:fld id="{2633C1E9-BBC2-4CC6-BA8F-42C76672DF1C}" type="slidenum">
              <a:rPr lang="en-GB" smtClean="0"/>
              <a:t>31</a:t>
            </a:fld>
            <a:endParaRPr lang="en-GB"/>
          </a:p>
        </p:txBody>
      </p:sp>
      <p:sp>
        <p:nvSpPr>
          <p:cNvPr id="6" name="TextBox 5">
            <a:extLst>
              <a:ext uri="{FF2B5EF4-FFF2-40B4-BE49-F238E27FC236}">
                <a16:creationId xmlns:a16="http://schemas.microsoft.com/office/drawing/2014/main" id="{8713CCDE-EC0E-E8CF-E59A-C9B1DB1706AE}"/>
              </a:ext>
            </a:extLst>
          </p:cNvPr>
          <p:cNvSpPr txBox="1"/>
          <p:nvPr/>
        </p:nvSpPr>
        <p:spPr>
          <a:xfrm>
            <a:off x="585626" y="1690688"/>
            <a:ext cx="8024974" cy="4616648"/>
          </a:xfrm>
          <a:prstGeom prst="rect">
            <a:avLst/>
          </a:prstGeom>
          <a:noFill/>
        </p:spPr>
        <p:txBody>
          <a:bodyPr wrap="square">
            <a:spAutoFit/>
          </a:bodyPr>
          <a:lstStyle/>
          <a:p>
            <a:pPr marL="342900" indent="-342900">
              <a:buFont typeface="Arial" panose="020B0604020202020204" pitchFamily="34" charset="0"/>
              <a:buChar char="•"/>
            </a:pPr>
            <a:r>
              <a:rPr lang="en-US" sz="3200" dirty="0">
                <a:solidFill>
                  <a:schemeClr val="bg1"/>
                </a:solidFill>
              </a:rPr>
              <a:t>Aristotle wrote </a:t>
            </a:r>
            <a:r>
              <a:rPr lang="en-US" sz="3200" dirty="0" err="1">
                <a:solidFill>
                  <a:schemeClr val="bg1"/>
                </a:solidFill>
              </a:rPr>
              <a:t>Nicomanchean</a:t>
            </a:r>
            <a:r>
              <a:rPr lang="en-US" sz="3200" dirty="0">
                <a:solidFill>
                  <a:schemeClr val="bg1"/>
                </a:solidFill>
              </a:rPr>
              <a:t> Ethics for his son </a:t>
            </a:r>
            <a:r>
              <a:rPr lang="en-US" sz="3200" dirty="0" err="1">
                <a:solidFill>
                  <a:schemeClr val="bg1"/>
                </a:solidFill>
              </a:rPr>
              <a:t>Nicomanthus</a:t>
            </a:r>
            <a:r>
              <a:rPr lang="en-US" sz="3200" dirty="0">
                <a:solidFill>
                  <a:schemeClr val="bg1"/>
                </a:solidFill>
              </a:rPr>
              <a:t> </a:t>
            </a:r>
          </a:p>
          <a:p>
            <a:pPr marL="342900" indent="-342900">
              <a:buFont typeface="Arial" panose="020B0604020202020204" pitchFamily="34" charset="0"/>
              <a:buChar char="•"/>
            </a:pPr>
            <a:r>
              <a:rPr lang="en-US" sz="3200" dirty="0">
                <a:solidFill>
                  <a:schemeClr val="bg1"/>
                </a:solidFill>
              </a:rPr>
              <a:t>Studied under Plato at the Academy then set up his Lyceum in Athens </a:t>
            </a:r>
          </a:p>
          <a:p>
            <a:pPr marL="342900" indent="-342900">
              <a:buFont typeface="Arial" panose="020B0604020202020204" pitchFamily="34" charset="0"/>
              <a:buChar char="•"/>
            </a:pPr>
            <a:r>
              <a:rPr lang="en-US" sz="3200" dirty="0">
                <a:solidFill>
                  <a:schemeClr val="bg1"/>
                </a:solidFill>
              </a:rPr>
              <a:t>The good life is whatever works for you as long as you do not interfere with the good life chosen by others</a:t>
            </a:r>
          </a:p>
          <a:p>
            <a:pPr marL="342900" indent="-342900">
              <a:buFont typeface="Arial" panose="020B0604020202020204" pitchFamily="34" charset="0"/>
              <a:buChar char="•"/>
            </a:pPr>
            <a:r>
              <a:rPr lang="en-US" sz="3200" dirty="0">
                <a:solidFill>
                  <a:schemeClr val="bg1"/>
                </a:solidFill>
              </a:rPr>
              <a:t>Aristotelian Catholicism</a:t>
            </a:r>
          </a:p>
          <a:p>
            <a:endParaRPr lang="en-US" dirty="0">
              <a:solidFill>
                <a:schemeClr val="bg1"/>
              </a:solidFill>
            </a:endParaRPr>
          </a:p>
          <a:p>
            <a:r>
              <a:rPr lang="en-US" sz="2000" dirty="0">
                <a:solidFill>
                  <a:schemeClr val="bg1"/>
                </a:solidFill>
              </a:rPr>
              <a:t>Evans 2013: 217-225</a:t>
            </a:r>
          </a:p>
        </p:txBody>
      </p:sp>
    </p:spTree>
    <p:extLst>
      <p:ext uri="{BB962C8B-B14F-4D97-AF65-F5344CB8AC3E}">
        <p14:creationId xmlns:p14="http://schemas.microsoft.com/office/powerpoint/2010/main" val="109332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 calcmode="lin" valueType="num">
                                      <p:cBhvr additive="base">
                                        <p:cTn id="1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anim calcmode="lin" valueType="num">
                                      <p:cBhvr additive="base">
                                        <p:cTn id="19"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2" end="2"/>
                                            </p:txEl>
                                          </p:spTgt>
                                        </p:tgtEl>
                                        <p:attrNameLst>
                                          <p:attrName>style.visibility</p:attrName>
                                        </p:attrNameLst>
                                      </p:cBhvr>
                                      <p:to>
                                        <p:strVal val="visible"/>
                                      </p:to>
                                    </p:set>
                                    <p:anim calcmode="lin" valueType="num">
                                      <p:cBhvr additive="base">
                                        <p:cTn id="25"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3" end="3"/>
                                            </p:txEl>
                                          </p:spTgt>
                                        </p:tgtEl>
                                        <p:attrNameLst>
                                          <p:attrName>style.visibility</p:attrName>
                                        </p:attrNameLst>
                                      </p:cBhvr>
                                      <p:to>
                                        <p:strVal val="visible"/>
                                      </p:to>
                                    </p:set>
                                    <p:anim calcmode="lin" valueType="num">
                                      <p:cBhvr additive="base">
                                        <p:cTn id="31"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78F4BED-B50B-D996-25AF-D553111D1423}"/>
              </a:ext>
            </a:extLst>
          </p:cNvPr>
          <p:cNvPicPr>
            <a:picLocks noChangeAspect="1"/>
          </p:cNvPicPr>
          <p:nvPr/>
        </p:nvPicPr>
        <p:blipFill>
          <a:blip r:embed="rId2"/>
          <a:stretch>
            <a:fillRect/>
          </a:stretch>
        </p:blipFill>
        <p:spPr>
          <a:xfrm>
            <a:off x="0" y="0"/>
            <a:ext cx="12812671" cy="8608513"/>
          </a:xfrm>
          <a:prstGeom prst="rect">
            <a:avLst/>
          </a:prstGeom>
        </p:spPr>
      </p:pic>
      <p:sp>
        <p:nvSpPr>
          <p:cNvPr id="2" name="Title 1">
            <a:extLst>
              <a:ext uri="{FF2B5EF4-FFF2-40B4-BE49-F238E27FC236}">
                <a16:creationId xmlns:a16="http://schemas.microsoft.com/office/drawing/2014/main" id="{10CB15EB-CB6E-C69B-95BD-2B18D90247BB}"/>
              </a:ext>
            </a:extLst>
          </p:cNvPr>
          <p:cNvSpPr>
            <a:spLocks noGrp="1"/>
          </p:cNvSpPr>
          <p:nvPr>
            <p:ph type="title"/>
          </p:nvPr>
        </p:nvSpPr>
        <p:spPr>
          <a:xfrm>
            <a:off x="838199" y="365125"/>
            <a:ext cx="11120919" cy="1325563"/>
          </a:xfrm>
        </p:spPr>
        <p:txBody>
          <a:bodyPr>
            <a:normAutofit/>
          </a:bodyPr>
          <a:lstStyle/>
          <a:p>
            <a:r>
              <a:rPr lang="en-GB" sz="6000" dirty="0">
                <a:solidFill>
                  <a:schemeClr val="bg1"/>
                </a:solidFill>
              </a:rPr>
              <a:t>Aristotle 348BC </a:t>
            </a:r>
            <a:r>
              <a:rPr lang="en-GB" sz="6000" dirty="0" err="1">
                <a:solidFill>
                  <a:schemeClr val="bg1"/>
                </a:solidFill>
              </a:rPr>
              <a:t>Stageira</a:t>
            </a:r>
            <a:r>
              <a:rPr lang="en-GB" sz="6000" dirty="0">
                <a:solidFill>
                  <a:schemeClr val="bg1"/>
                </a:solidFill>
              </a:rPr>
              <a:t>, N Greece</a:t>
            </a:r>
          </a:p>
        </p:txBody>
      </p:sp>
      <p:sp>
        <p:nvSpPr>
          <p:cNvPr id="4" name="Slide Number Placeholder 3">
            <a:extLst>
              <a:ext uri="{FF2B5EF4-FFF2-40B4-BE49-F238E27FC236}">
                <a16:creationId xmlns:a16="http://schemas.microsoft.com/office/drawing/2014/main" id="{C967D893-5825-F23B-0A7F-EBE80F322103}"/>
              </a:ext>
            </a:extLst>
          </p:cNvPr>
          <p:cNvSpPr>
            <a:spLocks noGrp="1"/>
          </p:cNvSpPr>
          <p:nvPr>
            <p:ph type="sldNum" sz="quarter" idx="12"/>
          </p:nvPr>
        </p:nvSpPr>
        <p:spPr/>
        <p:txBody>
          <a:bodyPr/>
          <a:lstStyle/>
          <a:p>
            <a:fld id="{2633C1E9-BBC2-4CC6-BA8F-42C76672DF1C}" type="slidenum">
              <a:rPr lang="en-GB" smtClean="0"/>
              <a:t>32</a:t>
            </a:fld>
            <a:endParaRPr lang="en-GB"/>
          </a:p>
        </p:txBody>
      </p:sp>
      <p:sp>
        <p:nvSpPr>
          <p:cNvPr id="6" name="TextBox 5">
            <a:extLst>
              <a:ext uri="{FF2B5EF4-FFF2-40B4-BE49-F238E27FC236}">
                <a16:creationId xmlns:a16="http://schemas.microsoft.com/office/drawing/2014/main" id="{8713CCDE-EC0E-E8CF-E59A-C9B1DB1706AE}"/>
              </a:ext>
            </a:extLst>
          </p:cNvPr>
          <p:cNvSpPr txBox="1"/>
          <p:nvPr/>
        </p:nvSpPr>
        <p:spPr>
          <a:xfrm>
            <a:off x="585626" y="1930177"/>
            <a:ext cx="8024974" cy="4893647"/>
          </a:xfrm>
          <a:prstGeom prst="rect">
            <a:avLst/>
          </a:prstGeom>
          <a:noFill/>
        </p:spPr>
        <p:txBody>
          <a:bodyPr wrap="square">
            <a:spAutoFit/>
          </a:bodyPr>
          <a:lstStyle/>
          <a:p>
            <a:r>
              <a:rPr lang="en-US" sz="3200" dirty="0">
                <a:solidFill>
                  <a:schemeClr val="bg1"/>
                </a:solidFill>
              </a:rPr>
              <a:t>Remember the four steps in philosophy:</a:t>
            </a:r>
          </a:p>
          <a:p>
            <a:pPr marL="342900" indent="-342900">
              <a:buFont typeface="+mj-lt"/>
              <a:buAutoNum type="arabicPeriod"/>
            </a:pPr>
            <a:r>
              <a:rPr lang="en-US" sz="3200" dirty="0">
                <a:solidFill>
                  <a:schemeClr val="bg1"/>
                </a:solidFill>
              </a:rPr>
              <a:t>We can know ourselves </a:t>
            </a:r>
          </a:p>
          <a:p>
            <a:pPr marL="342900" indent="-342900">
              <a:buFont typeface="+mj-lt"/>
              <a:buAutoNum type="arabicPeriod"/>
            </a:pPr>
            <a:r>
              <a:rPr lang="en-US" sz="3200" dirty="0">
                <a:solidFill>
                  <a:schemeClr val="bg1"/>
                </a:solidFill>
              </a:rPr>
              <a:t>We can change ourselves</a:t>
            </a:r>
          </a:p>
          <a:p>
            <a:pPr marL="342900" indent="-342900">
              <a:buFont typeface="+mj-lt"/>
              <a:buAutoNum type="arabicPeriod"/>
            </a:pPr>
            <a:r>
              <a:rPr lang="en-US" sz="3200" dirty="0">
                <a:solidFill>
                  <a:schemeClr val="bg1"/>
                </a:solidFill>
              </a:rPr>
              <a:t>We can create new habits </a:t>
            </a:r>
          </a:p>
          <a:p>
            <a:pPr marL="342900" indent="-342900">
              <a:buFont typeface="+mj-lt"/>
              <a:buAutoNum type="arabicPeriod"/>
            </a:pPr>
            <a:r>
              <a:rPr lang="en-US" sz="3200" dirty="0">
                <a:solidFill>
                  <a:schemeClr val="bg1"/>
                </a:solidFill>
              </a:rPr>
              <a:t>Philosophy can help us live better lives </a:t>
            </a:r>
          </a:p>
          <a:p>
            <a:endParaRPr lang="en-US" sz="3200" dirty="0">
              <a:solidFill>
                <a:schemeClr val="bg1"/>
              </a:solidFill>
            </a:endParaRPr>
          </a:p>
          <a:p>
            <a:r>
              <a:rPr lang="en-US" sz="3200" dirty="0">
                <a:solidFill>
                  <a:schemeClr val="bg1"/>
                </a:solidFill>
              </a:rPr>
              <a:t>Many different ethical approaches </a:t>
            </a:r>
          </a:p>
          <a:p>
            <a:r>
              <a:rPr lang="en-US" sz="3200" dirty="0">
                <a:solidFill>
                  <a:schemeClr val="bg1"/>
                </a:solidFill>
              </a:rPr>
              <a:t>We can study, learn, improve</a:t>
            </a:r>
          </a:p>
          <a:p>
            <a:endParaRPr lang="en-US" sz="3200" dirty="0">
              <a:solidFill>
                <a:schemeClr val="bg1"/>
              </a:solidFill>
            </a:endParaRPr>
          </a:p>
          <a:p>
            <a:r>
              <a:rPr lang="en-US" sz="2400" dirty="0">
                <a:solidFill>
                  <a:schemeClr val="bg1"/>
                </a:solidFill>
              </a:rPr>
              <a:t>Evans 2013: 217-225</a:t>
            </a:r>
          </a:p>
        </p:txBody>
      </p:sp>
    </p:spTree>
    <p:extLst>
      <p:ext uri="{BB962C8B-B14F-4D97-AF65-F5344CB8AC3E}">
        <p14:creationId xmlns:p14="http://schemas.microsoft.com/office/powerpoint/2010/main" val="4039120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 calcmode="lin" valueType="num">
                                      <p:cBhvr additive="base">
                                        <p:cTn id="17"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6">
                                            <p:txEl>
                                              <p:pRg st="3" end="3"/>
                                            </p:txEl>
                                          </p:spTgt>
                                        </p:tgtEl>
                                        <p:attrNameLst>
                                          <p:attrName>style.visibility</p:attrName>
                                        </p:attrNameLst>
                                      </p:cBhvr>
                                      <p:to>
                                        <p:strVal val="visible"/>
                                      </p:to>
                                    </p:set>
                                    <p:anim calcmode="lin" valueType="num">
                                      <p:cBhvr additive="base">
                                        <p:cTn id="21"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6">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6">
                                            <p:txEl>
                                              <p:pRg st="4" end="4"/>
                                            </p:txEl>
                                          </p:spTgt>
                                        </p:tgtEl>
                                        <p:attrNameLst>
                                          <p:attrName>style.visibility</p:attrName>
                                        </p:attrNameLst>
                                      </p:cBhvr>
                                      <p:to>
                                        <p:strVal val="visible"/>
                                      </p:to>
                                    </p:set>
                                    <p:anim calcmode="lin" valueType="num">
                                      <p:cBhvr additive="base">
                                        <p:cTn id="25"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anim calcmode="lin" valueType="num">
                                      <p:cBhvr additive="base">
                                        <p:cTn id="31"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7" end="7"/>
                                            </p:txEl>
                                          </p:spTgt>
                                        </p:tgtEl>
                                        <p:attrNameLst>
                                          <p:attrName>style.visibility</p:attrName>
                                        </p:attrNameLst>
                                      </p:cBhvr>
                                      <p:to>
                                        <p:strVal val="visible"/>
                                      </p:to>
                                    </p:set>
                                    <p:anim calcmode="lin" valueType="num">
                                      <p:cBhvr additive="base">
                                        <p:cTn id="37"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6F998-BFDC-4280-B282-43DF7A096073}"/>
              </a:ext>
            </a:extLst>
          </p:cNvPr>
          <p:cNvSpPr>
            <a:spLocks noGrp="1"/>
          </p:cNvSpPr>
          <p:nvPr>
            <p:ph type="title"/>
          </p:nvPr>
        </p:nvSpPr>
        <p:spPr>
          <a:xfrm>
            <a:off x="838200" y="365125"/>
            <a:ext cx="10515600" cy="1460500"/>
          </a:xfrm>
        </p:spPr>
        <p:txBody>
          <a:bodyPr>
            <a:normAutofit/>
          </a:bodyPr>
          <a:lstStyle/>
          <a:p>
            <a:r>
              <a:rPr lang="en-GB" sz="6000" dirty="0"/>
              <a:t>References</a:t>
            </a:r>
          </a:p>
        </p:txBody>
      </p:sp>
      <p:sp>
        <p:nvSpPr>
          <p:cNvPr id="3" name="Content Placeholder 2">
            <a:extLst>
              <a:ext uri="{FF2B5EF4-FFF2-40B4-BE49-F238E27FC236}">
                <a16:creationId xmlns:a16="http://schemas.microsoft.com/office/drawing/2014/main" id="{A007DB7C-2F23-4BCF-98E8-315482D089F6}"/>
              </a:ext>
            </a:extLst>
          </p:cNvPr>
          <p:cNvSpPr>
            <a:spLocks noGrp="1"/>
          </p:cNvSpPr>
          <p:nvPr>
            <p:ph idx="1"/>
          </p:nvPr>
        </p:nvSpPr>
        <p:spPr>
          <a:xfrm>
            <a:off x="838199" y="1825625"/>
            <a:ext cx="10806953" cy="4667250"/>
          </a:xfrm>
        </p:spPr>
        <p:txBody>
          <a:bodyPr>
            <a:normAutofit/>
          </a:bodyPr>
          <a:lstStyle/>
          <a:p>
            <a:pPr marL="514350" indent="-514350">
              <a:buFont typeface="+mj-lt"/>
              <a:buAutoNum type="arabicPeriod"/>
            </a:pPr>
            <a:r>
              <a:rPr lang="en-US"/>
              <a:t>Evans </a:t>
            </a:r>
            <a:r>
              <a:rPr lang="en-US" dirty="0"/>
              <a:t>J (2013) Philosophy for Life: and other dangerous situations. London: Random House</a:t>
            </a:r>
          </a:p>
          <a:p>
            <a:pPr marL="514350" indent="-514350">
              <a:buFont typeface="+mj-lt"/>
              <a:buAutoNum type="arabicPeriod"/>
            </a:pPr>
            <a:r>
              <a:rPr lang="en-US" dirty="0"/>
              <a:t>Loeffler, E (2016) ‘Public Governance in a Network Society,’ in Bovaird, T. and Loeffler, E. (eds) (2016) </a:t>
            </a:r>
            <a:r>
              <a:rPr lang="en-US" i="1" dirty="0"/>
              <a:t>Public Management and Governance 3rd edition</a:t>
            </a:r>
            <a:r>
              <a:rPr lang="en-US" dirty="0"/>
              <a:t>. Abingdon: Routledge</a:t>
            </a:r>
          </a:p>
          <a:p>
            <a:pPr marL="514350" indent="-514350">
              <a:buFont typeface="+mj-lt"/>
              <a:buAutoNum type="arabicPeriod"/>
            </a:pPr>
            <a:r>
              <a:rPr lang="en-US" dirty="0"/>
              <a:t>Osborne, D and </a:t>
            </a:r>
            <a:r>
              <a:rPr lang="en-US" dirty="0" err="1"/>
              <a:t>Gaebler</a:t>
            </a:r>
            <a:r>
              <a:rPr lang="en-US" dirty="0"/>
              <a:t>, T (1992) </a:t>
            </a:r>
            <a:r>
              <a:rPr lang="en-US" i="1" dirty="0"/>
              <a:t>Reinventing Government: How the entrepreneurial spirit is transforming the public sector</a:t>
            </a:r>
            <a:r>
              <a:rPr lang="en-US" dirty="0"/>
              <a:t>. Reading, MA: Addison-Wellesley</a:t>
            </a:r>
          </a:p>
        </p:txBody>
      </p:sp>
      <p:sp>
        <p:nvSpPr>
          <p:cNvPr id="4" name="Slide Number Placeholder 3">
            <a:extLst>
              <a:ext uri="{FF2B5EF4-FFF2-40B4-BE49-F238E27FC236}">
                <a16:creationId xmlns:a16="http://schemas.microsoft.com/office/drawing/2014/main" id="{01D5443E-6F29-4F78-B9B4-55B8B810E79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33C1E9-BBC2-4CC6-BA8F-42C76672DF1C}"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116949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TotalTime>
  <Words>2186</Words>
  <Application>Microsoft Office PowerPoint</Application>
  <PresentationFormat>Widescreen</PresentationFormat>
  <Paragraphs>259</Paragraphs>
  <Slides>33</Slides>
  <Notes>0</Notes>
  <HiddenSlides>2</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33</vt:i4>
      </vt:variant>
    </vt:vector>
  </HeadingPairs>
  <TitlesOfParts>
    <vt:vector size="38" baseType="lpstr">
      <vt:lpstr>Arial</vt:lpstr>
      <vt:lpstr>Calibri</vt:lpstr>
      <vt:lpstr>Calibri Light</vt:lpstr>
      <vt:lpstr>Office Theme</vt:lpstr>
      <vt:lpstr>3_Office Theme</vt:lpstr>
      <vt:lpstr>2.1 Ancient Greece</vt:lpstr>
      <vt:lpstr>Aims</vt:lpstr>
      <vt:lpstr>Quiet Reflection</vt:lpstr>
      <vt:lpstr>PowerPoint Presentation</vt:lpstr>
      <vt:lpstr>The Milesian Thinkers of Antiquity</vt:lpstr>
      <vt:lpstr>CERN</vt:lpstr>
      <vt:lpstr>PowerPoint Presentation</vt:lpstr>
      <vt:lpstr>Raphael’s School of Athens (1509-1511)</vt:lpstr>
      <vt:lpstr>PowerPoint Presentation</vt:lpstr>
      <vt:lpstr>PowerPoint Presentation</vt:lpstr>
      <vt:lpstr>Cicero – a quotable Roman</vt:lpstr>
      <vt:lpstr>Facts and Values</vt:lpstr>
      <vt:lpstr>PowerPoint Presentation</vt:lpstr>
      <vt:lpstr>Billionaire Chuck Feeney  (1931-2023)</vt:lpstr>
      <vt:lpstr>The Four Steps of Socratic Tradition</vt:lpstr>
      <vt:lpstr>Epictetus (b  AD55)</vt:lpstr>
      <vt:lpstr>Epictetus</vt:lpstr>
      <vt:lpstr>Epictetus and Control</vt:lpstr>
      <vt:lpstr>Epictetus and Control</vt:lpstr>
      <vt:lpstr>Epictetus and Suffering</vt:lpstr>
      <vt:lpstr>Key for HRM and Organisational Development</vt:lpstr>
      <vt:lpstr>Epicurus b.341 BC </vt:lpstr>
      <vt:lpstr>Heraclitus 535-475BC the Weeping Philosopher</vt:lpstr>
      <vt:lpstr>Pythagoras 580-500BC</vt:lpstr>
      <vt:lpstr>Pyrrho the Sceptic and Diogenes the Cynic</vt:lpstr>
      <vt:lpstr>Plutarch 46AD, Chaeronea, Greece</vt:lpstr>
      <vt:lpstr>Plutarch 46AD, Chaeronea, Greece</vt:lpstr>
      <vt:lpstr>Plutarch 46AD</vt:lpstr>
      <vt:lpstr>Platonic dialogues:  the Republic</vt:lpstr>
      <vt:lpstr>Platonic dialogues: Gorgias</vt:lpstr>
      <vt:lpstr>Aristotle 348BC Stageira, N Greece</vt:lpstr>
      <vt:lpstr>Aristotle 348BC Stageira, N Greece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Concepts of Governance</dc:title>
  <dc:creator>Mike Durke</dc:creator>
  <cp:lastModifiedBy>Mike Durke</cp:lastModifiedBy>
  <cp:revision>33</cp:revision>
  <dcterms:created xsi:type="dcterms:W3CDTF">2021-01-20T08:29:42Z</dcterms:created>
  <dcterms:modified xsi:type="dcterms:W3CDTF">2023-10-10T09:20:13Z</dcterms:modified>
</cp:coreProperties>
</file>