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2" autoAdjust="0"/>
    <p:restoredTop sz="94660"/>
  </p:normalViewPr>
  <p:slideViewPr>
    <p:cSldViewPr snapToGrid="0">
      <p:cViewPr varScale="1">
        <p:scale>
          <a:sx n="76" d="100"/>
          <a:sy n="76" d="100"/>
        </p:scale>
        <p:origin x="72" y="5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1" Type="http://schemas.openxmlformats.org/officeDocument/2006/relationships/hyperlink" Target="https://www.floridamedicalclinic.com/blog/what-is-holistic-medicine/" TargetMode="External"/></Relationships>
</file>

<file path=ppt/diagrams/_rels/drawing2.xml.rels><?xml version="1.0" encoding="UTF-8" standalone="yes"?>
<Relationships xmlns="http://schemas.openxmlformats.org/package/2006/relationships"><Relationship Id="rId1" Type="http://schemas.openxmlformats.org/officeDocument/2006/relationships/hyperlink" Target="https://www.floridamedicalclinic.com/blog/what-is-holistic-medicine/"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A8200B-AE76-4658-8CC7-F8A6B1B9D4A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4523EEA-F583-4B25-B093-E6AF72DBA24C}">
      <dgm:prSet/>
      <dgm:spPr/>
      <dgm:t>
        <a:bodyPr/>
        <a:lstStyle/>
        <a:p>
          <a:r>
            <a:rPr lang="en-GB" b="0" i="0"/>
            <a:t>The </a:t>
          </a:r>
          <a:r>
            <a:rPr lang="en-GB" b="1" i="0"/>
            <a:t>mind-body connection</a:t>
          </a:r>
          <a:r>
            <a:rPr lang="en-GB" b="0" i="0"/>
            <a:t> is the link between a person’s thoughts, attitudes, and behaviours and their physical health.</a:t>
          </a:r>
          <a:endParaRPr lang="en-US"/>
        </a:p>
      </dgm:t>
    </dgm:pt>
    <dgm:pt modelId="{D6475922-25A0-4040-939B-D585429BF92E}" type="parTrans" cxnId="{EBF7798E-8FF4-496E-80DA-24F5E2CBB564}">
      <dgm:prSet/>
      <dgm:spPr/>
      <dgm:t>
        <a:bodyPr/>
        <a:lstStyle/>
        <a:p>
          <a:endParaRPr lang="en-US"/>
        </a:p>
      </dgm:t>
    </dgm:pt>
    <dgm:pt modelId="{68517EE5-B4EB-4676-96D0-88193985F6FA}" type="sibTrans" cxnId="{EBF7798E-8FF4-496E-80DA-24F5E2CBB564}">
      <dgm:prSet/>
      <dgm:spPr/>
      <dgm:t>
        <a:bodyPr/>
        <a:lstStyle/>
        <a:p>
          <a:endParaRPr lang="en-US"/>
        </a:p>
      </dgm:t>
    </dgm:pt>
    <dgm:pt modelId="{CB7D6F0D-B008-4E25-B2BC-A5AC2D2180ED}">
      <dgm:prSet/>
      <dgm:spPr/>
      <dgm:t>
        <a:bodyPr/>
        <a:lstStyle/>
        <a:p>
          <a:r>
            <a:rPr lang="en-GB"/>
            <a:t>S</a:t>
          </a:r>
          <a:r>
            <a:rPr lang="en-GB" b="0" i="0"/>
            <a:t>cientists have long understood that our emotions can affect our bodies, we’re just now beginning to understand how emotions influence </a:t>
          </a:r>
          <a:r>
            <a:rPr lang="en-GB" b="1" i="0"/>
            <a:t>health and longevity</a:t>
          </a:r>
          <a:endParaRPr lang="en-US"/>
        </a:p>
      </dgm:t>
    </dgm:pt>
    <dgm:pt modelId="{1CB32504-124F-4F8C-A474-CA31553D7C33}" type="parTrans" cxnId="{3DA95791-A9C9-4BD2-A79B-F643349B20E8}">
      <dgm:prSet/>
      <dgm:spPr/>
      <dgm:t>
        <a:bodyPr/>
        <a:lstStyle/>
        <a:p>
          <a:endParaRPr lang="en-US"/>
        </a:p>
      </dgm:t>
    </dgm:pt>
    <dgm:pt modelId="{8D4CF185-51CC-4603-8793-0B42414E8D5A}" type="sibTrans" cxnId="{3DA95791-A9C9-4BD2-A79B-F643349B20E8}">
      <dgm:prSet/>
      <dgm:spPr/>
      <dgm:t>
        <a:bodyPr/>
        <a:lstStyle/>
        <a:p>
          <a:endParaRPr lang="en-US"/>
        </a:p>
      </dgm:t>
    </dgm:pt>
    <dgm:pt modelId="{EE8FC3E8-3F1F-41C6-B38E-9E87492D6EE3}" type="pres">
      <dgm:prSet presAssocID="{A3A8200B-AE76-4658-8CC7-F8A6B1B9D4A0}" presName="linear" presStyleCnt="0">
        <dgm:presLayoutVars>
          <dgm:animLvl val="lvl"/>
          <dgm:resizeHandles val="exact"/>
        </dgm:presLayoutVars>
      </dgm:prSet>
      <dgm:spPr/>
    </dgm:pt>
    <dgm:pt modelId="{73EA03C3-7355-456B-AFD5-C1388D0E5514}" type="pres">
      <dgm:prSet presAssocID="{34523EEA-F583-4B25-B093-E6AF72DBA24C}" presName="parentText" presStyleLbl="node1" presStyleIdx="0" presStyleCnt="2">
        <dgm:presLayoutVars>
          <dgm:chMax val="0"/>
          <dgm:bulletEnabled val="1"/>
        </dgm:presLayoutVars>
      </dgm:prSet>
      <dgm:spPr/>
    </dgm:pt>
    <dgm:pt modelId="{73DFF457-8A9F-4A17-AF3D-A2637F603C90}" type="pres">
      <dgm:prSet presAssocID="{68517EE5-B4EB-4676-96D0-88193985F6FA}" presName="spacer" presStyleCnt="0"/>
      <dgm:spPr/>
    </dgm:pt>
    <dgm:pt modelId="{F97EE5C9-AC01-437D-AA7A-AC747C27EF0A}" type="pres">
      <dgm:prSet presAssocID="{CB7D6F0D-B008-4E25-B2BC-A5AC2D2180ED}" presName="parentText" presStyleLbl="node1" presStyleIdx="1" presStyleCnt="2">
        <dgm:presLayoutVars>
          <dgm:chMax val="0"/>
          <dgm:bulletEnabled val="1"/>
        </dgm:presLayoutVars>
      </dgm:prSet>
      <dgm:spPr/>
    </dgm:pt>
  </dgm:ptLst>
  <dgm:cxnLst>
    <dgm:cxn modelId="{D357841F-1A5E-4F55-B17D-71247257A2DB}" type="presOf" srcId="{A3A8200B-AE76-4658-8CC7-F8A6B1B9D4A0}" destId="{EE8FC3E8-3F1F-41C6-B38E-9E87492D6EE3}" srcOrd="0" destOrd="0" presId="urn:microsoft.com/office/officeart/2005/8/layout/vList2"/>
    <dgm:cxn modelId="{49FCEB5D-163B-4441-AA2F-9548162FA087}" type="presOf" srcId="{CB7D6F0D-B008-4E25-B2BC-A5AC2D2180ED}" destId="{F97EE5C9-AC01-437D-AA7A-AC747C27EF0A}" srcOrd="0" destOrd="0" presId="urn:microsoft.com/office/officeart/2005/8/layout/vList2"/>
    <dgm:cxn modelId="{EBF7798E-8FF4-496E-80DA-24F5E2CBB564}" srcId="{A3A8200B-AE76-4658-8CC7-F8A6B1B9D4A0}" destId="{34523EEA-F583-4B25-B093-E6AF72DBA24C}" srcOrd="0" destOrd="0" parTransId="{D6475922-25A0-4040-939B-D585429BF92E}" sibTransId="{68517EE5-B4EB-4676-96D0-88193985F6FA}"/>
    <dgm:cxn modelId="{3DA95791-A9C9-4BD2-A79B-F643349B20E8}" srcId="{A3A8200B-AE76-4658-8CC7-F8A6B1B9D4A0}" destId="{CB7D6F0D-B008-4E25-B2BC-A5AC2D2180ED}" srcOrd="1" destOrd="0" parTransId="{1CB32504-124F-4F8C-A474-CA31553D7C33}" sibTransId="{8D4CF185-51CC-4603-8793-0B42414E8D5A}"/>
    <dgm:cxn modelId="{1FB485AB-BF1B-4F1B-A6BD-93986C37214C}" type="presOf" srcId="{34523EEA-F583-4B25-B093-E6AF72DBA24C}" destId="{73EA03C3-7355-456B-AFD5-C1388D0E5514}" srcOrd="0" destOrd="0" presId="urn:microsoft.com/office/officeart/2005/8/layout/vList2"/>
    <dgm:cxn modelId="{2A3F08C0-376F-46B5-97FC-BAA890615FA2}" type="presParOf" srcId="{EE8FC3E8-3F1F-41C6-B38E-9E87492D6EE3}" destId="{73EA03C3-7355-456B-AFD5-C1388D0E5514}" srcOrd="0" destOrd="0" presId="urn:microsoft.com/office/officeart/2005/8/layout/vList2"/>
    <dgm:cxn modelId="{7422EB1E-4100-4215-9815-210753E7DBC1}" type="presParOf" srcId="{EE8FC3E8-3F1F-41C6-B38E-9E87492D6EE3}" destId="{73DFF457-8A9F-4A17-AF3D-A2637F603C90}" srcOrd="1" destOrd="0" presId="urn:microsoft.com/office/officeart/2005/8/layout/vList2"/>
    <dgm:cxn modelId="{F0C8780D-E788-4248-BF20-4B44BB7E5071}" type="presParOf" srcId="{EE8FC3E8-3F1F-41C6-B38E-9E87492D6EE3}" destId="{F97EE5C9-AC01-437D-AA7A-AC747C27EF0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6E08B06-44BF-49AC-9265-8E194B88A2A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90FA382-695A-493E-BA19-33DF00237EA2}">
      <dgm:prSet/>
      <dgm:spPr/>
      <dgm:t>
        <a:bodyPr/>
        <a:lstStyle/>
        <a:p>
          <a:r>
            <a:rPr lang="en-GB" b="0" i="0"/>
            <a:t>The mind-body connection is an important component of </a:t>
          </a:r>
          <a:r>
            <a:rPr lang="en-GB" b="0" i="0">
              <a:hlinkClick xmlns:r="http://schemas.openxmlformats.org/officeDocument/2006/relationships" r:id="rId1"/>
            </a:rPr>
            <a:t>holistic medicine</a:t>
          </a:r>
          <a:r>
            <a:rPr lang="en-GB" b="0" i="0"/>
            <a:t>, which is a healthcare philosophy that seeks to treat the whole person, not just their symptoms. </a:t>
          </a:r>
          <a:endParaRPr lang="en-US"/>
        </a:p>
      </dgm:t>
    </dgm:pt>
    <dgm:pt modelId="{B167560E-AE8D-49D8-BA77-55B26D6F8848}" type="parTrans" cxnId="{0A3768E1-9302-4E5F-89FF-8C09CEB34B8D}">
      <dgm:prSet/>
      <dgm:spPr/>
      <dgm:t>
        <a:bodyPr/>
        <a:lstStyle/>
        <a:p>
          <a:endParaRPr lang="en-US"/>
        </a:p>
      </dgm:t>
    </dgm:pt>
    <dgm:pt modelId="{D15FFA0F-14E7-4C02-9E80-337D985A166A}" type="sibTrans" cxnId="{0A3768E1-9302-4E5F-89FF-8C09CEB34B8D}">
      <dgm:prSet/>
      <dgm:spPr/>
      <dgm:t>
        <a:bodyPr/>
        <a:lstStyle/>
        <a:p>
          <a:endParaRPr lang="en-US"/>
        </a:p>
      </dgm:t>
    </dgm:pt>
    <dgm:pt modelId="{129A548F-641A-446F-975B-7F5DF01970BF}">
      <dgm:prSet/>
      <dgm:spPr/>
      <dgm:t>
        <a:bodyPr/>
        <a:lstStyle/>
        <a:p>
          <a:r>
            <a:rPr lang="en-GB" b="0" i="0"/>
            <a:t>Now more than ever, doctors understand the importance of a comprehensive approach to care that includes mind, body, and spirit.</a:t>
          </a:r>
          <a:endParaRPr lang="en-US"/>
        </a:p>
      </dgm:t>
    </dgm:pt>
    <dgm:pt modelId="{D55CC9CC-38F4-41E6-821D-C049BFD73757}" type="parTrans" cxnId="{F439075F-1351-4E8B-B218-1A1C5FA4FB38}">
      <dgm:prSet/>
      <dgm:spPr/>
      <dgm:t>
        <a:bodyPr/>
        <a:lstStyle/>
        <a:p>
          <a:endParaRPr lang="en-US"/>
        </a:p>
      </dgm:t>
    </dgm:pt>
    <dgm:pt modelId="{22555B4A-70C8-47CB-9653-8C4C73CFEA44}" type="sibTrans" cxnId="{F439075F-1351-4E8B-B218-1A1C5FA4FB38}">
      <dgm:prSet/>
      <dgm:spPr/>
      <dgm:t>
        <a:bodyPr/>
        <a:lstStyle/>
        <a:p>
          <a:endParaRPr lang="en-US"/>
        </a:p>
      </dgm:t>
    </dgm:pt>
    <dgm:pt modelId="{F0C5334D-302D-49C7-A83F-4A0338670DB0}" type="pres">
      <dgm:prSet presAssocID="{06E08B06-44BF-49AC-9265-8E194B88A2A9}" presName="linear" presStyleCnt="0">
        <dgm:presLayoutVars>
          <dgm:animLvl val="lvl"/>
          <dgm:resizeHandles val="exact"/>
        </dgm:presLayoutVars>
      </dgm:prSet>
      <dgm:spPr/>
    </dgm:pt>
    <dgm:pt modelId="{BA4C910F-8CE4-454F-87C6-3AC07BA79AF1}" type="pres">
      <dgm:prSet presAssocID="{190FA382-695A-493E-BA19-33DF00237EA2}" presName="parentText" presStyleLbl="node1" presStyleIdx="0" presStyleCnt="2">
        <dgm:presLayoutVars>
          <dgm:chMax val="0"/>
          <dgm:bulletEnabled val="1"/>
        </dgm:presLayoutVars>
      </dgm:prSet>
      <dgm:spPr/>
    </dgm:pt>
    <dgm:pt modelId="{B852BB6B-AE7D-44A7-9A99-561F2479029F}" type="pres">
      <dgm:prSet presAssocID="{D15FFA0F-14E7-4C02-9E80-337D985A166A}" presName="spacer" presStyleCnt="0"/>
      <dgm:spPr/>
    </dgm:pt>
    <dgm:pt modelId="{5B1C5A62-02C7-48D3-8AF4-431DAC784A61}" type="pres">
      <dgm:prSet presAssocID="{129A548F-641A-446F-975B-7F5DF01970BF}" presName="parentText" presStyleLbl="node1" presStyleIdx="1" presStyleCnt="2">
        <dgm:presLayoutVars>
          <dgm:chMax val="0"/>
          <dgm:bulletEnabled val="1"/>
        </dgm:presLayoutVars>
      </dgm:prSet>
      <dgm:spPr/>
    </dgm:pt>
  </dgm:ptLst>
  <dgm:cxnLst>
    <dgm:cxn modelId="{1A766E30-69D3-4305-8880-71E83BCAA622}" type="presOf" srcId="{129A548F-641A-446F-975B-7F5DF01970BF}" destId="{5B1C5A62-02C7-48D3-8AF4-431DAC784A61}" srcOrd="0" destOrd="0" presId="urn:microsoft.com/office/officeart/2005/8/layout/vList2"/>
    <dgm:cxn modelId="{F439075F-1351-4E8B-B218-1A1C5FA4FB38}" srcId="{06E08B06-44BF-49AC-9265-8E194B88A2A9}" destId="{129A548F-641A-446F-975B-7F5DF01970BF}" srcOrd="1" destOrd="0" parTransId="{D55CC9CC-38F4-41E6-821D-C049BFD73757}" sibTransId="{22555B4A-70C8-47CB-9653-8C4C73CFEA44}"/>
    <dgm:cxn modelId="{C0E14B61-B3E2-469D-B338-E759BC4F517E}" type="presOf" srcId="{06E08B06-44BF-49AC-9265-8E194B88A2A9}" destId="{F0C5334D-302D-49C7-A83F-4A0338670DB0}" srcOrd="0" destOrd="0" presId="urn:microsoft.com/office/officeart/2005/8/layout/vList2"/>
    <dgm:cxn modelId="{51CCB157-B3D7-4955-BA37-59FACB671391}" type="presOf" srcId="{190FA382-695A-493E-BA19-33DF00237EA2}" destId="{BA4C910F-8CE4-454F-87C6-3AC07BA79AF1}" srcOrd="0" destOrd="0" presId="urn:microsoft.com/office/officeart/2005/8/layout/vList2"/>
    <dgm:cxn modelId="{0A3768E1-9302-4E5F-89FF-8C09CEB34B8D}" srcId="{06E08B06-44BF-49AC-9265-8E194B88A2A9}" destId="{190FA382-695A-493E-BA19-33DF00237EA2}" srcOrd="0" destOrd="0" parTransId="{B167560E-AE8D-49D8-BA77-55B26D6F8848}" sibTransId="{D15FFA0F-14E7-4C02-9E80-337D985A166A}"/>
    <dgm:cxn modelId="{03A83D64-3ABD-4765-8E92-DD228B04C56D}" type="presParOf" srcId="{F0C5334D-302D-49C7-A83F-4A0338670DB0}" destId="{BA4C910F-8CE4-454F-87C6-3AC07BA79AF1}" srcOrd="0" destOrd="0" presId="urn:microsoft.com/office/officeart/2005/8/layout/vList2"/>
    <dgm:cxn modelId="{8A23D099-8CA7-4777-BC5A-D61B1BCC41D9}" type="presParOf" srcId="{F0C5334D-302D-49C7-A83F-4A0338670DB0}" destId="{B852BB6B-AE7D-44A7-9A99-561F2479029F}" srcOrd="1" destOrd="0" presId="urn:microsoft.com/office/officeart/2005/8/layout/vList2"/>
    <dgm:cxn modelId="{3EE8B552-F798-4A1A-BE1D-DEF5DCB6CBC9}" type="presParOf" srcId="{F0C5334D-302D-49C7-A83F-4A0338670DB0}" destId="{5B1C5A62-02C7-48D3-8AF4-431DAC784A6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21B0C2-98BE-4339-930C-342E6B25BF62}"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75872BE0-7EB4-4591-B87E-E5DB6A71E72A}">
      <dgm:prSet/>
      <dgm:spPr/>
      <dgm:t>
        <a:bodyPr/>
        <a:lstStyle/>
        <a:p>
          <a:r>
            <a:rPr lang="en-GB" b="0" i="0"/>
            <a:t>Sometimes referred to as the “body’s command centre” or the “human supercomputer”, the brain is a remarkable and complex organ. But the brain is not a machine operating separately from the rest of the body—the two are deeply intertwined.</a:t>
          </a:r>
          <a:endParaRPr lang="en-US"/>
        </a:p>
      </dgm:t>
    </dgm:pt>
    <dgm:pt modelId="{B3F8C223-7746-4983-8D63-5A9BCB2BE0F7}" type="parTrans" cxnId="{991B4B02-4C05-4603-A3FC-BB11470FBE18}">
      <dgm:prSet/>
      <dgm:spPr/>
      <dgm:t>
        <a:bodyPr/>
        <a:lstStyle/>
        <a:p>
          <a:endParaRPr lang="en-US"/>
        </a:p>
      </dgm:t>
    </dgm:pt>
    <dgm:pt modelId="{34FA635E-9027-43FA-8255-43D49EFC7924}" type="sibTrans" cxnId="{991B4B02-4C05-4603-A3FC-BB11470FBE18}">
      <dgm:prSet/>
      <dgm:spPr/>
      <dgm:t>
        <a:bodyPr/>
        <a:lstStyle/>
        <a:p>
          <a:endParaRPr lang="en-US"/>
        </a:p>
      </dgm:t>
    </dgm:pt>
    <dgm:pt modelId="{5225BFFC-6322-4E46-AB95-8DE1CF5477FF}">
      <dgm:prSet/>
      <dgm:spPr/>
      <dgm:t>
        <a:bodyPr/>
        <a:lstStyle/>
        <a:p>
          <a:r>
            <a:rPr lang="en-GB" b="0" i="0"/>
            <a:t>Scientific studies are constantly revealing that the hormones and neurotransmitters (chemical messengers) associated with emotion can also have physical effects. They can affect our blood pressure, heart rate, sleep patterns, and even our appetite.</a:t>
          </a:r>
          <a:endParaRPr lang="en-US"/>
        </a:p>
      </dgm:t>
    </dgm:pt>
    <dgm:pt modelId="{AF9EABB7-8721-40D9-BE62-74AC56868CE8}" type="parTrans" cxnId="{5EEDE063-9711-40E3-BF40-76E5B889E86E}">
      <dgm:prSet/>
      <dgm:spPr/>
      <dgm:t>
        <a:bodyPr/>
        <a:lstStyle/>
        <a:p>
          <a:endParaRPr lang="en-US"/>
        </a:p>
      </dgm:t>
    </dgm:pt>
    <dgm:pt modelId="{37171F7D-F464-4AD8-B878-271490F4A569}" type="sibTrans" cxnId="{5EEDE063-9711-40E3-BF40-76E5B889E86E}">
      <dgm:prSet/>
      <dgm:spPr/>
      <dgm:t>
        <a:bodyPr/>
        <a:lstStyle/>
        <a:p>
          <a:endParaRPr lang="en-US"/>
        </a:p>
      </dgm:t>
    </dgm:pt>
    <dgm:pt modelId="{C67B0684-2DE0-45C2-8AE9-DB752165BAFB}" type="pres">
      <dgm:prSet presAssocID="{AA21B0C2-98BE-4339-930C-342E6B25BF62}" presName="vert0" presStyleCnt="0">
        <dgm:presLayoutVars>
          <dgm:dir/>
          <dgm:animOne val="branch"/>
          <dgm:animLvl val="lvl"/>
        </dgm:presLayoutVars>
      </dgm:prSet>
      <dgm:spPr/>
    </dgm:pt>
    <dgm:pt modelId="{3993C505-3C68-448C-8773-CAFD03340ECD}" type="pres">
      <dgm:prSet presAssocID="{75872BE0-7EB4-4591-B87E-E5DB6A71E72A}" presName="thickLine" presStyleLbl="alignNode1" presStyleIdx="0" presStyleCnt="2"/>
      <dgm:spPr/>
    </dgm:pt>
    <dgm:pt modelId="{632F746E-461D-463E-A69B-25AC1A6FD43A}" type="pres">
      <dgm:prSet presAssocID="{75872BE0-7EB4-4591-B87E-E5DB6A71E72A}" presName="horz1" presStyleCnt="0"/>
      <dgm:spPr/>
    </dgm:pt>
    <dgm:pt modelId="{DD8A7A3D-7FA3-4435-9BC6-728BCB39626C}" type="pres">
      <dgm:prSet presAssocID="{75872BE0-7EB4-4591-B87E-E5DB6A71E72A}" presName="tx1" presStyleLbl="revTx" presStyleIdx="0" presStyleCnt="2"/>
      <dgm:spPr/>
    </dgm:pt>
    <dgm:pt modelId="{14875123-8B3F-4665-9250-C6F7B24C569C}" type="pres">
      <dgm:prSet presAssocID="{75872BE0-7EB4-4591-B87E-E5DB6A71E72A}" presName="vert1" presStyleCnt="0"/>
      <dgm:spPr/>
    </dgm:pt>
    <dgm:pt modelId="{EFDF7DBF-8670-4EC2-B55F-F86178D51A96}" type="pres">
      <dgm:prSet presAssocID="{5225BFFC-6322-4E46-AB95-8DE1CF5477FF}" presName="thickLine" presStyleLbl="alignNode1" presStyleIdx="1" presStyleCnt="2"/>
      <dgm:spPr/>
    </dgm:pt>
    <dgm:pt modelId="{6A834579-67DA-46F4-A65D-733D9D39CA7E}" type="pres">
      <dgm:prSet presAssocID="{5225BFFC-6322-4E46-AB95-8DE1CF5477FF}" presName="horz1" presStyleCnt="0"/>
      <dgm:spPr/>
    </dgm:pt>
    <dgm:pt modelId="{1E0B5BA0-D32E-447D-9833-C614033FB0BC}" type="pres">
      <dgm:prSet presAssocID="{5225BFFC-6322-4E46-AB95-8DE1CF5477FF}" presName="tx1" presStyleLbl="revTx" presStyleIdx="1" presStyleCnt="2"/>
      <dgm:spPr/>
    </dgm:pt>
    <dgm:pt modelId="{1CD31EDB-1CC3-4F47-8804-19D01CAE27E1}" type="pres">
      <dgm:prSet presAssocID="{5225BFFC-6322-4E46-AB95-8DE1CF5477FF}" presName="vert1" presStyleCnt="0"/>
      <dgm:spPr/>
    </dgm:pt>
  </dgm:ptLst>
  <dgm:cxnLst>
    <dgm:cxn modelId="{991B4B02-4C05-4603-A3FC-BB11470FBE18}" srcId="{AA21B0C2-98BE-4339-930C-342E6B25BF62}" destId="{75872BE0-7EB4-4591-B87E-E5DB6A71E72A}" srcOrd="0" destOrd="0" parTransId="{B3F8C223-7746-4983-8D63-5A9BCB2BE0F7}" sibTransId="{34FA635E-9027-43FA-8255-43D49EFC7924}"/>
    <dgm:cxn modelId="{7D28D611-12C5-4473-9CF2-742DECD26B9C}" type="presOf" srcId="{75872BE0-7EB4-4591-B87E-E5DB6A71E72A}" destId="{DD8A7A3D-7FA3-4435-9BC6-728BCB39626C}" srcOrd="0" destOrd="0" presId="urn:microsoft.com/office/officeart/2008/layout/LinedList"/>
    <dgm:cxn modelId="{5EEDE063-9711-40E3-BF40-76E5B889E86E}" srcId="{AA21B0C2-98BE-4339-930C-342E6B25BF62}" destId="{5225BFFC-6322-4E46-AB95-8DE1CF5477FF}" srcOrd="1" destOrd="0" parTransId="{AF9EABB7-8721-40D9-BE62-74AC56868CE8}" sibTransId="{37171F7D-F464-4AD8-B878-271490F4A569}"/>
    <dgm:cxn modelId="{A0A99F76-FF9B-41A5-8805-330B58C56410}" type="presOf" srcId="{AA21B0C2-98BE-4339-930C-342E6B25BF62}" destId="{C67B0684-2DE0-45C2-8AE9-DB752165BAFB}" srcOrd="0" destOrd="0" presId="urn:microsoft.com/office/officeart/2008/layout/LinedList"/>
    <dgm:cxn modelId="{3EA00CA8-F1F9-40A1-B877-EB35C9F85867}" type="presOf" srcId="{5225BFFC-6322-4E46-AB95-8DE1CF5477FF}" destId="{1E0B5BA0-D32E-447D-9833-C614033FB0BC}" srcOrd="0" destOrd="0" presId="urn:microsoft.com/office/officeart/2008/layout/LinedList"/>
    <dgm:cxn modelId="{903F02CE-ACC3-4785-B833-4D033C25EB28}" type="presParOf" srcId="{C67B0684-2DE0-45C2-8AE9-DB752165BAFB}" destId="{3993C505-3C68-448C-8773-CAFD03340ECD}" srcOrd="0" destOrd="0" presId="urn:microsoft.com/office/officeart/2008/layout/LinedList"/>
    <dgm:cxn modelId="{CC92742C-677E-4F1A-A05A-C8B01B0359F1}" type="presParOf" srcId="{C67B0684-2DE0-45C2-8AE9-DB752165BAFB}" destId="{632F746E-461D-463E-A69B-25AC1A6FD43A}" srcOrd="1" destOrd="0" presId="urn:microsoft.com/office/officeart/2008/layout/LinedList"/>
    <dgm:cxn modelId="{5B4D1593-6A55-4750-ABCC-D234D0021A51}" type="presParOf" srcId="{632F746E-461D-463E-A69B-25AC1A6FD43A}" destId="{DD8A7A3D-7FA3-4435-9BC6-728BCB39626C}" srcOrd="0" destOrd="0" presId="urn:microsoft.com/office/officeart/2008/layout/LinedList"/>
    <dgm:cxn modelId="{30E1C5FE-2F65-4532-BBF8-FAD5316F50AC}" type="presParOf" srcId="{632F746E-461D-463E-A69B-25AC1A6FD43A}" destId="{14875123-8B3F-4665-9250-C6F7B24C569C}" srcOrd="1" destOrd="0" presId="urn:microsoft.com/office/officeart/2008/layout/LinedList"/>
    <dgm:cxn modelId="{B58B643B-CF1A-4977-8410-D5444033A3BB}" type="presParOf" srcId="{C67B0684-2DE0-45C2-8AE9-DB752165BAFB}" destId="{EFDF7DBF-8670-4EC2-B55F-F86178D51A96}" srcOrd="2" destOrd="0" presId="urn:microsoft.com/office/officeart/2008/layout/LinedList"/>
    <dgm:cxn modelId="{A5F0DC66-7FCD-4DC9-81D2-73E58CCC8B89}" type="presParOf" srcId="{C67B0684-2DE0-45C2-8AE9-DB752165BAFB}" destId="{6A834579-67DA-46F4-A65D-733D9D39CA7E}" srcOrd="3" destOrd="0" presId="urn:microsoft.com/office/officeart/2008/layout/LinedList"/>
    <dgm:cxn modelId="{EB25B513-E38E-44F7-A83E-5CE1D8B30945}" type="presParOf" srcId="{6A834579-67DA-46F4-A65D-733D9D39CA7E}" destId="{1E0B5BA0-D32E-447D-9833-C614033FB0BC}" srcOrd="0" destOrd="0" presId="urn:microsoft.com/office/officeart/2008/layout/LinedList"/>
    <dgm:cxn modelId="{6BA0DAB3-5770-4905-998C-70C7D18161AA}" type="presParOf" srcId="{6A834579-67DA-46F4-A65D-733D9D39CA7E}" destId="{1CD31EDB-1CC3-4F47-8804-19D01CAE27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A03C3-7355-456B-AFD5-C1388D0E5514}">
      <dsp:nvSpPr>
        <dsp:cNvPr id="0" name=""/>
        <dsp:cNvSpPr/>
      </dsp:nvSpPr>
      <dsp:spPr>
        <a:xfrm>
          <a:off x="0" y="74294"/>
          <a:ext cx="6666833" cy="260946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The </a:t>
          </a:r>
          <a:r>
            <a:rPr lang="en-GB" sz="3000" b="1" i="0" kern="1200"/>
            <a:t>mind-body connection</a:t>
          </a:r>
          <a:r>
            <a:rPr lang="en-GB" sz="3000" b="0" i="0" kern="1200"/>
            <a:t> is the link between a person’s thoughts, attitudes, and behaviours and their physical health.</a:t>
          </a:r>
          <a:endParaRPr lang="en-US" sz="3000" kern="1200"/>
        </a:p>
      </dsp:txBody>
      <dsp:txXfrm>
        <a:off x="127384" y="201678"/>
        <a:ext cx="6412065" cy="2354697"/>
      </dsp:txXfrm>
    </dsp:sp>
    <dsp:sp modelId="{F97EE5C9-AC01-437D-AA7A-AC747C27EF0A}">
      <dsp:nvSpPr>
        <dsp:cNvPr id="0" name=""/>
        <dsp:cNvSpPr/>
      </dsp:nvSpPr>
      <dsp:spPr>
        <a:xfrm>
          <a:off x="0" y="2770160"/>
          <a:ext cx="6666833" cy="2609465"/>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a:t>
          </a:r>
          <a:r>
            <a:rPr lang="en-GB" sz="3000" b="0" i="0" kern="1200"/>
            <a:t>cientists have long understood that our emotions can affect our bodies, we’re just now beginning to understand how emotions influence </a:t>
          </a:r>
          <a:r>
            <a:rPr lang="en-GB" sz="3000" b="1" i="0" kern="1200"/>
            <a:t>health and longevity</a:t>
          </a:r>
          <a:endParaRPr lang="en-US" sz="3000" kern="1200"/>
        </a:p>
      </dsp:txBody>
      <dsp:txXfrm>
        <a:off x="127384" y="2897544"/>
        <a:ext cx="6412065" cy="23546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C910F-8CE4-454F-87C6-3AC07BA79AF1}">
      <dsp:nvSpPr>
        <dsp:cNvPr id="0" name=""/>
        <dsp:cNvSpPr/>
      </dsp:nvSpPr>
      <dsp:spPr>
        <a:xfrm>
          <a:off x="0" y="86359"/>
          <a:ext cx="6666833" cy="25974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The mind-body connection is an important component of </a:t>
          </a:r>
          <a:r>
            <a:rPr lang="en-GB" sz="3000" b="0" i="0" kern="1200">
              <a:hlinkClick xmlns:r="http://schemas.openxmlformats.org/officeDocument/2006/relationships" r:id="rId1"/>
            </a:rPr>
            <a:t>holistic medicine</a:t>
          </a:r>
          <a:r>
            <a:rPr lang="en-GB" sz="3000" b="0" i="0" kern="1200"/>
            <a:t>, which is a healthcare philosophy that seeks to treat the whole person, not just their symptoms. </a:t>
          </a:r>
          <a:endParaRPr lang="en-US" sz="3000" kern="1200"/>
        </a:p>
      </dsp:txBody>
      <dsp:txXfrm>
        <a:off x="126795" y="213154"/>
        <a:ext cx="6413243" cy="2343810"/>
      </dsp:txXfrm>
    </dsp:sp>
    <dsp:sp modelId="{5B1C5A62-02C7-48D3-8AF4-431DAC784A61}">
      <dsp:nvSpPr>
        <dsp:cNvPr id="0" name=""/>
        <dsp:cNvSpPr/>
      </dsp:nvSpPr>
      <dsp:spPr>
        <a:xfrm>
          <a:off x="0" y="2770160"/>
          <a:ext cx="6666833" cy="25974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b="0" i="0" kern="1200"/>
            <a:t>Now more than ever, doctors understand the importance of a comprehensive approach to care that includes mind, body, and spirit.</a:t>
          </a:r>
          <a:endParaRPr lang="en-US" sz="3000" kern="1200"/>
        </a:p>
      </dsp:txBody>
      <dsp:txXfrm>
        <a:off x="126795" y="2896955"/>
        <a:ext cx="6413243" cy="23438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93C505-3C68-448C-8773-CAFD03340ECD}">
      <dsp:nvSpPr>
        <dsp:cNvPr id="0" name=""/>
        <dsp:cNvSpPr/>
      </dsp:nvSpPr>
      <dsp:spPr>
        <a:xfrm>
          <a:off x="0" y="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8A7A3D-7FA3-4435-9BC6-728BCB39626C}">
      <dsp:nvSpPr>
        <dsp:cNvPr id="0" name=""/>
        <dsp:cNvSpPr/>
      </dsp:nvSpPr>
      <dsp:spPr>
        <a:xfrm>
          <a:off x="0" y="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Sometimes referred to as the “body’s command centre” or the “human supercomputer”, the brain is a remarkable and complex organ. But the brain is not a machine operating separately from the rest of the body—the two are deeply intertwined.</a:t>
          </a:r>
          <a:endParaRPr lang="en-US" sz="2700" kern="1200"/>
        </a:p>
      </dsp:txBody>
      <dsp:txXfrm>
        <a:off x="0" y="0"/>
        <a:ext cx="6666833" cy="2726960"/>
      </dsp:txXfrm>
    </dsp:sp>
    <dsp:sp modelId="{EFDF7DBF-8670-4EC2-B55F-F86178D51A96}">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E0B5BA0-D32E-447D-9833-C614033FB0BC}">
      <dsp:nvSpPr>
        <dsp:cNvPr id="0" name=""/>
        <dsp:cNvSpPr/>
      </dsp:nvSpPr>
      <dsp:spPr>
        <a:xfrm>
          <a:off x="0" y="2726960"/>
          <a:ext cx="6666833" cy="2726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Scientific studies are constantly revealing that the hormones and neurotransmitters (chemical messengers) associated with emotion can also have physical effects. They can affect our blood pressure, heart rate, sleep patterns, and even our appetite.</a:t>
          </a:r>
          <a:endParaRPr lang="en-US" sz="2700" kern="1200"/>
        </a:p>
      </dsp:txBody>
      <dsp:txXfrm>
        <a:off x="0" y="2726960"/>
        <a:ext cx="6666833" cy="27269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BDE90-C4A0-477C-B969-DE316DBED3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E34D8BE-DAB9-4A0F-B2C0-D07D1B671B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1D085FD-4E9A-4D83-89C4-20E55DEB069D}"/>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5" name="Footer Placeholder 4">
            <a:extLst>
              <a:ext uri="{FF2B5EF4-FFF2-40B4-BE49-F238E27FC236}">
                <a16:creationId xmlns:a16="http://schemas.microsoft.com/office/drawing/2014/main" id="{E8306E32-6541-4C0F-9C24-44D21E2AB0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F9EFB-5CA8-49C2-B472-8AE23FEACBE7}"/>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246732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58EA-7275-4910-B361-4A7E5C3E3C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C8DF329-1FAC-4F31-B7C9-8122CB2477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4AB12F-E43B-44D9-B9D3-ADA041A78A21}"/>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5" name="Footer Placeholder 4">
            <a:extLst>
              <a:ext uri="{FF2B5EF4-FFF2-40B4-BE49-F238E27FC236}">
                <a16:creationId xmlns:a16="http://schemas.microsoft.com/office/drawing/2014/main" id="{CD657108-0025-4BD8-9EBC-EF1481685D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0DABD-7B2A-4B12-8900-D25E077A822B}"/>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3757102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E799D-63AD-4442-A414-803825F090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1D6341-D25D-4E78-8ECA-CFA11D99AD0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CA4672F-A2E5-4D68-990C-32AE34132B5D}"/>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5" name="Footer Placeholder 4">
            <a:extLst>
              <a:ext uri="{FF2B5EF4-FFF2-40B4-BE49-F238E27FC236}">
                <a16:creationId xmlns:a16="http://schemas.microsoft.com/office/drawing/2014/main" id="{EABA0B34-6EB5-4CEE-B821-5B6965847C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527FF0-63E3-4509-BE94-741D2F817329}"/>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4098281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263E4-ED37-4BEA-87A1-E267D25486B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EE2C6D-E242-4C08-B619-9453B649F6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C76102-4625-48C8-8226-BBBC4ACC2A0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0CCFC5-83CA-43A9-A2B7-E017C0558CE2}"/>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6" name="Footer Placeholder 5">
            <a:extLst>
              <a:ext uri="{FF2B5EF4-FFF2-40B4-BE49-F238E27FC236}">
                <a16:creationId xmlns:a16="http://schemas.microsoft.com/office/drawing/2014/main" id="{8FBD7285-7942-47E5-906A-E279D38ADE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3A4B8-3D4C-4665-B65B-6932F6A100A5}"/>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1191262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E3EBF-D436-4E4E-B537-CA4E0CA6936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1BE68A-709D-4370-825C-6599862320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8432CD6-54A9-4F7D-B746-A65ED9F67D8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FD33469-3F3A-47D1-A575-5620CFB5CC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58EE0B-DFAE-4FD9-A23C-236759D4CD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6C02AF-DBF8-4018-8F4D-CF1CC44ADD85}"/>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8" name="Footer Placeholder 7">
            <a:extLst>
              <a:ext uri="{FF2B5EF4-FFF2-40B4-BE49-F238E27FC236}">
                <a16:creationId xmlns:a16="http://schemas.microsoft.com/office/drawing/2014/main" id="{DFC87583-D675-488C-8780-C12D422AB2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FAC64BA-BA70-4F89-84A8-5ACD4B6D323F}"/>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2297654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E1B5E-3576-4F33-893F-309FC7F18F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76969EB-7009-4384-9DD0-2A80DBE6D425}"/>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4" name="Footer Placeholder 3">
            <a:extLst>
              <a:ext uri="{FF2B5EF4-FFF2-40B4-BE49-F238E27FC236}">
                <a16:creationId xmlns:a16="http://schemas.microsoft.com/office/drawing/2014/main" id="{FA8B4A4B-118C-4688-830B-AE5FE0703E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170AA62-CA54-4F44-B0A4-19C978924B2E}"/>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3561514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BBF24B-F8F2-4C9A-B0F2-F80FB9A223D1}"/>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3" name="Footer Placeholder 2">
            <a:extLst>
              <a:ext uri="{FF2B5EF4-FFF2-40B4-BE49-F238E27FC236}">
                <a16:creationId xmlns:a16="http://schemas.microsoft.com/office/drawing/2014/main" id="{22C4F88E-5C1D-40D1-816A-FE11E9AE1E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FD301E7-F1BC-49A9-B6E6-088D670A6A75}"/>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1175831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25146-A1C4-4236-97EB-3C69CED771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1361555-8F40-412C-8948-A7A7D5CE03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780C8E-CAAF-4428-8820-35A6A55460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B939B9-99B1-4415-8A22-F91582EF9BD0}"/>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6" name="Footer Placeholder 5">
            <a:extLst>
              <a:ext uri="{FF2B5EF4-FFF2-40B4-BE49-F238E27FC236}">
                <a16:creationId xmlns:a16="http://schemas.microsoft.com/office/drawing/2014/main" id="{D7EC89FF-5ECC-44BB-8E5C-CDB68A90E3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425656-1F82-495D-AAA6-C80A067BD61A}"/>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23992381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6989-695A-4EB4-805C-262BD3566B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A823E0-9F2D-4403-A170-D5717D3D2C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3ABA78-82CD-4B0C-9881-DF00A9474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0133C-1892-4C42-88B3-ED184ADADAC1}"/>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6" name="Footer Placeholder 5">
            <a:extLst>
              <a:ext uri="{FF2B5EF4-FFF2-40B4-BE49-F238E27FC236}">
                <a16:creationId xmlns:a16="http://schemas.microsoft.com/office/drawing/2014/main" id="{98927682-2F18-4563-9132-1DC41B492B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B814CC-FE42-46F9-8828-2D71EDEBDED2}"/>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895460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AD4F0-95B3-40AE-9FB7-5E56F6526FE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34DA67-C0DA-408A-B155-43BD5608FF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23B93F-965C-4143-85F3-2149A0A91D43}"/>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5" name="Footer Placeholder 4">
            <a:extLst>
              <a:ext uri="{FF2B5EF4-FFF2-40B4-BE49-F238E27FC236}">
                <a16:creationId xmlns:a16="http://schemas.microsoft.com/office/drawing/2014/main" id="{19ECEE12-6875-4B8A-B490-8F1EC36322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5F9644-1C19-4468-9985-9CB105976B59}"/>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653809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AE6ADB-6F4E-4C20-9850-C98ABBE8BE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41009F-FBEB-40B9-BB1C-E1FE3DF032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55332D-66FB-4F40-82DC-EB8A0C1D0A29}"/>
              </a:ext>
            </a:extLst>
          </p:cNvPr>
          <p:cNvSpPr>
            <a:spLocks noGrp="1"/>
          </p:cNvSpPr>
          <p:nvPr>
            <p:ph type="dt" sz="half" idx="10"/>
          </p:nvPr>
        </p:nvSpPr>
        <p:spPr/>
        <p:txBody>
          <a:bodyPr/>
          <a:lstStyle/>
          <a:p>
            <a:fld id="{311F3D08-A77D-451F-90C0-F861D41D8AEB}" type="datetimeFigureOut">
              <a:rPr lang="en-GB" smtClean="0"/>
              <a:t>08/11/2021</a:t>
            </a:fld>
            <a:endParaRPr lang="en-GB"/>
          </a:p>
        </p:txBody>
      </p:sp>
      <p:sp>
        <p:nvSpPr>
          <p:cNvPr id="5" name="Footer Placeholder 4">
            <a:extLst>
              <a:ext uri="{FF2B5EF4-FFF2-40B4-BE49-F238E27FC236}">
                <a16:creationId xmlns:a16="http://schemas.microsoft.com/office/drawing/2014/main" id="{E6081EB6-DDDA-4DE5-86BF-A2A6CFE370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1A0113-A242-4433-AB85-EEA9314A37CB}"/>
              </a:ext>
            </a:extLst>
          </p:cNvPr>
          <p:cNvSpPr>
            <a:spLocks noGrp="1"/>
          </p:cNvSpPr>
          <p:nvPr>
            <p:ph type="sldNum" sz="quarter" idx="12"/>
          </p:nvPr>
        </p:nvSpPr>
        <p:spPr/>
        <p:txBody>
          <a:bodyPr/>
          <a:lstStyle/>
          <a:p>
            <a:fld id="{B4323EFE-0210-4B33-A643-D08F50CF63C9}" type="slidenum">
              <a:rPr lang="en-GB" smtClean="0"/>
              <a:t>‹#›</a:t>
            </a:fld>
            <a:endParaRPr lang="en-GB"/>
          </a:p>
        </p:txBody>
      </p:sp>
    </p:spTree>
    <p:extLst>
      <p:ext uri="{BB962C8B-B14F-4D97-AF65-F5344CB8AC3E}">
        <p14:creationId xmlns:p14="http://schemas.microsoft.com/office/powerpoint/2010/main" val="1733653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11F095-348E-41CD-BCBE-AB66ED7C3F3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2458A9-9757-4E4C-9B54-3186EF6A8C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DD5589-6C98-4BA1-A6D0-1CCC45AD36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1F3D08-A77D-451F-90C0-F861D41D8AEB}" type="datetimeFigureOut">
              <a:rPr lang="en-GB" smtClean="0"/>
              <a:t>08/11/2021</a:t>
            </a:fld>
            <a:endParaRPr lang="en-GB"/>
          </a:p>
        </p:txBody>
      </p:sp>
      <p:sp>
        <p:nvSpPr>
          <p:cNvPr id="5" name="Footer Placeholder 4">
            <a:extLst>
              <a:ext uri="{FF2B5EF4-FFF2-40B4-BE49-F238E27FC236}">
                <a16:creationId xmlns:a16="http://schemas.microsoft.com/office/drawing/2014/main" id="{ABA2346F-9772-4374-955F-FE9BB767E5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33C385-3AF2-4DAA-9F6C-886B65A87D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323EFE-0210-4B33-A643-D08F50CF63C9}" type="slidenum">
              <a:rPr lang="en-GB" smtClean="0"/>
              <a:t>‹#›</a:t>
            </a:fld>
            <a:endParaRPr lang="en-GB"/>
          </a:p>
        </p:txBody>
      </p:sp>
    </p:spTree>
    <p:extLst>
      <p:ext uri="{BB962C8B-B14F-4D97-AF65-F5344CB8AC3E}">
        <p14:creationId xmlns:p14="http://schemas.microsoft.com/office/powerpoint/2010/main" val="3676687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2" Type="http://schemas.openxmlformats.org/officeDocument/2006/relationships/hyperlink" Target="https://www.ncbi.nlm.nih.gov/pmc/articles/PMC1456909/"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ncbi.nlm.nih.gov/pmc/articles/PMC1456909/#b6"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wQJJQ3EcDtw?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cbi.nlm.nih.gov/pmc/articles/PMC3866391/#B185" TargetMode="External"/><Relationship Id="rId2" Type="http://schemas.openxmlformats.org/officeDocument/2006/relationships/hyperlink" Target="https://www.ncbi.nlm.nih.gov/pmc/articles/PMC3866391/#B165" TargetMode="External"/><Relationship Id="rId1" Type="http://schemas.openxmlformats.org/officeDocument/2006/relationships/slideLayout" Target="../slideLayouts/slideLayout2.xml"/><Relationship Id="rId4" Type="http://schemas.openxmlformats.org/officeDocument/2006/relationships/hyperlink" Target="https://www.ncbi.nlm.nih.gov/pmc/articles/PMC3866391/#B2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cbi.nlm.nih.gov/pmc/articles/PMC3866391/#B159" TargetMode="External"/><Relationship Id="rId2" Type="http://schemas.openxmlformats.org/officeDocument/2006/relationships/hyperlink" Target="https://www.ncbi.nlm.nih.gov/pmc/articles/PMC3866391/#B116"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3866391/#B184" TargetMode="External"/><Relationship Id="rId4" Type="http://schemas.openxmlformats.org/officeDocument/2006/relationships/hyperlink" Target="https://www.ncbi.nlm.nih.gov/pmc/articles/PMC3866391/#B1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s3z80yeroOo?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5920AA-1FCE-4E54-BA63-88B79D16DE7A}"/>
              </a:ext>
            </a:extLst>
          </p:cNvPr>
          <p:cNvSpPr>
            <a:spLocks noGrp="1"/>
          </p:cNvSpPr>
          <p:nvPr>
            <p:ph type="title"/>
          </p:nvPr>
        </p:nvSpPr>
        <p:spPr>
          <a:xfrm>
            <a:off x="586478" y="1683756"/>
            <a:ext cx="3115265" cy="2396359"/>
          </a:xfrm>
        </p:spPr>
        <p:txBody>
          <a:bodyPr anchor="b">
            <a:normAutofit/>
          </a:bodyPr>
          <a:lstStyle/>
          <a:p>
            <a:pPr algn="r"/>
            <a:r>
              <a:rPr lang="en-GB" sz="3100" b="1" i="0">
                <a:solidFill>
                  <a:srgbClr val="FFFFFF"/>
                </a:solidFill>
                <a:effectLst/>
                <a:latin typeface="inherit"/>
              </a:rPr>
              <a:t>What is the mind-body connection and why is it important?</a:t>
            </a:r>
            <a:br>
              <a:rPr lang="en-GB" sz="3100" b="1" i="0">
                <a:solidFill>
                  <a:srgbClr val="FFFFFF"/>
                </a:solidFill>
                <a:effectLst/>
                <a:latin typeface="Fira Sans" panose="020B0604020202020204" pitchFamily="34" charset="0"/>
              </a:rPr>
            </a:br>
            <a:endParaRPr lang="en-GB" sz="3100">
              <a:solidFill>
                <a:srgbClr val="FFFFFF"/>
              </a:solidFill>
            </a:endParaRPr>
          </a:p>
        </p:txBody>
      </p:sp>
      <p:graphicFrame>
        <p:nvGraphicFramePr>
          <p:cNvPr id="27" name="Content Placeholder 2">
            <a:extLst>
              <a:ext uri="{FF2B5EF4-FFF2-40B4-BE49-F238E27FC236}">
                <a16:creationId xmlns:a16="http://schemas.microsoft.com/office/drawing/2014/main" id="{2B840206-8402-446E-B36F-130A2853EA6E}"/>
              </a:ext>
            </a:extLst>
          </p:cNvPr>
          <p:cNvGraphicFramePr>
            <a:graphicFrameLocks noGrp="1"/>
          </p:cNvGraphicFramePr>
          <p:nvPr>
            <p:ph idx="1"/>
            <p:extLst>
              <p:ext uri="{D42A27DB-BD31-4B8C-83A1-F6EECF244321}">
                <p14:modId xmlns:p14="http://schemas.microsoft.com/office/powerpoint/2010/main" val="190828308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00506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8B5572-5774-43A3-B831-98C08AC3E8A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Mind Body Connection</a:t>
            </a:r>
          </a:p>
        </p:txBody>
      </p:sp>
      <p:graphicFrame>
        <p:nvGraphicFramePr>
          <p:cNvPr id="5" name="Content Placeholder 2">
            <a:extLst>
              <a:ext uri="{FF2B5EF4-FFF2-40B4-BE49-F238E27FC236}">
                <a16:creationId xmlns:a16="http://schemas.microsoft.com/office/drawing/2014/main" id="{5EA92CE8-CBA9-490C-8818-29BB37FFA810}"/>
              </a:ext>
            </a:extLst>
          </p:cNvPr>
          <p:cNvGraphicFramePr>
            <a:graphicFrameLocks noGrp="1"/>
          </p:cNvGraphicFramePr>
          <p:nvPr>
            <p:ph idx="1"/>
            <p:extLst>
              <p:ext uri="{D42A27DB-BD31-4B8C-83A1-F6EECF244321}">
                <p14:modId xmlns:p14="http://schemas.microsoft.com/office/powerpoint/2010/main" val="333362869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10485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EF610-DA85-4F6E-B259-36C3AE7D896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Science</a:t>
            </a:r>
          </a:p>
        </p:txBody>
      </p:sp>
      <p:graphicFrame>
        <p:nvGraphicFramePr>
          <p:cNvPr id="5" name="Content Placeholder 2">
            <a:extLst>
              <a:ext uri="{FF2B5EF4-FFF2-40B4-BE49-F238E27FC236}">
                <a16:creationId xmlns:a16="http://schemas.microsoft.com/office/drawing/2014/main" id="{6C2B8BFC-5E98-4635-BE90-815ED7D164E6}"/>
              </a:ext>
            </a:extLst>
          </p:cNvPr>
          <p:cNvGraphicFramePr>
            <a:graphicFrameLocks noGrp="1"/>
          </p:cNvGraphicFramePr>
          <p:nvPr>
            <p:ph idx="1"/>
            <p:extLst>
              <p:ext uri="{D42A27DB-BD31-4B8C-83A1-F6EECF244321}">
                <p14:modId xmlns:p14="http://schemas.microsoft.com/office/powerpoint/2010/main" val="280297563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9407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97BD5-B63A-461E-94FE-941503F13F6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Research </a:t>
            </a:r>
          </a:p>
        </p:txBody>
      </p:sp>
      <p:sp>
        <p:nvSpPr>
          <p:cNvPr id="3" name="Content Placeholder 2">
            <a:extLst>
              <a:ext uri="{FF2B5EF4-FFF2-40B4-BE49-F238E27FC236}">
                <a16:creationId xmlns:a16="http://schemas.microsoft.com/office/drawing/2014/main" id="{95E9C495-34C5-47DD-A4D5-29367867CB42}"/>
              </a:ext>
            </a:extLst>
          </p:cNvPr>
          <p:cNvSpPr>
            <a:spLocks noGrp="1"/>
          </p:cNvSpPr>
          <p:nvPr>
            <p:ph idx="1"/>
          </p:nvPr>
        </p:nvSpPr>
        <p:spPr>
          <a:xfrm>
            <a:off x="4810259" y="649480"/>
            <a:ext cx="6555347" cy="5546047"/>
          </a:xfrm>
        </p:spPr>
        <p:txBody>
          <a:bodyPr anchor="ctr">
            <a:normAutofit/>
          </a:bodyPr>
          <a:lstStyle/>
          <a:p>
            <a:r>
              <a:rPr lang="en-GB" sz="2000" b="0" i="0">
                <a:effectLst/>
                <a:latin typeface="Open Sans" panose="020B0606030504020204" pitchFamily="34" charset="0"/>
              </a:rPr>
              <a:t>Once thought of as a fringe science, research into the mind-body connection entered the mainstream </a:t>
            </a:r>
            <a:r>
              <a:rPr lang="en-GB" sz="2000" b="0" i="0" u="none" strike="noStrike">
                <a:effectLst/>
                <a:latin typeface="inherit"/>
                <a:hlinkClick r:id="rId2"/>
              </a:rPr>
              <a:t>only 30 years ago</a:t>
            </a:r>
            <a:r>
              <a:rPr lang="en-GB" sz="2000" b="0" i="0">
                <a:effectLst/>
                <a:latin typeface="Open Sans" panose="020B0606030504020204" pitchFamily="34" charset="0"/>
              </a:rPr>
              <a:t> when David Spiegel, Director of the Psychosocial Research Laboratory at Stanford University, found that women with breast cancer who participated in group mindfulness therapy had less pain, improved quality of life, and even lived longer than women who received traditional medical care alone. </a:t>
            </a:r>
            <a:endParaRPr lang="en-GB" sz="2000"/>
          </a:p>
        </p:txBody>
      </p:sp>
    </p:spTree>
    <p:extLst>
      <p:ext uri="{BB962C8B-B14F-4D97-AF65-F5344CB8AC3E}">
        <p14:creationId xmlns:p14="http://schemas.microsoft.com/office/powerpoint/2010/main" val="3356834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BB7802-E534-48FC-840E-BBAC031E6624}"/>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inherit"/>
              </a:rPr>
              <a:t>How Thoughts and Emotions Affect Health</a:t>
            </a:r>
            <a:br>
              <a:rPr lang="en-GB" sz="4000" b="1" i="0">
                <a:solidFill>
                  <a:srgbClr val="FFFFFF"/>
                </a:solidFill>
                <a:effectLst/>
                <a:latin typeface="Fira Sans" panose="020B0503050000020004" pitchFamily="34" charset="0"/>
              </a:rPr>
            </a:br>
            <a:endParaRPr lang="en-GB" sz="4000">
              <a:solidFill>
                <a:srgbClr val="FFFFFF"/>
              </a:solidFill>
            </a:endParaRPr>
          </a:p>
        </p:txBody>
      </p:sp>
      <p:sp>
        <p:nvSpPr>
          <p:cNvPr id="3" name="Content Placeholder 2">
            <a:extLst>
              <a:ext uri="{FF2B5EF4-FFF2-40B4-BE49-F238E27FC236}">
                <a16:creationId xmlns:a16="http://schemas.microsoft.com/office/drawing/2014/main" id="{8229DE2A-D6DB-49AA-8FF0-1EEFD2ABA808}"/>
              </a:ext>
            </a:extLst>
          </p:cNvPr>
          <p:cNvSpPr>
            <a:spLocks noGrp="1"/>
          </p:cNvSpPr>
          <p:nvPr>
            <p:ph idx="1"/>
          </p:nvPr>
        </p:nvSpPr>
        <p:spPr>
          <a:xfrm>
            <a:off x="4810259" y="649480"/>
            <a:ext cx="6555347" cy="5546047"/>
          </a:xfrm>
        </p:spPr>
        <p:txBody>
          <a:bodyPr anchor="ctr">
            <a:normAutofit/>
          </a:bodyPr>
          <a:lstStyle/>
          <a:p>
            <a:r>
              <a:rPr lang="en-GB" sz="2000" b="0" i="0" dirty="0">
                <a:effectLst/>
                <a:latin typeface="Open Sans" panose="020B0606030504020204" pitchFamily="34" charset="0"/>
              </a:rPr>
              <a:t>When we’re stressed, our body releases two hormones: adrenaline and cortisol. Known as the stress hormones, they’re supposed to give us a short-term energy boost (better known as an adrenaline rush) so we can get out of dangerous situations quickly. </a:t>
            </a:r>
            <a:endParaRPr lang="en-GB" sz="2000" dirty="0"/>
          </a:p>
        </p:txBody>
      </p:sp>
    </p:spTree>
    <p:extLst>
      <p:ext uri="{BB962C8B-B14F-4D97-AF65-F5344CB8AC3E}">
        <p14:creationId xmlns:p14="http://schemas.microsoft.com/office/powerpoint/2010/main" val="1576710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959B9-8C61-4FA5-95F2-B47603886C0C}"/>
              </a:ext>
            </a:extLst>
          </p:cNvPr>
          <p:cNvSpPr>
            <a:spLocks noGrp="1"/>
          </p:cNvSpPr>
          <p:nvPr>
            <p:ph type="title"/>
          </p:nvPr>
        </p:nvSpPr>
        <p:spPr>
          <a:xfrm>
            <a:off x="686834" y="1153572"/>
            <a:ext cx="3200400" cy="4461163"/>
          </a:xfrm>
        </p:spPr>
        <p:txBody>
          <a:bodyPr>
            <a:normAutofit/>
          </a:bodyPr>
          <a:lstStyle/>
          <a:p>
            <a:r>
              <a:rPr lang="en-GB">
                <a:solidFill>
                  <a:srgbClr val="FFFFFF"/>
                </a:solidFill>
              </a:rPr>
              <a:t>Reptilian Brains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FDCCA65-8A81-4C4C-8A05-501AFFB38810}"/>
              </a:ext>
            </a:extLst>
          </p:cNvPr>
          <p:cNvSpPr>
            <a:spLocks noGrp="1"/>
          </p:cNvSpPr>
          <p:nvPr>
            <p:ph idx="1"/>
          </p:nvPr>
        </p:nvSpPr>
        <p:spPr>
          <a:xfrm>
            <a:off x="4447308" y="591344"/>
            <a:ext cx="6906491" cy="5585619"/>
          </a:xfrm>
        </p:spPr>
        <p:txBody>
          <a:bodyPr anchor="ctr">
            <a:normAutofit/>
          </a:bodyPr>
          <a:lstStyle/>
          <a:p>
            <a:pPr fontAlgn="base"/>
            <a:r>
              <a:rPr lang="en-GB" b="0" i="0" dirty="0">
                <a:effectLst/>
                <a:latin typeface="inherit"/>
              </a:rPr>
              <a:t>However, you can still feel stressed even if there’s no “danger” to escape. Releasing these hormones too frequently can have negative long-term effects on the body, including:</a:t>
            </a:r>
            <a:endParaRPr lang="en-GB" b="0" i="0" dirty="0">
              <a:effectLst/>
              <a:latin typeface="Open Sans" panose="020B0606030504020204" pitchFamily="34" charset="0"/>
            </a:endParaRPr>
          </a:p>
          <a:p>
            <a:pPr fontAlgn="base">
              <a:buFont typeface="Arial" panose="020B0604020202020204" pitchFamily="34" charset="0"/>
              <a:buChar char="•"/>
            </a:pPr>
            <a:r>
              <a:rPr lang="en-GB" b="0" i="0" dirty="0">
                <a:effectLst/>
                <a:latin typeface="inherit"/>
              </a:rPr>
              <a:t>Weakened immune response</a:t>
            </a:r>
          </a:p>
          <a:p>
            <a:pPr fontAlgn="base">
              <a:buFont typeface="Arial" panose="020B0604020202020204" pitchFamily="34" charset="0"/>
              <a:buChar char="•"/>
            </a:pPr>
            <a:r>
              <a:rPr lang="en-GB" b="0" i="0" dirty="0">
                <a:effectLst/>
                <a:latin typeface="inherit"/>
              </a:rPr>
              <a:t>Digestive problems </a:t>
            </a:r>
          </a:p>
          <a:p>
            <a:pPr fontAlgn="base">
              <a:buFont typeface="Arial" panose="020B0604020202020204" pitchFamily="34" charset="0"/>
              <a:buChar char="•"/>
            </a:pPr>
            <a:r>
              <a:rPr lang="en-GB" b="0" i="0" dirty="0">
                <a:effectLst/>
                <a:latin typeface="inherit"/>
              </a:rPr>
              <a:t>Healing more slowly </a:t>
            </a:r>
          </a:p>
          <a:p>
            <a:endParaRPr lang="en-GB" dirty="0"/>
          </a:p>
        </p:txBody>
      </p:sp>
    </p:spTree>
    <p:extLst>
      <p:ext uri="{BB962C8B-B14F-4D97-AF65-F5344CB8AC3E}">
        <p14:creationId xmlns:p14="http://schemas.microsoft.com/office/powerpoint/2010/main" val="37373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56D2562-54E9-4606-AC70-2677F6C79422}"/>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Thinking patterns</a:t>
            </a:r>
          </a:p>
        </p:txBody>
      </p:sp>
      <p:sp>
        <p:nvSpPr>
          <p:cNvPr id="3" name="Content Placeholder 2">
            <a:extLst>
              <a:ext uri="{FF2B5EF4-FFF2-40B4-BE49-F238E27FC236}">
                <a16:creationId xmlns:a16="http://schemas.microsoft.com/office/drawing/2014/main" id="{C0705575-878B-4575-BA0A-F67D90C08F9C}"/>
              </a:ext>
            </a:extLst>
          </p:cNvPr>
          <p:cNvSpPr>
            <a:spLocks noGrp="1"/>
          </p:cNvSpPr>
          <p:nvPr>
            <p:ph idx="1"/>
          </p:nvPr>
        </p:nvSpPr>
        <p:spPr>
          <a:xfrm>
            <a:off x="1367624" y="2490436"/>
            <a:ext cx="9708995" cy="3567173"/>
          </a:xfrm>
        </p:spPr>
        <p:txBody>
          <a:bodyPr anchor="ctr">
            <a:normAutofit/>
          </a:bodyPr>
          <a:lstStyle/>
          <a:p>
            <a:pPr fontAlgn="base"/>
            <a:r>
              <a:rPr lang="en-GB" sz="2400" b="0" i="0" dirty="0">
                <a:effectLst/>
                <a:latin typeface="inherit"/>
              </a:rPr>
              <a:t>While the connection between stress and health is easy to understand, it’s harder to imagine that </a:t>
            </a:r>
            <a:r>
              <a:rPr lang="en-GB" sz="2400" b="1" i="0" dirty="0">
                <a:effectLst/>
                <a:latin typeface="Open Sans" panose="020B0606030504020204" pitchFamily="34" charset="0"/>
              </a:rPr>
              <a:t>the way we think and what we believe</a:t>
            </a:r>
            <a:r>
              <a:rPr lang="en-GB" sz="2400" b="0" i="0" dirty="0">
                <a:effectLst/>
                <a:latin typeface="inherit"/>
              </a:rPr>
              <a:t> can affect our health, too. </a:t>
            </a:r>
            <a:endParaRPr lang="en-GB" sz="2400" b="0" i="0" dirty="0">
              <a:effectLst/>
              <a:latin typeface="Open Sans" panose="020B0606030504020204" pitchFamily="34" charset="0"/>
            </a:endParaRPr>
          </a:p>
          <a:p>
            <a:pPr fontAlgn="base"/>
            <a:r>
              <a:rPr lang="en-GB" sz="2400" b="0" i="0" dirty="0">
                <a:effectLst/>
                <a:latin typeface="inherit"/>
              </a:rPr>
              <a:t>Negative thinking patterns—assuming the worst, jumping to conclusions, and self-criticism—can make it more difficult to deal with health problems. For example, a patient diagnosed with prediabetes may think “Everyone in my family has diabetes, so there’s nothing I can do to prevent it”, even after being told by their doctor that prediabetes is reversible with diet and exercise. </a:t>
            </a:r>
            <a:endParaRPr lang="en-GB" sz="2400" b="0" i="0" dirty="0">
              <a:effectLst/>
              <a:latin typeface="Open Sans" panose="020B0606030504020204" pitchFamily="34" charset="0"/>
            </a:endParaRPr>
          </a:p>
          <a:p>
            <a:endParaRPr lang="en-GB" sz="2400" dirty="0"/>
          </a:p>
        </p:txBody>
      </p:sp>
    </p:spTree>
    <p:extLst>
      <p:ext uri="{BB962C8B-B14F-4D97-AF65-F5344CB8AC3E}">
        <p14:creationId xmlns:p14="http://schemas.microsoft.com/office/powerpoint/2010/main" val="319777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7E4C3-0681-4D51-A329-AAC853743C0A}"/>
              </a:ext>
            </a:extLst>
          </p:cNvPr>
          <p:cNvSpPr>
            <a:spLocks noGrp="1"/>
          </p:cNvSpPr>
          <p:nvPr>
            <p:ph type="title"/>
          </p:nvPr>
        </p:nvSpPr>
        <p:spPr>
          <a:xfrm>
            <a:off x="686834" y="1153572"/>
            <a:ext cx="3200400" cy="4461163"/>
          </a:xfrm>
        </p:spPr>
        <p:txBody>
          <a:bodyPr>
            <a:normAutofit/>
          </a:bodyPr>
          <a:lstStyle/>
          <a:p>
            <a:r>
              <a:rPr lang="en-GB">
                <a:solidFill>
                  <a:srgbClr val="FFFFFF"/>
                </a:solidFill>
              </a:rPr>
              <a:t>Evidence?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82DBB79-7CD5-4407-8AC6-721176A023FD}"/>
              </a:ext>
            </a:extLst>
          </p:cNvPr>
          <p:cNvSpPr>
            <a:spLocks noGrp="1"/>
          </p:cNvSpPr>
          <p:nvPr>
            <p:ph idx="1"/>
          </p:nvPr>
        </p:nvSpPr>
        <p:spPr>
          <a:xfrm>
            <a:off x="4447308" y="591344"/>
            <a:ext cx="6906491" cy="5585619"/>
          </a:xfrm>
        </p:spPr>
        <p:txBody>
          <a:bodyPr anchor="ctr">
            <a:normAutofit/>
          </a:bodyPr>
          <a:lstStyle/>
          <a:p>
            <a:r>
              <a:rPr lang="en-GB" b="0" i="0" dirty="0">
                <a:effectLst/>
                <a:latin typeface="Times New Roman" panose="02020603050405020304" pitchFamily="18" charset="0"/>
              </a:rPr>
              <a:t>The </a:t>
            </a:r>
            <a:r>
              <a:rPr lang="en-GB" b="0" i="0" dirty="0" err="1">
                <a:effectLst/>
                <a:latin typeface="Times New Roman" panose="02020603050405020304" pitchFamily="18" charset="0"/>
              </a:rPr>
              <a:t>commonsense</a:t>
            </a:r>
            <a:r>
              <a:rPr lang="en-GB" b="0" i="0" dirty="0">
                <a:effectLst/>
                <a:latin typeface="Times New Roman" panose="02020603050405020304" pitchFamily="18" charset="0"/>
              </a:rPr>
              <a:t> notion that ‘too much stress makes you sick' might hold more than a grain of truth. The second of two large-scale epidemiological and medical studies among civil servants in the UK, known as the Whitehall studies, found that workers in low-level jobs, in which they have high stress and little autonomy, have more than twice the risk of developing metabolic syndrome—a precursor of heart disease and diabetes—compared with employees in higher-level jobs (</a:t>
            </a:r>
            <a:r>
              <a:rPr lang="en-GB" b="0" i="0" dirty="0" err="1">
                <a:effectLst/>
                <a:latin typeface="Times New Roman" panose="02020603050405020304" pitchFamily="18" charset="0"/>
                <a:hlinkClick r:id="rId2"/>
              </a:rPr>
              <a:t>Chandola</a:t>
            </a:r>
            <a:r>
              <a:rPr lang="en-GB" b="0" i="0" dirty="0">
                <a:effectLst/>
                <a:latin typeface="Times New Roman" panose="02020603050405020304" pitchFamily="18" charset="0"/>
                <a:hlinkClick r:id="rId2"/>
              </a:rPr>
              <a:t> </a:t>
            </a:r>
            <a:r>
              <a:rPr lang="en-GB" b="0" i="1" dirty="0">
                <a:effectLst/>
                <a:latin typeface="Times New Roman" panose="02020603050405020304" pitchFamily="18" charset="0"/>
                <a:hlinkClick r:id="rId2"/>
              </a:rPr>
              <a:t>et al</a:t>
            </a:r>
            <a:r>
              <a:rPr lang="en-GB" b="0" i="0" dirty="0">
                <a:effectLst/>
                <a:latin typeface="Times New Roman" panose="02020603050405020304" pitchFamily="18" charset="0"/>
                <a:hlinkClick r:id="rId2"/>
              </a:rPr>
              <a:t>, 2006</a:t>
            </a:r>
            <a:r>
              <a:rPr lang="en-GB" b="0" i="0" dirty="0">
                <a:effectLst/>
                <a:latin typeface="Times New Roman" panose="02020603050405020304" pitchFamily="18" charset="0"/>
              </a:rPr>
              <a:t>)</a:t>
            </a:r>
            <a:endParaRPr lang="en-GB" dirty="0"/>
          </a:p>
        </p:txBody>
      </p:sp>
    </p:spTree>
    <p:extLst>
      <p:ext uri="{BB962C8B-B14F-4D97-AF65-F5344CB8AC3E}">
        <p14:creationId xmlns:p14="http://schemas.microsoft.com/office/powerpoint/2010/main" val="1700096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A4AFD9-5204-4821-B1E3-F73FE1F099D8}"/>
              </a:ext>
            </a:extLst>
          </p:cNvPr>
          <p:cNvSpPr>
            <a:spLocks noGrp="1"/>
          </p:cNvSpPr>
          <p:nvPr>
            <p:ph type="title"/>
          </p:nvPr>
        </p:nvSpPr>
        <p:spPr>
          <a:xfrm>
            <a:off x="466722" y="586855"/>
            <a:ext cx="3201366" cy="3387497"/>
          </a:xfrm>
        </p:spPr>
        <p:txBody>
          <a:bodyPr anchor="b">
            <a:normAutofit/>
          </a:bodyPr>
          <a:lstStyle/>
          <a:p>
            <a:pPr algn="r"/>
            <a:r>
              <a:rPr lang="en-GB" sz="3700" b="0" i="0" dirty="0">
                <a:solidFill>
                  <a:srgbClr val="FFFFFF"/>
                </a:solidFill>
                <a:effectLst/>
                <a:latin typeface="Times New Roman" panose="02020603050405020304" pitchFamily="18" charset="0"/>
              </a:rPr>
              <a:t>Hypothalamic-Pituitary-Adrenal axis</a:t>
            </a:r>
            <a:endParaRPr lang="en-GB" sz="3700" dirty="0">
              <a:solidFill>
                <a:srgbClr val="FFFFFF"/>
              </a:solidFill>
            </a:endParaRPr>
          </a:p>
        </p:txBody>
      </p:sp>
      <p:sp>
        <p:nvSpPr>
          <p:cNvPr id="3" name="Content Placeholder 2">
            <a:extLst>
              <a:ext uri="{FF2B5EF4-FFF2-40B4-BE49-F238E27FC236}">
                <a16:creationId xmlns:a16="http://schemas.microsoft.com/office/drawing/2014/main" id="{55ED06F1-E7AD-4E48-8D6F-AC835E299CCA}"/>
              </a:ext>
            </a:extLst>
          </p:cNvPr>
          <p:cNvSpPr>
            <a:spLocks noGrp="1"/>
          </p:cNvSpPr>
          <p:nvPr>
            <p:ph idx="1"/>
          </p:nvPr>
        </p:nvSpPr>
        <p:spPr>
          <a:xfrm>
            <a:off x="4581727" y="649480"/>
            <a:ext cx="3025303" cy="5546047"/>
          </a:xfrm>
        </p:spPr>
        <p:txBody>
          <a:bodyPr anchor="ctr">
            <a:normAutofit/>
          </a:bodyPr>
          <a:lstStyle/>
          <a:p>
            <a:r>
              <a:rPr lang="en-GB" sz="2000" b="0" i="0">
                <a:effectLst/>
                <a:latin typeface="Times New Roman" panose="02020603050405020304" pitchFamily="18" charset="0"/>
              </a:rPr>
              <a:t>Strong and continually developing evidence now suggests a link between disorders which involve Hypothalamic-Pituitary-Adrenal axis (HPA) dysregulation and the risk of developing psychiatric diseas</a:t>
            </a:r>
            <a:endParaRPr lang="en-GB" sz="2000"/>
          </a:p>
        </p:txBody>
      </p:sp>
      <p:pic>
        <p:nvPicPr>
          <p:cNvPr id="5" name="Picture 4" descr="Scan of a human brain in a neurology clinic">
            <a:extLst>
              <a:ext uri="{FF2B5EF4-FFF2-40B4-BE49-F238E27FC236}">
                <a16:creationId xmlns:a16="http://schemas.microsoft.com/office/drawing/2014/main" id="{4DE98561-9000-49FB-8428-AF038C84D460}"/>
              </a:ext>
            </a:extLst>
          </p:cNvPr>
          <p:cNvPicPr>
            <a:picLocks noChangeAspect="1"/>
          </p:cNvPicPr>
          <p:nvPr/>
        </p:nvPicPr>
        <p:blipFill rotWithShape="1">
          <a:blip r:embed="rId2"/>
          <a:srcRect l="52420" r="2933"/>
          <a:stretch/>
        </p:blipFill>
        <p:spPr>
          <a:xfrm>
            <a:off x="8109502" y="10"/>
            <a:ext cx="4082498" cy="6857990"/>
          </a:xfrm>
          <a:prstGeom prst="rect">
            <a:avLst/>
          </a:prstGeom>
        </p:spPr>
      </p:pic>
    </p:spTree>
    <p:extLst>
      <p:ext uri="{BB962C8B-B14F-4D97-AF65-F5344CB8AC3E}">
        <p14:creationId xmlns:p14="http://schemas.microsoft.com/office/powerpoint/2010/main" val="3363956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1180C-FCA5-4F93-AC87-A3D7A923E492}"/>
              </a:ext>
            </a:extLst>
          </p:cNvPr>
          <p:cNvSpPr>
            <a:spLocks noGrp="1"/>
          </p:cNvSpPr>
          <p:nvPr>
            <p:ph type="title"/>
          </p:nvPr>
        </p:nvSpPr>
        <p:spPr/>
        <p:txBody>
          <a:bodyPr/>
          <a:lstStyle/>
          <a:p>
            <a:r>
              <a:rPr lang="en-GB" dirty="0"/>
              <a:t>HPA Axis</a:t>
            </a:r>
          </a:p>
        </p:txBody>
      </p:sp>
      <p:pic>
        <p:nvPicPr>
          <p:cNvPr id="4" name="Online Media 3" title="The HPA Axis and the Stress Response">
            <a:hlinkClick r:id="" action="ppaction://media"/>
            <a:extLst>
              <a:ext uri="{FF2B5EF4-FFF2-40B4-BE49-F238E27FC236}">
                <a16:creationId xmlns:a16="http://schemas.microsoft.com/office/drawing/2014/main" id="{6DBCB1D5-4469-4F49-9549-74F8937A9D0A}"/>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4248455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BCA539-80E6-4A51-AD5D-5535F25005EC}"/>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CVD and Stress? </a:t>
            </a:r>
          </a:p>
        </p:txBody>
      </p:sp>
      <p:sp>
        <p:nvSpPr>
          <p:cNvPr id="3" name="Content Placeholder 2">
            <a:extLst>
              <a:ext uri="{FF2B5EF4-FFF2-40B4-BE49-F238E27FC236}">
                <a16:creationId xmlns:a16="http://schemas.microsoft.com/office/drawing/2014/main" id="{62A4E345-8DE7-4843-A29F-2604D3D10348}"/>
              </a:ext>
            </a:extLst>
          </p:cNvPr>
          <p:cNvSpPr>
            <a:spLocks noGrp="1"/>
          </p:cNvSpPr>
          <p:nvPr>
            <p:ph idx="1"/>
          </p:nvPr>
        </p:nvSpPr>
        <p:spPr>
          <a:xfrm>
            <a:off x="6503158" y="649480"/>
            <a:ext cx="4862447" cy="5546047"/>
          </a:xfrm>
        </p:spPr>
        <p:txBody>
          <a:bodyPr anchor="ctr">
            <a:normAutofit/>
          </a:bodyPr>
          <a:lstStyle/>
          <a:p>
            <a:r>
              <a:rPr lang="en-GB" sz="2400" b="0" i="0" dirty="0">
                <a:effectLst/>
                <a:latin typeface="Times New Roman" panose="02020603050405020304" pitchFamily="18" charset="0"/>
              </a:rPr>
              <a:t>The link between coronary artery disease and depression, for example, has been extensively investigated (</a:t>
            </a:r>
            <a:r>
              <a:rPr lang="en-GB" sz="2400" b="0" i="0" dirty="0" err="1">
                <a:effectLst/>
                <a:latin typeface="Times New Roman" panose="02020603050405020304" pitchFamily="18" charset="0"/>
              </a:rPr>
              <a:t>Nemeroff</a:t>
            </a:r>
            <a:r>
              <a:rPr lang="en-GB" sz="2400" b="0" i="0" dirty="0">
                <a:effectLst/>
                <a:latin typeface="Times New Roman" panose="02020603050405020304" pitchFamily="18" charset="0"/>
              </a:rPr>
              <a:t> and Musselman, </a:t>
            </a:r>
            <a:r>
              <a:rPr lang="en-GB" sz="2400" b="0" i="0" dirty="0">
                <a:effectLst/>
                <a:latin typeface="Times New Roman" panose="02020603050405020304" pitchFamily="18" charset="0"/>
                <a:hlinkClick r:id="rId2"/>
              </a:rPr>
              <a:t>2000</a:t>
            </a:r>
            <a:r>
              <a:rPr lang="en-GB" sz="2400" b="0" i="0" dirty="0">
                <a:effectLst/>
                <a:latin typeface="Times New Roman" panose="02020603050405020304" pitchFamily="18" charset="0"/>
              </a:rPr>
              <a:t>; </a:t>
            </a:r>
            <a:r>
              <a:rPr lang="en-GB" sz="2400" b="0" i="0" dirty="0" err="1">
                <a:effectLst/>
                <a:latin typeface="Times New Roman" panose="02020603050405020304" pitchFamily="18" charset="0"/>
              </a:rPr>
              <a:t>Rugulies</a:t>
            </a:r>
            <a:r>
              <a:rPr lang="en-GB" sz="2400" b="0" i="0" dirty="0">
                <a:effectLst/>
                <a:latin typeface="Times New Roman" panose="02020603050405020304" pitchFamily="18" charset="0"/>
              </a:rPr>
              <a:t>, </a:t>
            </a:r>
            <a:r>
              <a:rPr lang="en-GB" sz="2400" b="0" i="0" dirty="0">
                <a:effectLst/>
                <a:latin typeface="Times New Roman" panose="02020603050405020304" pitchFamily="18" charset="0"/>
                <a:hlinkClick r:id="rId3"/>
              </a:rPr>
              <a:t>2002</a:t>
            </a:r>
            <a:r>
              <a:rPr lang="en-GB" sz="2400" b="0" i="0" dirty="0">
                <a:effectLst/>
                <a:latin typeface="Times New Roman" panose="02020603050405020304" pitchFamily="18" charset="0"/>
              </a:rPr>
              <a:t>; Barth et al., </a:t>
            </a:r>
            <a:r>
              <a:rPr lang="en-GB" sz="2400" b="0" i="0" dirty="0">
                <a:effectLst/>
                <a:latin typeface="Times New Roman" panose="02020603050405020304" pitchFamily="18" charset="0"/>
                <a:hlinkClick r:id="rId4"/>
              </a:rPr>
              <a:t>2004</a:t>
            </a:r>
            <a:r>
              <a:rPr lang="en-GB" sz="2400" b="0" i="0" dirty="0">
                <a:effectLst/>
                <a:latin typeface="Times New Roman" panose="02020603050405020304" pitchFamily="18" charset="0"/>
              </a:rPr>
              <a:t>), and it appears that not only are the two disorders strongly associated but that depression is a predictor of poor cardiovascular outcome</a:t>
            </a:r>
            <a:r>
              <a:rPr lang="en-GB" sz="2000" b="0" i="0" dirty="0">
                <a:effectLst/>
                <a:latin typeface="Times New Roman" panose="02020603050405020304" pitchFamily="18" charset="0"/>
              </a:rPr>
              <a:t>.</a:t>
            </a:r>
            <a:endParaRPr lang="en-GB" sz="2000" dirty="0"/>
          </a:p>
        </p:txBody>
      </p:sp>
    </p:spTree>
    <p:extLst>
      <p:ext uri="{BB962C8B-B14F-4D97-AF65-F5344CB8AC3E}">
        <p14:creationId xmlns:p14="http://schemas.microsoft.com/office/powerpoint/2010/main" val="689927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970C941-7802-434D-BFBC-9ADD99423D0E}"/>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Diabetes?</a:t>
            </a:r>
          </a:p>
        </p:txBody>
      </p:sp>
      <p:sp>
        <p:nvSpPr>
          <p:cNvPr id="3" name="Content Placeholder 2">
            <a:extLst>
              <a:ext uri="{FF2B5EF4-FFF2-40B4-BE49-F238E27FC236}">
                <a16:creationId xmlns:a16="http://schemas.microsoft.com/office/drawing/2014/main" id="{EAC67EE2-2BE8-439F-8D35-63C831C2C07A}"/>
              </a:ext>
            </a:extLst>
          </p:cNvPr>
          <p:cNvSpPr>
            <a:spLocks noGrp="1"/>
          </p:cNvSpPr>
          <p:nvPr>
            <p:ph idx="1"/>
          </p:nvPr>
        </p:nvSpPr>
        <p:spPr>
          <a:xfrm>
            <a:off x="6503158" y="649480"/>
            <a:ext cx="4862447" cy="5546047"/>
          </a:xfrm>
        </p:spPr>
        <p:txBody>
          <a:bodyPr anchor="ctr">
            <a:normAutofit/>
          </a:bodyPr>
          <a:lstStyle/>
          <a:p>
            <a:r>
              <a:rPr lang="en-GB" sz="2000" b="0" i="0">
                <a:effectLst/>
                <a:latin typeface="Times New Roman" panose="02020603050405020304" pitchFamily="18" charset="0"/>
              </a:rPr>
              <a:t>Links have also been found between diabetes and psychiatric health. Meta-analytic evidence suggests that patients with depression have an elevated risk of developing type two diabetes (Knol et al., </a:t>
            </a:r>
            <a:r>
              <a:rPr lang="en-GB" sz="2000" b="0" i="0">
                <a:effectLst/>
                <a:latin typeface="Times New Roman" panose="02020603050405020304" pitchFamily="18" charset="0"/>
                <a:hlinkClick r:id="rId2"/>
              </a:rPr>
              <a:t>2006</a:t>
            </a:r>
            <a:r>
              <a:rPr lang="en-GB" sz="2000" b="0" i="0">
                <a:effectLst/>
                <a:latin typeface="Times New Roman" panose="02020603050405020304" pitchFamily="18" charset="0"/>
              </a:rPr>
              <a:t>; Mommersteeg et al., </a:t>
            </a:r>
            <a:r>
              <a:rPr lang="en-GB" sz="2000" b="0" i="0">
                <a:effectLst/>
                <a:latin typeface="Times New Roman" panose="02020603050405020304" pitchFamily="18" charset="0"/>
                <a:hlinkClick r:id="rId3"/>
              </a:rPr>
              <a:t>2013</a:t>
            </a:r>
            <a:r>
              <a:rPr lang="en-GB" sz="2000" b="0" i="0">
                <a:effectLst/>
                <a:latin typeface="Times New Roman" panose="02020603050405020304" pitchFamily="18" charset="0"/>
              </a:rPr>
              <a:t>), and conversely that patients with diabetes have significantly increased risk of developing depression (Anderson et al., </a:t>
            </a:r>
            <a:r>
              <a:rPr lang="en-GB" sz="2000" b="0" i="0">
                <a:effectLst/>
                <a:latin typeface="Times New Roman" panose="02020603050405020304" pitchFamily="18" charset="0"/>
                <a:hlinkClick r:id="rId4"/>
              </a:rPr>
              <a:t>2001</a:t>
            </a:r>
            <a:r>
              <a:rPr lang="en-GB" sz="2000" b="0" i="0">
                <a:effectLst/>
                <a:latin typeface="Times New Roman" panose="02020603050405020304" pitchFamily="18" charset="0"/>
              </a:rPr>
              <a:t>; Rotella and Mannucci, </a:t>
            </a:r>
            <a:r>
              <a:rPr lang="en-GB" sz="2000" b="0" i="0">
                <a:effectLst/>
                <a:latin typeface="Times New Roman" panose="02020603050405020304" pitchFamily="18" charset="0"/>
                <a:hlinkClick r:id="rId5"/>
              </a:rPr>
              <a:t>2013</a:t>
            </a:r>
            <a:r>
              <a:rPr lang="en-GB" sz="2000" b="0" i="0">
                <a:effectLst/>
                <a:latin typeface="Times New Roman" panose="02020603050405020304" pitchFamily="18" charset="0"/>
              </a:rPr>
              <a:t>)</a:t>
            </a:r>
            <a:endParaRPr lang="en-GB" sz="2000"/>
          </a:p>
        </p:txBody>
      </p:sp>
    </p:spTree>
    <p:extLst>
      <p:ext uri="{BB962C8B-B14F-4D97-AF65-F5344CB8AC3E}">
        <p14:creationId xmlns:p14="http://schemas.microsoft.com/office/powerpoint/2010/main" val="39747855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21105-6E48-468B-93AF-FCF13F67698B}"/>
              </a:ext>
            </a:extLst>
          </p:cNvPr>
          <p:cNvSpPr>
            <a:spLocks noGrp="1"/>
          </p:cNvSpPr>
          <p:nvPr>
            <p:ph type="title"/>
          </p:nvPr>
        </p:nvSpPr>
        <p:spPr/>
        <p:txBody>
          <a:bodyPr/>
          <a:lstStyle/>
          <a:p>
            <a:r>
              <a:rPr lang="en-GB" dirty="0"/>
              <a:t>Mind Body Connection</a:t>
            </a:r>
          </a:p>
        </p:txBody>
      </p:sp>
      <p:pic>
        <p:nvPicPr>
          <p:cNvPr id="4" name="Online Media 3" title="Emotions Cause Physical Pain? | Mind Body Connection | Doctor Mike">
            <a:hlinkClick r:id="" action="ppaction://media"/>
            <a:extLst>
              <a:ext uri="{FF2B5EF4-FFF2-40B4-BE49-F238E27FC236}">
                <a16:creationId xmlns:a16="http://schemas.microsoft.com/office/drawing/2014/main" id="{A91A5565-489A-4086-94B7-79E16A638FE3}"/>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870008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727</Words>
  <Application>Microsoft Office PowerPoint</Application>
  <PresentationFormat>Widescreen</PresentationFormat>
  <Paragraphs>31</Paragraphs>
  <Slides>13</Slides>
  <Notes>0</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inherit</vt:lpstr>
      <vt:lpstr>Arial</vt:lpstr>
      <vt:lpstr>Calibri</vt:lpstr>
      <vt:lpstr>Calibri Light</vt:lpstr>
      <vt:lpstr>Fira Sans</vt:lpstr>
      <vt:lpstr>Open Sans</vt:lpstr>
      <vt:lpstr>Times New Roman</vt:lpstr>
      <vt:lpstr>Office Theme</vt:lpstr>
      <vt:lpstr>What is the mind-body connection and why is it important? </vt:lpstr>
      <vt:lpstr>Mind Body Connection</vt:lpstr>
      <vt:lpstr>The Science</vt:lpstr>
      <vt:lpstr>Research </vt:lpstr>
      <vt:lpstr>How Thoughts and Emotions Affect Health </vt:lpstr>
      <vt:lpstr>Reptilian Brains</vt:lpstr>
      <vt:lpstr>Thinking patterns</vt:lpstr>
      <vt:lpstr>Evidence?</vt:lpstr>
      <vt:lpstr>Hypothalamic-Pituitary-Adrenal axis</vt:lpstr>
      <vt:lpstr>HPA Axis</vt:lpstr>
      <vt:lpstr>CVD and Stress? </vt:lpstr>
      <vt:lpstr>Diabetes?</vt:lpstr>
      <vt:lpstr>Mind Body Connection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the mind-body connection and why is it important? </dc:title>
  <dc:creator>Felicity Peacock</dc:creator>
  <cp:lastModifiedBy>Felicity Peacock</cp:lastModifiedBy>
  <cp:revision>1</cp:revision>
  <dcterms:created xsi:type="dcterms:W3CDTF">2021-11-08T08:34:00Z</dcterms:created>
  <dcterms:modified xsi:type="dcterms:W3CDTF">2021-11-08T08:51:52Z</dcterms:modified>
</cp:coreProperties>
</file>