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73" r:id="rId4"/>
    <p:sldId id="272" r:id="rId5"/>
    <p:sldId id="258" r:id="rId6"/>
    <p:sldId id="259" r:id="rId7"/>
    <p:sldId id="268" r:id="rId8"/>
    <p:sldId id="269" r:id="rId9"/>
    <p:sldId id="260" r:id="rId10"/>
    <p:sldId id="261" r:id="rId11"/>
    <p:sldId id="262" r:id="rId12"/>
    <p:sldId id="270" r:id="rId13"/>
    <p:sldId id="263" r:id="rId14"/>
    <p:sldId id="264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7" d="100"/>
          <a:sy n="67" d="100"/>
        </p:scale>
        <p:origin x="13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769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119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724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03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290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767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944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021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433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992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6905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4402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6760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4241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8934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907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AC7958-A9BB-43FA-BC35-FC21A9EBB109}" type="datetimeFigureOut">
              <a:rPr lang="en-GB" smtClean="0"/>
              <a:t>25/02/2019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274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Chinese </a:t>
            </a:r>
            <a:r>
              <a:rPr lang="en-US" dirty="0"/>
              <a:t>3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zh-CN" altLang="en-US" dirty="0" smtClean="0"/>
              <a:t>综合 </a:t>
            </a:r>
            <a:r>
              <a:rPr lang="en-US" altLang="zh-CN" dirty="0" smtClean="0"/>
              <a:t>Comprehensive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25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</a:t>
            </a:r>
            <a:r>
              <a:rPr lang="en-US" sz="2000" dirty="0"/>
              <a:t>F</a:t>
            </a:r>
            <a:r>
              <a:rPr lang="en-US" sz="2000" dirty="0" smtClean="0"/>
              <a:t>eb WEEK 3-1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33490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24</a:t>
            </a:r>
            <a:r>
              <a:rPr lang="zh-CN" altLang="en-US" sz="3200" dirty="0" smtClean="0"/>
              <a:t>课 </a:t>
            </a:r>
            <a:r>
              <a:rPr lang="zh-CN" altLang="en-US" sz="3200" dirty="0"/>
              <a:t>妈妈给</a:t>
            </a:r>
            <a:r>
              <a:rPr lang="zh-CN" altLang="en-US" sz="3200" dirty="0" smtClean="0"/>
              <a:t>我寄来了礼物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314" y="4960619"/>
            <a:ext cx="2831676" cy="147446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400" dirty="0" smtClean="0"/>
              <a:t>雪，小雪，大雪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鹅毛大雪 </a:t>
            </a:r>
            <a:r>
              <a:rPr lang="en-GB" altLang="zh-CN" sz="2400" dirty="0"/>
              <a:t>é </a:t>
            </a:r>
            <a:r>
              <a:rPr lang="en-GB" altLang="zh-CN" sz="2400" dirty="0" err="1"/>
              <a:t>máo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雨，小雨，大雨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瓢泼大雨 </a:t>
            </a:r>
            <a:r>
              <a:rPr lang="en-GB" altLang="zh-CN" sz="2400" dirty="0" err="1"/>
              <a:t>piáo</a:t>
            </a:r>
            <a:r>
              <a:rPr lang="en-GB" altLang="zh-CN" sz="2400" dirty="0"/>
              <a:t> </a:t>
            </a:r>
            <a:r>
              <a:rPr lang="en-GB" altLang="zh-CN" sz="2400" dirty="0" err="1"/>
              <a:t>pō</a:t>
            </a:r>
            <a:endParaRPr lang="en-US" altLang="zh-CN" sz="2400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3770851" y="4960619"/>
            <a:ext cx="2505267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下</a:t>
            </a:r>
            <a:r>
              <a:rPr lang="zh-CN" altLang="en-US" sz="2400" dirty="0" smtClean="0"/>
              <a:t>雪</a:t>
            </a:r>
            <a:endParaRPr lang="en-US" altLang="zh-CN" sz="2400" dirty="0" smtClean="0"/>
          </a:p>
          <a:p>
            <a:r>
              <a:rPr lang="zh-CN" altLang="en-US" sz="2400" dirty="0" smtClean="0"/>
              <a:t>下</a:t>
            </a:r>
            <a:r>
              <a:rPr lang="zh-CN" altLang="en-US" sz="2400" dirty="0"/>
              <a:t>雨</a:t>
            </a:r>
            <a:endParaRPr lang="en-US" altLang="zh-CN" sz="2400" dirty="0"/>
          </a:p>
          <a:p>
            <a:r>
              <a:rPr lang="zh-CN" altLang="en-US" sz="2400" dirty="0" smtClean="0"/>
              <a:t>下雨</a:t>
            </a:r>
            <a:r>
              <a:rPr lang="zh-CN" altLang="en-US" sz="2400" dirty="0"/>
              <a:t>夹</a:t>
            </a:r>
            <a:r>
              <a:rPr lang="zh-CN" altLang="en-US" sz="2400" dirty="0" smtClean="0"/>
              <a:t>雪</a:t>
            </a:r>
            <a:r>
              <a:rPr lang="en-GB" altLang="zh-CN" sz="2000" dirty="0" err="1"/>
              <a:t>yǔ</a:t>
            </a:r>
            <a:r>
              <a:rPr lang="en-GB" altLang="zh-CN" sz="2000" dirty="0"/>
              <a:t> </a:t>
            </a:r>
            <a:r>
              <a:rPr lang="en-GB" altLang="zh-CN" sz="2000" dirty="0" err="1"/>
              <a:t>jiá</a:t>
            </a:r>
            <a:r>
              <a:rPr lang="en-GB" altLang="zh-CN" sz="2000" dirty="0"/>
              <a:t> </a:t>
            </a:r>
            <a:r>
              <a:rPr lang="en-GB" altLang="zh-CN" sz="2000" dirty="0" err="1"/>
              <a:t>xuě</a:t>
            </a:r>
            <a:endParaRPr lang="en-US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6697980" y="4930437"/>
            <a:ext cx="300609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气</a:t>
            </a:r>
            <a:r>
              <a:rPr lang="zh-CN" altLang="en-US" sz="2400" dirty="0" smtClean="0"/>
              <a:t>温 </a:t>
            </a:r>
            <a:r>
              <a:rPr lang="en-GB" altLang="zh-CN" sz="2400" dirty="0" err="1" smtClean="0"/>
              <a:t>qì</a:t>
            </a:r>
            <a:r>
              <a:rPr lang="en-GB" altLang="zh-CN" sz="2400" dirty="0" smtClean="0"/>
              <a:t> </a:t>
            </a:r>
            <a:r>
              <a:rPr lang="en-GB" altLang="zh-CN" sz="2400" dirty="0" err="1" smtClean="0"/>
              <a:t>wē</a:t>
            </a:r>
            <a:r>
              <a:rPr lang="en-US" altLang="zh-CN" sz="2400" dirty="0" smtClean="0"/>
              <a:t>n</a:t>
            </a:r>
            <a:endParaRPr lang="en-US" altLang="zh-CN" sz="2400" dirty="0"/>
          </a:p>
          <a:p>
            <a:r>
              <a:rPr lang="zh-CN" altLang="en-US" sz="2400" dirty="0" smtClean="0"/>
              <a:t>度</a:t>
            </a:r>
            <a:r>
              <a:rPr lang="en-GB" altLang="zh-CN" sz="2400" dirty="0" err="1"/>
              <a:t>dù</a:t>
            </a:r>
            <a:r>
              <a:rPr lang="en-GB" altLang="zh-CN" sz="2400" dirty="0"/>
              <a:t> </a:t>
            </a:r>
            <a:endParaRPr lang="en-US" altLang="zh-CN" sz="2400" dirty="0"/>
          </a:p>
          <a:p>
            <a:r>
              <a:rPr lang="zh-CN" altLang="en-US" sz="2400" dirty="0"/>
              <a:t>零</a:t>
            </a:r>
            <a:r>
              <a:rPr lang="zh-CN" altLang="en-US" sz="2400" dirty="0" smtClean="0"/>
              <a:t>下 </a:t>
            </a:r>
            <a:r>
              <a:rPr lang="en-GB" altLang="zh-CN" sz="2400" dirty="0" err="1"/>
              <a:t>líng</a:t>
            </a:r>
            <a:r>
              <a:rPr lang="en-GB" altLang="zh-CN" sz="2400" dirty="0"/>
              <a:t> </a:t>
            </a:r>
            <a:r>
              <a:rPr lang="en-GB" altLang="zh-CN" sz="2400" dirty="0" err="1"/>
              <a:t>xià</a:t>
            </a:r>
            <a:endParaRPr lang="en-US" altLang="zh-CN" sz="2400" dirty="0"/>
          </a:p>
          <a:p>
            <a:r>
              <a:rPr lang="zh-CN" altLang="en-US" sz="2400" dirty="0"/>
              <a:t>最</a:t>
            </a:r>
            <a:r>
              <a:rPr lang="zh-CN" altLang="en-US" sz="2400" dirty="0" smtClean="0"/>
              <a:t>高气温 </a:t>
            </a:r>
            <a:r>
              <a:rPr lang="en-GB" altLang="zh-CN" sz="2400" dirty="0" err="1"/>
              <a:t>zuì</a:t>
            </a:r>
            <a:r>
              <a:rPr lang="en-GB" altLang="zh-CN" sz="2400" dirty="0"/>
              <a:t> </a:t>
            </a:r>
            <a:r>
              <a:rPr lang="en-GB" altLang="zh-CN" sz="2400" dirty="0" err="1"/>
              <a:t>gāo</a:t>
            </a:r>
            <a:endParaRPr lang="en-US" altLang="zh-CN" sz="2400" dirty="0"/>
          </a:p>
          <a:p>
            <a:r>
              <a:rPr lang="zh-CN" altLang="en-US" sz="2400" dirty="0" smtClean="0"/>
              <a:t>最低气温 </a:t>
            </a:r>
            <a:r>
              <a:rPr lang="en-GB" altLang="zh-CN" sz="2400" dirty="0" err="1"/>
              <a:t>zuì</a:t>
            </a:r>
            <a:r>
              <a:rPr lang="en-GB" altLang="zh-CN" sz="2400" dirty="0"/>
              <a:t> </a:t>
            </a:r>
            <a:r>
              <a:rPr lang="en-GB" altLang="zh-CN" sz="2400" dirty="0" err="1" smtClean="0"/>
              <a:t>dī</a:t>
            </a:r>
            <a:endParaRPr lang="en-US" altLang="zh-CN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517314" y="1300758"/>
            <a:ext cx="24003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复习：</a:t>
            </a:r>
            <a:endParaRPr lang="en-US" altLang="zh-CN" sz="2400" b="1" dirty="0"/>
          </a:p>
          <a:p>
            <a:r>
              <a:rPr lang="zh-CN" altLang="en-US" sz="2400" dirty="0"/>
              <a:t>天</a:t>
            </a:r>
            <a:r>
              <a:rPr lang="zh-CN" altLang="en-US" sz="2400" dirty="0" smtClean="0"/>
              <a:t>气</a:t>
            </a:r>
            <a:endParaRPr lang="en-US" altLang="zh-CN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314" y="1188720"/>
            <a:ext cx="9978937" cy="3737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491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/>
              <a:t>第</a:t>
            </a:r>
            <a:r>
              <a:rPr lang="en-US" altLang="zh-CN" sz="3200" dirty="0"/>
              <a:t>25</a:t>
            </a:r>
            <a:r>
              <a:rPr lang="zh-CN" altLang="en-US" sz="3200" dirty="0"/>
              <a:t>课 我听不懂他们说的话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2968836" cy="466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复习：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rgbClr val="00B0F0"/>
                </a:solidFill>
              </a:rPr>
              <a:t>左右 </a:t>
            </a:r>
            <a:r>
              <a:rPr lang="en-GB" altLang="zh-CN" sz="2400" dirty="0" err="1" smtClean="0">
                <a:solidFill>
                  <a:schemeClr val="tx1"/>
                </a:solidFill>
              </a:rPr>
              <a:t>zuǒ</a:t>
            </a:r>
            <a:r>
              <a:rPr lang="en-GB" altLang="zh-CN" sz="2400" dirty="0" smtClean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yòu</a:t>
            </a:r>
            <a:endParaRPr lang="en-US" altLang="zh-CN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altLang="zh-CN" sz="2400" dirty="0" smtClean="0"/>
              <a:t>Number+</a:t>
            </a:r>
            <a:r>
              <a:rPr lang="zh-CN" altLang="en-US" sz="2400" dirty="0" smtClean="0">
                <a:solidFill>
                  <a:srgbClr val="00B0F0"/>
                </a:solidFill>
              </a:rPr>
              <a:t>左右</a:t>
            </a:r>
            <a:endParaRPr lang="en-US" altLang="zh-CN" sz="24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en-US" altLang="zh-CN" sz="2400" b="1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zh-CN" altLang="en-US" sz="2400" b="1" dirty="0">
                <a:solidFill>
                  <a:srgbClr val="7030A0"/>
                </a:solidFill>
              </a:rPr>
              <a:t>差不</a:t>
            </a:r>
            <a:r>
              <a:rPr lang="zh-CN" altLang="en-US" sz="2400" b="1" dirty="0" smtClean="0">
                <a:solidFill>
                  <a:srgbClr val="7030A0"/>
                </a:solidFill>
              </a:rPr>
              <a:t>多 </a:t>
            </a:r>
            <a:r>
              <a:rPr lang="zh-CN" altLang="en-US" sz="2400" dirty="0" smtClean="0">
                <a:solidFill>
                  <a:srgbClr val="7030A0"/>
                </a:solidFill>
              </a:rPr>
              <a:t>差不多</a:t>
            </a:r>
            <a:r>
              <a:rPr lang="zh-CN" altLang="en-US" sz="2400" dirty="0" smtClean="0"/>
              <a:t>（</a:t>
            </a:r>
            <a:r>
              <a:rPr lang="en-US" altLang="zh-CN" sz="2400" dirty="0" smtClean="0"/>
              <a:t>+ Number</a:t>
            </a:r>
            <a:r>
              <a:rPr lang="zh-CN" altLang="en-US" sz="2400" dirty="0" smtClean="0"/>
              <a:t>）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chemeClr val="accent2"/>
                </a:solidFill>
              </a:rPr>
              <a:t>还可以</a:t>
            </a:r>
            <a:endParaRPr lang="en-GB" sz="2400" b="1" dirty="0">
              <a:solidFill>
                <a:schemeClr val="accent2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646170" y="2148840"/>
            <a:ext cx="3611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这件衣服三百块钱</a:t>
            </a:r>
            <a:r>
              <a:rPr lang="zh-CN" altLang="en-US" sz="2400" dirty="0" smtClean="0">
                <a:solidFill>
                  <a:srgbClr val="00B0F0"/>
                </a:solidFill>
              </a:rPr>
              <a:t>左右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我</a:t>
            </a:r>
            <a:r>
              <a:rPr lang="zh-CN" altLang="en-US" sz="2400" dirty="0" smtClean="0"/>
              <a:t>们十点</a:t>
            </a:r>
            <a:r>
              <a:rPr lang="zh-CN" altLang="en-US" sz="2400" dirty="0" smtClean="0">
                <a:solidFill>
                  <a:srgbClr val="00B0F0"/>
                </a:solidFill>
              </a:rPr>
              <a:t>左右</a:t>
            </a:r>
            <a:r>
              <a:rPr lang="zh-CN" altLang="en-US" sz="2400" dirty="0" smtClean="0"/>
              <a:t>到学校。</a:t>
            </a:r>
            <a:endParaRPr lang="en-US" altLang="zh-CN" sz="2400" dirty="0" smtClean="0"/>
          </a:p>
          <a:p>
            <a:r>
              <a:rPr lang="zh-CN" altLang="en-US" sz="2400" dirty="0"/>
              <a:t>今</a:t>
            </a:r>
            <a:r>
              <a:rPr lang="zh-CN" altLang="en-US" sz="2400" dirty="0" smtClean="0"/>
              <a:t>天二十度</a:t>
            </a:r>
            <a:r>
              <a:rPr lang="zh-CN" altLang="en-US" sz="2400" dirty="0" smtClean="0">
                <a:solidFill>
                  <a:srgbClr val="00B0F0"/>
                </a:solidFill>
              </a:rPr>
              <a:t>左右</a:t>
            </a:r>
            <a:r>
              <a:rPr lang="zh-CN" altLang="en-US" sz="2400" dirty="0" smtClean="0"/>
              <a:t>。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3646170" y="3570089"/>
            <a:ext cx="36804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这两条裤子</a:t>
            </a:r>
            <a:r>
              <a:rPr lang="zh-CN" altLang="en-US" sz="2400" dirty="0" smtClean="0">
                <a:solidFill>
                  <a:srgbClr val="7030A0"/>
                </a:solidFill>
              </a:rPr>
              <a:t>差不多</a:t>
            </a:r>
            <a:r>
              <a:rPr lang="zh-CN" altLang="en-US" sz="2400" dirty="0" smtClean="0"/>
              <a:t>长。</a:t>
            </a:r>
            <a:endParaRPr lang="en-US" altLang="zh-CN" sz="2400" dirty="0" smtClean="0"/>
          </a:p>
          <a:p>
            <a:r>
              <a:rPr lang="zh-CN" altLang="en-US" sz="2400" dirty="0"/>
              <a:t>我</a:t>
            </a:r>
            <a:r>
              <a:rPr lang="zh-CN" altLang="en-US" sz="2400" dirty="0">
                <a:solidFill>
                  <a:srgbClr val="7030A0"/>
                </a:solidFill>
              </a:rPr>
              <a:t>差不</a:t>
            </a:r>
            <a:r>
              <a:rPr lang="zh-CN" altLang="en-US" sz="2400" dirty="0" smtClean="0">
                <a:solidFill>
                  <a:srgbClr val="7030A0"/>
                </a:solidFill>
              </a:rPr>
              <a:t>多</a:t>
            </a:r>
            <a:r>
              <a:rPr lang="zh-CN" altLang="en-US" sz="2400" dirty="0" smtClean="0"/>
              <a:t>等了两个小时。</a:t>
            </a:r>
            <a:endParaRPr lang="en-US" altLang="zh-CN" sz="2400" dirty="0" smtClean="0"/>
          </a:p>
          <a:p>
            <a:r>
              <a:rPr lang="en-US" altLang="zh-CN" sz="2400" dirty="0" smtClean="0"/>
              <a:t>A:</a:t>
            </a:r>
            <a:r>
              <a:rPr lang="zh-CN" altLang="en-US" sz="2400" dirty="0" smtClean="0"/>
              <a:t>这</a:t>
            </a:r>
            <a:r>
              <a:rPr lang="zh-CN" altLang="en-US" sz="2400" dirty="0"/>
              <a:t>两件衣</a:t>
            </a:r>
            <a:r>
              <a:rPr lang="zh-CN" altLang="en-US" sz="2400" dirty="0" smtClean="0"/>
              <a:t>服一样吗？</a:t>
            </a:r>
            <a:endParaRPr lang="en-US" altLang="zh-CN" sz="2400" dirty="0" smtClean="0"/>
          </a:p>
          <a:p>
            <a:r>
              <a:rPr lang="en-US" sz="2400" dirty="0" smtClean="0"/>
              <a:t>B:</a:t>
            </a:r>
            <a:r>
              <a:rPr lang="zh-CN" altLang="en-US" sz="2400" dirty="0" smtClean="0">
                <a:solidFill>
                  <a:srgbClr val="7030A0"/>
                </a:solidFill>
              </a:rPr>
              <a:t>差不多</a:t>
            </a:r>
            <a:r>
              <a:rPr lang="zh-CN" altLang="en-US" sz="2400" dirty="0" smtClean="0"/>
              <a:t>。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3646170" y="5360670"/>
            <a:ext cx="30746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今天天气</a:t>
            </a:r>
            <a:r>
              <a:rPr lang="zh-CN" altLang="en-US" sz="2400" dirty="0" smtClean="0">
                <a:solidFill>
                  <a:schemeClr val="accent2"/>
                </a:solidFill>
              </a:rPr>
              <a:t>还可以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这</a:t>
            </a:r>
            <a:r>
              <a:rPr lang="zh-CN" altLang="en-US" sz="2400" dirty="0" smtClean="0"/>
              <a:t>儿的菜</a:t>
            </a:r>
            <a:r>
              <a:rPr lang="zh-CN" altLang="en-US" sz="2400" dirty="0" smtClean="0">
                <a:solidFill>
                  <a:schemeClr val="accent2"/>
                </a:solidFill>
              </a:rPr>
              <a:t>还可以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我身</a:t>
            </a:r>
            <a:r>
              <a:rPr lang="zh-CN" altLang="en-US" sz="2400" dirty="0" smtClean="0"/>
              <a:t>体</a:t>
            </a:r>
            <a:r>
              <a:rPr lang="zh-CN" altLang="en-US" sz="2400" dirty="0" smtClean="0">
                <a:solidFill>
                  <a:schemeClr val="accent2"/>
                </a:solidFill>
              </a:rPr>
              <a:t>还可以</a:t>
            </a:r>
            <a:r>
              <a:rPr lang="zh-CN" altLang="en-US" sz="2400" dirty="0" smtClean="0"/>
              <a:t>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54069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26</a:t>
            </a:r>
            <a:r>
              <a:rPr lang="zh-CN" altLang="en-US" sz="3200" smtClean="0"/>
              <a:t>课 圣诞节快到了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>
                <a:solidFill>
                  <a:srgbClr val="0070C0"/>
                </a:solidFill>
              </a:rPr>
              <a:t>打算</a:t>
            </a:r>
            <a:r>
              <a:rPr lang="en-GB" altLang="zh-CN" sz="2400" dirty="0" err="1"/>
              <a:t>dǎ</a:t>
            </a:r>
            <a:r>
              <a:rPr lang="en-GB" altLang="zh-CN" sz="2400" dirty="0"/>
              <a:t> </a:t>
            </a:r>
            <a:r>
              <a:rPr lang="en-GB" altLang="zh-CN" sz="2400" dirty="0" err="1" smtClean="0"/>
              <a:t>suàn</a:t>
            </a:r>
            <a:r>
              <a:rPr lang="en-GB" altLang="zh-CN" sz="2400" dirty="0" smtClean="0"/>
              <a:t> </a:t>
            </a:r>
            <a:r>
              <a:rPr lang="en-US" altLang="zh-CN" sz="2400" dirty="0" smtClean="0"/>
              <a:t>– plan</a:t>
            </a:r>
          </a:p>
          <a:p>
            <a:pPr marL="0" indent="0">
              <a:buNone/>
            </a:pPr>
            <a:r>
              <a:rPr lang="en-US" altLang="zh-CN" sz="2400" dirty="0" smtClean="0"/>
              <a:t>A</a:t>
            </a:r>
            <a:r>
              <a:rPr lang="zh-CN" altLang="en-US" sz="2400" dirty="0" smtClean="0"/>
              <a:t>：复</a:t>
            </a:r>
            <a:r>
              <a:rPr lang="zh-CN" altLang="en-US" sz="2400" dirty="0"/>
              <a:t>活节</a:t>
            </a:r>
            <a:r>
              <a:rPr lang="zh-CN" altLang="en-US" sz="2400" dirty="0" smtClean="0"/>
              <a:t>你想</a:t>
            </a:r>
            <a:r>
              <a:rPr lang="zh-CN" altLang="en-US" sz="2400" dirty="0"/>
              <a:t>怎么过</a:t>
            </a:r>
            <a:r>
              <a:rPr lang="zh-CN" altLang="en-US" sz="2400" dirty="0" smtClean="0"/>
              <a:t>？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altLang="zh-CN" sz="2400" dirty="0" smtClean="0"/>
              <a:t>B</a:t>
            </a:r>
            <a:r>
              <a:rPr lang="zh-CN" altLang="en-US" sz="2400" dirty="0" smtClean="0"/>
              <a:t>：我</a:t>
            </a:r>
            <a:r>
              <a:rPr lang="zh-CN" altLang="en-US" sz="2400" dirty="0" smtClean="0">
                <a:solidFill>
                  <a:srgbClr val="0070C0"/>
                </a:solidFill>
              </a:rPr>
              <a:t>打算</a:t>
            </a:r>
            <a:r>
              <a:rPr lang="zh-CN" altLang="en-US" sz="2400" dirty="0" smtClean="0"/>
              <a:t>去伦敦玩，你呢？</a:t>
            </a: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b="1" dirty="0">
                <a:solidFill>
                  <a:schemeClr val="accent2">
                    <a:lumMod val="75000"/>
                  </a:schemeClr>
                </a:solidFill>
              </a:rPr>
              <a:t>外</a:t>
            </a:r>
            <a:r>
              <a:rPr lang="zh-CN" altLang="en-US" sz="2400" b="1" dirty="0" smtClean="0">
                <a:solidFill>
                  <a:schemeClr val="accent2">
                    <a:lumMod val="75000"/>
                  </a:schemeClr>
                </a:solidFill>
              </a:rPr>
              <a:t>地</a:t>
            </a:r>
            <a:r>
              <a:rPr lang="en-GB" altLang="zh-CN" sz="2400" dirty="0" err="1"/>
              <a:t>wài</a:t>
            </a:r>
            <a:r>
              <a:rPr lang="en-GB" altLang="zh-CN" sz="2400" dirty="0"/>
              <a:t> </a:t>
            </a:r>
            <a:r>
              <a:rPr lang="en-GB" altLang="zh-CN" sz="2400" dirty="0" err="1" smtClean="0"/>
              <a:t>dì</a:t>
            </a:r>
            <a:r>
              <a:rPr lang="en-GB" altLang="zh-CN" sz="2400" dirty="0" smtClean="0"/>
              <a:t> – </a:t>
            </a:r>
            <a:r>
              <a:rPr lang="en-US" altLang="zh-CN" sz="2400" dirty="0" smtClean="0"/>
              <a:t>other places</a:t>
            </a:r>
          </a:p>
          <a:p>
            <a:pPr marL="0" indent="0">
              <a:buNone/>
            </a:pPr>
            <a:r>
              <a:rPr lang="zh-CN" altLang="en-US" sz="2400" dirty="0" smtClean="0"/>
              <a:t>我父母下星期来北京，我</a:t>
            </a:r>
            <a:r>
              <a:rPr lang="zh-CN" altLang="en-US" sz="2400" dirty="0" smtClean="0">
                <a:solidFill>
                  <a:srgbClr val="0070C0"/>
                </a:solidFill>
              </a:rPr>
              <a:t>打算</a:t>
            </a:r>
            <a:r>
              <a:rPr lang="zh-CN" altLang="en-US" sz="2400" dirty="0" smtClean="0"/>
              <a:t>和他们一起到</a:t>
            </a:r>
            <a:r>
              <a:rPr lang="zh-CN" altLang="en-US" sz="2400" dirty="0" smtClean="0">
                <a:solidFill>
                  <a:schemeClr val="accent2">
                    <a:lumMod val="75000"/>
                  </a:schemeClr>
                </a:solidFill>
              </a:rPr>
              <a:t>外地</a:t>
            </a:r>
            <a:r>
              <a:rPr lang="zh-CN" altLang="en-US" sz="2400" dirty="0" smtClean="0"/>
              <a:t>去旅游。</a:t>
            </a: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/>
          </a:p>
          <a:p>
            <a:pPr marL="0" indent="0">
              <a:buNone/>
            </a:pPr>
            <a:r>
              <a:rPr lang="zh-CN" altLang="en-US" sz="2400" b="1" dirty="0">
                <a:solidFill>
                  <a:srgbClr val="7030A0"/>
                </a:solidFill>
              </a:rPr>
              <a:t>附近</a:t>
            </a:r>
            <a:r>
              <a:rPr lang="en-GB" altLang="zh-CN" sz="2400" dirty="0" err="1"/>
              <a:t>fù</a:t>
            </a:r>
            <a:r>
              <a:rPr lang="en-GB" altLang="zh-CN" sz="2400" dirty="0"/>
              <a:t> </a:t>
            </a:r>
            <a:r>
              <a:rPr lang="en-GB" altLang="zh-CN" sz="2400" dirty="0" err="1"/>
              <a:t>jìn</a:t>
            </a:r>
            <a:r>
              <a:rPr lang="en-GB" altLang="zh-CN" sz="2400" dirty="0"/>
              <a:t> </a:t>
            </a:r>
            <a:r>
              <a:rPr lang="en-GB" altLang="zh-CN" sz="2400" dirty="0" smtClean="0"/>
              <a:t>– nearby</a:t>
            </a:r>
          </a:p>
          <a:p>
            <a:pPr marL="0" indent="0">
              <a:buNone/>
            </a:pPr>
            <a:r>
              <a:rPr lang="zh-CN" altLang="en-US" sz="2400" dirty="0" smtClean="0"/>
              <a:t>我想在</a:t>
            </a:r>
            <a:r>
              <a:rPr lang="zh-CN" altLang="en-US" sz="2400" dirty="0" smtClean="0">
                <a:solidFill>
                  <a:srgbClr val="7030A0"/>
                </a:solidFill>
              </a:rPr>
              <a:t>附近</a:t>
            </a:r>
            <a:r>
              <a:rPr lang="zh-CN" altLang="en-US" sz="2400" dirty="0" smtClean="0"/>
              <a:t>玩儿一玩儿。</a:t>
            </a:r>
            <a:endParaRPr lang="en-US" altLang="zh-CN" sz="2400" dirty="0"/>
          </a:p>
        </p:txBody>
      </p:sp>
    </p:spTree>
    <p:extLst>
      <p:ext uri="{BB962C8B-B14F-4D97-AF65-F5344CB8AC3E}">
        <p14:creationId xmlns:p14="http://schemas.microsoft.com/office/powerpoint/2010/main" val="3348415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27</a:t>
            </a:r>
            <a:r>
              <a:rPr lang="zh-CN" altLang="en-US" sz="3200" smtClean="0"/>
              <a:t>课 我正看电视呢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2400" b="1" dirty="0"/>
              <a:t>I </a:t>
            </a:r>
            <a:r>
              <a:rPr lang="en-US" altLang="zh-CN" sz="2400" b="1" dirty="0">
                <a:solidFill>
                  <a:srgbClr val="0070C0"/>
                </a:solidFill>
              </a:rPr>
              <a:t>am</a:t>
            </a:r>
            <a:r>
              <a:rPr lang="en-US" altLang="zh-CN" sz="2400" b="1" dirty="0"/>
              <a:t> watch</a:t>
            </a:r>
            <a:r>
              <a:rPr lang="en-US" altLang="zh-CN" sz="2400" b="1" dirty="0">
                <a:solidFill>
                  <a:srgbClr val="0070C0"/>
                </a:solidFill>
              </a:rPr>
              <a:t>ing</a:t>
            </a:r>
            <a:r>
              <a:rPr lang="en-US" altLang="zh-CN" sz="2400" b="1" dirty="0"/>
              <a:t> TV.</a:t>
            </a:r>
          </a:p>
          <a:p>
            <a:pPr marL="0" indent="0">
              <a:buNone/>
            </a:pPr>
            <a:r>
              <a:rPr lang="zh-CN" altLang="en-US" sz="2400" b="1" dirty="0" smtClean="0"/>
              <a:t>我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正在</a:t>
            </a:r>
            <a:r>
              <a:rPr lang="zh-CN" altLang="en-US" sz="2400" b="1" dirty="0" smtClean="0"/>
              <a:t>看电视</a:t>
            </a:r>
            <a:r>
              <a:rPr lang="zh-CN" altLang="en-US" sz="2400" b="1" dirty="0" smtClean="0">
                <a:solidFill>
                  <a:schemeClr val="accent4"/>
                </a:solidFill>
              </a:rPr>
              <a:t>呢</a:t>
            </a:r>
            <a:r>
              <a:rPr lang="en-US" altLang="zh-CN" sz="2400" dirty="0" smtClean="0">
                <a:solidFill>
                  <a:schemeClr val="tx1"/>
                </a:solidFill>
              </a:rPr>
              <a:t>(ne)</a:t>
            </a:r>
            <a:r>
              <a:rPr lang="zh-CN" altLang="en-US" sz="2400" b="1" dirty="0" smtClean="0"/>
              <a:t>。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zhèng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zài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zh-CN" altLang="en-US" sz="2400" dirty="0">
                <a:solidFill>
                  <a:srgbClr val="0070C0"/>
                </a:solidFill>
              </a:rPr>
              <a:t>正</a:t>
            </a:r>
            <a:r>
              <a:rPr lang="zh-CN" altLang="en-US" sz="2400" dirty="0" smtClean="0">
                <a:solidFill>
                  <a:srgbClr val="0070C0"/>
                </a:solidFill>
              </a:rPr>
              <a:t>在</a:t>
            </a:r>
            <a:r>
              <a:rPr lang="en-US" altLang="zh-CN" sz="2400" dirty="0" smtClean="0">
                <a:solidFill>
                  <a:srgbClr val="0070C0"/>
                </a:solidFill>
              </a:rPr>
              <a:t>/</a:t>
            </a:r>
            <a:r>
              <a:rPr lang="zh-CN" altLang="en-US" sz="2400" dirty="0" smtClean="0">
                <a:solidFill>
                  <a:srgbClr val="0070C0"/>
                </a:solidFill>
              </a:rPr>
              <a:t>在</a:t>
            </a:r>
            <a:r>
              <a:rPr lang="en-US" altLang="zh-CN" sz="2400" dirty="0" smtClean="0">
                <a:solidFill>
                  <a:srgbClr val="0070C0"/>
                </a:solidFill>
              </a:rPr>
              <a:t>/</a:t>
            </a:r>
            <a:r>
              <a:rPr lang="zh-CN" altLang="en-US" sz="2400" dirty="0" smtClean="0">
                <a:solidFill>
                  <a:srgbClr val="0070C0"/>
                </a:solidFill>
              </a:rPr>
              <a:t>正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（</a:t>
            </a:r>
            <a:r>
              <a:rPr lang="zh-CN" altLang="en-US" sz="2400" dirty="0" smtClean="0">
                <a:solidFill>
                  <a:schemeClr val="accent4"/>
                </a:solidFill>
              </a:rPr>
              <a:t>呢</a:t>
            </a:r>
            <a:r>
              <a:rPr lang="zh-CN" altLang="en-US" sz="2400" dirty="0" smtClean="0"/>
              <a:t>） </a:t>
            </a:r>
            <a:r>
              <a:rPr lang="en-US" altLang="zh-CN" sz="2400" dirty="0" smtClean="0"/>
              <a:t>—— be doing </a:t>
            </a:r>
            <a:r>
              <a:rPr lang="en-US" altLang="zh-CN" sz="2400" dirty="0" err="1" smtClean="0"/>
              <a:t>sth</a:t>
            </a:r>
            <a:r>
              <a:rPr lang="en-US" altLang="zh-CN" sz="2400" dirty="0" smtClean="0"/>
              <a:t>.</a:t>
            </a:r>
          </a:p>
          <a:p>
            <a:pPr marL="0" indent="0">
              <a:buNone/>
            </a:pPr>
            <a:endParaRPr lang="en-US" altLang="zh-CN" sz="24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252652" y="1371601"/>
            <a:ext cx="410267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200" dirty="0" smtClean="0"/>
              <a:t>“</a:t>
            </a:r>
            <a:r>
              <a:rPr lang="en-US" altLang="zh-CN" sz="2200" dirty="0" smtClean="0"/>
              <a:t>……</a:t>
            </a:r>
            <a:r>
              <a:rPr lang="zh-CN" altLang="en-US" sz="2200" dirty="0" smtClean="0">
                <a:solidFill>
                  <a:schemeClr val="accent4"/>
                </a:solidFill>
              </a:rPr>
              <a:t>呢</a:t>
            </a:r>
            <a:r>
              <a:rPr lang="zh-CN" altLang="en-US" sz="2200" dirty="0" smtClean="0"/>
              <a:t>” 常用在口语中</a:t>
            </a:r>
            <a:r>
              <a:rPr lang="en-US" altLang="zh-CN" sz="2200" dirty="0" smtClean="0"/>
              <a:t>/</a:t>
            </a:r>
          </a:p>
          <a:p>
            <a:r>
              <a:rPr lang="en-US" sz="2200" dirty="0" smtClean="0"/>
              <a:t>Often used in spoken language</a:t>
            </a:r>
            <a:endParaRPr lang="en-GB" sz="22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109035"/>
              </p:ext>
            </p:extLst>
          </p:nvPr>
        </p:nvGraphicFramePr>
        <p:xfrm>
          <a:off x="677334" y="3422624"/>
          <a:ext cx="8128000" cy="32004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032000"/>
                <a:gridCol w="2032000"/>
                <a:gridCol w="2032000"/>
                <a:gridCol w="2032000"/>
              </a:tblGrid>
              <a:tr h="370840">
                <a:tc rowSpan="2">
                  <a:txBody>
                    <a:bodyPr/>
                    <a:lstStyle/>
                    <a:p>
                      <a:pPr lvl="0" algn="ctr"/>
                      <a:r>
                        <a:rPr lang="en-US" sz="2400" dirty="0" smtClean="0"/>
                        <a:t>S</a:t>
                      </a:r>
                      <a:endParaRPr lang="en-GB" sz="2400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sz="2400" dirty="0" smtClean="0"/>
                        <a:t>P</a:t>
                      </a:r>
                      <a:endParaRPr lang="en-GB" sz="2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</a:rPr>
                        <a:t>正在</a:t>
                      </a:r>
                      <a:r>
                        <a:rPr lang="en-US" altLang="zh-CN" sz="2400" b="1" dirty="0" smtClean="0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</a:rPr>
                        <a:t>在</a:t>
                      </a:r>
                      <a:r>
                        <a:rPr lang="en-US" altLang="zh-CN" sz="2400" b="1" dirty="0" smtClean="0">
                          <a:solidFill>
                            <a:schemeClr val="tx1"/>
                          </a:solidFill>
                        </a:rPr>
                        <a:t>/</a:t>
                      </a:r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</a:rPr>
                        <a:t>正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smtClean="0"/>
                        <a:t>V</a:t>
                      </a:r>
                      <a:r>
                        <a:rPr lang="en-US" sz="2400" b="1" baseline="0" dirty="0" smtClean="0"/>
                        <a:t> (+ O)</a:t>
                      </a:r>
                      <a:endParaRPr lang="en-GB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 smtClean="0">
                          <a:solidFill>
                            <a:schemeClr val="tx1"/>
                          </a:solidFill>
                        </a:rPr>
                        <a:t>呢</a:t>
                      </a:r>
                      <a:endParaRPr lang="en-GB" sz="24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tx1"/>
                          </a:solidFill>
                        </a:rPr>
                        <a:t>许多人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0" dirty="0" smtClean="0">
                          <a:solidFill>
                            <a:srgbClr val="0070C0"/>
                          </a:solidFill>
                        </a:rPr>
                        <a:t>正在</a:t>
                      </a:r>
                      <a:endParaRPr lang="en-GB" sz="2400" b="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跑步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0" dirty="0" smtClean="0">
                          <a:solidFill>
                            <a:schemeClr val="accent4"/>
                          </a:solidFill>
                        </a:rPr>
                        <a:t>（呢）</a:t>
                      </a:r>
                      <a:endParaRPr lang="en-GB" sz="2400" b="0" dirty="0" smtClean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tx1"/>
                          </a:solidFill>
                        </a:rPr>
                        <a:t>一些人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0" dirty="0" smtClean="0">
                          <a:solidFill>
                            <a:srgbClr val="0070C0"/>
                          </a:solidFill>
                        </a:rPr>
                        <a:t>在</a:t>
                      </a:r>
                      <a:endParaRPr lang="en-GB" sz="2400" b="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打太极拳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0" dirty="0" smtClean="0">
                          <a:solidFill>
                            <a:schemeClr val="accent4"/>
                          </a:solidFill>
                        </a:rPr>
                        <a:t>（呢）</a:t>
                      </a:r>
                      <a:endParaRPr lang="en-GB" sz="2400" b="0" dirty="0" smtClean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tx1"/>
                          </a:solidFill>
                        </a:rPr>
                        <a:t>我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0" dirty="0" smtClean="0">
                          <a:solidFill>
                            <a:srgbClr val="0070C0"/>
                          </a:solidFill>
                        </a:rPr>
                        <a:t>正</a:t>
                      </a:r>
                      <a:endParaRPr lang="en-GB" sz="2400" b="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准备睡觉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0" dirty="0" smtClean="0">
                          <a:solidFill>
                            <a:schemeClr val="accent4"/>
                          </a:solidFill>
                        </a:rPr>
                        <a:t>（呢）</a:t>
                      </a:r>
                      <a:endParaRPr lang="en-GB" sz="2400" b="0" dirty="0" smtClean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tx1"/>
                          </a:solidFill>
                        </a:rPr>
                        <a:t>你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忙什么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0" dirty="0" smtClean="0">
                          <a:solidFill>
                            <a:schemeClr val="accent4"/>
                          </a:solidFill>
                        </a:rPr>
                        <a:t>   呢？</a:t>
                      </a:r>
                      <a:endParaRPr lang="en-GB" sz="2400" b="0" dirty="0" smtClean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>
                          <a:solidFill>
                            <a:schemeClr val="tx1"/>
                          </a:solidFill>
                        </a:rPr>
                        <a:t>我</a:t>
                      </a:r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 smtClean="0"/>
                        <a:t>打球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0" dirty="0" smtClean="0">
                          <a:solidFill>
                            <a:schemeClr val="accent4"/>
                          </a:solidFill>
                        </a:rPr>
                        <a:t>呢</a:t>
                      </a:r>
                      <a:endParaRPr lang="en-GB" sz="2400" b="0" dirty="0" smtClean="0">
                        <a:solidFill>
                          <a:schemeClr val="accent4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9029700" y="4607325"/>
            <a:ext cx="3063240" cy="15696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否</a:t>
            </a:r>
            <a:r>
              <a:rPr lang="zh-CN" altLang="en-US" sz="2400" b="1" dirty="0" smtClean="0"/>
              <a:t>定 </a:t>
            </a:r>
            <a:r>
              <a:rPr lang="en-US" altLang="zh-CN" sz="2400" b="1" dirty="0" smtClean="0"/>
              <a:t>Negative form</a:t>
            </a:r>
            <a:r>
              <a:rPr lang="zh-CN" altLang="en-US" sz="2400" b="1" dirty="0" smtClean="0"/>
              <a:t>：</a:t>
            </a:r>
            <a:endParaRPr lang="en-US" altLang="zh-CN" sz="2400" b="1" dirty="0" smtClean="0"/>
          </a:p>
          <a:p>
            <a:r>
              <a:rPr lang="zh-CN" altLang="en-US" sz="2400" b="1" dirty="0" smtClean="0">
                <a:solidFill>
                  <a:srgbClr val="7030A0"/>
                </a:solidFill>
              </a:rPr>
              <a:t>没（有）</a:t>
            </a:r>
            <a:r>
              <a:rPr lang="en-US" altLang="zh-CN" sz="2400" b="1" dirty="0" smtClean="0"/>
              <a:t>……</a:t>
            </a:r>
          </a:p>
          <a:p>
            <a:r>
              <a:rPr lang="en-US" sz="2400" dirty="0" smtClean="0"/>
              <a:t>A:</a:t>
            </a:r>
            <a:r>
              <a:rPr lang="zh-CN" altLang="en-US" sz="2400" dirty="0" smtClean="0"/>
              <a:t>你在看电视吗？</a:t>
            </a:r>
            <a:endParaRPr lang="en-US" altLang="zh-CN" sz="2400" dirty="0" smtClean="0"/>
          </a:p>
          <a:p>
            <a:r>
              <a:rPr lang="en-US" sz="2400" dirty="0" smtClean="0"/>
              <a:t>B:</a:t>
            </a:r>
            <a:r>
              <a:rPr lang="zh-CN" altLang="en-US" sz="2400" dirty="0" smtClean="0"/>
              <a:t>我</a:t>
            </a:r>
            <a:r>
              <a:rPr lang="zh-CN" altLang="en-US" sz="2400" dirty="0" smtClean="0">
                <a:solidFill>
                  <a:srgbClr val="7030A0"/>
                </a:solidFill>
              </a:rPr>
              <a:t>没</a:t>
            </a:r>
            <a:r>
              <a:rPr lang="zh-CN" altLang="en-US" sz="2400" dirty="0" smtClean="0"/>
              <a:t>看电视。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8583930" y="27939"/>
            <a:ext cx="3608070" cy="258532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CN" altLang="en-US" b="1" dirty="0" smtClean="0"/>
              <a:t>许多</a:t>
            </a:r>
            <a:r>
              <a:rPr lang="en-GB" altLang="zh-CN" b="1" dirty="0" err="1"/>
              <a:t>xǔ</a:t>
            </a:r>
            <a:r>
              <a:rPr lang="en-GB" altLang="zh-CN" b="1" dirty="0"/>
              <a:t> </a:t>
            </a:r>
            <a:r>
              <a:rPr lang="en-GB" altLang="zh-CN" b="1" dirty="0" err="1" smtClean="0"/>
              <a:t>duō</a:t>
            </a:r>
            <a:r>
              <a:rPr lang="en-GB" altLang="zh-CN" dirty="0" smtClean="0"/>
              <a:t>	</a:t>
            </a:r>
            <a:r>
              <a:rPr lang="en-US" altLang="zh-CN" dirty="0" smtClean="0"/>
              <a:t>many</a:t>
            </a:r>
          </a:p>
          <a:p>
            <a:r>
              <a:rPr lang="zh-CN" altLang="en-US" b="1" dirty="0"/>
              <a:t>一</a:t>
            </a:r>
            <a:r>
              <a:rPr lang="zh-CN" altLang="en-US" b="1" dirty="0" smtClean="0"/>
              <a:t>些</a:t>
            </a:r>
            <a:r>
              <a:rPr lang="en-GB" altLang="zh-CN" b="1" dirty="0" err="1"/>
              <a:t>yī</a:t>
            </a:r>
            <a:r>
              <a:rPr lang="en-GB" altLang="zh-CN" b="1" dirty="0"/>
              <a:t> </a:t>
            </a:r>
            <a:r>
              <a:rPr lang="en-GB" altLang="zh-CN" b="1" dirty="0" err="1"/>
              <a:t>xiē</a:t>
            </a:r>
            <a:r>
              <a:rPr lang="en-GB" altLang="zh-CN" b="1" dirty="0"/>
              <a:t> </a:t>
            </a:r>
            <a:r>
              <a:rPr lang="en-GB" altLang="zh-CN" dirty="0" smtClean="0"/>
              <a:t>	</a:t>
            </a:r>
            <a:r>
              <a:rPr lang="en-US" altLang="zh-CN" dirty="0" smtClean="0"/>
              <a:t>some</a:t>
            </a:r>
          </a:p>
          <a:p>
            <a:r>
              <a:rPr lang="zh-CN" altLang="en-US" b="1" dirty="0"/>
              <a:t>跑</a:t>
            </a:r>
            <a:r>
              <a:rPr lang="zh-CN" altLang="en-US" b="1" dirty="0" smtClean="0"/>
              <a:t>步</a:t>
            </a:r>
            <a:r>
              <a:rPr lang="en-GB" altLang="zh-CN" b="1" dirty="0" err="1"/>
              <a:t>pǎo</a:t>
            </a:r>
            <a:r>
              <a:rPr lang="en-GB" altLang="zh-CN" b="1" dirty="0"/>
              <a:t> </a:t>
            </a:r>
            <a:r>
              <a:rPr lang="en-GB" altLang="zh-CN" b="1" dirty="0" err="1" smtClean="0"/>
              <a:t>bù</a:t>
            </a:r>
            <a:r>
              <a:rPr lang="en-GB" altLang="zh-CN" dirty="0" smtClean="0"/>
              <a:t>	jog/jogging</a:t>
            </a:r>
            <a:endParaRPr lang="en-US" altLang="zh-CN" dirty="0" smtClean="0"/>
          </a:p>
          <a:p>
            <a:r>
              <a:rPr lang="zh-CN" altLang="en-US" b="1" dirty="0" smtClean="0"/>
              <a:t>打太极拳 </a:t>
            </a:r>
            <a:r>
              <a:rPr lang="en-GB" altLang="zh-CN" b="1" dirty="0" err="1"/>
              <a:t>dǎ</a:t>
            </a:r>
            <a:r>
              <a:rPr lang="en-GB" altLang="zh-CN" b="1" dirty="0"/>
              <a:t> </a:t>
            </a:r>
            <a:r>
              <a:rPr lang="en-GB" altLang="zh-CN" b="1" dirty="0" err="1"/>
              <a:t>tài</a:t>
            </a:r>
            <a:r>
              <a:rPr lang="en-GB" altLang="zh-CN" b="1" dirty="0"/>
              <a:t> </a:t>
            </a:r>
            <a:r>
              <a:rPr lang="en-GB" altLang="zh-CN" b="1" dirty="0" err="1"/>
              <a:t>jí</a:t>
            </a:r>
            <a:r>
              <a:rPr lang="en-GB" altLang="zh-CN" b="1" dirty="0"/>
              <a:t> </a:t>
            </a:r>
            <a:r>
              <a:rPr lang="en-GB" altLang="zh-CN" b="1" dirty="0" err="1"/>
              <a:t>quán</a:t>
            </a:r>
            <a:r>
              <a:rPr lang="en-GB" altLang="zh-CN" b="1" dirty="0"/>
              <a:t> </a:t>
            </a:r>
            <a:endParaRPr lang="en-GB" altLang="zh-CN" b="1" dirty="0" smtClean="0"/>
          </a:p>
          <a:p>
            <a:r>
              <a:rPr lang="en-GB" altLang="zh-CN" dirty="0"/>
              <a:t>	</a:t>
            </a:r>
            <a:r>
              <a:rPr lang="en-US" altLang="zh-CN" dirty="0" smtClean="0"/>
              <a:t>	practice </a:t>
            </a:r>
            <a:r>
              <a:rPr lang="en-US" altLang="zh-CN" dirty="0" err="1" smtClean="0"/>
              <a:t>Taichi</a:t>
            </a:r>
            <a:endParaRPr lang="en-US" altLang="zh-CN" dirty="0" smtClean="0"/>
          </a:p>
          <a:p>
            <a:r>
              <a:rPr lang="zh-CN" altLang="en-US" b="1" dirty="0"/>
              <a:t>准</a:t>
            </a:r>
            <a:r>
              <a:rPr lang="zh-CN" altLang="en-US" b="1" dirty="0" smtClean="0"/>
              <a:t>备</a:t>
            </a:r>
            <a:r>
              <a:rPr lang="en-US" altLang="zh-CN" b="1" dirty="0" err="1"/>
              <a:t>zhǔn</a:t>
            </a:r>
            <a:r>
              <a:rPr lang="en-US" altLang="zh-CN" b="1" dirty="0"/>
              <a:t> </a:t>
            </a:r>
            <a:r>
              <a:rPr lang="en-US" altLang="zh-CN" b="1" dirty="0" err="1"/>
              <a:t>bèi</a:t>
            </a:r>
            <a:r>
              <a:rPr lang="en-US" altLang="zh-CN" dirty="0" smtClean="0"/>
              <a:t>	prepare</a:t>
            </a:r>
          </a:p>
          <a:p>
            <a:r>
              <a:rPr lang="zh-CN" altLang="en-US" b="1" dirty="0"/>
              <a:t>睡</a:t>
            </a:r>
            <a:r>
              <a:rPr lang="zh-CN" altLang="en-US" b="1" dirty="0" smtClean="0"/>
              <a:t>觉</a:t>
            </a:r>
            <a:r>
              <a:rPr lang="en-GB" altLang="zh-CN" b="1" dirty="0" err="1"/>
              <a:t>shuì</a:t>
            </a:r>
            <a:r>
              <a:rPr lang="en-GB" altLang="zh-CN" b="1" dirty="0"/>
              <a:t> </a:t>
            </a:r>
            <a:r>
              <a:rPr lang="en-GB" altLang="zh-CN" b="1" dirty="0" err="1" smtClean="0"/>
              <a:t>jiào</a:t>
            </a:r>
            <a:r>
              <a:rPr lang="en-GB" altLang="zh-CN" dirty="0" smtClean="0"/>
              <a:t>	sleep</a:t>
            </a:r>
            <a:endParaRPr lang="en-US" altLang="zh-CN" dirty="0" smtClean="0"/>
          </a:p>
          <a:p>
            <a:r>
              <a:rPr lang="zh-CN" altLang="en-US" b="1" dirty="0" smtClean="0"/>
              <a:t>忙</a:t>
            </a:r>
            <a:r>
              <a:rPr lang="en-GB" altLang="zh-CN" b="1" dirty="0" err="1" smtClean="0"/>
              <a:t>máng</a:t>
            </a:r>
            <a:r>
              <a:rPr lang="en-GB" altLang="zh-CN" dirty="0" smtClean="0"/>
              <a:t>		busy/busy with</a:t>
            </a:r>
            <a:endParaRPr lang="en-US" altLang="zh-CN" dirty="0" smtClean="0"/>
          </a:p>
          <a:p>
            <a:r>
              <a:rPr lang="zh-CN" altLang="en-US" b="1" dirty="0"/>
              <a:t>打</a:t>
            </a:r>
            <a:r>
              <a:rPr lang="zh-CN" altLang="en-US" b="1" dirty="0" smtClean="0"/>
              <a:t>球</a:t>
            </a:r>
            <a:r>
              <a:rPr lang="en-GB" altLang="zh-CN" b="1" dirty="0" err="1"/>
              <a:t>dǎ</a:t>
            </a:r>
            <a:r>
              <a:rPr lang="en-GB" altLang="zh-CN" b="1" dirty="0"/>
              <a:t> </a:t>
            </a:r>
            <a:r>
              <a:rPr lang="en-GB" altLang="zh-CN" b="1" dirty="0" err="1"/>
              <a:t>qiú</a:t>
            </a:r>
            <a:r>
              <a:rPr lang="en-GB" altLang="zh-CN" b="1" dirty="0"/>
              <a:t> </a:t>
            </a:r>
            <a:r>
              <a:rPr lang="en-GB" altLang="zh-CN" dirty="0" smtClean="0"/>
              <a:t>	play ball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2236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27</a:t>
            </a:r>
            <a:r>
              <a:rPr lang="zh-CN" altLang="en-US" sz="3200" smtClean="0"/>
              <a:t>课 我正看电视呢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68730"/>
            <a:ext cx="9346776" cy="5703570"/>
          </a:xfrm>
        </p:spPr>
        <p:txBody>
          <a:bodyPr>
            <a:normAutofit/>
          </a:bodyPr>
          <a:lstStyle/>
          <a:p>
            <a:r>
              <a:rPr lang="zh-CN" altLang="en-US" sz="2400" b="1" dirty="0">
                <a:solidFill>
                  <a:srgbClr val="0070C0"/>
                </a:solidFill>
              </a:rPr>
              <a:t>正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在</a:t>
            </a:r>
            <a:r>
              <a:rPr lang="en-US" altLang="zh-CN" sz="2400" b="1" dirty="0" smtClean="0">
                <a:solidFill>
                  <a:srgbClr val="0070C0"/>
                </a:solidFill>
              </a:rPr>
              <a:t>/</a:t>
            </a:r>
            <a:r>
              <a:rPr lang="zh-CN" altLang="en-US" sz="2400" b="1" dirty="0">
                <a:solidFill>
                  <a:srgbClr val="0070C0"/>
                </a:solidFill>
              </a:rPr>
              <a:t>在</a:t>
            </a:r>
            <a:r>
              <a:rPr lang="en-US" altLang="zh-CN" sz="2400" b="1" dirty="0">
                <a:solidFill>
                  <a:srgbClr val="0070C0"/>
                </a:solidFill>
              </a:rPr>
              <a:t>/</a:t>
            </a:r>
            <a:r>
              <a:rPr lang="zh-CN" altLang="en-US" sz="2400" b="1" dirty="0">
                <a:solidFill>
                  <a:srgbClr val="0070C0"/>
                </a:solidFill>
              </a:rPr>
              <a:t>正</a:t>
            </a:r>
            <a:r>
              <a:rPr lang="en-US" altLang="zh-CN" sz="2400" b="1" dirty="0"/>
              <a:t>……</a:t>
            </a:r>
            <a:r>
              <a:rPr lang="zh-CN" altLang="en-US" sz="2400" b="1" dirty="0"/>
              <a:t>（</a:t>
            </a:r>
            <a:r>
              <a:rPr lang="zh-CN" altLang="en-US" sz="2400" b="1" dirty="0">
                <a:solidFill>
                  <a:schemeClr val="accent4"/>
                </a:solidFill>
              </a:rPr>
              <a:t>呢</a:t>
            </a:r>
            <a:r>
              <a:rPr lang="zh-CN" altLang="en-US" sz="2400" b="1" dirty="0" smtClean="0"/>
              <a:t>）</a:t>
            </a:r>
            <a:r>
              <a:rPr lang="en-US" altLang="zh-CN" sz="2400" b="1" dirty="0"/>
              <a:t>	</a:t>
            </a:r>
            <a:r>
              <a:rPr lang="en-US" altLang="zh-CN" sz="2400" b="1" dirty="0" smtClean="0"/>
              <a:t>			</a:t>
            </a:r>
            <a:r>
              <a:rPr lang="zh-CN" altLang="en-US" sz="2400" b="1" dirty="0" smtClean="0"/>
              <a:t>课文 </a:t>
            </a:r>
            <a:r>
              <a:rPr lang="en-US" altLang="zh-CN" sz="2400" dirty="0" smtClean="0"/>
              <a:t>p.296</a:t>
            </a:r>
            <a:r>
              <a:rPr lang="en-US" altLang="zh-CN" sz="2400" dirty="0" smtClean="0"/>
              <a:t>-298</a:t>
            </a:r>
            <a:endParaRPr lang="en-US" sz="2400" b="1" dirty="0" smtClean="0"/>
          </a:p>
          <a:p>
            <a:pPr marL="0" indent="0">
              <a:buNone/>
            </a:pPr>
            <a:endParaRPr lang="en-US" altLang="zh-CN" sz="8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zh-CN" altLang="en-US" sz="2200" b="1" dirty="0" smtClean="0"/>
              <a:t>路上</a:t>
            </a:r>
            <a:r>
              <a:rPr lang="zh-CN" altLang="en-US" sz="2200" dirty="0" smtClean="0"/>
              <a:t>有的人</a:t>
            </a:r>
            <a:r>
              <a:rPr lang="zh-CN" altLang="en-US" sz="2200" dirty="0" smtClean="0">
                <a:solidFill>
                  <a:srgbClr val="0070C0"/>
                </a:solidFill>
              </a:rPr>
              <a:t>正在</a:t>
            </a:r>
            <a:r>
              <a:rPr lang="zh-CN" altLang="en-US" sz="2200" b="1" dirty="0" smtClean="0"/>
              <a:t>跑步</a:t>
            </a:r>
            <a:r>
              <a:rPr lang="zh-CN" altLang="en-US" sz="2200" dirty="0" smtClean="0"/>
              <a:t>。</a:t>
            </a:r>
            <a:endParaRPr lang="en-US" altLang="zh-CN" sz="2200" dirty="0" smtClean="0"/>
          </a:p>
          <a:p>
            <a:pPr marL="0" indent="0">
              <a:buNone/>
            </a:pPr>
            <a:r>
              <a:rPr lang="en-US" altLang="zh-CN" sz="2200" dirty="0" smtClean="0"/>
              <a:t>    </a:t>
            </a:r>
            <a:r>
              <a:rPr lang="zh-CN" altLang="en-US" sz="2200" dirty="0" smtClean="0"/>
              <a:t>大树</a:t>
            </a:r>
            <a:r>
              <a:rPr lang="en-GB" altLang="zh-CN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shù</a:t>
            </a:r>
            <a:r>
              <a:rPr lang="zh-CN" altLang="en-US" sz="2200" dirty="0" smtClean="0"/>
              <a:t>下面</a:t>
            </a:r>
            <a:r>
              <a:rPr lang="en-GB" altLang="zh-CN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miàn</a:t>
            </a:r>
            <a:r>
              <a:rPr lang="zh-CN" altLang="en-US" sz="2200" dirty="0" smtClean="0"/>
              <a:t>有许多人</a:t>
            </a:r>
            <a:r>
              <a:rPr lang="zh-CN" altLang="en-US" sz="2200" dirty="0" smtClean="0">
                <a:solidFill>
                  <a:srgbClr val="0070C0"/>
                </a:solidFill>
              </a:rPr>
              <a:t>在</a:t>
            </a:r>
            <a:r>
              <a:rPr lang="zh-CN" altLang="en-US" sz="2200" b="1" dirty="0" smtClean="0"/>
              <a:t>打太极拳</a:t>
            </a:r>
            <a:r>
              <a:rPr lang="zh-CN" altLang="en-US" sz="2200" dirty="0" smtClean="0"/>
              <a:t>，也有一些人</a:t>
            </a:r>
            <a:r>
              <a:rPr lang="zh-CN" altLang="en-US" sz="2200" dirty="0" smtClean="0">
                <a:solidFill>
                  <a:srgbClr val="0070C0"/>
                </a:solidFill>
              </a:rPr>
              <a:t>在</a:t>
            </a:r>
            <a:r>
              <a:rPr lang="zh-CN" altLang="en-US" sz="2200" b="1" dirty="0" smtClean="0"/>
              <a:t>跳舞</a:t>
            </a:r>
            <a:endParaRPr lang="en-US" altLang="zh-CN" sz="2200" b="1" dirty="0" smtClean="0"/>
          </a:p>
          <a:p>
            <a:pPr marL="0" indent="0">
              <a:buNone/>
            </a:pPr>
            <a:r>
              <a:rPr lang="zh-CN" altLang="en-US" sz="2200" dirty="0" smtClean="0"/>
              <a:t>    </a:t>
            </a:r>
            <a:r>
              <a:rPr lang="zh-CN" altLang="en-US" sz="2200" b="1" dirty="0" smtClean="0"/>
              <a:t>湖边</a:t>
            </a:r>
            <a:r>
              <a:rPr lang="zh-CN" altLang="en-US" sz="2200" dirty="0" smtClean="0"/>
              <a:t>还</a:t>
            </a:r>
            <a:r>
              <a:rPr lang="zh-CN" altLang="en-US" sz="2200" dirty="0"/>
              <a:t>有人</a:t>
            </a:r>
            <a:r>
              <a:rPr lang="zh-CN" altLang="en-US" sz="2200" dirty="0">
                <a:solidFill>
                  <a:srgbClr val="0070C0"/>
                </a:solidFill>
              </a:rPr>
              <a:t>正</a:t>
            </a:r>
            <a:r>
              <a:rPr lang="zh-CN" altLang="en-US" sz="2200" dirty="0" smtClean="0"/>
              <a:t>坐</a:t>
            </a:r>
            <a:r>
              <a:rPr lang="en-GB" altLang="zh-CN" dirty="0" err="1">
                <a:latin typeface="Arial" panose="020B0604020202020204" pitchFamily="34" charset="0"/>
                <a:cs typeface="Arial" panose="020B0604020202020204" pitchFamily="34" charset="0"/>
              </a:rPr>
              <a:t>zuò</a:t>
            </a:r>
            <a:r>
              <a:rPr lang="zh-CN" altLang="en-US" sz="2200" dirty="0" smtClean="0">
                <a:solidFill>
                  <a:schemeClr val="tx1"/>
                </a:solidFill>
              </a:rPr>
              <a:t>在</a:t>
            </a:r>
            <a:r>
              <a:rPr lang="zh-CN" altLang="en-US" sz="2200" b="1" dirty="0" smtClean="0"/>
              <a:t>椅子</a:t>
            </a:r>
            <a:r>
              <a:rPr lang="zh-CN" altLang="en-US" sz="2200" dirty="0"/>
              <a:t>上看书</a:t>
            </a:r>
            <a:r>
              <a:rPr lang="en-US" altLang="zh-CN" sz="2200" dirty="0" smtClean="0"/>
              <a:t>……</a:t>
            </a:r>
          </a:p>
          <a:p>
            <a:pPr marL="0" indent="0">
              <a:buNone/>
            </a:pPr>
            <a:endParaRPr lang="en-GB" sz="800" dirty="0"/>
          </a:p>
        </p:txBody>
      </p:sp>
      <p:sp>
        <p:nvSpPr>
          <p:cNvPr id="4" name="TextBox 3"/>
          <p:cNvSpPr txBox="1"/>
          <p:nvPr/>
        </p:nvSpPr>
        <p:spPr>
          <a:xfrm>
            <a:off x="1143000" y="3611880"/>
            <a:ext cx="6400800" cy="246221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CN" altLang="en-US" sz="2200" b="1" dirty="0" smtClean="0"/>
              <a:t>路上</a:t>
            </a:r>
            <a:r>
              <a:rPr lang="en-GB" altLang="zh-CN" sz="2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lù</a:t>
            </a:r>
            <a:r>
              <a:rPr lang="en-US" altLang="zh-CN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                           </a:t>
            </a:r>
            <a:r>
              <a:rPr lang="en-US" altLang="zh-CN" sz="2200" dirty="0" smtClean="0"/>
              <a:t>on the road/way</a:t>
            </a:r>
          </a:p>
          <a:p>
            <a:r>
              <a:rPr lang="zh-CN" altLang="en-US" sz="2200" b="1" dirty="0"/>
              <a:t>跑</a:t>
            </a:r>
            <a:r>
              <a:rPr lang="zh-CN" altLang="en-US" sz="2200" b="1" dirty="0" smtClean="0"/>
              <a:t>步</a:t>
            </a:r>
            <a:r>
              <a:rPr lang="en-GB" altLang="zh-CN" sz="2200" b="1" dirty="0" err="1">
                <a:latin typeface="Arial" panose="020B0604020202020204" pitchFamily="34" charset="0"/>
                <a:cs typeface="Arial" panose="020B0604020202020204" pitchFamily="34" charset="0"/>
              </a:rPr>
              <a:t>pǎo</a:t>
            </a:r>
            <a:r>
              <a:rPr lang="en-GB" altLang="zh-CN" sz="2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2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bù</a:t>
            </a:r>
            <a:r>
              <a:rPr lang="en-GB" altLang="zh-CN" sz="2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</a:t>
            </a:r>
            <a:r>
              <a:rPr lang="en-US" altLang="zh-CN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jog/jogging</a:t>
            </a:r>
          </a:p>
          <a:p>
            <a:r>
              <a:rPr lang="zh-CN" altLang="en-US" sz="2200" b="1" dirty="0"/>
              <a:t>打</a:t>
            </a:r>
            <a:r>
              <a:rPr lang="en-GB" altLang="zh-CN" sz="2200" b="1" dirty="0" err="1"/>
              <a:t>dǎ</a:t>
            </a:r>
            <a:r>
              <a:rPr lang="en-GB" altLang="zh-CN" sz="2200" b="1" dirty="0"/>
              <a:t> </a:t>
            </a:r>
            <a:r>
              <a:rPr lang="zh-CN" altLang="en-US" sz="2200" dirty="0"/>
              <a:t>（太极拳）</a:t>
            </a:r>
            <a:r>
              <a:rPr lang="en-US" altLang="zh-CN" sz="2200" dirty="0"/>
              <a:t>	</a:t>
            </a:r>
            <a:r>
              <a:rPr lang="en-US" altLang="zh-CN" sz="2200" dirty="0" smtClean="0"/>
              <a:t>   practice</a:t>
            </a:r>
            <a:endParaRPr lang="en-US" altLang="zh-CN" sz="2200" dirty="0"/>
          </a:p>
          <a:p>
            <a:r>
              <a:rPr lang="zh-CN" altLang="en-US" sz="2200" b="1" dirty="0"/>
              <a:t>太极拳</a:t>
            </a:r>
            <a:r>
              <a:rPr lang="en-GB" altLang="zh-CN" sz="2200" b="1" dirty="0" err="1"/>
              <a:t>tài</a:t>
            </a:r>
            <a:r>
              <a:rPr lang="en-GB" altLang="zh-CN" sz="2200" b="1" dirty="0"/>
              <a:t> </a:t>
            </a:r>
            <a:r>
              <a:rPr lang="en-GB" altLang="zh-CN" sz="2200" b="1" dirty="0" err="1"/>
              <a:t>jí</a:t>
            </a:r>
            <a:r>
              <a:rPr lang="en-GB" altLang="zh-CN" sz="2200" b="1" dirty="0"/>
              <a:t> </a:t>
            </a:r>
            <a:r>
              <a:rPr lang="en-GB" altLang="zh-CN" sz="2200" b="1" dirty="0" err="1"/>
              <a:t>quán</a:t>
            </a:r>
            <a:r>
              <a:rPr lang="en-GB" altLang="zh-CN" sz="2200" b="1" dirty="0"/>
              <a:t> </a:t>
            </a:r>
            <a:r>
              <a:rPr lang="en-US" altLang="zh-CN" sz="2200" b="1" dirty="0"/>
              <a:t>   </a:t>
            </a:r>
            <a:r>
              <a:rPr lang="en-US" altLang="zh-CN" sz="2200" b="1" dirty="0" smtClean="0"/>
              <a:t>      </a:t>
            </a:r>
            <a:r>
              <a:rPr lang="en-US" altLang="zh-CN" sz="2200" dirty="0" err="1"/>
              <a:t>Taichi</a:t>
            </a:r>
            <a:endParaRPr lang="en-US" altLang="zh-CN" sz="2200" dirty="0"/>
          </a:p>
          <a:p>
            <a:r>
              <a:rPr lang="zh-CN" altLang="en-US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跳舞</a:t>
            </a:r>
            <a:r>
              <a:rPr lang="en-GB" altLang="zh-CN" sz="2200" b="1" dirty="0" err="1">
                <a:latin typeface="Arial" panose="020B0604020202020204" pitchFamily="34" charset="0"/>
                <a:cs typeface="Arial" panose="020B0604020202020204" pitchFamily="34" charset="0"/>
              </a:rPr>
              <a:t>tiào</a:t>
            </a:r>
            <a:r>
              <a:rPr lang="en-GB" altLang="zh-CN" sz="2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2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wǔ</a:t>
            </a:r>
            <a:r>
              <a:rPr lang="en-GB" altLang="zh-CN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	               dancing</a:t>
            </a:r>
            <a:endParaRPr lang="en-US" altLang="zh-CN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zh-CN" altLang="en-US" sz="2200" b="1" dirty="0" smtClean="0"/>
              <a:t>湖</a:t>
            </a:r>
            <a:r>
              <a:rPr lang="en-GB" altLang="zh-CN" sz="2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hú</a:t>
            </a:r>
            <a:r>
              <a:rPr lang="en-GB" altLang="zh-CN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		               </a:t>
            </a:r>
            <a:r>
              <a:rPr lang="en-US" altLang="zh-CN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lake</a:t>
            </a:r>
          </a:p>
          <a:p>
            <a:r>
              <a:rPr lang="zh-CN" altLang="en-US" sz="2200" b="1" dirty="0" smtClean="0"/>
              <a:t>椅子</a:t>
            </a:r>
            <a:r>
              <a:rPr lang="en-GB" altLang="zh-CN" sz="2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yǐ</a:t>
            </a:r>
            <a:r>
              <a:rPr lang="en-GB" altLang="zh-CN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		               </a:t>
            </a:r>
            <a:r>
              <a:rPr lang="en-US" altLang="zh-CN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chair</a:t>
            </a:r>
          </a:p>
        </p:txBody>
      </p:sp>
    </p:spTree>
    <p:extLst>
      <p:ext uri="{BB962C8B-B14F-4D97-AF65-F5344CB8AC3E}">
        <p14:creationId xmlns:p14="http://schemas.microsoft.com/office/powerpoint/2010/main" val="393944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27</a:t>
            </a:r>
            <a:r>
              <a:rPr lang="zh-CN" altLang="en-US" sz="3200" smtClean="0"/>
              <a:t>课 我正看电视呢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68730"/>
            <a:ext cx="9346776" cy="5703570"/>
          </a:xfrm>
        </p:spPr>
        <p:txBody>
          <a:bodyPr>
            <a:normAutofit/>
          </a:bodyPr>
          <a:lstStyle/>
          <a:p>
            <a:r>
              <a:rPr lang="zh-CN" altLang="en-US" sz="2400" b="1" dirty="0">
                <a:solidFill>
                  <a:srgbClr val="0070C0"/>
                </a:solidFill>
              </a:rPr>
              <a:t>正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在</a:t>
            </a:r>
            <a:r>
              <a:rPr lang="en-US" altLang="zh-CN" sz="2400" b="1" dirty="0" smtClean="0">
                <a:solidFill>
                  <a:srgbClr val="0070C0"/>
                </a:solidFill>
              </a:rPr>
              <a:t>/</a:t>
            </a:r>
            <a:r>
              <a:rPr lang="zh-CN" altLang="en-US" sz="2400" b="1" dirty="0">
                <a:solidFill>
                  <a:srgbClr val="0070C0"/>
                </a:solidFill>
              </a:rPr>
              <a:t>在</a:t>
            </a:r>
            <a:r>
              <a:rPr lang="en-US" altLang="zh-CN" sz="2400" b="1" dirty="0">
                <a:solidFill>
                  <a:srgbClr val="0070C0"/>
                </a:solidFill>
              </a:rPr>
              <a:t>/</a:t>
            </a:r>
            <a:r>
              <a:rPr lang="zh-CN" altLang="en-US" sz="2400" b="1" dirty="0">
                <a:solidFill>
                  <a:srgbClr val="0070C0"/>
                </a:solidFill>
              </a:rPr>
              <a:t>正</a:t>
            </a:r>
            <a:r>
              <a:rPr lang="en-US" altLang="zh-CN" sz="2400" b="1" dirty="0"/>
              <a:t>……</a:t>
            </a:r>
            <a:r>
              <a:rPr lang="zh-CN" altLang="en-US" sz="2400" b="1" dirty="0"/>
              <a:t>（</a:t>
            </a:r>
            <a:r>
              <a:rPr lang="zh-CN" altLang="en-US" sz="2400" b="1" dirty="0">
                <a:solidFill>
                  <a:schemeClr val="accent4"/>
                </a:solidFill>
              </a:rPr>
              <a:t>呢</a:t>
            </a:r>
            <a:r>
              <a:rPr lang="zh-CN" altLang="en-US" sz="2400" b="1" dirty="0" smtClean="0"/>
              <a:t>）</a:t>
            </a:r>
            <a:r>
              <a:rPr lang="en-US" altLang="zh-CN" sz="2400" b="1" dirty="0"/>
              <a:t>	</a:t>
            </a:r>
            <a:r>
              <a:rPr lang="en-US" altLang="zh-CN" sz="2400" b="1" dirty="0" smtClean="0"/>
              <a:t>			</a:t>
            </a:r>
            <a:r>
              <a:rPr lang="zh-CN" altLang="en-US" sz="2400" b="1" dirty="0" smtClean="0"/>
              <a:t>课文 </a:t>
            </a:r>
            <a:r>
              <a:rPr lang="en-US" altLang="zh-CN" sz="2400" dirty="0" smtClean="0"/>
              <a:t>p.296</a:t>
            </a:r>
            <a:r>
              <a:rPr lang="en-US" altLang="zh-CN" sz="2400" dirty="0" smtClean="0"/>
              <a:t>-298</a:t>
            </a:r>
            <a:endParaRPr lang="en-US" sz="2400" b="1" dirty="0" smtClean="0"/>
          </a:p>
          <a:p>
            <a:pPr marL="0" indent="0">
              <a:buNone/>
            </a:pPr>
            <a:endParaRPr lang="en-US" altLang="zh-CN" sz="8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zh-CN" altLang="en-US" sz="2200" dirty="0" smtClean="0"/>
              <a:t>马丁：阿明，我给你打了两个电话，你都没</a:t>
            </a:r>
            <a:r>
              <a:rPr lang="zh-CN" altLang="en-US" sz="2200" b="1" dirty="0" smtClean="0">
                <a:solidFill>
                  <a:schemeClr val="tx1"/>
                </a:solidFill>
              </a:rPr>
              <a:t>接</a:t>
            </a:r>
            <a:r>
              <a:rPr lang="zh-CN" altLang="en-US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，</a:t>
            </a:r>
            <a:r>
              <a:rPr lang="zh-CN" altLang="en-US" sz="2200" dirty="0" smtClean="0"/>
              <a:t>你</a:t>
            </a:r>
            <a:r>
              <a:rPr lang="zh-CN" altLang="en-US" sz="2200" dirty="0" smtClean="0">
                <a:solidFill>
                  <a:srgbClr val="0070C0"/>
                </a:solidFill>
              </a:rPr>
              <a:t>在</a:t>
            </a:r>
            <a:r>
              <a:rPr lang="zh-CN" altLang="en-US" sz="2200" dirty="0" smtClean="0"/>
              <a:t>忙什么</a:t>
            </a:r>
            <a:r>
              <a:rPr lang="zh-CN" altLang="en-US" sz="2200" dirty="0" smtClean="0">
                <a:solidFill>
                  <a:schemeClr val="accent4"/>
                </a:solidFill>
              </a:rPr>
              <a:t>呢</a:t>
            </a:r>
            <a:r>
              <a:rPr lang="zh-CN" altLang="en-US" sz="2200" dirty="0" smtClean="0"/>
              <a:t>？</a:t>
            </a:r>
            <a:endParaRPr lang="en-US" altLang="zh-CN" sz="2200" dirty="0" smtClean="0"/>
          </a:p>
          <a:p>
            <a:pPr marL="0" indent="0">
              <a:buNone/>
            </a:pPr>
            <a:r>
              <a:rPr lang="zh-CN" altLang="en-US" sz="2200" dirty="0" smtClean="0"/>
              <a:t>    阿明：对不起，我没听见。我</a:t>
            </a:r>
            <a:r>
              <a:rPr lang="zh-CN" altLang="en-US" sz="2200" dirty="0" smtClean="0">
                <a:solidFill>
                  <a:srgbClr val="0070C0"/>
                </a:solidFill>
              </a:rPr>
              <a:t>正在</a:t>
            </a:r>
            <a:r>
              <a:rPr lang="zh-CN" altLang="en-US" sz="2200" dirty="0" smtClean="0"/>
              <a:t>看电视</a:t>
            </a:r>
            <a:r>
              <a:rPr lang="zh-CN" altLang="en-US" sz="2200" dirty="0" smtClean="0">
                <a:solidFill>
                  <a:schemeClr val="accent4"/>
                </a:solidFill>
              </a:rPr>
              <a:t>呢</a:t>
            </a:r>
            <a:r>
              <a:rPr lang="zh-CN" altLang="en-US" sz="2200" dirty="0" smtClean="0"/>
              <a:t>。</a:t>
            </a:r>
            <a:endParaRPr lang="en-US" altLang="zh-CN" sz="2200" dirty="0" smtClean="0"/>
          </a:p>
          <a:p>
            <a:pPr marL="0" indent="0">
              <a:buNone/>
            </a:pPr>
            <a:r>
              <a:rPr lang="zh-CN" altLang="en-US" sz="2200" dirty="0" smtClean="0"/>
              <a:t>    马丁：看什么</a:t>
            </a:r>
            <a:r>
              <a:rPr lang="zh-CN" altLang="en-US" sz="2200" dirty="0" smtClean="0">
                <a:solidFill>
                  <a:schemeClr val="accent4"/>
                </a:solidFill>
              </a:rPr>
              <a:t>呢</a:t>
            </a:r>
            <a:r>
              <a:rPr lang="zh-CN" altLang="en-US" sz="2200" dirty="0" smtClean="0"/>
              <a:t>？</a:t>
            </a:r>
            <a:endParaRPr lang="en-US" altLang="zh-CN" sz="2200" dirty="0" smtClean="0"/>
          </a:p>
          <a:p>
            <a:pPr marL="0" indent="0">
              <a:buNone/>
            </a:pPr>
            <a:r>
              <a:rPr lang="zh-CN" altLang="en-US" sz="2200" dirty="0" smtClean="0"/>
              <a:t>    阿明：看足</a:t>
            </a:r>
            <a:r>
              <a:rPr lang="zh-CN" altLang="en-US" sz="2200" b="1" dirty="0" smtClean="0"/>
              <a:t>球比赛</a:t>
            </a:r>
            <a:r>
              <a:rPr lang="zh-CN" altLang="en-US" sz="2200" dirty="0" smtClean="0">
                <a:solidFill>
                  <a:schemeClr val="accent4"/>
                </a:solidFill>
              </a:rPr>
              <a:t>呢</a:t>
            </a:r>
            <a:r>
              <a:rPr lang="zh-CN" altLang="en-US" sz="2200" dirty="0" smtClean="0"/>
              <a:t>。</a:t>
            </a:r>
            <a:endParaRPr lang="en-US" altLang="zh-CN" sz="2200" dirty="0"/>
          </a:p>
          <a:p>
            <a:pPr marL="0" indent="0">
              <a:buNone/>
            </a:pPr>
            <a:endParaRPr lang="en-US" sz="800" dirty="0" smtClean="0"/>
          </a:p>
          <a:p>
            <a:pPr marL="0" indent="0">
              <a:buNone/>
            </a:pPr>
            <a:endParaRPr lang="en-US" altLang="zh-CN" sz="22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960120" y="4120515"/>
            <a:ext cx="5829300" cy="11079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CN" altLang="en-US" sz="2200" b="1" dirty="0" smtClean="0"/>
              <a:t>接</a:t>
            </a:r>
            <a:r>
              <a:rPr lang="en-GB" altLang="zh-CN" sz="2200" b="1" dirty="0" err="1" smtClean="0"/>
              <a:t>jiē</a:t>
            </a:r>
            <a:r>
              <a:rPr lang="en-GB" altLang="zh-CN" sz="2200" dirty="0"/>
              <a:t> </a:t>
            </a:r>
            <a:r>
              <a:rPr lang="en-GB" altLang="zh-CN" sz="2200" dirty="0" smtClean="0"/>
              <a:t>                                  receive/take</a:t>
            </a:r>
            <a:endParaRPr lang="en-US" altLang="zh-CN" sz="2200" dirty="0" smtClean="0"/>
          </a:p>
          <a:p>
            <a:r>
              <a:rPr lang="zh-CN" altLang="en-US" sz="2200" b="1" dirty="0" smtClean="0"/>
              <a:t>忙</a:t>
            </a:r>
            <a:r>
              <a:rPr lang="en-GB" altLang="zh-CN" sz="2200" b="1" dirty="0" err="1" smtClean="0"/>
              <a:t>máng</a:t>
            </a:r>
            <a:r>
              <a:rPr lang="en-GB" altLang="zh-CN" sz="2200" dirty="0" smtClean="0"/>
              <a:t>	                     be busy</a:t>
            </a:r>
          </a:p>
          <a:p>
            <a:r>
              <a:rPr lang="zh-CN" altLang="en-US" sz="2200" b="1" dirty="0" smtClean="0"/>
              <a:t>足球比赛</a:t>
            </a:r>
            <a:r>
              <a:rPr lang="en-GB" altLang="zh-CN" sz="2200" b="1" dirty="0" err="1">
                <a:latin typeface="Arial" panose="020B0604020202020204" pitchFamily="34" charset="0"/>
                <a:cs typeface="Arial" panose="020B0604020202020204" pitchFamily="34" charset="0"/>
              </a:rPr>
              <a:t>zú</a:t>
            </a:r>
            <a:r>
              <a:rPr lang="en-GB" altLang="zh-CN" sz="2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2200" b="1" dirty="0" err="1">
                <a:latin typeface="Arial" panose="020B0604020202020204" pitchFamily="34" charset="0"/>
                <a:cs typeface="Arial" panose="020B0604020202020204" pitchFamily="34" charset="0"/>
              </a:rPr>
              <a:t>qiú</a:t>
            </a:r>
            <a:r>
              <a:rPr lang="en-GB" altLang="zh-CN" sz="2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2200" b="1" dirty="0" err="1">
                <a:latin typeface="Arial" panose="020B0604020202020204" pitchFamily="34" charset="0"/>
                <a:cs typeface="Arial" panose="020B0604020202020204" pitchFamily="34" charset="0"/>
              </a:rPr>
              <a:t>bǐ</a:t>
            </a:r>
            <a:r>
              <a:rPr lang="en-GB" altLang="zh-CN" sz="2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2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sài</a:t>
            </a:r>
            <a:r>
              <a:rPr lang="en-US" altLang="zh-CN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en-US" altLang="zh-CN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football match</a:t>
            </a:r>
            <a:endParaRPr lang="en-US" altLang="zh-CN" sz="2200" dirty="0" smtClean="0"/>
          </a:p>
        </p:txBody>
      </p:sp>
    </p:spTree>
    <p:extLst>
      <p:ext uri="{BB962C8B-B14F-4D97-AF65-F5344CB8AC3E}">
        <p14:creationId xmlns:p14="http://schemas.microsoft.com/office/powerpoint/2010/main" val="3978489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27</a:t>
            </a:r>
            <a:r>
              <a:rPr lang="zh-CN" altLang="en-US" sz="3200" smtClean="0"/>
              <a:t>课 我正看电视呢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68730"/>
            <a:ext cx="9346776" cy="5703570"/>
          </a:xfrm>
        </p:spPr>
        <p:txBody>
          <a:bodyPr>
            <a:normAutofit/>
          </a:bodyPr>
          <a:lstStyle/>
          <a:p>
            <a:r>
              <a:rPr lang="zh-CN" altLang="en-US" sz="2400" b="1" dirty="0">
                <a:solidFill>
                  <a:srgbClr val="0070C0"/>
                </a:solidFill>
              </a:rPr>
              <a:t>正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在</a:t>
            </a:r>
            <a:r>
              <a:rPr lang="en-US" altLang="zh-CN" sz="2400" b="1" dirty="0" smtClean="0">
                <a:solidFill>
                  <a:srgbClr val="0070C0"/>
                </a:solidFill>
              </a:rPr>
              <a:t>/</a:t>
            </a:r>
            <a:r>
              <a:rPr lang="zh-CN" altLang="en-US" sz="2400" b="1" dirty="0">
                <a:solidFill>
                  <a:srgbClr val="0070C0"/>
                </a:solidFill>
              </a:rPr>
              <a:t>在</a:t>
            </a:r>
            <a:r>
              <a:rPr lang="en-US" altLang="zh-CN" sz="2400" b="1" dirty="0">
                <a:solidFill>
                  <a:srgbClr val="0070C0"/>
                </a:solidFill>
              </a:rPr>
              <a:t>/</a:t>
            </a:r>
            <a:r>
              <a:rPr lang="zh-CN" altLang="en-US" sz="2400" b="1" dirty="0">
                <a:solidFill>
                  <a:srgbClr val="0070C0"/>
                </a:solidFill>
              </a:rPr>
              <a:t>正</a:t>
            </a:r>
            <a:r>
              <a:rPr lang="en-US" altLang="zh-CN" sz="2400" b="1" dirty="0"/>
              <a:t>……</a:t>
            </a:r>
            <a:r>
              <a:rPr lang="zh-CN" altLang="en-US" sz="2400" b="1" dirty="0"/>
              <a:t>（</a:t>
            </a:r>
            <a:r>
              <a:rPr lang="zh-CN" altLang="en-US" sz="2400" b="1" dirty="0">
                <a:solidFill>
                  <a:schemeClr val="accent4"/>
                </a:solidFill>
              </a:rPr>
              <a:t>呢</a:t>
            </a:r>
            <a:r>
              <a:rPr lang="zh-CN" altLang="en-US" sz="2400" b="1" dirty="0" smtClean="0"/>
              <a:t>）</a:t>
            </a:r>
            <a:r>
              <a:rPr lang="en-US" altLang="zh-CN" sz="2400" b="1" dirty="0"/>
              <a:t>	</a:t>
            </a:r>
            <a:r>
              <a:rPr lang="en-US" altLang="zh-CN" sz="2400" b="1" dirty="0" smtClean="0"/>
              <a:t>			</a:t>
            </a:r>
            <a:r>
              <a:rPr lang="zh-CN" altLang="en-US" sz="2400" b="1" dirty="0" smtClean="0"/>
              <a:t>课文 </a:t>
            </a:r>
            <a:r>
              <a:rPr lang="en-US" altLang="zh-CN" sz="2400" dirty="0" smtClean="0"/>
              <a:t>p.296</a:t>
            </a:r>
            <a:r>
              <a:rPr lang="en-US" altLang="zh-CN" sz="2400" dirty="0" smtClean="0"/>
              <a:t>-298</a:t>
            </a:r>
            <a:endParaRPr lang="en-US" sz="2400" b="1" dirty="0" smtClean="0"/>
          </a:p>
          <a:p>
            <a:pPr marL="0" indent="0">
              <a:buNone/>
            </a:pPr>
            <a:endParaRPr lang="en-US" altLang="zh-CN" sz="800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zh-CN" altLang="en-US" sz="2200" dirty="0" smtClean="0"/>
              <a:t>现在</a:t>
            </a:r>
            <a:r>
              <a:rPr lang="zh-CN" altLang="en-US" sz="2200" dirty="0" smtClean="0">
                <a:solidFill>
                  <a:srgbClr val="0070C0"/>
                </a:solidFill>
              </a:rPr>
              <a:t>正</a:t>
            </a:r>
            <a:r>
              <a:rPr lang="zh-CN" altLang="en-US" sz="2200" dirty="0" smtClean="0"/>
              <a:t>和朋友一起买东西</a:t>
            </a:r>
            <a:r>
              <a:rPr lang="zh-CN" altLang="en-US" sz="2200" dirty="0" smtClean="0">
                <a:solidFill>
                  <a:schemeClr val="accent4"/>
                </a:solidFill>
              </a:rPr>
              <a:t>呢</a:t>
            </a:r>
            <a:r>
              <a:rPr lang="zh-CN" altLang="en-US" sz="2200" dirty="0" smtClean="0"/>
              <a:t>。</a:t>
            </a:r>
            <a:endParaRPr lang="en-US" altLang="zh-CN" sz="2200" dirty="0" smtClean="0"/>
          </a:p>
          <a:p>
            <a:pPr marL="0" indent="0">
              <a:buNone/>
            </a:pPr>
            <a:r>
              <a:rPr lang="zh-CN" altLang="en-US" sz="2200" dirty="0" smtClean="0"/>
              <a:t>    我刚写完作业，</a:t>
            </a:r>
            <a:r>
              <a:rPr lang="zh-CN" altLang="en-US" sz="2200" dirty="0" smtClean="0">
                <a:solidFill>
                  <a:srgbClr val="0070C0"/>
                </a:solidFill>
              </a:rPr>
              <a:t>正</a:t>
            </a:r>
            <a:r>
              <a:rPr lang="zh-CN" altLang="en-US" sz="2200" b="1" dirty="0" smtClean="0"/>
              <a:t>准备</a:t>
            </a:r>
            <a:r>
              <a:rPr lang="zh-CN" altLang="en-US" sz="2200" dirty="0" smtClean="0"/>
              <a:t>睡觉</a:t>
            </a:r>
            <a:r>
              <a:rPr lang="zh-CN" altLang="en-US" sz="2200" dirty="0" smtClean="0">
                <a:solidFill>
                  <a:schemeClr val="accent4"/>
                </a:solidFill>
              </a:rPr>
              <a:t>呢</a:t>
            </a:r>
            <a:r>
              <a:rPr lang="zh-CN" altLang="en-US" sz="2200" dirty="0" smtClean="0"/>
              <a:t>。 </a:t>
            </a:r>
            <a:endParaRPr lang="en-US" altLang="zh-CN" sz="22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1040130" y="3474184"/>
            <a:ext cx="3909060" cy="76944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CN" altLang="en-US" sz="2200" b="1" dirty="0" smtClean="0"/>
              <a:t>准备</a:t>
            </a:r>
            <a:r>
              <a:rPr lang="en-GB" altLang="zh-CN" sz="2200" b="1" dirty="0" err="1">
                <a:latin typeface="Arial" panose="020B0604020202020204" pitchFamily="34" charset="0"/>
                <a:cs typeface="Arial" panose="020B0604020202020204" pitchFamily="34" charset="0"/>
              </a:rPr>
              <a:t>zhǔn</a:t>
            </a:r>
            <a:r>
              <a:rPr lang="en-GB" altLang="zh-CN" sz="2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2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bèi</a:t>
            </a:r>
            <a:r>
              <a:rPr lang="en-GB" altLang="zh-CN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</a:t>
            </a:r>
            <a:r>
              <a:rPr lang="en-GB" altLang="zh-CN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prepare</a:t>
            </a:r>
            <a:endParaRPr lang="en-US" altLang="zh-CN" sz="2200" dirty="0" smtClean="0"/>
          </a:p>
          <a:p>
            <a:r>
              <a:rPr lang="zh-CN" altLang="en-US" sz="2200" b="1" dirty="0"/>
              <a:t>睡</a:t>
            </a:r>
            <a:r>
              <a:rPr lang="zh-CN" altLang="en-US" sz="2200" b="1" dirty="0" smtClean="0"/>
              <a:t>觉</a:t>
            </a:r>
            <a:r>
              <a:rPr lang="en-GB" altLang="zh-CN" sz="2200" b="1" dirty="0" err="1">
                <a:latin typeface="Arial" panose="020B0604020202020204" pitchFamily="34" charset="0"/>
                <a:cs typeface="Arial" panose="020B0604020202020204" pitchFamily="34" charset="0"/>
              </a:rPr>
              <a:t>shuì</a:t>
            </a:r>
            <a:r>
              <a:rPr lang="en-GB" altLang="zh-CN" sz="2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zh-CN" sz="2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jiào</a:t>
            </a:r>
            <a:r>
              <a:rPr lang="en-GB" altLang="zh-CN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		sleep	</a:t>
            </a:r>
            <a:endParaRPr lang="en-US" altLang="zh-CN" sz="2200" dirty="0" smtClean="0"/>
          </a:p>
        </p:txBody>
      </p:sp>
    </p:spTree>
    <p:extLst>
      <p:ext uri="{BB962C8B-B14F-4D97-AF65-F5344CB8AC3E}">
        <p14:creationId xmlns:p14="http://schemas.microsoft.com/office/powerpoint/2010/main" val="162291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27</a:t>
            </a:r>
            <a:r>
              <a:rPr lang="zh-CN" altLang="en-US" sz="3200" smtClean="0"/>
              <a:t>课 我正看电视呢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/>
          <a:lstStyle/>
          <a:p>
            <a:r>
              <a:rPr lang="zh-CN" altLang="en-US" sz="2400" b="1" dirty="0" smtClean="0">
                <a:solidFill>
                  <a:srgbClr val="0070C0"/>
                </a:solidFill>
              </a:rPr>
              <a:t>一边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，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一边</a:t>
            </a:r>
            <a:r>
              <a:rPr lang="en-US" altLang="zh-CN" sz="2400" dirty="0" smtClean="0"/>
              <a:t>…… </a:t>
            </a:r>
            <a:r>
              <a:rPr lang="en-US" altLang="zh-CN" dirty="0" smtClean="0"/>
              <a:t>—— </a:t>
            </a:r>
            <a:r>
              <a:rPr lang="zh-CN" altLang="en-US" dirty="0" smtClean="0"/>
              <a:t>表示两个动作同时进行。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altLang="zh-CN" dirty="0" smtClean="0"/>
              <a:t>				               —— two actions are in progress at the same time</a:t>
            </a:r>
          </a:p>
          <a:p>
            <a:r>
              <a:rPr lang="zh-CN" altLang="en-US" sz="2400" dirty="0" smtClean="0"/>
              <a:t>我经常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一边</a:t>
            </a:r>
            <a:r>
              <a:rPr lang="zh-CN" altLang="en-US" sz="2400" dirty="0" smtClean="0"/>
              <a:t>喝茶，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一边</a:t>
            </a:r>
            <a:r>
              <a:rPr lang="zh-CN" altLang="en-US" sz="2400" dirty="0" smtClean="0"/>
              <a:t>看电视。</a:t>
            </a:r>
            <a:endParaRPr lang="en-US" altLang="zh-CN" sz="2400" dirty="0" smtClean="0"/>
          </a:p>
          <a:p>
            <a:r>
              <a:rPr lang="zh-CN" altLang="en-US" sz="2400" dirty="0"/>
              <a:t>我喜</a:t>
            </a:r>
            <a:r>
              <a:rPr lang="zh-CN" altLang="en-US" sz="2400" dirty="0" smtClean="0"/>
              <a:t>欢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一边</a:t>
            </a:r>
            <a:r>
              <a:rPr lang="zh-CN" altLang="en-US" sz="2400" dirty="0" smtClean="0"/>
              <a:t>做饭，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一边</a:t>
            </a:r>
            <a:r>
              <a:rPr lang="zh-CN" altLang="en-US" sz="2400" dirty="0" smtClean="0"/>
              <a:t>听音乐。</a:t>
            </a:r>
            <a:endParaRPr lang="en-US" altLang="zh-CN" sz="2400" dirty="0" smtClean="0"/>
          </a:p>
          <a:p>
            <a:r>
              <a:rPr lang="zh-CN" altLang="en-US" sz="2400" dirty="0"/>
              <a:t>我们</a:t>
            </a:r>
            <a:r>
              <a:rPr lang="zh-CN" altLang="en-US" sz="2400" b="1" dirty="0">
                <a:solidFill>
                  <a:srgbClr val="0070C0"/>
                </a:solidFill>
              </a:rPr>
              <a:t>一边</a:t>
            </a:r>
            <a:r>
              <a:rPr lang="zh-CN" altLang="en-US" sz="2400" dirty="0"/>
              <a:t>吃</a:t>
            </a:r>
            <a:r>
              <a:rPr lang="zh-CN" altLang="en-US" sz="2400" dirty="0" smtClean="0"/>
              <a:t>饭，</a:t>
            </a:r>
            <a:r>
              <a:rPr lang="zh-CN" altLang="en-US" sz="2400" b="1" dirty="0" smtClean="0">
                <a:solidFill>
                  <a:srgbClr val="0070C0"/>
                </a:solidFill>
              </a:rPr>
              <a:t>一边</a:t>
            </a:r>
            <a:r>
              <a:rPr lang="zh-CN" altLang="en-US" sz="2400" dirty="0" smtClean="0"/>
              <a:t>聊天儿。</a:t>
            </a:r>
            <a:endParaRPr lang="en-US" altLang="zh-CN" sz="2400" dirty="0" smtClean="0"/>
          </a:p>
          <a:p>
            <a:endParaRPr lang="en-US" sz="2400" dirty="0"/>
          </a:p>
          <a:p>
            <a:pPr marL="0" indent="0">
              <a:buNone/>
            </a:pPr>
            <a:r>
              <a:rPr lang="zh-CN" altLang="en-US" sz="2400" b="1" dirty="0" smtClean="0"/>
              <a:t>课文 </a:t>
            </a:r>
            <a:r>
              <a:rPr lang="en-US" altLang="zh-CN" sz="2400" b="1" dirty="0" smtClean="0"/>
              <a:t>p.296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/>
              <a:t>有的人</a:t>
            </a:r>
            <a:r>
              <a:rPr lang="zh-CN" altLang="en-US" sz="2400" dirty="0" smtClean="0">
                <a:solidFill>
                  <a:srgbClr val="0070C0"/>
                </a:solidFill>
              </a:rPr>
              <a:t>一边</a:t>
            </a:r>
            <a:r>
              <a:rPr lang="zh-CN" altLang="en-US" sz="2400" dirty="0" smtClean="0"/>
              <a:t>散步，</a:t>
            </a:r>
            <a:r>
              <a:rPr lang="zh-CN" altLang="en-US" sz="2400" dirty="0" smtClean="0">
                <a:solidFill>
                  <a:srgbClr val="0070C0"/>
                </a:solidFill>
              </a:rPr>
              <a:t>一边</a:t>
            </a:r>
            <a:r>
              <a:rPr lang="zh-CN" altLang="en-US" sz="2400" dirty="0" smtClean="0"/>
              <a:t>听收音机。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6240780" y="3383280"/>
            <a:ext cx="4240530" cy="132343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CN" altLang="en-US" sz="2000" dirty="0"/>
              <a:t>喝</a:t>
            </a:r>
            <a:r>
              <a:rPr lang="zh-CN" altLang="en-US" sz="2000" dirty="0" smtClean="0"/>
              <a:t>茶</a:t>
            </a:r>
            <a:r>
              <a:rPr lang="en-GB" altLang="zh-CN" sz="2000" dirty="0" err="1"/>
              <a:t>hē</a:t>
            </a:r>
            <a:r>
              <a:rPr lang="en-GB" altLang="zh-CN" sz="2000" dirty="0"/>
              <a:t> </a:t>
            </a:r>
            <a:r>
              <a:rPr lang="en-GB" altLang="zh-CN" sz="2000" dirty="0" err="1" smtClean="0"/>
              <a:t>chá</a:t>
            </a:r>
            <a:r>
              <a:rPr lang="en-GB" altLang="zh-CN" sz="2000" dirty="0" smtClean="0"/>
              <a:t>	       </a:t>
            </a:r>
            <a:r>
              <a:rPr lang="en-US" altLang="zh-CN" sz="2000" dirty="0" smtClean="0"/>
              <a:t>drink tea</a:t>
            </a:r>
          </a:p>
          <a:p>
            <a:r>
              <a:rPr lang="zh-CN" altLang="en-US" sz="2000" dirty="0"/>
              <a:t>散</a:t>
            </a:r>
            <a:r>
              <a:rPr lang="zh-CN" altLang="en-US" sz="2000" dirty="0" smtClean="0"/>
              <a:t>步</a:t>
            </a:r>
            <a:r>
              <a:rPr lang="en-GB" altLang="zh-CN" sz="2000" dirty="0" err="1"/>
              <a:t>sàn</a:t>
            </a:r>
            <a:r>
              <a:rPr lang="en-GB" altLang="zh-CN" sz="2000" dirty="0"/>
              <a:t> </a:t>
            </a:r>
            <a:r>
              <a:rPr lang="en-GB" altLang="zh-CN" sz="2000" dirty="0" err="1" smtClean="0"/>
              <a:t>bù</a:t>
            </a:r>
            <a:r>
              <a:rPr lang="en-GB" altLang="zh-CN" sz="2000" dirty="0" smtClean="0"/>
              <a:t>	       </a:t>
            </a:r>
            <a:r>
              <a:rPr lang="en-US" altLang="zh-CN" sz="2000" dirty="0" smtClean="0"/>
              <a:t>take a walk</a:t>
            </a:r>
          </a:p>
          <a:p>
            <a:r>
              <a:rPr lang="zh-CN" altLang="en-US" sz="2000" dirty="0" smtClean="0"/>
              <a:t>听</a:t>
            </a:r>
            <a:r>
              <a:rPr lang="en-GB" altLang="zh-CN" sz="2000" dirty="0" err="1" smtClean="0"/>
              <a:t>tīng</a:t>
            </a:r>
            <a:r>
              <a:rPr lang="en-GB" altLang="zh-CN" sz="2000" dirty="0" smtClean="0"/>
              <a:t>		       </a:t>
            </a:r>
            <a:r>
              <a:rPr lang="en-US" altLang="zh-CN" sz="2000" dirty="0" smtClean="0"/>
              <a:t>listen to</a:t>
            </a:r>
          </a:p>
          <a:p>
            <a:r>
              <a:rPr lang="zh-CN" altLang="en-US" sz="2000" dirty="0" smtClean="0"/>
              <a:t>收</a:t>
            </a:r>
            <a:r>
              <a:rPr lang="zh-CN" altLang="en-US" sz="2000" dirty="0"/>
              <a:t>音</a:t>
            </a:r>
            <a:r>
              <a:rPr lang="zh-CN" altLang="en-US" sz="2000" dirty="0" smtClean="0"/>
              <a:t>机</a:t>
            </a:r>
            <a:r>
              <a:rPr lang="en-GB" altLang="zh-CN" sz="2000" dirty="0" err="1"/>
              <a:t>shōu</a:t>
            </a:r>
            <a:r>
              <a:rPr lang="en-GB" altLang="zh-CN" sz="2000" dirty="0"/>
              <a:t> </a:t>
            </a:r>
            <a:r>
              <a:rPr lang="en-GB" altLang="zh-CN" sz="2000" dirty="0" err="1"/>
              <a:t>yīn</a:t>
            </a:r>
            <a:r>
              <a:rPr lang="en-GB" altLang="zh-CN" sz="2000" dirty="0"/>
              <a:t> </a:t>
            </a:r>
            <a:r>
              <a:rPr lang="en-GB" altLang="zh-CN" sz="2000" dirty="0" err="1"/>
              <a:t>jī</a:t>
            </a:r>
            <a:r>
              <a:rPr lang="en-GB" altLang="zh-CN" sz="2000" dirty="0"/>
              <a:t>  </a:t>
            </a:r>
            <a:r>
              <a:rPr lang="en-GB" altLang="zh-CN" sz="2000" dirty="0" smtClean="0"/>
              <a:t>    </a:t>
            </a:r>
            <a:r>
              <a:rPr lang="en-US" altLang="zh-CN" sz="2000" dirty="0" smtClean="0"/>
              <a:t>radio</a:t>
            </a:r>
          </a:p>
        </p:txBody>
      </p:sp>
    </p:spTree>
    <p:extLst>
      <p:ext uri="{BB962C8B-B14F-4D97-AF65-F5344CB8AC3E}">
        <p14:creationId xmlns:p14="http://schemas.microsoft.com/office/powerpoint/2010/main" val="1071081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第</a:t>
            </a:r>
            <a:r>
              <a:rPr lang="en-US" altLang="zh-CN" dirty="0" smtClean="0"/>
              <a:t>27</a:t>
            </a:r>
            <a:r>
              <a:rPr lang="zh-CN" altLang="en-US" smtClean="0"/>
              <a:t>课 我正看电视呢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b="1" dirty="0" smtClean="0"/>
              <a:t>练习</a:t>
            </a:r>
            <a:endParaRPr lang="en-GB" sz="28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145" y="2154554"/>
            <a:ext cx="5680414" cy="377761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776547" y="3243477"/>
            <a:ext cx="4789170" cy="120032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她一边喝酒，一边笑。</a:t>
            </a:r>
            <a:endParaRPr lang="en-US" altLang="zh-CN" sz="2400" dirty="0" smtClean="0"/>
          </a:p>
          <a:p>
            <a:r>
              <a:rPr lang="zh-CN" altLang="en-US" sz="2400" dirty="0" smtClean="0"/>
              <a:t>她们一边笑，一边聊天儿。</a:t>
            </a:r>
            <a:endParaRPr lang="en-US" altLang="zh-CN" sz="2400" dirty="0" smtClean="0"/>
          </a:p>
          <a:p>
            <a:r>
              <a:rPr lang="zh-CN" altLang="en-US" sz="2400" dirty="0"/>
              <a:t>她</a:t>
            </a:r>
            <a:r>
              <a:rPr lang="zh-CN" altLang="en-US" sz="2400" dirty="0" smtClean="0"/>
              <a:t>们一边聊天儿，一边喝酒。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94024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27</a:t>
            </a:r>
            <a:r>
              <a:rPr lang="zh-CN" altLang="en-US" sz="3200" smtClean="0"/>
              <a:t>课 我正看电视呢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2800" b="1" dirty="0"/>
              <a:t>练</a:t>
            </a:r>
            <a:r>
              <a:rPr lang="zh-CN" altLang="en-US" sz="2800" b="1" dirty="0" smtClean="0"/>
              <a:t>习</a:t>
            </a:r>
            <a:endParaRPr lang="en-US" altLang="zh-CN" sz="2800" b="1" dirty="0" smtClean="0"/>
          </a:p>
          <a:p>
            <a:pPr marL="0" indent="0">
              <a:buNone/>
            </a:pPr>
            <a:endParaRPr lang="en-US" sz="2800" b="1" dirty="0"/>
          </a:p>
          <a:p>
            <a:pPr marL="0" indent="0">
              <a:buNone/>
            </a:pPr>
            <a:r>
              <a:rPr lang="zh-CN" altLang="en-US" sz="2400" dirty="0" smtClean="0"/>
              <a:t>他一边看书，一边吃饭。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7884" y="2227032"/>
            <a:ext cx="5071956" cy="3377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9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27</a:t>
            </a:r>
            <a:r>
              <a:rPr lang="zh-CN" altLang="en-US" sz="3200" smtClean="0"/>
              <a:t>课 我正看电视呢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2800" b="1" dirty="0"/>
              <a:t>练</a:t>
            </a:r>
            <a:r>
              <a:rPr lang="zh-CN" altLang="en-US" sz="2800" b="1" dirty="0" smtClean="0"/>
              <a:t>习</a:t>
            </a:r>
            <a:endParaRPr lang="en-US" altLang="zh-CN" sz="2800" b="1" dirty="0" smtClean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zh-CN" altLang="en-US" sz="2400" dirty="0" smtClean="0"/>
              <a:t>它一边睡觉，一边吃东西。</a:t>
            </a: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2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27</a:t>
            </a:r>
            <a:r>
              <a:rPr lang="zh-CN" altLang="en-US" sz="3200" smtClean="0"/>
              <a:t>课 我正看电视呢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8596668" cy="4669762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2800" b="1" dirty="0"/>
              <a:t>练习</a:t>
            </a:r>
            <a:endParaRPr lang="en-US" altLang="zh-CN" sz="2800" b="1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2164688"/>
            <a:ext cx="6202680" cy="38766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880014" y="3371440"/>
            <a:ext cx="3886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他一边跑步，一边接电话。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12105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27</a:t>
            </a:r>
            <a:r>
              <a:rPr lang="zh-CN" altLang="en-US" sz="3200" smtClean="0"/>
              <a:t>课 我正看电视呢</a:t>
            </a:r>
            <a:endParaRPr lang="en-GB" sz="32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34" y="1433946"/>
            <a:ext cx="5424054" cy="5424054"/>
          </a:xfrm>
        </p:spPr>
      </p:pic>
      <p:sp>
        <p:nvSpPr>
          <p:cNvPr id="5" name="TextBox 4"/>
          <p:cNvSpPr txBox="1"/>
          <p:nvPr/>
        </p:nvSpPr>
        <p:spPr>
          <a:xfrm>
            <a:off x="7132320" y="2480310"/>
            <a:ext cx="30403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喝咖啡</a:t>
            </a:r>
            <a:endParaRPr lang="en-US" altLang="zh-CN" sz="2400" dirty="0" smtClean="0"/>
          </a:p>
          <a:p>
            <a:r>
              <a:rPr lang="zh-CN" altLang="en-US" sz="2400" dirty="0"/>
              <a:t>打电</a:t>
            </a:r>
            <a:r>
              <a:rPr lang="zh-CN" altLang="en-US" sz="2400" dirty="0" smtClean="0"/>
              <a:t>话</a:t>
            </a:r>
            <a:endParaRPr lang="en-US" altLang="zh-CN" sz="2400" dirty="0" smtClean="0"/>
          </a:p>
          <a:p>
            <a:r>
              <a:rPr lang="zh-CN" altLang="en-US" sz="2400" dirty="0"/>
              <a:t>看</a:t>
            </a:r>
            <a:r>
              <a:rPr lang="zh-CN" altLang="en-US" sz="2400" dirty="0" smtClean="0"/>
              <a:t>书</a:t>
            </a:r>
            <a:endParaRPr lang="en-US" altLang="zh-CN" sz="2400" dirty="0" smtClean="0"/>
          </a:p>
          <a:p>
            <a:r>
              <a:rPr lang="zh-CN" altLang="en-US" sz="2400" dirty="0"/>
              <a:t>发邮</a:t>
            </a:r>
            <a:r>
              <a:rPr lang="zh-CN" altLang="en-US" sz="2400" dirty="0" smtClean="0"/>
              <a:t>件</a:t>
            </a:r>
            <a:endParaRPr lang="en-US" altLang="zh-CN" sz="2400" dirty="0" smtClean="0"/>
          </a:p>
          <a:p>
            <a:r>
              <a:rPr lang="zh-CN" altLang="en-US" sz="2400" dirty="0" smtClean="0"/>
              <a:t>用电脑</a:t>
            </a:r>
            <a:endParaRPr lang="en-US" altLang="zh-CN" sz="2400" dirty="0" smtClean="0"/>
          </a:p>
          <a:p>
            <a:r>
              <a:rPr lang="zh-CN" altLang="en-US" sz="2400" dirty="0"/>
              <a:t>笑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70524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27</a:t>
            </a:r>
            <a:r>
              <a:rPr lang="zh-CN" altLang="en-US" sz="3200" smtClean="0"/>
              <a:t>课 我正看电视呢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8596668" cy="53720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课文生词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zh-CN" altLang="en-US" sz="2400" dirty="0" smtClean="0"/>
              <a:t>习惯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了</a:t>
            </a:r>
            <a:r>
              <a:rPr lang="zh-CN" altLang="en-US" sz="2400" dirty="0" smtClean="0"/>
              <a:t>解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点</a:t>
            </a:r>
            <a:r>
              <a:rPr lang="zh-CN" altLang="en-US" sz="2400" dirty="0" smtClean="0"/>
              <a:t>钟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散</a:t>
            </a:r>
            <a:r>
              <a:rPr lang="zh-CN" altLang="en-US" sz="2400" dirty="0" smtClean="0"/>
              <a:t>步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打太极</a:t>
            </a:r>
            <a:r>
              <a:rPr lang="zh-CN" altLang="en-US" sz="2400" dirty="0" smtClean="0"/>
              <a:t>拳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椅</a:t>
            </a:r>
            <a:r>
              <a:rPr lang="zh-CN" altLang="en-US" sz="2400" dirty="0" smtClean="0"/>
              <a:t>子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接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忙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听</a:t>
            </a:r>
            <a:r>
              <a:rPr lang="zh-CN" altLang="en-US" sz="2400" dirty="0" smtClean="0"/>
              <a:t>见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草地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56488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175</TotalTime>
  <Words>717</Words>
  <Application>Microsoft Office PowerPoint</Application>
  <PresentationFormat>Widescreen</PresentationFormat>
  <Paragraphs>170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方正姚体</vt:lpstr>
      <vt:lpstr>华文新魏</vt:lpstr>
      <vt:lpstr>Arial</vt:lpstr>
      <vt:lpstr>Trebuchet MS</vt:lpstr>
      <vt:lpstr>Wingdings 3</vt:lpstr>
      <vt:lpstr>Facet</vt:lpstr>
      <vt:lpstr>Chinese 3 综合 Comprehensive</vt:lpstr>
      <vt:lpstr>第24课 妈妈给我寄来了礼物</vt:lpstr>
      <vt:lpstr>第25课 我听不懂他们说的话</vt:lpstr>
      <vt:lpstr>第26课 圣诞节快到了</vt:lpstr>
      <vt:lpstr>第27课 我正看电视呢</vt:lpstr>
      <vt:lpstr>第27课 我正看电视呢</vt:lpstr>
      <vt:lpstr>第27课 我正看电视呢</vt:lpstr>
      <vt:lpstr>第27课 我正看电视呢</vt:lpstr>
      <vt:lpstr>第27课 我正看电视呢</vt:lpstr>
      <vt:lpstr>第27课 我正看电视呢</vt:lpstr>
      <vt:lpstr>第27课 我正看电视呢</vt:lpstr>
      <vt:lpstr>第27课 我正看电视呢</vt:lpstr>
      <vt:lpstr>第27课 我正看电视呢</vt:lpstr>
      <vt:lpstr>第27课 我正看电视呢</vt:lpstr>
      <vt:lpstr>第27课 我正看电视呢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2 综合 Comprehensive</dc:title>
  <dc:creator>Yiying Jiao</dc:creator>
  <cp:lastModifiedBy>Yiying Jiao</cp:lastModifiedBy>
  <cp:revision>10</cp:revision>
  <dcterms:created xsi:type="dcterms:W3CDTF">2019-02-06T10:41:19Z</dcterms:created>
  <dcterms:modified xsi:type="dcterms:W3CDTF">2019-02-25T14:00:12Z</dcterms:modified>
</cp:coreProperties>
</file>