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o5J4IFZXVo&amp;list=PLmwMggJOlWh26Um_Z1c87SaCKk8hngn7S&amp;index=8" TargetMode="External"/><Relationship Id="rId2" Type="http://schemas.openxmlformats.org/officeDocument/2006/relationships/hyperlink" Target="https://www.reddit.com/r/HistoryPorn/comments/6zjp0y/field_marshal_douglas_haig_the_butcher_of_th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update/2013-06-10/commemoration-events-to-held-across-the-uk-for-great-war/" TargetMode="External"/><Relationship Id="rId5" Type="http://schemas.openxmlformats.org/officeDocument/2006/relationships/hyperlink" Target="https://ctinworldwar1.org/the-schlieffen-plan-part-1/" TargetMode="External"/><Relationship Id="rId4" Type="http://schemas.openxmlformats.org/officeDocument/2006/relationships/hyperlink" Target="http://news.bbc.co.uk/today/hi/today/newsid_9132000/9132071.s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54A05-2B7A-4E54-992A-732DFB6F1B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1105491"/>
            <a:ext cx="8637073" cy="2028435"/>
          </a:xfrm>
        </p:spPr>
        <p:txBody>
          <a:bodyPr/>
          <a:lstStyle/>
          <a:p>
            <a:r>
              <a:rPr lang="en-GB" dirty="0"/>
              <a:t>Reinstating Haig’s Reputation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805C3-F7DD-429F-BB76-7744861BFC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Hugo Malim</a:t>
            </a:r>
          </a:p>
        </p:txBody>
      </p:sp>
    </p:spTree>
    <p:extLst>
      <p:ext uri="{BB962C8B-B14F-4D97-AF65-F5344CB8AC3E}">
        <p14:creationId xmlns:p14="http://schemas.microsoft.com/office/powerpoint/2010/main" val="2283652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5103290-D871-41E5-B75E-0C072C496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BAB5DA9-79DC-46BD-A512-56A8EFF48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02A9421-39C5-4CA9-8A9B-05553273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A360AEC-D3AA-48CB-9C20-383257AE2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92" y="929109"/>
            <a:ext cx="3387818" cy="1959037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dirty="0"/>
              <a:t>Is the criticism of sir </a:t>
            </a:r>
            <a:r>
              <a:rPr lang="en-US" dirty="0" err="1"/>
              <a:t>douglas</a:t>
            </a:r>
            <a:r>
              <a:rPr lang="en-US" dirty="0"/>
              <a:t> </a:t>
            </a:r>
            <a:r>
              <a:rPr lang="en-US" dirty="0" err="1"/>
              <a:t>haig</a:t>
            </a:r>
            <a:r>
              <a:rPr lang="en-US" dirty="0"/>
              <a:t> justified?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8D86F-962C-4FFB-960B-AAF4F68A8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342" y="4357710"/>
            <a:ext cx="2823919" cy="1006259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 algn="ctr">
              <a:buNone/>
            </a:pPr>
            <a:r>
              <a:rPr lang="en-US" sz="1800" cap="all" dirty="0">
                <a:solidFill>
                  <a:schemeClr val="accent1"/>
                </a:solidFill>
              </a:rPr>
              <a:t> And why is it important?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8A16933-B93D-42CC-B0A5-7B39A136C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0799" y="787560"/>
            <a:ext cx="3693150" cy="46164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89DDB1-3B5A-415D-B6CC-442E83F28B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0483" y="481108"/>
            <a:ext cx="3038910" cy="24919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7C6A367-5E0B-4F68-B886-8A132014722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460" t="22143" r="16276" b="22039"/>
          <a:stretch/>
        </p:blipFill>
        <p:spPr>
          <a:xfrm>
            <a:off x="8171202" y="3138486"/>
            <a:ext cx="3036865" cy="24919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3520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A14C0-E767-428A-9D5D-8ED1B1C53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38167-BCE2-49A6-9AE5-B04FA1648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170" y="1656431"/>
            <a:ext cx="1820127" cy="4180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Primary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69D858-99AB-44BC-AA79-6795BE0F4A94}"/>
              </a:ext>
            </a:extLst>
          </p:cNvPr>
          <p:cNvSpPr txBox="1"/>
          <p:nvPr/>
        </p:nvSpPr>
        <p:spPr>
          <a:xfrm>
            <a:off x="9367367" y="1653699"/>
            <a:ext cx="1568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/>
                </a:solidFill>
              </a:rPr>
              <a:t>Secondary</a:t>
            </a:r>
            <a:r>
              <a:rPr lang="en-GB" sz="20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029570-C5EC-4E6D-A158-EC8202A1FAC2}"/>
              </a:ext>
            </a:extLst>
          </p:cNvPr>
          <p:cNvSpPr txBox="1"/>
          <p:nvPr/>
        </p:nvSpPr>
        <p:spPr>
          <a:xfrm>
            <a:off x="366656" y="2390862"/>
            <a:ext cx="36911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Haig’s war diaries and letters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Sir John French Autobiography 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Richard Holmes Tommy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Brig-Gen John Charteris book on Haig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4908A3-C8B7-4B11-BCB9-E880EF027E22}"/>
              </a:ext>
            </a:extLst>
          </p:cNvPr>
          <p:cNvSpPr txBox="1"/>
          <p:nvPr/>
        </p:nvSpPr>
        <p:spPr>
          <a:xfrm>
            <a:off x="8562024" y="2225815"/>
            <a:ext cx="31794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John </a:t>
            </a:r>
            <a:r>
              <a:rPr lang="en-GB" dirty="0" err="1">
                <a:solidFill>
                  <a:schemeClr val="accent1"/>
                </a:solidFill>
              </a:rPr>
              <a:t>Terraine</a:t>
            </a:r>
            <a:r>
              <a:rPr lang="en-GB" dirty="0">
                <a:solidFill>
                  <a:schemeClr val="accent1"/>
                </a:solidFill>
              </a:rPr>
              <a:t>, Douglas Haig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Denis Winter, Haig’s Command A Reassessment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John Keegan, The First World War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Gary Sheffield’s lectures on Haig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9A3E63-473C-4166-80C8-0C2F7F640D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60" r="3420"/>
          <a:stretch/>
        </p:blipFill>
        <p:spPr>
          <a:xfrm rot="10800000">
            <a:off x="4134541" y="2141925"/>
            <a:ext cx="3922917" cy="25256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67518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1F24-978F-46C6-9CBB-2186F329A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Cultural historical Approach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FA3893-0934-40FE-83F7-855C61D23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018" y="1853754"/>
            <a:ext cx="4464922" cy="38535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FCB5E8-0A21-42EA-A322-B8F634CBB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8062" y="1853754"/>
            <a:ext cx="3853543" cy="38535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0762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6CDD8-032A-4B08-BED9-5D725202D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1</a:t>
            </a:r>
            <a:br>
              <a:rPr lang="en-GB" dirty="0"/>
            </a:br>
            <a:r>
              <a:rPr lang="en-GB" dirty="0"/>
              <a:t>Haig as a corps commander</a:t>
            </a:r>
            <a:br>
              <a:rPr lang="en-GB" dirty="0"/>
            </a:br>
            <a:r>
              <a:rPr lang="en-GB" dirty="0"/>
              <a:t>1914-1915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BF357-1574-461B-8A50-32EB65C4C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176" y="2666093"/>
            <a:ext cx="3405647" cy="233815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The Battle of Mons</a:t>
            </a:r>
          </a:p>
          <a:p>
            <a:r>
              <a:rPr lang="en-GB" dirty="0">
                <a:solidFill>
                  <a:schemeClr val="accent1"/>
                </a:solidFill>
              </a:rPr>
              <a:t>The Battle of Le </a:t>
            </a:r>
            <a:r>
              <a:rPr lang="en-GB" dirty="0" err="1">
                <a:solidFill>
                  <a:schemeClr val="accent1"/>
                </a:solidFill>
              </a:rPr>
              <a:t>Cateau</a:t>
            </a:r>
            <a:r>
              <a:rPr lang="en-GB" dirty="0">
                <a:solidFill>
                  <a:schemeClr val="accent1"/>
                </a:solidFill>
              </a:rPr>
              <a:t> </a:t>
            </a:r>
          </a:p>
          <a:p>
            <a:r>
              <a:rPr lang="en-GB" dirty="0">
                <a:solidFill>
                  <a:schemeClr val="accent1"/>
                </a:solidFill>
              </a:rPr>
              <a:t>The Great Retreat</a:t>
            </a:r>
          </a:p>
          <a:p>
            <a:r>
              <a:rPr lang="en-GB" dirty="0">
                <a:solidFill>
                  <a:schemeClr val="accent1"/>
                </a:solidFill>
              </a:rPr>
              <a:t>First Battle of Ypres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F58041-70C1-4B58-858F-DCF9CF0E9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524" y="2052092"/>
            <a:ext cx="3940921" cy="30517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35C43B-7738-4BC1-8FAD-A347AD12C6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9526" y="2052093"/>
            <a:ext cx="4313949" cy="30517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1388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277F3-60FA-4409-A3ED-E978C5E3C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2</a:t>
            </a:r>
            <a:br>
              <a:rPr lang="en-GB" dirty="0"/>
            </a:br>
            <a:r>
              <a:rPr lang="en-GB" dirty="0"/>
              <a:t>Haig as field marshal</a:t>
            </a:r>
            <a:br>
              <a:rPr lang="en-GB" dirty="0"/>
            </a:br>
            <a:r>
              <a:rPr lang="en-GB" dirty="0"/>
              <a:t>1916-1919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BC5B3-120A-4823-8520-B4E4F0A08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842" y="2309347"/>
            <a:ext cx="3506315" cy="345061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The Battle of the Somme</a:t>
            </a:r>
          </a:p>
          <a:p>
            <a:r>
              <a:rPr lang="en-GB" dirty="0">
                <a:solidFill>
                  <a:schemeClr val="accent1"/>
                </a:solidFill>
              </a:rPr>
              <a:t>The Battle of Amiens</a:t>
            </a:r>
          </a:p>
        </p:txBody>
      </p:sp>
      <p:pic>
        <p:nvPicPr>
          <p:cNvPr id="5" name="Picture 4" descr="A picture containing indoor, cabinet, sitting, table&#10;&#10;Description automatically generated">
            <a:extLst>
              <a:ext uri="{FF2B5EF4-FFF2-40B4-BE49-F238E27FC236}">
                <a16:creationId xmlns:a16="http://schemas.microsoft.com/office/drawing/2014/main" id="{91F0E508-A87F-4A90-B813-0A38EF673F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43" r="19260"/>
          <a:stretch/>
        </p:blipFill>
        <p:spPr>
          <a:xfrm>
            <a:off x="330679" y="2197379"/>
            <a:ext cx="4012163" cy="32586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354F61-C703-4974-84A2-AD065192EA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1071" y="2197379"/>
            <a:ext cx="4337663" cy="24399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9385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9E07B-8B71-404B-9771-B66003BE5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3</a:t>
            </a:r>
            <a:br>
              <a:rPr lang="en-GB" dirty="0"/>
            </a:br>
            <a:r>
              <a:rPr lang="en-GB" dirty="0"/>
              <a:t>Haig post-war</a:t>
            </a:r>
            <a:br>
              <a:rPr lang="en-GB" dirty="0"/>
            </a:br>
            <a:r>
              <a:rPr lang="en-GB" dirty="0"/>
              <a:t>1919-1928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172DE-ACED-42CD-BCB6-8E894B690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176" y="2158345"/>
            <a:ext cx="3405647" cy="345061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Royal British Legion</a:t>
            </a:r>
          </a:p>
          <a:p>
            <a:r>
              <a:rPr lang="en-GB" dirty="0">
                <a:solidFill>
                  <a:schemeClr val="accent1"/>
                </a:solidFill>
              </a:rPr>
              <a:t>Poppy Appeal </a:t>
            </a:r>
          </a:p>
          <a:p>
            <a:r>
              <a:rPr lang="en-GB" dirty="0">
                <a:solidFill>
                  <a:schemeClr val="accent1"/>
                </a:solidFill>
              </a:rPr>
              <a:t>Haig Fund/Haig Homes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41EC53-0171-4513-B869-10295D5B42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5" t="8414" r="7990" b="4686"/>
          <a:stretch/>
        </p:blipFill>
        <p:spPr>
          <a:xfrm>
            <a:off x="306367" y="2055708"/>
            <a:ext cx="4086809" cy="31460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0739F3-5DC7-41B5-B7FB-BDC0108591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6186" y="402449"/>
            <a:ext cx="4291376" cy="56089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53698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471BC-8FD1-4751-BE12-CE7108182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815" cy="1049235"/>
          </a:xfrm>
        </p:spPr>
        <p:txBody>
          <a:bodyPr>
            <a:normAutofit/>
          </a:bodyPr>
          <a:lstStyle/>
          <a:p>
            <a:r>
              <a:rPr lang="en-GB" dirty="0"/>
              <a:t>Expected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0F18F-3FB0-407F-BB8C-E54D4C5B0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486768"/>
            <a:ext cx="4172515" cy="18844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Haig was a good commander</a:t>
            </a:r>
          </a:p>
          <a:p>
            <a:r>
              <a:rPr lang="en-GB" dirty="0">
                <a:solidFill>
                  <a:schemeClr val="accent1"/>
                </a:solidFill>
              </a:rPr>
              <a:t>Haig cared about the men who served under him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6524B7-D398-4D17-9353-C5D3F0E27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6846" y="544326"/>
            <a:ext cx="3913573" cy="52180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6597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A3209-F457-44B4-A7BD-D1F4A37BF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401848"/>
            <a:ext cx="9291215" cy="1049235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4B672-9392-443C-AC04-1FB6F761E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0392" y="1228575"/>
            <a:ext cx="9291215" cy="4903777"/>
          </a:xfrm>
        </p:spPr>
        <p:txBody>
          <a:bodyPr>
            <a:normAutofit fontScale="92500" lnSpcReduction="20000"/>
          </a:bodyPr>
          <a:lstStyle/>
          <a:p>
            <a:r>
              <a:rPr lang="en-GB" sz="1000" dirty="0"/>
              <a:t>Reddit. </a:t>
            </a:r>
            <a:r>
              <a:rPr lang="en-GB" sz="1000" i="1" dirty="0"/>
              <a:t>Field Marshal Douglas Haig, the "Butcher of the Somme", colorized</a:t>
            </a:r>
            <a:r>
              <a:rPr lang="en-GB" sz="1000" dirty="0"/>
              <a:t>. </a:t>
            </a:r>
            <a:r>
              <a:rPr lang="en-GB" sz="1000" dirty="0">
                <a:hlinkClick r:id="rId2"/>
              </a:rPr>
              <a:t>https://www.reddit.com/r/HistoryPorn/comments/6zjp0y/field_marshal_douglas_haig_the_butcher_of_the/</a:t>
            </a:r>
            <a:r>
              <a:rPr lang="en-GB" sz="1000" dirty="0"/>
              <a:t> [accessed 10/02/2020].</a:t>
            </a:r>
          </a:p>
          <a:p>
            <a:r>
              <a:rPr lang="en-GB" sz="1000" dirty="0"/>
              <a:t>Google Images. </a:t>
            </a:r>
            <a:r>
              <a:rPr lang="en-GB" sz="1000" i="1" dirty="0" err="1"/>
              <a:t>FieldmarshalHaig</a:t>
            </a:r>
            <a:r>
              <a:rPr lang="en-GB" sz="1000" i="1" dirty="0"/>
              <a:t> </a:t>
            </a:r>
            <a:r>
              <a:rPr lang="en-GB" sz="1000" i="1" dirty="0" err="1"/>
              <a:t>hastag</a:t>
            </a:r>
            <a:r>
              <a:rPr lang="en-GB" sz="1000" i="1" dirty="0"/>
              <a:t> on twitter</a:t>
            </a:r>
            <a:r>
              <a:rPr lang="en-GB" sz="1000" dirty="0"/>
              <a:t>. https://www.google.com/</a:t>
            </a:r>
            <a:r>
              <a:rPr lang="en-GB" sz="1000" dirty="0" err="1"/>
              <a:t>search?q</a:t>
            </a:r>
            <a:r>
              <a:rPr lang="en-GB" sz="1000" dirty="0"/>
              <a:t>=</a:t>
            </a:r>
            <a:r>
              <a:rPr lang="en-GB" sz="1000" dirty="0" err="1"/>
              <a:t>douglas+haig+blackadder&amp;tbm</a:t>
            </a:r>
            <a:r>
              <a:rPr lang="en-GB" sz="1000" dirty="0"/>
              <a:t>=</a:t>
            </a:r>
            <a:r>
              <a:rPr lang="en-GB" sz="1000" dirty="0" err="1"/>
              <a:t>isch&amp;ved</a:t>
            </a:r>
            <a:r>
              <a:rPr lang="en-GB" sz="1000" dirty="0"/>
              <a:t>=2ahUKEwiV7rS6t8znAhUK3hoKHW65BRMQ2-cCegQIABAA&amp;oq=</a:t>
            </a:r>
            <a:r>
              <a:rPr lang="en-GB" sz="1000" dirty="0" err="1"/>
              <a:t>douglas+haig+blackadder&amp;gs_l</a:t>
            </a:r>
            <a:r>
              <a:rPr lang="en-GB" sz="1000" dirty="0"/>
              <a:t>=img.3...137121.140303..140379...0.0..0.133.1048.4j6......0....1..gws-wiz-img.......0j0i30j0i24.UKKgCBiSjlE&amp;ei=vCdEXpWgA4q8a-7ylpgB&amp;bih=1076&amp;biw=2133&amp;rlz=1C1CHBF_en-GBGB882GB882#imgrc=VZ2j-LIxs7P25M . [accessed 04/02/2020]. </a:t>
            </a:r>
          </a:p>
          <a:p>
            <a:r>
              <a:rPr lang="en-GB" sz="1000" dirty="0" err="1"/>
              <a:t>Ohwhataloelywar</a:t>
            </a:r>
            <a:r>
              <a:rPr lang="en-GB" sz="1000" dirty="0"/>
              <a:t>. </a:t>
            </a:r>
            <a:r>
              <a:rPr lang="en-GB" sz="1000" i="1" dirty="0"/>
              <a:t>11 Oh, It's a Lovely War. </a:t>
            </a:r>
            <a:r>
              <a:rPr lang="en-GB" sz="1000" dirty="0">
                <a:hlinkClick r:id="rId3"/>
              </a:rPr>
              <a:t>https://www.youtube.com/watch?v=9o5J4IFZXVo&amp;list=PLmwMggJOlWh26Um_Z1c87SaCKk8hngn7S&amp;index=8</a:t>
            </a:r>
            <a:r>
              <a:rPr lang="en-GB" sz="1000" dirty="0"/>
              <a:t> . [accessed 04/02/2020].</a:t>
            </a:r>
          </a:p>
          <a:p>
            <a:r>
              <a:rPr lang="en-GB" sz="1000" dirty="0"/>
              <a:t>Google images. https://www.google.com/</a:t>
            </a:r>
            <a:r>
              <a:rPr lang="en-GB" sz="1000" dirty="0" err="1"/>
              <a:t>search?q</a:t>
            </a:r>
            <a:r>
              <a:rPr lang="en-GB" sz="1000" dirty="0"/>
              <a:t>=</a:t>
            </a:r>
            <a:r>
              <a:rPr lang="en-GB" sz="1000" dirty="0" err="1"/>
              <a:t>douglas+haig+statue&amp;tbm</a:t>
            </a:r>
            <a:r>
              <a:rPr lang="en-GB" sz="1000" dirty="0"/>
              <a:t>=</a:t>
            </a:r>
            <a:r>
              <a:rPr lang="en-GB" sz="1000" dirty="0" err="1"/>
              <a:t>isch&amp;ved</a:t>
            </a:r>
            <a:r>
              <a:rPr lang="en-GB" sz="1000" dirty="0"/>
              <a:t>=2ahUKEwjMxZnAuMznAhVa0eAKHZ8gBnEQ2-cCegQIABAA&amp;oq=</a:t>
            </a:r>
            <a:r>
              <a:rPr lang="en-GB" sz="1000" dirty="0" err="1"/>
              <a:t>douglas+haig+statue&amp;gs_l</a:t>
            </a:r>
            <a:r>
              <a:rPr lang="en-GB" sz="1000" dirty="0"/>
              <a:t>=img.3..0j0i24.108772.109959..110281...0.0..1.455.1328.1j2j1j1j1......0....1..gws-wiz-img.......0i8i30.o0ReuEAqlGM&amp;ei=1ChEXsyLJtqigwefwZiIBw&amp;bih=1076&amp;biw=2133&amp;rlz=1C1CHBF_en-GBGB882GB882&amp;hl=</a:t>
            </a:r>
            <a:r>
              <a:rPr lang="en-GB" sz="1000" dirty="0" err="1"/>
              <a:t>en#imgrc</a:t>
            </a:r>
            <a:r>
              <a:rPr lang="en-GB" sz="1000" dirty="0"/>
              <a:t>=wMa7PM6kpaQR-M&amp;imgdii=0RImh1dYX87-AM. [accessed 07/02/2020].</a:t>
            </a:r>
          </a:p>
          <a:p>
            <a:r>
              <a:rPr lang="en-GB" sz="1000" dirty="0"/>
              <a:t>BBC News. </a:t>
            </a:r>
            <a:r>
              <a:rPr lang="en-GB" sz="1000" i="1" dirty="0"/>
              <a:t>Forgotten </a:t>
            </a:r>
            <a:r>
              <a:rPr lang="en-GB" sz="1000" i="1" dirty="0" err="1"/>
              <a:t>Heros</a:t>
            </a:r>
            <a:r>
              <a:rPr lang="en-GB" sz="1000" i="1" dirty="0"/>
              <a:t>. </a:t>
            </a:r>
            <a:r>
              <a:rPr lang="en-GB" sz="1000" dirty="0">
                <a:hlinkClick r:id="rId4"/>
              </a:rPr>
              <a:t>http://news.bbc.co.uk/today/hi/today/newsid_9132000/9132071.stm</a:t>
            </a:r>
            <a:r>
              <a:rPr lang="en-GB" sz="1000" dirty="0"/>
              <a:t> . [accessed 07/02/2020].</a:t>
            </a:r>
          </a:p>
          <a:p>
            <a:r>
              <a:rPr lang="en-GB" sz="1000" dirty="0"/>
              <a:t>Connecticut in World War 1. </a:t>
            </a:r>
            <a:r>
              <a:rPr lang="en-GB" sz="1000" i="1" dirty="0"/>
              <a:t>The Schlieffen Plan, part 1</a:t>
            </a:r>
            <a:r>
              <a:rPr lang="en-GB" sz="1000" dirty="0"/>
              <a:t>. </a:t>
            </a:r>
            <a:r>
              <a:rPr lang="en-GB" sz="1000" dirty="0">
                <a:hlinkClick r:id="rId5"/>
              </a:rPr>
              <a:t>https://ctinworldwar1.org/the-schlieffen-plan-part-1/</a:t>
            </a:r>
            <a:r>
              <a:rPr lang="en-GB" sz="1000" dirty="0"/>
              <a:t> . [accessed 07/02/2020].</a:t>
            </a:r>
          </a:p>
          <a:p>
            <a:r>
              <a:rPr lang="en-GB" sz="1000" dirty="0"/>
              <a:t>ITV News. </a:t>
            </a:r>
            <a:r>
              <a:rPr lang="en-GB" sz="1000" i="1" dirty="0"/>
              <a:t>World War One centenary plans</a:t>
            </a:r>
            <a:r>
              <a:rPr lang="en-GB" sz="1000" dirty="0"/>
              <a:t>. </a:t>
            </a:r>
            <a:r>
              <a:rPr lang="en-GB" sz="1000" dirty="0">
                <a:hlinkClick r:id="rId6"/>
              </a:rPr>
              <a:t>https://www.itv.com/news/update/2013-06-10/commemoration-events-to-held-across-the-uk-for-great-war/</a:t>
            </a:r>
            <a:r>
              <a:rPr lang="en-GB" sz="1000" dirty="0"/>
              <a:t> . [accessed 08/02/2020].</a:t>
            </a:r>
          </a:p>
          <a:p>
            <a:r>
              <a:rPr lang="en-GB" sz="1000" dirty="0"/>
              <a:t>Google Images. </a:t>
            </a:r>
            <a:r>
              <a:rPr lang="en-GB" sz="1000" i="1" dirty="0"/>
              <a:t>The Royal British Legion – </a:t>
            </a:r>
            <a:r>
              <a:rPr lang="en-GB" sz="1000" i="1" dirty="0" err="1"/>
              <a:t>wikiwand</a:t>
            </a:r>
            <a:r>
              <a:rPr lang="en-GB" sz="1000" dirty="0"/>
              <a:t>. https://www.google.com/</a:t>
            </a:r>
            <a:r>
              <a:rPr lang="en-GB" sz="1000" dirty="0" err="1"/>
              <a:t>search?q</a:t>
            </a:r>
            <a:r>
              <a:rPr lang="en-GB" sz="1000" dirty="0"/>
              <a:t>=royal+british+legion+1921&amp;tbm=</a:t>
            </a:r>
            <a:r>
              <a:rPr lang="en-GB" sz="1000" dirty="0" err="1"/>
              <a:t>isch&amp;ved</a:t>
            </a:r>
            <a:r>
              <a:rPr lang="en-GB" sz="1000" dirty="0"/>
              <a:t>=2ahUKEwjxjYGJusznAhVLlxoKHaBYCNsQ2-cCegQIABAA&amp;oq=royal+british+legion+192&amp;gs_l=img.1.0.0i24.111284.120416..123517...6.0..0.120.2372.14j10......0....1..gws-wiz-img.......0i67j0i131j0.upVw4FEFp6Y&amp;ei=</a:t>
            </a:r>
            <a:r>
              <a:rPr lang="en-GB" sz="1000" dirty="0" err="1"/>
              <a:t>eSpEXrHtLcuuaqCxodgN&amp;bih</a:t>
            </a:r>
            <a:r>
              <a:rPr lang="en-GB" sz="1000" dirty="0"/>
              <a:t>=1076&amp;biw=2133&amp;rlz=1C1CHBF_en-GBGB882GB882&amp;hl=</a:t>
            </a:r>
            <a:r>
              <a:rPr lang="en-GB" sz="1000" dirty="0" err="1"/>
              <a:t>en#imgrc</a:t>
            </a:r>
            <a:r>
              <a:rPr lang="en-GB" sz="1000" dirty="0"/>
              <a:t>=gwd-o_H6KQYkWM . [accessed 08/02/2020].</a:t>
            </a:r>
          </a:p>
          <a:p>
            <a:r>
              <a:rPr lang="en-GB" sz="1000" dirty="0"/>
              <a:t>Google Images. </a:t>
            </a:r>
            <a:r>
              <a:rPr lang="en-GB" sz="1000" i="1" dirty="0"/>
              <a:t>National Museum of Scotland</a:t>
            </a:r>
            <a:r>
              <a:rPr lang="en-GB" sz="1000" dirty="0"/>
              <a:t>. https://www.google.com/</a:t>
            </a:r>
            <a:r>
              <a:rPr lang="en-GB" sz="1000" dirty="0" err="1"/>
              <a:t>search?q</a:t>
            </a:r>
            <a:r>
              <a:rPr lang="en-GB" sz="1000" dirty="0"/>
              <a:t>=</a:t>
            </a:r>
            <a:r>
              <a:rPr lang="en-GB" sz="1000" dirty="0" err="1"/>
              <a:t>haig+fund&amp;tbm</a:t>
            </a:r>
            <a:r>
              <a:rPr lang="en-GB" sz="1000" dirty="0"/>
              <a:t>=</a:t>
            </a:r>
            <a:r>
              <a:rPr lang="en-GB" sz="1000" dirty="0" err="1"/>
              <a:t>isch&amp;ved</a:t>
            </a:r>
            <a:r>
              <a:rPr lang="en-GB" sz="1000" dirty="0"/>
              <a:t>=2ahUKEwjy4of8usznAhVByBQKHVqaAPsQ2-cCegQIABAA&amp;oq=</a:t>
            </a:r>
            <a:r>
              <a:rPr lang="en-GB" sz="1000" dirty="0" err="1"/>
              <a:t>haig+fund&amp;gs_l</a:t>
            </a:r>
            <a:r>
              <a:rPr lang="en-GB" sz="1000" dirty="0"/>
              <a:t>=img.3..0i24.7508.9022..9346...0.0..0.140.942.4j5......0....1..gws-wiz-img.......0j0i131j0i67j0i5i30.CHbuUF9Bs1w&amp;ei=aytEXrKBAsGQU9q0gtgP&amp;bih=1076&amp;biw=2133&amp;rlz=1C1CHBF_en-GBGB882GB882&amp;hl=</a:t>
            </a:r>
            <a:r>
              <a:rPr lang="en-GB" sz="1000" dirty="0" err="1"/>
              <a:t>en#imgrc</a:t>
            </a:r>
            <a:r>
              <a:rPr lang="en-GB" sz="1000" dirty="0"/>
              <a:t>=pcazdoUhje8ffM. [accessed 10/02/2020].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12670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715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Rockwell</vt:lpstr>
      <vt:lpstr>Gallery</vt:lpstr>
      <vt:lpstr>Reinstating Haig’s Reputation</vt:lpstr>
      <vt:lpstr>Is the criticism of sir douglas haig justified?  </vt:lpstr>
      <vt:lpstr>Sources</vt:lpstr>
      <vt:lpstr>A Cultural historical Approach</vt:lpstr>
      <vt:lpstr>Chapter 1 Haig as a corps commander 1914-1915</vt:lpstr>
      <vt:lpstr>Chapter 2 Haig as field marshal 1916-1919</vt:lpstr>
      <vt:lpstr>Chapter 3 Haig post-war 1919-1928</vt:lpstr>
      <vt:lpstr>Expected Findings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Reinstating Haig’s Reputation</dc:title>
  <dc:creator>hugo malim</dc:creator>
  <cp:lastModifiedBy>hugo malim</cp:lastModifiedBy>
  <cp:revision>8</cp:revision>
  <dcterms:created xsi:type="dcterms:W3CDTF">2020-02-05T18:47:30Z</dcterms:created>
  <dcterms:modified xsi:type="dcterms:W3CDTF">2020-02-12T16:46:14Z</dcterms:modified>
</cp:coreProperties>
</file>