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Almarai Bold" panose="020B0604020202020204" charset="-78"/>
      <p:regular r:id="rId16"/>
    </p:embeddedFont>
    <p:embeddedFont>
      <p:font typeface="Inter Bold" panose="020B0604020202020204" charset="0"/>
      <p:regular r:id="rId17"/>
    </p:embeddedFont>
    <p:embeddedFont>
      <p:font typeface="League Spartan" panose="020B0604020202020204" charset="0"/>
      <p:regular r:id="rId18"/>
    </p:embeddedFont>
    <p:embeddedFont>
      <p:font typeface="Times New Roman Bold" panose="02020803070505020304" pitchFamily="18" charset="0"/>
      <p:regular r:id="rId19"/>
      <p:bold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techfore.2016.08.019" TargetMode="External"/><Relationship Id="rId2" Type="http://schemas.openxmlformats.org/officeDocument/2006/relationships/hyperlink" Target="https://doi.org/10.1007/s00146-007-0126-3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s43681-022-00123-5" TargetMode="External"/><Relationship Id="rId2" Type="http://schemas.openxmlformats.org/officeDocument/2006/relationships/hyperlink" Target="https://doi.org/10.1007/s12369-020-00714-0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51D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-50800" y="2"/>
            <a:ext cx="18288000" cy="10286998"/>
            <a:chOff x="0" y="0"/>
            <a:chExt cx="24384000" cy="1371599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38200" y="1242736"/>
            <a:ext cx="14859000" cy="4567700"/>
            <a:chOff x="0" y="-1315067"/>
            <a:chExt cx="19812000" cy="609026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8288000" cy="4775200"/>
            </a:xfrm>
            <a:custGeom>
              <a:avLst/>
              <a:gdLst/>
              <a:ahLst/>
              <a:cxnLst/>
              <a:rect l="l" t="t" r="r" b="b"/>
              <a:pathLst>
                <a:path w="18288000" h="4775200">
                  <a:moveTo>
                    <a:pt x="0" y="0"/>
                  </a:moveTo>
                  <a:lnTo>
                    <a:pt x="18288000" y="0"/>
                  </a:lnTo>
                  <a:lnTo>
                    <a:pt x="18288000" y="4775200"/>
                  </a:lnTo>
                  <a:lnTo>
                    <a:pt x="0" y="47752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524000" y="-1315067"/>
              <a:ext cx="18288000" cy="4832351"/>
            </a:xfrm>
            <a:prstGeom prst="rect">
              <a:avLst/>
            </a:prstGeom>
          </p:spPr>
          <p:txBody>
            <a:bodyPr lIns="0" tIns="0" rIns="0" bIns="0" rtlCol="0" anchor="b"/>
            <a:lstStyle/>
            <a:p>
              <a:pPr algn="ctr">
                <a:lnSpc>
                  <a:spcPts val="7128"/>
                </a:lnSpc>
              </a:pPr>
              <a:r>
                <a:rPr lang="en-US" sz="6600" b="1" dirty="0">
                  <a:solidFill>
                    <a:srgbClr val="FFFFFF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Title: Component THREE:</a:t>
              </a:r>
            </a:p>
            <a:p>
              <a:pPr algn="ctr">
                <a:lnSpc>
                  <a:spcPts val="7128"/>
                </a:lnSpc>
              </a:pPr>
              <a:r>
                <a:rPr lang="en-US" sz="6600" b="1" dirty="0">
                  <a:solidFill>
                    <a:srgbClr val="FFFFFF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Individual Presentation</a:t>
              </a:r>
            </a:p>
            <a:p>
              <a:pPr algn="ctr">
                <a:lnSpc>
                  <a:spcPts val="7128"/>
                </a:lnSpc>
              </a:pPr>
              <a:endParaRPr lang="en-US" sz="6600" b="1" dirty="0">
                <a:solidFill>
                  <a:srgbClr val="FFFFFF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endParaRPr>
            </a:p>
            <a:p>
              <a:pPr algn="ctr">
                <a:lnSpc>
                  <a:spcPts val="7128"/>
                </a:lnSpc>
              </a:pPr>
              <a:r>
                <a:rPr lang="en-US" sz="6600" i="1" dirty="0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 </a:t>
              </a:r>
              <a:r>
                <a:rPr lang="en-US" sz="6600" dirty="0">
                  <a:solidFill>
                    <a:srgbClr val="FFFFFF"/>
                  </a:solidFill>
                  <a:latin typeface="Times New Roman Bold" panose="02020803070505020304" pitchFamily="18" charset="0"/>
                  <a:ea typeface="Times New Roman Italics"/>
                  <a:cs typeface="Times New Roman Bold" panose="02020803070505020304" pitchFamily="18" charset="0"/>
                  <a:sym typeface="Times New Roman Italics"/>
                </a:rPr>
                <a:t>Attitudes Towards Robots and Job Security</a:t>
              </a:r>
            </a:p>
          </p:txBody>
        </p:sp>
      </p:grpSp>
      <p:sp>
        <p:nvSpPr>
          <p:cNvPr id="7" name="Freeform 7"/>
          <p:cNvSpPr/>
          <p:nvPr/>
        </p:nvSpPr>
        <p:spPr>
          <a:xfrm>
            <a:off x="12783994" y="3880698"/>
            <a:ext cx="4475306" cy="4754641"/>
          </a:xfrm>
          <a:custGeom>
            <a:avLst/>
            <a:gdLst/>
            <a:ahLst/>
            <a:cxnLst/>
            <a:rect l="l" t="t" r="r" b="b"/>
            <a:pathLst>
              <a:path w="4475306" h="4754641">
                <a:moveTo>
                  <a:pt x="0" y="0"/>
                </a:moveTo>
                <a:lnTo>
                  <a:pt x="4475306" y="0"/>
                </a:lnTo>
                <a:lnTo>
                  <a:pt x="4475306" y="4754641"/>
                </a:lnTo>
                <a:lnTo>
                  <a:pt x="0" y="475464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-50800" y="9410700"/>
            <a:ext cx="9621520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01324" lvl="1" algn="ctr">
              <a:lnSpc>
                <a:spcPts val="4795"/>
              </a:lnSpc>
            </a:pPr>
            <a:r>
              <a:rPr lang="en-US" sz="4400" b="1" dirty="0">
                <a:solidFill>
                  <a:srgbClr val="FFFFFF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Sylwia Kadewska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5400" y="6969249"/>
            <a:ext cx="18288000" cy="3834076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8288000" cy="10286998"/>
            <a:chOff x="0" y="0"/>
            <a:chExt cx="24384000" cy="1371599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2515928" y="-1137341"/>
            <a:ext cx="13716000" cy="3581400"/>
            <a:chOff x="0" y="0"/>
            <a:chExt cx="18288000" cy="47752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8288000" cy="4775200"/>
            </a:xfrm>
            <a:custGeom>
              <a:avLst/>
              <a:gdLst/>
              <a:ahLst/>
              <a:cxnLst/>
              <a:rect l="l" t="t" r="r" b="b"/>
              <a:pathLst>
                <a:path w="18288000" h="4775200">
                  <a:moveTo>
                    <a:pt x="0" y="0"/>
                  </a:moveTo>
                  <a:lnTo>
                    <a:pt x="18288000" y="0"/>
                  </a:lnTo>
                  <a:lnTo>
                    <a:pt x="18288000" y="4775200"/>
                  </a:lnTo>
                  <a:lnTo>
                    <a:pt x="0" y="47752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18288000" cy="4832350"/>
            </a:xfrm>
            <a:prstGeom prst="rect">
              <a:avLst/>
            </a:prstGeom>
          </p:spPr>
          <p:txBody>
            <a:bodyPr lIns="0" tIns="0" rIns="0" bIns="0" rtlCol="0" anchor="b"/>
            <a:lstStyle/>
            <a:p>
              <a:pPr algn="ctr">
                <a:lnSpc>
                  <a:spcPts val="7128"/>
                </a:lnSpc>
              </a:pPr>
              <a:r>
                <a:rPr lang="en-US" sz="6600" b="1">
                  <a:solidFill>
                    <a:srgbClr val="FFFFFF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Background to the Study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0" y="3311149"/>
            <a:ext cx="18288000" cy="5357789"/>
            <a:chOff x="0" y="0"/>
            <a:chExt cx="4816593" cy="141110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816592" cy="1411105"/>
            </a:xfrm>
            <a:custGeom>
              <a:avLst/>
              <a:gdLst/>
              <a:ahLst/>
              <a:cxnLst/>
              <a:rect l="l" t="t" r="r" b="b"/>
              <a:pathLst>
                <a:path w="4816592" h="1411105">
                  <a:moveTo>
                    <a:pt x="0" y="0"/>
                  </a:moveTo>
                  <a:lnTo>
                    <a:pt x="4816592" y="0"/>
                  </a:lnTo>
                  <a:lnTo>
                    <a:pt x="4816592" y="1411105"/>
                  </a:lnTo>
                  <a:lnTo>
                    <a:pt x="0" y="1411105"/>
                  </a:lnTo>
                  <a:close/>
                </a:path>
              </a:pathLst>
            </a:custGeom>
            <a:solidFill>
              <a:srgbClr val="2B48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816593" cy="14492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765250" y="3146188"/>
            <a:ext cx="5522750" cy="5522750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24931" r="-2493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028700" y="3876992"/>
            <a:ext cx="11769129" cy="21610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Rise of automation and robotics across industries</a:t>
            </a:r>
          </a:p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Concept of “</a:t>
            </a:r>
            <a:r>
              <a:rPr lang="en-US" sz="3099" dirty="0" err="1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robophobia</a:t>
            </a: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” (Nomura, 2017)</a:t>
            </a:r>
          </a:p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Media influence (</a:t>
            </a:r>
            <a:r>
              <a:rPr lang="en-US" sz="3099" dirty="0" err="1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Backonja</a:t>
            </a: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et al., 2018; Woods, 2022)</a:t>
            </a:r>
          </a:p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Cultural perception of robots (</a:t>
            </a:r>
            <a:r>
              <a:rPr lang="en-US" sz="3099" dirty="0" err="1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Bartneck</a:t>
            </a: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et al., 2007)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8288000" cy="10286998"/>
            <a:chOff x="0" y="0"/>
            <a:chExt cx="24384000" cy="1371599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2515928" y="-1137341"/>
            <a:ext cx="13716000" cy="3581400"/>
            <a:chOff x="0" y="0"/>
            <a:chExt cx="18288000" cy="47752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8288000" cy="4775200"/>
            </a:xfrm>
            <a:custGeom>
              <a:avLst/>
              <a:gdLst/>
              <a:ahLst/>
              <a:cxnLst/>
              <a:rect l="l" t="t" r="r" b="b"/>
              <a:pathLst>
                <a:path w="18288000" h="4775200">
                  <a:moveTo>
                    <a:pt x="0" y="0"/>
                  </a:moveTo>
                  <a:lnTo>
                    <a:pt x="18288000" y="0"/>
                  </a:lnTo>
                  <a:lnTo>
                    <a:pt x="18288000" y="4775200"/>
                  </a:lnTo>
                  <a:lnTo>
                    <a:pt x="0" y="47752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18288000" cy="4832350"/>
            </a:xfrm>
            <a:prstGeom prst="rect">
              <a:avLst/>
            </a:prstGeom>
          </p:spPr>
          <p:txBody>
            <a:bodyPr lIns="0" tIns="0" rIns="0" bIns="0" rtlCol="0" anchor="b"/>
            <a:lstStyle/>
            <a:p>
              <a:pPr algn="ctr">
                <a:lnSpc>
                  <a:spcPts val="7128"/>
                </a:lnSpc>
              </a:pPr>
              <a:r>
                <a:rPr lang="en-US" sz="6600" b="1" dirty="0">
                  <a:solidFill>
                    <a:srgbClr val="FFFFFF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Age and Gender.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0" y="3311149"/>
            <a:ext cx="18288000" cy="5357789"/>
            <a:chOff x="0" y="0"/>
            <a:chExt cx="4816593" cy="141110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816592" cy="1411105"/>
            </a:xfrm>
            <a:custGeom>
              <a:avLst/>
              <a:gdLst/>
              <a:ahLst/>
              <a:cxnLst/>
              <a:rect l="l" t="t" r="r" b="b"/>
              <a:pathLst>
                <a:path w="4816592" h="1411105">
                  <a:moveTo>
                    <a:pt x="0" y="0"/>
                  </a:moveTo>
                  <a:lnTo>
                    <a:pt x="4816592" y="0"/>
                  </a:lnTo>
                  <a:lnTo>
                    <a:pt x="4816592" y="1411105"/>
                  </a:lnTo>
                  <a:lnTo>
                    <a:pt x="0" y="1411105"/>
                  </a:lnTo>
                  <a:close/>
                </a:path>
              </a:pathLst>
            </a:custGeom>
            <a:solidFill>
              <a:srgbClr val="2B48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816593" cy="14492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765250" y="3146188"/>
            <a:ext cx="5522750" cy="5522750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32987" r="-3298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028700" y="3876992"/>
            <a:ext cx="11769129" cy="16096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Understanding how demographic factors shape attitudes can inform better strategies for integrating robotics into society in a way that supports mental and economic well-being.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8288000" cy="10286998"/>
            <a:chOff x="0" y="0"/>
            <a:chExt cx="24384000" cy="1371599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2515928" y="-1137341"/>
            <a:ext cx="13716000" cy="3581400"/>
            <a:chOff x="0" y="0"/>
            <a:chExt cx="18288000" cy="47752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8288000" cy="4775200"/>
            </a:xfrm>
            <a:custGeom>
              <a:avLst/>
              <a:gdLst/>
              <a:ahLst/>
              <a:cxnLst/>
              <a:rect l="l" t="t" r="r" b="b"/>
              <a:pathLst>
                <a:path w="18288000" h="4775200">
                  <a:moveTo>
                    <a:pt x="0" y="0"/>
                  </a:moveTo>
                  <a:lnTo>
                    <a:pt x="18288000" y="0"/>
                  </a:lnTo>
                  <a:lnTo>
                    <a:pt x="18288000" y="4775200"/>
                  </a:lnTo>
                  <a:lnTo>
                    <a:pt x="0" y="47752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18288000" cy="4832350"/>
            </a:xfrm>
            <a:prstGeom prst="rect">
              <a:avLst/>
            </a:prstGeom>
          </p:spPr>
          <p:txBody>
            <a:bodyPr lIns="0" tIns="0" rIns="0" bIns="0" rtlCol="0" anchor="b"/>
            <a:lstStyle/>
            <a:p>
              <a:pPr algn="ctr">
                <a:lnSpc>
                  <a:spcPts val="7128"/>
                </a:lnSpc>
              </a:pPr>
              <a:r>
                <a:rPr lang="en-US" sz="6600" b="1">
                  <a:solidFill>
                    <a:srgbClr val="FFFFFF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Research Aims and Questions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0" y="3311149"/>
            <a:ext cx="18288000" cy="5357789"/>
            <a:chOff x="0" y="0"/>
            <a:chExt cx="4816593" cy="141110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816592" cy="1411105"/>
            </a:xfrm>
            <a:custGeom>
              <a:avLst/>
              <a:gdLst/>
              <a:ahLst/>
              <a:cxnLst/>
              <a:rect l="l" t="t" r="r" b="b"/>
              <a:pathLst>
                <a:path w="4816592" h="1411105">
                  <a:moveTo>
                    <a:pt x="0" y="0"/>
                  </a:moveTo>
                  <a:lnTo>
                    <a:pt x="4816592" y="0"/>
                  </a:lnTo>
                  <a:lnTo>
                    <a:pt x="4816592" y="1411105"/>
                  </a:lnTo>
                  <a:lnTo>
                    <a:pt x="0" y="1411105"/>
                  </a:lnTo>
                  <a:close/>
                </a:path>
              </a:pathLst>
            </a:custGeom>
            <a:solidFill>
              <a:srgbClr val="2B48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816593" cy="14492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765250" y="3146188"/>
            <a:ext cx="5522750" cy="5522750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r="-5009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028700" y="3876992"/>
            <a:ext cx="11769129" cy="27124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Aim: Explore how attitudes toward robots relate to job security</a:t>
            </a:r>
          </a:p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RQ1: Do negative attitudes correlate with job insecurity?</a:t>
            </a:r>
          </a:p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RQ2: Do men and women differ in robotic attitudes?</a:t>
            </a:r>
          </a:p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RQ3: Do younger and older participants differ?</a:t>
            </a:r>
          </a:p>
          <a:p>
            <a:pPr algn="l">
              <a:lnSpc>
                <a:spcPts val="4339"/>
              </a:lnSpc>
              <a:spcBef>
                <a:spcPct val="0"/>
              </a:spcBef>
            </a:pPr>
            <a:endParaRPr lang="en-US" sz="3099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8288000" cy="10286998"/>
            <a:chOff x="0" y="0"/>
            <a:chExt cx="24384000" cy="1371599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2515928" y="-1137341"/>
            <a:ext cx="13716000" cy="3581400"/>
            <a:chOff x="0" y="0"/>
            <a:chExt cx="18288000" cy="47752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8288000" cy="4775200"/>
            </a:xfrm>
            <a:custGeom>
              <a:avLst/>
              <a:gdLst/>
              <a:ahLst/>
              <a:cxnLst/>
              <a:rect l="l" t="t" r="r" b="b"/>
              <a:pathLst>
                <a:path w="18288000" h="4775200">
                  <a:moveTo>
                    <a:pt x="0" y="0"/>
                  </a:moveTo>
                  <a:lnTo>
                    <a:pt x="18288000" y="0"/>
                  </a:lnTo>
                  <a:lnTo>
                    <a:pt x="18288000" y="4775200"/>
                  </a:lnTo>
                  <a:lnTo>
                    <a:pt x="0" y="47752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18288000" cy="4832350"/>
            </a:xfrm>
            <a:prstGeom prst="rect">
              <a:avLst/>
            </a:prstGeom>
          </p:spPr>
          <p:txBody>
            <a:bodyPr lIns="0" tIns="0" rIns="0" bIns="0" rtlCol="0" anchor="b"/>
            <a:lstStyle/>
            <a:p>
              <a:pPr algn="ctr">
                <a:lnSpc>
                  <a:spcPts val="7128"/>
                </a:lnSpc>
              </a:pPr>
              <a:r>
                <a:rPr lang="en-US" sz="6600" b="1">
                  <a:solidFill>
                    <a:srgbClr val="FFFFFF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Methodology – Participants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0" y="3311149"/>
            <a:ext cx="18288000" cy="5357789"/>
            <a:chOff x="0" y="0"/>
            <a:chExt cx="4816593" cy="141110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816592" cy="1411105"/>
            </a:xfrm>
            <a:custGeom>
              <a:avLst/>
              <a:gdLst/>
              <a:ahLst/>
              <a:cxnLst/>
              <a:rect l="l" t="t" r="r" b="b"/>
              <a:pathLst>
                <a:path w="4816592" h="1411105">
                  <a:moveTo>
                    <a:pt x="0" y="0"/>
                  </a:moveTo>
                  <a:lnTo>
                    <a:pt x="4816592" y="0"/>
                  </a:lnTo>
                  <a:lnTo>
                    <a:pt x="4816592" y="1411105"/>
                  </a:lnTo>
                  <a:lnTo>
                    <a:pt x="0" y="1411105"/>
                  </a:lnTo>
                  <a:close/>
                </a:path>
              </a:pathLst>
            </a:custGeom>
            <a:solidFill>
              <a:srgbClr val="2B48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816593" cy="14492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765250" y="3146188"/>
            <a:ext cx="5522750" cy="5522750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25046" r="-2504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028700" y="3876992"/>
            <a:ext cx="11769129" cy="21610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 = 52 psychology students (43 women, 9 men)</a:t>
            </a:r>
          </a:p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Mean age = 30.79 (SD = 11.3)</a:t>
            </a:r>
          </a:p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Recruited via EMS platform</a:t>
            </a:r>
          </a:p>
          <a:p>
            <a:pPr algn="l">
              <a:lnSpc>
                <a:spcPts val="4339"/>
              </a:lnSpc>
              <a:spcBef>
                <a:spcPct val="0"/>
              </a:spcBef>
            </a:pPr>
            <a:endParaRPr lang="en-US" sz="3099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8288000" cy="10286998"/>
            <a:chOff x="0" y="0"/>
            <a:chExt cx="24384000" cy="1371599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2515928" y="-1137341"/>
            <a:ext cx="13716000" cy="3581400"/>
            <a:chOff x="0" y="0"/>
            <a:chExt cx="18288000" cy="47752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8288000" cy="4775200"/>
            </a:xfrm>
            <a:custGeom>
              <a:avLst/>
              <a:gdLst/>
              <a:ahLst/>
              <a:cxnLst/>
              <a:rect l="l" t="t" r="r" b="b"/>
              <a:pathLst>
                <a:path w="18288000" h="4775200">
                  <a:moveTo>
                    <a:pt x="0" y="0"/>
                  </a:moveTo>
                  <a:lnTo>
                    <a:pt x="18288000" y="0"/>
                  </a:lnTo>
                  <a:lnTo>
                    <a:pt x="18288000" y="4775200"/>
                  </a:lnTo>
                  <a:lnTo>
                    <a:pt x="0" y="47752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18288000" cy="4832350"/>
            </a:xfrm>
            <a:prstGeom prst="rect">
              <a:avLst/>
            </a:prstGeom>
          </p:spPr>
          <p:txBody>
            <a:bodyPr lIns="0" tIns="0" rIns="0" bIns="0" rtlCol="0" anchor="b"/>
            <a:lstStyle/>
            <a:p>
              <a:pPr algn="ctr">
                <a:lnSpc>
                  <a:spcPts val="7128"/>
                </a:lnSpc>
              </a:pPr>
              <a:r>
                <a:rPr lang="en-US" sz="6600" b="1">
                  <a:solidFill>
                    <a:srgbClr val="FFFFFF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Methodology – Design and Materials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0" y="3311149"/>
            <a:ext cx="18288000" cy="5357789"/>
            <a:chOff x="0" y="0"/>
            <a:chExt cx="4816593" cy="141110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816592" cy="1411105"/>
            </a:xfrm>
            <a:custGeom>
              <a:avLst/>
              <a:gdLst/>
              <a:ahLst/>
              <a:cxnLst/>
              <a:rect l="l" t="t" r="r" b="b"/>
              <a:pathLst>
                <a:path w="4816592" h="1411105">
                  <a:moveTo>
                    <a:pt x="0" y="0"/>
                  </a:moveTo>
                  <a:lnTo>
                    <a:pt x="4816592" y="0"/>
                  </a:lnTo>
                  <a:lnTo>
                    <a:pt x="4816592" y="1411105"/>
                  </a:lnTo>
                  <a:lnTo>
                    <a:pt x="0" y="1411105"/>
                  </a:lnTo>
                  <a:close/>
                </a:path>
              </a:pathLst>
            </a:custGeom>
            <a:solidFill>
              <a:srgbClr val="2B48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816593" cy="14492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2037722" y="4005350"/>
            <a:ext cx="14212557" cy="21610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Quantitative cross-sectional survey (Qualtrics)</a:t>
            </a:r>
          </a:p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GATORS (</a:t>
            </a:r>
            <a:r>
              <a:rPr lang="en-US" sz="3099" dirty="0" err="1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Kevalova</a:t>
            </a: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et al., 2022) – attitudes toward robots</a:t>
            </a:r>
          </a:p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Job Security Index (Probst, 2003)</a:t>
            </a:r>
          </a:p>
          <a:p>
            <a:pPr algn="l">
              <a:lnSpc>
                <a:spcPts val="4339"/>
              </a:lnSpc>
              <a:spcBef>
                <a:spcPct val="0"/>
              </a:spcBef>
            </a:pPr>
            <a:endParaRPr lang="en-US" sz="3099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8288000" cy="10286998"/>
            <a:chOff x="0" y="0"/>
            <a:chExt cx="24384000" cy="1371599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2515928" y="-1137341"/>
            <a:ext cx="13716000" cy="3581400"/>
            <a:chOff x="0" y="0"/>
            <a:chExt cx="18288000" cy="47752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8288000" cy="4775200"/>
            </a:xfrm>
            <a:custGeom>
              <a:avLst/>
              <a:gdLst/>
              <a:ahLst/>
              <a:cxnLst/>
              <a:rect l="l" t="t" r="r" b="b"/>
              <a:pathLst>
                <a:path w="18288000" h="4775200">
                  <a:moveTo>
                    <a:pt x="0" y="0"/>
                  </a:moveTo>
                  <a:lnTo>
                    <a:pt x="18288000" y="0"/>
                  </a:lnTo>
                  <a:lnTo>
                    <a:pt x="18288000" y="4775200"/>
                  </a:lnTo>
                  <a:lnTo>
                    <a:pt x="0" y="47752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18288000" cy="4832350"/>
            </a:xfrm>
            <a:prstGeom prst="rect">
              <a:avLst/>
            </a:prstGeom>
          </p:spPr>
          <p:txBody>
            <a:bodyPr lIns="0" tIns="0" rIns="0" bIns="0" rtlCol="0" anchor="b"/>
            <a:lstStyle/>
            <a:p>
              <a:pPr algn="ctr">
                <a:lnSpc>
                  <a:spcPts val="7128"/>
                </a:lnSpc>
              </a:pPr>
              <a:r>
                <a:rPr lang="en-US" sz="6600" b="1">
                  <a:solidFill>
                    <a:srgbClr val="FFFFFF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Procedure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0" y="3311149"/>
            <a:ext cx="18288000" cy="5357789"/>
            <a:chOff x="0" y="0"/>
            <a:chExt cx="4816593" cy="141110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816592" cy="1411105"/>
            </a:xfrm>
            <a:custGeom>
              <a:avLst/>
              <a:gdLst/>
              <a:ahLst/>
              <a:cxnLst/>
              <a:rect l="l" t="t" r="r" b="b"/>
              <a:pathLst>
                <a:path w="4816592" h="1411105">
                  <a:moveTo>
                    <a:pt x="0" y="0"/>
                  </a:moveTo>
                  <a:lnTo>
                    <a:pt x="4816592" y="0"/>
                  </a:lnTo>
                  <a:lnTo>
                    <a:pt x="4816592" y="1411105"/>
                  </a:lnTo>
                  <a:lnTo>
                    <a:pt x="0" y="1411105"/>
                  </a:lnTo>
                  <a:close/>
                </a:path>
              </a:pathLst>
            </a:custGeom>
            <a:solidFill>
              <a:srgbClr val="2B48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816593" cy="14492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765250" y="3146188"/>
            <a:ext cx="5522750" cy="5522750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27030" r="-2703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028700" y="3876992"/>
            <a:ext cx="11769129" cy="27124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Ethics approval granted</a:t>
            </a:r>
          </a:p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Participants read info sheet → gave consent → answered demographics → completed surveys</a:t>
            </a:r>
          </a:p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SPSS used for data analysis</a:t>
            </a:r>
          </a:p>
          <a:p>
            <a:pPr algn="l">
              <a:lnSpc>
                <a:spcPts val="4339"/>
              </a:lnSpc>
              <a:spcBef>
                <a:spcPct val="0"/>
              </a:spcBef>
            </a:pPr>
            <a:endParaRPr lang="en-US" sz="3099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8288000" cy="10286998"/>
            <a:chOff x="0" y="0"/>
            <a:chExt cx="24384000" cy="1371599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2515928" y="-1137341"/>
            <a:ext cx="13716000" cy="3581400"/>
            <a:chOff x="0" y="0"/>
            <a:chExt cx="18288000" cy="47752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8288000" cy="4775200"/>
            </a:xfrm>
            <a:custGeom>
              <a:avLst/>
              <a:gdLst/>
              <a:ahLst/>
              <a:cxnLst/>
              <a:rect l="l" t="t" r="r" b="b"/>
              <a:pathLst>
                <a:path w="18288000" h="4775200">
                  <a:moveTo>
                    <a:pt x="0" y="0"/>
                  </a:moveTo>
                  <a:lnTo>
                    <a:pt x="18288000" y="0"/>
                  </a:lnTo>
                  <a:lnTo>
                    <a:pt x="18288000" y="4775200"/>
                  </a:lnTo>
                  <a:lnTo>
                    <a:pt x="0" y="47752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18288000" cy="4832350"/>
            </a:xfrm>
            <a:prstGeom prst="rect">
              <a:avLst/>
            </a:prstGeom>
          </p:spPr>
          <p:txBody>
            <a:bodyPr lIns="0" tIns="0" rIns="0" bIns="0" rtlCol="0" anchor="b"/>
            <a:lstStyle/>
            <a:p>
              <a:pPr algn="ctr">
                <a:lnSpc>
                  <a:spcPts val="7128"/>
                </a:lnSpc>
              </a:pPr>
              <a:r>
                <a:rPr lang="en-US" sz="6600" b="1">
                  <a:solidFill>
                    <a:srgbClr val="FFFFFF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Results – Descriptive Statistics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0" y="3311149"/>
            <a:ext cx="18288000" cy="5357789"/>
            <a:chOff x="0" y="0"/>
            <a:chExt cx="4816593" cy="141110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816592" cy="1411105"/>
            </a:xfrm>
            <a:custGeom>
              <a:avLst/>
              <a:gdLst/>
              <a:ahLst/>
              <a:cxnLst/>
              <a:rect l="l" t="t" r="r" b="b"/>
              <a:pathLst>
                <a:path w="4816592" h="1411105">
                  <a:moveTo>
                    <a:pt x="0" y="0"/>
                  </a:moveTo>
                  <a:lnTo>
                    <a:pt x="4816592" y="0"/>
                  </a:lnTo>
                  <a:lnTo>
                    <a:pt x="4816592" y="1411105"/>
                  </a:lnTo>
                  <a:lnTo>
                    <a:pt x="0" y="1411105"/>
                  </a:lnTo>
                  <a:close/>
                </a:path>
              </a:pathLst>
            </a:custGeom>
            <a:solidFill>
              <a:srgbClr val="2B48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816593" cy="14492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765250" y="3146188"/>
            <a:ext cx="5522750" cy="5522750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24931" r="-2493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028700" y="3876992"/>
            <a:ext cx="11769129" cy="21610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GATORS Mean = 77.92; SD = 12.87</a:t>
            </a:r>
          </a:p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JSI Mean = 35.69; SD = 8.69</a:t>
            </a:r>
          </a:p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Normal distribution confirmed via Kolmogorov-Smirnov test</a:t>
            </a:r>
          </a:p>
          <a:p>
            <a:pPr algn="l">
              <a:lnSpc>
                <a:spcPts val="4339"/>
              </a:lnSpc>
              <a:spcBef>
                <a:spcPct val="0"/>
              </a:spcBef>
            </a:pPr>
            <a:endParaRPr lang="en-US" sz="3099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8288000" cy="10286998"/>
            <a:chOff x="0" y="0"/>
            <a:chExt cx="24384000" cy="1371599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2515928" y="-1137341"/>
            <a:ext cx="13716000" cy="3581400"/>
            <a:chOff x="0" y="0"/>
            <a:chExt cx="18288000" cy="47752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8288000" cy="4775200"/>
            </a:xfrm>
            <a:custGeom>
              <a:avLst/>
              <a:gdLst/>
              <a:ahLst/>
              <a:cxnLst/>
              <a:rect l="l" t="t" r="r" b="b"/>
              <a:pathLst>
                <a:path w="18288000" h="4775200">
                  <a:moveTo>
                    <a:pt x="0" y="0"/>
                  </a:moveTo>
                  <a:lnTo>
                    <a:pt x="18288000" y="0"/>
                  </a:lnTo>
                  <a:lnTo>
                    <a:pt x="18288000" y="4775200"/>
                  </a:lnTo>
                  <a:lnTo>
                    <a:pt x="0" y="47752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18288000" cy="4832350"/>
            </a:xfrm>
            <a:prstGeom prst="rect">
              <a:avLst/>
            </a:prstGeom>
          </p:spPr>
          <p:txBody>
            <a:bodyPr lIns="0" tIns="0" rIns="0" bIns="0" rtlCol="0" anchor="b"/>
            <a:lstStyle/>
            <a:p>
              <a:pPr algn="ctr">
                <a:lnSpc>
                  <a:spcPts val="7128"/>
                </a:lnSpc>
              </a:pPr>
              <a:r>
                <a:rPr lang="en-US" sz="6600" b="1">
                  <a:solidFill>
                    <a:srgbClr val="FFFFFF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Results – Key Findings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0" y="3311149"/>
            <a:ext cx="18288000" cy="5357789"/>
            <a:chOff x="0" y="0"/>
            <a:chExt cx="4816593" cy="141110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816592" cy="1411105"/>
            </a:xfrm>
            <a:custGeom>
              <a:avLst/>
              <a:gdLst/>
              <a:ahLst/>
              <a:cxnLst/>
              <a:rect l="l" t="t" r="r" b="b"/>
              <a:pathLst>
                <a:path w="4816592" h="1411105">
                  <a:moveTo>
                    <a:pt x="0" y="0"/>
                  </a:moveTo>
                  <a:lnTo>
                    <a:pt x="4816592" y="0"/>
                  </a:lnTo>
                  <a:lnTo>
                    <a:pt x="4816592" y="1411105"/>
                  </a:lnTo>
                  <a:lnTo>
                    <a:pt x="0" y="1411105"/>
                  </a:lnTo>
                  <a:close/>
                </a:path>
              </a:pathLst>
            </a:custGeom>
            <a:solidFill>
              <a:srgbClr val="2B48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816593" cy="14492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765250" y="3146188"/>
            <a:ext cx="5522750" cy="5522750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028700" y="3876992"/>
            <a:ext cx="11769129" cy="21610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No significant correlation between robot attitudes and job insecurity (r = .155, p = .271)</a:t>
            </a:r>
          </a:p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No significant gender or age differences in attitudes (all p &gt; .05)</a:t>
            </a:r>
          </a:p>
          <a:p>
            <a:pPr algn="l">
              <a:lnSpc>
                <a:spcPts val="4339"/>
              </a:lnSpc>
              <a:spcBef>
                <a:spcPct val="0"/>
              </a:spcBef>
            </a:pPr>
            <a:endParaRPr lang="en-US" sz="3099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0" y="0"/>
            <a:ext cx="18288000" cy="10286998"/>
            <a:chOff x="0" y="0"/>
            <a:chExt cx="24384000" cy="1371599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2515928" y="-1137341"/>
            <a:ext cx="13716000" cy="3581400"/>
            <a:chOff x="0" y="0"/>
            <a:chExt cx="18288000" cy="47752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8288000" cy="4775200"/>
            </a:xfrm>
            <a:custGeom>
              <a:avLst/>
              <a:gdLst/>
              <a:ahLst/>
              <a:cxnLst/>
              <a:rect l="l" t="t" r="r" b="b"/>
              <a:pathLst>
                <a:path w="18288000" h="4775200">
                  <a:moveTo>
                    <a:pt x="0" y="0"/>
                  </a:moveTo>
                  <a:lnTo>
                    <a:pt x="18288000" y="0"/>
                  </a:lnTo>
                  <a:lnTo>
                    <a:pt x="18288000" y="4775200"/>
                  </a:lnTo>
                  <a:lnTo>
                    <a:pt x="0" y="47752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18288000" cy="4832350"/>
            </a:xfrm>
            <a:prstGeom prst="rect">
              <a:avLst/>
            </a:prstGeom>
          </p:spPr>
          <p:txBody>
            <a:bodyPr lIns="0" tIns="0" rIns="0" bIns="0" rtlCol="0" anchor="b"/>
            <a:lstStyle/>
            <a:p>
              <a:pPr algn="ctr">
                <a:lnSpc>
                  <a:spcPts val="7128"/>
                </a:lnSpc>
              </a:pPr>
              <a:r>
                <a:rPr lang="en-US" sz="6600" b="1">
                  <a:solidFill>
                    <a:srgbClr val="FFFFFF"/>
                  </a:solidFill>
                  <a:latin typeface="Times New Roman Bold"/>
                  <a:ea typeface="Times New Roman Bold"/>
                  <a:cs typeface="Times New Roman Bold"/>
                  <a:sym typeface="Times New Roman Bold"/>
                </a:rPr>
                <a:t>Evaluation &amp; Future Research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0" y="3252875"/>
            <a:ext cx="18288000" cy="5357789"/>
            <a:chOff x="0" y="0"/>
            <a:chExt cx="4816593" cy="141110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816592" cy="1411105"/>
            </a:xfrm>
            <a:custGeom>
              <a:avLst/>
              <a:gdLst/>
              <a:ahLst/>
              <a:cxnLst/>
              <a:rect l="l" t="t" r="r" b="b"/>
              <a:pathLst>
                <a:path w="4816592" h="1411105">
                  <a:moveTo>
                    <a:pt x="0" y="0"/>
                  </a:moveTo>
                  <a:lnTo>
                    <a:pt x="4816592" y="0"/>
                  </a:lnTo>
                  <a:lnTo>
                    <a:pt x="4816592" y="1411105"/>
                  </a:lnTo>
                  <a:lnTo>
                    <a:pt x="0" y="1411105"/>
                  </a:lnTo>
                  <a:close/>
                </a:path>
              </a:pathLst>
            </a:custGeom>
            <a:solidFill>
              <a:srgbClr val="2B48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816593" cy="14492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2515928" y="3737527"/>
            <a:ext cx="13518744" cy="21610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Strengths: Valid tools, ethical procedures, clear focus</a:t>
            </a:r>
          </a:p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Limitations: Small sample, gender imbalance, university-only participants</a:t>
            </a:r>
          </a:p>
          <a:p>
            <a:pPr marL="669283" lvl="1" indent="-334641" algn="l">
              <a:lnSpc>
                <a:spcPts val="4339"/>
              </a:lnSpc>
              <a:buFont typeface="Arial"/>
              <a:buChar char="•"/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Future studies should include wider samples and possibly qualitative interviews</a:t>
            </a:r>
          </a:p>
          <a:p>
            <a:pPr algn="l">
              <a:lnSpc>
                <a:spcPts val="4339"/>
              </a:lnSpc>
              <a:spcBef>
                <a:spcPct val="0"/>
              </a:spcBef>
            </a:pPr>
            <a:r>
              <a:rPr lang="en-US" sz="3099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47716" y="341032"/>
            <a:ext cx="11015853" cy="3086100"/>
            <a:chOff x="0" y="0"/>
            <a:chExt cx="2901295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901295" cy="812800"/>
            </a:xfrm>
            <a:custGeom>
              <a:avLst/>
              <a:gdLst/>
              <a:ahLst/>
              <a:cxnLst/>
              <a:rect l="l" t="t" r="r" b="b"/>
              <a:pathLst>
                <a:path w="2901295" h="812800">
                  <a:moveTo>
                    <a:pt x="0" y="0"/>
                  </a:moveTo>
                  <a:lnTo>
                    <a:pt x="2901295" y="0"/>
                  </a:lnTo>
                  <a:lnTo>
                    <a:pt x="2901295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2B48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901295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-10800000">
            <a:off x="0" y="341032"/>
            <a:ext cx="1183468" cy="3086100"/>
            <a:chOff x="0" y="0"/>
            <a:chExt cx="291397" cy="75986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91397" cy="759868"/>
            </a:xfrm>
            <a:custGeom>
              <a:avLst/>
              <a:gdLst/>
              <a:ahLst/>
              <a:cxnLst/>
              <a:rect l="l" t="t" r="r" b="b"/>
              <a:pathLst>
                <a:path w="291397" h="759868">
                  <a:moveTo>
                    <a:pt x="88197" y="0"/>
                  </a:moveTo>
                  <a:lnTo>
                    <a:pt x="0" y="0"/>
                  </a:lnTo>
                  <a:lnTo>
                    <a:pt x="0" y="759868"/>
                  </a:lnTo>
                  <a:lnTo>
                    <a:pt x="88197" y="759868"/>
                  </a:lnTo>
                  <a:lnTo>
                    <a:pt x="291397" y="379934"/>
                  </a:lnTo>
                  <a:lnTo>
                    <a:pt x="88197" y="0"/>
                  </a:lnTo>
                  <a:close/>
                </a:path>
              </a:pathLst>
            </a:custGeom>
            <a:solidFill>
              <a:srgbClr val="2B48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77097" cy="7979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018173" y="1379891"/>
            <a:ext cx="8454806" cy="9036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7419"/>
              </a:lnSpc>
              <a:spcBef>
                <a:spcPct val="0"/>
              </a:spcBef>
            </a:pPr>
            <a:r>
              <a:rPr lang="en-US" sz="5299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Conclusion &amp; Reflection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91002" y="5275053"/>
            <a:ext cx="7345135" cy="589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759"/>
              </a:lnSpc>
              <a:spcBef>
                <a:spcPct val="0"/>
              </a:spcBef>
            </a:pPr>
            <a:r>
              <a:rPr lang="en-US" sz="3399" b="1">
                <a:solidFill>
                  <a:srgbClr val="FFFFFF"/>
                </a:solidFill>
                <a:latin typeface="Inter Bold"/>
                <a:ea typeface="Inter Bold"/>
                <a:cs typeface="Inter Bold"/>
                <a:sym typeface="Inter Bold"/>
              </a:rPr>
              <a:t>Presentation by Financial Team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66566" y="4138423"/>
            <a:ext cx="15090085" cy="24104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 algn="l">
              <a:lnSpc>
                <a:spcPts val="4759"/>
              </a:lnSpc>
              <a:spcBef>
                <a:spcPct val="0"/>
              </a:spcBef>
              <a:buFont typeface="Arial"/>
              <a:buChar char="•"/>
            </a:pPr>
            <a:r>
              <a:rPr lang="en-US" sz="33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Robots may not be seen as threatening by young, educated populations</a:t>
            </a:r>
          </a:p>
          <a:p>
            <a:pPr marL="734059" lvl="1" indent="-367030" algn="l">
              <a:lnSpc>
                <a:spcPts val="4759"/>
              </a:lnSpc>
              <a:spcBef>
                <a:spcPct val="0"/>
              </a:spcBef>
              <a:buFont typeface="Arial"/>
              <a:buChar char="•"/>
            </a:pPr>
            <a:r>
              <a:rPr lang="en-US" sz="33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No significant link found between robot attitudes and job insecurity</a:t>
            </a:r>
          </a:p>
          <a:p>
            <a:pPr marL="734059" lvl="1" indent="-367030" algn="l">
              <a:lnSpc>
                <a:spcPts val="4759"/>
              </a:lnSpc>
              <a:spcBef>
                <a:spcPct val="0"/>
              </a:spcBef>
              <a:buFont typeface="Arial"/>
              <a:buChar char="•"/>
            </a:pPr>
            <a:r>
              <a:rPr lang="en-US" sz="33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Valuable experience in designing surveys and statistical analysis</a:t>
            </a:r>
          </a:p>
          <a:p>
            <a:pPr algn="l">
              <a:lnSpc>
                <a:spcPts val="4759"/>
              </a:lnSpc>
              <a:spcBef>
                <a:spcPct val="0"/>
              </a:spcBef>
            </a:pPr>
            <a:endParaRPr lang="en-US" sz="3399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89462" y="1587184"/>
            <a:ext cx="15869838" cy="7749265"/>
            <a:chOff x="0" y="0"/>
            <a:chExt cx="4179710" cy="204095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179710" cy="2040959"/>
            </a:xfrm>
            <a:custGeom>
              <a:avLst/>
              <a:gdLst/>
              <a:ahLst/>
              <a:cxnLst/>
              <a:rect l="l" t="t" r="r" b="b"/>
              <a:pathLst>
                <a:path w="4179710" h="2040959">
                  <a:moveTo>
                    <a:pt x="0" y="0"/>
                  </a:moveTo>
                  <a:lnTo>
                    <a:pt x="4179710" y="0"/>
                  </a:lnTo>
                  <a:lnTo>
                    <a:pt x="4179710" y="2040959"/>
                  </a:lnTo>
                  <a:lnTo>
                    <a:pt x="0" y="2040959"/>
                  </a:lnTo>
                  <a:close/>
                </a:path>
              </a:pathLst>
            </a:custGeom>
            <a:solidFill>
              <a:srgbClr val="2B48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95250"/>
              <a:ext cx="4179710" cy="21362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518157" lvl="1" indent="-259078" algn="l">
                <a:lnSpc>
                  <a:spcPts val="3359"/>
                </a:lnSpc>
                <a:buFont typeface="Arial"/>
                <a:buChar char="•"/>
              </a:pPr>
              <a:r>
                <a:rPr lang="en-US" sz="2399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Backonja, U., Hall, A. K., Painter, I., Kneale, L., Lazar, A., Cakmak, M., ... &amp; Demiris, G. (2018). Comfort and attitudes towards robots among young, middle‐aged, and older adults: A cross‐sectional study. Journal of Nursing Scholarship, 50(6), 623–633.</a:t>
              </a:r>
            </a:p>
            <a:p>
              <a:pPr marL="518157" lvl="1" indent="-259078" algn="l">
                <a:lnSpc>
                  <a:spcPts val="3359"/>
                </a:lnSpc>
                <a:buFont typeface="Arial"/>
                <a:buChar char="•"/>
              </a:pPr>
              <a:r>
                <a:rPr lang="en-US" sz="2399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Bartneck, C., Nomura, T., Kanda, T., Suzuki, T., &amp; Kato, K. (2007). Cultural differences in attitudes toward robots. AI &amp; Society, 22(4), 329–342. </a:t>
              </a:r>
              <a:r>
                <a:rPr lang="en-US" sz="2399" u="sng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  <a:hlinkClick r:id="rId2" tooltip="https://doi.org/10.1007/s00146-007-0126-3"/>
                </a:rPr>
                <a:t>https://doi.org/10.1007/s00146-007-0126-3</a:t>
              </a:r>
            </a:p>
            <a:p>
              <a:pPr marL="518157" lvl="1" indent="-259078" algn="l">
                <a:lnSpc>
                  <a:spcPts val="3359"/>
                </a:lnSpc>
                <a:buFont typeface="Arial"/>
                <a:buChar char="•"/>
              </a:pPr>
              <a:r>
                <a:rPr lang="en-US" sz="2399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Frey, C. B., &amp; Osborne, M. A. (2017). The future of employment: How susceptible are jobs to computerization? Technological Forecasting and Social Change, 114, 254–280. </a:t>
              </a:r>
              <a:r>
                <a:rPr lang="en-US" sz="2399" u="sng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  <a:hlinkClick r:id="rId3" tooltip="https://doi.org/10.1016/j.techfore.2016.08.019"/>
                </a:rPr>
                <a:t>https://doi.org/10.1016/j.techfore.2016.08.019</a:t>
              </a:r>
            </a:p>
            <a:p>
              <a:pPr marL="518157" lvl="1" indent="-259078" algn="l">
                <a:lnSpc>
                  <a:spcPts val="3359"/>
                </a:lnSpc>
                <a:buFont typeface="Arial"/>
                <a:buChar char="•"/>
              </a:pPr>
              <a:r>
                <a:rPr lang="en-US" sz="2399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Granulo, A., Fuchs, C., &amp; Puntoni, S. (2019). Psychological reactions to human versus robotic job replacement. Nature Human Behaviour, 3(10), 1062–1069.</a:t>
              </a:r>
            </a:p>
            <a:p>
              <a:pPr marL="518157" lvl="1" indent="-259078" algn="l">
                <a:lnSpc>
                  <a:spcPts val="3359"/>
                </a:lnSpc>
                <a:buFont typeface="Arial"/>
                <a:buChar char="•"/>
              </a:pPr>
              <a:r>
                <a:rPr lang="en-US" sz="2399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Kevalova, M., Kunnari, A., Sundvall, J., &amp; Laakasuo, M. (2022). General Attitudes Towards Robots Scale (GAToRS): A new instrument for social surveys. International Journal of Social Robotics, 14(7), 1559–1581.</a:t>
              </a:r>
            </a:p>
            <a:p>
              <a:pPr marL="518157" lvl="1" indent="-259078" algn="l">
                <a:lnSpc>
                  <a:spcPts val="3359"/>
                </a:lnSpc>
                <a:buFont typeface="Arial"/>
                <a:buChar char="•"/>
              </a:pPr>
              <a:r>
                <a:rPr lang="en-US" sz="2399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Nomura, T. (2017). Robots and fear: Psychological mechanisms of the fear caused by robots. International Journal of Social Robotics, 9(1), 117–131. </a:t>
              </a:r>
            </a:p>
            <a:p>
              <a:pPr algn="l">
                <a:lnSpc>
                  <a:spcPts val="3359"/>
                </a:lnSpc>
              </a:pPr>
              <a:endParaRPr lang="en-US" sz="2399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210334" y="562292"/>
            <a:ext cx="7345135" cy="1024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7559"/>
              </a:lnSpc>
              <a:spcBef>
                <a:spcPct val="0"/>
              </a:spcBef>
            </a:pPr>
            <a:r>
              <a:rPr lang="en-US" sz="5399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References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89462" y="1587184"/>
            <a:ext cx="15869838" cy="7749265"/>
            <a:chOff x="0" y="0"/>
            <a:chExt cx="4179710" cy="204095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179710" cy="2040959"/>
            </a:xfrm>
            <a:custGeom>
              <a:avLst/>
              <a:gdLst/>
              <a:ahLst/>
              <a:cxnLst/>
              <a:rect l="l" t="t" r="r" b="b"/>
              <a:pathLst>
                <a:path w="4179710" h="2040959">
                  <a:moveTo>
                    <a:pt x="0" y="0"/>
                  </a:moveTo>
                  <a:lnTo>
                    <a:pt x="4179710" y="0"/>
                  </a:lnTo>
                  <a:lnTo>
                    <a:pt x="4179710" y="2040959"/>
                  </a:lnTo>
                  <a:lnTo>
                    <a:pt x="0" y="2040959"/>
                  </a:lnTo>
                  <a:close/>
                </a:path>
              </a:pathLst>
            </a:custGeom>
            <a:solidFill>
              <a:srgbClr val="2B485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04775"/>
              <a:ext cx="4179710" cy="21457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561336" lvl="1" indent="-280668" algn="l">
                <a:lnSpc>
                  <a:spcPts val="3639"/>
                </a:lnSpc>
                <a:buFont typeface="Arial"/>
                <a:buChar char="•"/>
              </a:pPr>
              <a:r>
                <a:rPr lang="en-US" sz="2599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Probst, T. M. (2003). Development and validation of the Job Security Index and the Job Security Satisfaction Scale: A classical test theory and IRT approach. Journal of Occupational and Organizational Psychology, 76(4), 451–467.</a:t>
              </a:r>
            </a:p>
            <a:p>
              <a:pPr marL="561336" lvl="1" indent="-280668" algn="l">
                <a:lnSpc>
                  <a:spcPts val="3639"/>
                </a:lnSpc>
                <a:buFont typeface="Arial"/>
                <a:buChar char="•"/>
              </a:pPr>
              <a:r>
                <a:rPr lang="en-US" sz="2599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Szabó, N., Williams, C., &amp; Tanaka, H. (2021). Gender differences in attitudes toward robots: A meta-analysis. International Journal of Social Robotics, 13(6), 1323–1336. </a:t>
              </a:r>
              <a:r>
                <a:rPr lang="en-US" sz="2599" u="sng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  <a:hlinkClick r:id="rId2" tooltip="https://doi.org/10.1007/s12369-020-00714-0"/>
                </a:rPr>
                <a:t>https://doi.org/10.1007/s12369-020-00714-0</a:t>
              </a:r>
            </a:p>
            <a:p>
              <a:pPr marL="561336" lvl="1" indent="-280668" algn="l">
                <a:lnSpc>
                  <a:spcPts val="3639"/>
                </a:lnSpc>
                <a:buFont typeface="Arial"/>
                <a:buChar char="•"/>
              </a:pPr>
              <a:r>
                <a:rPr lang="en-US" sz="2599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Woods, D. D. (2022). The ethics of AI decision-making: Concerns and challenges. AI &amp; Ethics, 3(2), 155–169. </a:t>
              </a:r>
              <a:r>
                <a:rPr lang="en-US" sz="2599" u="sng">
                  <a:solidFill>
                    <a:srgbClr val="FFFFFF"/>
                  </a:solidFill>
                  <a:latin typeface="Times New Roman"/>
                  <a:ea typeface="Times New Roman"/>
                  <a:cs typeface="Times New Roman"/>
                  <a:sym typeface="Times New Roman"/>
                  <a:hlinkClick r:id="rId3" tooltip="https://doi.org/10.1007/s43681-022-00123-5"/>
                </a:rPr>
                <a:t>https://doi.org/10.1007/s43681-022-00123-5</a:t>
              </a:r>
            </a:p>
            <a:p>
              <a:pPr algn="l">
                <a:lnSpc>
                  <a:spcPts val="3639"/>
                </a:lnSpc>
              </a:pPr>
              <a:endParaRPr lang="en-US" sz="2599" u="sng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 tooltip="https://doi.org/10.1007/s43681-022-00123-5"/>
              </a:endParaRP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864922" y="411479"/>
            <a:ext cx="7345135" cy="1024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59"/>
              </a:lnSpc>
              <a:spcBef>
                <a:spcPct val="0"/>
              </a:spcBef>
            </a:pPr>
            <a:r>
              <a:rPr lang="en-US" sz="5399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References (Cont:)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51D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481847" y="5736563"/>
            <a:ext cx="5433416" cy="4333149"/>
          </a:xfrm>
          <a:custGeom>
            <a:avLst/>
            <a:gdLst/>
            <a:ahLst/>
            <a:cxnLst/>
            <a:rect l="l" t="t" r="r" b="b"/>
            <a:pathLst>
              <a:path w="5433416" h="4333149">
                <a:moveTo>
                  <a:pt x="0" y="0"/>
                </a:moveTo>
                <a:lnTo>
                  <a:pt x="5433416" y="0"/>
                </a:lnTo>
                <a:lnTo>
                  <a:pt x="5433416" y="4333149"/>
                </a:lnTo>
                <a:lnTo>
                  <a:pt x="0" y="433314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5503633" y="3638968"/>
            <a:ext cx="7280734" cy="15045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2216"/>
              </a:lnSpc>
            </a:pPr>
            <a:r>
              <a:rPr lang="en-US" sz="8726" b="1" spc="532">
                <a:solidFill>
                  <a:srgbClr val="17E3B2"/>
                </a:solidFill>
                <a:latin typeface="Almarai Bold"/>
                <a:ea typeface="Almarai Bold"/>
                <a:cs typeface="Almarai Bold"/>
                <a:sym typeface="Almarai Bold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</TotalTime>
  <Words>757</Words>
  <Application>Microsoft Office PowerPoint</Application>
  <PresentationFormat>Custom</PresentationFormat>
  <Paragraphs>58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Almarai Bold</vt:lpstr>
      <vt:lpstr>Arial</vt:lpstr>
      <vt:lpstr>Times New Roman Bold</vt:lpstr>
      <vt:lpstr>League Spartan</vt:lpstr>
      <vt:lpstr>Calibri</vt:lpstr>
      <vt:lpstr>Inter Bold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disseer.pptx</dc:title>
  <dc:creator>Saqib Keerio</dc:creator>
  <cp:lastModifiedBy>Sylwia Kadewska (2105813)</cp:lastModifiedBy>
  <cp:revision>6</cp:revision>
  <dcterms:created xsi:type="dcterms:W3CDTF">2006-08-16T00:00:00Z</dcterms:created>
  <dcterms:modified xsi:type="dcterms:W3CDTF">2025-07-24T06:39:25Z</dcterms:modified>
  <dc:identifier>DAGtVo8yS0Y</dc:identifier>
</cp:coreProperties>
</file>