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72"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05" autoAdjust="0"/>
    <p:restoredTop sz="94660"/>
  </p:normalViewPr>
  <p:slideViewPr>
    <p:cSldViewPr snapToGrid="0">
      <p:cViewPr varScale="1">
        <p:scale>
          <a:sx n="78" d="100"/>
          <a:sy n="78" d="100"/>
        </p:scale>
        <p:origin x="835" y="6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ra Maria Ioana Stanciu" userId="d1dc5b5f9ec08d37" providerId="LiveId" clId="{AA8ACBBC-5D09-4766-A40B-F709007C5232}"/>
    <pc:docChg chg="undo redo custSel modSld">
      <pc:chgData name="Alexandra Maria Ioana Stanciu" userId="d1dc5b5f9ec08d37" providerId="LiveId" clId="{AA8ACBBC-5D09-4766-A40B-F709007C5232}" dt="2025-02-23T20:28:23.352" v="36" actId="20577"/>
      <pc:docMkLst>
        <pc:docMk/>
      </pc:docMkLst>
      <pc:sldChg chg="modSp mod">
        <pc:chgData name="Alexandra Maria Ioana Stanciu" userId="d1dc5b5f9ec08d37" providerId="LiveId" clId="{AA8ACBBC-5D09-4766-A40B-F709007C5232}" dt="2025-02-23T20:27:20.069" v="10"/>
        <pc:sldMkLst>
          <pc:docMk/>
          <pc:sldMk cId="2048437362" sldId="257"/>
        </pc:sldMkLst>
        <pc:spChg chg="mod">
          <ac:chgData name="Alexandra Maria Ioana Stanciu" userId="d1dc5b5f9ec08d37" providerId="LiveId" clId="{AA8ACBBC-5D09-4766-A40B-F709007C5232}" dt="2025-02-23T20:27:20.069" v="10"/>
          <ac:spMkLst>
            <pc:docMk/>
            <pc:sldMk cId="2048437362" sldId="257"/>
            <ac:spMk id="3" creationId="{E5A09222-6002-B622-869D-13CEFC836837}"/>
          </ac:spMkLst>
        </pc:spChg>
      </pc:sldChg>
      <pc:sldChg chg="modSp mod">
        <pc:chgData name="Alexandra Maria Ioana Stanciu" userId="d1dc5b5f9ec08d37" providerId="LiveId" clId="{AA8ACBBC-5D09-4766-A40B-F709007C5232}" dt="2025-02-23T20:28:23.352" v="36" actId="20577"/>
        <pc:sldMkLst>
          <pc:docMk/>
          <pc:sldMk cId="2357329301" sldId="272"/>
        </pc:sldMkLst>
        <pc:spChg chg="mod">
          <ac:chgData name="Alexandra Maria Ioana Stanciu" userId="d1dc5b5f9ec08d37" providerId="LiveId" clId="{AA8ACBBC-5D09-4766-A40B-F709007C5232}" dt="2025-02-23T20:28:23.352" v="36" actId="20577"/>
          <ac:spMkLst>
            <pc:docMk/>
            <pc:sldMk cId="2357329301" sldId="272"/>
            <ac:spMk id="2" creationId="{FA7BCECF-A722-D045-5BD8-B068AA1E2077}"/>
          </ac:spMkLst>
        </pc:spChg>
        <pc:spChg chg="mod">
          <ac:chgData name="Alexandra Maria Ioana Stanciu" userId="d1dc5b5f9ec08d37" providerId="LiveId" clId="{AA8ACBBC-5D09-4766-A40B-F709007C5232}" dt="2025-02-23T20:28:05.066" v="26" actId="122"/>
          <ac:spMkLst>
            <pc:docMk/>
            <pc:sldMk cId="2357329301" sldId="272"/>
            <ac:spMk id="3" creationId="{1D340B30-07E4-9890-8064-53BB0153AE03}"/>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2.png"/><Relationship Id="rId7" Type="http://schemas.openxmlformats.org/officeDocument/2006/relationships/image" Target="../media/image25.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4.svg"/><Relationship Id="rId5" Type="http://schemas.openxmlformats.org/officeDocument/2006/relationships/image" Target="../media/image16.png"/><Relationship Id="rId4" Type="http://schemas.openxmlformats.org/officeDocument/2006/relationships/image" Target="../media/image2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2.png"/><Relationship Id="rId7" Type="http://schemas.openxmlformats.org/officeDocument/2006/relationships/image" Target="../media/image25.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4.svg"/><Relationship Id="rId5" Type="http://schemas.openxmlformats.org/officeDocument/2006/relationships/image" Target="../media/image16.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AC7FB5-CE59-4C51-821C-A7C6FF4BD08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3995C05-FDAD-47DD-8367-381ACA49D1D1}">
      <dgm:prSet custT="1"/>
      <dgm:spPr/>
      <dgm:t>
        <a:bodyPr/>
        <a:lstStyle/>
        <a:p>
          <a:pPr>
            <a:lnSpc>
              <a:spcPct val="100000"/>
            </a:lnSpc>
          </a:pPr>
          <a:r>
            <a:rPr lang="en-GB" sz="2000" dirty="0">
              <a:latin typeface="Times New Roman" panose="02020603050405020304" pitchFamily="18" charset="0"/>
              <a:cs typeface="Times New Roman" panose="02020603050405020304" pitchFamily="18" charset="0"/>
            </a:rPr>
            <a:t>Triple Bottom Line framework integration.</a:t>
          </a:r>
          <a:endParaRPr lang="en-US" sz="2000" dirty="0">
            <a:latin typeface="Times New Roman" panose="02020603050405020304" pitchFamily="18" charset="0"/>
            <a:cs typeface="Times New Roman" panose="02020603050405020304" pitchFamily="18" charset="0"/>
          </a:endParaRPr>
        </a:p>
      </dgm:t>
    </dgm:pt>
    <dgm:pt modelId="{A2A5C3BB-249D-4A27-AE78-7CB1DBCDAE69}" type="parTrans" cxnId="{08321AA6-D808-4011-BFC3-240F9FA67706}">
      <dgm:prSet/>
      <dgm:spPr/>
      <dgm:t>
        <a:bodyPr/>
        <a:lstStyle/>
        <a:p>
          <a:endParaRPr lang="en-US"/>
        </a:p>
      </dgm:t>
    </dgm:pt>
    <dgm:pt modelId="{105AC164-7986-4E3F-BCFB-4A76417FEB61}" type="sibTrans" cxnId="{08321AA6-D808-4011-BFC3-240F9FA67706}">
      <dgm:prSet/>
      <dgm:spPr/>
      <dgm:t>
        <a:bodyPr/>
        <a:lstStyle/>
        <a:p>
          <a:endParaRPr lang="en-US"/>
        </a:p>
      </dgm:t>
    </dgm:pt>
    <dgm:pt modelId="{84C54BD5-8543-4443-AECC-69DE35B84241}">
      <dgm:prSet custT="1"/>
      <dgm:spPr/>
      <dgm:t>
        <a:bodyPr/>
        <a:lstStyle/>
        <a:p>
          <a:pPr>
            <a:lnSpc>
              <a:spcPct val="100000"/>
            </a:lnSpc>
          </a:pPr>
          <a:r>
            <a:rPr lang="en-GB" sz="2000" dirty="0">
              <a:latin typeface="Times New Roman" panose="02020603050405020304" pitchFamily="18" charset="0"/>
              <a:cs typeface="Times New Roman" panose="02020603050405020304" pitchFamily="18" charset="0"/>
            </a:rPr>
            <a:t>Sustainability’s value creation has been supported by stakeholder theory.</a:t>
          </a:r>
          <a:endParaRPr lang="en-US" sz="2000" dirty="0">
            <a:latin typeface="Times New Roman" panose="02020603050405020304" pitchFamily="18" charset="0"/>
            <a:cs typeface="Times New Roman" panose="02020603050405020304" pitchFamily="18" charset="0"/>
          </a:endParaRPr>
        </a:p>
      </dgm:t>
    </dgm:pt>
    <dgm:pt modelId="{301AD002-B212-4E2A-964C-82FDAEBF2B4E}" type="parTrans" cxnId="{F5B00B22-8B23-49DA-9FE2-452C4D115A06}">
      <dgm:prSet/>
      <dgm:spPr/>
      <dgm:t>
        <a:bodyPr/>
        <a:lstStyle/>
        <a:p>
          <a:endParaRPr lang="en-US"/>
        </a:p>
      </dgm:t>
    </dgm:pt>
    <dgm:pt modelId="{622F527D-42C2-4B46-92DC-45E7562E7F06}" type="sibTrans" cxnId="{F5B00B22-8B23-49DA-9FE2-452C4D115A06}">
      <dgm:prSet/>
      <dgm:spPr/>
      <dgm:t>
        <a:bodyPr/>
        <a:lstStyle/>
        <a:p>
          <a:endParaRPr lang="en-US"/>
        </a:p>
      </dgm:t>
    </dgm:pt>
    <dgm:pt modelId="{3BA864E0-6697-42AD-B948-BF7CC4CDA683}">
      <dgm:prSet custT="1"/>
      <dgm:spPr/>
      <dgm:t>
        <a:bodyPr/>
        <a:lstStyle/>
        <a:p>
          <a:pPr>
            <a:lnSpc>
              <a:spcPct val="100000"/>
            </a:lnSpc>
          </a:pPr>
          <a:r>
            <a:rPr lang="en-GB" sz="2000">
              <a:latin typeface="Times New Roman" panose="02020603050405020304" pitchFamily="18" charset="0"/>
              <a:cs typeface="Times New Roman" panose="02020603050405020304" pitchFamily="18" charset="0"/>
            </a:rPr>
            <a:t>Evidence of waste reduction in combination with water conservation efforts.</a:t>
          </a:r>
          <a:endParaRPr lang="en-US" sz="2000">
            <a:latin typeface="Times New Roman" panose="02020603050405020304" pitchFamily="18" charset="0"/>
            <a:cs typeface="Times New Roman" panose="02020603050405020304" pitchFamily="18" charset="0"/>
          </a:endParaRPr>
        </a:p>
      </dgm:t>
    </dgm:pt>
    <dgm:pt modelId="{4144D679-4ED9-4536-A1F4-1ABAD8DF597B}" type="parTrans" cxnId="{A9558DDB-CBAB-413C-AD70-DF4A8792FCF9}">
      <dgm:prSet/>
      <dgm:spPr/>
      <dgm:t>
        <a:bodyPr/>
        <a:lstStyle/>
        <a:p>
          <a:endParaRPr lang="en-US"/>
        </a:p>
      </dgm:t>
    </dgm:pt>
    <dgm:pt modelId="{CEAA86EF-A947-4EC2-9E82-B79047E232ED}" type="sibTrans" cxnId="{A9558DDB-CBAB-413C-AD70-DF4A8792FCF9}">
      <dgm:prSet/>
      <dgm:spPr/>
      <dgm:t>
        <a:bodyPr/>
        <a:lstStyle/>
        <a:p>
          <a:endParaRPr lang="en-US"/>
        </a:p>
      </dgm:t>
    </dgm:pt>
    <dgm:pt modelId="{20D35463-CEB4-431B-9F80-C70B5940B49A}">
      <dgm:prSet custT="1"/>
      <dgm:spPr/>
      <dgm:t>
        <a:bodyPr/>
        <a:lstStyle/>
        <a:p>
          <a:pPr>
            <a:lnSpc>
              <a:spcPct val="100000"/>
            </a:lnSpc>
          </a:pPr>
          <a:r>
            <a:rPr lang="en-GB" sz="2000" dirty="0">
              <a:latin typeface="Times New Roman" panose="02020603050405020304" pitchFamily="18" charset="0"/>
              <a:cs typeface="Times New Roman" panose="02020603050405020304" pitchFamily="18" charset="0"/>
            </a:rPr>
            <a:t>Supports renewable energy adoption.</a:t>
          </a:r>
          <a:endParaRPr lang="en-US" sz="2000" dirty="0">
            <a:latin typeface="Times New Roman" panose="02020603050405020304" pitchFamily="18" charset="0"/>
            <a:cs typeface="Times New Roman" panose="02020603050405020304" pitchFamily="18" charset="0"/>
          </a:endParaRPr>
        </a:p>
      </dgm:t>
    </dgm:pt>
    <dgm:pt modelId="{2969C486-5644-4726-9D83-501764B0C960}" type="parTrans" cxnId="{E3668B4A-91CD-4870-B0BA-B8D275706A78}">
      <dgm:prSet/>
      <dgm:spPr/>
      <dgm:t>
        <a:bodyPr/>
        <a:lstStyle/>
        <a:p>
          <a:endParaRPr lang="en-US"/>
        </a:p>
      </dgm:t>
    </dgm:pt>
    <dgm:pt modelId="{AC3821FC-ABD9-4631-BE0E-0E087439DB22}" type="sibTrans" cxnId="{E3668B4A-91CD-4870-B0BA-B8D275706A78}">
      <dgm:prSet/>
      <dgm:spPr/>
      <dgm:t>
        <a:bodyPr/>
        <a:lstStyle/>
        <a:p>
          <a:endParaRPr lang="en-US"/>
        </a:p>
      </dgm:t>
    </dgm:pt>
    <dgm:pt modelId="{7366EC96-8EC9-492F-B092-5A240B8E22D1}" type="pres">
      <dgm:prSet presAssocID="{C1AC7FB5-CE59-4C51-821C-A7C6FF4BD080}" presName="root" presStyleCnt="0">
        <dgm:presLayoutVars>
          <dgm:dir/>
          <dgm:resizeHandles val="exact"/>
        </dgm:presLayoutVars>
      </dgm:prSet>
      <dgm:spPr/>
    </dgm:pt>
    <dgm:pt modelId="{10019E0F-8D21-4264-AF77-84AB04C7F601}" type="pres">
      <dgm:prSet presAssocID="{63995C05-FDAD-47DD-8367-381ACA49D1D1}" presName="compNode" presStyleCnt="0"/>
      <dgm:spPr/>
    </dgm:pt>
    <dgm:pt modelId="{9A240399-0C38-4282-9009-A4943207E09E}" type="pres">
      <dgm:prSet presAssocID="{63995C05-FDAD-47DD-8367-381ACA49D1D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7B6787B8-D10A-4F79-BFE0-6E1FC95F7325}" type="pres">
      <dgm:prSet presAssocID="{63995C05-FDAD-47DD-8367-381ACA49D1D1}" presName="spaceRect" presStyleCnt="0"/>
      <dgm:spPr/>
    </dgm:pt>
    <dgm:pt modelId="{8DA97798-E596-4ACF-A565-80BD1C915057}" type="pres">
      <dgm:prSet presAssocID="{63995C05-FDAD-47DD-8367-381ACA49D1D1}" presName="textRect" presStyleLbl="revTx" presStyleIdx="0" presStyleCnt="4">
        <dgm:presLayoutVars>
          <dgm:chMax val="1"/>
          <dgm:chPref val="1"/>
        </dgm:presLayoutVars>
      </dgm:prSet>
      <dgm:spPr/>
    </dgm:pt>
    <dgm:pt modelId="{6DF2508C-3D0E-472E-B3D0-33D284A021E4}" type="pres">
      <dgm:prSet presAssocID="{105AC164-7986-4E3F-BCFB-4A76417FEB61}" presName="sibTrans" presStyleCnt="0"/>
      <dgm:spPr/>
    </dgm:pt>
    <dgm:pt modelId="{9B6AB7EC-0698-4594-9F1C-18C081F8E6E2}" type="pres">
      <dgm:prSet presAssocID="{84C54BD5-8543-4443-AECC-69DE35B84241}" presName="compNode" presStyleCnt="0"/>
      <dgm:spPr/>
    </dgm:pt>
    <dgm:pt modelId="{6EC914B0-521C-4D1E-926A-67D4190BB6A9}" type="pres">
      <dgm:prSet presAssocID="{84C54BD5-8543-4443-AECC-69DE35B84241}"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stainability"/>
        </a:ext>
      </dgm:extLst>
    </dgm:pt>
    <dgm:pt modelId="{7A4CD044-FA26-4F53-A9B0-DE399B59C36F}" type="pres">
      <dgm:prSet presAssocID="{84C54BD5-8543-4443-AECC-69DE35B84241}" presName="spaceRect" presStyleCnt="0"/>
      <dgm:spPr/>
    </dgm:pt>
    <dgm:pt modelId="{0465A224-DEA2-420B-9FDE-788989A3A97E}" type="pres">
      <dgm:prSet presAssocID="{84C54BD5-8543-4443-AECC-69DE35B84241}" presName="textRect" presStyleLbl="revTx" presStyleIdx="1" presStyleCnt="4">
        <dgm:presLayoutVars>
          <dgm:chMax val="1"/>
          <dgm:chPref val="1"/>
        </dgm:presLayoutVars>
      </dgm:prSet>
      <dgm:spPr/>
    </dgm:pt>
    <dgm:pt modelId="{D5FFB3DA-5B35-4D52-AE81-17F3E3219AD4}" type="pres">
      <dgm:prSet presAssocID="{622F527D-42C2-4B46-92DC-45E7562E7F06}" presName="sibTrans" presStyleCnt="0"/>
      <dgm:spPr/>
    </dgm:pt>
    <dgm:pt modelId="{E072D805-F03C-4CE5-AD04-8058ED6C34E8}" type="pres">
      <dgm:prSet presAssocID="{3BA864E0-6697-42AD-B948-BF7CC4CDA683}" presName="compNode" presStyleCnt="0"/>
      <dgm:spPr/>
    </dgm:pt>
    <dgm:pt modelId="{0E4C5114-069D-4FF8-B177-8002A969B5DB}" type="pres">
      <dgm:prSet presAssocID="{3BA864E0-6697-42AD-B948-BF7CC4CDA68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ycle"/>
        </a:ext>
      </dgm:extLst>
    </dgm:pt>
    <dgm:pt modelId="{D0993C64-1123-4954-A235-B8C262CFD8C1}" type="pres">
      <dgm:prSet presAssocID="{3BA864E0-6697-42AD-B948-BF7CC4CDA683}" presName="spaceRect" presStyleCnt="0"/>
      <dgm:spPr/>
    </dgm:pt>
    <dgm:pt modelId="{940F45F1-36CC-4CD2-AB75-072D8ED1C476}" type="pres">
      <dgm:prSet presAssocID="{3BA864E0-6697-42AD-B948-BF7CC4CDA683}" presName="textRect" presStyleLbl="revTx" presStyleIdx="2" presStyleCnt="4">
        <dgm:presLayoutVars>
          <dgm:chMax val="1"/>
          <dgm:chPref val="1"/>
        </dgm:presLayoutVars>
      </dgm:prSet>
      <dgm:spPr/>
    </dgm:pt>
    <dgm:pt modelId="{ED805E89-2A36-4A58-BD64-F54EA82AF9AF}" type="pres">
      <dgm:prSet presAssocID="{CEAA86EF-A947-4EC2-9E82-B79047E232ED}" presName="sibTrans" presStyleCnt="0"/>
      <dgm:spPr/>
    </dgm:pt>
    <dgm:pt modelId="{1A670E6B-4A5C-432B-BE28-AB7318F2D404}" type="pres">
      <dgm:prSet presAssocID="{20D35463-CEB4-431B-9F80-C70B5940B49A}" presName="compNode" presStyleCnt="0"/>
      <dgm:spPr/>
    </dgm:pt>
    <dgm:pt modelId="{F39F0652-660E-4BEF-935F-1A3FDEB7A383}" type="pres">
      <dgm:prSet presAssocID="{20D35463-CEB4-431B-9F80-C70B5940B49A}"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un"/>
        </a:ext>
      </dgm:extLst>
    </dgm:pt>
    <dgm:pt modelId="{86A18FA9-B502-4346-882F-EEC77837EE9A}" type="pres">
      <dgm:prSet presAssocID="{20D35463-CEB4-431B-9F80-C70B5940B49A}" presName="spaceRect" presStyleCnt="0"/>
      <dgm:spPr/>
    </dgm:pt>
    <dgm:pt modelId="{6657BAC5-4E50-43FB-8598-91A76B694882}" type="pres">
      <dgm:prSet presAssocID="{20D35463-CEB4-431B-9F80-C70B5940B49A}" presName="textRect" presStyleLbl="revTx" presStyleIdx="3" presStyleCnt="4">
        <dgm:presLayoutVars>
          <dgm:chMax val="1"/>
          <dgm:chPref val="1"/>
        </dgm:presLayoutVars>
      </dgm:prSet>
      <dgm:spPr/>
    </dgm:pt>
  </dgm:ptLst>
  <dgm:cxnLst>
    <dgm:cxn modelId="{F5B00B22-8B23-49DA-9FE2-452C4D115A06}" srcId="{C1AC7FB5-CE59-4C51-821C-A7C6FF4BD080}" destId="{84C54BD5-8543-4443-AECC-69DE35B84241}" srcOrd="1" destOrd="0" parTransId="{301AD002-B212-4E2A-964C-82FDAEBF2B4E}" sibTransId="{622F527D-42C2-4B46-92DC-45E7562E7F06}"/>
    <dgm:cxn modelId="{53A02F34-63F7-4600-8AFB-302753B6BD9A}" type="presOf" srcId="{20D35463-CEB4-431B-9F80-C70B5940B49A}" destId="{6657BAC5-4E50-43FB-8598-91A76B694882}" srcOrd="0" destOrd="0" presId="urn:microsoft.com/office/officeart/2018/2/layout/IconLabelList"/>
    <dgm:cxn modelId="{03289D37-F592-41CE-881B-2838B0A3270A}" type="presOf" srcId="{3BA864E0-6697-42AD-B948-BF7CC4CDA683}" destId="{940F45F1-36CC-4CD2-AB75-072D8ED1C476}" srcOrd="0" destOrd="0" presId="urn:microsoft.com/office/officeart/2018/2/layout/IconLabelList"/>
    <dgm:cxn modelId="{E3668B4A-91CD-4870-B0BA-B8D275706A78}" srcId="{C1AC7FB5-CE59-4C51-821C-A7C6FF4BD080}" destId="{20D35463-CEB4-431B-9F80-C70B5940B49A}" srcOrd="3" destOrd="0" parTransId="{2969C486-5644-4726-9D83-501764B0C960}" sibTransId="{AC3821FC-ABD9-4631-BE0E-0E087439DB22}"/>
    <dgm:cxn modelId="{BCF36592-B7C3-4033-981F-69020ECEFD58}" type="presOf" srcId="{C1AC7FB5-CE59-4C51-821C-A7C6FF4BD080}" destId="{7366EC96-8EC9-492F-B092-5A240B8E22D1}" srcOrd="0" destOrd="0" presId="urn:microsoft.com/office/officeart/2018/2/layout/IconLabelList"/>
    <dgm:cxn modelId="{08321AA6-D808-4011-BFC3-240F9FA67706}" srcId="{C1AC7FB5-CE59-4C51-821C-A7C6FF4BD080}" destId="{63995C05-FDAD-47DD-8367-381ACA49D1D1}" srcOrd="0" destOrd="0" parTransId="{A2A5C3BB-249D-4A27-AE78-7CB1DBCDAE69}" sibTransId="{105AC164-7986-4E3F-BCFB-4A76417FEB61}"/>
    <dgm:cxn modelId="{09DFDDD3-D96A-4B1F-8428-65F21F2CC86D}" type="presOf" srcId="{84C54BD5-8543-4443-AECC-69DE35B84241}" destId="{0465A224-DEA2-420B-9FDE-788989A3A97E}" srcOrd="0" destOrd="0" presId="urn:microsoft.com/office/officeart/2018/2/layout/IconLabelList"/>
    <dgm:cxn modelId="{A9558DDB-CBAB-413C-AD70-DF4A8792FCF9}" srcId="{C1AC7FB5-CE59-4C51-821C-A7C6FF4BD080}" destId="{3BA864E0-6697-42AD-B948-BF7CC4CDA683}" srcOrd="2" destOrd="0" parTransId="{4144D679-4ED9-4536-A1F4-1ABAD8DF597B}" sibTransId="{CEAA86EF-A947-4EC2-9E82-B79047E232ED}"/>
    <dgm:cxn modelId="{2D5AD1EB-32FE-4C3A-8F1E-E88243D8E48F}" type="presOf" srcId="{63995C05-FDAD-47DD-8367-381ACA49D1D1}" destId="{8DA97798-E596-4ACF-A565-80BD1C915057}" srcOrd="0" destOrd="0" presId="urn:microsoft.com/office/officeart/2018/2/layout/IconLabelList"/>
    <dgm:cxn modelId="{861282D1-874F-4241-9B4D-2F3A57142AD3}" type="presParOf" srcId="{7366EC96-8EC9-492F-B092-5A240B8E22D1}" destId="{10019E0F-8D21-4264-AF77-84AB04C7F601}" srcOrd="0" destOrd="0" presId="urn:microsoft.com/office/officeart/2018/2/layout/IconLabelList"/>
    <dgm:cxn modelId="{E3B605B8-8A63-47D9-A0B7-C5EDCBA098FE}" type="presParOf" srcId="{10019E0F-8D21-4264-AF77-84AB04C7F601}" destId="{9A240399-0C38-4282-9009-A4943207E09E}" srcOrd="0" destOrd="0" presId="urn:microsoft.com/office/officeart/2018/2/layout/IconLabelList"/>
    <dgm:cxn modelId="{9F79E6F0-08DF-4752-B3E1-A7FF532C0D3D}" type="presParOf" srcId="{10019E0F-8D21-4264-AF77-84AB04C7F601}" destId="{7B6787B8-D10A-4F79-BFE0-6E1FC95F7325}" srcOrd="1" destOrd="0" presId="urn:microsoft.com/office/officeart/2018/2/layout/IconLabelList"/>
    <dgm:cxn modelId="{A9A9EEA7-6F12-4D4B-8D27-198F50517BCC}" type="presParOf" srcId="{10019E0F-8D21-4264-AF77-84AB04C7F601}" destId="{8DA97798-E596-4ACF-A565-80BD1C915057}" srcOrd="2" destOrd="0" presId="urn:microsoft.com/office/officeart/2018/2/layout/IconLabelList"/>
    <dgm:cxn modelId="{82C10094-6AF4-41BB-B0A6-E1DB0811909C}" type="presParOf" srcId="{7366EC96-8EC9-492F-B092-5A240B8E22D1}" destId="{6DF2508C-3D0E-472E-B3D0-33D284A021E4}" srcOrd="1" destOrd="0" presId="urn:microsoft.com/office/officeart/2018/2/layout/IconLabelList"/>
    <dgm:cxn modelId="{F22A3630-6DDC-46B3-BDD1-C3DDAE97C4D2}" type="presParOf" srcId="{7366EC96-8EC9-492F-B092-5A240B8E22D1}" destId="{9B6AB7EC-0698-4594-9F1C-18C081F8E6E2}" srcOrd="2" destOrd="0" presId="urn:microsoft.com/office/officeart/2018/2/layout/IconLabelList"/>
    <dgm:cxn modelId="{9FD49F25-6552-4272-8170-9015C2D7E642}" type="presParOf" srcId="{9B6AB7EC-0698-4594-9F1C-18C081F8E6E2}" destId="{6EC914B0-521C-4D1E-926A-67D4190BB6A9}" srcOrd="0" destOrd="0" presId="urn:microsoft.com/office/officeart/2018/2/layout/IconLabelList"/>
    <dgm:cxn modelId="{C67D1DDB-9302-42FF-A357-D64E631E5D49}" type="presParOf" srcId="{9B6AB7EC-0698-4594-9F1C-18C081F8E6E2}" destId="{7A4CD044-FA26-4F53-A9B0-DE399B59C36F}" srcOrd="1" destOrd="0" presId="urn:microsoft.com/office/officeart/2018/2/layout/IconLabelList"/>
    <dgm:cxn modelId="{C0AFB995-C411-4670-8C2D-F9294C17F9C4}" type="presParOf" srcId="{9B6AB7EC-0698-4594-9F1C-18C081F8E6E2}" destId="{0465A224-DEA2-420B-9FDE-788989A3A97E}" srcOrd="2" destOrd="0" presId="urn:microsoft.com/office/officeart/2018/2/layout/IconLabelList"/>
    <dgm:cxn modelId="{3F260A40-FB0D-4C1A-AB70-7894AFE54BA6}" type="presParOf" srcId="{7366EC96-8EC9-492F-B092-5A240B8E22D1}" destId="{D5FFB3DA-5B35-4D52-AE81-17F3E3219AD4}" srcOrd="3" destOrd="0" presId="urn:microsoft.com/office/officeart/2018/2/layout/IconLabelList"/>
    <dgm:cxn modelId="{85B29E04-787D-480E-8E43-BF6D0002CED8}" type="presParOf" srcId="{7366EC96-8EC9-492F-B092-5A240B8E22D1}" destId="{E072D805-F03C-4CE5-AD04-8058ED6C34E8}" srcOrd="4" destOrd="0" presId="urn:microsoft.com/office/officeart/2018/2/layout/IconLabelList"/>
    <dgm:cxn modelId="{2EB06484-7FC1-4CD0-BF3F-DBF8A8C7DECC}" type="presParOf" srcId="{E072D805-F03C-4CE5-AD04-8058ED6C34E8}" destId="{0E4C5114-069D-4FF8-B177-8002A969B5DB}" srcOrd="0" destOrd="0" presId="urn:microsoft.com/office/officeart/2018/2/layout/IconLabelList"/>
    <dgm:cxn modelId="{96D43FA4-C671-40C3-A81D-B5C99D33AC32}" type="presParOf" srcId="{E072D805-F03C-4CE5-AD04-8058ED6C34E8}" destId="{D0993C64-1123-4954-A235-B8C262CFD8C1}" srcOrd="1" destOrd="0" presId="urn:microsoft.com/office/officeart/2018/2/layout/IconLabelList"/>
    <dgm:cxn modelId="{65ADA368-DB21-4E56-BC90-EF65EC98C73E}" type="presParOf" srcId="{E072D805-F03C-4CE5-AD04-8058ED6C34E8}" destId="{940F45F1-36CC-4CD2-AB75-072D8ED1C476}" srcOrd="2" destOrd="0" presId="urn:microsoft.com/office/officeart/2018/2/layout/IconLabelList"/>
    <dgm:cxn modelId="{C18FA3D4-C1CE-46C4-A202-816114DBD70D}" type="presParOf" srcId="{7366EC96-8EC9-492F-B092-5A240B8E22D1}" destId="{ED805E89-2A36-4A58-BD64-F54EA82AF9AF}" srcOrd="5" destOrd="0" presId="urn:microsoft.com/office/officeart/2018/2/layout/IconLabelList"/>
    <dgm:cxn modelId="{571E2BBA-BCBA-4818-81CF-495C7FBDBF96}" type="presParOf" srcId="{7366EC96-8EC9-492F-B092-5A240B8E22D1}" destId="{1A670E6B-4A5C-432B-BE28-AB7318F2D404}" srcOrd="6" destOrd="0" presId="urn:microsoft.com/office/officeart/2018/2/layout/IconLabelList"/>
    <dgm:cxn modelId="{48D74028-3FF9-4607-BBE2-DFCA7FA9E976}" type="presParOf" srcId="{1A670E6B-4A5C-432B-BE28-AB7318F2D404}" destId="{F39F0652-660E-4BEF-935F-1A3FDEB7A383}" srcOrd="0" destOrd="0" presId="urn:microsoft.com/office/officeart/2018/2/layout/IconLabelList"/>
    <dgm:cxn modelId="{BEAD1DA8-218D-49A4-8C05-8E6E985CB500}" type="presParOf" srcId="{1A670E6B-4A5C-432B-BE28-AB7318F2D404}" destId="{86A18FA9-B502-4346-882F-EEC77837EE9A}" srcOrd="1" destOrd="0" presId="urn:microsoft.com/office/officeart/2018/2/layout/IconLabelList"/>
    <dgm:cxn modelId="{6996B1D9-D49B-4480-9E1E-62075F3631A1}" type="presParOf" srcId="{1A670E6B-4A5C-432B-BE28-AB7318F2D404}" destId="{6657BAC5-4E50-43FB-8598-91A76B69488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0FCC90-3FA3-4A8E-ABE9-7FDD49DCDD0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A74EA1F-4B1D-4E6F-8E4C-5408C8C2758D}">
      <dgm:prSet/>
      <dgm:spPr/>
      <dgm:t>
        <a:bodyPr/>
        <a:lstStyle/>
        <a:p>
          <a:r>
            <a:rPr lang="en-GB">
              <a:latin typeface="Times New Roman" panose="02020603050405020304" pitchFamily="18" charset="0"/>
              <a:cs typeface="Times New Roman" panose="02020603050405020304" pitchFamily="18" charset="0"/>
            </a:rPr>
            <a:t>Hilton's corporate responsibility program, known as "Travel with Purpose", focuses on a low-carbon plan (Hilton, 2024).</a:t>
          </a:r>
          <a:endParaRPr lang="en-US">
            <a:latin typeface="Times New Roman" panose="02020603050405020304" pitchFamily="18" charset="0"/>
            <a:cs typeface="Times New Roman" panose="02020603050405020304" pitchFamily="18" charset="0"/>
          </a:endParaRPr>
        </a:p>
      </dgm:t>
    </dgm:pt>
    <dgm:pt modelId="{E392519A-AC03-4233-ACED-E8B46B47280D}" type="parTrans" cxnId="{58B1D74D-8573-4AEF-84D8-F610844038D3}">
      <dgm:prSet/>
      <dgm:spPr/>
      <dgm:t>
        <a:bodyPr/>
        <a:lstStyle/>
        <a:p>
          <a:endParaRPr lang="en-US"/>
        </a:p>
      </dgm:t>
    </dgm:pt>
    <dgm:pt modelId="{8A9DFA77-3DB9-4296-94CA-3ADFA08BB177}" type="sibTrans" cxnId="{58B1D74D-8573-4AEF-84D8-F610844038D3}">
      <dgm:prSet/>
      <dgm:spPr/>
      <dgm:t>
        <a:bodyPr/>
        <a:lstStyle/>
        <a:p>
          <a:endParaRPr lang="en-US"/>
        </a:p>
      </dgm:t>
    </dgm:pt>
    <dgm:pt modelId="{295A005D-EB22-44ED-BE66-CB4B9FF55934}">
      <dgm:prSet/>
      <dgm:spPr/>
      <dgm:t>
        <a:bodyPr/>
        <a:lstStyle/>
        <a:p>
          <a:r>
            <a:rPr lang="en-GB" dirty="0">
              <a:latin typeface="Times New Roman" panose="02020603050405020304" pitchFamily="18" charset="0"/>
              <a:cs typeface="Times New Roman" panose="02020603050405020304" pitchFamily="18" charset="0"/>
            </a:rPr>
            <a:t>The investment of Marriott in energy-efficient HVAC systems.</a:t>
          </a:r>
          <a:endParaRPr lang="en-US" dirty="0">
            <a:latin typeface="Times New Roman" panose="02020603050405020304" pitchFamily="18" charset="0"/>
            <a:cs typeface="Times New Roman" panose="02020603050405020304" pitchFamily="18" charset="0"/>
          </a:endParaRPr>
        </a:p>
      </dgm:t>
    </dgm:pt>
    <dgm:pt modelId="{8904AC93-7091-4982-9E8C-EC56E8B749CF}" type="parTrans" cxnId="{C6F0A8AC-7F90-447F-8951-79E3C55FC39A}">
      <dgm:prSet/>
      <dgm:spPr/>
      <dgm:t>
        <a:bodyPr/>
        <a:lstStyle/>
        <a:p>
          <a:endParaRPr lang="en-US"/>
        </a:p>
      </dgm:t>
    </dgm:pt>
    <dgm:pt modelId="{5D9E5A36-1424-4C13-9942-1C9AE5B11248}" type="sibTrans" cxnId="{C6F0A8AC-7F90-447F-8951-79E3C55FC39A}">
      <dgm:prSet/>
      <dgm:spPr/>
      <dgm:t>
        <a:bodyPr/>
        <a:lstStyle/>
        <a:p>
          <a:endParaRPr lang="en-US"/>
        </a:p>
      </dgm:t>
    </dgm:pt>
    <dgm:pt modelId="{09BBEDA2-806A-4FAD-8008-A06C58B33B30}">
      <dgm:prSet/>
      <dgm:spPr/>
      <dgm:t>
        <a:bodyPr/>
        <a:lstStyle/>
        <a:p>
          <a:r>
            <a:rPr lang="en-GB" dirty="0">
              <a:latin typeface="Times New Roman" panose="02020603050405020304" pitchFamily="18" charset="0"/>
              <a:cs typeface="Times New Roman" panose="02020603050405020304" pitchFamily="18" charset="0"/>
            </a:rPr>
            <a:t>Accor's "Planet 21" initiative encompasses a waste-in-combination water strategy (Accor, 2025).</a:t>
          </a:r>
          <a:endParaRPr lang="en-US" dirty="0">
            <a:latin typeface="Times New Roman" panose="02020603050405020304" pitchFamily="18" charset="0"/>
            <a:cs typeface="Times New Roman" panose="02020603050405020304" pitchFamily="18" charset="0"/>
          </a:endParaRPr>
        </a:p>
      </dgm:t>
    </dgm:pt>
    <dgm:pt modelId="{61D17AA0-7B11-4BC7-AA44-77FE1C2A2AB5}" type="parTrans" cxnId="{D1971290-6939-46D8-A1AE-8B9D8065E362}">
      <dgm:prSet/>
      <dgm:spPr/>
      <dgm:t>
        <a:bodyPr/>
        <a:lstStyle/>
        <a:p>
          <a:endParaRPr lang="en-US"/>
        </a:p>
      </dgm:t>
    </dgm:pt>
    <dgm:pt modelId="{1A5A8056-025B-4024-9C8B-C01A78EE8A8E}" type="sibTrans" cxnId="{D1971290-6939-46D8-A1AE-8B9D8065E362}">
      <dgm:prSet/>
      <dgm:spPr/>
      <dgm:t>
        <a:bodyPr/>
        <a:lstStyle/>
        <a:p>
          <a:endParaRPr lang="en-US"/>
        </a:p>
      </dgm:t>
    </dgm:pt>
    <dgm:pt modelId="{8F687BD6-F706-4CF0-9D85-DF176A5B321D}">
      <dgm:prSet/>
      <dgm:spPr/>
      <dgm:t>
        <a:bodyPr/>
        <a:lstStyle/>
        <a:p>
          <a:r>
            <a:rPr lang="en-GB" dirty="0">
              <a:latin typeface="Times New Roman" panose="02020603050405020304" pitchFamily="18" charset="0"/>
              <a:cs typeface="Times New Roman" panose="02020603050405020304" pitchFamily="18" charset="0"/>
            </a:rPr>
            <a:t>Green Key Global certification adoption.</a:t>
          </a:r>
          <a:endParaRPr lang="en-US" dirty="0">
            <a:latin typeface="Times New Roman" panose="02020603050405020304" pitchFamily="18" charset="0"/>
            <a:cs typeface="Times New Roman" panose="02020603050405020304" pitchFamily="18" charset="0"/>
          </a:endParaRPr>
        </a:p>
      </dgm:t>
    </dgm:pt>
    <dgm:pt modelId="{E794E18F-ECD3-4945-B0F7-3868969B75BD}" type="parTrans" cxnId="{6E484DF5-9DF1-41A6-97D3-3BDAA02CF8FA}">
      <dgm:prSet/>
      <dgm:spPr/>
      <dgm:t>
        <a:bodyPr/>
        <a:lstStyle/>
        <a:p>
          <a:endParaRPr lang="en-US"/>
        </a:p>
      </dgm:t>
    </dgm:pt>
    <dgm:pt modelId="{2FDFA83F-C692-40FF-B325-68DE288385D3}" type="sibTrans" cxnId="{6E484DF5-9DF1-41A6-97D3-3BDAA02CF8FA}">
      <dgm:prSet/>
      <dgm:spPr/>
      <dgm:t>
        <a:bodyPr/>
        <a:lstStyle/>
        <a:p>
          <a:endParaRPr lang="en-US"/>
        </a:p>
      </dgm:t>
    </dgm:pt>
    <dgm:pt modelId="{C4C498A2-A32F-4762-AD70-2FA048890790}" type="pres">
      <dgm:prSet presAssocID="{8B0FCC90-3FA3-4A8E-ABE9-7FDD49DCDD08}" presName="root" presStyleCnt="0">
        <dgm:presLayoutVars>
          <dgm:dir/>
          <dgm:resizeHandles val="exact"/>
        </dgm:presLayoutVars>
      </dgm:prSet>
      <dgm:spPr/>
    </dgm:pt>
    <dgm:pt modelId="{E5DABF3F-4EC8-42AB-8279-4837B2CBEA31}" type="pres">
      <dgm:prSet presAssocID="{9A74EA1F-4B1D-4E6F-8E4C-5408C8C2758D}" presName="compNode" presStyleCnt="0"/>
      <dgm:spPr/>
    </dgm:pt>
    <dgm:pt modelId="{4971B7BC-5A00-4CE7-B96D-D95A37750D48}" type="pres">
      <dgm:prSet presAssocID="{9A74EA1F-4B1D-4E6F-8E4C-5408C8C2758D}" presName="bgRect" presStyleLbl="bgShp" presStyleIdx="0" presStyleCnt="4"/>
      <dgm:spPr/>
    </dgm:pt>
    <dgm:pt modelId="{EEF53512-0E42-4FE3-8CBF-15306A67D7B2}" type="pres">
      <dgm:prSet presAssocID="{9A74EA1F-4B1D-4E6F-8E4C-5408C8C2758D}"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2F09669F-3428-4770-AFEE-E6CB497E3DDD}" type="pres">
      <dgm:prSet presAssocID="{9A74EA1F-4B1D-4E6F-8E4C-5408C8C2758D}" presName="spaceRect" presStyleCnt="0"/>
      <dgm:spPr/>
    </dgm:pt>
    <dgm:pt modelId="{657E6105-1916-4D5D-A00A-EE206A36D54F}" type="pres">
      <dgm:prSet presAssocID="{9A74EA1F-4B1D-4E6F-8E4C-5408C8C2758D}" presName="parTx" presStyleLbl="revTx" presStyleIdx="0" presStyleCnt="4">
        <dgm:presLayoutVars>
          <dgm:chMax val="0"/>
          <dgm:chPref val="0"/>
        </dgm:presLayoutVars>
      </dgm:prSet>
      <dgm:spPr/>
    </dgm:pt>
    <dgm:pt modelId="{C0C3310B-30AC-42EA-BDF9-F684C5E88C0E}" type="pres">
      <dgm:prSet presAssocID="{8A9DFA77-3DB9-4296-94CA-3ADFA08BB177}" presName="sibTrans" presStyleCnt="0"/>
      <dgm:spPr/>
    </dgm:pt>
    <dgm:pt modelId="{682B7169-BC13-4D3D-93CC-8D3A63439542}" type="pres">
      <dgm:prSet presAssocID="{295A005D-EB22-44ED-BE66-CB4B9FF55934}" presName="compNode" presStyleCnt="0"/>
      <dgm:spPr/>
    </dgm:pt>
    <dgm:pt modelId="{0BD77E94-6AF7-4AD4-A902-5C8D278C575F}" type="pres">
      <dgm:prSet presAssocID="{295A005D-EB22-44ED-BE66-CB4B9FF55934}" presName="bgRect" presStyleLbl="bgShp" presStyleIdx="1" presStyleCnt="4"/>
      <dgm:spPr/>
    </dgm:pt>
    <dgm:pt modelId="{106D3B60-DE1C-4DC6-BEB4-595181920943}" type="pres">
      <dgm:prSet presAssocID="{295A005D-EB22-44ED-BE66-CB4B9FF55934}"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ilding"/>
        </a:ext>
      </dgm:extLst>
    </dgm:pt>
    <dgm:pt modelId="{BBE3D5BB-0800-46BF-BD14-1F382245FCE7}" type="pres">
      <dgm:prSet presAssocID="{295A005D-EB22-44ED-BE66-CB4B9FF55934}" presName="spaceRect" presStyleCnt="0"/>
      <dgm:spPr/>
    </dgm:pt>
    <dgm:pt modelId="{31DA8470-5D0E-4B94-A6DB-8B9052E38519}" type="pres">
      <dgm:prSet presAssocID="{295A005D-EB22-44ED-BE66-CB4B9FF55934}" presName="parTx" presStyleLbl="revTx" presStyleIdx="1" presStyleCnt="4">
        <dgm:presLayoutVars>
          <dgm:chMax val="0"/>
          <dgm:chPref val="0"/>
        </dgm:presLayoutVars>
      </dgm:prSet>
      <dgm:spPr/>
    </dgm:pt>
    <dgm:pt modelId="{BAB851AB-E83D-4973-95B5-5B81058B8886}" type="pres">
      <dgm:prSet presAssocID="{5D9E5A36-1424-4C13-9942-1C9AE5B11248}" presName="sibTrans" presStyleCnt="0"/>
      <dgm:spPr/>
    </dgm:pt>
    <dgm:pt modelId="{85E4C04B-780F-4351-8092-70B310D27F5A}" type="pres">
      <dgm:prSet presAssocID="{09BBEDA2-806A-4FAD-8008-A06C58B33B30}" presName="compNode" presStyleCnt="0"/>
      <dgm:spPr/>
    </dgm:pt>
    <dgm:pt modelId="{E252AF6F-3EBA-4C31-A63A-1BE24FB2CC33}" type="pres">
      <dgm:prSet presAssocID="{09BBEDA2-806A-4FAD-8008-A06C58B33B30}" presName="bgRect" presStyleLbl="bgShp" presStyleIdx="2" presStyleCnt="4"/>
      <dgm:spPr/>
    </dgm:pt>
    <dgm:pt modelId="{67FBF6F8-0CA5-4B79-8F51-98C64FAB82BD}" type="pres">
      <dgm:prSet presAssocID="{09BBEDA2-806A-4FAD-8008-A06C58B33B30}"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ycle"/>
        </a:ext>
      </dgm:extLst>
    </dgm:pt>
    <dgm:pt modelId="{03FE37B9-9DDE-4AD9-B4A9-925A0FAD8E91}" type="pres">
      <dgm:prSet presAssocID="{09BBEDA2-806A-4FAD-8008-A06C58B33B30}" presName="spaceRect" presStyleCnt="0"/>
      <dgm:spPr/>
    </dgm:pt>
    <dgm:pt modelId="{DDB8B863-C54D-4B7C-A312-117CB78BA4AA}" type="pres">
      <dgm:prSet presAssocID="{09BBEDA2-806A-4FAD-8008-A06C58B33B30}" presName="parTx" presStyleLbl="revTx" presStyleIdx="2" presStyleCnt="4">
        <dgm:presLayoutVars>
          <dgm:chMax val="0"/>
          <dgm:chPref val="0"/>
        </dgm:presLayoutVars>
      </dgm:prSet>
      <dgm:spPr/>
    </dgm:pt>
    <dgm:pt modelId="{6A2462BE-39B1-44F6-8BB4-DC7661AB8B82}" type="pres">
      <dgm:prSet presAssocID="{1A5A8056-025B-4024-9C8B-C01A78EE8A8E}" presName="sibTrans" presStyleCnt="0"/>
      <dgm:spPr/>
    </dgm:pt>
    <dgm:pt modelId="{20BA31F8-535A-4155-9DB5-988B53340F81}" type="pres">
      <dgm:prSet presAssocID="{8F687BD6-F706-4CF0-9D85-DF176A5B321D}" presName="compNode" presStyleCnt="0"/>
      <dgm:spPr/>
    </dgm:pt>
    <dgm:pt modelId="{C65CA301-069C-4FC7-A202-2211F088FF84}" type="pres">
      <dgm:prSet presAssocID="{8F687BD6-F706-4CF0-9D85-DF176A5B321D}" presName="bgRect" presStyleLbl="bgShp" presStyleIdx="3" presStyleCnt="4"/>
      <dgm:spPr/>
    </dgm:pt>
    <dgm:pt modelId="{5E8E1A94-DF0B-4048-BFAB-D9EC7C9384B2}" type="pres">
      <dgm:prSet presAssocID="{8F687BD6-F706-4CF0-9D85-DF176A5B321D}"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iploma"/>
        </a:ext>
      </dgm:extLst>
    </dgm:pt>
    <dgm:pt modelId="{699EFD3D-A279-433B-ACE9-41D4816735FD}" type="pres">
      <dgm:prSet presAssocID="{8F687BD6-F706-4CF0-9D85-DF176A5B321D}" presName="spaceRect" presStyleCnt="0"/>
      <dgm:spPr/>
    </dgm:pt>
    <dgm:pt modelId="{4443E025-0ABA-4059-B324-65637A68CE3A}" type="pres">
      <dgm:prSet presAssocID="{8F687BD6-F706-4CF0-9D85-DF176A5B321D}" presName="parTx" presStyleLbl="revTx" presStyleIdx="3" presStyleCnt="4">
        <dgm:presLayoutVars>
          <dgm:chMax val="0"/>
          <dgm:chPref val="0"/>
        </dgm:presLayoutVars>
      </dgm:prSet>
      <dgm:spPr/>
    </dgm:pt>
  </dgm:ptLst>
  <dgm:cxnLst>
    <dgm:cxn modelId="{04A96127-CCF4-4BBE-B1FD-7D8C3107640F}" type="presOf" srcId="{09BBEDA2-806A-4FAD-8008-A06C58B33B30}" destId="{DDB8B863-C54D-4B7C-A312-117CB78BA4AA}" srcOrd="0" destOrd="0" presId="urn:microsoft.com/office/officeart/2018/2/layout/IconVerticalSolidList"/>
    <dgm:cxn modelId="{B945882D-559B-4967-8A91-8DB3A8D0D127}" type="presOf" srcId="{295A005D-EB22-44ED-BE66-CB4B9FF55934}" destId="{31DA8470-5D0E-4B94-A6DB-8B9052E38519}" srcOrd="0" destOrd="0" presId="urn:microsoft.com/office/officeart/2018/2/layout/IconVerticalSolidList"/>
    <dgm:cxn modelId="{58B1D74D-8573-4AEF-84D8-F610844038D3}" srcId="{8B0FCC90-3FA3-4A8E-ABE9-7FDD49DCDD08}" destId="{9A74EA1F-4B1D-4E6F-8E4C-5408C8C2758D}" srcOrd="0" destOrd="0" parTransId="{E392519A-AC03-4233-ACED-E8B46B47280D}" sibTransId="{8A9DFA77-3DB9-4296-94CA-3ADFA08BB177}"/>
    <dgm:cxn modelId="{63A0E182-475C-4DD6-ACDD-5D18F8B587B4}" type="presOf" srcId="{8F687BD6-F706-4CF0-9D85-DF176A5B321D}" destId="{4443E025-0ABA-4059-B324-65637A68CE3A}" srcOrd="0" destOrd="0" presId="urn:microsoft.com/office/officeart/2018/2/layout/IconVerticalSolidList"/>
    <dgm:cxn modelId="{D1971290-6939-46D8-A1AE-8B9D8065E362}" srcId="{8B0FCC90-3FA3-4A8E-ABE9-7FDD49DCDD08}" destId="{09BBEDA2-806A-4FAD-8008-A06C58B33B30}" srcOrd="2" destOrd="0" parTransId="{61D17AA0-7B11-4BC7-AA44-77FE1C2A2AB5}" sibTransId="{1A5A8056-025B-4024-9C8B-C01A78EE8A8E}"/>
    <dgm:cxn modelId="{85781497-9015-45A9-AFC5-E2398B5E5379}" type="presOf" srcId="{9A74EA1F-4B1D-4E6F-8E4C-5408C8C2758D}" destId="{657E6105-1916-4D5D-A00A-EE206A36D54F}" srcOrd="0" destOrd="0" presId="urn:microsoft.com/office/officeart/2018/2/layout/IconVerticalSolidList"/>
    <dgm:cxn modelId="{C6F0A8AC-7F90-447F-8951-79E3C55FC39A}" srcId="{8B0FCC90-3FA3-4A8E-ABE9-7FDD49DCDD08}" destId="{295A005D-EB22-44ED-BE66-CB4B9FF55934}" srcOrd="1" destOrd="0" parTransId="{8904AC93-7091-4982-9E8C-EC56E8B749CF}" sibTransId="{5D9E5A36-1424-4C13-9942-1C9AE5B11248}"/>
    <dgm:cxn modelId="{5893DBAF-3273-43CA-A50F-48F6144B44DC}" type="presOf" srcId="{8B0FCC90-3FA3-4A8E-ABE9-7FDD49DCDD08}" destId="{C4C498A2-A32F-4762-AD70-2FA048890790}" srcOrd="0" destOrd="0" presId="urn:microsoft.com/office/officeart/2018/2/layout/IconVerticalSolidList"/>
    <dgm:cxn modelId="{6E484DF5-9DF1-41A6-97D3-3BDAA02CF8FA}" srcId="{8B0FCC90-3FA3-4A8E-ABE9-7FDD49DCDD08}" destId="{8F687BD6-F706-4CF0-9D85-DF176A5B321D}" srcOrd="3" destOrd="0" parTransId="{E794E18F-ECD3-4945-B0F7-3868969B75BD}" sibTransId="{2FDFA83F-C692-40FF-B325-68DE288385D3}"/>
    <dgm:cxn modelId="{294B3912-8C89-44A6-B95A-6E45BB608FCB}" type="presParOf" srcId="{C4C498A2-A32F-4762-AD70-2FA048890790}" destId="{E5DABF3F-4EC8-42AB-8279-4837B2CBEA31}" srcOrd="0" destOrd="0" presId="urn:microsoft.com/office/officeart/2018/2/layout/IconVerticalSolidList"/>
    <dgm:cxn modelId="{10533F2C-DF20-4063-835C-D081E77DFDAD}" type="presParOf" srcId="{E5DABF3F-4EC8-42AB-8279-4837B2CBEA31}" destId="{4971B7BC-5A00-4CE7-B96D-D95A37750D48}" srcOrd="0" destOrd="0" presId="urn:microsoft.com/office/officeart/2018/2/layout/IconVerticalSolidList"/>
    <dgm:cxn modelId="{0D231360-87CF-40B4-8092-57083D10C89D}" type="presParOf" srcId="{E5DABF3F-4EC8-42AB-8279-4837B2CBEA31}" destId="{EEF53512-0E42-4FE3-8CBF-15306A67D7B2}" srcOrd="1" destOrd="0" presId="urn:microsoft.com/office/officeart/2018/2/layout/IconVerticalSolidList"/>
    <dgm:cxn modelId="{BAC7E809-6FA8-4CEA-BC26-849CFC450551}" type="presParOf" srcId="{E5DABF3F-4EC8-42AB-8279-4837B2CBEA31}" destId="{2F09669F-3428-4770-AFEE-E6CB497E3DDD}" srcOrd="2" destOrd="0" presId="urn:microsoft.com/office/officeart/2018/2/layout/IconVerticalSolidList"/>
    <dgm:cxn modelId="{26375A45-867A-4877-8982-3FEC58141137}" type="presParOf" srcId="{E5DABF3F-4EC8-42AB-8279-4837B2CBEA31}" destId="{657E6105-1916-4D5D-A00A-EE206A36D54F}" srcOrd="3" destOrd="0" presId="urn:microsoft.com/office/officeart/2018/2/layout/IconVerticalSolidList"/>
    <dgm:cxn modelId="{85ACC185-E584-4C68-B78D-23B9BB0761DF}" type="presParOf" srcId="{C4C498A2-A32F-4762-AD70-2FA048890790}" destId="{C0C3310B-30AC-42EA-BDF9-F684C5E88C0E}" srcOrd="1" destOrd="0" presId="urn:microsoft.com/office/officeart/2018/2/layout/IconVerticalSolidList"/>
    <dgm:cxn modelId="{AFB2C704-7027-4AFA-851D-B9EFE3410D85}" type="presParOf" srcId="{C4C498A2-A32F-4762-AD70-2FA048890790}" destId="{682B7169-BC13-4D3D-93CC-8D3A63439542}" srcOrd="2" destOrd="0" presId="urn:microsoft.com/office/officeart/2018/2/layout/IconVerticalSolidList"/>
    <dgm:cxn modelId="{DD1C8F80-572D-4CA7-847C-3BF78F4E04E0}" type="presParOf" srcId="{682B7169-BC13-4D3D-93CC-8D3A63439542}" destId="{0BD77E94-6AF7-4AD4-A902-5C8D278C575F}" srcOrd="0" destOrd="0" presId="urn:microsoft.com/office/officeart/2018/2/layout/IconVerticalSolidList"/>
    <dgm:cxn modelId="{895A5C77-7443-4FFC-96F8-F45CEB4A2830}" type="presParOf" srcId="{682B7169-BC13-4D3D-93CC-8D3A63439542}" destId="{106D3B60-DE1C-4DC6-BEB4-595181920943}" srcOrd="1" destOrd="0" presId="urn:microsoft.com/office/officeart/2018/2/layout/IconVerticalSolidList"/>
    <dgm:cxn modelId="{155EB1C7-CE20-4534-BD8D-C773AD70CD03}" type="presParOf" srcId="{682B7169-BC13-4D3D-93CC-8D3A63439542}" destId="{BBE3D5BB-0800-46BF-BD14-1F382245FCE7}" srcOrd="2" destOrd="0" presId="urn:microsoft.com/office/officeart/2018/2/layout/IconVerticalSolidList"/>
    <dgm:cxn modelId="{4F9E810E-4108-48CA-9835-5D6D9BC4F5B0}" type="presParOf" srcId="{682B7169-BC13-4D3D-93CC-8D3A63439542}" destId="{31DA8470-5D0E-4B94-A6DB-8B9052E38519}" srcOrd="3" destOrd="0" presId="urn:microsoft.com/office/officeart/2018/2/layout/IconVerticalSolidList"/>
    <dgm:cxn modelId="{885A0F98-33AE-4EAB-8B19-5F6F337A26FE}" type="presParOf" srcId="{C4C498A2-A32F-4762-AD70-2FA048890790}" destId="{BAB851AB-E83D-4973-95B5-5B81058B8886}" srcOrd="3" destOrd="0" presId="urn:microsoft.com/office/officeart/2018/2/layout/IconVerticalSolidList"/>
    <dgm:cxn modelId="{09076BAC-B27B-476B-A0E3-F6D1E4EE5A08}" type="presParOf" srcId="{C4C498A2-A32F-4762-AD70-2FA048890790}" destId="{85E4C04B-780F-4351-8092-70B310D27F5A}" srcOrd="4" destOrd="0" presId="urn:microsoft.com/office/officeart/2018/2/layout/IconVerticalSolidList"/>
    <dgm:cxn modelId="{9CE90150-C927-4596-A269-ED047ACF19C8}" type="presParOf" srcId="{85E4C04B-780F-4351-8092-70B310D27F5A}" destId="{E252AF6F-3EBA-4C31-A63A-1BE24FB2CC33}" srcOrd="0" destOrd="0" presId="urn:microsoft.com/office/officeart/2018/2/layout/IconVerticalSolidList"/>
    <dgm:cxn modelId="{219B34DE-09B8-4AB8-9289-DB33EB531451}" type="presParOf" srcId="{85E4C04B-780F-4351-8092-70B310D27F5A}" destId="{67FBF6F8-0CA5-4B79-8F51-98C64FAB82BD}" srcOrd="1" destOrd="0" presId="urn:microsoft.com/office/officeart/2018/2/layout/IconVerticalSolidList"/>
    <dgm:cxn modelId="{6DABA203-647A-484F-BDFE-A6E84A2F941F}" type="presParOf" srcId="{85E4C04B-780F-4351-8092-70B310D27F5A}" destId="{03FE37B9-9DDE-4AD9-B4A9-925A0FAD8E91}" srcOrd="2" destOrd="0" presId="urn:microsoft.com/office/officeart/2018/2/layout/IconVerticalSolidList"/>
    <dgm:cxn modelId="{C1B2146B-DDDE-4870-98FC-063A1A92F309}" type="presParOf" srcId="{85E4C04B-780F-4351-8092-70B310D27F5A}" destId="{DDB8B863-C54D-4B7C-A312-117CB78BA4AA}" srcOrd="3" destOrd="0" presId="urn:microsoft.com/office/officeart/2018/2/layout/IconVerticalSolidList"/>
    <dgm:cxn modelId="{2C961CFB-FE5D-49E3-8C0A-2AF6D0F07818}" type="presParOf" srcId="{C4C498A2-A32F-4762-AD70-2FA048890790}" destId="{6A2462BE-39B1-44F6-8BB4-DC7661AB8B82}" srcOrd="5" destOrd="0" presId="urn:microsoft.com/office/officeart/2018/2/layout/IconVerticalSolidList"/>
    <dgm:cxn modelId="{826C73DA-BC8D-4B3C-957D-9EDC85D2CF93}" type="presParOf" srcId="{C4C498A2-A32F-4762-AD70-2FA048890790}" destId="{20BA31F8-535A-4155-9DB5-988B53340F81}" srcOrd="6" destOrd="0" presId="urn:microsoft.com/office/officeart/2018/2/layout/IconVerticalSolidList"/>
    <dgm:cxn modelId="{D50414C0-6D98-44C4-BEE7-2E805BEDE71C}" type="presParOf" srcId="{20BA31F8-535A-4155-9DB5-988B53340F81}" destId="{C65CA301-069C-4FC7-A202-2211F088FF84}" srcOrd="0" destOrd="0" presId="urn:microsoft.com/office/officeart/2018/2/layout/IconVerticalSolidList"/>
    <dgm:cxn modelId="{E7EDDC0A-AAF6-441D-9760-98977F609916}" type="presParOf" srcId="{20BA31F8-535A-4155-9DB5-988B53340F81}" destId="{5E8E1A94-DF0B-4048-BFAB-D9EC7C9384B2}" srcOrd="1" destOrd="0" presId="urn:microsoft.com/office/officeart/2018/2/layout/IconVerticalSolidList"/>
    <dgm:cxn modelId="{91A86460-613F-4C33-A1CE-D15DB381AA8E}" type="presParOf" srcId="{20BA31F8-535A-4155-9DB5-988B53340F81}" destId="{699EFD3D-A279-433B-ACE9-41D4816735FD}" srcOrd="2" destOrd="0" presId="urn:microsoft.com/office/officeart/2018/2/layout/IconVerticalSolidList"/>
    <dgm:cxn modelId="{F5B69249-3D87-4430-8CD1-5D8F6F746DE2}" type="presParOf" srcId="{20BA31F8-535A-4155-9DB5-988B53340F81}" destId="{4443E025-0ABA-4059-B324-65637A68CE3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2F56AA-DEA2-45BB-AA8A-27D22BE634EF}" type="doc">
      <dgm:prSet loTypeId="urn:microsoft.com/office/officeart/2016/7/layout/LinearBlockProcessNumbered" loCatId="process" qsTypeId="urn:microsoft.com/office/officeart/2005/8/quickstyle/simple1" qsCatId="simple" csTypeId="urn:microsoft.com/office/officeart/2005/8/colors/colorful4" csCatId="colorful" phldr="1"/>
      <dgm:spPr/>
      <dgm:t>
        <a:bodyPr/>
        <a:lstStyle/>
        <a:p>
          <a:endParaRPr lang="en-US"/>
        </a:p>
      </dgm:t>
    </dgm:pt>
    <dgm:pt modelId="{5CC86A2B-A16C-40E5-A7C3-B734AE00567E}">
      <dgm:prSet/>
      <dgm:spPr/>
      <dgm:t>
        <a:bodyPr/>
        <a:lstStyle/>
        <a:p>
          <a:r>
            <a:rPr lang="en-GB" dirty="0">
              <a:latin typeface="Times New Roman" panose="02020603050405020304" pitchFamily="18" charset="0"/>
              <a:cs typeface="Times New Roman" panose="02020603050405020304" pitchFamily="18" charset="0"/>
            </a:rPr>
            <a:t>Sustainability is a factor which enhances the long-term success of the industries in the business.</a:t>
          </a:r>
          <a:endParaRPr lang="en-US" dirty="0">
            <a:latin typeface="Times New Roman" panose="02020603050405020304" pitchFamily="18" charset="0"/>
            <a:cs typeface="Times New Roman" panose="02020603050405020304" pitchFamily="18" charset="0"/>
          </a:endParaRPr>
        </a:p>
      </dgm:t>
    </dgm:pt>
    <dgm:pt modelId="{92176781-81B5-44EC-92B7-5385410FF4BD}" type="parTrans" cxnId="{76B66B72-5A91-4E41-9620-57E2D4838887}">
      <dgm:prSet/>
      <dgm:spPr/>
      <dgm:t>
        <a:bodyPr/>
        <a:lstStyle/>
        <a:p>
          <a:endParaRPr lang="en-US"/>
        </a:p>
      </dgm:t>
    </dgm:pt>
    <dgm:pt modelId="{9B49B7D0-A89A-4788-885F-5C33ADE8B45E}" type="sibTrans" cxnId="{76B66B72-5A91-4E41-9620-57E2D4838887}">
      <dgm:prSet phldrT="01"/>
      <dgm:spPr/>
      <dgm:t>
        <a:bodyPr/>
        <a:lstStyle/>
        <a:p>
          <a:r>
            <a:rPr lang="en-US" dirty="0"/>
            <a:t>01</a:t>
          </a:r>
        </a:p>
      </dgm:t>
    </dgm:pt>
    <dgm:pt modelId="{E2738E6B-6353-48BB-B271-14DC44268197}">
      <dgm:prSet/>
      <dgm:spPr/>
      <dgm:t>
        <a:bodyPr/>
        <a:lstStyle/>
        <a:p>
          <a:r>
            <a:rPr lang="en-GB">
              <a:latin typeface="Times New Roman" panose="02020603050405020304" pitchFamily="18" charset="0"/>
              <a:cs typeface="Times New Roman" panose="02020603050405020304" pitchFamily="18" charset="0"/>
            </a:rPr>
            <a:t>Implementation of efficiency measures results in positive.</a:t>
          </a:r>
          <a:endParaRPr lang="en-US">
            <a:latin typeface="Times New Roman" panose="02020603050405020304" pitchFamily="18" charset="0"/>
            <a:cs typeface="Times New Roman" panose="02020603050405020304" pitchFamily="18" charset="0"/>
          </a:endParaRPr>
        </a:p>
      </dgm:t>
    </dgm:pt>
    <dgm:pt modelId="{DCB894EE-D292-4E68-B6FC-D42E8D7E380E}" type="parTrans" cxnId="{0B74F2DF-7B2F-435E-BE6A-7FFB777E625F}">
      <dgm:prSet/>
      <dgm:spPr/>
      <dgm:t>
        <a:bodyPr/>
        <a:lstStyle/>
        <a:p>
          <a:endParaRPr lang="en-US"/>
        </a:p>
      </dgm:t>
    </dgm:pt>
    <dgm:pt modelId="{1789BED3-4922-4FFA-BA82-12C100FEF275}" type="sibTrans" cxnId="{0B74F2DF-7B2F-435E-BE6A-7FFB777E625F}">
      <dgm:prSet phldrT="02"/>
      <dgm:spPr/>
      <dgm:t>
        <a:bodyPr/>
        <a:lstStyle/>
        <a:p>
          <a:r>
            <a:rPr lang="en-US"/>
            <a:t>02</a:t>
          </a:r>
        </a:p>
      </dgm:t>
    </dgm:pt>
    <dgm:pt modelId="{9B227C67-CB8F-4B4D-8C1E-865A41F1323B}">
      <dgm:prSet/>
      <dgm:spPr/>
      <dgm:t>
        <a:bodyPr/>
        <a:lstStyle/>
        <a:p>
          <a:r>
            <a:rPr lang="en-GB" dirty="0">
              <a:latin typeface="Times New Roman" panose="02020603050405020304" pitchFamily="18" charset="0"/>
              <a:cs typeface="Times New Roman" panose="02020603050405020304" pitchFamily="18" charset="0"/>
            </a:rPr>
            <a:t>More attention should be paid to innovation and engagement.</a:t>
          </a:r>
          <a:endParaRPr lang="en-US" dirty="0">
            <a:latin typeface="Times New Roman" panose="02020603050405020304" pitchFamily="18" charset="0"/>
            <a:cs typeface="Times New Roman" panose="02020603050405020304" pitchFamily="18" charset="0"/>
          </a:endParaRPr>
        </a:p>
      </dgm:t>
    </dgm:pt>
    <dgm:pt modelId="{A34575DE-1217-4536-966C-27C4890DC615}" type="parTrans" cxnId="{B4AAD597-E4C2-40C8-9833-9F188DA958C9}">
      <dgm:prSet/>
      <dgm:spPr/>
      <dgm:t>
        <a:bodyPr/>
        <a:lstStyle/>
        <a:p>
          <a:endParaRPr lang="en-US"/>
        </a:p>
      </dgm:t>
    </dgm:pt>
    <dgm:pt modelId="{5CC96687-62F8-4E03-91B2-94D238D263B0}" type="sibTrans" cxnId="{B4AAD597-E4C2-40C8-9833-9F188DA958C9}">
      <dgm:prSet phldrT="03"/>
      <dgm:spPr/>
      <dgm:t>
        <a:bodyPr/>
        <a:lstStyle/>
        <a:p>
          <a:r>
            <a:rPr lang="en-US"/>
            <a:t>03</a:t>
          </a:r>
        </a:p>
      </dgm:t>
    </dgm:pt>
    <dgm:pt modelId="{B6402AF2-9558-428C-95EA-7C977C3D4717}" type="pres">
      <dgm:prSet presAssocID="{482F56AA-DEA2-45BB-AA8A-27D22BE634EF}" presName="Name0" presStyleCnt="0">
        <dgm:presLayoutVars>
          <dgm:animLvl val="lvl"/>
          <dgm:resizeHandles val="exact"/>
        </dgm:presLayoutVars>
      </dgm:prSet>
      <dgm:spPr/>
    </dgm:pt>
    <dgm:pt modelId="{EFED7767-DDB1-444C-80D4-0147F77F3195}" type="pres">
      <dgm:prSet presAssocID="{5CC86A2B-A16C-40E5-A7C3-B734AE00567E}" presName="compositeNode" presStyleCnt="0">
        <dgm:presLayoutVars>
          <dgm:bulletEnabled val="1"/>
        </dgm:presLayoutVars>
      </dgm:prSet>
      <dgm:spPr/>
    </dgm:pt>
    <dgm:pt modelId="{7B2DA0B9-13E1-4EEE-8C38-28D2F3FF7082}" type="pres">
      <dgm:prSet presAssocID="{5CC86A2B-A16C-40E5-A7C3-B734AE00567E}" presName="bgRect" presStyleLbl="alignNode1" presStyleIdx="0" presStyleCnt="3"/>
      <dgm:spPr/>
    </dgm:pt>
    <dgm:pt modelId="{28315DBE-238A-4412-9B29-F1DA2E041018}" type="pres">
      <dgm:prSet presAssocID="{9B49B7D0-A89A-4788-885F-5C33ADE8B45E}" presName="sibTransNodeRect" presStyleLbl="alignNode1" presStyleIdx="0" presStyleCnt="3">
        <dgm:presLayoutVars>
          <dgm:chMax val="0"/>
          <dgm:bulletEnabled val="1"/>
        </dgm:presLayoutVars>
      </dgm:prSet>
      <dgm:spPr/>
    </dgm:pt>
    <dgm:pt modelId="{28D547BA-3C15-4707-810B-EF9F98BEE784}" type="pres">
      <dgm:prSet presAssocID="{5CC86A2B-A16C-40E5-A7C3-B734AE00567E}" presName="nodeRect" presStyleLbl="alignNode1" presStyleIdx="0" presStyleCnt="3">
        <dgm:presLayoutVars>
          <dgm:bulletEnabled val="1"/>
        </dgm:presLayoutVars>
      </dgm:prSet>
      <dgm:spPr/>
    </dgm:pt>
    <dgm:pt modelId="{99D5CA4C-9E59-44D0-B32D-97AFB160DB97}" type="pres">
      <dgm:prSet presAssocID="{9B49B7D0-A89A-4788-885F-5C33ADE8B45E}" presName="sibTrans" presStyleCnt="0"/>
      <dgm:spPr/>
    </dgm:pt>
    <dgm:pt modelId="{BD8CA9D7-2584-42FD-9E81-2A4AFC61B241}" type="pres">
      <dgm:prSet presAssocID="{E2738E6B-6353-48BB-B271-14DC44268197}" presName="compositeNode" presStyleCnt="0">
        <dgm:presLayoutVars>
          <dgm:bulletEnabled val="1"/>
        </dgm:presLayoutVars>
      </dgm:prSet>
      <dgm:spPr/>
    </dgm:pt>
    <dgm:pt modelId="{E1530191-3081-40A1-9FB3-7F307585ACA3}" type="pres">
      <dgm:prSet presAssocID="{E2738E6B-6353-48BB-B271-14DC44268197}" presName="bgRect" presStyleLbl="alignNode1" presStyleIdx="1" presStyleCnt="3"/>
      <dgm:spPr/>
    </dgm:pt>
    <dgm:pt modelId="{76FF08F5-71BB-44AC-AB43-AE5661CAD0B2}" type="pres">
      <dgm:prSet presAssocID="{1789BED3-4922-4FFA-BA82-12C100FEF275}" presName="sibTransNodeRect" presStyleLbl="alignNode1" presStyleIdx="1" presStyleCnt="3">
        <dgm:presLayoutVars>
          <dgm:chMax val="0"/>
          <dgm:bulletEnabled val="1"/>
        </dgm:presLayoutVars>
      </dgm:prSet>
      <dgm:spPr/>
    </dgm:pt>
    <dgm:pt modelId="{38AC4B49-0C85-4CB7-A4BB-4BDE801C3B96}" type="pres">
      <dgm:prSet presAssocID="{E2738E6B-6353-48BB-B271-14DC44268197}" presName="nodeRect" presStyleLbl="alignNode1" presStyleIdx="1" presStyleCnt="3">
        <dgm:presLayoutVars>
          <dgm:bulletEnabled val="1"/>
        </dgm:presLayoutVars>
      </dgm:prSet>
      <dgm:spPr/>
    </dgm:pt>
    <dgm:pt modelId="{9110D689-3971-48A0-BCE2-C71D4635DB88}" type="pres">
      <dgm:prSet presAssocID="{1789BED3-4922-4FFA-BA82-12C100FEF275}" presName="sibTrans" presStyleCnt="0"/>
      <dgm:spPr/>
    </dgm:pt>
    <dgm:pt modelId="{FE961EEF-756F-46B8-B41E-ACDD5F6CB3A0}" type="pres">
      <dgm:prSet presAssocID="{9B227C67-CB8F-4B4D-8C1E-865A41F1323B}" presName="compositeNode" presStyleCnt="0">
        <dgm:presLayoutVars>
          <dgm:bulletEnabled val="1"/>
        </dgm:presLayoutVars>
      </dgm:prSet>
      <dgm:spPr/>
    </dgm:pt>
    <dgm:pt modelId="{F3BBC72A-B518-4B48-9C42-02609BCDB3BE}" type="pres">
      <dgm:prSet presAssocID="{9B227C67-CB8F-4B4D-8C1E-865A41F1323B}" presName="bgRect" presStyleLbl="alignNode1" presStyleIdx="2" presStyleCnt="3"/>
      <dgm:spPr/>
    </dgm:pt>
    <dgm:pt modelId="{D839CE36-5B74-4DCA-9B4D-ABBC34A808BF}" type="pres">
      <dgm:prSet presAssocID="{5CC96687-62F8-4E03-91B2-94D238D263B0}" presName="sibTransNodeRect" presStyleLbl="alignNode1" presStyleIdx="2" presStyleCnt="3">
        <dgm:presLayoutVars>
          <dgm:chMax val="0"/>
          <dgm:bulletEnabled val="1"/>
        </dgm:presLayoutVars>
      </dgm:prSet>
      <dgm:spPr/>
    </dgm:pt>
    <dgm:pt modelId="{418C6E05-3DD0-455E-B697-132722B901D5}" type="pres">
      <dgm:prSet presAssocID="{9B227C67-CB8F-4B4D-8C1E-865A41F1323B}" presName="nodeRect" presStyleLbl="alignNode1" presStyleIdx="2" presStyleCnt="3">
        <dgm:presLayoutVars>
          <dgm:bulletEnabled val="1"/>
        </dgm:presLayoutVars>
      </dgm:prSet>
      <dgm:spPr/>
    </dgm:pt>
  </dgm:ptLst>
  <dgm:cxnLst>
    <dgm:cxn modelId="{0C894618-882D-48C5-930C-081D1CAE34B6}" type="presOf" srcId="{E2738E6B-6353-48BB-B271-14DC44268197}" destId="{38AC4B49-0C85-4CB7-A4BB-4BDE801C3B96}" srcOrd="1" destOrd="0" presId="urn:microsoft.com/office/officeart/2016/7/layout/LinearBlockProcessNumbered"/>
    <dgm:cxn modelId="{7BB8AB1F-42C2-4B33-BF1D-C9907B4BADAA}" type="presOf" srcId="{1789BED3-4922-4FFA-BA82-12C100FEF275}" destId="{76FF08F5-71BB-44AC-AB43-AE5661CAD0B2}" srcOrd="0" destOrd="0" presId="urn:microsoft.com/office/officeart/2016/7/layout/LinearBlockProcessNumbered"/>
    <dgm:cxn modelId="{DCF1B139-BD8B-436E-823E-1F67D3EDA241}" type="presOf" srcId="{482F56AA-DEA2-45BB-AA8A-27D22BE634EF}" destId="{B6402AF2-9558-428C-95EA-7C977C3D4717}" srcOrd="0" destOrd="0" presId="urn:microsoft.com/office/officeart/2016/7/layout/LinearBlockProcessNumbered"/>
    <dgm:cxn modelId="{76B66B72-5A91-4E41-9620-57E2D4838887}" srcId="{482F56AA-DEA2-45BB-AA8A-27D22BE634EF}" destId="{5CC86A2B-A16C-40E5-A7C3-B734AE00567E}" srcOrd="0" destOrd="0" parTransId="{92176781-81B5-44EC-92B7-5385410FF4BD}" sibTransId="{9B49B7D0-A89A-4788-885F-5C33ADE8B45E}"/>
    <dgm:cxn modelId="{D6557E85-1685-4797-91EC-2B17677B9C2C}" type="presOf" srcId="{5CC96687-62F8-4E03-91B2-94D238D263B0}" destId="{D839CE36-5B74-4DCA-9B4D-ABBC34A808BF}" srcOrd="0" destOrd="0" presId="urn:microsoft.com/office/officeart/2016/7/layout/LinearBlockProcessNumbered"/>
    <dgm:cxn modelId="{DBF39B87-7D7C-4610-A43A-B2F3F74CFF75}" type="presOf" srcId="{9B227C67-CB8F-4B4D-8C1E-865A41F1323B}" destId="{F3BBC72A-B518-4B48-9C42-02609BCDB3BE}" srcOrd="0" destOrd="0" presId="urn:microsoft.com/office/officeart/2016/7/layout/LinearBlockProcessNumbered"/>
    <dgm:cxn modelId="{5F190A8D-E445-432C-A9C4-EBA675AD3853}" type="presOf" srcId="{5CC86A2B-A16C-40E5-A7C3-B734AE00567E}" destId="{28D547BA-3C15-4707-810B-EF9F98BEE784}" srcOrd="1" destOrd="0" presId="urn:microsoft.com/office/officeart/2016/7/layout/LinearBlockProcessNumbered"/>
    <dgm:cxn modelId="{1F960590-849B-47CA-81FF-B90CDDA5B8AB}" type="presOf" srcId="{9B49B7D0-A89A-4788-885F-5C33ADE8B45E}" destId="{28315DBE-238A-4412-9B29-F1DA2E041018}" srcOrd="0" destOrd="0" presId="urn:microsoft.com/office/officeart/2016/7/layout/LinearBlockProcessNumbered"/>
    <dgm:cxn modelId="{B4AAD597-E4C2-40C8-9833-9F188DA958C9}" srcId="{482F56AA-DEA2-45BB-AA8A-27D22BE634EF}" destId="{9B227C67-CB8F-4B4D-8C1E-865A41F1323B}" srcOrd="2" destOrd="0" parTransId="{A34575DE-1217-4536-966C-27C4890DC615}" sibTransId="{5CC96687-62F8-4E03-91B2-94D238D263B0}"/>
    <dgm:cxn modelId="{6D4274AC-79FF-46CC-A6FF-348831376F8C}" type="presOf" srcId="{5CC86A2B-A16C-40E5-A7C3-B734AE00567E}" destId="{7B2DA0B9-13E1-4EEE-8C38-28D2F3FF7082}" srcOrd="0" destOrd="0" presId="urn:microsoft.com/office/officeart/2016/7/layout/LinearBlockProcessNumbered"/>
    <dgm:cxn modelId="{0B74F2DF-7B2F-435E-BE6A-7FFB777E625F}" srcId="{482F56AA-DEA2-45BB-AA8A-27D22BE634EF}" destId="{E2738E6B-6353-48BB-B271-14DC44268197}" srcOrd="1" destOrd="0" parTransId="{DCB894EE-D292-4E68-B6FC-D42E8D7E380E}" sibTransId="{1789BED3-4922-4FFA-BA82-12C100FEF275}"/>
    <dgm:cxn modelId="{A2DA15EE-DDEF-4D7D-89F9-234689A25145}" type="presOf" srcId="{9B227C67-CB8F-4B4D-8C1E-865A41F1323B}" destId="{418C6E05-3DD0-455E-B697-132722B901D5}" srcOrd="1" destOrd="0" presId="urn:microsoft.com/office/officeart/2016/7/layout/LinearBlockProcessNumbered"/>
    <dgm:cxn modelId="{3254D3F1-FBD8-41C3-BFDC-FC14391AF6BD}" type="presOf" srcId="{E2738E6B-6353-48BB-B271-14DC44268197}" destId="{E1530191-3081-40A1-9FB3-7F307585ACA3}" srcOrd="0" destOrd="0" presId="urn:microsoft.com/office/officeart/2016/7/layout/LinearBlockProcessNumbered"/>
    <dgm:cxn modelId="{0A330EBE-8B8B-4074-98BE-FB9C74D5E0EB}" type="presParOf" srcId="{B6402AF2-9558-428C-95EA-7C977C3D4717}" destId="{EFED7767-DDB1-444C-80D4-0147F77F3195}" srcOrd="0" destOrd="0" presId="urn:microsoft.com/office/officeart/2016/7/layout/LinearBlockProcessNumbered"/>
    <dgm:cxn modelId="{947D08C9-86B3-4897-B06C-A1EAB03A9AC6}" type="presParOf" srcId="{EFED7767-DDB1-444C-80D4-0147F77F3195}" destId="{7B2DA0B9-13E1-4EEE-8C38-28D2F3FF7082}" srcOrd="0" destOrd="0" presId="urn:microsoft.com/office/officeart/2016/7/layout/LinearBlockProcessNumbered"/>
    <dgm:cxn modelId="{287E0D1B-3350-48B9-970A-2C8A655EAB06}" type="presParOf" srcId="{EFED7767-DDB1-444C-80D4-0147F77F3195}" destId="{28315DBE-238A-4412-9B29-F1DA2E041018}" srcOrd="1" destOrd="0" presId="urn:microsoft.com/office/officeart/2016/7/layout/LinearBlockProcessNumbered"/>
    <dgm:cxn modelId="{ED7AD1D3-C128-44CF-9E89-31268270AC32}" type="presParOf" srcId="{EFED7767-DDB1-444C-80D4-0147F77F3195}" destId="{28D547BA-3C15-4707-810B-EF9F98BEE784}" srcOrd="2" destOrd="0" presId="urn:microsoft.com/office/officeart/2016/7/layout/LinearBlockProcessNumbered"/>
    <dgm:cxn modelId="{57A9FA68-3AC7-44B2-BBB8-3EBF8180C3FF}" type="presParOf" srcId="{B6402AF2-9558-428C-95EA-7C977C3D4717}" destId="{99D5CA4C-9E59-44D0-B32D-97AFB160DB97}" srcOrd="1" destOrd="0" presId="urn:microsoft.com/office/officeart/2016/7/layout/LinearBlockProcessNumbered"/>
    <dgm:cxn modelId="{D5D33027-8019-49FE-B13A-FF8CA13060EB}" type="presParOf" srcId="{B6402AF2-9558-428C-95EA-7C977C3D4717}" destId="{BD8CA9D7-2584-42FD-9E81-2A4AFC61B241}" srcOrd="2" destOrd="0" presId="urn:microsoft.com/office/officeart/2016/7/layout/LinearBlockProcessNumbered"/>
    <dgm:cxn modelId="{E0B276AF-3C50-45E9-B95B-F93C95702951}" type="presParOf" srcId="{BD8CA9D7-2584-42FD-9E81-2A4AFC61B241}" destId="{E1530191-3081-40A1-9FB3-7F307585ACA3}" srcOrd="0" destOrd="0" presId="urn:microsoft.com/office/officeart/2016/7/layout/LinearBlockProcessNumbered"/>
    <dgm:cxn modelId="{CA60C2DF-6D81-4CD5-A11E-9CEB7C3D176E}" type="presParOf" srcId="{BD8CA9D7-2584-42FD-9E81-2A4AFC61B241}" destId="{76FF08F5-71BB-44AC-AB43-AE5661CAD0B2}" srcOrd="1" destOrd="0" presId="urn:microsoft.com/office/officeart/2016/7/layout/LinearBlockProcessNumbered"/>
    <dgm:cxn modelId="{E169406D-25D5-4B1D-ACFF-29E2BA153196}" type="presParOf" srcId="{BD8CA9D7-2584-42FD-9E81-2A4AFC61B241}" destId="{38AC4B49-0C85-4CB7-A4BB-4BDE801C3B96}" srcOrd="2" destOrd="0" presId="urn:microsoft.com/office/officeart/2016/7/layout/LinearBlockProcessNumbered"/>
    <dgm:cxn modelId="{80C37E0C-C17A-4A38-AF02-F4AD7DFA8D0D}" type="presParOf" srcId="{B6402AF2-9558-428C-95EA-7C977C3D4717}" destId="{9110D689-3971-48A0-BCE2-C71D4635DB88}" srcOrd="3" destOrd="0" presId="urn:microsoft.com/office/officeart/2016/7/layout/LinearBlockProcessNumbered"/>
    <dgm:cxn modelId="{357310FC-CF71-4F3C-BC5B-967BF0CC6421}" type="presParOf" srcId="{B6402AF2-9558-428C-95EA-7C977C3D4717}" destId="{FE961EEF-756F-46B8-B41E-ACDD5F6CB3A0}" srcOrd="4" destOrd="0" presId="urn:microsoft.com/office/officeart/2016/7/layout/LinearBlockProcessNumbered"/>
    <dgm:cxn modelId="{69ABAF42-123B-4517-B645-D6E03FC329D7}" type="presParOf" srcId="{FE961EEF-756F-46B8-B41E-ACDD5F6CB3A0}" destId="{F3BBC72A-B518-4B48-9C42-02609BCDB3BE}" srcOrd="0" destOrd="0" presId="urn:microsoft.com/office/officeart/2016/7/layout/LinearBlockProcessNumbered"/>
    <dgm:cxn modelId="{348D6A15-5B7E-45CD-8C2A-84F0B17B3F60}" type="presParOf" srcId="{FE961EEF-756F-46B8-B41E-ACDD5F6CB3A0}" destId="{D839CE36-5B74-4DCA-9B4D-ABBC34A808BF}" srcOrd="1" destOrd="0" presId="urn:microsoft.com/office/officeart/2016/7/layout/LinearBlockProcessNumbered"/>
    <dgm:cxn modelId="{FB3E6376-8D86-4285-A379-1616F67AC6D4}" type="presParOf" srcId="{FE961EEF-756F-46B8-B41E-ACDD5F6CB3A0}" destId="{418C6E05-3DD0-455E-B697-132722B901D5}"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240399-0C38-4282-9009-A4943207E09E}">
      <dsp:nvSpPr>
        <dsp:cNvPr id="0" name=""/>
        <dsp:cNvSpPr/>
      </dsp:nvSpPr>
      <dsp:spPr>
        <a:xfrm>
          <a:off x="752566" y="608477"/>
          <a:ext cx="1066720" cy="10667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A97798-E596-4ACF-A565-80BD1C915057}">
      <dsp:nvSpPr>
        <dsp:cNvPr id="0" name=""/>
        <dsp:cNvSpPr/>
      </dsp:nvSpPr>
      <dsp:spPr>
        <a:xfrm>
          <a:off x="100682" y="2121827"/>
          <a:ext cx="2370489" cy="146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Triple Bottom Line framework integration.</a:t>
          </a:r>
          <a:endParaRPr lang="en-US" sz="2000" kern="1200" dirty="0">
            <a:latin typeface="Times New Roman" panose="02020603050405020304" pitchFamily="18" charset="0"/>
            <a:cs typeface="Times New Roman" panose="02020603050405020304" pitchFamily="18" charset="0"/>
          </a:endParaRPr>
        </a:p>
      </dsp:txBody>
      <dsp:txXfrm>
        <a:off x="100682" y="2121827"/>
        <a:ext cx="2370489" cy="1462500"/>
      </dsp:txXfrm>
    </dsp:sp>
    <dsp:sp modelId="{6EC914B0-521C-4D1E-926A-67D4190BB6A9}">
      <dsp:nvSpPr>
        <dsp:cNvPr id="0" name=""/>
        <dsp:cNvSpPr/>
      </dsp:nvSpPr>
      <dsp:spPr>
        <a:xfrm>
          <a:off x="3537891" y="608477"/>
          <a:ext cx="1066720" cy="106672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65A224-DEA2-420B-9FDE-788989A3A97E}">
      <dsp:nvSpPr>
        <dsp:cNvPr id="0" name=""/>
        <dsp:cNvSpPr/>
      </dsp:nvSpPr>
      <dsp:spPr>
        <a:xfrm>
          <a:off x="2886007" y="2121827"/>
          <a:ext cx="2370489" cy="146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Sustainability’s value creation has been supported by stakeholder theory.</a:t>
          </a:r>
          <a:endParaRPr lang="en-US" sz="2000" kern="1200" dirty="0">
            <a:latin typeface="Times New Roman" panose="02020603050405020304" pitchFamily="18" charset="0"/>
            <a:cs typeface="Times New Roman" panose="02020603050405020304" pitchFamily="18" charset="0"/>
          </a:endParaRPr>
        </a:p>
      </dsp:txBody>
      <dsp:txXfrm>
        <a:off x="2886007" y="2121827"/>
        <a:ext cx="2370489" cy="1462500"/>
      </dsp:txXfrm>
    </dsp:sp>
    <dsp:sp modelId="{0E4C5114-069D-4FF8-B177-8002A969B5DB}">
      <dsp:nvSpPr>
        <dsp:cNvPr id="0" name=""/>
        <dsp:cNvSpPr/>
      </dsp:nvSpPr>
      <dsp:spPr>
        <a:xfrm>
          <a:off x="6323216" y="608477"/>
          <a:ext cx="1066720" cy="10667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0F45F1-36CC-4CD2-AB75-072D8ED1C476}">
      <dsp:nvSpPr>
        <dsp:cNvPr id="0" name=""/>
        <dsp:cNvSpPr/>
      </dsp:nvSpPr>
      <dsp:spPr>
        <a:xfrm>
          <a:off x="5671332" y="2121827"/>
          <a:ext cx="2370489" cy="146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latin typeface="Times New Roman" panose="02020603050405020304" pitchFamily="18" charset="0"/>
              <a:cs typeface="Times New Roman" panose="02020603050405020304" pitchFamily="18" charset="0"/>
            </a:rPr>
            <a:t>Evidence of waste reduction in combination with water conservation efforts.</a:t>
          </a:r>
          <a:endParaRPr lang="en-US" sz="2000" kern="1200">
            <a:latin typeface="Times New Roman" panose="02020603050405020304" pitchFamily="18" charset="0"/>
            <a:cs typeface="Times New Roman" panose="02020603050405020304" pitchFamily="18" charset="0"/>
          </a:endParaRPr>
        </a:p>
      </dsp:txBody>
      <dsp:txXfrm>
        <a:off x="5671332" y="2121827"/>
        <a:ext cx="2370489" cy="1462500"/>
      </dsp:txXfrm>
    </dsp:sp>
    <dsp:sp modelId="{F39F0652-660E-4BEF-935F-1A3FDEB7A383}">
      <dsp:nvSpPr>
        <dsp:cNvPr id="0" name=""/>
        <dsp:cNvSpPr/>
      </dsp:nvSpPr>
      <dsp:spPr>
        <a:xfrm>
          <a:off x="9108541" y="608477"/>
          <a:ext cx="1066720" cy="1066720"/>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57BAC5-4E50-43FB-8598-91A76B694882}">
      <dsp:nvSpPr>
        <dsp:cNvPr id="0" name=""/>
        <dsp:cNvSpPr/>
      </dsp:nvSpPr>
      <dsp:spPr>
        <a:xfrm>
          <a:off x="8456657" y="2121827"/>
          <a:ext cx="2370489" cy="146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Supports renewable energy adoption.</a:t>
          </a:r>
          <a:endParaRPr lang="en-US" sz="2000" kern="1200" dirty="0">
            <a:latin typeface="Times New Roman" panose="02020603050405020304" pitchFamily="18" charset="0"/>
            <a:cs typeface="Times New Roman" panose="02020603050405020304" pitchFamily="18" charset="0"/>
          </a:endParaRPr>
        </a:p>
      </dsp:txBody>
      <dsp:txXfrm>
        <a:off x="8456657" y="2121827"/>
        <a:ext cx="2370489" cy="14625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71B7BC-5A00-4CE7-B96D-D95A37750D48}">
      <dsp:nvSpPr>
        <dsp:cNvPr id="0" name=""/>
        <dsp:cNvSpPr/>
      </dsp:nvSpPr>
      <dsp:spPr>
        <a:xfrm>
          <a:off x="0" y="2439"/>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F53512-0E42-4FE3-8CBF-15306A67D7B2}">
      <dsp:nvSpPr>
        <dsp:cNvPr id="0" name=""/>
        <dsp:cNvSpPr/>
      </dsp:nvSpPr>
      <dsp:spPr>
        <a:xfrm>
          <a:off x="374076" y="280678"/>
          <a:ext cx="680139" cy="680139"/>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7E6105-1916-4D5D-A00A-EE206A36D54F}">
      <dsp:nvSpPr>
        <dsp:cNvPr id="0" name=""/>
        <dsp:cNvSpPr/>
      </dsp:nvSpPr>
      <dsp:spPr>
        <a:xfrm>
          <a:off x="1428292" y="2439"/>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33450">
            <a:lnSpc>
              <a:spcPct val="90000"/>
            </a:lnSpc>
            <a:spcBef>
              <a:spcPct val="0"/>
            </a:spcBef>
            <a:spcAft>
              <a:spcPct val="35000"/>
            </a:spcAft>
            <a:buNone/>
          </a:pPr>
          <a:r>
            <a:rPr lang="en-GB" sz="2100" kern="1200">
              <a:latin typeface="Times New Roman" panose="02020603050405020304" pitchFamily="18" charset="0"/>
              <a:cs typeface="Times New Roman" panose="02020603050405020304" pitchFamily="18" charset="0"/>
            </a:rPr>
            <a:t>Hilton's corporate responsibility program, known as "Travel with Purpose", focuses on a low-carbon plan (Hilton, 2024).</a:t>
          </a:r>
          <a:endParaRPr lang="en-US" sz="2100" kern="1200">
            <a:latin typeface="Times New Roman" panose="02020603050405020304" pitchFamily="18" charset="0"/>
            <a:cs typeface="Times New Roman" panose="02020603050405020304" pitchFamily="18" charset="0"/>
          </a:endParaRPr>
        </a:p>
      </dsp:txBody>
      <dsp:txXfrm>
        <a:off x="1428292" y="2439"/>
        <a:ext cx="4873308" cy="1236616"/>
      </dsp:txXfrm>
    </dsp:sp>
    <dsp:sp modelId="{0BD77E94-6AF7-4AD4-A902-5C8D278C575F}">
      <dsp:nvSpPr>
        <dsp:cNvPr id="0" name=""/>
        <dsp:cNvSpPr/>
      </dsp:nvSpPr>
      <dsp:spPr>
        <a:xfrm>
          <a:off x="0" y="1548210"/>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6D3B60-DE1C-4DC6-BEB4-595181920943}">
      <dsp:nvSpPr>
        <dsp:cNvPr id="0" name=""/>
        <dsp:cNvSpPr/>
      </dsp:nvSpPr>
      <dsp:spPr>
        <a:xfrm>
          <a:off x="374076" y="1826449"/>
          <a:ext cx="680139" cy="680139"/>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DA8470-5D0E-4B94-A6DB-8B9052E38519}">
      <dsp:nvSpPr>
        <dsp:cNvPr id="0" name=""/>
        <dsp:cNvSpPr/>
      </dsp:nvSpPr>
      <dsp:spPr>
        <a:xfrm>
          <a:off x="1428292" y="1548210"/>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33450">
            <a:lnSpc>
              <a:spcPct val="90000"/>
            </a:lnSpc>
            <a:spcBef>
              <a:spcPct val="0"/>
            </a:spcBef>
            <a:spcAft>
              <a:spcPct val="35000"/>
            </a:spcAft>
            <a:buNone/>
          </a:pPr>
          <a:r>
            <a:rPr lang="en-GB" sz="2100" kern="1200" dirty="0">
              <a:latin typeface="Times New Roman" panose="02020603050405020304" pitchFamily="18" charset="0"/>
              <a:cs typeface="Times New Roman" panose="02020603050405020304" pitchFamily="18" charset="0"/>
            </a:rPr>
            <a:t>The investment of Marriott in energy-efficient HVAC systems.</a:t>
          </a:r>
          <a:endParaRPr lang="en-US" sz="2100" kern="1200" dirty="0">
            <a:latin typeface="Times New Roman" panose="02020603050405020304" pitchFamily="18" charset="0"/>
            <a:cs typeface="Times New Roman" panose="02020603050405020304" pitchFamily="18" charset="0"/>
          </a:endParaRPr>
        </a:p>
      </dsp:txBody>
      <dsp:txXfrm>
        <a:off x="1428292" y="1548210"/>
        <a:ext cx="4873308" cy="1236616"/>
      </dsp:txXfrm>
    </dsp:sp>
    <dsp:sp modelId="{E252AF6F-3EBA-4C31-A63A-1BE24FB2CC33}">
      <dsp:nvSpPr>
        <dsp:cNvPr id="0" name=""/>
        <dsp:cNvSpPr/>
      </dsp:nvSpPr>
      <dsp:spPr>
        <a:xfrm>
          <a:off x="0" y="3093981"/>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FBF6F8-0CA5-4B79-8F51-98C64FAB82BD}">
      <dsp:nvSpPr>
        <dsp:cNvPr id="0" name=""/>
        <dsp:cNvSpPr/>
      </dsp:nvSpPr>
      <dsp:spPr>
        <a:xfrm>
          <a:off x="374076" y="3372220"/>
          <a:ext cx="680139" cy="680139"/>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B8B863-C54D-4B7C-A312-117CB78BA4AA}">
      <dsp:nvSpPr>
        <dsp:cNvPr id="0" name=""/>
        <dsp:cNvSpPr/>
      </dsp:nvSpPr>
      <dsp:spPr>
        <a:xfrm>
          <a:off x="1428292" y="3093981"/>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33450">
            <a:lnSpc>
              <a:spcPct val="90000"/>
            </a:lnSpc>
            <a:spcBef>
              <a:spcPct val="0"/>
            </a:spcBef>
            <a:spcAft>
              <a:spcPct val="35000"/>
            </a:spcAft>
            <a:buNone/>
          </a:pPr>
          <a:r>
            <a:rPr lang="en-GB" sz="2100" kern="1200" dirty="0">
              <a:latin typeface="Times New Roman" panose="02020603050405020304" pitchFamily="18" charset="0"/>
              <a:cs typeface="Times New Roman" panose="02020603050405020304" pitchFamily="18" charset="0"/>
            </a:rPr>
            <a:t>Accor's "Planet 21" initiative encompasses a waste-in-combination water strategy (Accor, 2025).</a:t>
          </a:r>
          <a:endParaRPr lang="en-US" sz="2100" kern="1200" dirty="0">
            <a:latin typeface="Times New Roman" panose="02020603050405020304" pitchFamily="18" charset="0"/>
            <a:cs typeface="Times New Roman" panose="02020603050405020304" pitchFamily="18" charset="0"/>
          </a:endParaRPr>
        </a:p>
      </dsp:txBody>
      <dsp:txXfrm>
        <a:off x="1428292" y="3093981"/>
        <a:ext cx="4873308" cy="1236616"/>
      </dsp:txXfrm>
    </dsp:sp>
    <dsp:sp modelId="{C65CA301-069C-4FC7-A202-2211F088FF84}">
      <dsp:nvSpPr>
        <dsp:cNvPr id="0" name=""/>
        <dsp:cNvSpPr/>
      </dsp:nvSpPr>
      <dsp:spPr>
        <a:xfrm>
          <a:off x="0" y="4639752"/>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8E1A94-DF0B-4048-BFAB-D9EC7C9384B2}">
      <dsp:nvSpPr>
        <dsp:cNvPr id="0" name=""/>
        <dsp:cNvSpPr/>
      </dsp:nvSpPr>
      <dsp:spPr>
        <a:xfrm>
          <a:off x="374076" y="4917991"/>
          <a:ext cx="680139" cy="680139"/>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43E025-0ABA-4059-B324-65637A68CE3A}">
      <dsp:nvSpPr>
        <dsp:cNvPr id="0" name=""/>
        <dsp:cNvSpPr/>
      </dsp:nvSpPr>
      <dsp:spPr>
        <a:xfrm>
          <a:off x="1428292" y="4639752"/>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33450">
            <a:lnSpc>
              <a:spcPct val="90000"/>
            </a:lnSpc>
            <a:spcBef>
              <a:spcPct val="0"/>
            </a:spcBef>
            <a:spcAft>
              <a:spcPct val="35000"/>
            </a:spcAft>
            <a:buNone/>
          </a:pPr>
          <a:r>
            <a:rPr lang="en-GB" sz="2100" kern="1200" dirty="0">
              <a:latin typeface="Times New Roman" panose="02020603050405020304" pitchFamily="18" charset="0"/>
              <a:cs typeface="Times New Roman" panose="02020603050405020304" pitchFamily="18" charset="0"/>
            </a:rPr>
            <a:t>Green Key Global certification adoption.</a:t>
          </a:r>
          <a:endParaRPr lang="en-US" sz="2100" kern="1200" dirty="0">
            <a:latin typeface="Times New Roman" panose="02020603050405020304" pitchFamily="18" charset="0"/>
            <a:cs typeface="Times New Roman" panose="02020603050405020304" pitchFamily="18" charset="0"/>
          </a:endParaRPr>
        </a:p>
      </dsp:txBody>
      <dsp:txXfrm>
        <a:off x="1428292" y="4639752"/>
        <a:ext cx="4873308" cy="12366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2DA0B9-13E1-4EEE-8C38-28D2F3FF7082}">
      <dsp:nvSpPr>
        <dsp:cNvPr id="0" name=""/>
        <dsp:cNvSpPr/>
      </dsp:nvSpPr>
      <dsp:spPr>
        <a:xfrm>
          <a:off x="821" y="182441"/>
          <a:ext cx="3327201" cy="3992641"/>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1155700">
            <a:lnSpc>
              <a:spcPct val="90000"/>
            </a:lnSpc>
            <a:spcBef>
              <a:spcPct val="0"/>
            </a:spcBef>
            <a:spcAft>
              <a:spcPct val="35000"/>
            </a:spcAft>
            <a:buNone/>
          </a:pPr>
          <a:r>
            <a:rPr lang="en-GB" sz="2600" kern="1200" dirty="0">
              <a:latin typeface="Times New Roman" panose="02020603050405020304" pitchFamily="18" charset="0"/>
              <a:cs typeface="Times New Roman" panose="02020603050405020304" pitchFamily="18" charset="0"/>
            </a:rPr>
            <a:t>Sustainability is a factor which enhances the long-term success of the industries in the business.</a:t>
          </a:r>
          <a:endParaRPr lang="en-US" sz="2600" kern="1200" dirty="0">
            <a:latin typeface="Times New Roman" panose="02020603050405020304" pitchFamily="18" charset="0"/>
            <a:cs typeface="Times New Roman" panose="02020603050405020304" pitchFamily="18" charset="0"/>
          </a:endParaRPr>
        </a:p>
      </dsp:txBody>
      <dsp:txXfrm>
        <a:off x="821" y="1779497"/>
        <a:ext cx="3327201" cy="2395585"/>
      </dsp:txXfrm>
    </dsp:sp>
    <dsp:sp modelId="{28315DBE-238A-4412-9B29-F1DA2E041018}">
      <dsp:nvSpPr>
        <dsp:cNvPr id="0" name=""/>
        <dsp:cNvSpPr/>
      </dsp:nvSpPr>
      <dsp:spPr>
        <a:xfrm>
          <a:off x="821" y="182441"/>
          <a:ext cx="3327201" cy="1597056"/>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dirty="0"/>
            <a:t>01</a:t>
          </a:r>
        </a:p>
      </dsp:txBody>
      <dsp:txXfrm>
        <a:off x="821" y="182441"/>
        <a:ext cx="3327201" cy="1597056"/>
      </dsp:txXfrm>
    </dsp:sp>
    <dsp:sp modelId="{E1530191-3081-40A1-9FB3-7F307585ACA3}">
      <dsp:nvSpPr>
        <dsp:cNvPr id="0" name=""/>
        <dsp:cNvSpPr/>
      </dsp:nvSpPr>
      <dsp:spPr>
        <a:xfrm>
          <a:off x="3594199" y="182441"/>
          <a:ext cx="3327201" cy="3992641"/>
        </a:xfrm>
        <a:prstGeom prst="rect">
          <a:avLst/>
        </a:prstGeom>
        <a:solidFill>
          <a:schemeClr val="accent4">
            <a:hueOff val="3299968"/>
            <a:satOff val="-14601"/>
            <a:lumOff val="-2452"/>
            <a:alphaOff val="0"/>
          </a:schemeClr>
        </a:solidFill>
        <a:ln w="19050" cap="flat" cmpd="sng" algn="ctr">
          <a:solidFill>
            <a:schemeClr val="accent4">
              <a:hueOff val="3299968"/>
              <a:satOff val="-14601"/>
              <a:lumOff val="-24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1155700">
            <a:lnSpc>
              <a:spcPct val="90000"/>
            </a:lnSpc>
            <a:spcBef>
              <a:spcPct val="0"/>
            </a:spcBef>
            <a:spcAft>
              <a:spcPct val="35000"/>
            </a:spcAft>
            <a:buNone/>
          </a:pPr>
          <a:r>
            <a:rPr lang="en-GB" sz="2600" kern="1200">
              <a:latin typeface="Times New Roman" panose="02020603050405020304" pitchFamily="18" charset="0"/>
              <a:cs typeface="Times New Roman" panose="02020603050405020304" pitchFamily="18" charset="0"/>
            </a:rPr>
            <a:t>Implementation of efficiency measures results in positive.</a:t>
          </a:r>
          <a:endParaRPr lang="en-US" sz="2600" kern="1200">
            <a:latin typeface="Times New Roman" panose="02020603050405020304" pitchFamily="18" charset="0"/>
            <a:cs typeface="Times New Roman" panose="02020603050405020304" pitchFamily="18" charset="0"/>
          </a:endParaRPr>
        </a:p>
      </dsp:txBody>
      <dsp:txXfrm>
        <a:off x="3594199" y="1779497"/>
        <a:ext cx="3327201" cy="2395585"/>
      </dsp:txXfrm>
    </dsp:sp>
    <dsp:sp modelId="{76FF08F5-71BB-44AC-AB43-AE5661CAD0B2}">
      <dsp:nvSpPr>
        <dsp:cNvPr id="0" name=""/>
        <dsp:cNvSpPr/>
      </dsp:nvSpPr>
      <dsp:spPr>
        <a:xfrm>
          <a:off x="3594199" y="182441"/>
          <a:ext cx="3327201" cy="1597056"/>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94199" y="182441"/>
        <a:ext cx="3327201" cy="1597056"/>
      </dsp:txXfrm>
    </dsp:sp>
    <dsp:sp modelId="{F3BBC72A-B518-4B48-9C42-02609BCDB3BE}">
      <dsp:nvSpPr>
        <dsp:cNvPr id="0" name=""/>
        <dsp:cNvSpPr/>
      </dsp:nvSpPr>
      <dsp:spPr>
        <a:xfrm>
          <a:off x="7187576" y="182441"/>
          <a:ext cx="3327201" cy="3992641"/>
        </a:xfrm>
        <a:prstGeom prst="rect">
          <a:avLst/>
        </a:prstGeom>
        <a:solidFill>
          <a:schemeClr val="accent4">
            <a:hueOff val="6599937"/>
            <a:satOff val="-29202"/>
            <a:lumOff val="-4903"/>
            <a:alphaOff val="0"/>
          </a:schemeClr>
        </a:solidFill>
        <a:ln w="19050" cap="flat" cmpd="sng" algn="ctr">
          <a:solidFill>
            <a:schemeClr val="accent4">
              <a:hueOff val="6599937"/>
              <a:satOff val="-29202"/>
              <a:lumOff val="-490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1155700">
            <a:lnSpc>
              <a:spcPct val="90000"/>
            </a:lnSpc>
            <a:spcBef>
              <a:spcPct val="0"/>
            </a:spcBef>
            <a:spcAft>
              <a:spcPct val="35000"/>
            </a:spcAft>
            <a:buNone/>
          </a:pPr>
          <a:r>
            <a:rPr lang="en-GB" sz="2600" kern="1200" dirty="0">
              <a:latin typeface="Times New Roman" panose="02020603050405020304" pitchFamily="18" charset="0"/>
              <a:cs typeface="Times New Roman" panose="02020603050405020304" pitchFamily="18" charset="0"/>
            </a:rPr>
            <a:t>More attention should be paid to innovation and engagement.</a:t>
          </a:r>
          <a:endParaRPr lang="en-US" sz="2600" kern="1200" dirty="0">
            <a:latin typeface="Times New Roman" panose="02020603050405020304" pitchFamily="18" charset="0"/>
            <a:cs typeface="Times New Roman" panose="02020603050405020304" pitchFamily="18" charset="0"/>
          </a:endParaRPr>
        </a:p>
      </dsp:txBody>
      <dsp:txXfrm>
        <a:off x="7187576" y="1779497"/>
        <a:ext cx="3327201" cy="2395585"/>
      </dsp:txXfrm>
    </dsp:sp>
    <dsp:sp modelId="{D839CE36-5B74-4DCA-9B4D-ABBC34A808BF}">
      <dsp:nvSpPr>
        <dsp:cNvPr id="0" name=""/>
        <dsp:cNvSpPr/>
      </dsp:nvSpPr>
      <dsp:spPr>
        <a:xfrm>
          <a:off x="7187576" y="182441"/>
          <a:ext cx="3327201" cy="1597056"/>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187576" y="182441"/>
        <a:ext cx="3327201" cy="159705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0C346B-2F5A-46F8-A823-4F3CB428B48F}" type="datetimeFigureOut">
              <a:rPr lang="en-US" smtClean="0"/>
              <a:t>2/23/2025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FECBB0-82EC-4E0E-94EC-554F38D4A0F9}" type="slidenum">
              <a:rPr lang="en-US" smtClean="0"/>
              <a:t>‹#›</a:t>
            </a:fld>
            <a:endParaRPr lang="en-US"/>
          </a:p>
        </p:txBody>
      </p:sp>
    </p:spTree>
    <p:extLst>
      <p:ext uri="{BB962C8B-B14F-4D97-AF65-F5344CB8AC3E}">
        <p14:creationId xmlns:p14="http://schemas.microsoft.com/office/powerpoint/2010/main" val="33445572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This literature review targeted the exploitation of major theories concerning sustainability, especially the Stakeholder Theory and TBL Theory, as well as the impact of sustainability activities on the hospitality industry. Part of the literature review is the latest findings on the trends and challenges faced during the implementation of sustainability practices in the hotel sector.</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endParaRPr lang="en-US" dirty="0"/>
          </a:p>
        </p:txBody>
      </p:sp>
      <p:sp>
        <p:nvSpPr>
          <p:cNvPr id="4" name="Slide Number Placeholder 3"/>
          <p:cNvSpPr>
            <a:spLocks noGrp="1"/>
          </p:cNvSpPr>
          <p:nvPr>
            <p:ph type="sldNum" sz="quarter" idx="5"/>
          </p:nvPr>
        </p:nvSpPr>
        <p:spPr/>
        <p:txBody>
          <a:bodyPr/>
          <a:lstStyle/>
          <a:p>
            <a:fld id="{B8FECBB0-82EC-4E0E-94EC-554F38D4A0F9}" type="slidenum">
              <a:rPr lang="en-US" smtClean="0"/>
              <a:t>3</a:t>
            </a:fld>
            <a:endParaRPr lang="en-US"/>
          </a:p>
        </p:txBody>
      </p:sp>
    </p:spTree>
    <p:extLst>
      <p:ext uri="{BB962C8B-B14F-4D97-AF65-F5344CB8AC3E}">
        <p14:creationId xmlns:p14="http://schemas.microsoft.com/office/powerpoint/2010/main" val="20417431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R. Edward Freeman's stakeholder theory in 1984, the key message was that business operations should not merely centre on maximising the wealth of its shareholders but take into consideration the interests of all stakeholders concerning its customers, employees, suppliers, and the community. In simple words, value must be generated for all stakeholders when putting business activities in the framework of bigger social, environmental, and ethical goals.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15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This TBL Theory suggests that there should be three bottom lines in businesses: people, planet, and profit. This framework emphasises that all organisations should not only evaluate performance based on economic terms but also based on social and environmental criteria. In the hospitality sector, the implementation of the TBL approach, therefore, ensures both economic performance and that the environmental footprint is reduced while social welfare is promoted.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endParaRPr lang="en-US" dirty="0"/>
          </a:p>
        </p:txBody>
      </p:sp>
      <p:sp>
        <p:nvSpPr>
          <p:cNvPr id="4" name="Slide Number Placeholder 3"/>
          <p:cNvSpPr>
            <a:spLocks noGrp="1"/>
          </p:cNvSpPr>
          <p:nvPr>
            <p:ph type="sldNum" sz="quarter" idx="5"/>
          </p:nvPr>
        </p:nvSpPr>
        <p:spPr/>
        <p:txBody>
          <a:bodyPr/>
          <a:lstStyle/>
          <a:p>
            <a:fld id="{B8FECBB0-82EC-4E0E-94EC-554F38D4A0F9}" type="slidenum">
              <a:rPr lang="en-US" smtClean="0"/>
              <a:t>4</a:t>
            </a:fld>
            <a:endParaRPr lang="en-US"/>
          </a:p>
        </p:txBody>
      </p:sp>
    </p:spTree>
    <p:extLst>
      <p:ext uri="{BB962C8B-B14F-4D97-AF65-F5344CB8AC3E}">
        <p14:creationId xmlns:p14="http://schemas.microsoft.com/office/powerpoint/2010/main" val="7936256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Some of the most concrete ways by which sustainability can be implemented in this line of business is to decrease the expenses in terms of operational costs, such as efficient usage of energy and water and proper waste management. This way, sustainability practices in the hotel industry help enhance brand image and customer loyalty. The Guests, especially millennials, are attracted to hotels that show their commitment to sustainability. More than 70% of travellers considered it sustainable when selecting their accommodations, and awareness of eco-friendly certifications and sustainable practices influenced their choices.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endParaRPr lang="en-US" dirty="0"/>
          </a:p>
        </p:txBody>
      </p:sp>
      <p:sp>
        <p:nvSpPr>
          <p:cNvPr id="4" name="Slide Number Placeholder 3"/>
          <p:cNvSpPr>
            <a:spLocks noGrp="1"/>
          </p:cNvSpPr>
          <p:nvPr>
            <p:ph type="sldNum" sz="quarter" idx="5"/>
          </p:nvPr>
        </p:nvSpPr>
        <p:spPr/>
        <p:txBody>
          <a:bodyPr/>
          <a:lstStyle/>
          <a:p>
            <a:fld id="{B8FECBB0-82EC-4E0E-94EC-554F38D4A0F9}" type="slidenum">
              <a:rPr lang="en-US" smtClean="0"/>
              <a:t>5</a:t>
            </a:fld>
            <a:endParaRPr lang="en-US"/>
          </a:p>
        </p:txBody>
      </p:sp>
    </p:spTree>
    <p:extLst>
      <p:ext uri="{BB962C8B-B14F-4D97-AF65-F5344CB8AC3E}">
        <p14:creationId xmlns:p14="http://schemas.microsoft.com/office/powerpoint/2010/main" val="20936308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These technologies allow for monitoring of the actual energy used, prediction of energy demand, and adjustment for minimal waste and consumption. On top of this, the report emphasises that the core business of hotel brands has increasingly been infusing sustainability, whereas most of the hotels involved are committed to reaching carbon neutrality by 2030, with complete zero waste.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endParaRPr lang="en-US" dirty="0"/>
          </a:p>
        </p:txBody>
      </p:sp>
      <p:sp>
        <p:nvSpPr>
          <p:cNvPr id="4" name="Slide Number Placeholder 3"/>
          <p:cNvSpPr>
            <a:spLocks noGrp="1"/>
          </p:cNvSpPr>
          <p:nvPr>
            <p:ph type="sldNum" sz="quarter" idx="5"/>
          </p:nvPr>
        </p:nvSpPr>
        <p:spPr/>
        <p:txBody>
          <a:bodyPr/>
          <a:lstStyle/>
          <a:p>
            <a:fld id="{B8FECBB0-82EC-4E0E-94EC-554F38D4A0F9}" type="slidenum">
              <a:rPr lang="en-US" smtClean="0"/>
              <a:t>6</a:t>
            </a:fld>
            <a:endParaRPr lang="en-US"/>
          </a:p>
        </p:txBody>
      </p:sp>
    </p:spTree>
    <p:extLst>
      <p:ext uri="{BB962C8B-B14F-4D97-AF65-F5344CB8AC3E}">
        <p14:creationId xmlns:p14="http://schemas.microsoft.com/office/powerpoint/2010/main" val="18564739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research method used in the study is the secondary data analysis method that entails searching for information on sustainability trends in the hospitality industry from reliable sources. The paper studies high-impact journals and such realistic examples using PESTLE analysis to assess external factors that influence sustainability adoption.</a:t>
            </a:r>
            <a:endParaRPr lang="en-US" sz="1800" dirty="0">
              <a:effectLst/>
              <a:latin typeface="Times New Roman" panose="02020603050405020304" pitchFamily="18" charset="0"/>
              <a:ea typeface="Times New Roman" panose="02020603050405020304" pitchFamily="18" charset="0"/>
            </a:endParaRPr>
          </a:p>
          <a:p>
            <a:pPr algn="just"/>
            <a:endParaRPr lang="en-US" dirty="0"/>
          </a:p>
        </p:txBody>
      </p:sp>
      <p:sp>
        <p:nvSpPr>
          <p:cNvPr id="4" name="Slide Number Placeholder 3"/>
          <p:cNvSpPr>
            <a:spLocks noGrp="1"/>
          </p:cNvSpPr>
          <p:nvPr>
            <p:ph type="sldNum" sz="quarter" idx="5"/>
          </p:nvPr>
        </p:nvSpPr>
        <p:spPr/>
        <p:txBody>
          <a:bodyPr/>
          <a:lstStyle/>
          <a:p>
            <a:fld id="{B8FECBB0-82EC-4E0E-94EC-554F38D4A0F9}" type="slidenum">
              <a:rPr lang="en-US" smtClean="0"/>
              <a:t>7</a:t>
            </a:fld>
            <a:endParaRPr lang="en-US"/>
          </a:p>
        </p:txBody>
      </p:sp>
    </p:spTree>
    <p:extLst>
      <p:ext uri="{BB962C8B-B14F-4D97-AF65-F5344CB8AC3E}">
        <p14:creationId xmlns:p14="http://schemas.microsoft.com/office/powerpoint/2010/main" val="27237038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political reason as represented by the EU Green Deal Minnesota Green Plus or California Green Lodging Program, they push for legal requirements about sustainability. From the economical perspective, green technologies are capital-intensive but have lots of operational cost advantages and meet the demand for greener and environmentally friendly products. Socially, consumers are becoming conscious of environmentally friendly lodgings together with being willing to spend more, which reflects a change in expectations on corporate social responsibility.</a:t>
            </a:r>
            <a:endParaRPr lang="en-US" sz="1800" dirty="0">
              <a:effectLst/>
              <a:latin typeface="Times New Roman" panose="02020603050405020304" pitchFamily="18" charset="0"/>
              <a:ea typeface="Times New Roman" panose="02020603050405020304" pitchFamily="18" charset="0"/>
            </a:endParaRPr>
          </a:p>
          <a:p>
            <a:pPr algn="just"/>
            <a:endParaRPr lang="en-US" dirty="0"/>
          </a:p>
        </p:txBody>
      </p:sp>
      <p:sp>
        <p:nvSpPr>
          <p:cNvPr id="4" name="Slide Number Placeholder 3"/>
          <p:cNvSpPr>
            <a:spLocks noGrp="1"/>
          </p:cNvSpPr>
          <p:nvPr>
            <p:ph type="sldNum" sz="quarter" idx="5"/>
          </p:nvPr>
        </p:nvSpPr>
        <p:spPr/>
        <p:txBody>
          <a:bodyPr/>
          <a:lstStyle/>
          <a:p>
            <a:fld id="{B8FECBB0-82EC-4E0E-94EC-554F38D4A0F9}" type="slidenum">
              <a:rPr lang="en-US" smtClean="0"/>
              <a:t>8</a:t>
            </a:fld>
            <a:endParaRPr lang="en-US"/>
          </a:p>
        </p:txBody>
      </p:sp>
    </p:spTree>
    <p:extLst>
      <p:ext uri="{BB962C8B-B14F-4D97-AF65-F5344CB8AC3E}">
        <p14:creationId xmlns:p14="http://schemas.microsoft.com/office/powerpoint/2010/main" val="35718007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Environmental factors include the matters of climate change, which affect the operations of an organisation, materials, and energy resources scarcity together with loss of species diversity. Technologically, optimum utilisation of the IoT-based building management system and optimum use of renewable energy sources contribute to minimising environmental impacts. From a legal perspective, there are legal frameworks that hotels must observe in environmental policies, emission of carbon, and disposal of wastes.</a:t>
            </a:r>
            <a:endParaRPr lang="en-US" sz="1800" dirty="0">
              <a:effectLst/>
              <a:latin typeface="Times New Roman" panose="02020603050405020304" pitchFamily="18" charset="0"/>
              <a:ea typeface="Times New Roman" panose="02020603050405020304" pitchFamily="18" charset="0"/>
            </a:endParaRPr>
          </a:p>
          <a:p>
            <a:pPr algn="just"/>
            <a:endParaRPr lang="en-US" dirty="0"/>
          </a:p>
        </p:txBody>
      </p:sp>
      <p:sp>
        <p:nvSpPr>
          <p:cNvPr id="4" name="Slide Number Placeholder 3"/>
          <p:cNvSpPr>
            <a:spLocks noGrp="1"/>
          </p:cNvSpPr>
          <p:nvPr>
            <p:ph type="sldNum" sz="quarter" idx="5"/>
          </p:nvPr>
        </p:nvSpPr>
        <p:spPr/>
        <p:txBody>
          <a:bodyPr/>
          <a:lstStyle/>
          <a:p>
            <a:fld id="{B8FECBB0-82EC-4E0E-94EC-554F38D4A0F9}" type="slidenum">
              <a:rPr lang="en-US" smtClean="0"/>
              <a:t>9</a:t>
            </a:fld>
            <a:endParaRPr lang="en-US"/>
          </a:p>
        </p:txBody>
      </p:sp>
    </p:spTree>
    <p:extLst>
      <p:ext uri="{BB962C8B-B14F-4D97-AF65-F5344CB8AC3E}">
        <p14:creationId xmlns:p14="http://schemas.microsoft.com/office/powerpoint/2010/main" val="36830545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Literature also shows how sustainability initiatives fit existing models, such as the TBL model and stakeholder theory. These studies confirm that waste management programs, water savings measures and renewable energy initiatives have favourable findings throughout environmental and economic aspects.</a:t>
            </a:r>
            <a:endParaRPr lang="en-US" sz="1800" dirty="0">
              <a:effectLst/>
              <a:latin typeface="Times New Roman" panose="02020603050405020304" pitchFamily="18" charset="0"/>
              <a:ea typeface="Times New Roman" panose="02020603050405020304" pitchFamily="18" charset="0"/>
            </a:endParaRPr>
          </a:p>
          <a:p>
            <a:pPr algn="just"/>
            <a:endParaRPr lang="en-US" dirty="0"/>
          </a:p>
        </p:txBody>
      </p:sp>
      <p:sp>
        <p:nvSpPr>
          <p:cNvPr id="4" name="Slide Number Placeholder 3"/>
          <p:cNvSpPr>
            <a:spLocks noGrp="1"/>
          </p:cNvSpPr>
          <p:nvPr>
            <p:ph type="sldNum" sz="quarter" idx="5"/>
          </p:nvPr>
        </p:nvSpPr>
        <p:spPr/>
        <p:txBody>
          <a:bodyPr/>
          <a:lstStyle/>
          <a:p>
            <a:fld id="{B8FECBB0-82EC-4E0E-94EC-554F38D4A0F9}" type="slidenum">
              <a:rPr lang="en-US" smtClean="0"/>
              <a:t>10</a:t>
            </a:fld>
            <a:endParaRPr lang="en-US"/>
          </a:p>
        </p:txBody>
      </p:sp>
    </p:spTree>
    <p:extLst>
      <p:ext uri="{BB962C8B-B14F-4D97-AF65-F5344CB8AC3E}">
        <p14:creationId xmlns:p14="http://schemas.microsoft.com/office/powerpoint/2010/main" val="37009484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effectLst/>
                <a:latin typeface="Times New Roman" panose="02020603050405020304" pitchFamily="18" charset="0"/>
                <a:ea typeface="Arial" panose="020B0604020202020204" pitchFamily="34" charset="0"/>
                <a:cs typeface="Arial" panose="020B0604020202020204" pitchFamily="34" charset="0"/>
              </a:rPr>
              <a:t>Results shown by leading hotel chains show that it is possible to implement change for sustainability. Hilton, on its part, plans to reduce its carbon emissions by 50% by 2030, and Marriott wants to reduce the use of renewable energy sources to at least 30% by 2025. Accor's comprehensive program, together with Green Key certification, shows industry-wide commitment to sustainability goals.</a:t>
            </a:r>
            <a:endParaRPr lang="en-US" dirty="0"/>
          </a:p>
        </p:txBody>
      </p:sp>
      <p:sp>
        <p:nvSpPr>
          <p:cNvPr id="4" name="Slide Number Placeholder 3"/>
          <p:cNvSpPr>
            <a:spLocks noGrp="1"/>
          </p:cNvSpPr>
          <p:nvPr>
            <p:ph type="sldNum" sz="quarter" idx="5"/>
          </p:nvPr>
        </p:nvSpPr>
        <p:spPr/>
        <p:txBody>
          <a:bodyPr/>
          <a:lstStyle/>
          <a:p>
            <a:fld id="{B8FECBB0-82EC-4E0E-94EC-554F38D4A0F9}" type="slidenum">
              <a:rPr lang="en-US" smtClean="0"/>
              <a:t>11</a:t>
            </a:fld>
            <a:endParaRPr lang="en-US"/>
          </a:p>
        </p:txBody>
      </p:sp>
    </p:spTree>
    <p:extLst>
      <p:ext uri="{BB962C8B-B14F-4D97-AF65-F5344CB8AC3E}">
        <p14:creationId xmlns:p14="http://schemas.microsoft.com/office/powerpoint/2010/main" val="30590462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benefits of sustainability initiatives have been a notable improvement for instance, and better guest relations and brand loyalty. The decrease in energy and water consumption is helping hotels to be operational efficiently. At the same time, the increasing demand of consumers for environmentally friendly products is giving them a competitive edge.</a:t>
            </a:r>
            <a:endParaRPr lang="en-US" sz="1800" dirty="0">
              <a:effectLst/>
              <a:latin typeface="Times New Roman" panose="02020603050405020304" pitchFamily="18" charset="0"/>
              <a:ea typeface="Times New Roman" panose="02020603050405020304" pitchFamily="18" charset="0"/>
            </a:endParaRPr>
          </a:p>
          <a:p>
            <a:pPr algn="just"/>
            <a:endParaRPr lang="en-US" dirty="0"/>
          </a:p>
        </p:txBody>
      </p:sp>
      <p:sp>
        <p:nvSpPr>
          <p:cNvPr id="4" name="Slide Number Placeholder 3"/>
          <p:cNvSpPr>
            <a:spLocks noGrp="1"/>
          </p:cNvSpPr>
          <p:nvPr>
            <p:ph type="sldNum" sz="quarter" idx="5"/>
          </p:nvPr>
        </p:nvSpPr>
        <p:spPr/>
        <p:txBody>
          <a:bodyPr/>
          <a:lstStyle/>
          <a:p>
            <a:fld id="{B8FECBB0-82EC-4E0E-94EC-554F38D4A0F9}" type="slidenum">
              <a:rPr lang="en-US" smtClean="0"/>
              <a:t>12</a:t>
            </a:fld>
            <a:endParaRPr lang="en-US"/>
          </a:p>
        </p:txBody>
      </p:sp>
    </p:spTree>
    <p:extLst>
      <p:ext uri="{BB962C8B-B14F-4D97-AF65-F5344CB8AC3E}">
        <p14:creationId xmlns:p14="http://schemas.microsoft.com/office/powerpoint/2010/main" val="412740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There are several challenges that exist in implementing a sustainability strategy. Initial capital investments remain drawbacks for small-scale buildings and there are also issues related to potentially misleading 'green' initiatives by some hotels. Several constraints affect the performance of hotels located in developing regions partly because they lack adequate access to technology and resources.</a:t>
            </a:r>
            <a:endParaRPr lang="en-US" sz="1800" dirty="0">
              <a:effectLst/>
              <a:latin typeface="Times New Roman" panose="02020603050405020304" pitchFamily="18" charset="0"/>
              <a:ea typeface="Times New Roman" panose="02020603050405020304" pitchFamily="18" charset="0"/>
            </a:endParaRPr>
          </a:p>
          <a:p>
            <a:pPr algn="just"/>
            <a:endParaRPr lang="en-US" dirty="0"/>
          </a:p>
        </p:txBody>
      </p:sp>
      <p:sp>
        <p:nvSpPr>
          <p:cNvPr id="4" name="Slide Number Placeholder 3"/>
          <p:cNvSpPr>
            <a:spLocks noGrp="1"/>
          </p:cNvSpPr>
          <p:nvPr>
            <p:ph type="sldNum" sz="quarter" idx="5"/>
          </p:nvPr>
        </p:nvSpPr>
        <p:spPr/>
        <p:txBody>
          <a:bodyPr/>
          <a:lstStyle/>
          <a:p>
            <a:fld id="{B8FECBB0-82EC-4E0E-94EC-554F38D4A0F9}" type="slidenum">
              <a:rPr lang="en-US" smtClean="0"/>
              <a:t>13</a:t>
            </a:fld>
            <a:endParaRPr lang="en-US"/>
          </a:p>
        </p:txBody>
      </p:sp>
    </p:spTree>
    <p:extLst>
      <p:ext uri="{BB962C8B-B14F-4D97-AF65-F5344CB8AC3E}">
        <p14:creationId xmlns:p14="http://schemas.microsoft.com/office/powerpoint/2010/main" val="13839337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conclusion derives that sustainability is a key to the future of the hospitality industry, alike the environment and economic gains. Sustainability success hence calls for perpetuated integration of energy efficiency, waste minimisation, and sustainability programs, as well as innovation and engagement.</a:t>
            </a:r>
            <a:endParaRPr lang="en-US" sz="1800" dirty="0">
              <a:effectLst/>
              <a:latin typeface="Times New Roman" panose="02020603050405020304" pitchFamily="18" charset="0"/>
              <a:ea typeface="Times New Roman" panose="02020603050405020304" pitchFamily="18" charset="0"/>
            </a:endParaRPr>
          </a:p>
          <a:p>
            <a:pPr algn="just"/>
            <a:endParaRPr lang="en-US" dirty="0"/>
          </a:p>
        </p:txBody>
      </p:sp>
      <p:sp>
        <p:nvSpPr>
          <p:cNvPr id="4" name="Slide Number Placeholder 3"/>
          <p:cNvSpPr>
            <a:spLocks noGrp="1"/>
          </p:cNvSpPr>
          <p:nvPr>
            <p:ph type="sldNum" sz="quarter" idx="5"/>
          </p:nvPr>
        </p:nvSpPr>
        <p:spPr/>
        <p:txBody>
          <a:bodyPr/>
          <a:lstStyle/>
          <a:p>
            <a:fld id="{B8FECBB0-82EC-4E0E-94EC-554F38D4A0F9}" type="slidenum">
              <a:rPr lang="en-US" smtClean="0"/>
              <a:t>14</a:t>
            </a:fld>
            <a:endParaRPr lang="en-US"/>
          </a:p>
        </p:txBody>
      </p:sp>
    </p:spTree>
    <p:extLst>
      <p:ext uri="{BB962C8B-B14F-4D97-AF65-F5344CB8AC3E}">
        <p14:creationId xmlns:p14="http://schemas.microsoft.com/office/powerpoint/2010/main" val="36630660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Hospitality should focus on the utilisation of renewable energy together with efficient technologies such as LED and smart technologies in lighting and climate control. These costs can be offset by government incentives, which enable owners of small properties to meet the costs associated with undertaking retrofitting projects.</a:t>
            </a:r>
            <a:endParaRPr lang="en-US" sz="1800" dirty="0">
              <a:effectLst/>
              <a:latin typeface="Times New Roman" panose="02020603050405020304" pitchFamily="18" charset="0"/>
              <a:ea typeface="Times New Roman" panose="02020603050405020304" pitchFamily="18" charset="0"/>
            </a:endParaRPr>
          </a:p>
          <a:p>
            <a:pPr algn="just"/>
            <a:endParaRPr lang="en-US" dirty="0"/>
          </a:p>
        </p:txBody>
      </p:sp>
      <p:sp>
        <p:nvSpPr>
          <p:cNvPr id="4" name="Slide Number Placeholder 3"/>
          <p:cNvSpPr>
            <a:spLocks noGrp="1"/>
          </p:cNvSpPr>
          <p:nvPr>
            <p:ph type="sldNum" sz="quarter" idx="5"/>
          </p:nvPr>
        </p:nvSpPr>
        <p:spPr/>
        <p:txBody>
          <a:bodyPr/>
          <a:lstStyle/>
          <a:p>
            <a:fld id="{B8FECBB0-82EC-4E0E-94EC-554F38D4A0F9}" type="slidenum">
              <a:rPr lang="en-US" smtClean="0"/>
              <a:t>15</a:t>
            </a:fld>
            <a:endParaRPr lang="en-US"/>
          </a:p>
        </p:txBody>
      </p:sp>
    </p:spTree>
    <p:extLst>
      <p:ext uri="{BB962C8B-B14F-4D97-AF65-F5344CB8AC3E}">
        <p14:creationId xmlns:p14="http://schemas.microsoft.com/office/powerpoint/2010/main" val="4920586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Hotels should promote a circular economy in the following ways, including proper recycling and reduction in plastic use. An efficient use of water by adopting low-flow water fixtures and recycling must be implemented more, especially they are areas that experience water scarcity.</a:t>
            </a:r>
            <a:endParaRPr lang="en-US" sz="1800" dirty="0">
              <a:effectLst/>
              <a:latin typeface="Times New Roman" panose="02020603050405020304" pitchFamily="18" charset="0"/>
              <a:ea typeface="Times New Roman" panose="02020603050405020304" pitchFamily="18" charset="0"/>
            </a:endParaRPr>
          </a:p>
          <a:p>
            <a:pPr algn="just"/>
            <a:endParaRPr lang="en-US" dirty="0"/>
          </a:p>
        </p:txBody>
      </p:sp>
      <p:sp>
        <p:nvSpPr>
          <p:cNvPr id="4" name="Slide Number Placeholder 3"/>
          <p:cNvSpPr>
            <a:spLocks noGrp="1"/>
          </p:cNvSpPr>
          <p:nvPr>
            <p:ph type="sldNum" sz="quarter" idx="5"/>
          </p:nvPr>
        </p:nvSpPr>
        <p:spPr/>
        <p:txBody>
          <a:bodyPr/>
          <a:lstStyle/>
          <a:p>
            <a:fld id="{B8FECBB0-82EC-4E0E-94EC-554F38D4A0F9}" type="slidenum">
              <a:rPr lang="en-US" smtClean="0"/>
              <a:t>16</a:t>
            </a:fld>
            <a:endParaRPr lang="en-US"/>
          </a:p>
        </p:txBody>
      </p:sp>
    </p:spTree>
    <p:extLst>
      <p:ext uri="{BB962C8B-B14F-4D97-AF65-F5344CB8AC3E}">
        <p14:creationId xmlns:p14="http://schemas.microsoft.com/office/powerpoint/2010/main" val="18566304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29A14-8A16-A8BF-9EA3-7AF337AE480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A20EE9C-421E-148E-D679-52DC0B3FED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213F88E-E387-AECF-C172-AE3FA779A99E}"/>
              </a:ext>
            </a:extLst>
          </p:cNvPr>
          <p:cNvSpPr>
            <a:spLocks noGrp="1"/>
          </p:cNvSpPr>
          <p:nvPr>
            <p:ph type="dt" sz="half" idx="10"/>
          </p:nvPr>
        </p:nvSpPr>
        <p:spPr/>
        <p:txBody>
          <a:bodyPr/>
          <a:lstStyle/>
          <a:p>
            <a:fld id="{8DF82D9B-7A43-4EEB-BFBA-357549317D8E}" type="datetimeFigureOut">
              <a:rPr lang="en-US" smtClean="0"/>
              <a:t>2/23/2025</a:t>
            </a:fld>
            <a:endParaRPr lang="en-US"/>
          </a:p>
        </p:txBody>
      </p:sp>
      <p:sp>
        <p:nvSpPr>
          <p:cNvPr id="5" name="Footer Placeholder 4">
            <a:extLst>
              <a:ext uri="{FF2B5EF4-FFF2-40B4-BE49-F238E27FC236}">
                <a16:creationId xmlns:a16="http://schemas.microsoft.com/office/drawing/2014/main" id="{7B83E9E1-77EA-609F-771F-9A15106D30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8DB8F1-BCB8-3D2D-11A0-E71275498ADB}"/>
              </a:ext>
            </a:extLst>
          </p:cNvPr>
          <p:cNvSpPr>
            <a:spLocks noGrp="1"/>
          </p:cNvSpPr>
          <p:nvPr>
            <p:ph type="sldNum" sz="quarter" idx="12"/>
          </p:nvPr>
        </p:nvSpPr>
        <p:spPr/>
        <p:txBody>
          <a:bodyPr/>
          <a:lstStyle/>
          <a:p>
            <a:fld id="{8891E86A-A3E3-4B76-8630-687C8B97CCC6}" type="slidenum">
              <a:rPr lang="en-US" smtClean="0"/>
              <a:t>‹#›</a:t>
            </a:fld>
            <a:endParaRPr lang="en-US"/>
          </a:p>
        </p:txBody>
      </p:sp>
    </p:spTree>
    <p:extLst>
      <p:ext uri="{BB962C8B-B14F-4D97-AF65-F5344CB8AC3E}">
        <p14:creationId xmlns:p14="http://schemas.microsoft.com/office/powerpoint/2010/main" val="1633186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1DA50-83F4-8A4A-6D54-DEB49E2B122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849AAF7-4D5A-F915-0729-F3BC54754E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DC7BC5C-4067-67A4-38BB-ED1AB1E77921}"/>
              </a:ext>
            </a:extLst>
          </p:cNvPr>
          <p:cNvSpPr>
            <a:spLocks noGrp="1"/>
          </p:cNvSpPr>
          <p:nvPr>
            <p:ph type="dt" sz="half" idx="10"/>
          </p:nvPr>
        </p:nvSpPr>
        <p:spPr/>
        <p:txBody>
          <a:bodyPr/>
          <a:lstStyle/>
          <a:p>
            <a:fld id="{8DF82D9B-7A43-4EEB-BFBA-357549317D8E}" type="datetimeFigureOut">
              <a:rPr lang="en-US" smtClean="0"/>
              <a:t>2/23/2025</a:t>
            </a:fld>
            <a:endParaRPr lang="en-US"/>
          </a:p>
        </p:txBody>
      </p:sp>
      <p:sp>
        <p:nvSpPr>
          <p:cNvPr id="5" name="Footer Placeholder 4">
            <a:extLst>
              <a:ext uri="{FF2B5EF4-FFF2-40B4-BE49-F238E27FC236}">
                <a16:creationId xmlns:a16="http://schemas.microsoft.com/office/drawing/2014/main" id="{2EE2E1B2-AFDD-55F6-6210-7448AC97B4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E5F580-FBC0-87E8-12A0-403FDD1D5ECD}"/>
              </a:ext>
            </a:extLst>
          </p:cNvPr>
          <p:cNvSpPr>
            <a:spLocks noGrp="1"/>
          </p:cNvSpPr>
          <p:nvPr>
            <p:ph type="sldNum" sz="quarter" idx="12"/>
          </p:nvPr>
        </p:nvSpPr>
        <p:spPr/>
        <p:txBody>
          <a:bodyPr/>
          <a:lstStyle/>
          <a:p>
            <a:fld id="{8891E86A-A3E3-4B76-8630-687C8B97CCC6}" type="slidenum">
              <a:rPr lang="en-US" smtClean="0"/>
              <a:t>‹#›</a:t>
            </a:fld>
            <a:endParaRPr lang="en-US"/>
          </a:p>
        </p:txBody>
      </p:sp>
    </p:spTree>
    <p:extLst>
      <p:ext uri="{BB962C8B-B14F-4D97-AF65-F5344CB8AC3E}">
        <p14:creationId xmlns:p14="http://schemas.microsoft.com/office/powerpoint/2010/main" val="28359726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F196F-5A71-9F71-9743-ED1F4A9AC6D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B70716A-0B29-AA8C-BEF8-3206C041A0C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8874BC-7FCE-8711-F10E-8796AC48AE82}"/>
              </a:ext>
            </a:extLst>
          </p:cNvPr>
          <p:cNvSpPr>
            <a:spLocks noGrp="1"/>
          </p:cNvSpPr>
          <p:nvPr>
            <p:ph type="dt" sz="half" idx="10"/>
          </p:nvPr>
        </p:nvSpPr>
        <p:spPr/>
        <p:txBody>
          <a:bodyPr/>
          <a:lstStyle/>
          <a:p>
            <a:fld id="{8DF82D9B-7A43-4EEB-BFBA-357549317D8E}" type="datetimeFigureOut">
              <a:rPr lang="en-US" smtClean="0"/>
              <a:t>2/23/2025</a:t>
            </a:fld>
            <a:endParaRPr lang="en-US"/>
          </a:p>
        </p:txBody>
      </p:sp>
      <p:sp>
        <p:nvSpPr>
          <p:cNvPr id="5" name="Footer Placeholder 4">
            <a:extLst>
              <a:ext uri="{FF2B5EF4-FFF2-40B4-BE49-F238E27FC236}">
                <a16:creationId xmlns:a16="http://schemas.microsoft.com/office/drawing/2014/main" id="{515C546F-DBDC-9C94-EA88-BB1B08E891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F72918-AC99-C9CE-CFDA-C45D823776DB}"/>
              </a:ext>
            </a:extLst>
          </p:cNvPr>
          <p:cNvSpPr>
            <a:spLocks noGrp="1"/>
          </p:cNvSpPr>
          <p:nvPr>
            <p:ph type="sldNum" sz="quarter" idx="12"/>
          </p:nvPr>
        </p:nvSpPr>
        <p:spPr/>
        <p:txBody>
          <a:bodyPr/>
          <a:lstStyle/>
          <a:p>
            <a:fld id="{8891E86A-A3E3-4B76-8630-687C8B97CCC6}" type="slidenum">
              <a:rPr lang="en-US" smtClean="0"/>
              <a:t>‹#›</a:t>
            </a:fld>
            <a:endParaRPr lang="en-US"/>
          </a:p>
        </p:txBody>
      </p:sp>
    </p:spTree>
    <p:extLst>
      <p:ext uri="{BB962C8B-B14F-4D97-AF65-F5344CB8AC3E}">
        <p14:creationId xmlns:p14="http://schemas.microsoft.com/office/powerpoint/2010/main" val="36396154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5DA93-25DE-1F06-B95D-58E06D26EDD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82BF963-3F56-14D5-4C68-9C4690ECD2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131AACA-3123-B733-B907-B31BB88DB67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075E616-DEE5-8037-63EE-6FCAA9495D5D}"/>
              </a:ext>
            </a:extLst>
          </p:cNvPr>
          <p:cNvSpPr>
            <a:spLocks noGrp="1"/>
          </p:cNvSpPr>
          <p:nvPr>
            <p:ph type="dt" sz="half" idx="10"/>
          </p:nvPr>
        </p:nvSpPr>
        <p:spPr/>
        <p:txBody>
          <a:bodyPr/>
          <a:lstStyle/>
          <a:p>
            <a:fld id="{8DF82D9B-7A43-4EEB-BFBA-357549317D8E}" type="datetimeFigureOut">
              <a:rPr lang="en-US" smtClean="0"/>
              <a:t>2/23/2025</a:t>
            </a:fld>
            <a:endParaRPr lang="en-US"/>
          </a:p>
        </p:txBody>
      </p:sp>
      <p:sp>
        <p:nvSpPr>
          <p:cNvPr id="6" name="Footer Placeholder 5">
            <a:extLst>
              <a:ext uri="{FF2B5EF4-FFF2-40B4-BE49-F238E27FC236}">
                <a16:creationId xmlns:a16="http://schemas.microsoft.com/office/drawing/2014/main" id="{CECBA70A-9895-74B0-810C-6B293ACDB4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6BE978-F4C1-3E6C-7EED-DCECAE3A07C2}"/>
              </a:ext>
            </a:extLst>
          </p:cNvPr>
          <p:cNvSpPr>
            <a:spLocks noGrp="1"/>
          </p:cNvSpPr>
          <p:nvPr>
            <p:ph type="sldNum" sz="quarter" idx="12"/>
          </p:nvPr>
        </p:nvSpPr>
        <p:spPr/>
        <p:txBody>
          <a:bodyPr/>
          <a:lstStyle/>
          <a:p>
            <a:fld id="{8891E86A-A3E3-4B76-8630-687C8B97CCC6}" type="slidenum">
              <a:rPr lang="en-US" smtClean="0"/>
              <a:t>‹#›</a:t>
            </a:fld>
            <a:endParaRPr lang="en-US"/>
          </a:p>
        </p:txBody>
      </p:sp>
    </p:spTree>
    <p:extLst>
      <p:ext uri="{BB962C8B-B14F-4D97-AF65-F5344CB8AC3E}">
        <p14:creationId xmlns:p14="http://schemas.microsoft.com/office/powerpoint/2010/main" val="20364846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794DA-B841-8100-13E0-A0EE72A333D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F0379A9-1974-B8AE-9D56-89511FEC00B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6A24DD8-5A05-06E1-122E-B550E09CCAB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6E314C8-C798-3438-5085-01F347C4C9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4B97E21-6A81-B61A-19FA-BEF92694619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D682D72-CA01-1390-12EC-53D1592890FE}"/>
              </a:ext>
            </a:extLst>
          </p:cNvPr>
          <p:cNvSpPr>
            <a:spLocks noGrp="1"/>
          </p:cNvSpPr>
          <p:nvPr>
            <p:ph type="dt" sz="half" idx="10"/>
          </p:nvPr>
        </p:nvSpPr>
        <p:spPr/>
        <p:txBody>
          <a:bodyPr/>
          <a:lstStyle/>
          <a:p>
            <a:fld id="{8DF82D9B-7A43-4EEB-BFBA-357549317D8E}" type="datetimeFigureOut">
              <a:rPr lang="en-US" smtClean="0"/>
              <a:t>2/23/2025</a:t>
            </a:fld>
            <a:endParaRPr lang="en-US"/>
          </a:p>
        </p:txBody>
      </p:sp>
      <p:sp>
        <p:nvSpPr>
          <p:cNvPr id="8" name="Footer Placeholder 7">
            <a:extLst>
              <a:ext uri="{FF2B5EF4-FFF2-40B4-BE49-F238E27FC236}">
                <a16:creationId xmlns:a16="http://schemas.microsoft.com/office/drawing/2014/main" id="{864EF88F-3C39-45F4-2141-1FDF06CB4FC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FA2947A-F6AE-6B7F-738C-272DB4F8354D}"/>
              </a:ext>
            </a:extLst>
          </p:cNvPr>
          <p:cNvSpPr>
            <a:spLocks noGrp="1"/>
          </p:cNvSpPr>
          <p:nvPr>
            <p:ph type="sldNum" sz="quarter" idx="12"/>
          </p:nvPr>
        </p:nvSpPr>
        <p:spPr/>
        <p:txBody>
          <a:bodyPr/>
          <a:lstStyle/>
          <a:p>
            <a:fld id="{8891E86A-A3E3-4B76-8630-687C8B97CCC6}" type="slidenum">
              <a:rPr lang="en-US" smtClean="0"/>
              <a:t>‹#›</a:t>
            </a:fld>
            <a:endParaRPr lang="en-US"/>
          </a:p>
        </p:txBody>
      </p:sp>
    </p:spTree>
    <p:extLst>
      <p:ext uri="{BB962C8B-B14F-4D97-AF65-F5344CB8AC3E}">
        <p14:creationId xmlns:p14="http://schemas.microsoft.com/office/powerpoint/2010/main" val="4088331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91DB1-A7DF-6F36-4442-70952D2436B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FEE4F61-07B4-9445-EE47-CE67687C45BA}"/>
              </a:ext>
            </a:extLst>
          </p:cNvPr>
          <p:cNvSpPr>
            <a:spLocks noGrp="1"/>
          </p:cNvSpPr>
          <p:nvPr>
            <p:ph type="dt" sz="half" idx="10"/>
          </p:nvPr>
        </p:nvSpPr>
        <p:spPr/>
        <p:txBody>
          <a:bodyPr/>
          <a:lstStyle/>
          <a:p>
            <a:fld id="{8DF82D9B-7A43-4EEB-BFBA-357549317D8E}" type="datetimeFigureOut">
              <a:rPr lang="en-US" smtClean="0"/>
              <a:t>2/23/2025</a:t>
            </a:fld>
            <a:endParaRPr lang="en-US"/>
          </a:p>
        </p:txBody>
      </p:sp>
      <p:sp>
        <p:nvSpPr>
          <p:cNvPr id="4" name="Footer Placeholder 3">
            <a:extLst>
              <a:ext uri="{FF2B5EF4-FFF2-40B4-BE49-F238E27FC236}">
                <a16:creationId xmlns:a16="http://schemas.microsoft.com/office/drawing/2014/main" id="{11BA0654-D4FD-340F-A205-39C8FF581CF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5F9446-84EF-9812-23B7-60F971101DCF}"/>
              </a:ext>
            </a:extLst>
          </p:cNvPr>
          <p:cNvSpPr>
            <a:spLocks noGrp="1"/>
          </p:cNvSpPr>
          <p:nvPr>
            <p:ph type="sldNum" sz="quarter" idx="12"/>
          </p:nvPr>
        </p:nvSpPr>
        <p:spPr/>
        <p:txBody>
          <a:bodyPr/>
          <a:lstStyle/>
          <a:p>
            <a:fld id="{8891E86A-A3E3-4B76-8630-687C8B97CCC6}" type="slidenum">
              <a:rPr lang="en-US" smtClean="0"/>
              <a:t>‹#›</a:t>
            </a:fld>
            <a:endParaRPr lang="en-US"/>
          </a:p>
        </p:txBody>
      </p:sp>
    </p:spTree>
    <p:extLst>
      <p:ext uri="{BB962C8B-B14F-4D97-AF65-F5344CB8AC3E}">
        <p14:creationId xmlns:p14="http://schemas.microsoft.com/office/powerpoint/2010/main" val="3870612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516F77-F02F-199E-1D5C-D75BE9BA51DB}"/>
              </a:ext>
            </a:extLst>
          </p:cNvPr>
          <p:cNvSpPr>
            <a:spLocks noGrp="1"/>
          </p:cNvSpPr>
          <p:nvPr>
            <p:ph type="dt" sz="half" idx="10"/>
          </p:nvPr>
        </p:nvSpPr>
        <p:spPr/>
        <p:txBody>
          <a:bodyPr/>
          <a:lstStyle/>
          <a:p>
            <a:fld id="{8DF82D9B-7A43-4EEB-BFBA-357549317D8E}" type="datetimeFigureOut">
              <a:rPr lang="en-US" smtClean="0"/>
              <a:t>2/23/2025</a:t>
            </a:fld>
            <a:endParaRPr lang="en-US"/>
          </a:p>
        </p:txBody>
      </p:sp>
      <p:sp>
        <p:nvSpPr>
          <p:cNvPr id="3" name="Footer Placeholder 2">
            <a:extLst>
              <a:ext uri="{FF2B5EF4-FFF2-40B4-BE49-F238E27FC236}">
                <a16:creationId xmlns:a16="http://schemas.microsoft.com/office/drawing/2014/main" id="{126627EC-77F4-1004-0028-35811906FD6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8B6D19C-8FB4-F588-DDB7-CCD4328C3EE0}"/>
              </a:ext>
            </a:extLst>
          </p:cNvPr>
          <p:cNvSpPr>
            <a:spLocks noGrp="1"/>
          </p:cNvSpPr>
          <p:nvPr>
            <p:ph type="sldNum" sz="quarter" idx="12"/>
          </p:nvPr>
        </p:nvSpPr>
        <p:spPr/>
        <p:txBody>
          <a:bodyPr/>
          <a:lstStyle/>
          <a:p>
            <a:fld id="{8891E86A-A3E3-4B76-8630-687C8B97CCC6}" type="slidenum">
              <a:rPr lang="en-US" smtClean="0"/>
              <a:t>‹#›</a:t>
            </a:fld>
            <a:endParaRPr lang="en-US"/>
          </a:p>
        </p:txBody>
      </p:sp>
    </p:spTree>
    <p:extLst>
      <p:ext uri="{BB962C8B-B14F-4D97-AF65-F5344CB8AC3E}">
        <p14:creationId xmlns:p14="http://schemas.microsoft.com/office/powerpoint/2010/main" val="38797464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228FD-9087-0770-F009-8F6DE5576F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93C279C-1164-E3CA-F612-F628941DD2E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FAFE5C5-3605-82DC-444F-7155EA525D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C35F022-C8EF-12C3-38EC-5DBDE3D12491}"/>
              </a:ext>
            </a:extLst>
          </p:cNvPr>
          <p:cNvSpPr>
            <a:spLocks noGrp="1"/>
          </p:cNvSpPr>
          <p:nvPr>
            <p:ph type="dt" sz="half" idx="10"/>
          </p:nvPr>
        </p:nvSpPr>
        <p:spPr/>
        <p:txBody>
          <a:bodyPr/>
          <a:lstStyle/>
          <a:p>
            <a:fld id="{8DF82D9B-7A43-4EEB-BFBA-357549317D8E}" type="datetimeFigureOut">
              <a:rPr lang="en-US" smtClean="0"/>
              <a:t>2/23/2025</a:t>
            </a:fld>
            <a:endParaRPr lang="en-US"/>
          </a:p>
        </p:txBody>
      </p:sp>
      <p:sp>
        <p:nvSpPr>
          <p:cNvPr id="6" name="Footer Placeholder 5">
            <a:extLst>
              <a:ext uri="{FF2B5EF4-FFF2-40B4-BE49-F238E27FC236}">
                <a16:creationId xmlns:a16="http://schemas.microsoft.com/office/drawing/2014/main" id="{266CC000-84BD-C3BB-957E-E674680A5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6513DF-0FE0-527B-C761-F56F32B52502}"/>
              </a:ext>
            </a:extLst>
          </p:cNvPr>
          <p:cNvSpPr>
            <a:spLocks noGrp="1"/>
          </p:cNvSpPr>
          <p:nvPr>
            <p:ph type="sldNum" sz="quarter" idx="12"/>
          </p:nvPr>
        </p:nvSpPr>
        <p:spPr/>
        <p:txBody>
          <a:bodyPr/>
          <a:lstStyle/>
          <a:p>
            <a:fld id="{8891E86A-A3E3-4B76-8630-687C8B97CCC6}" type="slidenum">
              <a:rPr lang="en-US" smtClean="0"/>
              <a:t>‹#›</a:t>
            </a:fld>
            <a:endParaRPr lang="en-US"/>
          </a:p>
        </p:txBody>
      </p:sp>
    </p:spTree>
    <p:extLst>
      <p:ext uri="{BB962C8B-B14F-4D97-AF65-F5344CB8AC3E}">
        <p14:creationId xmlns:p14="http://schemas.microsoft.com/office/powerpoint/2010/main" val="2401117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E13DD-77AE-EFCE-C169-15A14E64AE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9052022-132A-BE29-58C6-6BEACADA0F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0DE961B-D24D-A521-2E70-5800A2C871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61B774-FB59-B3F6-F948-32998E41E354}"/>
              </a:ext>
            </a:extLst>
          </p:cNvPr>
          <p:cNvSpPr>
            <a:spLocks noGrp="1"/>
          </p:cNvSpPr>
          <p:nvPr>
            <p:ph type="dt" sz="half" idx="10"/>
          </p:nvPr>
        </p:nvSpPr>
        <p:spPr/>
        <p:txBody>
          <a:bodyPr/>
          <a:lstStyle/>
          <a:p>
            <a:fld id="{8DF82D9B-7A43-4EEB-BFBA-357549317D8E}" type="datetimeFigureOut">
              <a:rPr lang="en-US" smtClean="0"/>
              <a:t>2/23/2025</a:t>
            </a:fld>
            <a:endParaRPr lang="en-US"/>
          </a:p>
        </p:txBody>
      </p:sp>
      <p:sp>
        <p:nvSpPr>
          <p:cNvPr id="6" name="Footer Placeholder 5">
            <a:extLst>
              <a:ext uri="{FF2B5EF4-FFF2-40B4-BE49-F238E27FC236}">
                <a16:creationId xmlns:a16="http://schemas.microsoft.com/office/drawing/2014/main" id="{8A86657A-1DC4-DE47-B0FC-B3723A09E0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A8BC972-3A25-C7DB-6E6E-5A132BB34148}"/>
              </a:ext>
            </a:extLst>
          </p:cNvPr>
          <p:cNvSpPr>
            <a:spLocks noGrp="1"/>
          </p:cNvSpPr>
          <p:nvPr>
            <p:ph type="sldNum" sz="quarter" idx="12"/>
          </p:nvPr>
        </p:nvSpPr>
        <p:spPr/>
        <p:txBody>
          <a:bodyPr/>
          <a:lstStyle/>
          <a:p>
            <a:fld id="{8891E86A-A3E3-4B76-8630-687C8B97CCC6}" type="slidenum">
              <a:rPr lang="en-US" smtClean="0"/>
              <a:t>‹#›</a:t>
            </a:fld>
            <a:endParaRPr lang="en-US"/>
          </a:p>
        </p:txBody>
      </p:sp>
    </p:spTree>
    <p:extLst>
      <p:ext uri="{BB962C8B-B14F-4D97-AF65-F5344CB8AC3E}">
        <p14:creationId xmlns:p14="http://schemas.microsoft.com/office/powerpoint/2010/main" val="22453567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34550-C44D-56A4-D95C-1E3AFDAFBA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113EB0F-D9BE-CC14-D152-2BF242199C0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CE5C82C-750D-02D3-89B7-0B6A5E2DF28A}"/>
              </a:ext>
            </a:extLst>
          </p:cNvPr>
          <p:cNvSpPr>
            <a:spLocks noGrp="1"/>
          </p:cNvSpPr>
          <p:nvPr>
            <p:ph type="dt" sz="half" idx="10"/>
          </p:nvPr>
        </p:nvSpPr>
        <p:spPr/>
        <p:txBody>
          <a:bodyPr/>
          <a:lstStyle/>
          <a:p>
            <a:fld id="{8DF82D9B-7A43-4EEB-BFBA-357549317D8E}" type="datetimeFigureOut">
              <a:rPr lang="en-US" smtClean="0"/>
              <a:t>2/23/2025</a:t>
            </a:fld>
            <a:endParaRPr lang="en-US"/>
          </a:p>
        </p:txBody>
      </p:sp>
      <p:sp>
        <p:nvSpPr>
          <p:cNvPr id="5" name="Footer Placeholder 4">
            <a:extLst>
              <a:ext uri="{FF2B5EF4-FFF2-40B4-BE49-F238E27FC236}">
                <a16:creationId xmlns:a16="http://schemas.microsoft.com/office/drawing/2014/main" id="{197131F3-7CFB-2CA0-93EC-27AF63B005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D7F1C6-A998-BDF7-91F4-6B5841C2FADC}"/>
              </a:ext>
            </a:extLst>
          </p:cNvPr>
          <p:cNvSpPr>
            <a:spLocks noGrp="1"/>
          </p:cNvSpPr>
          <p:nvPr>
            <p:ph type="sldNum" sz="quarter" idx="12"/>
          </p:nvPr>
        </p:nvSpPr>
        <p:spPr/>
        <p:txBody>
          <a:bodyPr/>
          <a:lstStyle/>
          <a:p>
            <a:fld id="{8891E86A-A3E3-4B76-8630-687C8B97CCC6}" type="slidenum">
              <a:rPr lang="en-US" smtClean="0"/>
              <a:t>‹#›</a:t>
            </a:fld>
            <a:endParaRPr lang="en-US"/>
          </a:p>
        </p:txBody>
      </p:sp>
    </p:spTree>
    <p:extLst>
      <p:ext uri="{BB962C8B-B14F-4D97-AF65-F5344CB8AC3E}">
        <p14:creationId xmlns:p14="http://schemas.microsoft.com/office/powerpoint/2010/main" val="23110275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013F4A6-1D30-E642-DA91-2C269F4010D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6B16122-6496-E5F4-9D69-B703C32AF9B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AA4476C-7CDE-B9BB-63D7-F7117B39B132}"/>
              </a:ext>
            </a:extLst>
          </p:cNvPr>
          <p:cNvSpPr>
            <a:spLocks noGrp="1"/>
          </p:cNvSpPr>
          <p:nvPr>
            <p:ph type="dt" sz="half" idx="10"/>
          </p:nvPr>
        </p:nvSpPr>
        <p:spPr/>
        <p:txBody>
          <a:bodyPr/>
          <a:lstStyle/>
          <a:p>
            <a:fld id="{8DF82D9B-7A43-4EEB-BFBA-357549317D8E}" type="datetimeFigureOut">
              <a:rPr lang="en-US" smtClean="0"/>
              <a:t>2/23/2025</a:t>
            </a:fld>
            <a:endParaRPr lang="en-US"/>
          </a:p>
        </p:txBody>
      </p:sp>
      <p:sp>
        <p:nvSpPr>
          <p:cNvPr id="5" name="Footer Placeholder 4">
            <a:extLst>
              <a:ext uri="{FF2B5EF4-FFF2-40B4-BE49-F238E27FC236}">
                <a16:creationId xmlns:a16="http://schemas.microsoft.com/office/drawing/2014/main" id="{5B9F92F8-ADFF-EAC6-447C-2798237209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218BA5-8142-D788-34D4-23C374E89C3B}"/>
              </a:ext>
            </a:extLst>
          </p:cNvPr>
          <p:cNvSpPr>
            <a:spLocks noGrp="1"/>
          </p:cNvSpPr>
          <p:nvPr>
            <p:ph type="sldNum" sz="quarter" idx="12"/>
          </p:nvPr>
        </p:nvSpPr>
        <p:spPr/>
        <p:txBody>
          <a:bodyPr/>
          <a:lstStyle/>
          <a:p>
            <a:fld id="{8891E86A-A3E3-4B76-8630-687C8B97CCC6}" type="slidenum">
              <a:rPr lang="en-US" smtClean="0"/>
              <a:t>‹#›</a:t>
            </a:fld>
            <a:endParaRPr lang="en-US"/>
          </a:p>
        </p:txBody>
      </p:sp>
    </p:spTree>
    <p:extLst>
      <p:ext uri="{BB962C8B-B14F-4D97-AF65-F5344CB8AC3E}">
        <p14:creationId xmlns:p14="http://schemas.microsoft.com/office/powerpoint/2010/main" val="4523124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3BB7AF-874C-2549-F334-44D87E0503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2774804-860B-7F42-4EED-F85AE86034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F2DE15-058F-50D5-D18B-2070F67944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DF82D9B-7A43-4EEB-BFBA-357549317D8E}" type="datetimeFigureOut">
              <a:rPr lang="en-US" smtClean="0"/>
              <a:t>2/23/2025</a:t>
            </a:fld>
            <a:endParaRPr lang="en-US"/>
          </a:p>
        </p:txBody>
      </p:sp>
      <p:sp>
        <p:nvSpPr>
          <p:cNvPr id="5" name="Footer Placeholder 4">
            <a:extLst>
              <a:ext uri="{FF2B5EF4-FFF2-40B4-BE49-F238E27FC236}">
                <a16:creationId xmlns:a16="http://schemas.microsoft.com/office/drawing/2014/main" id="{91C37382-7B8B-9622-2305-1E48FB95C3A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70779AC-FF2A-878A-DA60-5F378CBC901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891E86A-A3E3-4B76-8630-687C8B97CCC6}" type="slidenum">
              <a:rPr lang="en-US" smtClean="0"/>
              <a:t>‹#›</a:t>
            </a:fld>
            <a:endParaRPr lang="en-US"/>
          </a:p>
        </p:txBody>
      </p:sp>
    </p:spTree>
    <p:extLst>
      <p:ext uri="{BB962C8B-B14F-4D97-AF65-F5344CB8AC3E}">
        <p14:creationId xmlns:p14="http://schemas.microsoft.com/office/powerpoint/2010/main" val="15166277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1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A930249-8242-4E2B-AF17-C01826488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A5BDD999-C5E1-4B3E-A710-768673819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0000"/>
              </a:solidFill>
            </a:endParaRPr>
          </a:p>
        </p:txBody>
      </p:sp>
      <p:pic>
        <p:nvPicPr>
          <p:cNvPr id="1026" name="Picture 2" descr="Sustainable Tourism">
            <a:extLst>
              <a:ext uri="{FF2B5EF4-FFF2-40B4-BE49-F238E27FC236}">
                <a16:creationId xmlns:a16="http://schemas.microsoft.com/office/drawing/2014/main" id="{46FF9C5D-C845-2D18-AF2E-D67B57494D53}"/>
              </a:ext>
            </a:extLst>
          </p:cNvPr>
          <p:cNvPicPr>
            <a:picLocks noChangeAspect="1" noChangeArrowheads="1"/>
          </p:cNvPicPr>
          <p:nvPr/>
        </p:nvPicPr>
        <p:blipFill>
          <a:blip r:embed="rId2">
            <a:alphaModFix amt="60000"/>
            <a:extLst>
              <a:ext uri="{28A0092B-C50C-407E-A947-70E740481C1C}">
                <a14:useLocalDpi xmlns:a14="http://schemas.microsoft.com/office/drawing/2010/main" val="0"/>
              </a:ext>
            </a:extLst>
          </a:blip>
          <a:srcRect l="7220" r="1" b="1"/>
          <a:stretch/>
        </p:blipFill>
        <p:spPr bwMode="auto">
          <a:xfrm>
            <a:off x="187388" y="182880"/>
            <a:ext cx="11824481" cy="649978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6AB2C53-ACB8-B9E6-1909-46A6537F6A3B}"/>
              </a:ext>
            </a:extLst>
          </p:cNvPr>
          <p:cNvSpPr>
            <a:spLocks noGrp="1"/>
          </p:cNvSpPr>
          <p:nvPr>
            <p:ph type="ctrTitle"/>
          </p:nvPr>
        </p:nvSpPr>
        <p:spPr>
          <a:xfrm>
            <a:off x="1198181" y="1122363"/>
            <a:ext cx="9795637" cy="2217158"/>
          </a:xfrm>
        </p:spPr>
        <p:txBody>
          <a:bodyPr>
            <a:normAutofit/>
          </a:bodyPr>
          <a:lstStyle/>
          <a:p>
            <a:pPr algn="l"/>
            <a:r>
              <a:rPr lang="en-GB" sz="4800" b="1" dirty="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CONTEMPORARY THEMES IN THE HOTEL AND HOSPITALITY SECTOR</a:t>
            </a:r>
            <a:endParaRPr lang="en-US" sz="4800" dirty="0">
              <a:solidFill>
                <a:srgbClr val="FFFFFF"/>
              </a:solidFill>
            </a:endParaRPr>
          </a:p>
        </p:txBody>
      </p:sp>
      <p:sp>
        <p:nvSpPr>
          <p:cNvPr id="3" name="Subtitle 2">
            <a:extLst>
              <a:ext uri="{FF2B5EF4-FFF2-40B4-BE49-F238E27FC236}">
                <a16:creationId xmlns:a16="http://schemas.microsoft.com/office/drawing/2014/main" id="{574A66EA-0869-80A1-5AA5-32A647D89688}"/>
              </a:ext>
            </a:extLst>
          </p:cNvPr>
          <p:cNvSpPr>
            <a:spLocks noGrp="1"/>
          </p:cNvSpPr>
          <p:nvPr>
            <p:ph type="subTitle" idx="1"/>
          </p:nvPr>
        </p:nvSpPr>
        <p:spPr>
          <a:xfrm>
            <a:off x="1198181" y="3526021"/>
            <a:ext cx="9795637" cy="2042260"/>
          </a:xfrm>
        </p:spPr>
        <p:txBody>
          <a:bodyPr>
            <a:normAutofit/>
          </a:bodyPr>
          <a:lstStyle/>
          <a:p>
            <a:pPr marL="0" marR="0" algn="l">
              <a:spcBef>
                <a:spcPts val="0"/>
              </a:spcBef>
              <a:spcAft>
                <a:spcPts val="600"/>
              </a:spcAft>
            </a:pPr>
            <a:r>
              <a:rPr lang="en-GB" b="1" dirty="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Sustainability within the hospitality and hotel industry</a:t>
            </a:r>
            <a:endParaRPr lang="en-US" dirty="0">
              <a:solidFill>
                <a:srgbClr val="FFFFFF"/>
              </a:solidFill>
              <a:effectLst/>
              <a:latin typeface="Times New Roman" panose="02020603050405020304" pitchFamily="18" charset="0"/>
              <a:ea typeface="Arial" panose="020B0604020202020204" pitchFamily="34" charset="0"/>
              <a:cs typeface="Arial" panose="020B0604020202020204" pitchFamily="34" charset="0"/>
            </a:endParaRPr>
          </a:p>
          <a:p>
            <a:pPr marL="0" marR="0" algn="l">
              <a:spcBef>
                <a:spcPts val="0"/>
              </a:spcBef>
              <a:spcAft>
                <a:spcPts val="600"/>
              </a:spcAft>
            </a:pPr>
            <a:r>
              <a:rPr lang="en-GB" b="1" dirty="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Student Name: </a:t>
            </a:r>
            <a:r>
              <a:rPr lang="en-GB" b="1" dirty="0" err="1">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Lulzim</a:t>
            </a:r>
            <a:r>
              <a:rPr lang="en-GB" b="1" dirty="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b="1" dirty="0" err="1">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Mendzici</a:t>
            </a:r>
            <a:endParaRPr lang="en-US" dirty="0">
              <a:solidFill>
                <a:srgbClr val="FFFFFF"/>
              </a:solidFill>
              <a:effectLst/>
              <a:latin typeface="Times New Roman" panose="02020603050405020304" pitchFamily="18" charset="0"/>
              <a:ea typeface="Arial" panose="020B0604020202020204" pitchFamily="34" charset="0"/>
              <a:cs typeface="Arial" panose="020B0604020202020204" pitchFamily="34" charset="0"/>
            </a:endParaRPr>
          </a:p>
          <a:p>
            <a:pPr marL="0" marR="0" algn="l">
              <a:spcBef>
                <a:spcPts val="0"/>
              </a:spcBef>
              <a:spcAft>
                <a:spcPts val="600"/>
              </a:spcAft>
            </a:pPr>
            <a:r>
              <a:rPr lang="en-GB" b="1" dirty="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Student ID: 2128512</a:t>
            </a:r>
            <a:endParaRPr lang="en-US" dirty="0">
              <a:solidFill>
                <a:srgbClr val="FFFFFF"/>
              </a:solidFill>
              <a:effectLst/>
              <a:latin typeface="Times New Roman" panose="02020603050405020304" pitchFamily="18" charset="0"/>
              <a:ea typeface="Arial" panose="020B0604020202020204" pitchFamily="34" charset="0"/>
              <a:cs typeface="Arial" panose="020B0604020202020204" pitchFamily="34" charset="0"/>
            </a:endParaRPr>
          </a:p>
          <a:p>
            <a:pPr algn="l">
              <a:spcBef>
                <a:spcPts val="0"/>
              </a:spcBef>
              <a:spcAft>
                <a:spcPts val="600"/>
              </a:spcAft>
            </a:pPr>
            <a:endParaRPr lang="en-US" b="1" dirty="0">
              <a:solidFill>
                <a:srgbClr val="FFFFFF"/>
              </a:solidFill>
            </a:endParaRPr>
          </a:p>
        </p:txBody>
      </p:sp>
    </p:spTree>
    <p:extLst>
      <p:ext uri="{BB962C8B-B14F-4D97-AF65-F5344CB8AC3E}">
        <p14:creationId xmlns:p14="http://schemas.microsoft.com/office/powerpoint/2010/main" val="38287042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BCECF-A722-D045-5BD8-B068AA1E2077}"/>
              </a:ext>
            </a:extLst>
          </p:cNvPr>
          <p:cNvSpPr>
            <a:spLocks noGrp="1"/>
          </p:cNvSpPr>
          <p:nvPr>
            <p:ph type="title"/>
          </p:nvPr>
        </p:nvSpPr>
        <p:spPr/>
        <p:txBody>
          <a:bodyPr/>
          <a:lstStyle/>
          <a:p>
            <a:pPr algn="ctr"/>
            <a:r>
              <a:rPr lang="en-GB">
                <a:latin typeface="Times New Roman" panose="02020603050405020304" pitchFamily="18" charset="0"/>
                <a:cs typeface="Times New Roman" panose="02020603050405020304" pitchFamily="18" charset="0"/>
              </a:rPr>
              <a:t>  Acknowledgement </a:t>
            </a:r>
            <a:r>
              <a:rPr lang="en-GB" dirty="0">
                <a:latin typeface="Times New Roman" panose="02020603050405020304" pitchFamily="18" charset="0"/>
                <a:cs typeface="Times New Roman" panose="02020603050405020304" pitchFamily="18" charset="0"/>
              </a:rPr>
              <a:t>of AI tool use</a:t>
            </a:r>
          </a:p>
        </p:txBody>
      </p:sp>
      <p:sp>
        <p:nvSpPr>
          <p:cNvPr id="3" name="Content Placeholder 2">
            <a:extLst>
              <a:ext uri="{FF2B5EF4-FFF2-40B4-BE49-F238E27FC236}">
                <a16:creationId xmlns:a16="http://schemas.microsoft.com/office/drawing/2014/main" id="{1D340B30-07E4-9890-8064-53BB0153AE03}"/>
              </a:ext>
            </a:extLst>
          </p:cNvPr>
          <p:cNvSpPr>
            <a:spLocks noGrp="1"/>
          </p:cNvSpPr>
          <p:nvPr>
            <p:ph idx="1"/>
          </p:nvPr>
        </p:nvSpPr>
        <p:spPr/>
        <p:txBody>
          <a:bodyPr>
            <a:normAutofit/>
          </a:bodyPr>
          <a:lstStyle/>
          <a:p>
            <a:pPr marL="0" indent="0">
              <a:buNone/>
            </a:pPr>
            <a:r>
              <a:rPr lang="en-GB" sz="1600" dirty="0">
                <a:latin typeface="Times New Roman" panose="02020603050405020304" pitchFamily="18" charset="0"/>
                <a:cs typeface="Times New Roman" panose="02020603050405020304" pitchFamily="18" charset="0"/>
              </a:rPr>
              <a:t> </a:t>
            </a:r>
          </a:p>
          <a:p>
            <a:pPr marL="0" indent="0">
              <a:buNone/>
            </a:pPr>
            <a:endParaRPr lang="en-GB" sz="1600" dirty="0">
              <a:latin typeface="Times New Roman" panose="02020603050405020304" pitchFamily="18" charset="0"/>
              <a:cs typeface="Times New Roman" panose="02020603050405020304" pitchFamily="18" charset="0"/>
            </a:endParaRPr>
          </a:p>
          <a:p>
            <a:pPr marL="0" indent="0">
              <a:buNone/>
            </a:pPr>
            <a:endParaRPr lang="en-GB" sz="1600" dirty="0">
              <a:latin typeface="Times New Roman" panose="02020603050405020304" pitchFamily="18" charset="0"/>
              <a:cs typeface="Times New Roman" panose="02020603050405020304" pitchFamily="18" charset="0"/>
            </a:endParaRPr>
          </a:p>
          <a:p>
            <a:pPr marL="0" indent="0" algn="ctr">
              <a:buNone/>
            </a:pPr>
            <a:r>
              <a:rPr lang="en-GB" sz="1600" dirty="0">
                <a:latin typeface="Times New Roman" panose="02020603050405020304" pitchFamily="18" charset="0"/>
                <a:cs typeface="Times New Roman" panose="02020603050405020304" pitchFamily="18" charset="0"/>
              </a:rPr>
              <a:t>     I acknowledge the use of Grammarly (https://www.grammarly.com/) on 23 February 2025 to check my work using the prompt(s):</a:t>
            </a:r>
          </a:p>
          <a:p>
            <a:pPr algn="ctr"/>
            <a:r>
              <a:rPr lang="en-GB" sz="1600" dirty="0">
                <a:latin typeface="Times New Roman" panose="02020603050405020304" pitchFamily="18" charset="0"/>
                <a:cs typeface="Times New Roman" panose="02020603050405020304" pitchFamily="18" charset="0"/>
              </a:rPr>
              <a:t> Please check the following text for readability, grammar and syntax.</a:t>
            </a:r>
          </a:p>
          <a:p>
            <a:pPr marL="0" indent="0" algn="ctr">
              <a:buNone/>
            </a:pPr>
            <a:r>
              <a:rPr lang="en-GB" sz="1600" dirty="0">
                <a:latin typeface="Times New Roman" panose="02020603050405020304" pitchFamily="18" charset="0"/>
                <a:cs typeface="Times New Roman" panose="02020603050405020304" pitchFamily="18" charset="0"/>
              </a:rPr>
              <a:t> I confirm that I have not presented any AI generated text as my own work. I confirm I have copies of my drafts, notes, and other resources I used before, and after the use of AI tools which I may be asked to provide in evidence.</a:t>
            </a:r>
          </a:p>
        </p:txBody>
      </p:sp>
    </p:spTree>
    <p:extLst>
      <p:ext uri="{BB962C8B-B14F-4D97-AF65-F5344CB8AC3E}">
        <p14:creationId xmlns:p14="http://schemas.microsoft.com/office/powerpoint/2010/main" val="23573293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ustainable tourism: How to be a green tourist this summer">
            <a:extLst>
              <a:ext uri="{FF2B5EF4-FFF2-40B4-BE49-F238E27FC236}">
                <a16:creationId xmlns:a16="http://schemas.microsoft.com/office/drawing/2014/main" id="{0D3351B9-7E26-64D2-8DB0-B26FD9EEF0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5882" b="-1"/>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7" name="Rectangle 205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84D7C0-5AE8-E77F-488F-BC80BC89CC52}"/>
              </a:ext>
            </a:extLst>
          </p:cNvPr>
          <p:cNvSpPr>
            <a:spLocks noGrp="1"/>
          </p:cNvSpPr>
          <p:nvPr>
            <p:ph type="title"/>
          </p:nvPr>
        </p:nvSpPr>
        <p:spPr>
          <a:xfrm>
            <a:off x="7531610" y="365125"/>
            <a:ext cx="3822189" cy="1899912"/>
          </a:xfrm>
        </p:spPr>
        <p:txBody>
          <a:bodyPr>
            <a:normAutofit/>
          </a:bodyPr>
          <a:lstStyle/>
          <a:p>
            <a:r>
              <a:rPr lang="en-GB" sz="3400" b="1" kern="0" dirty="0">
                <a:effectLst/>
                <a:latin typeface="Times New Roman" panose="02020603050405020304" pitchFamily="18" charset="0"/>
                <a:cs typeface="Arial" panose="020B0604020202020204" pitchFamily="34" charset="0"/>
              </a:rPr>
              <a:t>INTRODUCTION </a:t>
            </a:r>
            <a:endParaRPr lang="en-US" sz="3400" dirty="0"/>
          </a:p>
        </p:txBody>
      </p:sp>
      <p:sp>
        <p:nvSpPr>
          <p:cNvPr id="3" name="Content Placeholder 2">
            <a:extLst>
              <a:ext uri="{FF2B5EF4-FFF2-40B4-BE49-F238E27FC236}">
                <a16:creationId xmlns:a16="http://schemas.microsoft.com/office/drawing/2014/main" id="{E5A09222-6002-B622-869D-13CEFC836837}"/>
              </a:ext>
            </a:extLst>
          </p:cNvPr>
          <p:cNvSpPr>
            <a:spLocks noGrp="1"/>
          </p:cNvSpPr>
          <p:nvPr>
            <p:ph idx="1"/>
          </p:nvPr>
        </p:nvSpPr>
        <p:spPr>
          <a:xfrm>
            <a:off x="7531610" y="2434201"/>
            <a:ext cx="3822189" cy="3742762"/>
          </a:xfrm>
        </p:spPr>
        <p:txBody>
          <a:bodyPr>
            <a:normAutofit/>
          </a:bodyPr>
          <a:lstStyle/>
          <a:p>
            <a:pPr marL="342900" marR="0" lvl="0" indent="-342900">
              <a:spcBef>
                <a:spcPts val="0"/>
              </a:spcBef>
              <a:spcAft>
                <a:spcPts val="600"/>
              </a:spcAft>
              <a:buFont typeface="Symbol" panose="05050102010706020507" pitchFamily="18" charset="2"/>
              <a:buChar char=""/>
            </a:pPr>
            <a:r>
              <a:rPr lang="en-GB" sz="1700" dirty="0">
                <a:effectLst/>
                <a:latin typeface="Times New Roman" panose="02020603050405020304" pitchFamily="18" charset="0"/>
                <a:ea typeface="Times New Roman" panose="02020603050405020304" pitchFamily="18" charset="0"/>
                <a:cs typeface="Times New Roman" panose="02020603050405020304" pitchFamily="18" charset="0"/>
              </a:rPr>
              <a:t>Sustainability has become a key part of business plans in the hospitality and hotel industry because people are more aware of environmental and social issues around the world.</a:t>
            </a:r>
          </a:p>
          <a:p>
            <a:pPr marL="342900" marR="0" lvl="0" indent="-342900">
              <a:spcBef>
                <a:spcPts val="0"/>
              </a:spcBef>
              <a:spcAft>
                <a:spcPts val="600"/>
              </a:spcAft>
              <a:buFont typeface="Symbol" panose="05050102010706020507" pitchFamily="18" charset="2"/>
              <a:buChar char=""/>
            </a:pPr>
            <a:r>
              <a:rPr lang="en-GB" sz="1700" dirty="0">
                <a:effectLst/>
                <a:latin typeface="Times New Roman" panose="02020603050405020304" pitchFamily="18" charset="0"/>
                <a:ea typeface="Times New Roman" panose="02020603050405020304" pitchFamily="18" charset="0"/>
                <a:cs typeface="Times New Roman" panose="02020603050405020304" pitchFamily="18" charset="0"/>
              </a:rPr>
              <a:t>With the growing problems of climate change, resource shortages, and social inequality, businesses in the hospitality industry are starting to see the importance of adopting sustainable practices.</a:t>
            </a:r>
            <a:endParaRPr lang="en-US" sz="1700" dirty="0"/>
          </a:p>
        </p:txBody>
      </p:sp>
    </p:spTree>
    <p:extLst>
      <p:ext uri="{BB962C8B-B14F-4D97-AF65-F5344CB8AC3E}">
        <p14:creationId xmlns:p14="http://schemas.microsoft.com/office/powerpoint/2010/main" val="2048437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41AB65AE-A08D-4F43-8E53-5F1B8D8424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5DFDFD-79AD-BAEE-2106-961E573D5FD0}"/>
              </a:ext>
            </a:extLst>
          </p:cNvPr>
          <p:cNvSpPr>
            <a:spLocks noGrp="1"/>
          </p:cNvSpPr>
          <p:nvPr>
            <p:ph type="title"/>
          </p:nvPr>
        </p:nvSpPr>
        <p:spPr>
          <a:xfrm>
            <a:off x="838199" y="4625162"/>
            <a:ext cx="4153767" cy="1667975"/>
          </a:xfrm>
        </p:spPr>
        <p:txBody>
          <a:bodyPr>
            <a:normAutofit/>
          </a:bodyPr>
          <a:lstStyle/>
          <a:p>
            <a:r>
              <a:rPr lang="en-GB" sz="2500" b="1" kern="0">
                <a:effectLst/>
                <a:latin typeface="Times New Roman" panose="02020603050405020304" pitchFamily="18" charset="0"/>
                <a:cs typeface="Arial" panose="020B0604020202020204" pitchFamily="34" charset="0"/>
              </a:rPr>
              <a:t>LITERATURE REVIEW: BRIEF OVERVIEW OF SOME KEY THEORIES AND CONCEPTS</a:t>
            </a:r>
            <a:endParaRPr lang="en-US" sz="2500"/>
          </a:p>
        </p:txBody>
      </p:sp>
      <p:pic>
        <p:nvPicPr>
          <p:cNvPr id="3076" name="Picture 4" descr="The interconnection of the elements of the Triple Bottom Line concept. |  Download Scientific Diagram">
            <a:extLst>
              <a:ext uri="{FF2B5EF4-FFF2-40B4-BE49-F238E27FC236}">
                <a16:creationId xmlns:a16="http://schemas.microsoft.com/office/drawing/2014/main" id="{B7B2A3BF-8472-2C98-58A8-1AD119EDE1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6101" r="-4" b="-4"/>
          <a:stretch/>
        </p:blipFill>
        <p:spPr bwMode="auto">
          <a:xfrm>
            <a:off x="838199" y="381440"/>
            <a:ext cx="4153757" cy="390033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3074" name="Picture 2" descr="Implementing Stakeholder Theory for Business Succes | Creately">
            <a:extLst>
              <a:ext uri="{FF2B5EF4-FFF2-40B4-BE49-F238E27FC236}">
                <a16:creationId xmlns:a16="http://schemas.microsoft.com/office/drawing/2014/main" id="{FB6A494C-B7CB-893A-5F24-503D892ABBE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t="4085" r="-2" b="-2"/>
          <a:stretch/>
        </p:blipFill>
        <p:spPr bwMode="auto">
          <a:xfrm>
            <a:off x="5183372" y="381440"/>
            <a:ext cx="6304539" cy="390033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9C5B4AD-96E5-262C-19F7-83644CFCE21C}"/>
              </a:ext>
            </a:extLst>
          </p:cNvPr>
          <p:cNvSpPr>
            <a:spLocks noGrp="1"/>
          </p:cNvSpPr>
          <p:nvPr>
            <p:ph idx="1"/>
          </p:nvPr>
        </p:nvSpPr>
        <p:spPr>
          <a:xfrm>
            <a:off x="5183372" y="4625162"/>
            <a:ext cx="6304540" cy="1667975"/>
          </a:xfrm>
        </p:spPr>
        <p:txBody>
          <a:bodyPr anchor="ctr">
            <a:normAutofit/>
          </a:bodyPr>
          <a:lstStyle/>
          <a:p>
            <a:pPr marL="342900" marR="0" lvl="0" indent="-342900">
              <a:spcBef>
                <a:spcPts val="0"/>
              </a:spcBef>
              <a:spcAft>
                <a:spcPts val="600"/>
              </a:spcAft>
              <a:buFont typeface="Symbol" panose="05050102010706020507" pitchFamily="18" charset="2"/>
              <a:buChar char=""/>
            </a:pPr>
            <a:r>
              <a:rPr lang="en-GB" sz="1700">
                <a:effectLst/>
                <a:latin typeface="Times New Roman" panose="02020603050405020304" pitchFamily="18" charset="0"/>
                <a:ea typeface="Times New Roman" panose="02020603050405020304" pitchFamily="18" charset="0"/>
                <a:cs typeface="Times New Roman" panose="02020603050405020304" pitchFamily="18" charset="0"/>
              </a:rPr>
              <a:t>Stakeholder Theory and Triple Bottom Line Theory are two seminal frameworks that shall help to shed more light on the issue of sustainability in terms of business operations (Bihari Singh </a:t>
            </a:r>
            <a:r>
              <a:rPr lang="en-GB" sz="1700" i="1">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1700">
                <a:effectLst/>
                <a:latin typeface="Times New Roman" panose="02020603050405020304" pitchFamily="18" charset="0"/>
                <a:ea typeface="Times New Roman" panose="02020603050405020304" pitchFamily="18" charset="0"/>
                <a:cs typeface="Times New Roman" panose="02020603050405020304" pitchFamily="18" charset="0"/>
              </a:rPr>
              <a:t> 2024).</a:t>
            </a:r>
            <a:endParaRPr lang="en-US" sz="1700">
              <a:effectLst/>
              <a:latin typeface="Times New Roman" panose="02020603050405020304" pitchFamily="18" charset="0"/>
              <a:ea typeface="Arial" panose="020B0604020202020204" pitchFamily="34" charset="0"/>
              <a:cs typeface="Arial" panose="020B0604020202020204" pitchFamily="34" charset="0"/>
            </a:endParaRPr>
          </a:p>
          <a:p>
            <a:pPr marL="342900" marR="0" lvl="0" indent="-342900">
              <a:spcBef>
                <a:spcPts val="0"/>
              </a:spcBef>
              <a:spcAft>
                <a:spcPts val="600"/>
              </a:spcAft>
              <a:buFont typeface="Symbol" panose="05050102010706020507" pitchFamily="18" charset="2"/>
              <a:buChar char=""/>
            </a:pPr>
            <a:r>
              <a:rPr lang="en-GB" sz="1700">
                <a:effectLst/>
                <a:latin typeface="Times New Roman" panose="02020603050405020304" pitchFamily="18" charset="0"/>
                <a:ea typeface="Times New Roman" panose="02020603050405020304" pitchFamily="18" charset="0"/>
                <a:cs typeface="Times New Roman" panose="02020603050405020304" pitchFamily="18" charset="0"/>
              </a:rPr>
              <a:t>The Triple Bottom Line Theory was developed in the 1990s by John Elkington.</a:t>
            </a:r>
            <a:endParaRPr lang="en-US" sz="1700">
              <a:effectLst/>
              <a:latin typeface="Times New Roman" panose="02020603050405020304" pitchFamily="18" charset="0"/>
              <a:ea typeface="Arial" panose="020B0604020202020204" pitchFamily="34" charset="0"/>
              <a:cs typeface="Arial" panose="020B0604020202020204" pitchFamily="34" charset="0"/>
            </a:endParaRPr>
          </a:p>
          <a:p>
            <a:pPr>
              <a:spcBef>
                <a:spcPts val="0"/>
              </a:spcBef>
              <a:spcAft>
                <a:spcPts val="600"/>
              </a:spcAft>
            </a:pPr>
            <a:endParaRPr lang="en-US" sz="1700"/>
          </a:p>
        </p:txBody>
      </p:sp>
    </p:spTree>
    <p:extLst>
      <p:ext uri="{BB962C8B-B14F-4D97-AF65-F5344CB8AC3E}">
        <p14:creationId xmlns:p14="http://schemas.microsoft.com/office/powerpoint/2010/main" val="35376070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1" name="Rectangle 4110">
            <a:extLst>
              <a:ext uri="{FF2B5EF4-FFF2-40B4-BE49-F238E27FC236}">
                <a16:creationId xmlns:a16="http://schemas.microsoft.com/office/drawing/2014/main" id="{69D47016-023F-44BD-981C-50E7A10A6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A936282-40B4-F00F-A466-C95B0577BE88}"/>
              </a:ext>
            </a:extLst>
          </p:cNvPr>
          <p:cNvSpPr>
            <a:spLocks noGrp="1"/>
          </p:cNvSpPr>
          <p:nvPr>
            <p:ph type="title"/>
          </p:nvPr>
        </p:nvSpPr>
        <p:spPr>
          <a:xfrm>
            <a:off x="630936" y="457200"/>
            <a:ext cx="4343400" cy="1929384"/>
          </a:xfrm>
        </p:spPr>
        <p:txBody>
          <a:bodyPr anchor="ctr">
            <a:normAutofit/>
          </a:bodyPr>
          <a:lstStyle/>
          <a:p>
            <a:r>
              <a:rPr lang="en-GB" sz="2600" b="1" kern="0">
                <a:effectLst/>
                <a:latin typeface="Times New Roman" panose="02020603050405020304" pitchFamily="18" charset="0"/>
                <a:cs typeface="Arial" panose="020B0604020202020204" pitchFamily="34" charset="0"/>
              </a:rPr>
              <a:t>LITERATURE REVIEW: IMPACT OF SUSTAINABILITY IN THE HOSPITALITY AND HOTEL INDUSTRY</a:t>
            </a:r>
            <a:endParaRPr lang="en-US" sz="2600"/>
          </a:p>
        </p:txBody>
      </p:sp>
      <p:sp>
        <p:nvSpPr>
          <p:cNvPr id="4112" name="sketchy line">
            <a:extLst>
              <a:ext uri="{FF2B5EF4-FFF2-40B4-BE49-F238E27FC236}">
                <a16:creationId xmlns:a16="http://schemas.microsoft.com/office/drawing/2014/main" id="{6D8B37B0-0682-433E-BC8D-498C04ABD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471415" y="1412748"/>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1FEED7C-0D3C-20A3-B0BB-E47E9989D96C}"/>
              </a:ext>
            </a:extLst>
          </p:cNvPr>
          <p:cNvSpPr>
            <a:spLocks noGrp="1"/>
          </p:cNvSpPr>
          <p:nvPr>
            <p:ph idx="1"/>
          </p:nvPr>
        </p:nvSpPr>
        <p:spPr>
          <a:xfrm>
            <a:off x="5541263" y="457200"/>
            <a:ext cx="6007608" cy="1929384"/>
          </a:xfrm>
        </p:spPr>
        <p:txBody>
          <a:bodyPr anchor="ctr">
            <a:normAutofit/>
          </a:bodyPr>
          <a:lstStyle/>
          <a:p>
            <a:pPr marL="342900" marR="0" lvl="0" indent="-342900">
              <a:spcBef>
                <a:spcPts val="0"/>
              </a:spcBef>
              <a:spcAft>
                <a:spcPts val="600"/>
              </a:spcAft>
              <a:buFont typeface="Arial" panose="020B0604020202020204" pitchFamily="34" charset="0"/>
              <a:buChar char="●"/>
            </a:pPr>
            <a:r>
              <a:rPr lang="en-GB" sz="1700" u="none" strike="noStrike">
                <a:effectLst/>
                <a:latin typeface="Times New Roman" panose="02020603050405020304" pitchFamily="18" charset="0"/>
                <a:ea typeface="Times New Roman" panose="02020603050405020304" pitchFamily="18" charset="0"/>
                <a:cs typeface="Times New Roman" panose="02020603050405020304" pitchFamily="18" charset="0"/>
              </a:rPr>
              <a:t>Sustainability practices in the hospitality and hotel industry have become a major driver of competitive advantage. </a:t>
            </a:r>
            <a:endParaRPr lang="en-US" sz="1700" u="none" strike="noStrike">
              <a:effectLst/>
              <a:latin typeface="Times New Roman" panose="02020603050405020304" pitchFamily="18" charset="0"/>
              <a:ea typeface="Arial" panose="020B0604020202020204" pitchFamily="34" charset="0"/>
              <a:cs typeface="Arial" panose="020B0604020202020204" pitchFamily="34" charset="0"/>
            </a:endParaRPr>
          </a:p>
          <a:p>
            <a:pPr marL="342900" marR="0" lvl="0" indent="-342900">
              <a:spcBef>
                <a:spcPts val="0"/>
              </a:spcBef>
              <a:spcAft>
                <a:spcPts val="600"/>
              </a:spcAft>
              <a:buFont typeface="Arial" panose="020B0604020202020204" pitchFamily="34" charset="0"/>
              <a:buChar char="●"/>
            </a:pPr>
            <a:r>
              <a:rPr lang="en-GB" sz="1700" u="none" strike="noStrike">
                <a:effectLst/>
                <a:latin typeface="Times New Roman" panose="02020603050405020304" pitchFamily="18" charset="0"/>
                <a:ea typeface="Times New Roman" panose="02020603050405020304" pitchFamily="18" charset="0"/>
                <a:cs typeface="Times New Roman" panose="02020603050405020304" pitchFamily="18" charset="0"/>
              </a:rPr>
              <a:t>Hotels are increasingly recognising that environmentally and socially responsible actions can lead to improved brand reputation, customer loyalty, and cost savings (Langgat </a:t>
            </a:r>
            <a:r>
              <a:rPr lang="en-GB" sz="1700" i="1" u="none" strike="noStrike">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1700" u="none" strike="noStrike">
                <a:effectLst/>
                <a:latin typeface="Times New Roman" panose="02020603050405020304" pitchFamily="18" charset="0"/>
                <a:ea typeface="Times New Roman" panose="02020603050405020304" pitchFamily="18" charset="0"/>
                <a:cs typeface="Times New Roman" panose="02020603050405020304" pitchFamily="18" charset="0"/>
              </a:rPr>
              <a:t> 2023). </a:t>
            </a:r>
            <a:endParaRPr lang="en-US" sz="1700" u="none" strike="noStrike">
              <a:effectLst/>
              <a:latin typeface="Times New Roman" panose="02020603050405020304" pitchFamily="18" charset="0"/>
              <a:ea typeface="Arial" panose="020B0604020202020204" pitchFamily="34" charset="0"/>
              <a:cs typeface="Arial" panose="020B0604020202020204" pitchFamily="34" charset="0"/>
            </a:endParaRPr>
          </a:p>
          <a:p>
            <a:pPr>
              <a:spcBef>
                <a:spcPts val="0"/>
              </a:spcBef>
              <a:spcAft>
                <a:spcPts val="600"/>
              </a:spcAft>
            </a:pPr>
            <a:endParaRPr lang="en-US" sz="1700"/>
          </a:p>
        </p:txBody>
      </p:sp>
      <p:pic>
        <p:nvPicPr>
          <p:cNvPr id="4098" name="Picture 2" descr="Sustainable Tourism">
            <a:extLst>
              <a:ext uri="{FF2B5EF4-FFF2-40B4-BE49-F238E27FC236}">
                <a16:creationId xmlns:a16="http://schemas.microsoft.com/office/drawing/2014/main" id="{40789058-0A6E-1D4D-2CD5-5BB4CCEFB16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57128" y="2569464"/>
            <a:ext cx="4686544" cy="367893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F9C940CC-5034-88DC-BF37-8B4DAB873899}"/>
              </a:ext>
            </a:extLst>
          </p:cNvPr>
          <p:cNvPicPr>
            <a:picLocks noChangeAspect="1"/>
          </p:cNvPicPr>
          <p:nvPr/>
        </p:nvPicPr>
        <p:blipFill>
          <a:blip r:embed="rId4"/>
          <a:stretch>
            <a:fillRect/>
          </a:stretch>
        </p:blipFill>
        <p:spPr>
          <a:xfrm>
            <a:off x="5866760" y="2569463"/>
            <a:ext cx="5468112" cy="367893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9184149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91CF19-6445-4AC5-D5EF-13E6FE91B668}"/>
              </a:ext>
            </a:extLst>
          </p:cNvPr>
          <p:cNvSpPr>
            <a:spLocks noGrp="1"/>
          </p:cNvSpPr>
          <p:nvPr>
            <p:ph type="title"/>
          </p:nvPr>
        </p:nvSpPr>
        <p:spPr>
          <a:xfrm>
            <a:off x="795528" y="386930"/>
            <a:ext cx="10141799" cy="1300554"/>
          </a:xfrm>
        </p:spPr>
        <p:txBody>
          <a:bodyPr anchor="b">
            <a:normAutofit/>
          </a:bodyPr>
          <a:lstStyle/>
          <a:p>
            <a:r>
              <a:rPr lang="en-GB" b="1" kern="0" dirty="0">
                <a:effectLst/>
                <a:latin typeface="Times New Roman" panose="02020603050405020304" pitchFamily="18" charset="0"/>
                <a:cs typeface="Arial" panose="020B0604020202020204" pitchFamily="34" charset="0"/>
              </a:rPr>
              <a:t>LITERATURE REVIEW: LATEST FINDINGS</a:t>
            </a:r>
            <a:endParaRPr lang="en-US"/>
          </a:p>
        </p:txBody>
      </p:sp>
      <p:sp>
        <p:nvSpPr>
          <p:cNvPr id="5129" name="Rectangle 5128">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Sustainable Tourism | IUCN">
            <a:extLst>
              <a:ext uri="{FF2B5EF4-FFF2-40B4-BE49-F238E27FC236}">
                <a16:creationId xmlns:a16="http://schemas.microsoft.com/office/drawing/2014/main" id="{DD98A7E2-67A5-CAB9-DE4B-F15F1014E42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5295" y="2888257"/>
            <a:ext cx="5150277" cy="298716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A32D99D-E5A9-9B88-E0A2-C858E8B0FF3A}"/>
              </a:ext>
            </a:extLst>
          </p:cNvPr>
          <p:cNvSpPr>
            <a:spLocks noGrp="1"/>
          </p:cNvSpPr>
          <p:nvPr>
            <p:ph idx="1"/>
          </p:nvPr>
        </p:nvSpPr>
        <p:spPr>
          <a:xfrm>
            <a:off x="6406429" y="2599509"/>
            <a:ext cx="4530898" cy="3639450"/>
          </a:xfrm>
        </p:spPr>
        <p:txBody>
          <a:bodyPr anchor="ctr">
            <a:normAutofit/>
          </a:bodyPr>
          <a:lstStyle/>
          <a:p>
            <a:pPr marL="342900" marR="0" lvl="0" indent="-342900">
              <a:spcBef>
                <a:spcPts val="0"/>
              </a:spcBef>
              <a:spcAft>
                <a:spcPts val="600"/>
              </a:spcAft>
              <a:buFont typeface="Arial" panose="020B0604020202020204" pitchFamily="34" charset="0"/>
              <a:buChar char="●"/>
            </a:pPr>
            <a:r>
              <a:rPr lang="en-GB" sz="2000" u="none" strike="noStrike">
                <a:effectLst/>
                <a:latin typeface="Times New Roman" panose="02020603050405020304" pitchFamily="18" charset="0"/>
                <a:ea typeface="Times New Roman" panose="02020603050405020304" pitchFamily="18" charset="0"/>
                <a:cs typeface="Times New Roman" panose="02020603050405020304" pitchFamily="18" charset="0"/>
              </a:rPr>
              <a:t>Within the literature, recent studies have placed emphasis on the changing trends in sustainability practices in the hospitality and hotel industry. </a:t>
            </a:r>
            <a:endParaRPr lang="en-US" sz="2000" u="none" strike="noStrike">
              <a:effectLst/>
              <a:latin typeface="Times New Roman" panose="02020603050405020304" pitchFamily="18" charset="0"/>
              <a:ea typeface="Arial" panose="020B0604020202020204" pitchFamily="34" charset="0"/>
              <a:cs typeface="Arial" panose="020B0604020202020204" pitchFamily="34" charset="0"/>
            </a:endParaRPr>
          </a:p>
          <a:p>
            <a:pPr marL="342900" marR="0" lvl="0" indent="-342900">
              <a:spcBef>
                <a:spcPts val="0"/>
              </a:spcBef>
              <a:spcAft>
                <a:spcPts val="600"/>
              </a:spcAft>
              <a:buFont typeface="Arial" panose="020B0604020202020204" pitchFamily="34" charset="0"/>
              <a:buChar char="●"/>
            </a:pPr>
            <a:r>
              <a:rPr lang="en-GB" sz="2000" u="none" strike="noStrike">
                <a:effectLst/>
                <a:latin typeface="Times New Roman" panose="02020603050405020304" pitchFamily="18" charset="0"/>
                <a:ea typeface="Times New Roman" panose="02020603050405020304" pitchFamily="18" charset="0"/>
                <a:cs typeface="Times New Roman" panose="02020603050405020304" pitchFamily="18" charset="0"/>
              </a:rPr>
              <a:t>Digital technologies, like smart building systems and AI-driven energy management, are being used by hotels to optimise efforts in sustainability (Elkhwesky </a:t>
            </a:r>
            <a:r>
              <a:rPr lang="en-GB" sz="2000" i="1" u="none" strike="noStrike">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000" u="none" strike="noStrike">
                <a:effectLst/>
                <a:latin typeface="Times New Roman" panose="02020603050405020304" pitchFamily="18" charset="0"/>
                <a:ea typeface="Times New Roman" panose="02020603050405020304" pitchFamily="18" charset="0"/>
                <a:cs typeface="Times New Roman" panose="02020603050405020304" pitchFamily="18" charset="0"/>
              </a:rPr>
              <a:t> 2022). </a:t>
            </a:r>
            <a:endParaRPr lang="en-US" sz="2000" u="none" strike="noStrike">
              <a:effectLst/>
              <a:latin typeface="Times New Roman" panose="02020603050405020304" pitchFamily="18" charset="0"/>
              <a:ea typeface="Arial" panose="020B0604020202020204" pitchFamily="34" charset="0"/>
              <a:cs typeface="Arial" panose="020B0604020202020204" pitchFamily="34" charset="0"/>
            </a:endParaRPr>
          </a:p>
          <a:p>
            <a:pPr>
              <a:spcBef>
                <a:spcPts val="0"/>
              </a:spcBef>
              <a:spcAft>
                <a:spcPts val="600"/>
              </a:spcAft>
            </a:pPr>
            <a:endParaRPr lang="en-US" sz="2000"/>
          </a:p>
        </p:txBody>
      </p:sp>
      <p:sp>
        <p:nvSpPr>
          <p:cNvPr id="5133" name="Rectangle 5132">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330477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64" name="Rectangle 6163">
            <a:extLst>
              <a:ext uri="{FF2B5EF4-FFF2-40B4-BE49-F238E27FC236}">
                <a16:creationId xmlns:a16="http://schemas.microsoft.com/office/drawing/2014/main" id="{361DC183-07AE-409A-AB63-34A0C77B6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6" name="Rectangle 6165">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0F3E5A-2A8B-15E9-72BF-738E1EC1EFB2}"/>
              </a:ext>
            </a:extLst>
          </p:cNvPr>
          <p:cNvSpPr>
            <a:spLocks noGrp="1"/>
          </p:cNvSpPr>
          <p:nvPr>
            <p:ph type="title"/>
          </p:nvPr>
        </p:nvSpPr>
        <p:spPr>
          <a:xfrm>
            <a:off x="581646" y="349664"/>
            <a:ext cx="5845571" cy="1638377"/>
          </a:xfrm>
        </p:spPr>
        <p:txBody>
          <a:bodyPr anchor="b">
            <a:normAutofit/>
          </a:bodyPr>
          <a:lstStyle/>
          <a:p>
            <a:r>
              <a:rPr lang="en-GB" sz="4800" b="1" kern="0">
                <a:effectLst/>
                <a:latin typeface="Times New Roman" panose="02020603050405020304" pitchFamily="18" charset="0"/>
                <a:cs typeface="Arial" panose="020B0604020202020204" pitchFamily="34" charset="0"/>
              </a:rPr>
              <a:t>METHOD</a:t>
            </a:r>
            <a:endParaRPr lang="en-US" sz="4800"/>
          </a:p>
        </p:txBody>
      </p:sp>
      <p:sp>
        <p:nvSpPr>
          <p:cNvPr id="3" name="Content Placeholder 2">
            <a:extLst>
              <a:ext uri="{FF2B5EF4-FFF2-40B4-BE49-F238E27FC236}">
                <a16:creationId xmlns:a16="http://schemas.microsoft.com/office/drawing/2014/main" id="{B614F5A6-2D84-4A76-E931-41589B6C20C7}"/>
              </a:ext>
            </a:extLst>
          </p:cNvPr>
          <p:cNvSpPr>
            <a:spLocks noGrp="1"/>
          </p:cNvSpPr>
          <p:nvPr>
            <p:ph idx="1"/>
          </p:nvPr>
        </p:nvSpPr>
        <p:spPr>
          <a:xfrm>
            <a:off x="587988" y="2620641"/>
            <a:ext cx="5837750" cy="3023702"/>
          </a:xfrm>
        </p:spPr>
        <p:txBody>
          <a:bodyPr anchor="ctr">
            <a:normAutofit/>
          </a:bodyPr>
          <a:lstStyle/>
          <a:p>
            <a:pPr marL="342900" marR="0" lvl="0" indent="-342900" fontAlgn="base">
              <a:spcBef>
                <a:spcPts val="0"/>
              </a:spcBef>
              <a:spcAft>
                <a:spcPts val="600"/>
              </a:spcAft>
              <a:buSzPts val="1000"/>
              <a:buFont typeface="Symbol" panose="05050102010706020507" pitchFamily="18" charset="2"/>
              <a:buChar char=""/>
              <a:tabLst>
                <a:tab pos="457200" algn="l"/>
              </a:tabLst>
            </a:pPr>
            <a:r>
              <a:rPr lang="en-GB" sz="2000">
                <a:effectLst/>
                <a:latin typeface="Times New Roman" panose="02020603050405020304" pitchFamily="18" charset="0"/>
                <a:ea typeface="Times New Roman" panose="02020603050405020304" pitchFamily="18" charset="0"/>
              </a:rPr>
              <a:t>A secondary research methodology is proposed to explore sustainability initiatives in hospitality (Taherdoost, 2021).</a:t>
            </a:r>
            <a:endParaRPr lang="en-US" sz="2000">
              <a:effectLst/>
              <a:latin typeface="Times New Roman" panose="02020603050405020304" pitchFamily="18" charset="0"/>
              <a:ea typeface="Times New Roman" panose="02020603050405020304" pitchFamily="18" charset="0"/>
            </a:endParaRPr>
          </a:p>
          <a:p>
            <a:pPr marL="342900" marR="0" lvl="0" indent="-342900" fontAlgn="base">
              <a:spcBef>
                <a:spcPts val="0"/>
              </a:spcBef>
              <a:spcAft>
                <a:spcPts val="600"/>
              </a:spcAft>
              <a:buSzPts val="1000"/>
              <a:buFont typeface="Symbol" panose="05050102010706020507" pitchFamily="18" charset="2"/>
              <a:buChar char=""/>
              <a:tabLst>
                <a:tab pos="457200" algn="l"/>
              </a:tabLst>
            </a:pPr>
            <a:r>
              <a:rPr lang="en-GB" sz="2000">
                <a:effectLst/>
                <a:latin typeface="Times New Roman" panose="02020603050405020304" pitchFamily="18" charset="0"/>
                <a:ea typeface="Times New Roman" panose="02020603050405020304" pitchFamily="18" charset="0"/>
              </a:rPr>
              <a:t>Information from scholarly articles, business articles, and case studies.</a:t>
            </a:r>
            <a:endParaRPr lang="en-US" sz="2000">
              <a:effectLst/>
              <a:latin typeface="Times New Roman" panose="02020603050405020304" pitchFamily="18" charset="0"/>
              <a:ea typeface="Times New Roman" panose="02020603050405020304" pitchFamily="18" charset="0"/>
            </a:endParaRPr>
          </a:p>
          <a:p>
            <a:pPr marL="342900" marR="0" lvl="0" indent="-342900" fontAlgn="base">
              <a:spcBef>
                <a:spcPts val="0"/>
              </a:spcBef>
              <a:spcAft>
                <a:spcPts val="600"/>
              </a:spcAft>
              <a:buSzPts val="1000"/>
              <a:buFont typeface="Symbol" panose="05050102010706020507" pitchFamily="18" charset="2"/>
              <a:buChar char=""/>
              <a:tabLst>
                <a:tab pos="457200" algn="l"/>
              </a:tabLst>
            </a:pPr>
            <a:r>
              <a:rPr lang="en-GB" sz="2000">
                <a:effectLst/>
                <a:latin typeface="Times New Roman" panose="02020603050405020304" pitchFamily="18" charset="0"/>
                <a:ea typeface="Times New Roman" panose="02020603050405020304" pitchFamily="18" charset="0"/>
              </a:rPr>
              <a:t>PESTLE Analysis framework applied to the evaluation of outside influences.</a:t>
            </a:r>
            <a:endParaRPr lang="en-US" sz="2000">
              <a:effectLst/>
              <a:latin typeface="Times New Roman" panose="02020603050405020304" pitchFamily="18" charset="0"/>
              <a:ea typeface="Times New Roman" panose="02020603050405020304" pitchFamily="18" charset="0"/>
            </a:endParaRPr>
          </a:p>
          <a:p>
            <a:pPr>
              <a:spcBef>
                <a:spcPts val="0"/>
              </a:spcBef>
              <a:spcAft>
                <a:spcPts val="600"/>
              </a:spcAft>
            </a:pPr>
            <a:endParaRPr lang="en-US" sz="2000"/>
          </a:p>
        </p:txBody>
      </p:sp>
      <p:sp>
        <p:nvSpPr>
          <p:cNvPr id="6168" name="Rectangle 6167">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0" name="Rectangle 6169">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Guide to enjoy the best sustainable tourism">
            <a:extLst>
              <a:ext uri="{FF2B5EF4-FFF2-40B4-BE49-F238E27FC236}">
                <a16:creationId xmlns:a16="http://schemas.microsoft.com/office/drawing/2014/main" id="{384EB7B7-5151-333F-7E54-CCF0DC0601E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8060261" y="627954"/>
            <a:ext cx="3044885" cy="535337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6172" name="Rectangle 6171">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736688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7" name="Rectangle 7176">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2" name="Picture 4" descr="Integrated Industrial &amp; Green Deal Call To Secure Europe">
            <a:extLst>
              <a:ext uri="{FF2B5EF4-FFF2-40B4-BE49-F238E27FC236}">
                <a16:creationId xmlns:a16="http://schemas.microsoft.com/office/drawing/2014/main" id="{D0001994-652C-0750-47A7-37440014C91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1676" y="836736"/>
            <a:ext cx="3874124" cy="221793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7170" name="Picture 2" descr="EU Green Deal - EU-ASEAN">
            <a:extLst>
              <a:ext uri="{FF2B5EF4-FFF2-40B4-BE49-F238E27FC236}">
                <a16:creationId xmlns:a16="http://schemas.microsoft.com/office/drawing/2014/main" id="{388A9205-8941-DDBC-B087-3E51C931CC7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621676" y="3335867"/>
            <a:ext cx="3874124" cy="264486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7179" name="Right Triangle 7178">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81" name="Rectangle 7180">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029" y="623275"/>
            <a:ext cx="6570797"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6A789E-DD5C-C13B-A72E-58BF71C522D1}"/>
              </a:ext>
            </a:extLst>
          </p:cNvPr>
          <p:cNvSpPr>
            <a:spLocks noGrp="1"/>
          </p:cNvSpPr>
          <p:nvPr>
            <p:ph type="title"/>
          </p:nvPr>
        </p:nvSpPr>
        <p:spPr>
          <a:xfrm>
            <a:off x="5465659" y="1188637"/>
            <a:ext cx="5642312" cy="1597228"/>
          </a:xfrm>
        </p:spPr>
        <p:txBody>
          <a:bodyPr>
            <a:normAutofit/>
          </a:bodyPr>
          <a:lstStyle/>
          <a:p>
            <a:r>
              <a:rPr lang="en-GB" sz="4200" b="1" kern="0">
                <a:effectLst/>
                <a:latin typeface="Times New Roman" panose="02020603050405020304" pitchFamily="18" charset="0"/>
                <a:cs typeface="Arial" panose="020B0604020202020204" pitchFamily="34" charset="0"/>
              </a:rPr>
              <a:t>THEME IMPACT ANALYSIS (PESTEL)</a:t>
            </a:r>
            <a:endParaRPr lang="en-US" sz="4200"/>
          </a:p>
        </p:txBody>
      </p:sp>
      <p:sp>
        <p:nvSpPr>
          <p:cNvPr id="3" name="Content Placeholder 2">
            <a:extLst>
              <a:ext uri="{FF2B5EF4-FFF2-40B4-BE49-F238E27FC236}">
                <a16:creationId xmlns:a16="http://schemas.microsoft.com/office/drawing/2014/main" id="{B6799640-1E58-80C0-F4DF-0DE1A42982D4}"/>
              </a:ext>
            </a:extLst>
          </p:cNvPr>
          <p:cNvSpPr>
            <a:spLocks noGrp="1"/>
          </p:cNvSpPr>
          <p:nvPr>
            <p:ph idx="1"/>
          </p:nvPr>
        </p:nvSpPr>
        <p:spPr>
          <a:xfrm>
            <a:off x="5465660" y="2998278"/>
            <a:ext cx="4505654" cy="2728198"/>
          </a:xfrm>
        </p:spPr>
        <p:txBody>
          <a:bodyPr anchor="t">
            <a:normAutofit lnSpcReduction="10000"/>
          </a:bodyPr>
          <a:lstStyle/>
          <a:p>
            <a:pPr marL="0" marR="0" indent="0" algn="just">
              <a:lnSpc>
                <a:spcPct val="100000"/>
              </a:lnSpc>
              <a:spcBef>
                <a:spcPts val="0"/>
              </a:spcBef>
              <a:buNone/>
            </a:pPr>
            <a:r>
              <a:rPr lang="en-GB" sz="1100" b="1" i="1" dirty="0">
                <a:effectLst/>
                <a:latin typeface="Times New Roman" panose="02020603050405020304" pitchFamily="18" charset="0"/>
                <a:ea typeface="Times New Roman" panose="02020603050405020304" pitchFamily="18" charset="0"/>
              </a:rPr>
              <a:t>Political:</a:t>
            </a:r>
            <a:endParaRPr lang="en-US" sz="1100" dirty="0">
              <a:effectLst/>
              <a:latin typeface="Times New Roman" panose="02020603050405020304" pitchFamily="18" charset="0"/>
              <a:ea typeface="Times New Roman" panose="02020603050405020304" pitchFamily="18" charset="0"/>
            </a:endParaRPr>
          </a:p>
          <a:p>
            <a:pPr marL="342900" marR="0" lvl="0" indent="-342900" algn="just" fontAlgn="base">
              <a:lnSpc>
                <a:spcPct val="100000"/>
              </a:lnSpc>
              <a:spcBef>
                <a:spcPts val="0"/>
              </a:spcBef>
              <a:buSzPts val="1000"/>
              <a:buFont typeface="Symbol" panose="05050102010706020507" pitchFamily="18" charset="2"/>
              <a:buChar char=""/>
              <a:tabLst>
                <a:tab pos="457200" algn="l"/>
              </a:tabLst>
            </a:pPr>
            <a:r>
              <a:rPr lang="en-GB" sz="1100" dirty="0">
                <a:effectLst/>
                <a:latin typeface="Times New Roman" panose="02020603050405020304" pitchFamily="18" charset="0"/>
                <a:ea typeface="Times New Roman" panose="02020603050405020304" pitchFamily="18" charset="0"/>
              </a:rPr>
              <a:t>EU Green Deal requires emissions cut by 55% by 2030 (European Parliament, 2020).</a:t>
            </a:r>
            <a:endParaRPr lang="en-US" sz="1100" dirty="0">
              <a:effectLst/>
              <a:latin typeface="Times New Roman" panose="02020603050405020304" pitchFamily="18" charset="0"/>
              <a:ea typeface="Times New Roman" panose="02020603050405020304" pitchFamily="18" charset="0"/>
            </a:endParaRPr>
          </a:p>
          <a:p>
            <a:pPr marL="342900" marR="0" lvl="0" indent="-342900" algn="just" fontAlgn="base">
              <a:lnSpc>
                <a:spcPct val="100000"/>
              </a:lnSpc>
              <a:spcBef>
                <a:spcPts val="0"/>
              </a:spcBef>
              <a:buSzPts val="1000"/>
              <a:buFont typeface="Symbol" panose="05050102010706020507" pitchFamily="18" charset="2"/>
              <a:buChar char=""/>
              <a:tabLst>
                <a:tab pos="457200" algn="l"/>
              </a:tabLst>
            </a:pPr>
            <a:r>
              <a:rPr lang="en-GB" sz="1100" dirty="0">
                <a:effectLst/>
                <a:latin typeface="Times New Roman" panose="02020603050405020304" pitchFamily="18" charset="0"/>
                <a:ea typeface="Times New Roman" panose="02020603050405020304" pitchFamily="18" charset="0"/>
              </a:rPr>
              <a:t>California Green Lodging Program.</a:t>
            </a:r>
            <a:endParaRPr lang="en-US" sz="1100" dirty="0">
              <a:effectLst/>
              <a:latin typeface="Times New Roman" panose="02020603050405020304" pitchFamily="18" charset="0"/>
              <a:ea typeface="Times New Roman" panose="02020603050405020304" pitchFamily="18" charset="0"/>
            </a:endParaRPr>
          </a:p>
          <a:p>
            <a:pPr marL="342900" marR="0" lvl="0" indent="-342900" algn="just" fontAlgn="base">
              <a:lnSpc>
                <a:spcPct val="100000"/>
              </a:lnSpc>
              <a:spcBef>
                <a:spcPts val="0"/>
              </a:spcBef>
              <a:buSzPts val="1000"/>
              <a:buFont typeface="Symbol" panose="05050102010706020507" pitchFamily="18" charset="2"/>
              <a:buChar char=""/>
              <a:tabLst>
                <a:tab pos="457200" algn="l"/>
              </a:tabLst>
            </a:pPr>
            <a:r>
              <a:rPr lang="en-GB" sz="1100" dirty="0">
                <a:effectLst/>
                <a:latin typeface="Times New Roman" panose="02020603050405020304" pitchFamily="18" charset="0"/>
                <a:ea typeface="Times New Roman" panose="02020603050405020304" pitchFamily="18" charset="0"/>
              </a:rPr>
              <a:t>The regulation of local government with the waste management.</a:t>
            </a:r>
            <a:endParaRPr lang="en-US" sz="1100" dirty="0">
              <a:effectLst/>
              <a:latin typeface="Times New Roman" panose="02020603050405020304" pitchFamily="18" charset="0"/>
              <a:ea typeface="Times New Roman" panose="02020603050405020304" pitchFamily="18" charset="0"/>
            </a:endParaRPr>
          </a:p>
          <a:p>
            <a:pPr marL="0" marR="0" indent="0" algn="just">
              <a:lnSpc>
                <a:spcPct val="100000"/>
              </a:lnSpc>
              <a:spcBef>
                <a:spcPts val="0"/>
              </a:spcBef>
              <a:buNone/>
            </a:pPr>
            <a:r>
              <a:rPr lang="en-GB" sz="1100" b="1" i="1" dirty="0">
                <a:effectLst/>
                <a:latin typeface="Times New Roman" panose="02020603050405020304" pitchFamily="18" charset="0"/>
                <a:ea typeface="Times New Roman" panose="02020603050405020304" pitchFamily="18" charset="0"/>
              </a:rPr>
              <a:t>Economic:</a:t>
            </a:r>
            <a:endParaRPr lang="en-US" sz="1100" dirty="0">
              <a:effectLst/>
              <a:latin typeface="Times New Roman" panose="02020603050405020304" pitchFamily="18" charset="0"/>
              <a:ea typeface="Times New Roman" panose="02020603050405020304" pitchFamily="18" charset="0"/>
            </a:endParaRPr>
          </a:p>
          <a:p>
            <a:pPr marL="342900" marR="0" lvl="0" indent="-342900" algn="just" fontAlgn="base">
              <a:lnSpc>
                <a:spcPct val="100000"/>
              </a:lnSpc>
              <a:spcBef>
                <a:spcPts val="0"/>
              </a:spcBef>
              <a:buSzPts val="1000"/>
              <a:buFont typeface="Symbol" panose="05050102010706020507" pitchFamily="18" charset="2"/>
              <a:buChar char=""/>
              <a:tabLst>
                <a:tab pos="457200" algn="l"/>
              </a:tabLst>
            </a:pPr>
            <a:r>
              <a:rPr lang="en-GB" sz="1100" dirty="0">
                <a:effectLst/>
                <a:latin typeface="Times New Roman" panose="02020603050405020304" pitchFamily="18" charset="0"/>
                <a:ea typeface="Times New Roman" panose="02020603050405020304" pitchFamily="18" charset="0"/>
              </a:rPr>
              <a:t>Acquisition costs of green technologies are usually relatively high at the beginning of a particular innovation.</a:t>
            </a:r>
            <a:endParaRPr lang="en-US" sz="1100" dirty="0">
              <a:effectLst/>
              <a:latin typeface="Times New Roman" panose="02020603050405020304" pitchFamily="18" charset="0"/>
              <a:ea typeface="Times New Roman" panose="02020603050405020304" pitchFamily="18" charset="0"/>
            </a:endParaRPr>
          </a:p>
          <a:p>
            <a:pPr marL="342900" marR="0" lvl="0" indent="-342900" algn="just" fontAlgn="base">
              <a:lnSpc>
                <a:spcPct val="100000"/>
              </a:lnSpc>
              <a:spcBef>
                <a:spcPts val="0"/>
              </a:spcBef>
              <a:buSzPts val="1000"/>
              <a:buFont typeface="Symbol" panose="05050102010706020507" pitchFamily="18" charset="2"/>
              <a:buChar char=""/>
              <a:tabLst>
                <a:tab pos="457200" algn="l"/>
              </a:tabLst>
            </a:pPr>
            <a:r>
              <a:rPr lang="en-GB" sz="1100" dirty="0">
                <a:effectLst/>
                <a:latin typeface="Times New Roman" panose="02020603050405020304" pitchFamily="18" charset="0"/>
                <a:ea typeface="Times New Roman" panose="02020603050405020304" pitchFamily="18" charset="0"/>
              </a:rPr>
              <a:t>The longer-term savings with operational costs (Costa and Costa, 2022).</a:t>
            </a:r>
            <a:endParaRPr lang="en-US" sz="1100" dirty="0">
              <a:effectLst/>
              <a:latin typeface="Times New Roman" panose="02020603050405020304" pitchFamily="18" charset="0"/>
              <a:ea typeface="Times New Roman" panose="02020603050405020304" pitchFamily="18" charset="0"/>
            </a:endParaRPr>
          </a:p>
          <a:p>
            <a:pPr marL="342900" marR="0" lvl="0" indent="-342900" algn="just" fontAlgn="base">
              <a:lnSpc>
                <a:spcPct val="100000"/>
              </a:lnSpc>
              <a:spcBef>
                <a:spcPts val="0"/>
              </a:spcBef>
              <a:buSzPts val="1000"/>
              <a:buFont typeface="Symbol" panose="05050102010706020507" pitchFamily="18" charset="2"/>
              <a:buChar char=""/>
              <a:tabLst>
                <a:tab pos="457200" algn="l"/>
              </a:tabLst>
            </a:pPr>
            <a:r>
              <a:rPr lang="en-GB" sz="1100" dirty="0">
                <a:effectLst/>
                <a:latin typeface="Times New Roman" panose="02020603050405020304" pitchFamily="18" charset="0"/>
                <a:ea typeface="Times New Roman" panose="02020603050405020304" pitchFamily="18" charset="0"/>
              </a:rPr>
              <a:t>Market demand for sustainable options.</a:t>
            </a:r>
            <a:endParaRPr lang="en-US" sz="1100" dirty="0">
              <a:effectLst/>
              <a:latin typeface="Times New Roman" panose="02020603050405020304" pitchFamily="18" charset="0"/>
              <a:ea typeface="Times New Roman" panose="02020603050405020304" pitchFamily="18" charset="0"/>
            </a:endParaRPr>
          </a:p>
          <a:p>
            <a:pPr marL="0" marR="0" indent="0" algn="just">
              <a:lnSpc>
                <a:spcPct val="100000"/>
              </a:lnSpc>
              <a:spcBef>
                <a:spcPts val="0"/>
              </a:spcBef>
              <a:buNone/>
            </a:pPr>
            <a:r>
              <a:rPr lang="en-GB" sz="1100" b="1" i="1" dirty="0">
                <a:effectLst/>
                <a:latin typeface="Times New Roman" panose="02020603050405020304" pitchFamily="18" charset="0"/>
                <a:ea typeface="Times New Roman" panose="02020603050405020304" pitchFamily="18" charset="0"/>
              </a:rPr>
              <a:t>Social:</a:t>
            </a:r>
            <a:endParaRPr lang="en-US" sz="1100" dirty="0">
              <a:effectLst/>
              <a:latin typeface="Times New Roman" panose="02020603050405020304" pitchFamily="18" charset="0"/>
              <a:ea typeface="Times New Roman" panose="02020603050405020304" pitchFamily="18" charset="0"/>
            </a:endParaRPr>
          </a:p>
          <a:p>
            <a:pPr marL="342900" marR="0" lvl="0" indent="-342900" algn="just" fontAlgn="base">
              <a:lnSpc>
                <a:spcPct val="100000"/>
              </a:lnSpc>
              <a:spcBef>
                <a:spcPts val="0"/>
              </a:spcBef>
              <a:buSzPts val="1000"/>
              <a:buFont typeface="Symbol" panose="05050102010706020507" pitchFamily="18" charset="2"/>
              <a:buChar char=""/>
              <a:tabLst>
                <a:tab pos="457200" algn="l"/>
              </a:tabLst>
            </a:pPr>
            <a:r>
              <a:rPr lang="en-GB" sz="1100" dirty="0">
                <a:effectLst/>
                <a:latin typeface="Times New Roman" panose="02020603050405020304" pitchFamily="18" charset="0"/>
                <a:ea typeface="Times New Roman" panose="02020603050405020304" pitchFamily="18" charset="0"/>
              </a:rPr>
              <a:t>Growing consumer preference for the different eco-friendly stays.</a:t>
            </a:r>
            <a:endParaRPr lang="en-US" sz="1100" dirty="0">
              <a:effectLst/>
              <a:latin typeface="Times New Roman" panose="02020603050405020304" pitchFamily="18" charset="0"/>
              <a:ea typeface="Times New Roman" panose="02020603050405020304" pitchFamily="18" charset="0"/>
            </a:endParaRPr>
          </a:p>
          <a:p>
            <a:pPr marL="342900" marR="0" lvl="0" indent="-342900" algn="just" fontAlgn="base">
              <a:lnSpc>
                <a:spcPct val="100000"/>
              </a:lnSpc>
              <a:spcBef>
                <a:spcPts val="0"/>
              </a:spcBef>
              <a:buSzPts val="1000"/>
              <a:buFont typeface="Symbol" panose="05050102010706020507" pitchFamily="18" charset="2"/>
              <a:buChar char=""/>
              <a:tabLst>
                <a:tab pos="457200" algn="l"/>
              </a:tabLst>
            </a:pPr>
            <a:r>
              <a:rPr lang="en-GB" sz="1100" dirty="0">
                <a:effectLst/>
                <a:latin typeface="Times New Roman" panose="02020603050405020304" pitchFamily="18" charset="0"/>
                <a:ea typeface="Times New Roman" panose="02020603050405020304" pitchFamily="18" charset="0"/>
              </a:rPr>
              <a:t>Higher buying prices support sustainable services and products (</a:t>
            </a:r>
            <a:r>
              <a:rPr lang="en-GB" sz="1100" dirty="0" err="1">
                <a:effectLst/>
                <a:latin typeface="Times New Roman" panose="02020603050405020304" pitchFamily="18" charset="0"/>
                <a:ea typeface="Times New Roman" panose="02020603050405020304" pitchFamily="18" charset="0"/>
              </a:rPr>
              <a:t>Batabyal</a:t>
            </a:r>
            <a:r>
              <a:rPr lang="en-GB" sz="1100" dirty="0">
                <a:effectLst/>
                <a:latin typeface="Times New Roman" panose="02020603050405020304" pitchFamily="18" charset="0"/>
                <a:ea typeface="Times New Roman" panose="02020603050405020304" pitchFamily="18" charset="0"/>
              </a:rPr>
              <a:t> and Das, 2019).</a:t>
            </a:r>
            <a:endParaRPr lang="en-US" sz="1100" dirty="0">
              <a:effectLst/>
              <a:latin typeface="Times New Roman" panose="02020603050405020304" pitchFamily="18" charset="0"/>
              <a:ea typeface="Times New Roman" panose="02020603050405020304" pitchFamily="18" charset="0"/>
            </a:endParaRPr>
          </a:p>
          <a:p>
            <a:pPr marL="342900" marR="0" lvl="0" indent="-342900" algn="just" fontAlgn="base">
              <a:lnSpc>
                <a:spcPct val="100000"/>
              </a:lnSpc>
              <a:spcBef>
                <a:spcPts val="0"/>
              </a:spcBef>
              <a:buSzPts val="1000"/>
              <a:buFont typeface="Symbol" panose="05050102010706020507" pitchFamily="18" charset="2"/>
              <a:buChar char=""/>
              <a:tabLst>
                <a:tab pos="457200" algn="l"/>
              </a:tabLst>
            </a:pPr>
            <a:r>
              <a:rPr lang="en-GB" sz="1100" dirty="0">
                <a:effectLst/>
                <a:latin typeface="Times New Roman" panose="02020603050405020304" pitchFamily="18" charset="0"/>
                <a:ea typeface="Times New Roman" panose="02020603050405020304" pitchFamily="18" charset="0"/>
              </a:rPr>
              <a:t>Change in CSR expectations.</a:t>
            </a:r>
            <a:endParaRPr lang="en-US" sz="1100" dirty="0">
              <a:effectLst/>
              <a:latin typeface="Times New Roman" panose="02020603050405020304" pitchFamily="18" charset="0"/>
              <a:ea typeface="Times New Roman" panose="02020603050405020304" pitchFamily="18" charset="0"/>
            </a:endParaRPr>
          </a:p>
          <a:p>
            <a:pPr marL="0" indent="0" algn="just">
              <a:lnSpc>
                <a:spcPct val="100000"/>
              </a:lnSpc>
              <a:spcBef>
                <a:spcPts val="0"/>
              </a:spcBef>
              <a:buNone/>
            </a:pPr>
            <a:endParaRPr lang="en-US" sz="1100" dirty="0"/>
          </a:p>
        </p:txBody>
      </p:sp>
    </p:spTree>
    <p:extLst>
      <p:ext uri="{BB962C8B-B14F-4D97-AF65-F5344CB8AC3E}">
        <p14:creationId xmlns:p14="http://schemas.microsoft.com/office/powerpoint/2010/main" val="1219374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3" name="Rectangle 820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D17531-20B4-EBDE-7047-E18E93A56892}"/>
              </a:ext>
            </a:extLst>
          </p:cNvPr>
          <p:cNvSpPr>
            <a:spLocks noGrp="1"/>
          </p:cNvSpPr>
          <p:nvPr>
            <p:ph type="title"/>
          </p:nvPr>
        </p:nvSpPr>
        <p:spPr>
          <a:xfrm>
            <a:off x="640080" y="325369"/>
            <a:ext cx="4368602" cy="1956841"/>
          </a:xfrm>
        </p:spPr>
        <p:txBody>
          <a:bodyPr anchor="b">
            <a:normAutofit/>
          </a:bodyPr>
          <a:lstStyle/>
          <a:p>
            <a:r>
              <a:rPr lang="en-GB" sz="3800" b="1" kern="0">
                <a:effectLst/>
                <a:latin typeface="Times New Roman" panose="02020603050405020304" pitchFamily="18" charset="0"/>
                <a:cs typeface="Arial" panose="020B0604020202020204" pitchFamily="34" charset="0"/>
              </a:rPr>
              <a:t>THEME IMPACT ANALYSIS (PESTEL)</a:t>
            </a:r>
            <a:endParaRPr lang="en-US" sz="3800"/>
          </a:p>
        </p:txBody>
      </p:sp>
      <p:sp>
        <p:nvSpPr>
          <p:cNvPr id="820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1C9068C-AD63-9D25-66B5-8CBDEEAFA832}"/>
              </a:ext>
            </a:extLst>
          </p:cNvPr>
          <p:cNvSpPr>
            <a:spLocks noGrp="1"/>
          </p:cNvSpPr>
          <p:nvPr>
            <p:ph idx="1"/>
          </p:nvPr>
        </p:nvSpPr>
        <p:spPr>
          <a:xfrm>
            <a:off x="640080" y="2872899"/>
            <a:ext cx="4243589" cy="3320668"/>
          </a:xfrm>
        </p:spPr>
        <p:txBody>
          <a:bodyPr>
            <a:normAutofit/>
          </a:bodyPr>
          <a:lstStyle/>
          <a:p>
            <a:pPr marL="0" marR="0" indent="0" algn="just">
              <a:spcBef>
                <a:spcPts val="0"/>
              </a:spcBef>
              <a:buNone/>
            </a:pPr>
            <a:r>
              <a:rPr lang="en-GB" sz="1400" b="1" i="1" dirty="0">
                <a:effectLst/>
                <a:latin typeface="Times New Roman" panose="02020603050405020304" pitchFamily="18" charset="0"/>
                <a:ea typeface="Times New Roman" panose="02020603050405020304" pitchFamily="18" charset="0"/>
              </a:rPr>
              <a:t>Environmental:</a:t>
            </a:r>
            <a:endParaRPr lang="en-US" sz="1400" dirty="0">
              <a:effectLst/>
              <a:latin typeface="Times New Roman" panose="02020603050405020304" pitchFamily="18" charset="0"/>
              <a:ea typeface="Times New Roman" panose="02020603050405020304" pitchFamily="18" charset="0"/>
            </a:endParaRPr>
          </a:p>
          <a:p>
            <a:pPr marL="342900" marR="0" lvl="0" indent="-342900" algn="just" fontAlgn="base">
              <a:spcBef>
                <a:spcPts val="0"/>
              </a:spcBef>
              <a:buSzPts val="1000"/>
              <a:buFont typeface="Symbol" panose="05050102010706020507" pitchFamily="18" charset="2"/>
              <a:buChar char=""/>
              <a:tabLst>
                <a:tab pos="457200" algn="l"/>
              </a:tabLst>
            </a:pPr>
            <a:r>
              <a:rPr lang="en-GB" sz="1400" dirty="0">
                <a:effectLst/>
                <a:latin typeface="Times New Roman" panose="02020603050405020304" pitchFamily="18" charset="0"/>
                <a:ea typeface="Times New Roman" panose="02020603050405020304" pitchFamily="18" charset="0"/>
              </a:rPr>
              <a:t>Impact of climate change on operations (</a:t>
            </a:r>
            <a:r>
              <a:rPr lang="en-GB" sz="1400" dirty="0" err="1">
                <a:effectLst/>
                <a:latin typeface="Times New Roman" panose="02020603050405020304" pitchFamily="18" charset="0"/>
                <a:ea typeface="Times New Roman" panose="02020603050405020304" pitchFamily="18" charset="0"/>
              </a:rPr>
              <a:t>Abbass</a:t>
            </a:r>
            <a:r>
              <a:rPr lang="en-GB" sz="1400" dirty="0">
                <a:effectLst/>
                <a:latin typeface="Times New Roman" panose="02020603050405020304" pitchFamily="18" charset="0"/>
                <a:ea typeface="Times New Roman" panose="02020603050405020304" pitchFamily="18" charset="0"/>
              </a:rPr>
              <a:t> </a:t>
            </a:r>
            <a:r>
              <a:rPr lang="en-GB" sz="1400" i="1" dirty="0">
                <a:effectLst/>
                <a:latin typeface="Times New Roman" panose="02020603050405020304" pitchFamily="18" charset="0"/>
                <a:ea typeface="Times New Roman" panose="02020603050405020304" pitchFamily="18" charset="0"/>
              </a:rPr>
              <a:t>et al.</a:t>
            </a:r>
            <a:r>
              <a:rPr lang="en-GB" sz="1400" dirty="0">
                <a:effectLst/>
                <a:latin typeface="Times New Roman" panose="02020603050405020304" pitchFamily="18" charset="0"/>
                <a:ea typeface="Times New Roman" panose="02020603050405020304" pitchFamily="18" charset="0"/>
              </a:rPr>
              <a:t> 2022).</a:t>
            </a:r>
            <a:endParaRPr lang="en-US" sz="1400" dirty="0">
              <a:effectLst/>
              <a:latin typeface="Times New Roman" panose="02020603050405020304" pitchFamily="18" charset="0"/>
              <a:ea typeface="Times New Roman" panose="02020603050405020304" pitchFamily="18" charset="0"/>
            </a:endParaRPr>
          </a:p>
          <a:p>
            <a:pPr marL="342900" marR="0" lvl="0" indent="-342900" algn="just" fontAlgn="base">
              <a:spcBef>
                <a:spcPts val="0"/>
              </a:spcBef>
              <a:buSzPts val="1000"/>
              <a:buFont typeface="Symbol" panose="05050102010706020507" pitchFamily="18" charset="2"/>
              <a:buChar char=""/>
              <a:tabLst>
                <a:tab pos="457200" algn="l"/>
              </a:tabLst>
            </a:pPr>
            <a:r>
              <a:rPr lang="en-GB" sz="1400" dirty="0">
                <a:effectLst/>
                <a:latin typeface="Times New Roman" panose="02020603050405020304" pitchFamily="18" charset="0"/>
                <a:ea typeface="Times New Roman" panose="02020603050405020304" pitchFamily="18" charset="0"/>
              </a:rPr>
              <a:t>Concerns of resource scarcity.</a:t>
            </a:r>
            <a:endParaRPr lang="en-US" sz="1400" dirty="0">
              <a:effectLst/>
              <a:latin typeface="Times New Roman" panose="02020603050405020304" pitchFamily="18" charset="0"/>
              <a:ea typeface="Times New Roman" panose="02020603050405020304" pitchFamily="18" charset="0"/>
            </a:endParaRPr>
          </a:p>
          <a:p>
            <a:pPr marL="342900" marR="0" lvl="0" indent="-342900" algn="just" fontAlgn="base">
              <a:spcBef>
                <a:spcPts val="0"/>
              </a:spcBef>
              <a:buSzPts val="1000"/>
              <a:buFont typeface="Symbol" panose="05050102010706020507" pitchFamily="18" charset="2"/>
              <a:buChar char=""/>
              <a:tabLst>
                <a:tab pos="457200" algn="l"/>
              </a:tabLst>
            </a:pPr>
            <a:r>
              <a:rPr lang="en-GB" sz="1400" dirty="0">
                <a:effectLst/>
                <a:latin typeface="Times New Roman" panose="02020603050405020304" pitchFamily="18" charset="0"/>
                <a:ea typeface="Times New Roman" panose="02020603050405020304" pitchFamily="18" charset="0"/>
              </a:rPr>
              <a:t>Requirement of Biodiversity preservation.</a:t>
            </a:r>
            <a:endParaRPr lang="en-US" sz="1400" dirty="0">
              <a:effectLst/>
              <a:latin typeface="Times New Roman" panose="02020603050405020304" pitchFamily="18" charset="0"/>
              <a:ea typeface="Times New Roman" panose="02020603050405020304" pitchFamily="18" charset="0"/>
            </a:endParaRPr>
          </a:p>
          <a:p>
            <a:pPr marL="0" marR="0" indent="0" algn="just">
              <a:spcBef>
                <a:spcPts val="0"/>
              </a:spcBef>
              <a:buNone/>
            </a:pPr>
            <a:r>
              <a:rPr lang="en-GB" sz="1400" b="1" i="1" dirty="0">
                <a:effectLst/>
                <a:latin typeface="Times New Roman" panose="02020603050405020304" pitchFamily="18" charset="0"/>
                <a:ea typeface="Times New Roman" panose="02020603050405020304" pitchFamily="18" charset="0"/>
              </a:rPr>
              <a:t>Technological:</a:t>
            </a:r>
            <a:endParaRPr lang="en-US" sz="1400" dirty="0">
              <a:effectLst/>
              <a:latin typeface="Times New Roman" panose="02020603050405020304" pitchFamily="18" charset="0"/>
              <a:ea typeface="Times New Roman" panose="02020603050405020304" pitchFamily="18" charset="0"/>
            </a:endParaRPr>
          </a:p>
          <a:p>
            <a:pPr marL="342900" marR="0" lvl="0" indent="-342900" algn="just" fontAlgn="base">
              <a:spcBef>
                <a:spcPts val="0"/>
              </a:spcBef>
              <a:buSzPts val="1000"/>
              <a:buFont typeface="Symbol" panose="05050102010706020507" pitchFamily="18" charset="2"/>
              <a:buChar char=""/>
              <a:tabLst>
                <a:tab pos="457200" algn="l"/>
              </a:tabLst>
            </a:pPr>
            <a:r>
              <a:rPr lang="en-GB" sz="1400" dirty="0">
                <a:effectLst/>
                <a:latin typeface="Times New Roman" panose="02020603050405020304" pitchFamily="18" charset="0"/>
                <a:ea typeface="Times New Roman" panose="02020603050405020304" pitchFamily="18" charset="0"/>
              </a:rPr>
              <a:t>Building management systems with IoT (</a:t>
            </a:r>
            <a:r>
              <a:rPr lang="en-GB" sz="1400" dirty="0" err="1">
                <a:effectLst/>
                <a:latin typeface="Times New Roman" panose="02020603050405020304" pitchFamily="18" charset="0"/>
                <a:ea typeface="Times New Roman" panose="02020603050405020304" pitchFamily="18" charset="0"/>
              </a:rPr>
              <a:t>Gajić</a:t>
            </a:r>
            <a:r>
              <a:rPr lang="en-GB" sz="1400" dirty="0">
                <a:effectLst/>
                <a:latin typeface="Times New Roman" panose="02020603050405020304" pitchFamily="18" charset="0"/>
                <a:ea typeface="Times New Roman" panose="02020603050405020304" pitchFamily="18" charset="0"/>
              </a:rPr>
              <a:t> </a:t>
            </a:r>
            <a:r>
              <a:rPr lang="en-GB" sz="1400" i="1" dirty="0">
                <a:effectLst/>
                <a:latin typeface="Times New Roman" panose="02020603050405020304" pitchFamily="18" charset="0"/>
                <a:ea typeface="Times New Roman" panose="02020603050405020304" pitchFamily="18" charset="0"/>
              </a:rPr>
              <a:t>et al.</a:t>
            </a:r>
            <a:r>
              <a:rPr lang="en-GB" sz="1400" dirty="0">
                <a:effectLst/>
                <a:latin typeface="Times New Roman" panose="02020603050405020304" pitchFamily="18" charset="0"/>
                <a:ea typeface="Times New Roman" panose="02020603050405020304" pitchFamily="18" charset="0"/>
              </a:rPr>
              <a:t> 2024).</a:t>
            </a:r>
            <a:endParaRPr lang="en-US" sz="1400" dirty="0">
              <a:effectLst/>
              <a:latin typeface="Times New Roman" panose="02020603050405020304" pitchFamily="18" charset="0"/>
              <a:ea typeface="Times New Roman" panose="02020603050405020304" pitchFamily="18" charset="0"/>
            </a:endParaRPr>
          </a:p>
          <a:p>
            <a:pPr marL="342900" marR="0" lvl="0" indent="-342900" algn="just" fontAlgn="base">
              <a:spcBef>
                <a:spcPts val="0"/>
              </a:spcBef>
              <a:buSzPts val="1000"/>
              <a:buFont typeface="Symbol" panose="05050102010706020507" pitchFamily="18" charset="2"/>
              <a:buChar char=""/>
              <a:tabLst>
                <a:tab pos="457200" algn="l"/>
              </a:tabLst>
            </a:pPr>
            <a:r>
              <a:rPr lang="en-GB" sz="1400" dirty="0">
                <a:effectLst/>
                <a:latin typeface="Times New Roman" panose="02020603050405020304" pitchFamily="18" charset="0"/>
                <a:ea typeface="Times New Roman" panose="02020603050405020304" pitchFamily="18" charset="0"/>
              </a:rPr>
              <a:t>Renewable energy innovations.</a:t>
            </a:r>
            <a:endParaRPr lang="en-US" sz="1400" dirty="0">
              <a:effectLst/>
              <a:latin typeface="Times New Roman" panose="02020603050405020304" pitchFamily="18" charset="0"/>
              <a:ea typeface="Times New Roman" panose="02020603050405020304" pitchFamily="18" charset="0"/>
            </a:endParaRPr>
          </a:p>
          <a:p>
            <a:pPr marL="342900" marR="0" lvl="0" indent="-342900" algn="just" fontAlgn="base">
              <a:spcBef>
                <a:spcPts val="0"/>
              </a:spcBef>
              <a:buSzPts val="1000"/>
              <a:buFont typeface="Symbol" panose="05050102010706020507" pitchFamily="18" charset="2"/>
              <a:buChar char=""/>
              <a:tabLst>
                <a:tab pos="457200" algn="l"/>
              </a:tabLst>
            </a:pPr>
            <a:r>
              <a:rPr lang="en-GB" sz="1400" dirty="0">
                <a:effectLst/>
                <a:latin typeface="Times New Roman" panose="02020603050405020304" pitchFamily="18" charset="0"/>
                <a:ea typeface="Times New Roman" panose="02020603050405020304" pitchFamily="18" charset="0"/>
              </a:rPr>
              <a:t>Smarter solutions of waste management.</a:t>
            </a:r>
            <a:endParaRPr lang="en-US" sz="1400" dirty="0">
              <a:effectLst/>
              <a:latin typeface="Times New Roman" panose="02020603050405020304" pitchFamily="18" charset="0"/>
              <a:ea typeface="Times New Roman" panose="02020603050405020304" pitchFamily="18" charset="0"/>
            </a:endParaRPr>
          </a:p>
          <a:p>
            <a:pPr marL="0" marR="0" indent="0" algn="just">
              <a:spcBef>
                <a:spcPts val="0"/>
              </a:spcBef>
              <a:buNone/>
            </a:pPr>
            <a:r>
              <a:rPr lang="en-GB" sz="1400" b="1" i="1" dirty="0">
                <a:effectLst/>
                <a:latin typeface="Times New Roman" panose="02020603050405020304" pitchFamily="18" charset="0"/>
                <a:ea typeface="Times New Roman" panose="02020603050405020304" pitchFamily="18" charset="0"/>
              </a:rPr>
              <a:t>Legal:</a:t>
            </a:r>
            <a:endParaRPr lang="en-US" sz="1400" dirty="0">
              <a:effectLst/>
              <a:latin typeface="Times New Roman" panose="02020603050405020304" pitchFamily="18" charset="0"/>
              <a:ea typeface="Times New Roman" panose="02020603050405020304" pitchFamily="18" charset="0"/>
            </a:endParaRPr>
          </a:p>
          <a:p>
            <a:pPr marL="342900" marR="0" lvl="0" indent="-342900" algn="just" fontAlgn="base">
              <a:spcBef>
                <a:spcPts val="0"/>
              </a:spcBef>
              <a:buSzPts val="1000"/>
              <a:buFont typeface="Symbol" panose="05050102010706020507" pitchFamily="18" charset="2"/>
              <a:buChar char=""/>
              <a:tabLst>
                <a:tab pos="457200" algn="l"/>
              </a:tabLst>
            </a:pPr>
            <a:r>
              <a:rPr lang="en-GB" sz="1400" dirty="0">
                <a:effectLst/>
                <a:latin typeface="Times New Roman" panose="02020603050405020304" pitchFamily="18" charset="0"/>
                <a:ea typeface="Times New Roman" panose="02020603050405020304" pitchFamily="18" charset="0"/>
              </a:rPr>
              <a:t>Requirements for environmental compliances.</a:t>
            </a:r>
            <a:endParaRPr lang="en-US" sz="1400" dirty="0">
              <a:effectLst/>
              <a:latin typeface="Times New Roman" panose="02020603050405020304" pitchFamily="18" charset="0"/>
              <a:ea typeface="Times New Roman" panose="02020603050405020304" pitchFamily="18" charset="0"/>
            </a:endParaRPr>
          </a:p>
          <a:p>
            <a:pPr marL="342900" marR="0" lvl="0" indent="-342900" algn="just" fontAlgn="base">
              <a:spcBef>
                <a:spcPts val="0"/>
              </a:spcBef>
              <a:buSzPts val="1000"/>
              <a:buFont typeface="Symbol" panose="05050102010706020507" pitchFamily="18" charset="2"/>
              <a:buChar char=""/>
              <a:tabLst>
                <a:tab pos="457200" algn="l"/>
              </a:tabLst>
            </a:pPr>
            <a:r>
              <a:rPr lang="en-GB" sz="1400" dirty="0">
                <a:effectLst/>
                <a:latin typeface="Times New Roman" panose="02020603050405020304" pitchFamily="18" charset="0"/>
                <a:ea typeface="Times New Roman" panose="02020603050405020304" pitchFamily="18" charset="0"/>
              </a:rPr>
              <a:t>Reporting for Carbon emissions.</a:t>
            </a:r>
            <a:endParaRPr lang="en-US" sz="1400" dirty="0">
              <a:effectLst/>
              <a:latin typeface="Times New Roman" panose="02020603050405020304" pitchFamily="18" charset="0"/>
              <a:ea typeface="Times New Roman" panose="02020603050405020304" pitchFamily="18" charset="0"/>
            </a:endParaRPr>
          </a:p>
          <a:p>
            <a:pPr marL="342900" marR="0" lvl="0" indent="-342900" algn="just" fontAlgn="base">
              <a:spcBef>
                <a:spcPts val="0"/>
              </a:spcBef>
              <a:buSzPts val="1000"/>
              <a:buFont typeface="Symbol" panose="05050102010706020507" pitchFamily="18" charset="2"/>
              <a:buChar char=""/>
              <a:tabLst>
                <a:tab pos="457200" algn="l"/>
              </a:tabLst>
            </a:pPr>
            <a:r>
              <a:rPr lang="en-GB" sz="1400" dirty="0">
                <a:effectLst/>
                <a:latin typeface="Times New Roman" panose="02020603050405020304" pitchFamily="18" charset="0"/>
                <a:ea typeface="Times New Roman" panose="02020603050405020304" pitchFamily="18" charset="0"/>
              </a:rPr>
              <a:t>Waste disposal regulations.</a:t>
            </a:r>
            <a:endParaRPr lang="en-US" sz="1400" dirty="0">
              <a:effectLst/>
              <a:latin typeface="Times New Roman" panose="02020603050405020304" pitchFamily="18" charset="0"/>
              <a:ea typeface="Times New Roman" panose="02020603050405020304" pitchFamily="18" charset="0"/>
            </a:endParaRPr>
          </a:p>
          <a:p>
            <a:pPr marL="0" indent="0" algn="just">
              <a:spcBef>
                <a:spcPts val="0"/>
              </a:spcBef>
              <a:buNone/>
            </a:pPr>
            <a:endParaRPr lang="en-US" sz="1400" dirty="0"/>
          </a:p>
        </p:txBody>
      </p:sp>
      <p:pic>
        <p:nvPicPr>
          <p:cNvPr id="8194" name="Picture 2" descr="Sustainable Tourism: These 6 Cities Are Known For It">
            <a:extLst>
              <a:ext uri="{FF2B5EF4-FFF2-40B4-BE49-F238E27FC236}">
                <a16:creationId xmlns:a16="http://schemas.microsoft.com/office/drawing/2014/main" id="{23861EB1-DE99-0BFE-1893-6C20845125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7019" r="30572"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24311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95D737-2201-7300-627A-E6D801B7A047}"/>
              </a:ext>
            </a:extLst>
          </p:cNvPr>
          <p:cNvSpPr>
            <a:spLocks noGrp="1"/>
          </p:cNvSpPr>
          <p:nvPr>
            <p:ph type="title"/>
          </p:nvPr>
        </p:nvSpPr>
        <p:spPr>
          <a:xfrm>
            <a:off x="1371597" y="348865"/>
            <a:ext cx="10044023" cy="877729"/>
          </a:xfrm>
        </p:spPr>
        <p:txBody>
          <a:bodyPr anchor="ctr">
            <a:normAutofit/>
          </a:bodyPr>
          <a:lstStyle/>
          <a:p>
            <a:r>
              <a:rPr lang="en-GB" sz="2800" b="1" kern="0">
                <a:solidFill>
                  <a:srgbClr val="FFFFFF"/>
                </a:solidFill>
                <a:effectLst/>
                <a:latin typeface="Times New Roman" panose="02020603050405020304" pitchFamily="18" charset="0"/>
                <a:cs typeface="Arial" panose="020B0604020202020204" pitchFamily="34" charset="0"/>
              </a:rPr>
              <a:t>THEME IMPACT ANALYSIS (LITERATURE ALIGNMENT)</a:t>
            </a:r>
            <a:endParaRPr lang="en-US" sz="2800">
              <a:solidFill>
                <a:srgbClr val="FFFFFF"/>
              </a:solidFill>
            </a:endParaRPr>
          </a:p>
        </p:txBody>
      </p:sp>
      <p:graphicFrame>
        <p:nvGraphicFramePr>
          <p:cNvPr id="5" name="Content Placeholder 2">
            <a:extLst>
              <a:ext uri="{FF2B5EF4-FFF2-40B4-BE49-F238E27FC236}">
                <a16:creationId xmlns:a16="http://schemas.microsoft.com/office/drawing/2014/main" id="{B4CA9D73-EC1E-05F0-910B-D702ED4A1B38}"/>
              </a:ext>
            </a:extLst>
          </p:cNvPr>
          <p:cNvGraphicFramePr>
            <a:graphicFrameLocks noGrp="1"/>
          </p:cNvGraphicFramePr>
          <p:nvPr>
            <p:ph idx="1"/>
            <p:extLst>
              <p:ext uri="{D42A27DB-BD31-4B8C-83A1-F6EECF244321}">
                <p14:modId xmlns:p14="http://schemas.microsoft.com/office/powerpoint/2010/main" val="166856306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95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934941D-763F-40AA-E154-60150BA642B3}"/>
              </a:ext>
            </a:extLst>
          </p:cNvPr>
          <p:cNvSpPr>
            <a:spLocks noGrp="1"/>
          </p:cNvSpPr>
          <p:nvPr>
            <p:ph type="title"/>
          </p:nvPr>
        </p:nvSpPr>
        <p:spPr>
          <a:xfrm>
            <a:off x="838200" y="1195697"/>
            <a:ext cx="3200400" cy="4238118"/>
          </a:xfrm>
        </p:spPr>
        <p:txBody>
          <a:bodyPr>
            <a:normAutofit/>
          </a:bodyPr>
          <a:lstStyle/>
          <a:p>
            <a:r>
              <a:rPr lang="en-GB" sz="3700" b="1" kern="0">
                <a:solidFill>
                  <a:schemeClr val="bg1"/>
                </a:solidFill>
                <a:effectLst/>
                <a:latin typeface="Times New Roman" panose="02020603050405020304" pitchFamily="18" charset="0"/>
                <a:cs typeface="Arial" panose="020B0604020202020204" pitchFamily="34" charset="0"/>
              </a:rPr>
              <a:t>THEME IMPACT ANALYSIS (EXAMPLES)</a:t>
            </a:r>
            <a:endParaRPr lang="en-US" sz="3700">
              <a:solidFill>
                <a:schemeClr val="bg1"/>
              </a:solidFill>
            </a:endParaRP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445B43D1-6FC4-8ABE-3713-43059F8379DB}"/>
              </a:ext>
            </a:extLst>
          </p:cNvPr>
          <p:cNvGraphicFramePr>
            <a:graphicFrameLocks noGrp="1"/>
          </p:cNvGraphicFramePr>
          <p:nvPr>
            <p:ph idx="1"/>
            <p:extLst>
              <p:ext uri="{D42A27DB-BD31-4B8C-83A1-F6EECF244321}">
                <p14:modId xmlns:p14="http://schemas.microsoft.com/office/powerpoint/2010/main" val="2483739028"/>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34475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One year on, tourism ministry's sustainable tourism certification is yet to  pick up steam, ET HospitalityWorld">
            <a:extLst>
              <a:ext uri="{FF2B5EF4-FFF2-40B4-BE49-F238E27FC236}">
                <a16:creationId xmlns:a16="http://schemas.microsoft.com/office/drawing/2014/main" id="{ACCCDA73-5C9F-EFDA-3227-0E5EBF1D08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439" r="4021" b="1"/>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9225" name="Rectangle 922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B60CC9-7515-D9D4-6D57-AC31002982BA}"/>
              </a:ext>
            </a:extLst>
          </p:cNvPr>
          <p:cNvSpPr>
            <a:spLocks noGrp="1"/>
          </p:cNvSpPr>
          <p:nvPr>
            <p:ph type="title"/>
          </p:nvPr>
        </p:nvSpPr>
        <p:spPr>
          <a:xfrm>
            <a:off x="838200" y="365125"/>
            <a:ext cx="3822189" cy="1899912"/>
          </a:xfrm>
        </p:spPr>
        <p:txBody>
          <a:bodyPr>
            <a:normAutofit/>
          </a:bodyPr>
          <a:lstStyle/>
          <a:p>
            <a:r>
              <a:rPr lang="en-GB" sz="3400" b="1" kern="0">
                <a:effectLst/>
                <a:latin typeface="Times New Roman" panose="02020603050405020304" pitchFamily="18" charset="0"/>
                <a:cs typeface="Arial" panose="020B0604020202020204" pitchFamily="34" charset="0"/>
              </a:rPr>
              <a:t>THEME IMPACT ANALYSIS (STRENGTHS)</a:t>
            </a:r>
            <a:endParaRPr lang="en-US" sz="3400"/>
          </a:p>
        </p:txBody>
      </p:sp>
      <p:sp>
        <p:nvSpPr>
          <p:cNvPr id="3" name="Content Placeholder 2">
            <a:extLst>
              <a:ext uri="{FF2B5EF4-FFF2-40B4-BE49-F238E27FC236}">
                <a16:creationId xmlns:a16="http://schemas.microsoft.com/office/drawing/2014/main" id="{FA144D0A-C25E-3CAD-C121-53999FFCF107}"/>
              </a:ext>
            </a:extLst>
          </p:cNvPr>
          <p:cNvSpPr>
            <a:spLocks noGrp="1"/>
          </p:cNvSpPr>
          <p:nvPr>
            <p:ph idx="1"/>
          </p:nvPr>
        </p:nvSpPr>
        <p:spPr>
          <a:xfrm>
            <a:off x="838200" y="2434201"/>
            <a:ext cx="3822189" cy="3742762"/>
          </a:xfrm>
        </p:spPr>
        <p:txBody>
          <a:bodyPr>
            <a:normAutofit/>
          </a:bodyPr>
          <a:lstStyle/>
          <a:p>
            <a:pPr marL="342900" marR="0" lvl="0" indent="-342900" fontAlgn="base">
              <a:spcBef>
                <a:spcPts val="0"/>
              </a:spcBef>
              <a:spcAft>
                <a:spcPts val="600"/>
              </a:spcAft>
              <a:buSzPts val="1000"/>
              <a:buFont typeface="Symbol" panose="05050102010706020507" pitchFamily="18" charset="2"/>
              <a:buChar char=""/>
              <a:tabLst>
                <a:tab pos="457200" algn="l"/>
              </a:tabLst>
            </a:pPr>
            <a:r>
              <a:rPr lang="en-GB" sz="2000">
                <a:effectLst/>
                <a:latin typeface="Times New Roman" panose="02020603050405020304" pitchFamily="18" charset="0"/>
                <a:ea typeface="Times New Roman" panose="02020603050405020304" pitchFamily="18" charset="0"/>
              </a:rPr>
              <a:t>Improved brand recognition, together with establishing a competitive edge in the market (Olya </a:t>
            </a:r>
            <a:r>
              <a:rPr lang="en-GB" sz="2000" i="1">
                <a:effectLst/>
                <a:latin typeface="Times New Roman" panose="02020603050405020304" pitchFamily="18" charset="0"/>
                <a:ea typeface="Times New Roman" panose="02020603050405020304" pitchFamily="18" charset="0"/>
              </a:rPr>
              <a:t>et al.</a:t>
            </a:r>
            <a:r>
              <a:rPr lang="en-GB" sz="2000">
                <a:effectLst/>
                <a:latin typeface="Times New Roman" panose="02020603050405020304" pitchFamily="18" charset="0"/>
                <a:ea typeface="Times New Roman" panose="02020603050405020304" pitchFamily="18" charset="0"/>
              </a:rPr>
              <a:t> 2021).</a:t>
            </a:r>
            <a:endParaRPr lang="en-US" sz="2000">
              <a:effectLst/>
              <a:latin typeface="Times New Roman" panose="02020603050405020304" pitchFamily="18" charset="0"/>
              <a:ea typeface="Times New Roman" panose="02020603050405020304" pitchFamily="18" charset="0"/>
            </a:endParaRPr>
          </a:p>
          <a:p>
            <a:pPr marL="342900" marR="0" lvl="0" indent="-342900" fontAlgn="base">
              <a:spcBef>
                <a:spcPts val="0"/>
              </a:spcBef>
              <a:spcAft>
                <a:spcPts val="600"/>
              </a:spcAft>
              <a:buSzPts val="1000"/>
              <a:buFont typeface="Symbol" panose="05050102010706020507" pitchFamily="18" charset="2"/>
              <a:buChar char=""/>
              <a:tabLst>
                <a:tab pos="457200" algn="l"/>
              </a:tabLst>
            </a:pPr>
            <a:r>
              <a:rPr lang="en-GB" sz="2000">
                <a:effectLst/>
                <a:latin typeface="Times New Roman" panose="02020603050405020304" pitchFamily="18" charset="0"/>
                <a:ea typeface="Times New Roman" panose="02020603050405020304" pitchFamily="18" charset="0"/>
              </a:rPr>
              <a:t>Improved operational efficiency in combination with cost savings.</a:t>
            </a:r>
            <a:endParaRPr lang="en-US" sz="2000">
              <a:effectLst/>
              <a:latin typeface="Times New Roman" panose="02020603050405020304" pitchFamily="18" charset="0"/>
              <a:ea typeface="Times New Roman" panose="02020603050405020304" pitchFamily="18" charset="0"/>
            </a:endParaRPr>
          </a:p>
          <a:p>
            <a:pPr marL="342900" marR="0" lvl="0" indent="-342900" fontAlgn="base">
              <a:spcBef>
                <a:spcPts val="0"/>
              </a:spcBef>
              <a:spcAft>
                <a:spcPts val="600"/>
              </a:spcAft>
              <a:buSzPts val="1000"/>
              <a:buFont typeface="Symbol" panose="05050102010706020507" pitchFamily="18" charset="2"/>
              <a:buChar char=""/>
              <a:tabLst>
                <a:tab pos="457200" algn="l"/>
              </a:tabLst>
            </a:pPr>
            <a:r>
              <a:rPr lang="en-GB" sz="2000">
                <a:effectLst/>
                <a:latin typeface="Times New Roman" panose="02020603050405020304" pitchFamily="18" charset="0"/>
                <a:ea typeface="Times New Roman" panose="02020603050405020304" pitchFamily="18" charset="0"/>
              </a:rPr>
              <a:t>Growing consumer appeal following with competitive advantage.</a:t>
            </a:r>
            <a:endParaRPr lang="en-US" sz="2000">
              <a:effectLst/>
              <a:latin typeface="Times New Roman" panose="02020603050405020304" pitchFamily="18" charset="0"/>
              <a:ea typeface="Times New Roman" panose="02020603050405020304" pitchFamily="18" charset="0"/>
            </a:endParaRPr>
          </a:p>
          <a:p>
            <a:pPr>
              <a:spcBef>
                <a:spcPts val="0"/>
              </a:spcBef>
              <a:spcAft>
                <a:spcPts val="600"/>
              </a:spcAft>
            </a:pPr>
            <a:endParaRPr lang="en-US" sz="2000"/>
          </a:p>
        </p:txBody>
      </p:sp>
    </p:spTree>
    <p:extLst>
      <p:ext uri="{BB962C8B-B14F-4D97-AF65-F5344CB8AC3E}">
        <p14:creationId xmlns:p14="http://schemas.microsoft.com/office/powerpoint/2010/main" val="17123099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850BF3-3692-6E16-B5BF-83477ADA5DC2}"/>
              </a:ext>
            </a:extLst>
          </p:cNvPr>
          <p:cNvSpPr>
            <a:spLocks noGrp="1"/>
          </p:cNvSpPr>
          <p:nvPr>
            <p:ph type="title"/>
          </p:nvPr>
        </p:nvSpPr>
        <p:spPr>
          <a:xfrm>
            <a:off x="6803409" y="762001"/>
            <a:ext cx="4156512" cy="1708244"/>
          </a:xfrm>
        </p:spPr>
        <p:txBody>
          <a:bodyPr anchor="ctr">
            <a:normAutofit/>
          </a:bodyPr>
          <a:lstStyle/>
          <a:p>
            <a:r>
              <a:rPr lang="en-GB" sz="3700" b="1" kern="0">
                <a:effectLst/>
                <a:latin typeface="Times New Roman" panose="02020603050405020304" pitchFamily="18" charset="0"/>
                <a:cs typeface="Arial" panose="020B0604020202020204" pitchFamily="34" charset="0"/>
              </a:rPr>
              <a:t>THEME IMPACT ANALYSIS (LIMITATIONS)</a:t>
            </a:r>
            <a:endParaRPr lang="en-US" sz="3700"/>
          </a:p>
        </p:txBody>
      </p:sp>
      <p:pic>
        <p:nvPicPr>
          <p:cNvPr id="15" name="Picture 14">
            <a:extLst>
              <a:ext uri="{FF2B5EF4-FFF2-40B4-BE49-F238E27FC236}">
                <a16:creationId xmlns:a16="http://schemas.microsoft.com/office/drawing/2014/main" id="{BE14EB74-42D5-D3DC-5C8B-030D6F0771CE}"/>
              </a:ext>
            </a:extLst>
          </p:cNvPr>
          <p:cNvPicPr>
            <a:picLocks noChangeAspect="1"/>
          </p:cNvPicPr>
          <p:nvPr/>
        </p:nvPicPr>
        <p:blipFill>
          <a:blip r:embed="rId3"/>
          <a:srcRect r="50000"/>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CD0CBD0B-7F00-B8D5-8A51-642E6A945E6E}"/>
              </a:ext>
            </a:extLst>
          </p:cNvPr>
          <p:cNvSpPr>
            <a:spLocks noGrp="1"/>
          </p:cNvSpPr>
          <p:nvPr>
            <p:ph idx="1"/>
          </p:nvPr>
        </p:nvSpPr>
        <p:spPr>
          <a:xfrm>
            <a:off x="6803409" y="2470245"/>
            <a:ext cx="4156512" cy="3769835"/>
          </a:xfrm>
        </p:spPr>
        <p:txBody>
          <a:bodyPr anchor="ctr">
            <a:normAutofit/>
          </a:bodyPr>
          <a:lstStyle/>
          <a:p>
            <a:pPr marL="342900" marR="0" lvl="0" indent="-342900" fontAlgn="base">
              <a:spcBef>
                <a:spcPts val="0"/>
              </a:spcBef>
              <a:spcAft>
                <a:spcPts val="600"/>
              </a:spcAft>
              <a:buSzPts val="1000"/>
              <a:buFont typeface="Symbol" panose="05050102010706020507" pitchFamily="18" charset="2"/>
              <a:buChar char=""/>
              <a:tabLst>
                <a:tab pos="457200" algn="l"/>
              </a:tabLst>
            </a:pPr>
            <a:r>
              <a:rPr lang="en-GB" sz="2000">
                <a:effectLst/>
                <a:latin typeface="Times New Roman" panose="02020603050405020304" pitchFamily="18" charset="0"/>
                <a:ea typeface="Times New Roman" panose="02020603050405020304" pitchFamily="18" charset="0"/>
              </a:rPr>
              <a:t>There have been significant upfront costs, which are creating barriers for different small-scale hotels (Hussain </a:t>
            </a:r>
            <a:r>
              <a:rPr lang="en-GB" sz="2000" i="1">
                <a:effectLst/>
                <a:latin typeface="Times New Roman" panose="02020603050405020304" pitchFamily="18" charset="0"/>
                <a:ea typeface="Times New Roman" panose="02020603050405020304" pitchFamily="18" charset="0"/>
              </a:rPr>
              <a:t>et al.</a:t>
            </a:r>
            <a:r>
              <a:rPr lang="en-GB" sz="2000">
                <a:effectLst/>
                <a:latin typeface="Times New Roman" panose="02020603050405020304" pitchFamily="18" charset="0"/>
                <a:ea typeface="Times New Roman" panose="02020603050405020304" pitchFamily="18" charset="0"/>
              </a:rPr>
              <a:t> 2024).</a:t>
            </a:r>
            <a:endParaRPr lang="en-US" sz="2000">
              <a:effectLst/>
              <a:latin typeface="Times New Roman" panose="02020603050405020304" pitchFamily="18" charset="0"/>
              <a:ea typeface="Times New Roman" panose="02020603050405020304" pitchFamily="18" charset="0"/>
            </a:endParaRPr>
          </a:p>
          <a:p>
            <a:pPr marL="342900" marR="0" lvl="0" indent="-342900" fontAlgn="base">
              <a:spcBef>
                <a:spcPts val="0"/>
              </a:spcBef>
              <a:spcAft>
                <a:spcPts val="600"/>
              </a:spcAft>
              <a:buSzPts val="1000"/>
              <a:buFont typeface="Symbol" panose="05050102010706020507" pitchFamily="18" charset="2"/>
              <a:buChar char=""/>
              <a:tabLst>
                <a:tab pos="457200" algn="l"/>
              </a:tabLst>
            </a:pPr>
            <a:r>
              <a:rPr lang="en-GB" sz="2000">
                <a:effectLst/>
                <a:latin typeface="Times New Roman" panose="02020603050405020304" pitchFamily="18" charset="0"/>
                <a:ea typeface="Times New Roman" panose="02020603050405020304" pitchFamily="18" charset="0"/>
              </a:rPr>
              <a:t>Lack of organisational control and integrity, and the threat of false environmentally friendly claims.</a:t>
            </a:r>
            <a:endParaRPr lang="en-US" sz="2000">
              <a:effectLst/>
              <a:latin typeface="Times New Roman" panose="02020603050405020304" pitchFamily="18" charset="0"/>
              <a:ea typeface="Times New Roman" panose="02020603050405020304" pitchFamily="18" charset="0"/>
            </a:endParaRPr>
          </a:p>
          <a:p>
            <a:pPr marL="342900" marR="0" lvl="0" indent="-342900" fontAlgn="base">
              <a:spcBef>
                <a:spcPts val="0"/>
              </a:spcBef>
              <a:spcAft>
                <a:spcPts val="600"/>
              </a:spcAft>
              <a:buSzPts val="1000"/>
              <a:buFont typeface="Symbol" panose="05050102010706020507" pitchFamily="18" charset="2"/>
              <a:buChar char=""/>
              <a:tabLst>
                <a:tab pos="457200" algn="l"/>
              </a:tabLst>
            </a:pPr>
            <a:r>
              <a:rPr lang="en-GB" sz="2000">
                <a:effectLst/>
                <a:latin typeface="Times New Roman" panose="02020603050405020304" pitchFamily="18" charset="0"/>
                <a:ea typeface="Times New Roman" panose="02020603050405020304" pitchFamily="18" charset="0"/>
              </a:rPr>
              <a:t>Implementation of the challenges in developing regions.</a:t>
            </a:r>
            <a:endParaRPr lang="en-US" sz="2000">
              <a:effectLst/>
              <a:latin typeface="Times New Roman" panose="02020603050405020304" pitchFamily="18" charset="0"/>
              <a:ea typeface="Times New Roman" panose="02020603050405020304" pitchFamily="18" charset="0"/>
            </a:endParaRPr>
          </a:p>
          <a:p>
            <a:pPr>
              <a:spcBef>
                <a:spcPts val="0"/>
              </a:spcBef>
              <a:spcAft>
                <a:spcPts val="600"/>
              </a:spcAft>
            </a:pPr>
            <a:endParaRPr lang="en-US" sz="2000"/>
          </a:p>
        </p:txBody>
      </p:sp>
    </p:spTree>
    <p:extLst>
      <p:ext uri="{BB962C8B-B14F-4D97-AF65-F5344CB8AC3E}">
        <p14:creationId xmlns:p14="http://schemas.microsoft.com/office/powerpoint/2010/main" val="32353056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F97FBF-7E6B-3D93-AD9B-05D41D9DC5D2}"/>
              </a:ext>
            </a:extLst>
          </p:cNvPr>
          <p:cNvSpPr>
            <a:spLocks noGrp="1"/>
          </p:cNvSpPr>
          <p:nvPr>
            <p:ph type="title"/>
          </p:nvPr>
        </p:nvSpPr>
        <p:spPr>
          <a:xfrm>
            <a:off x="841248" y="256032"/>
            <a:ext cx="10506456" cy="1014984"/>
          </a:xfrm>
        </p:spPr>
        <p:txBody>
          <a:bodyPr anchor="b">
            <a:normAutofit/>
          </a:bodyPr>
          <a:lstStyle/>
          <a:p>
            <a:pPr algn="ctr"/>
            <a:r>
              <a:rPr lang="en-GB" b="1" kern="0" dirty="0">
                <a:effectLst/>
                <a:latin typeface="Times New Roman" panose="02020603050405020304" pitchFamily="18" charset="0"/>
                <a:cs typeface="Arial" panose="020B0604020202020204" pitchFamily="34" charset="0"/>
              </a:rPr>
              <a:t>CONCLUSION</a:t>
            </a:r>
            <a:endParaRPr lang="en-US" dirty="0"/>
          </a:p>
        </p:txBody>
      </p:sp>
      <p:sp>
        <p:nvSpPr>
          <p:cNvPr id="20" name="Rectangle 1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B87B679-1486-AEC8-D94B-AC031DB76F58}"/>
              </a:ext>
            </a:extLst>
          </p:cNvPr>
          <p:cNvGraphicFramePr>
            <a:graphicFrameLocks noGrp="1"/>
          </p:cNvGraphicFramePr>
          <p:nvPr>
            <p:ph idx="1"/>
            <p:extLst>
              <p:ext uri="{D42A27DB-BD31-4B8C-83A1-F6EECF244321}">
                <p14:modId xmlns:p14="http://schemas.microsoft.com/office/powerpoint/2010/main" val="356868772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90853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71" name="Rectangle 10270">
            <a:extLst>
              <a:ext uri="{FF2B5EF4-FFF2-40B4-BE49-F238E27FC236}">
                <a16:creationId xmlns:a16="http://schemas.microsoft.com/office/drawing/2014/main" id="{F4F2FC05-7D27-410F-BDA9-ADF483136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273" name="Rectangle 10272">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5457817"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43DBFA5-CB80-36D0-05BA-4D7EF91B7AAF}"/>
              </a:ext>
            </a:extLst>
          </p:cNvPr>
          <p:cNvSpPr>
            <a:spLocks noGrp="1"/>
          </p:cNvSpPr>
          <p:nvPr>
            <p:ph type="title"/>
          </p:nvPr>
        </p:nvSpPr>
        <p:spPr>
          <a:xfrm>
            <a:off x="838198" y="978408"/>
            <a:ext cx="4607052" cy="1106424"/>
          </a:xfrm>
        </p:spPr>
        <p:txBody>
          <a:bodyPr>
            <a:normAutofit/>
          </a:bodyPr>
          <a:lstStyle/>
          <a:p>
            <a:r>
              <a:rPr lang="en-GB" sz="2900" b="1" kern="0">
                <a:effectLst/>
                <a:latin typeface="Times New Roman" panose="02020603050405020304" pitchFamily="18" charset="0"/>
                <a:cs typeface="Arial" panose="020B0604020202020204" pitchFamily="34" charset="0"/>
              </a:rPr>
              <a:t>RECOMMENDATIONS</a:t>
            </a:r>
            <a:endParaRPr lang="en-US" sz="2900"/>
          </a:p>
        </p:txBody>
      </p:sp>
      <p:sp>
        <p:nvSpPr>
          <p:cNvPr id="10275" name="Rectangle 10274">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277" name="Rectangle 10276">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6" y="2185416"/>
            <a:ext cx="4446484"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1A20DCD-A8F6-A206-651B-1E470F7D905C}"/>
              </a:ext>
            </a:extLst>
          </p:cNvPr>
          <p:cNvSpPr>
            <a:spLocks noGrp="1"/>
          </p:cNvSpPr>
          <p:nvPr>
            <p:ph idx="1"/>
          </p:nvPr>
        </p:nvSpPr>
        <p:spPr>
          <a:xfrm>
            <a:off x="841246" y="2368296"/>
            <a:ext cx="4607052" cy="3502152"/>
          </a:xfrm>
        </p:spPr>
        <p:txBody>
          <a:bodyPr>
            <a:normAutofit/>
          </a:bodyPr>
          <a:lstStyle/>
          <a:p>
            <a:pPr marL="342900" marR="0" lvl="0" indent="-342900" fontAlgn="base">
              <a:spcBef>
                <a:spcPts val="0"/>
              </a:spcBef>
              <a:spcAft>
                <a:spcPts val="600"/>
              </a:spcAft>
              <a:buSzPts val="1000"/>
              <a:buFont typeface="Symbol" panose="05050102010706020507" pitchFamily="18" charset="2"/>
              <a:buChar char=""/>
              <a:tabLst>
                <a:tab pos="457200" algn="l"/>
              </a:tabLst>
            </a:pPr>
            <a:r>
              <a:rPr lang="en-GB" sz="1800">
                <a:effectLst/>
                <a:latin typeface="Times New Roman" panose="02020603050405020304" pitchFamily="18" charset="0"/>
                <a:ea typeface="Times New Roman" panose="02020603050405020304" pitchFamily="18" charset="0"/>
              </a:rPr>
              <a:t>Promotion of the utilisation of renewable energy and efficiency technologies (Salah </a:t>
            </a:r>
            <a:r>
              <a:rPr lang="en-GB" sz="1800" i="1">
                <a:effectLst/>
                <a:latin typeface="Times New Roman" panose="02020603050405020304" pitchFamily="18" charset="0"/>
                <a:ea typeface="Times New Roman" panose="02020603050405020304" pitchFamily="18" charset="0"/>
              </a:rPr>
              <a:t>et al.</a:t>
            </a:r>
            <a:r>
              <a:rPr lang="en-GB" sz="1800">
                <a:effectLst/>
                <a:latin typeface="Times New Roman" panose="02020603050405020304" pitchFamily="18" charset="0"/>
                <a:ea typeface="Times New Roman" panose="02020603050405020304" pitchFamily="18" charset="0"/>
              </a:rPr>
              <a:t> 2022).</a:t>
            </a:r>
            <a:endParaRPr lang="en-US" sz="1800">
              <a:effectLst/>
              <a:latin typeface="Times New Roman" panose="02020603050405020304" pitchFamily="18" charset="0"/>
              <a:ea typeface="Times New Roman" panose="02020603050405020304" pitchFamily="18" charset="0"/>
            </a:endParaRPr>
          </a:p>
          <a:p>
            <a:pPr marL="342900" marR="0" lvl="0" indent="-342900" fontAlgn="base">
              <a:spcBef>
                <a:spcPts val="0"/>
              </a:spcBef>
              <a:spcAft>
                <a:spcPts val="600"/>
              </a:spcAft>
              <a:buSzPts val="1000"/>
              <a:buFont typeface="Symbol" panose="05050102010706020507" pitchFamily="18" charset="2"/>
              <a:buChar char=""/>
              <a:tabLst>
                <a:tab pos="457200" algn="l"/>
              </a:tabLst>
            </a:pPr>
            <a:r>
              <a:rPr lang="en-GB" sz="1800">
                <a:effectLst/>
                <a:latin typeface="Times New Roman" panose="02020603050405020304" pitchFamily="18" charset="0"/>
                <a:ea typeface="Times New Roman" panose="02020603050405020304" pitchFamily="18" charset="0"/>
              </a:rPr>
              <a:t>Adopt along with utilise energy management systems.</a:t>
            </a:r>
            <a:endParaRPr lang="en-US" sz="1800">
              <a:effectLst/>
              <a:latin typeface="Times New Roman" panose="02020603050405020304" pitchFamily="18" charset="0"/>
              <a:ea typeface="Times New Roman" panose="02020603050405020304" pitchFamily="18" charset="0"/>
            </a:endParaRPr>
          </a:p>
          <a:p>
            <a:pPr marL="342900" marR="0" lvl="0" indent="-342900" fontAlgn="base">
              <a:spcBef>
                <a:spcPts val="0"/>
              </a:spcBef>
              <a:spcAft>
                <a:spcPts val="600"/>
              </a:spcAft>
              <a:buSzPts val="1000"/>
              <a:buFont typeface="Symbol" panose="05050102010706020507" pitchFamily="18" charset="2"/>
              <a:buChar char=""/>
              <a:tabLst>
                <a:tab pos="457200" algn="l"/>
              </a:tabLst>
            </a:pPr>
            <a:r>
              <a:rPr lang="en-GB" sz="1800">
                <a:effectLst/>
                <a:latin typeface="Times New Roman" panose="02020603050405020304" pitchFamily="18" charset="0"/>
                <a:ea typeface="Times New Roman" panose="02020603050405020304" pitchFamily="18" charset="0"/>
              </a:rPr>
              <a:t>Pursue the retrofitting through the help of government incentives.</a:t>
            </a:r>
            <a:endParaRPr lang="en-US" sz="1800">
              <a:effectLst/>
              <a:latin typeface="Times New Roman" panose="02020603050405020304" pitchFamily="18" charset="0"/>
              <a:ea typeface="Times New Roman" panose="02020603050405020304" pitchFamily="18" charset="0"/>
            </a:endParaRPr>
          </a:p>
          <a:p>
            <a:pPr>
              <a:spcBef>
                <a:spcPts val="0"/>
              </a:spcBef>
              <a:spcAft>
                <a:spcPts val="600"/>
              </a:spcAft>
            </a:pPr>
            <a:endParaRPr lang="en-US" sz="1800"/>
          </a:p>
        </p:txBody>
      </p:sp>
      <p:pic>
        <p:nvPicPr>
          <p:cNvPr id="10242" name="Picture 2" descr="Types of Renewable Energy">
            <a:extLst>
              <a:ext uri="{FF2B5EF4-FFF2-40B4-BE49-F238E27FC236}">
                <a16:creationId xmlns:a16="http://schemas.microsoft.com/office/drawing/2014/main" id="{2B851564-833F-84A3-2D2E-A38A0258EE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264" r="2292" b="-1"/>
          <a:stretch/>
        </p:blipFill>
        <p:spPr bwMode="auto">
          <a:xfrm>
            <a:off x="6324590" y="3400119"/>
            <a:ext cx="5457817" cy="316911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0246" name="Picture 6" descr="Renewable Energy Sources - Engineeringa2z">
            <a:extLst>
              <a:ext uri="{FF2B5EF4-FFF2-40B4-BE49-F238E27FC236}">
                <a16:creationId xmlns:a16="http://schemas.microsoft.com/office/drawing/2014/main" id="{E4A64DA0-262D-928B-DF97-4EE27DCDE0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32006" y="317830"/>
            <a:ext cx="5578993" cy="277232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50528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3" name="Rectangle 11272">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7D5FBA-B143-F973-7F1D-95681CE6E112}"/>
              </a:ext>
            </a:extLst>
          </p:cNvPr>
          <p:cNvSpPr>
            <a:spLocks noGrp="1"/>
          </p:cNvSpPr>
          <p:nvPr>
            <p:ph type="title"/>
          </p:nvPr>
        </p:nvSpPr>
        <p:spPr>
          <a:xfrm>
            <a:off x="7320466" y="609600"/>
            <a:ext cx="4140014" cy="1330839"/>
          </a:xfrm>
        </p:spPr>
        <p:txBody>
          <a:bodyPr>
            <a:normAutofit/>
          </a:bodyPr>
          <a:lstStyle/>
          <a:p>
            <a:r>
              <a:rPr lang="en-GB" sz="2800" b="1" kern="0">
                <a:effectLst/>
                <a:latin typeface="Times New Roman" panose="02020603050405020304" pitchFamily="18" charset="0"/>
                <a:cs typeface="Arial" panose="020B0604020202020204" pitchFamily="34" charset="0"/>
              </a:rPr>
              <a:t>RECOMMENDATIONS CONTINUED</a:t>
            </a:r>
            <a:endParaRPr lang="en-US" sz="2800"/>
          </a:p>
        </p:txBody>
      </p:sp>
      <p:pic>
        <p:nvPicPr>
          <p:cNvPr id="11266" name="Picture 2" descr="How To Encourage The Use Of Renewable Energy In 2023">
            <a:extLst>
              <a:ext uri="{FF2B5EF4-FFF2-40B4-BE49-F238E27FC236}">
                <a16:creationId xmlns:a16="http://schemas.microsoft.com/office/drawing/2014/main" id="{B7FFE227-02F3-3F49-8C8A-CA3CA5B7BE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9826" r="17842"/>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901E4D4-2F1B-48B4-A41E-F0943230A1C3}"/>
              </a:ext>
            </a:extLst>
          </p:cNvPr>
          <p:cNvSpPr>
            <a:spLocks noGrp="1"/>
          </p:cNvSpPr>
          <p:nvPr>
            <p:ph idx="1"/>
          </p:nvPr>
        </p:nvSpPr>
        <p:spPr>
          <a:xfrm>
            <a:off x="7320465" y="2194102"/>
            <a:ext cx="4140013" cy="3908586"/>
          </a:xfrm>
        </p:spPr>
        <p:txBody>
          <a:bodyPr>
            <a:normAutofit/>
          </a:bodyPr>
          <a:lstStyle/>
          <a:p>
            <a:pPr marL="342900" marR="0" lvl="0" indent="-342900" fontAlgn="base">
              <a:spcBef>
                <a:spcPts val="0"/>
              </a:spcBef>
              <a:spcAft>
                <a:spcPts val="600"/>
              </a:spcAft>
              <a:buSzPts val="1000"/>
              <a:buFont typeface="Symbol" panose="05050102010706020507" pitchFamily="18" charset="2"/>
              <a:buChar char=""/>
              <a:tabLst>
                <a:tab pos="457200" algn="l"/>
              </a:tabLst>
            </a:pPr>
            <a:r>
              <a:rPr lang="en-GB" sz="2000">
                <a:effectLst/>
                <a:latin typeface="Times New Roman" panose="02020603050405020304" pitchFamily="18" charset="0"/>
                <a:ea typeface="Times New Roman" panose="02020603050405020304" pitchFamily="18" charset="0"/>
              </a:rPr>
              <a:t>Adaptation of the circular economy principles (Cortez </a:t>
            </a:r>
            <a:r>
              <a:rPr lang="en-GB" sz="2000" i="1">
                <a:effectLst/>
                <a:latin typeface="Times New Roman" panose="02020603050405020304" pitchFamily="18" charset="0"/>
                <a:ea typeface="Times New Roman" panose="02020603050405020304" pitchFamily="18" charset="0"/>
              </a:rPr>
              <a:t>et al.</a:t>
            </a:r>
            <a:r>
              <a:rPr lang="en-GB" sz="2000">
                <a:effectLst/>
                <a:latin typeface="Times New Roman" panose="02020603050405020304" pitchFamily="18" charset="0"/>
                <a:ea typeface="Times New Roman" panose="02020603050405020304" pitchFamily="18" charset="0"/>
              </a:rPr>
              <a:t> 2022).</a:t>
            </a:r>
            <a:endParaRPr lang="en-US" sz="2000">
              <a:effectLst/>
              <a:latin typeface="Times New Roman" panose="02020603050405020304" pitchFamily="18" charset="0"/>
              <a:ea typeface="Times New Roman" panose="02020603050405020304" pitchFamily="18" charset="0"/>
            </a:endParaRPr>
          </a:p>
          <a:p>
            <a:pPr marL="342900" marR="0" lvl="0" indent="-342900" fontAlgn="base">
              <a:spcBef>
                <a:spcPts val="0"/>
              </a:spcBef>
              <a:spcAft>
                <a:spcPts val="600"/>
              </a:spcAft>
              <a:buSzPts val="1000"/>
              <a:buFont typeface="Symbol" panose="05050102010706020507" pitchFamily="18" charset="2"/>
              <a:buChar char=""/>
              <a:tabLst>
                <a:tab pos="457200" algn="l"/>
              </a:tabLst>
            </a:pPr>
            <a:r>
              <a:rPr lang="en-GB" sz="2000">
                <a:effectLst/>
                <a:latin typeface="Times New Roman" panose="02020603050405020304" pitchFamily="18" charset="0"/>
                <a:ea typeface="Times New Roman" panose="02020603050405020304" pitchFamily="18" charset="0"/>
              </a:rPr>
              <a:t>Implementation of the comprehensive waste reduction.</a:t>
            </a:r>
            <a:endParaRPr lang="en-US" sz="2000">
              <a:effectLst/>
              <a:latin typeface="Times New Roman" panose="02020603050405020304" pitchFamily="18" charset="0"/>
              <a:ea typeface="Times New Roman" panose="02020603050405020304" pitchFamily="18" charset="0"/>
            </a:endParaRPr>
          </a:p>
          <a:p>
            <a:pPr marL="342900" marR="0" lvl="0" indent="-342900" fontAlgn="base">
              <a:spcBef>
                <a:spcPts val="0"/>
              </a:spcBef>
              <a:spcAft>
                <a:spcPts val="600"/>
              </a:spcAft>
              <a:buSzPts val="1000"/>
              <a:buFont typeface="Symbol" panose="05050102010706020507" pitchFamily="18" charset="2"/>
              <a:buChar char=""/>
              <a:tabLst>
                <a:tab pos="457200" algn="l"/>
              </a:tabLst>
            </a:pPr>
            <a:r>
              <a:rPr lang="en-GB" sz="2000">
                <a:effectLst/>
                <a:latin typeface="Times New Roman" panose="02020603050405020304" pitchFamily="18" charset="0"/>
                <a:ea typeface="Times New Roman" panose="02020603050405020304" pitchFamily="18" charset="0"/>
              </a:rPr>
              <a:t>Focus on the measures of water conservation.</a:t>
            </a:r>
            <a:endParaRPr lang="en-US" sz="2000">
              <a:effectLst/>
              <a:latin typeface="Times New Roman" panose="02020603050405020304" pitchFamily="18" charset="0"/>
              <a:ea typeface="Times New Roman" panose="02020603050405020304" pitchFamily="18" charset="0"/>
            </a:endParaRPr>
          </a:p>
          <a:p>
            <a:pPr>
              <a:spcBef>
                <a:spcPts val="0"/>
              </a:spcBef>
              <a:spcAft>
                <a:spcPts val="600"/>
              </a:spcAft>
            </a:pPr>
            <a:endParaRPr lang="en-US" sz="2000"/>
          </a:p>
        </p:txBody>
      </p:sp>
    </p:spTree>
    <p:extLst>
      <p:ext uri="{BB962C8B-B14F-4D97-AF65-F5344CB8AC3E}">
        <p14:creationId xmlns:p14="http://schemas.microsoft.com/office/powerpoint/2010/main" val="21670034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D473C6-581A-23AB-4FFA-A991311F7E65}"/>
              </a:ext>
            </a:extLst>
          </p:cNvPr>
          <p:cNvSpPr>
            <a:spLocks noGrp="1"/>
          </p:cNvSpPr>
          <p:nvPr>
            <p:ph type="title"/>
          </p:nvPr>
        </p:nvSpPr>
        <p:spPr>
          <a:xfrm>
            <a:off x="686834" y="591344"/>
            <a:ext cx="3200400" cy="5585619"/>
          </a:xfrm>
        </p:spPr>
        <p:txBody>
          <a:bodyPr>
            <a:normAutofit/>
          </a:bodyPr>
          <a:lstStyle/>
          <a:p>
            <a:r>
              <a:rPr lang="en-GB" sz="3700" b="1" kern="0">
                <a:solidFill>
                  <a:srgbClr val="FFFFFF"/>
                </a:solidFill>
                <a:effectLst/>
                <a:latin typeface="Times New Roman" panose="02020603050405020304" pitchFamily="18" charset="0"/>
                <a:cs typeface="Arial" panose="020B0604020202020204" pitchFamily="34" charset="0"/>
              </a:rPr>
              <a:t>REFERENCE LIST</a:t>
            </a:r>
            <a:endParaRPr lang="en-US" sz="3700">
              <a:solidFill>
                <a:srgbClr val="FFFFFF"/>
              </a:solidFill>
            </a:endParaRPr>
          </a:p>
        </p:txBody>
      </p:sp>
      <p:sp>
        <p:nvSpPr>
          <p:cNvPr id="16" name="Arc 1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32DF38E-95C3-82DF-A808-B00A86CF27B9}"/>
              </a:ext>
            </a:extLst>
          </p:cNvPr>
          <p:cNvSpPr>
            <a:spLocks noGrp="1"/>
          </p:cNvSpPr>
          <p:nvPr>
            <p:ph idx="1"/>
          </p:nvPr>
        </p:nvSpPr>
        <p:spPr>
          <a:xfrm>
            <a:off x="4447308" y="591344"/>
            <a:ext cx="6906491" cy="5585619"/>
          </a:xfrm>
        </p:spPr>
        <p:txBody>
          <a:bodyPr anchor="ctr">
            <a:normAutofit fontScale="92500"/>
          </a:bodyPr>
          <a:lstStyle/>
          <a:p>
            <a:pPr marL="0" marR="0" algn="just">
              <a:spcBef>
                <a:spcPts val="0"/>
              </a:spcBef>
            </a:pPr>
            <a:r>
              <a:rPr lang="en-GB" sz="1100" dirty="0" err="1">
                <a:effectLst/>
                <a:latin typeface="Times New Roman" panose="02020603050405020304" pitchFamily="18" charset="0"/>
                <a:ea typeface="Times New Roman" panose="02020603050405020304" pitchFamily="18" charset="0"/>
              </a:rPr>
              <a:t>Abbass</a:t>
            </a:r>
            <a:r>
              <a:rPr lang="en-GB" sz="1100" dirty="0">
                <a:effectLst/>
                <a:latin typeface="Times New Roman" panose="02020603050405020304" pitchFamily="18" charset="0"/>
                <a:ea typeface="Times New Roman" panose="02020603050405020304" pitchFamily="18" charset="0"/>
              </a:rPr>
              <a:t>, K., Qasim, </a:t>
            </a:r>
            <a:r>
              <a:rPr lang="en-GB" sz="1100" dirty="0" err="1">
                <a:effectLst/>
                <a:latin typeface="Times New Roman" panose="02020603050405020304" pitchFamily="18" charset="0"/>
                <a:ea typeface="Times New Roman" panose="02020603050405020304" pitchFamily="18" charset="0"/>
              </a:rPr>
              <a:t>M.Z</a:t>
            </a:r>
            <a:r>
              <a:rPr lang="en-GB" sz="1100" dirty="0">
                <a:effectLst/>
                <a:latin typeface="Times New Roman" panose="02020603050405020304" pitchFamily="18" charset="0"/>
                <a:ea typeface="Times New Roman" panose="02020603050405020304" pitchFamily="18" charset="0"/>
              </a:rPr>
              <a:t>., Song, H., </a:t>
            </a:r>
            <a:r>
              <a:rPr lang="en-GB" sz="1100" dirty="0" err="1">
                <a:effectLst/>
                <a:latin typeface="Times New Roman" panose="02020603050405020304" pitchFamily="18" charset="0"/>
                <a:ea typeface="Times New Roman" panose="02020603050405020304" pitchFamily="18" charset="0"/>
              </a:rPr>
              <a:t>Murshed</a:t>
            </a:r>
            <a:r>
              <a:rPr lang="en-GB" sz="1100" dirty="0">
                <a:effectLst/>
                <a:latin typeface="Times New Roman" panose="02020603050405020304" pitchFamily="18" charset="0"/>
                <a:ea typeface="Times New Roman" panose="02020603050405020304" pitchFamily="18" charset="0"/>
              </a:rPr>
              <a:t>, M., Mahmood, H. and Younis, I., 2022. A review of the global climate change impacts, adaptation, and sustainable mitigation measures. </a:t>
            </a:r>
            <a:r>
              <a:rPr lang="en-GB" sz="1100" i="1" dirty="0">
                <a:effectLst/>
                <a:latin typeface="Times New Roman" panose="02020603050405020304" pitchFamily="18" charset="0"/>
                <a:ea typeface="Times New Roman" panose="02020603050405020304" pitchFamily="18" charset="0"/>
              </a:rPr>
              <a:t>Environmental Science and Pollution Research, 29</a:t>
            </a:r>
            <a:r>
              <a:rPr lang="en-GB" sz="1100" dirty="0">
                <a:effectLst/>
                <a:latin typeface="Times New Roman" panose="02020603050405020304" pitchFamily="18" charset="0"/>
                <a:ea typeface="Times New Roman" panose="02020603050405020304" pitchFamily="18" charset="0"/>
              </a:rPr>
              <a:t>(28), pp.42539-42559.</a:t>
            </a:r>
            <a:endParaRPr lang="en-US" sz="1100" dirty="0">
              <a:effectLst/>
              <a:latin typeface="Times New Roman" panose="02020603050405020304" pitchFamily="18" charset="0"/>
              <a:ea typeface="Times New Roman" panose="02020603050405020304" pitchFamily="18" charset="0"/>
            </a:endParaRPr>
          </a:p>
          <a:p>
            <a:pPr marL="0" marR="0" algn="just">
              <a:spcBef>
                <a:spcPts val="0"/>
              </a:spcBef>
            </a:pPr>
            <a:r>
              <a:rPr lang="en-GB" sz="1100" dirty="0">
                <a:effectLst/>
                <a:latin typeface="Times New Roman" panose="02020603050405020304" pitchFamily="18" charset="0"/>
                <a:ea typeface="Times New Roman" panose="02020603050405020304" pitchFamily="18" charset="0"/>
              </a:rPr>
              <a:t>Accor, 2025. </a:t>
            </a:r>
            <a:r>
              <a:rPr lang="en-GB" sz="1100" i="1" dirty="0">
                <a:effectLst/>
                <a:latin typeface="Times New Roman" panose="02020603050405020304" pitchFamily="18" charset="0"/>
                <a:ea typeface="Times New Roman" panose="02020603050405020304" pitchFamily="18" charset="0"/>
              </a:rPr>
              <a:t>AccorHotels Environmental Footprint 2016.</a:t>
            </a:r>
            <a:r>
              <a:rPr lang="en-GB" sz="1100" dirty="0">
                <a:effectLst/>
                <a:latin typeface="Times New Roman" panose="02020603050405020304" pitchFamily="18" charset="0"/>
                <a:ea typeface="Times New Roman" panose="02020603050405020304" pitchFamily="18" charset="0"/>
              </a:rPr>
              <a:t> Available at:</a:t>
            </a:r>
            <a:r>
              <a:rPr lang="en-GB" sz="1100" u="none" strike="noStrike" dirty="0">
                <a:effectLst/>
                <a:latin typeface="Times New Roman" panose="02020603050405020304" pitchFamily="18" charset="0"/>
                <a:ea typeface="Times New Roman" panose="02020603050405020304" pitchFamily="18" charset="0"/>
              </a:rPr>
              <a:t> https://group.accor.com/-/media/Corporate/Commitment/PDF-for-pages/Planet21Research/Empreinte/Empreinte-2016-environnementale/accorhotels_environmental_foot_print_2016.pdf</a:t>
            </a:r>
            <a:r>
              <a:rPr lang="en-GB" sz="1100" dirty="0">
                <a:effectLst/>
                <a:latin typeface="Times New Roman" panose="02020603050405020304" pitchFamily="18" charset="0"/>
                <a:ea typeface="Times New Roman" panose="02020603050405020304" pitchFamily="18" charset="0"/>
              </a:rPr>
              <a:t> [Accessed on: 28-01-2025]</a:t>
            </a:r>
            <a:endParaRPr lang="en-US" sz="1100" dirty="0">
              <a:effectLst/>
              <a:latin typeface="Times New Roman" panose="02020603050405020304" pitchFamily="18" charset="0"/>
              <a:ea typeface="Times New Roman" panose="02020603050405020304" pitchFamily="18" charset="0"/>
            </a:endParaRPr>
          </a:p>
          <a:p>
            <a:pPr marL="0" marR="0" algn="just">
              <a:spcBef>
                <a:spcPts val="0"/>
              </a:spcBef>
            </a:pPr>
            <a:r>
              <a:rPr lang="en-GB" sz="1100" dirty="0" err="1">
                <a:effectLst/>
                <a:latin typeface="Times New Roman" panose="02020603050405020304" pitchFamily="18" charset="0"/>
                <a:ea typeface="Times New Roman" panose="02020603050405020304" pitchFamily="18" charset="0"/>
              </a:rPr>
              <a:t>Batabyal</a:t>
            </a:r>
            <a:r>
              <a:rPr lang="en-GB" sz="1100" dirty="0">
                <a:effectLst/>
                <a:latin typeface="Times New Roman" panose="02020603050405020304" pitchFamily="18" charset="0"/>
                <a:ea typeface="Times New Roman" panose="02020603050405020304" pitchFamily="18" charset="0"/>
              </a:rPr>
              <a:t>, D. and Das, D.K. (eds) 2019. </a:t>
            </a:r>
            <a:r>
              <a:rPr lang="en-GB" sz="1100" i="1" dirty="0">
                <a:effectLst/>
                <a:latin typeface="Times New Roman" panose="02020603050405020304" pitchFamily="18" charset="0"/>
                <a:ea typeface="Times New Roman" panose="02020603050405020304" pitchFamily="18" charset="0"/>
              </a:rPr>
              <a:t>Global trends, practices, and challenges in contemporary tourism and hospitality management. </a:t>
            </a:r>
            <a:r>
              <a:rPr lang="en-GB" sz="1100" dirty="0">
                <a:effectLst/>
                <a:latin typeface="Times New Roman" panose="02020603050405020304" pitchFamily="18" charset="0"/>
                <a:ea typeface="Times New Roman" panose="02020603050405020304" pitchFamily="18" charset="0"/>
              </a:rPr>
              <a:t>Hershey, Pennsylvania: Business Science Reference, an imprint of </a:t>
            </a:r>
            <a:r>
              <a:rPr lang="en-GB" sz="1100" dirty="0" err="1">
                <a:effectLst/>
                <a:latin typeface="Times New Roman" panose="02020603050405020304" pitchFamily="18" charset="0"/>
                <a:ea typeface="Times New Roman" panose="02020603050405020304" pitchFamily="18" charset="0"/>
              </a:rPr>
              <a:t>IGI</a:t>
            </a:r>
            <a:r>
              <a:rPr lang="en-GB" sz="1100" dirty="0">
                <a:effectLst/>
                <a:latin typeface="Times New Roman" panose="02020603050405020304" pitchFamily="18" charset="0"/>
                <a:ea typeface="Times New Roman" panose="02020603050405020304" pitchFamily="18" charset="0"/>
              </a:rPr>
              <a:t> Global.</a:t>
            </a:r>
            <a:endParaRPr lang="en-US" sz="1100" dirty="0">
              <a:effectLst/>
              <a:latin typeface="Times New Roman" panose="02020603050405020304" pitchFamily="18" charset="0"/>
              <a:ea typeface="Times New Roman" panose="02020603050405020304" pitchFamily="18" charset="0"/>
            </a:endParaRPr>
          </a:p>
          <a:p>
            <a:pPr marL="0" marR="0" algn="just">
              <a:spcBef>
                <a:spcPts val="0"/>
              </a:spcBef>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Bihari Singh, A., Gaurav, G., Sarkar, P., Sharan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Dangayach</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G. and Lal Meena, M., 2024. Current understanding, motivations, and barriers towards implementing sustainable initiatives in the hospitality industry in the age of automation and artificial intelligence.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Recent Patents on Engineering</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18</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(7), pp.2-25. </a:t>
            </a:r>
            <a:endParaRPr lang="en-US" sz="11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spcBef>
                <a:spcPts val="0"/>
              </a:spcBef>
            </a:pPr>
            <a:r>
              <a:rPr lang="en-GB" sz="1100" dirty="0">
                <a:effectLst/>
                <a:latin typeface="Times New Roman" panose="02020603050405020304" pitchFamily="18" charset="0"/>
                <a:ea typeface="Times New Roman" panose="02020603050405020304" pitchFamily="18" charset="0"/>
              </a:rPr>
              <a:t>Cortez, S.C., Cherri, A.C., </a:t>
            </a:r>
            <a:r>
              <a:rPr lang="en-GB" sz="1100" dirty="0" err="1">
                <a:effectLst/>
                <a:latin typeface="Times New Roman" panose="02020603050405020304" pitchFamily="18" charset="0"/>
                <a:ea typeface="Times New Roman" panose="02020603050405020304" pitchFamily="18" charset="0"/>
              </a:rPr>
              <a:t>Jugend</a:t>
            </a:r>
            <a:r>
              <a:rPr lang="en-GB" sz="1100" dirty="0">
                <a:effectLst/>
                <a:latin typeface="Times New Roman" panose="02020603050405020304" pitchFamily="18" charset="0"/>
                <a:ea typeface="Times New Roman" panose="02020603050405020304" pitchFamily="18" charset="0"/>
              </a:rPr>
              <a:t>, D., Jesus, G.M. and Bezerra, B.S., 2022. How Can Biodigesters Help Drive the Circular Economy? An Analysis Based on the SWOT Matrix and Case Studies. </a:t>
            </a:r>
            <a:r>
              <a:rPr lang="en-GB" sz="1100" i="1" dirty="0">
                <a:effectLst/>
                <a:latin typeface="Times New Roman" panose="02020603050405020304" pitchFamily="18" charset="0"/>
                <a:ea typeface="Times New Roman" panose="02020603050405020304" pitchFamily="18" charset="0"/>
              </a:rPr>
              <a:t>Sustainability, 14</a:t>
            </a:r>
            <a:r>
              <a:rPr lang="en-GB" sz="1100" dirty="0">
                <a:effectLst/>
                <a:latin typeface="Times New Roman" panose="02020603050405020304" pitchFamily="18" charset="0"/>
                <a:ea typeface="Times New Roman" panose="02020603050405020304" pitchFamily="18" charset="0"/>
              </a:rPr>
              <a:t>(13), p.7972.</a:t>
            </a:r>
            <a:endParaRPr lang="en-US" sz="1100" dirty="0">
              <a:effectLst/>
              <a:latin typeface="Times New Roman" panose="02020603050405020304" pitchFamily="18" charset="0"/>
              <a:ea typeface="Times New Roman" panose="02020603050405020304" pitchFamily="18" charset="0"/>
            </a:endParaRPr>
          </a:p>
          <a:p>
            <a:pPr marL="0" marR="0" algn="just">
              <a:spcBef>
                <a:spcPts val="0"/>
              </a:spcBef>
            </a:pPr>
            <a:r>
              <a:rPr lang="en-GB" sz="1100" dirty="0">
                <a:effectLst/>
                <a:latin typeface="Times New Roman" panose="02020603050405020304" pitchFamily="18" charset="0"/>
                <a:ea typeface="Times New Roman" panose="02020603050405020304" pitchFamily="18" charset="0"/>
              </a:rPr>
              <a:t>Costa, V. and Costa, C. (eds) 2022. S</a:t>
            </a:r>
            <a:r>
              <a:rPr lang="en-GB" sz="1100" i="1" dirty="0">
                <a:effectLst/>
                <a:latin typeface="Times New Roman" panose="02020603050405020304" pitchFamily="18" charset="0"/>
                <a:ea typeface="Times New Roman" panose="02020603050405020304" pitchFamily="18" charset="0"/>
              </a:rPr>
              <a:t>ustainability and competitiveness in the hospitality industry. </a:t>
            </a:r>
            <a:r>
              <a:rPr lang="en-GB" sz="1100" dirty="0">
                <a:effectLst/>
                <a:latin typeface="Times New Roman" panose="02020603050405020304" pitchFamily="18" charset="0"/>
                <a:ea typeface="Times New Roman" panose="02020603050405020304" pitchFamily="18" charset="0"/>
              </a:rPr>
              <a:t>Hershey, Pennsylvania: Business Science. </a:t>
            </a:r>
            <a:endParaRPr lang="en-US" sz="1100" dirty="0">
              <a:effectLst/>
              <a:latin typeface="Times New Roman" panose="02020603050405020304" pitchFamily="18" charset="0"/>
              <a:ea typeface="Times New Roman" panose="02020603050405020304" pitchFamily="18" charset="0"/>
            </a:endParaRPr>
          </a:p>
          <a:p>
            <a:pPr marL="0" marR="0" algn="just">
              <a:spcBef>
                <a:spcPts val="0"/>
              </a:spcBef>
            </a:pP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Elkhwesky</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Z., Salem, I.E., Varmus, M. and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Ramkissoon</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H., 2022. Sustainable practices in hospitality pre and amid COVID‐19 pandemic: Looking back for moving forward post‐COVID‐19.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Sustainable Development</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30</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(5), pp.1426-1448. </a:t>
            </a:r>
            <a:endParaRPr lang="en-US" sz="11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spcBef>
                <a:spcPts val="0"/>
              </a:spcBef>
            </a:pPr>
            <a:r>
              <a:rPr lang="en-GB" sz="1100" dirty="0">
                <a:effectLst/>
                <a:latin typeface="Times New Roman" panose="02020603050405020304" pitchFamily="18" charset="0"/>
                <a:ea typeface="Times New Roman" panose="02020603050405020304" pitchFamily="18" charset="0"/>
              </a:rPr>
              <a:t>European Parliament, 2020.</a:t>
            </a:r>
            <a:r>
              <a:rPr lang="en-GB" sz="1100" i="1" dirty="0">
                <a:effectLst/>
                <a:latin typeface="Times New Roman" panose="02020603050405020304" pitchFamily="18" charset="0"/>
                <a:ea typeface="Times New Roman" panose="02020603050405020304" pitchFamily="18" charset="0"/>
              </a:rPr>
              <a:t> Green Deal: Key to a Climate-Neutral and Sustainable EU.</a:t>
            </a:r>
            <a:r>
              <a:rPr lang="en-GB" sz="1100" dirty="0">
                <a:effectLst/>
                <a:latin typeface="Times New Roman" panose="02020603050405020304" pitchFamily="18" charset="0"/>
                <a:ea typeface="Times New Roman" panose="02020603050405020304" pitchFamily="18" charset="0"/>
              </a:rPr>
              <a:t> Available at:</a:t>
            </a:r>
            <a:r>
              <a:rPr lang="en-GB" sz="1100" u="none" strike="noStrike" dirty="0">
                <a:effectLst/>
                <a:latin typeface="Times New Roman" panose="02020603050405020304" pitchFamily="18" charset="0"/>
                <a:ea typeface="Times New Roman" panose="02020603050405020304" pitchFamily="18" charset="0"/>
              </a:rPr>
              <a:t> https://www.europarl.europa.eu/topics/en/article/20200618STO81513/green-deal-key-to-a-climate-neutral-and-sustainable-eu#:~:text=to%20climate%20change-,The%20European%20Green%20Deal%20goals%20and%20benefits,and%20climate%20neutrality%20by%202050.</a:t>
            </a:r>
            <a:r>
              <a:rPr lang="en-GB" sz="1100" dirty="0">
                <a:effectLst/>
                <a:latin typeface="Times New Roman" panose="02020603050405020304" pitchFamily="18" charset="0"/>
                <a:ea typeface="Times New Roman" panose="02020603050405020304" pitchFamily="18" charset="0"/>
              </a:rPr>
              <a:t> [Accessed on: 28-01-2025]</a:t>
            </a:r>
            <a:endParaRPr lang="en-US" sz="1100" dirty="0">
              <a:effectLst/>
              <a:latin typeface="Times New Roman" panose="02020603050405020304" pitchFamily="18" charset="0"/>
              <a:ea typeface="Times New Roman" panose="02020603050405020304" pitchFamily="18" charset="0"/>
            </a:endParaRPr>
          </a:p>
          <a:p>
            <a:pPr marL="0" marR="0" algn="just">
              <a:spcBef>
                <a:spcPts val="0"/>
              </a:spcBef>
            </a:pPr>
            <a:r>
              <a:rPr lang="en-GB" sz="1100" dirty="0" err="1">
                <a:effectLst/>
                <a:latin typeface="Times New Roman" panose="02020603050405020304" pitchFamily="18" charset="0"/>
                <a:ea typeface="Times New Roman" panose="02020603050405020304" pitchFamily="18" charset="0"/>
              </a:rPr>
              <a:t>Gajić</a:t>
            </a:r>
            <a:r>
              <a:rPr lang="en-GB" sz="1100" dirty="0">
                <a:effectLst/>
                <a:latin typeface="Times New Roman" panose="02020603050405020304" pitchFamily="18" charset="0"/>
                <a:ea typeface="Times New Roman" panose="02020603050405020304" pitchFamily="18" charset="0"/>
              </a:rPr>
              <a:t>, T., </a:t>
            </a:r>
            <a:r>
              <a:rPr lang="en-GB" sz="1100" dirty="0" err="1">
                <a:effectLst/>
                <a:latin typeface="Times New Roman" panose="02020603050405020304" pitchFamily="18" charset="0"/>
                <a:ea typeface="Times New Roman" panose="02020603050405020304" pitchFamily="18" charset="0"/>
              </a:rPr>
              <a:t>Petrović</a:t>
            </a:r>
            <a:r>
              <a:rPr lang="en-GB" sz="1100" dirty="0">
                <a:effectLst/>
                <a:latin typeface="Times New Roman" panose="02020603050405020304" pitchFamily="18" charset="0"/>
                <a:ea typeface="Times New Roman" panose="02020603050405020304" pitchFamily="18" charset="0"/>
              </a:rPr>
              <a:t>, M.D., </a:t>
            </a:r>
            <a:r>
              <a:rPr lang="en-GB" sz="1100" dirty="0" err="1">
                <a:effectLst/>
                <a:latin typeface="Times New Roman" panose="02020603050405020304" pitchFamily="18" charset="0"/>
                <a:ea typeface="Times New Roman" panose="02020603050405020304" pitchFamily="18" charset="0"/>
              </a:rPr>
              <a:t>Pešić</a:t>
            </a:r>
            <a:r>
              <a:rPr lang="en-GB" sz="1100" dirty="0">
                <a:effectLst/>
                <a:latin typeface="Times New Roman" panose="02020603050405020304" pitchFamily="18" charset="0"/>
                <a:ea typeface="Times New Roman" panose="02020603050405020304" pitchFamily="18" charset="0"/>
              </a:rPr>
              <a:t>, A.M., </a:t>
            </a:r>
            <a:r>
              <a:rPr lang="en-GB" sz="1100" dirty="0" err="1">
                <a:effectLst/>
                <a:latin typeface="Times New Roman" panose="02020603050405020304" pitchFamily="18" charset="0"/>
                <a:ea typeface="Times New Roman" panose="02020603050405020304" pitchFamily="18" charset="0"/>
              </a:rPr>
              <a:t>Conić</a:t>
            </a:r>
            <a:r>
              <a:rPr lang="en-GB" sz="1100" dirty="0">
                <a:effectLst/>
                <a:latin typeface="Times New Roman" panose="02020603050405020304" pitchFamily="18" charset="0"/>
                <a:ea typeface="Times New Roman" panose="02020603050405020304" pitchFamily="18" charset="0"/>
              </a:rPr>
              <a:t>, M. and </a:t>
            </a:r>
            <a:r>
              <a:rPr lang="en-GB" sz="1100" dirty="0" err="1">
                <a:effectLst/>
                <a:latin typeface="Times New Roman" panose="02020603050405020304" pitchFamily="18" charset="0"/>
                <a:ea typeface="Times New Roman" panose="02020603050405020304" pitchFamily="18" charset="0"/>
              </a:rPr>
              <a:t>Gligorijević</a:t>
            </a:r>
            <a:r>
              <a:rPr lang="en-GB" sz="1100" dirty="0">
                <a:effectLst/>
                <a:latin typeface="Times New Roman" panose="02020603050405020304" pitchFamily="18" charset="0"/>
                <a:ea typeface="Times New Roman" panose="02020603050405020304" pitchFamily="18" charset="0"/>
              </a:rPr>
              <a:t>, N., 2024. Innovative Approaches in Hotel Management: Integrating Artificial Intelligence (AI) and the Internet of Things (IoT) to Enhance Operational Efficiency and Sustainability. </a:t>
            </a:r>
            <a:r>
              <a:rPr lang="en-GB" sz="1100" i="1" dirty="0">
                <a:effectLst/>
                <a:latin typeface="Times New Roman" panose="02020603050405020304" pitchFamily="18" charset="0"/>
                <a:ea typeface="Times New Roman" panose="02020603050405020304" pitchFamily="18" charset="0"/>
              </a:rPr>
              <a:t>Sustainability</a:t>
            </a:r>
            <a:r>
              <a:rPr lang="en-GB" sz="1100" dirty="0">
                <a:effectLst/>
                <a:latin typeface="Times New Roman" panose="02020603050405020304" pitchFamily="18" charset="0"/>
                <a:ea typeface="Times New Roman" panose="02020603050405020304" pitchFamily="18" charset="0"/>
              </a:rPr>
              <a:t>, </a:t>
            </a:r>
            <a:r>
              <a:rPr lang="en-GB" sz="1100" i="1" dirty="0">
                <a:effectLst/>
                <a:latin typeface="Times New Roman" panose="02020603050405020304" pitchFamily="18" charset="0"/>
                <a:ea typeface="Times New Roman" panose="02020603050405020304" pitchFamily="18" charset="0"/>
              </a:rPr>
              <a:t>16</a:t>
            </a:r>
            <a:r>
              <a:rPr lang="en-GB" sz="1100" dirty="0">
                <a:effectLst/>
                <a:latin typeface="Times New Roman" panose="02020603050405020304" pitchFamily="18" charset="0"/>
                <a:ea typeface="Times New Roman" panose="02020603050405020304" pitchFamily="18" charset="0"/>
              </a:rPr>
              <a:t>(17), p.7279. </a:t>
            </a:r>
            <a:endParaRPr lang="en-US" sz="1100" dirty="0">
              <a:effectLst/>
              <a:latin typeface="Times New Roman" panose="02020603050405020304" pitchFamily="18" charset="0"/>
              <a:ea typeface="Times New Roman" panose="02020603050405020304" pitchFamily="18" charset="0"/>
            </a:endParaRPr>
          </a:p>
          <a:p>
            <a:pPr marL="0" marR="0" algn="just">
              <a:spcBef>
                <a:spcPts val="0"/>
              </a:spcBef>
            </a:pPr>
            <a:r>
              <a:rPr lang="en-GB" sz="1100" dirty="0">
                <a:effectLst/>
                <a:latin typeface="Times New Roman" panose="02020603050405020304" pitchFamily="18" charset="0"/>
                <a:ea typeface="Times New Roman" panose="02020603050405020304" pitchFamily="18" charset="0"/>
              </a:rPr>
              <a:t>Hilton, 2024. </a:t>
            </a:r>
            <a:r>
              <a:rPr lang="en-GB" sz="1100" i="1" dirty="0">
                <a:effectLst/>
                <a:latin typeface="Times New Roman" panose="02020603050405020304" pitchFamily="18" charset="0"/>
                <a:ea typeface="Times New Roman" panose="02020603050405020304" pitchFamily="18" charset="0"/>
              </a:rPr>
              <a:t>2023 Travel with Purpose Report.</a:t>
            </a:r>
            <a:r>
              <a:rPr lang="en-GB" sz="1100" dirty="0">
                <a:effectLst/>
                <a:latin typeface="Times New Roman" panose="02020603050405020304" pitchFamily="18" charset="0"/>
                <a:ea typeface="Times New Roman" panose="02020603050405020304" pitchFamily="18" charset="0"/>
              </a:rPr>
              <a:t> Available at:</a:t>
            </a:r>
            <a:r>
              <a:rPr lang="en-GB" sz="1100" u="none" strike="noStrike" dirty="0">
                <a:effectLst/>
                <a:latin typeface="Times New Roman" panose="02020603050405020304" pitchFamily="18" charset="0"/>
                <a:ea typeface="Times New Roman" panose="02020603050405020304" pitchFamily="18" charset="0"/>
              </a:rPr>
              <a:t> https://esg.hilton.com/wp-content/uploads/sites/4/2024/05/2023-Travel-with-Purpose-Report-ADA-final.pdf</a:t>
            </a:r>
            <a:r>
              <a:rPr lang="en-GB" sz="1100" dirty="0">
                <a:effectLst/>
                <a:latin typeface="Times New Roman" panose="02020603050405020304" pitchFamily="18" charset="0"/>
                <a:ea typeface="Times New Roman" panose="02020603050405020304" pitchFamily="18" charset="0"/>
              </a:rPr>
              <a:t> [Accessed on: 28-01-2025]</a:t>
            </a:r>
            <a:endParaRPr lang="en-US" sz="1100" dirty="0">
              <a:effectLst/>
              <a:latin typeface="Times New Roman" panose="02020603050405020304" pitchFamily="18" charset="0"/>
              <a:ea typeface="Times New Roman" panose="02020603050405020304" pitchFamily="18" charset="0"/>
            </a:endParaRPr>
          </a:p>
          <a:p>
            <a:pPr marL="0" marR="0" algn="just">
              <a:spcBef>
                <a:spcPts val="0"/>
              </a:spcBef>
            </a:pPr>
            <a:r>
              <a:rPr lang="en-GB" sz="1100" dirty="0">
                <a:effectLst/>
                <a:latin typeface="Times New Roman" panose="02020603050405020304" pitchFamily="18" charset="0"/>
                <a:ea typeface="Times New Roman" panose="02020603050405020304" pitchFamily="18" charset="0"/>
              </a:rPr>
              <a:t>Hussain, K., Sun, H., Ramzan, M., Mahmood, S. and Zubair Saeed, M., 2024. Interpretive Structural </a:t>
            </a:r>
            <a:r>
              <a:rPr lang="en-GB" sz="1100" dirty="0" err="1">
                <a:effectLst/>
                <a:latin typeface="Times New Roman" panose="02020603050405020304" pitchFamily="18" charset="0"/>
                <a:ea typeface="Times New Roman" panose="02020603050405020304" pitchFamily="18" charset="0"/>
              </a:rPr>
              <a:t>Modeling</a:t>
            </a:r>
            <a:r>
              <a:rPr lang="en-GB" sz="1100" dirty="0">
                <a:effectLst/>
                <a:latin typeface="Times New Roman" panose="02020603050405020304" pitchFamily="18" charset="0"/>
                <a:ea typeface="Times New Roman" panose="02020603050405020304" pitchFamily="18" charset="0"/>
              </a:rPr>
              <a:t> of Barriers to sustainable tourism development: A developing economy perspective. </a:t>
            </a:r>
            <a:r>
              <a:rPr lang="en-GB" sz="1100" i="1" dirty="0">
                <a:effectLst/>
                <a:latin typeface="Times New Roman" panose="02020603050405020304" pitchFamily="18" charset="0"/>
                <a:ea typeface="Times New Roman" panose="02020603050405020304" pitchFamily="18" charset="0"/>
              </a:rPr>
              <a:t>Sustainability, 16</a:t>
            </a:r>
            <a:r>
              <a:rPr lang="en-GB" sz="1100" dirty="0">
                <a:effectLst/>
                <a:latin typeface="Times New Roman" panose="02020603050405020304" pitchFamily="18" charset="0"/>
                <a:ea typeface="Times New Roman" panose="02020603050405020304" pitchFamily="18" charset="0"/>
              </a:rPr>
              <a:t>(13), p.5442.</a:t>
            </a:r>
            <a:endParaRPr lang="en-US" sz="1100" dirty="0">
              <a:effectLst/>
              <a:latin typeface="Times New Roman" panose="02020603050405020304" pitchFamily="18" charset="0"/>
              <a:ea typeface="Times New Roman" panose="02020603050405020304" pitchFamily="18" charset="0"/>
            </a:endParaRPr>
          </a:p>
          <a:p>
            <a:pPr marL="0" marR="0" algn="just">
              <a:spcBef>
                <a:spcPts val="0"/>
              </a:spcBef>
            </a:pP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Langgat</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J.,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Ramdani</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B., Pavic, S. and Tok, E., 2023. Environmentally sustainable practices and hotel performance: Evidence from Malaysia.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Sustainability</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15</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(6), p.5289. </a:t>
            </a:r>
            <a:endParaRPr lang="en-US" sz="11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spcBef>
                <a:spcPts val="0"/>
              </a:spcBef>
            </a:pPr>
            <a:r>
              <a:rPr lang="en-GB" sz="1100" dirty="0">
                <a:effectLst/>
                <a:latin typeface="Times New Roman" panose="02020603050405020304" pitchFamily="18" charset="0"/>
                <a:ea typeface="Times New Roman" panose="02020603050405020304" pitchFamily="18" charset="0"/>
              </a:rPr>
              <a:t>Olya, H., </a:t>
            </a:r>
            <a:r>
              <a:rPr lang="en-GB" sz="1100" dirty="0" err="1">
                <a:effectLst/>
                <a:latin typeface="Times New Roman" panose="02020603050405020304" pitchFamily="18" charset="0"/>
                <a:ea typeface="Times New Roman" panose="02020603050405020304" pitchFamily="18" charset="0"/>
              </a:rPr>
              <a:t>Altinay</a:t>
            </a:r>
            <a:r>
              <a:rPr lang="en-GB" sz="1100" dirty="0">
                <a:effectLst/>
                <a:latin typeface="Times New Roman" panose="02020603050405020304" pitchFamily="18" charset="0"/>
                <a:ea typeface="Times New Roman" panose="02020603050405020304" pitchFamily="18" charset="0"/>
              </a:rPr>
              <a:t>, L., </a:t>
            </a:r>
            <a:r>
              <a:rPr lang="en-GB" sz="1100" dirty="0" err="1">
                <a:effectLst/>
                <a:latin typeface="Times New Roman" panose="02020603050405020304" pitchFamily="18" charset="0"/>
                <a:ea typeface="Times New Roman" panose="02020603050405020304" pitchFamily="18" charset="0"/>
              </a:rPr>
              <a:t>Farmaki</a:t>
            </a:r>
            <a:r>
              <a:rPr lang="en-GB" sz="1100" dirty="0">
                <a:effectLst/>
                <a:latin typeface="Times New Roman" panose="02020603050405020304" pitchFamily="18" charset="0"/>
                <a:ea typeface="Times New Roman" panose="02020603050405020304" pitchFamily="18" charset="0"/>
              </a:rPr>
              <a:t>, A., </a:t>
            </a:r>
            <a:r>
              <a:rPr lang="en-GB" sz="1100" dirty="0" err="1">
                <a:effectLst/>
                <a:latin typeface="Times New Roman" panose="02020603050405020304" pitchFamily="18" charset="0"/>
                <a:ea typeface="Times New Roman" panose="02020603050405020304" pitchFamily="18" charset="0"/>
              </a:rPr>
              <a:t>Kenebayeva</a:t>
            </a:r>
            <a:r>
              <a:rPr lang="en-GB" sz="1100" dirty="0">
                <a:effectLst/>
                <a:latin typeface="Times New Roman" panose="02020603050405020304" pitchFamily="18" charset="0"/>
                <a:ea typeface="Times New Roman" panose="02020603050405020304" pitchFamily="18" charset="0"/>
              </a:rPr>
              <a:t>, A. and </a:t>
            </a:r>
            <a:r>
              <a:rPr lang="en-GB" sz="1100" dirty="0" err="1">
                <a:effectLst/>
                <a:latin typeface="Times New Roman" panose="02020603050405020304" pitchFamily="18" charset="0"/>
                <a:ea typeface="Times New Roman" panose="02020603050405020304" pitchFamily="18" charset="0"/>
              </a:rPr>
              <a:t>Gursoy</a:t>
            </a:r>
            <a:r>
              <a:rPr lang="en-GB" sz="1100" dirty="0">
                <a:effectLst/>
                <a:latin typeface="Times New Roman" panose="02020603050405020304" pitchFamily="18" charset="0"/>
                <a:ea typeface="Times New Roman" panose="02020603050405020304" pitchFamily="18" charset="0"/>
              </a:rPr>
              <a:t>, D., 2021. Hotels' sustainability practices and guests' familiarity, attitudes, and behaviours. In Sustainable Consumer Behaviour and the Environment (pp. 43-61). Routledge. </a:t>
            </a:r>
            <a:endParaRPr lang="en-US" sz="1100" dirty="0">
              <a:effectLst/>
              <a:latin typeface="Times New Roman" panose="02020603050405020304" pitchFamily="18" charset="0"/>
              <a:ea typeface="Times New Roman" panose="02020603050405020304" pitchFamily="18" charset="0"/>
            </a:endParaRPr>
          </a:p>
          <a:p>
            <a:pPr marL="0" marR="0" algn="just">
              <a:spcBef>
                <a:spcPts val="0"/>
              </a:spcBef>
            </a:pPr>
            <a:r>
              <a:rPr lang="en-GB" sz="1100" dirty="0">
                <a:effectLst/>
                <a:latin typeface="Times New Roman" panose="02020603050405020304" pitchFamily="18" charset="0"/>
                <a:ea typeface="Times New Roman" panose="02020603050405020304" pitchFamily="18" charset="0"/>
              </a:rPr>
              <a:t>Salah, </a:t>
            </a:r>
            <a:r>
              <a:rPr lang="en-GB" sz="1100" dirty="0" err="1">
                <a:effectLst/>
                <a:latin typeface="Times New Roman" panose="02020603050405020304" pitchFamily="18" charset="0"/>
                <a:ea typeface="Times New Roman" panose="02020603050405020304" pitchFamily="18" charset="0"/>
              </a:rPr>
              <a:t>S.I</a:t>
            </a:r>
            <a:r>
              <a:rPr lang="en-GB" sz="1100" dirty="0">
                <a:effectLst/>
                <a:latin typeface="Times New Roman" panose="02020603050405020304" pitchFamily="18" charset="0"/>
                <a:ea typeface="Times New Roman" panose="02020603050405020304" pitchFamily="18" charset="0"/>
              </a:rPr>
              <a:t>., </a:t>
            </a:r>
            <a:r>
              <a:rPr lang="en-GB" sz="1100" dirty="0" err="1">
                <a:effectLst/>
                <a:latin typeface="Times New Roman" panose="02020603050405020304" pitchFamily="18" charset="0"/>
                <a:ea typeface="Times New Roman" panose="02020603050405020304" pitchFamily="18" charset="0"/>
              </a:rPr>
              <a:t>Eltaweel</a:t>
            </a:r>
            <a:r>
              <a:rPr lang="en-GB" sz="1100" dirty="0">
                <a:effectLst/>
                <a:latin typeface="Times New Roman" panose="02020603050405020304" pitchFamily="18" charset="0"/>
                <a:ea typeface="Times New Roman" panose="02020603050405020304" pitchFamily="18" charset="0"/>
              </a:rPr>
              <a:t>, M. and </a:t>
            </a:r>
            <a:r>
              <a:rPr lang="en-GB" sz="1100" dirty="0" err="1">
                <a:effectLst/>
                <a:latin typeface="Times New Roman" panose="02020603050405020304" pitchFamily="18" charset="0"/>
                <a:ea typeface="Times New Roman" panose="02020603050405020304" pitchFamily="18" charset="0"/>
              </a:rPr>
              <a:t>Abeykoon</a:t>
            </a:r>
            <a:r>
              <a:rPr lang="en-GB" sz="1100" dirty="0">
                <a:effectLst/>
                <a:latin typeface="Times New Roman" panose="02020603050405020304" pitchFamily="18" charset="0"/>
                <a:ea typeface="Times New Roman" panose="02020603050405020304" pitchFamily="18" charset="0"/>
              </a:rPr>
              <a:t>, C., 2022. Towards a sustainable energy future for Egypt: A systematic review of renewable energy sources, technologies, challenges, and recommendations. </a:t>
            </a:r>
            <a:r>
              <a:rPr lang="en-GB" sz="1100" i="1" dirty="0">
                <a:effectLst/>
                <a:latin typeface="Times New Roman" panose="02020603050405020304" pitchFamily="18" charset="0"/>
                <a:ea typeface="Times New Roman" panose="02020603050405020304" pitchFamily="18" charset="0"/>
              </a:rPr>
              <a:t>Cleaner Engineering and Technology, 8, </a:t>
            </a:r>
            <a:r>
              <a:rPr lang="en-GB" sz="1100" dirty="0">
                <a:effectLst/>
                <a:latin typeface="Times New Roman" panose="02020603050405020304" pitchFamily="18" charset="0"/>
                <a:ea typeface="Times New Roman" panose="02020603050405020304" pitchFamily="18" charset="0"/>
              </a:rPr>
              <a:t>p.100497. </a:t>
            </a:r>
            <a:endParaRPr lang="en-US" sz="1100" dirty="0">
              <a:effectLst/>
              <a:latin typeface="Times New Roman" panose="02020603050405020304" pitchFamily="18" charset="0"/>
              <a:ea typeface="Times New Roman" panose="02020603050405020304" pitchFamily="18" charset="0"/>
            </a:endParaRPr>
          </a:p>
          <a:p>
            <a:pPr marL="0" marR="0" algn="just">
              <a:spcBef>
                <a:spcPts val="0"/>
              </a:spcBef>
            </a:pPr>
            <a:r>
              <a:rPr lang="en-GB" sz="1100" dirty="0" err="1">
                <a:effectLst/>
                <a:latin typeface="Times New Roman" panose="02020603050405020304" pitchFamily="18" charset="0"/>
                <a:ea typeface="Times New Roman" panose="02020603050405020304" pitchFamily="18" charset="0"/>
              </a:rPr>
              <a:t>Taherdoost</a:t>
            </a:r>
            <a:r>
              <a:rPr lang="en-GB" sz="1100" dirty="0">
                <a:effectLst/>
                <a:latin typeface="Times New Roman" panose="02020603050405020304" pitchFamily="18" charset="0"/>
                <a:ea typeface="Times New Roman" panose="02020603050405020304" pitchFamily="18" charset="0"/>
              </a:rPr>
              <a:t>, H., 2021. Data collection methods and tools for research, a step-by-step guide to choose data collection technique for academic and business research projects. </a:t>
            </a:r>
            <a:r>
              <a:rPr lang="en-GB" sz="1100" i="1" dirty="0">
                <a:effectLst/>
                <a:latin typeface="Times New Roman" panose="02020603050405020304" pitchFamily="18" charset="0"/>
                <a:ea typeface="Times New Roman" panose="02020603050405020304" pitchFamily="18" charset="0"/>
              </a:rPr>
              <a:t>International Journal of Academic Research in Management (</a:t>
            </a:r>
            <a:r>
              <a:rPr lang="en-GB" sz="1100" i="1" dirty="0" err="1">
                <a:effectLst/>
                <a:latin typeface="Times New Roman" panose="02020603050405020304" pitchFamily="18" charset="0"/>
                <a:ea typeface="Times New Roman" panose="02020603050405020304" pitchFamily="18" charset="0"/>
              </a:rPr>
              <a:t>IJARM</a:t>
            </a:r>
            <a:r>
              <a:rPr lang="en-GB" sz="1100" i="1" dirty="0">
                <a:effectLst/>
                <a:latin typeface="Times New Roman" panose="02020603050405020304" pitchFamily="18" charset="0"/>
                <a:ea typeface="Times New Roman" panose="02020603050405020304" pitchFamily="18" charset="0"/>
              </a:rPr>
              <a:t>), 10</a:t>
            </a:r>
            <a:r>
              <a:rPr lang="en-GB" sz="1100" dirty="0">
                <a:effectLst/>
                <a:latin typeface="Times New Roman" panose="02020603050405020304" pitchFamily="18" charset="0"/>
                <a:ea typeface="Times New Roman" panose="02020603050405020304" pitchFamily="18" charset="0"/>
              </a:rPr>
              <a:t>(1), pp.10-38. </a:t>
            </a:r>
            <a:endParaRPr lang="en-US" sz="1100" dirty="0">
              <a:effectLst/>
              <a:latin typeface="Times New Roman" panose="02020603050405020304" pitchFamily="18" charset="0"/>
              <a:ea typeface="Times New Roman" panose="02020603050405020304" pitchFamily="18" charset="0"/>
            </a:endParaRPr>
          </a:p>
          <a:p>
            <a:pPr algn="just">
              <a:spcBef>
                <a:spcPts val="0"/>
              </a:spcBef>
            </a:pPr>
            <a:endParaRPr lang="en-US" sz="1100" dirty="0"/>
          </a:p>
        </p:txBody>
      </p:sp>
    </p:spTree>
    <p:extLst>
      <p:ext uri="{BB962C8B-B14F-4D97-AF65-F5344CB8AC3E}">
        <p14:creationId xmlns:p14="http://schemas.microsoft.com/office/powerpoint/2010/main" val="42883422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47</TotalTime>
  <Words>2621</Words>
  <Application>Microsoft Office PowerPoint</Application>
  <PresentationFormat>Widescreen</PresentationFormat>
  <Paragraphs>129</Paragraphs>
  <Slides>17</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Aptos</vt:lpstr>
      <vt:lpstr>Aptos Display</vt:lpstr>
      <vt:lpstr>Arial</vt:lpstr>
      <vt:lpstr>Calibri</vt:lpstr>
      <vt:lpstr>Symbol</vt:lpstr>
      <vt:lpstr>Times New Roman</vt:lpstr>
      <vt:lpstr>Office Theme</vt:lpstr>
      <vt:lpstr>CONTEMPORARY THEMES IN THE HOTEL AND HOSPITALITY SECTOR</vt:lpstr>
      <vt:lpstr>  Acknowledgement of AI tool use</vt:lpstr>
      <vt:lpstr>INTRODUCTION </vt:lpstr>
      <vt:lpstr>LITERATURE REVIEW: BRIEF OVERVIEW OF SOME KEY THEORIES AND CONCEPTS</vt:lpstr>
      <vt:lpstr>LITERATURE REVIEW: IMPACT OF SUSTAINABILITY IN THE HOSPITALITY AND HOTEL INDUSTRY</vt:lpstr>
      <vt:lpstr>LITERATURE REVIEW: LATEST FINDINGS</vt:lpstr>
      <vt:lpstr>METHOD</vt:lpstr>
      <vt:lpstr>THEME IMPACT ANALYSIS (PESTEL)</vt:lpstr>
      <vt:lpstr>THEME IMPACT ANALYSIS (PESTEL)</vt:lpstr>
      <vt:lpstr>THEME IMPACT ANALYSIS (LITERATURE ALIGNMENT)</vt:lpstr>
      <vt:lpstr>THEME IMPACT ANALYSIS (EXAMPLES)</vt:lpstr>
      <vt:lpstr>THEME IMPACT ANALYSIS (STRENGTHS)</vt:lpstr>
      <vt:lpstr>THEME IMPACT ANALYSIS (LIMITATIONS)</vt:lpstr>
      <vt:lpstr>CONCLUSION</vt:lpstr>
      <vt:lpstr>RECOMMENDATIONS</vt:lpstr>
      <vt:lpstr>RECOMMENDATIONS CONTINUED</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THEMES IN THE HOTEL AND HOSPITALITY SECTOR</dc:title>
  <dc:creator>_user_ _user_</dc:creator>
  <cp:lastModifiedBy>Alexandra Maria Ioana Stanciu</cp:lastModifiedBy>
  <cp:revision>10</cp:revision>
  <dcterms:created xsi:type="dcterms:W3CDTF">2025-01-29T07:12:57Z</dcterms:created>
  <dcterms:modified xsi:type="dcterms:W3CDTF">2025-02-23T20:28:25Z</dcterms:modified>
</cp:coreProperties>
</file>