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5.xml" ContentType="application/vnd.openxmlformats-officedocument.presentationml.tags+xml"/>
  <Override PartName="/ppt/notesSlides/notesSlide2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30"/>
  </p:notesMasterIdLst>
  <p:sldIdLst>
    <p:sldId id="346" r:id="rId2"/>
    <p:sldId id="312" r:id="rId3"/>
    <p:sldId id="267" r:id="rId4"/>
    <p:sldId id="314" r:id="rId5"/>
    <p:sldId id="288" r:id="rId6"/>
    <p:sldId id="270" r:id="rId7"/>
    <p:sldId id="342" r:id="rId8"/>
    <p:sldId id="344" r:id="rId9"/>
    <p:sldId id="345" r:id="rId10"/>
    <p:sldId id="343" r:id="rId11"/>
    <p:sldId id="289" r:id="rId12"/>
    <p:sldId id="328" r:id="rId13"/>
    <p:sldId id="329" r:id="rId14"/>
    <p:sldId id="330" r:id="rId15"/>
    <p:sldId id="331" r:id="rId16"/>
    <p:sldId id="332" r:id="rId17"/>
    <p:sldId id="333" r:id="rId18"/>
    <p:sldId id="334" r:id="rId19"/>
    <p:sldId id="335" r:id="rId20"/>
    <p:sldId id="336" r:id="rId21"/>
    <p:sldId id="337" r:id="rId22"/>
    <p:sldId id="338" r:id="rId23"/>
    <p:sldId id="339" r:id="rId24"/>
    <p:sldId id="340" r:id="rId25"/>
    <p:sldId id="341" r:id="rId26"/>
    <p:sldId id="290" r:id="rId27"/>
    <p:sldId id="327" r:id="rId28"/>
    <p:sldId id="302" r:id="rId2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346"/>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27"/>
            <p14:sldId id="30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240C1F-D851-4F4A-B90A-0DE04E780A42}" v="2" dt="2021-09-20T15:02:02.3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662" autoAdjust="0"/>
    <p:restoredTop sz="83483" autoAdjust="0"/>
  </p:normalViewPr>
  <p:slideViewPr>
    <p:cSldViewPr>
      <p:cViewPr varScale="1">
        <p:scale>
          <a:sx n="71" d="100"/>
          <a:sy n="71" d="100"/>
        </p:scale>
        <p:origin x="1555" y="67"/>
      </p:cViewPr>
      <p:guideLst>
        <p:guide orient="horz" pos="2160"/>
        <p:guide pos="2880"/>
      </p:guideLst>
    </p:cSldViewPr>
  </p:slideViewPr>
  <p:outlineViewPr>
    <p:cViewPr>
      <p:scale>
        <a:sx n="33" d="100"/>
        <a:sy n="33" d="100"/>
      </p:scale>
      <p:origin x="0" y="-102"/>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dirty="0"/>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dirty="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dirty="0"/>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dirty="0"/>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dirty="0"/>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dirty="0"/>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dirty="0"/>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dirty="0" err="1"/>
            <a:t>Mens</a:t>
          </a:r>
          <a:r>
            <a:rPr lang="en-GB" dirty="0"/>
            <a:t> Rea.</a:t>
          </a:r>
        </a:p>
        <a:p>
          <a:r>
            <a:rPr lang="en-GB" dirty="0"/>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dirty="0" err="1"/>
            <a:t>Actus</a:t>
          </a:r>
          <a:r>
            <a:rPr lang="en-GB" dirty="0"/>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dirty="0"/>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dirty="0"/>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dirty="0"/>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dirty="0"/>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dirty="0"/>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dirty="0"/>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Causation must be </a:t>
          </a:r>
          <a:r>
            <a:rPr lang="en-GB" sz="1600" kern="1200" dirty="0">
              <a:latin typeface="Corbel" panose="020B0503020204020204"/>
            </a:rPr>
            <a:t>established</a:t>
          </a:r>
          <a:endParaRPr lang="en-GB" sz="1600" kern="1200" dirty="0"/>
        </a:p>
      </dsp:txBody>
      <dsp:txXfrm>
        <a:off x="4062903" y="3258107"/>
        <a:ext cx="1400599" cy="6791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Act</a:t>
          </a:r>
        </a:p>
        <a:p>
          <a:pPr marL="228600" lvl="1" indent="-228600" algn="l" defTabSz="889000">
            <a:lnSpc>
              <a:spcPct val="90000"/>
            </a:lnSpc>
            <a:spcBef>
              <a:spcPct val="0"/>
            </a:spcBef>
            <a:spcAft>
              <a:spcPct val="15000"/>
            </a:spcAft>
            <a:buChar char="•"/>
          </a:pPr>
          <a:r>
            <a:rPr lang="en-GB" sz="2000" kern="1200" dirty="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dirty="0"/>
            <a:t>Circumstance</a:t>
          </a:r>
        </a:p>
      </dsp:txBody>
      <dsp:txXfrm>
        <a:off x="4113228" y="2944379"/>
        <a:ext cx="1354255" cy="519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dirty="0"/>
            <a:t>Causal link</a:t>
          </a:r>
        </a:p>
      </dsp:txBody>
      <dsp:txXfrm>
        <a:off x="3571186" y="3510514"/>
        <a:ext cx="1878843" cy="11475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Mens</a:t>
          </a:r>
          <a:r>
            <a:rPr lang="en-GB" sz="1300" kern="1200" dirty="0"/>
            <a:t> Rea.</a:t>
          </a:r>
        </a:p>
        <a:p>
          <a:pPr marL="0" lvl="0" indent="0" algn="ctr" defTabSz="577850">
            <a:lnSpc>
              <a:spcPct val="90000"/>
            </a:lnSpc>
            <a:spcBef>
              <a:spcPct val="0"/>
            </a:spcBef>
            <a:spcAft>
              <a:spcPct val="35000"/>
            </a:spcAft>
            <a:buNone/>
          </a:pPr>
          <a:r>
            <a:rPr lang="en-GB" sz="1300" kern="1200" dirty="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err="1"/>
            <a:t>Actus</a:t>
          </a:r>
          <a:r>
            <a:rPr lang="en-GB" sz="1300" kern="1200" dirty="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dirty="0"/>
            <a:t>Causation must be established</a:t>
          </a:r>
        </a:p>
      </dsp:txBody>
      <dsp:txXfrm>
        <a:off x="4931040" y="3278179"/>
        <a:ext cx="1067986" cy="71589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24/01/2024</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fld id="{9A27DEDD-19EF-42D9-A101-62D86A805F2D}" type="slidenum">
              <a:rPr lang="en-GB" smtClean="0"/>
              <a:t>3</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5</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6</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1" u="sng" dirty="0"/>
              <a:t>Concerned with the physical movement of the D’s body</a:t>
            </a:r>
          </a:p>
          <a:p>
            <a:pPr eaLnBrk="1" hangingPunct="1"/>
            <a:endParaRPr lang="en-GB" b="1" u="sng" dirty="0"/>
          </a:p>
          <a:p>
            <a:pPr eaLnBrk="1" hangingPunct="1"/>
            <a:r>
              <a:rPr lang="en-GB" b="1" u="sng" dirty="0"/>
              <a:t>All criminal offences require a conduct element of some description as it is this element that locates where and when the offence happened</a:t>
            </a:r>
          </a:p>
          <a:p>
            <a:pPr eaLnBrk="1" hangingPunct="1"/>
            <a:endParaRPr lang="en-GB" b="1" u="sng" dirty="0"/>
          </a:p>
          <a:p>
            <a:pPr eaLnBrk="1" hangingPunct="1"/>
            <a:endParaRPr lang="en-GB" b="1" u="sng" dirty="0"/>
          </a:p>
          <a:p>
            <a:pPr eaLnBrk="1" hangingPunct="1"/>
            <a:r>
              <a:rPr lang="en-GB" b="1" u="sng" dirty="0"/>
              <a:t>The conduct required for different offences will vary considerably. For example, some offences require specific acts such as penile penetration or driving.</a:t>
            </a:r>
          </a:p>
          <a:p>
            <a:pPr eaLnBrk="1" hangingPunct="1"/>
            <a:endParaRPr lang="en-GB" b="1" u="sng" dirty="0"/>
          </a:p>
          <a:p>
            <a:pPr eaLnBrk="1" hangingPunct="1"/>
            <a:r>
              <a:rPr lang="en-GB" b="1" u="sng" dirty="0"/>
              <a:t>However, it is also common to leave the conduct element unspecified. This is often the case when an offence is seeking to criminalise a certain harmful result no matter how its is caused by D. For example, the actus </a:t>
            </a:r>
            <a:r>
              <a:rPr lang="en-GB" b="1" u="sng" dirty="0" err="1"/>
              <a:t>reus</a:t>
            </a:r>
            <a:r>
              <a:rPr lang="en-GB" b="1" u="sng" dirty="0"/>
              <a:t> of murder includes ANY conduct that causes the unlawful death of a person; it does not matter if it is hitting, or shooting or stabbing etc. The conduct element is still essential to proving the D’s liability as it is the element that links the D to the death, but D’s method of killing is unspecified in the offence.</a:t>
            </a:r>
          </a:p>
          <a:p>
            <a:pPr eaLnBrk="1" hangingPunct="1"/>
            <a:endParaRPr lang="en-GB" b="1" u="sng" dirty="0"/>
          </a:p>
          <a:p>
            <a:pPr eaLnBrk="1" hangingPunct="1"/>
            <a:r>
              <a:rPr lang="en-GB" b="0" u="none" dirty="0"/>
              <a:t>PROHIBITED</a:t>
            </a:r>
            <a:r>
              <a:rPr lang="en-GB" b="0" u="none" baseline="0" dirty="0"/>
              <a:t> ACT: Criminal conduct usually requires D to commit a prohibited act. Crimes such as murder and causing GBH invoke images such as stabbing, shooting, kicking, punching.</a:t>
            </a:r>
          </a:p>
          <a:p>
            <a:pPr eaLnBrk="1" hangingPunct="1"/>
            <a:endParaRPr lang="en-GB" b="0" u="none" baseline="0" dirty="0"/>
          </a:p>
          <a:p>
            <a:pPr eaLnBrk="1" hangingPunct="1"/>
            <a:r>
              <a:rPr lang="en-GB" b="0" u="none" baseline="0" dirty="0"/>
              <a:t>WORDS: Conduct also includes words – for example, The words that the D uses can lead to an assault.</a:t>
            </a:r>
          </a:p>
          <a:p>
            <a:pPr eaLnBrk="1" hangingPunct="1"/>
            <a:endParaRPr lang="en-GB" b="0" u="none" baseline="0" dirty="0"/>
          </a:p>
          <a:p>
            <a:pPr eaLnBrk="1" hangingPunct="1"/>
            <a:r>
              <a:rPr lang="en-GB" b="0" u="none" baseline="0" dirty="0" err="1"/>
              <a:t>Ireland;Burstow</a:t>
            </a:r>
            <a:r>
              <a:rPr lang="en-GB" b="0" u="none" baseline="0" dirty="0"/>
              <a:t> [1998] – SILENCE may even suffice. D made a series of silent telephone calls to three women, as a result of which the women suffered significant psychological symptoms. HL held that the D could assault his V by mere silence.</a:t>
            </a:r>
          </a:p>
          <a:p>
            <a:pPr eaLnBrk="1" hangingPunct="1"/>
            <a:endParaRPr lang="en-GB" b="0" u="none" baseline="0" dirty="0"/>
          </a:p>
          <a:p>
            <a:pPr eaLnBrk="1" hangingPunct="1"/>
            <a:r>
              <a:rPr lang="en-GB" b="0" u="none" baseline="0" dirty="0"/>
              <a:t>OMISSION: Some offences require D only to have failed to act in a particular way.</a:t>
            </a:r>
          </a:p>
          <a:p>
            <a:pPr eaLnBrk="1" hangingPunct="1"/>
            <a:endParaRPr lang="en-GB" b="0" u="none" baseline="0" dirty="0"/>
          </a:p>
          <a:p>
            <a:pPr eaLnBrk="1" hangingPunct="1"/>
            <a:r>
              <a:rPr lang="en-GB" b="0" u="none" baseline="0" dirty="0"/>
              <a:t>VOLUNTARY: The great majority of criminal offences require proof that not only D behaved in a prohibited way, but that the conduct was voluntary. This means that he had conscious control over his bodily movements and had chosen to act in such a way as to commit a crime.</a:t>
            </a:r>
            <a:endParaRPr lang="en-GB" b="0" u="none" dirty="0"/>
          </a:p>
          <a:p>
            <a:pPr eaLnBrk="1" hangingPunct="1"/>
            <a:endParaRPr lang="en-GB" b="1" u="sng" dirty="0"/>
          </a:p>
          <a:p>
            <a:pPr eaLnBrk="1" hangingPunct="1"/>
            <a:endParaRPr lang="en-GB" b="1" u="sng" dirty="0"/>
          </a:p>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7</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D is arguably</a:t>
            </a:r>
            <a:r>
              <a:rPr lang="en-GB" baseline="0" dirty="0"/>
              <a:t> less blameworthy or immoral than when a D performs a voluntary act – i.e. they chose to do it</a:t>
            </a:r>
          </a:p>
          <a:p>
            <a:pPr marL="228600" indent="-228600">
              <a:buAutoNum type="arabicPeriod"/>
            </a:pPr>
            <a:r>
              <a:rPr lang="en-GB" baseline="0" dirty="0"/>
              <a:t>Imposing a general duty to act would put a heavy duty on citizens as there would be an obligation to help.</a:t>
            </a:r>
          </a:p>
          <a:p>
            <a:pPr marL="228600" indent="-228600">
              <a:buAutoNum type="arabicPeriod"/>
            </a:pPr>
            <a:r>
              <a:rPr lang="en-GB" baseline="0" dirty="0"/>
              <a:t>What would the situation be if D could not swim or was drunk? Would there not be the risk that citizens who are not qualified rescuers might make things worse?</a:t>
            </a:r>
          </a:p>
          <a:p>
            <a:pPr marL="228600" indent="-228600">
              <a:buAutoNum type="arabicPeriod"/>
            </a:pPr>
            <a:r>
              <a:rPr lang="en-GB" baseline="0" dirty="0"/>
              <a:t>Causation becomes harder to prove</a:t>
            </a:r>
          </a:p>
          <a:p>
            <a:pPr marL="228600" indent="-228600">
              <a:buAutoNum type="arabicPeriod"/>
            </a:pPr>
            <a:r>
              <a:rPr lang="en-GB" baseline="0" dirty="0"/>
              <a:t> A general duty to act may open the floodgates to large numbers of undeserved prosecutions.</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9</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a:p>
            <a:r>
              <a:rPr lang="en-GB" b="1" i="1" baseline="0" dirty="0"/>
              <a:t>GIBBINS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AR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crimes consist</a:t>
            </a:r>
            <a:r>
              <a:rPr lang="en-GB" baseline="0" dirty="0"/>
              <a:t> of conduct alone, such as drink-driving or dangerous driving. No particular result is required by the offence of the definition = CONDUCT CRIMES</a:t>
            </a:r>
          </a:p>
          <a:p>
            <a:endParaRPr lang="en-GB" baseline="0" dirty="0"/>
          </a:p>
          <a:p>
            <a:r>
              <a:rPr lang="en-GB" baseline="0" dirty="0"/>
              <a:t>Other crimes do require a given result to occur = RESULT CRIMES E.g. the result required for the offence of murder is death. It must be proved that D caused this result.</a:t>
            </a:r>
          </a:p>
          <a:p>
            <a:r>
              <a:rPr lang="en-GB" baseline="0" dirty="0"/>
              <a:t>This might be obvious where, for example D takes a gun out, pulls the trigger and shoots the V dead. It could be less obvious where, D only moderately injures V, who is then taken to hospital, where he receives very negligent treatment and as a result of which he dies. </a:t>
            </a: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14</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Probably the least controversial</a:t>
            </a:r>
            <a:r>
              <a:rPr lang="en-GB" baseline="0" dirty="0"/>
              <a:t> principle is that D’s conduct must have made a substantial contribution to the result. The term ‘substantial’ should not however, imply that the D must be the main cause.</a:t>
            </a:r>
          </a:p>
          <a:p>
            <a:r>
              <a:rPr lang="en-GB" baseline="0" dirty="0"/>
              <a:t>In fact, as long as D’s role is not </a:t>
            </a:r>
            <a:r>
              <a:rPr lang="en-GB" i="1" baseline="0" dirty="0"/>
              <a:t>de </a:t>
            </a:r>
            <a:r>
              <a:rPr lang="en-GB" i="1" baseline="0" dirty="0" err="1"/>
              <a:t>minimus</a:t>
            </a:r>
            <a:r>
              <a:rPr lang="en-GB" i="1" baseline="0" dirty="0"/>
              <a:t> (legal principle where the court refuses to consider matters that are unimportant) </a:t>
            </a:r>
            <a:r>
              <a:rPr lang="en-GB" i="0" baseline="0" dirty="0"/>
              <a:t>it will satisfy this requirement: D’s role must be more than ‘slight or trifling’.</a:t>
            </a:r>
          </a:p>
          <a:p>
            <a:endParaRPr lang="en-GB" i="0"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18</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19</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36668D0F-1B5F-4E42-A3FB-D8BFC75AD2E9}" type="slidenum">
              <a:rPr lang="en-GB" smtClean="0"/>
              <a:t>20</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21</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22</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 Field [2021] EWCA Crim 380 the court upheld D’s murder conviction and rejected his argument that the trial judge has misdirected the jury on the issue of causation. The prosecution case was that D had manipulated V into changing his will as part of a plan to kill him and make his death look like suicide. The appellant began covertly drugging V, whilst suggesting to others that he had started drinking too much and developing suicidal tendencies. In 2015, V was found dead at home. He appeared to have drunk himself to death. D inherited substantially from V’s estate. V’s cause of death was later confirmed to be acute alcohol toxicity and Dalmane (a drug prescribed for insomnia) use. D accepted that a bottle of strong whisky he had left out to tempt V (who had given up drinking for medical reasons) had played some part in the death, but stated that he had not intended to kill him. He maintained that he had played no direct part in V drinking alcohol at the time of his death and that he was not present when he died. The jury rejected D’s account that he left the whisky out for V as a temptation. They concluded that D was present and had provided V with alcohol (and/or Dalmane and/or smothered him). Dismissing the appeal, the Court of Appeal held that the trial judge had correctly directed the jury. He left it to the jury to determine whether D’s actions were a more than minimal cause of V’s death. He told the jury if they were sure that, with intent to kill, D in person gave V drink, and V drank it, it was open to them to conclude that the giving of drink was a cause of the death; but he told them that conclusion would not be open to them if V knew the drink being offered was intended to cause his death (following Kennedy (No.2) [2007] UKHL 38). He also told them that if V agreed to drink – not knowing that it was intended by D that it was to kill him – it would be open to them to conclude that D’s giving of drink was a cause of death. The court held that the judge’s directions rightly recognised that in this case the jury had to be sure that the drink was given to V: (1) with intent to kill; and (2) that the drink was a more than minimal cause of death; and (3) that V’s act of drinking was not a free, voluntary and informed decision such as to break the chain of causation (following Kennedy (No.2) [2007] UKHL 38).</a:t>
            </a:r>
            <a:endParaRPr lang="en-US"/>
          </a:p>
        </p:txBody>
      </p:sp>
      <p:sp>
        <p:nvSpPr>
          <p:cNvPr id="4" name="Slide Number Placeholder 3"/>
          <p:cNvSpPr>
            <a:spLocks noGrp="1"/>
          </p:cNvSpPr>
          <p:nvPr>
            <p:ph type="sldNum" sz="quarter" idx="10"/>
          </p:nvPr>
        </p:nvSpPr>
        <p:spPr/>
        <p:txBody>
          <a:bodyPr/>
          <a:lstStyle/>
          <a:p>
            <a:fld id="{36668D0F-1B5F-4E42-A3FB-D8BFC75AD2E9}" type="slidenum">
              <a:rPr lang="en-GB" smtClean="0"/>
              <a:t>23</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668D0F-1B5F-4E42-A3FB-D8BFC75AD2E9}" type="slidenum">
              <a:rPr lang="en-GB" smtClean="0"/>
              <a:t>24</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25</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107593182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35059450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048861-2F04-465F-A978-28CE631F892A}" type="datetimeFigureOut">
              <a:rPr lang="en-GB" smtClean="0"/>
              <a:t>24/01/2024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24/01/2024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3048861-2F04-465F-A978-28CE631F892A}" type="datetimeFigureOut">
              <a:rPr lang="en-GB" smtClean="0"/>
              <a:t>24/01/2024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24/01/2024</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3048861-2F04-465F-A978-28CE631F892A}" type="datetimeFigureOut">
              <a:rPr lang="en-GB" smtClean="0"/>
              <a:t>24/01/2024</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24/01/2024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24/01/2024</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24/01/2024</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048861-2F04-465F-A978-28CE631F892A}" type="datetimeFigureOut">
              <a:rPr lang="en-GB" smtClean="0"/>
              <a:t>24/01/2024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24/01/2024</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audio" Target="../media/media3.m4a"/><Relationship Id="rId7" Type="http://schemas.openxmlformats.org/officeDocument/2006/relationships/diagramLayout" Target="../diagrams/layout1.xm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notesSlide" Target="../notesSlides/notesSlide3.xml"/><Relationship Id="rId10" Type="http://schemas.microsoft.com/office/2007/relationships/diagramDrawing" Target="../diagrams/drawing1.xml"/><Relationship Id="rId4" Type="http://schemas.openxmlformats.org/officeDocument/2006/relationships/slideLayout" Target="../slideLayouts/slideLayout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audio" Target="../media/media6.m4a"/><Relationship Id="rId7" Type="http://schemas.openxmlformats.org/officeDocument/2006/relationships/diagramLayout" Target="../diagrams/layout3.xml"/><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1.png"/><Relationship Id="rId5" Type="http://schemas.openxmlformats.org/officeDocument/2006/relationships/notesSlide" Target="../notesSlides/notesSlide6.xml"/><Relationship Id="rId10" Type="http://schemas.microsoft.com/office/2007/relationships/diagramDrawing" Target="../diagrams/drawing3.xml"/><Relationship Id="rId4" Type="http://schemas.openxmlformats.org/officeDocument/2006/relationships/slideLayout" Target="../slideLayouts/slideLayout2.xml"/><Relationship Id="rId9" Type="http://schemas.openxmlformats.org/officeDocument/2006/relationships/diagramColors" Target="../diagrams/colors3.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5.png"/><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13.xml"/><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audio" Target="../media/media17.m4a"/><Relationship Id="rId7" Type="http://schemas.openxmlformats.org/officeDocument/2006/relationships/diagramLayout" Target="../diagrams/layout5.xml"/><Relationship Id="rId2" Type="http://schemas.microsoft.com/office/2007/relationships/media" Target="../media/media17.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1.png"/><Relationship Id="rId5" Type="http://schemas.openxmlformats.org/officeDocument/2006/relationships/notesSlide" Target="../notesSlides/notesSlide17.xml"/><Relationship Id="rId10" Type="http://schemas.microsoft.com/office/2007/relationships/diagramDrawing" Target="../diagrams/drawing5.xml"/><Relationship Id="rId4" Type="http://schemas.openxmlformats.org/officeDocument/2006/relationships/slideLayout" Target="../slideLayouts/slideLayout2.xml"/><Relationship Id="rId9" Type="http://schemas.openxmlformats.org/officeDocument/2006/relationships/diagramColors" Target="../diagrams/colors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7.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1.png"/><Relationship Id="rId5" Type="http://schemas.openxmlformats.org/officeDocument/2006/relationships/image" Target="../media/image18.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hyperlink" Target="https://www.youtube.com/watch?v=RooAKQYif6o" TargetMode="External"/><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8" Type="http://schemas.openxmlformats.org/officeDocument/2006/relationships/diagramQuickStyle" Target="../diagrams/quickStyle6.xml"/><Relationship Id="rId13" Type="http://schemas.openxmlformats.org/officeDocument/2006/relationships/diagramQuickStyle" Target="../diagrams/quickStyle7.xml"/><Relationship Id="rId3" Type="http://schemas.openxmlformats.org/officeDocument/2006/relationships/audio" Target="../media/media28.m4a"/><Relationship Id="rId7" Type="http://schemas.openxmlformats.org/officeDocument/2006/relationships/diagramLayout" Target="../diagrams/layout6.xml"/><Relationship Id="rId12" Type="http://schemas.openxmlformats.org/officeDocument/2006/relationships/diagramLayout" Target="../diagrams/layout7.xml"/><Relationship Id="rId2" Type="http://schemas.microsoft.com/office/2007/relationships/media" Target="../media/media28.m4a"/><Relationship Id="rId16" Type="http://schemas.openxmlformats.org/officeDocument/2006/relationships/image" Target="../media/image1.png"/><Relationship Id="rId1" Type="http://schemas.openxmlformats.org/officeDocument/2006/relationships/tags" Target="../tags/tag5.xml"/><Relationship Id="rId6" Type="http://schemas.openxmlformats.org/officeDocument/2006/relationships/diagramData" Target="../diagrams/data6.xml"/><Relationship Id="rId11" Type="http://schemas.openxmlformats.org/officeDocument/2006/relationships/diagramData" Target="../diagrams/data7.xml"/><Relationship Id="rId5" Type="http://schemas.openxmlformats.org/officeDocument/2006/relationships/notesSlide" Target="../notesSlides/notesSlide28.xml"/><Relationship Id="rId15" Type="http://schemas.microsoft.com/office/2007/relationships/diagramDrawing" Target="../diagrams/drawing7.xml"/><Relationship Id="rId10" Type="http://schemas.microsoft.com/office/2007/relationships/diagramDrawing" Target="../diagrams/drawing6.xml"/><Relationship Id="rId4" Type="http://schemas.openxmlformats.org/officeDocument/2006/relationships/slideLayout" Target="../slideLayouts/slideLayout6.xml"/><Relationship Id="rId9" Type="http://schemas.openxmlformats.org/officeDocument/2006/relationships/diagramColors" Target="../diagrams/colors6.xml"/><Relationship Id="rId14" Type="http://schemas.openxmlformats.org/officeDocument/2006/relationships/diagramColors" Target="../diagrams/colors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58EE06-9B03-4D70-A63C-13660A9C8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520A257B-6D54-40C8-8E37-BA113BEB8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F92EDE9-7E29-473D-8499-DB2B58541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7785" y="761999"/>
            <a:ext cx="685621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2529085" y="1083731"/>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r>
              <a:rPr lang="en-GB" sz="2400" dirty="0">
                <a:solidFill>
                  <a:schemeClr val="tx1">
                    <a:lumMod val="75000"/>
                    <a:lumOff val="25000"/>
                  </a:schemeClr>
                </a:solidFill>
              </a:rPr>
              <a:t>Criminal law lecture </a:t>
            </a:r>
            <a:r>
              <a:rPr lang="en-GB" sz="2400">
                <a:solidFill>
                  <a:schemeClr val="tx1">
                    <a:lumMod val="75000"/>
                    <a:lumOff val="25000"/>
                  </a:schemeClr>
                </a:solidFill>
              </a:rPr>
              <a:t>1: </a:t>
            </a:r>
            <a:endParaRPr lang="en-GB" sz="2400" dirty="0">
              <a:solidFill>
                <a:schemeClr val="tx1">
                  <a:lumMod val="75000"/>
                  <a:lumOff val="25000"/>
                </a:schemeClr>
              </a:solidFill>
            </a:endParaRPr>
          </a:p>
        </p:txBody>
      </p:sp>
      <p:pic>
        <p:nvPicPr>
          <p:cNvPr id="5" name="Audio 4">
            <a:hlinkClick r:id="" action="ppaction://media"/>
            <a:extLst>
              <a:ext uri="{FF2B5EF4-FFF2-40B4-BE49-F238E27FC236}">
                <a16:creationId xmlns:a16="http://schemas.microsoft.com/office/drawing/2014/main" id="{1E6C270D-D849-47DD-97CA-662902A81A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23300" y="6337300"/>
            <a:ext cx="304800" cy="304800"/>
          </a:xfrm>
          <a:prstGeom prst="rect">
            <a:avLst/>
          </a:prstGeom>
        </p:spPr>
      </p:pic>
    </p:spTree>
    <p:extLst>
      <p:ext uri="{BB962C8B-B14F-4D97-AF65-F5344CB8AC3E}">
        <p14:creationId xmlns:p14="http://schemas.microsoft.com/office/powerpoint/2010/main" val="29192823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0620"/>
    </mc:Choice>
    <mc:Fallback xmlns="">
      <p:transition spd="slow" advTm="40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1DFCBE5-52C1-48A9-89CF-E7D68CCA1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B17C8F6-D357-4254-BBAC-96B01EEBE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47203"/>
            <a:ext cx="8780525" cy="2572622"/>
          </a:xfrm>
          <a:prstGeom prst="rect">
            <a:avLst/>
          </a:prstGeom>
          <a:solidFill>
            <a:srgbClr val="878A8B">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797768" y="4049486"/>
            <a:ext cx="3619110" cy="1883228"/>
          </a:xfrm>
        </p:spPr>
        <p:txBody>
          <a:bodyPr>
            <a:normAutofit/>
          </a:bodyPr>
          <a:lstStyle/>
          <a:p>
            <a:pPr algn="r"/>
            <a:r>
              <a:rPr lang="en-GB" sz="3800"/>
              <a:t>STRUCTURE OF A CRIME</a:t>
            </a:r>
          </a:p>
        </p:txBody>
      </p:sp>
      <p:pic>
        <p:nvPicPr>
          <p:cNvPr id="4" name="Picture 3"/>
          <p:cNvPicPr>
            <a:picLocks noChangeAspect="1"/>
          </p:cNvPicPr>
          <p:nvPr/>
        </p:nvPicPr>
        <p:blipFill>
          <a:blip r:embed="rId5"/>
          <a:stretch>
            <a:fillRect/>
          </a:stretch>
        </p:blipFill>
        <p:spPr>
          <a:xfrm>
            <a:off x="797768" y="856838"/>
            <a:ext cx="3592495" cy="2280342"/>
          </a:xfrm>
          <a:prstGeom prst="rect">
            <a:avLst/>
          </a:prstGeom>
        </p:spPr>
      </p:pic>
      <p:pic>
        <p:nvPicPr>
          <p:cNvPr id="5" name="Picture 4"/>
          <p:cNvPicPr>
            <a:picLocks noChangeAspect="1"/>
          </p:cNvPicPr>
          <p:nvPr/>
        </p:nvPicPr>
        <p:blipFill>
          <a:blip r:embed="rId6"/>
          <a:stretch>
            <a:fillRect/>
          </a:stretch>
        </p:blipFill>
        <p:spPr>
          <a:xfrm>
            <a:off x="4753737" y="801689"/>
            <a:ext cx="3592494" cy="2390641"/>
          </a:xfrm>
          <a:prstGeom prst="rect">
            <a:avLst/>
          </a:prstGeom>
        </p:spPr>
      </p:pic>
      <p:sp>
        <p:nvSpPr>
          <p:cNvPr id="3" name="Content Placeholder 2"/>
          <p:cNvSpPr>
            <a:spLocks noGrp="1"/>
          </p:cNvSpPr>
          <p:nvPr>
            <p:ph idx="1"/>
          </p:nvPr>
        </p:nvSpPr>
        <p:spPr>
          <a:xfrm>
            <a:off x="4753737" y="4049485"/>
            <a:ext cx="3634613" cy="1883229"/>
          </a:xfrm>
        </p:spPr>
        <p:txBody>
          <a:bodyPr>
            <a:normAutofit/>
          </a:bodyPr>
          <a:lstStyle/>
          <a:p>
            <a:pPr marL="0" indent="0">
              <a:buNone/>
            </a:pPr>
            <a:r>
              <a:rPr lang="en-GB" sz="1600" b="1">
                <a:solidFill>
                  <a:srgbClr val="FFFFFF"/>
                </a:solidFill>
              </a:rPr>
              <a:t>INTERNAL ELEMENTS: ACTUS REUS</a:t>
            </a:r>
          </a:p>
          <a:p>
            <a:pPr marL="0" indent="0">
              <a:buNone/>
            </a:pPr>
            <a:r>
              <a:rPr lang="en-GB" sz="1600" b="1">
                <a:solidFill>
                  <a:srgbClr val="FFFFFF"/>
                </a:solidFill>
              </a:rPr>
              <a:t>‘Guilty Act’</a:t>
            </a:r>
          </a:p>
          <a:p>
            <a:pPr marL="0" indent="0">
              <a:buNone/>
            </a:pPr>
            <a:endParaRPr lang="en-GB" sz="1600" b="1">
              <a:solidFill>
                <a:srgbClr val="FFFFFF"/>
              </a:solidFill>
            </a:endParaRPr>
          </a:p>
          <a:p>
            <a:pPr marL="0" indent="0">
              <a:buNone/>
            </a:pPr>
            <a:r>
              <a:rPr lang="en-GB" sz="1600" b="1">
                <a:solidFill>
                  <a:srgbClr val="FFFFFF"/>
                </a:solidFill>
              </a:rPr>
              <a:t>EXTERNAL ELEMENTS: MENS REA</a:t>
            </a:r>
          </a:p>
          <a:p>
            <a:pPr marL="0" indent="0">
              <a:buNone/>
            </a:pPr>
            <a:r>
              <a:rPr lang="en-GB" sz="1600" b="1">
                <a:solidFill>
                  <a:srgbClr val="FFFFFF"/>
                </a:solidFill>
              </a:rPr>
              <a:t>‘Guilty mind’</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485938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8180"/>
    </mc:Choice>
    <mc:Fallback xmlns="">
      <p:transition spd="slow" advTm="1581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err="1"/>
              <a:t>Actus</a:t>
            </a:r>
            <a:r>
              <a:rPr lang="en-GB" dirty="0"/>
              <a:t> Reus </a:t>
            </a:r>
            <a:r>
              <a:rPr lang="en-GB" b="1" i="1" dirty="0"/>
              <a:t>can</a:t>
            </a:r>
            <a:r>
              <a:rPr lang="en-GB" dirty="0"/>
              <a:t> consist of:</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164054992"/>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471132667"/>
      </p:ext>
    </p:extLst>
  </p:cSld>
  <p:clrMapOvr>
    <a:masterClrMapping/>
  </p:clrMapOvr>
  <mc:AlternateContent xmlns:mc="http://schemas.openxmlformats.org/markup-compatibility/2006" xmlns:p14="http://schemas.microsoft.com/office/powerpoint/2010/main">
    <mc:Choice Requires="p14">
      <p:transition spd="slow" p14:dur="2000" advTm="44517"/>
    </mc:Choice>
    <mc:Fallback xmlns="">
      <p:transition spd="slow" advTm="44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11" dur="500"/>
                                        <p:tgtEl>
                                          <p:spTgt spid="2">
                                            <p:graphicEl>
                                              <a:dgm id="{8120CC99-D086-4A43-ACB1-280FC7727B66}"/>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6" dur="500"/>
                                        <p:tgtEl>
                                          <p:spTgt spid="2">
                                            <p:graphicEl>
                                              <a:dgm id="{3496C78A-8954-4CF3-8109-0913956CF17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9" dur="500"/>
                                        <p:tgtEl>
                                          <p:spTgt spid="2">
                                            <p:graphicEl>
                                              <a:dgm id="{A3E43139-F2A2-4F88-ACC2-34BE478A4226}"/>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4" dur="500"/>
                                        <p:tgtEl>
                                          <p:spTgt spid="2">
                                            <p:graphicEl>
                                              <a:dgm id="{481B1E4C-B887-4405-AEA6-517708F8BA2F}"/>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7" dur="500"/>
                                        <p:tgtEl>
                                          <p:spTgt spid="2">
                                            <p:graphicEl>
                                              <a:dgm id="{E1D580E9-E485-4344-B5D9-F3C62878DBE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32" dur="500"/>
                                        <p:tgtEl>
                                          <p:spTgt spid="2">
                                            <p:graphicEl>
                                              <a:dgm id="{BC347F99-29F1-423E-B166-3192DE637446}"/>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5" dur="500"/>
                                        <p:tgtEl>
                                          <p:spTgt spid="2">
                                            <p:graphicEl>
                                              <a:dgm id="{0B80EA2D-C194-4A29-8C35-E427097F3B2D}"/>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40" dur="500"/>
                                        <p:tgtEl>
                                          <p:spTgt spid="2">
                                            <p:graphicEl>
                                              <a:dgm id="{C3794657-66FC-4885-A57A-7C6C6E1331A9}"/>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43" dur="500"/>
                                        <p:tgtEl>
                                          <p:spTgt spid="2">
                                            <p:graphicEl>
                                              <a:dgm id="{DF173682-F3D6-418E-B079-A703E3C80F4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8" dur="500"/>
                                        <p:tgtEl>
                                          <p:spTgt spid="2">
                                            <p:graphicEl>
                                              <a:dgm id="{6C1EABCD-0D17-45DD-96E3-CEB0648522EB}"/>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51" dur="500"/>
                                        <p:tgtEl>
                                          <p:spTgt spid="2">
                                            <p:graphicEl>
                                              <a:dgm id="{243AAC52-3B28-4D82-8CE5-922586BC09F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6" dur="500"/>
                                        <p:tgtEl>
                                          <p:spTgt spid="2">
                                            <p:graphicEl>
                                              <a:dgm id="{7A0E7EE6-B497-44A3-BC19-F8777000A058}"/>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9"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60" fill="hold" display="0">
                  <p:stCondLst>
                    <p:cond delay="indefinite"/>
                  </p:stCondLst>
                  <p:endCondLst>
                    <p:cond evt="onStopAudio" delay="0">
                      <p:tgtEl>
                        <p:sldTgt/>
                      </p:tgtEl>
                    </p:cond>
                  </p:endCondLst>
                </p:cTn>
                <p:tgtEl>
                  <p:spTgt spid="3"/>
                </p:tgtEl>
              </p:cMediaNode>
            </p:audio>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Example of Actus Reus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2400" dirty="0">
                <a:solidFill>
                  <a:schemeClr val="tx1"/>
                </a:solidFill>
              </a:rPr>
              <a:t>‘Sexual’</a:t>
            </a:r>
          </a:p>
          <a:p>
            <a:pPr marL="0" indent="0">
              <a:buNone/>
            </a:pPr>
            <a:r>
              <a:rPr lang="en-GB" sz="2400" dirty="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5561990"/>
      </p:ext>
    </p:extLst>
  </p:cSld>
  <p:clrMapOvr>
    <a:masterClrMapping/>
  </p:clrMapOvr>
  <mc:AlternateContent xmlns:mc="http://schemas.openxmlformats.org/markup-compatibility/2006" xmlns:p14="http://schemas.microsoft.com/office/powerpoint/2010/main">
    <mc:Choice Requires="p14">
      <p:transition spd="slow" p14:dur="2000" advTm="56913"/>
    </mc:Choice>
    <mc:Fallback xmlns="">
      <p:transition spd="slow" advTm="56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36342141"/>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3" name="Rectangle 2"/>
          <p:cNvSpPr/>
          <p:nvPr/>
        </p:nvSpPr>
        <p:spPr>
          <a:xfrm>
            <a:off x="3491880" y="4847858"/>
            <a:ext cx="4572000" cy="1754326"/>
          </a:xfrm>
          <a:prstGeom prst="rect">
            <a:avLst/>
          </a:prstGeom>
        </p:spPr>
        <p:txBody>
          <a:bodyPr>
            <a:spAutoFit/>
          </a:bodyPr>
          <a:lstStyle/>
          <a:p>
            <a:r>
              <a:rPr lang="en-GB" dirty="0"/>
              <a:t>CONDUCT: D’s physical acts or omissions required for liability</a:t>
            </a:r>
          </a:p>
          <a:p>
            <a:r>
              <a:rPr lang="en-GB" dirty="0"/>
              <a:t>CIRCUMSTANCES: Facts surrounding D’s conduct required for liability</a:t>
            </a:r>
          </a:p>
          <a:p>
            <a:r>
              <a:rPr lang="en-GB" dirty="0"/>
              <a:t>RESULTS: The effects of D’s acts required for liability</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34797450"/>
      </p:ext>
    </p:extLst>
  </p:cSld>
  <p:clrMapOvr>
    <a:masterClrMapping/>
  </p:clrMapOvr>
  <mc:AlternateContent xmlns:mc="http://schemas.openxmlformats.org/markup-compatibility/2006" xmlns:p14="http://schemas.microsoft.com/office/powerpoint/2010/main">
    <mc:Choice Requires="p14">
      <p:transition spd="slow" p14:dur="2000" advTm="45394"/>
    </mc:Choice>
    <mc:Fallback xmlns="">
      <p:transition spd="slow" advTm="45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t>
            </a:r>
            <a:r>
              <a:rPr lang="en-GB" sz="3200" dirty="0" err="1">
                <a:effectLst>
                  <a:outerShdw blurRad="38100" dist="38100" dir="2700000" algn="tl">
                    <a:srgbClr val="C0C0C0"/>
                  </a:outerShdw>
                </a:effectLst>
                <a:latin typeface="Comic Sans MS" pitchFamily="66" charset="0"/>
              </a:rPr>
              <a:t>Actus</a:t>
            </a:r>
            <a:r>
              <a:rPr lang="en-GB" sz="3200" dirty="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4" name="Footer Placeholder 4"/>
          <p:cNvSpPr>
            <a:spLocks noGrp="1"/>
          </p:cNvSpPr>
          <p:nvPr>
            <p:ph type="ftr" sz="quarter" idx="11"/>
          </p:nvPr>
        </p:nvSpPr>
        <p:spPr/>
        <p:txBody>
          <a:bodyPr/>
          <a:lstStyle/>
          <a:p>
            <a:pPr>
              <a:defRPr/>
            </a:pPr>
            <a:endParaRPr lang="en-US" sz="100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6</a:t>
            </a:fld>
            <a:endParaRPr lang="en-GB" sz="1000"/>
          </a:p>
        </p:txBody>
      </p:sp>
      <p:graphicFrame>
        <p:nvGraphicFramePr>
          <p:cNvPr id="3" name="Diagram 2"/>
          <p:cNvGraphicFramePr/>
          <p:nvPr>
            <p:extLst>
              <p:ext uri="{D42A27DB-BD31-4B8C-83A1-F6EECF244321}">
                <p14:modId xmlns:p14="http://schemas.microsoft.com/office/powerpoint/2010/main" val="2474884586"/>
              </p:ext>
            </p:extLst>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25838264"/>
      </p:ext>
    </p:extLst>
  </p:cSld>
  <p:clrMapOvr>
    <a:masterClrMapping/>
  </p:clrMapOvr>
  <mc:AlternateContent xmlns:mc="http://schemas.openxmlformats.org/markup-compatibility/2006" xmlns:p14="http://schemas.microsoft.com/office/powerpoint/2010/main">
    <mc:Choice Requires="p14">
      <p:transition spd="slow" p14:dur="2000" advTm="267060"/>
    </mc:Choice>
    <mc:Fallback xmlns="">
      <p:transition spd="slow" advTm="267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11" dur="500"/>
                                        <p:tgtEl>
                                          <p:spTgt spid="3">
                                            <p:graphicEl>
                                              <a:dgm id="{E266DE7D-B662-46D8-A63F-EB6EAAA554A7}"/>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6" dur="500"/>
                                        <p:tgtEl>
                                          <p:spTgt spid="3">
                                            <p:graphicEl>
                                              <a:dgm id="{D5725CEE-CEE3-4D36-B349-4E8B38DA169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21" dur="500"/>
                                        <p:tgtEl>
                                          <p:spTgt spid="3">
                                            <p:graphicEl>
                                              <a:dgm id="{4147E62A-74B0-48B0-87C0-D054079A8D48}"/>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6" dur="500"/>
                                        <p:tgtEl>
                                          <p:spTgt spid="3">
                                            <p:graphicEl>
                                              <a:dgm id="{5E22659C-70A9-4F31-AC6E-66D79BEAD8ED}"/>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31"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4"/>
                </p:tgtEl>
              </p:cMediaNode>
            </p:audio>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36324DAD-3C03-4590-BDB0-ACCE29E8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64D0ABBA-7770-4A8E-A402-3336AD7E7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528936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66" name="Rectangle 2"/>
          <p:cNvSpPr>
            <a:spLocks noGrp="1" noRot="1" noChangeArrowheads="1"/>
          </p:cNvSpPr>
          <p:nvPr>
            <p:ph type="title"/>
          </p:nvPr>
        </p:nvSpPr>
        <p:spPr>
          <a:xfrm>
            <a:off x="216936" y="1123837"/>
            <a:ext cx="4838332" cy="1255469"/>
          </a:xfrm>
        </p:spPr>
        <p:txBody>
          <a:bodyPr>
            <a:normAutofit/>
          </a:bodyPr>
          <a:lstStyle/>
          <a:p>
            <a:pPr eaLnBrk="1" hangingPunct="1">
              <a:defRPr/>
            </a:pPr>
            <a:r>
              <a:rPr lang="en-GB">
                <a:effectLst>
                  <a:outerShdw blurRad="38100" dist="38100" dir="2700000" algn="tl">
                    <a:srgbClr val="C0C0C0"/>
                  </a:outerShdw>
                </a:effectLst>
              </a:rPr>
              <a:t>CONDUCT BY OMISSION</a:t>
            </a:r>
            <a:endParaRPr lang="en-GB">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16936" y="2510395"/>
            <a:ext cx="4838331" cy="3274586"/>
          </a:xfrm>
        </p:spPr>
        <p:txBody>
          <a:bodyPr anchor="t">
            <a:normAutofit/>
          </a:bodyPr>
          <a:lstStyle/>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Failure to act</a:t>
            </a:r>
          </a:p>
          <a:p>
            <a:pPr marL="114300" indent="0">
              <a:buNone/>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for a failure to act is the exception, rather than the rule.</a:t>
            </a:r>
          </a:p>
          <a:p>
            <a:pPr>
              <a:defRPr/>
            </a:pPr>
            <a:endParaRPr lang="en-GB" sz="1600" b="1">
              <a:solidFill>
                <a:srgbClr val="FFFFFF"/>
              </a:solidFill>
              <a:effectLst>
                <a:outerShdw blurRad="38100" dist="38100" dir="2700000" algn="tl">
                  <a:srgbClr val="000000">
                    <a:alpha val="43137"/>
                  </a:srgbClr>
                </a:outerShdw>
              </a:effectLst>
              <a:latin typeface="Calibri Light" panose="020F0302020204030204" pitchFamily="34" charset="0"/>
            </a:endParaRP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Liability arises where:-</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	Offence is capable of commission by omission</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 D under a legal duty to act</a:t>
            </a:r>
          </a:p>
          <a:p>
            <a:pPr>
              <a:defRPr/>
            </a:pPr>
            <a:r>
              <a:rPr lang="en-GB" sz="1600" b="1">
                <a:solidFill>
                  <a:srgbClr val="FFFFFF"/>
                </a:solidFill>
                <a:effectLst>
                  <a:outerShdw blurRad="38100" dist="38100" dir="2700000" algn="tl">
                    <a:srgbClr val="000000">
                      <a:alpha val="43137"/>
                    </a:srgbClr>
                  </a:outerShdw>
                </a:effectLst>
                <a:latin typeface="Calibri Light" panose="020F030202020403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6"/>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7"/>
          <a:srcRect l="9667" r="17636" b="-1"/>
          <a:stretch/>
        </p:blipFill>
        <p:spPr>
          <a:xfrm>
            <a:off x="5658774" y="3505358"/>
            <a:ext cx="2833714" cy="2584546"/>
          </a:xfrm>
          <a:prstGeom prst="rect">
            <a:avLst/>
          </a:prstGeom>
        </p:spPr>
      </p:pic>
      <p:sp>
        <p:nvSpPr>
          <p:cNvPr id="140" name="Rectangle 139">
            <a:extLst>
              <a:ext uri="{FF2B5EF4-FFF2-40B4-BE49-F238E27FC236}">
                <a16:creationId xmlns:a16="http://schemas.microsoft.com/office/drawing/2014/main" id="{A6ACAFF7-48DF-441D-AF2E-21BC7596E8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7</a:t>
            </a:fld>
            <a:endParaRPr lang="en-GB"/>
          </a:p>
        </p:txBody>
      </p:sp>
      <p:pic>
        <p:nvPicPr>
          <p:cNvPr id="4" name="Audio 3">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003120157"/>
      </p:ext>
    </p:extLst>
  </p:cSld>
  <p:clrMapOvr>
    <a:masterClrMapping/>
  </p:clrMapOvr>
  <mc:AlternateContent xmlns:mc="http://schemas.openxmlformats.org/markup-compatibility/2006" xmlns:p14="http://schemas.microsoft.com/office/powerpoint/2010/main">
    <mc:Choice Requires="p14">
      <p:transition spd="slow" p14:dur="2000" advTm="100948"/>
    </mc:Choice>
    <mc:Fallback xmlns="">
      <p:transition spd="slow" advTm="100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500"/>
                                        <p:tgtEl>
                                          <p:spTgt spid="11267">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267">
                                            <p:txEl>
                                              <p:pRg st="2" end="2"/>
                                            </p:txEl>
                                          </p:spTgt>
                                        </p:tgtEl>
                                        <p:attrNameLst>
                                          <p:attrName>style.visibility</p:attrName>
                                        </p:attrNameLst>
                                      </p:cBhvr>
                                      <p:to>
                                        <p:strVal val="visible"/>
                                      </p:to>
                                    </p:set>
                                    <p:animEffect transition="in" filter="fade">
                                      <p:cBhvr>
                                        <p:cTn id="16" dur="500"/>
                                        <p:tgtEl>
                                          <p:spTgt spid="11267">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267">
                                            <p:txEl>
                                              <p:pRg st="4" end="4"/>
                                            </p:txEl>
                                          </p:spTgt>
                                        </p:tgtEl>
                                        <p:attrNameLst>
                                          <p:attrName>style.visibility</p:attrName>
                                        </p:attrNameLst>
                                      </p:cBhvr>
                                      <p:to>
                                        <p:strVal val="visible"/>
                                      </p:to>
                                    </p:set>
                                    <p:animEffect transition="in" filter="fade">
                                      <p:cBhvr>
                                        <p:cTn id="21" dur="500"/>
                                        <p:tgtEl>
                                          <p:spTgt spid="11267">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267">
                                            <p:txEl>
                                              <p:pRg st="5" end="5"/>
                                            </p:txEl>
                                          </p:spTgt>
                                        </p:tgtEl>
                                        <p:attrNameLst>
                                          <p:attrName>style.visibility</p:attrName>
                                        </p:attrNameLst>
                                      </p:cBhvr>
                                      <p:to>
                                        <p:strVal val="visible"/>
                                      </p:to>
                                    </p:set>
                                    <p:animEffect transition="in" filter="fade">
                                      <p:cBhvr>
                                        <p:cTn id="26" dur="500"/>
                                        <p:tgtEl>
                                          <p:spTgt spid="11267">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1267">
                                            <p:txEl>
                                              <p:pRg st="6" end="6"/>
                                            </p:txEl>
                                          </p:spTgt>
                                        </p:tgtEl>
                                        <p:attrNameLst>
                                          <p:attrName>style.visibility</p:attrName>
                                        </p:attrNameLst>
                                      </p:cBhvr>
                                      <p:to>
                                        <p:strVal val="visible"/>
                                      </p:to>
                                    </p:set>
                                    <p:animEffect transition="in" filter="fade">
                                      <p:cBhvr>
                                        <p:cTn id="31" dur="500"/>
                                        <p:tgtEl>
                                          <p:spTgt spid="11267">
                                            <p:txEl>
                                              <p:pRg st="6" end="6"/>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267">
                                            <p:txEl>
                                              <p:pRg st="7" end="7"/>
                                            </p:txEl>
                                          </p:spTgt>
                                        </p:tgtEl>
                                        <p:attrNameLst>
                                          <p:attrName>style.visibility</p:attrName>
                                        </p:attrNameLst>
                                      </p:cBhvr>
                                      <p:to>
                                        <p:strVal val="visible"/>
                                      </p:to>
                                    </p:set>
                                    <p:animEffect transition="in" filter="fade">
                                      <p:cBhvr>
                                        <p:cTn id="36"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4"/>
                </p:tgtEl>
              </p:cMediaNode>
            </p:audio>
          </p:childTnLst>
        </p:cTn>
      </p:par>
    </p:tnLst>
    <p:bldLst>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endParaRPr lang="en-GB" dirty="0"/>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sz="3200" b="1" dirty="0">
                <a:solidFill>
                  <a:schemeClr val="tx1"/>
                </a:solidFill>
              </a:rPr>
              <a:t>WHY DO YOU THINK THAT WE DO NOT HAVE A ‘GOOD SAMARITAN’ LAW IN ENGLAND AND WALES?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934939556"/>
      </p:ext>
    </p:extLst>
  </p:cSld>
  <p:clrMapOvr>
    <a:masterClrMapping/>
  </p:clrMapOvr>
  <mc:AlternateContent xmlns:mc="http://schemas.openxmlformats.org/markup-compatibility/2006" xmlns:p14="http://schemas.microsoft.com/office/powerpoint/2010/main">
    <mc:Choice Requires="p14">
      <p:transition spd="slow" p14:dur="2000" advTm="105082"/>
    </mc:Choice>
    <mc:Fallback xmlns="">
      <p:transition spd="slow" advTm="105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CONDUCT BY OMISSION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000" b="1" u="sng" dirty="0">
                <a:solidFill>
                  <a:schemeClr val="tx1"/>
                </a:solidFill>
              </a:rPr>
              <a:t>Criminal liability for omissions may be justified in certain circumstances:</a:t>
            </a:r>
          </a:p>
          <a:p>
            <a:endParaRPr lang="en-GB" sz="2000" dirty="0">
              <a:solidFill>
                <a:schemeClr val="tx1"/>
              </a:solidFill>
            </a:endParaRPr>
          </a:p>
          <a:p>
            <a:pPr>
              <a:buFontTx/>
              <a:buChar char="-"/>
            </a:pPr>
            <a:r>
              <a:rPr lang="en-GB" sz="2000" dirty="0">
                <a:solidFill>
                  <a:schemeClr val="tx1"/>
                </a:solidFill>
              </a:rPr>
              <a:t>D will only be liable for failing to act if he is under a </a:t>
            </a:r>
            <a:r>
              <a:rPr lang="en-GB" sz="2000" b="1" dirty="0">
                <a:solidFill>
                  <a:schemeClr val="tx1"/>
                </a:solidFill>
              </a:rPr>
              <a:t>legal duty to act</a:t>
            </a:r>
            <a:r>
              <a:rPr lang="en-GB" sz="2000" dirty="0">
                <a:solidFill>
                  <a:schemeClr val="tx1"/>
                </a:solidFill>
              </a:rPr>
              <a:t>. This usually requires some sort of relationship, or closeness between D and V</a:t>
            </a:r>
          </a:p>
          <a:p>
            <a:pPr>
              <a:buFontTx/>
              <a:buChar char="-"/>
            </a:pPr>
            <a:r>
              <a:rPr lang="en-GB" sz="2000" dirty="0">
                <a:solidFill>
                  <a:schemeClr val="tx1"/>
                </a:solidFill>
              </a:rPr>
              <a:t>In some instances an act is not necessarily more immoral than an omission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762140612"/>
      </p:ext>
    </p:extLst>
  </p:cSld>
  <p:clrMapOvr>
    <a:masterClrMapping/>
  </p:clrMapOvr>
  <mc:AlternateContent xmlns:mc="http://schemas.openxmlformats.org/markup-compatibility/2006" xmlns:p14="http://schemas.microsoft.com/office/powerpoint/2010/main">
    <mc:Choice Requires="p14">
      <p:transition spd="slow" p14:dur="2000" advTm="51132"/>
    </mc:Choice>
    <mc:Fallback xmlns="">
      <p:transition spd="slow" advTm="511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6FFA1F-29D1-415E-8D90-776A5E0ADA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77078B6-8941-4429-9FDB-8C032B899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0"/>
            <a:ext cx="565836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055112" y="873254"/>
            <a:ext cx="4333239" cy="1565146"/>
          </a:xfrm>
        </p:spPr>
        <p:txBody>
          <a:bodyPr anchor="b">
            <a:normAutofit/>
          </a:bodyPr>
          <a:lstStyle/>
          <a:p>
            <a:r>
              <a:rPr lang="en-GB" dirty="0"/>
              <a:t>Commission by omission</a:t>
            </a:r>
          </a:p>
        </p:txBody>
      </p:sp>
      <p:pic>
        <p:nvPicPr>
          <p:cNvPr id="5" name="Picture 4"/>
          <p:cNvPicPr>
            <a:picLocks noChangeAspect="1"/>
          </p:cNvPicPr>
          <p:nvPr/>
        </p:nvPicPr>
        <p:blipFill rotWithShape="1">
          <a:blip r:embed="rId5"/>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6"/>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7"/>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2" y="2760133"/>
            <a:ext cx="4333239" cy="3224614"/>
          </a:xfrm>
        </p:spPr>
        <p:txBody>
          <a:bodyPr anchor="t">
            <a:normAutofit/>
          </a:bodyPr>
          <a:lstStyle/>
          <a:p>
            <a:endParaRPr lang="en-GB" sz="1500">
              <a:solidFill>
                <a:srgbClr val="FFFFFF"/>
              </a:solidFill>
            </a:endParaRPr>
          </a:p>
          <a:p>
            <a:r>
              <a:rPr lang="en-GB" sz="2000" dirty="0">
                <a:solidFill>
                  <a:srgbClr val="FFFFFF"/>
                </a:solidFill>
              </a:rPr>
              <a:t> </a:t>
            </a:r>
            <a:r>
              <a:rPr lang="en-GB" sz="2000" b="1" i="1" dirty="0">
                <a:solidFill>
                  <a:srgbClr val="FFFFFF"/>
                </a:solidFill>
              </a:rPr>
              <a:t>Gibbins and Proctor (1918) 13 Cr App R 134</a:t>
            </a:r>
          </a:p>
          <a:p>
            <a:pPr marL="0" indent="0">
              <a:buNone/>
            </a:pPr>
            <a:endParaRPr lang="en-GB" sz="2000" b="1" i="1" dirty="0">
              <a:solidFill>
                <a:srgbClr val="FFFFFF"/>
              </a:solidFill>
            </a:endParaRPr>
          </a:p>
          <a:p>
            <a:r>
              <a:rPr lang="en-GB" sz="2000" b="1" i="1" dirty="0">
                <a:solidFill>
                  <a:srgbClr val="FFFFFF"/>
                </a:solidFill>
              </a:rPr>
              <a:t>Santana Bermudez [2004] Crim LR 471</a:t>
            </a:r>
          </a:p>
          <a:p>
            <a:endParaRPr lang="en-GB" sz="2000" dirty="0">
              <a:solidFill>
                <a:srgbClr val="FFFFFF"/>
              </a:solidFill>
            </a:endParaRPr>
          </a:p>
          <a:p>
            <a:r>
              <a:rPr lang="en-GB" sz="2000" b="1" i="1" dirty="0">
                <a:solidFill>
                  <a:srgbClr val="FFFFFF"/>
                </a:solidFill>
              </a:rPr>
              <a:t>Miller [1983] 2 AC 161</a:t>
            </a:r>
            <a:endParaRPr lang="en-GB" sz="1500">
              <a:solidFill>
                <a:srgbClr val="FFFFFF"/>
              </a:solidFill>
            </a:endParaRPr>
          </a:p>
          <a:p>
            <a:endParaRPr lang="en-GB" sz="1500">
              <a:solidFill>
                <a:srgbClr val="FFFFFF"/>
              </a:solidFill>
            </a:endParaRPr>
          </a:p>
        </p:txBody>
      </p:sp>
      <p:sp>
        <p:nvSpPr>
          <p:cNvPr id="15" name="Rectangle 14">
            <a:extLst>
              <a:ext uri="{FF2B5EF4-FFF2-40B4-BE49-F238E27FC236}">
                <a16:creationId xmlns:a16="http://schemas.microsoft.com/office/drawing/2014/main" id="{BB09C0D0-1E86-4EE3-B592-3D15600C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829113110"/>
      </p:ext>
    </p:extLst>
  </p:cSld>
  <p:clrMapOvr>
    <a:masterClrMapping/>
  </p:clrMapOvr>
  <mc:AlternateContent xmlns:mc="http://schemas.openxmlformats.org/markup-compatibility/2006" xmlns:p14="http://schemas.microsoft.com/office/powerpoint/2010/main">
    <mc:Choice Requires="p14">
      <p:transition spd="slow" p14:dur="2000" advTm="174809"/>
    </mc:Choice>
    <mc:Fallback xmlns="">
      <p:transition spd="slow" advTm="1748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E5E9C2-E241-427F-9602-B75D1E0F51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5289364"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16936" y="1123837"/>
            <a:ext cx="4838332" cy="1255469"/>
          </a:xfrm>
        </p:spPr>
        <p:txBody>
          <a:bodyPr>
            <a:normAutofit/>
          </a:bodyPr>
          <a:lstStyle/>
          <a:p>
            <a:r>
              <a:rPr lang="en-GB" dirty="0"/>
              <a:t>Elements of </a:t>
            </a:r>
            <a:r>
              <a:rPr lang="en-GB" dirty="0" err="1"/>
              <a:t>Actus</a:t>
            </a:r>
            <a:r>
              <a:rPr lang="en-GB" dirty="0"/>
              <a:t> Reus: Consequence</a:t>
            </a:r>
          </a:p>
        </p:txBody>
      </p:sp>
      <p:sp>
        <p:nvSpPr>
          <p:cNvPr id="3" name="Content Placeholder 2"/>
          <p:cNvSpPr>
            <a:spLocks noGrp="1"/>
          </p:cNvSpPr>
          <p:nvPr>
            <p:ph idx="1"/>
          </p:nvPr>
        </p:nvSpPr>
        <p:spPr>
          <a:xfrm>
            <a:off x="216936" y="2510395"/>
            <a:ext cx="4838331" cy="3274586"/>
          </a:xfrm>
        </p:spPr>
        <p:txBody>
          <a:bodyPr anchor="t">
            <a:normAutofit/>
          </a:bodyPr>
          <a:lstStyle/>
          <a:p>
            <a:endParaRPr lang="en-GB">
              <a:solidFill>
                <a:srgbClr val="FFFFFF"/>
              </a:solidFill>
            </a:endParaRPr>
          </a:p>
          <a:p>
            <a:r>
              <a:rPr lang="en-GB">
                <a:solidFill>
                  <a:srgbClr val="FFFFFF"/>
                </a:solidFill>
              </a:rPr>
              <a:t>Not every result</a:t>
            </a:r>
          </a:p>
          <a:p>
            <a:endParaRPr lang="en-GB">
              <a:solidFill>
                <a:srgbClr val="FFFFFF"/>
              </a:solidFill>
            </a:endParaRPr>
          </a:p>
          <a:p>
            <a:r>
              <a:rPr lang="en-GB">
                <a:solidFill>
                  <a:srgbClr val="FFFFFF"/>
                </a:solidFill>
              </a:rPr>
              <a:t>Only those required for liability</a:t>
            </a:r>
          </a:p>
          <a:p>
            <a:endParaRPr lang="en-GB">
              <a:solidFill>
                <a:srgbClr val="FFFFFF"/>
              </a:solidFill>
            </a:endParaRPr>
          </a:p>
          <a:p>
            <a:r>
              <a:rPr lang="en-GB">
                <a:solidFill>
                  <a:srgbClr val="FFFFFF"/>
                </a:solidFill>
              </a:rPr>
              <a:t>Caused by D’s conduct</a:t>
            </a:r>
          </a:p>
          <a:p>
            <a:endParaRPr lang="en-GB">
              <a:solidFill>
                <a:srgbClr val="FFFFFF"/>
              </a:solidFill>
            </a:endParaRPr>
          </a:p>
          <a:p>
            <a:r>
              <a:rPr lang="en-GB" b="1">
                <a:solidFill>
                  <a:srgbClr val="FFFFFF"/>
                </a:solidFill>
              </a:rPr>
              <a:t>Not all offences require results</a:t>
            </a:r>
          </a:p>
        </p:txBody>
      </p:sp>
      <p:pic>
        <p:nvPicPr>
          <p:cNvPr id="4" name="Picture 3"/>
          <p:cNvPicPr>
            <a:picLocks noChangeAspect="1"/>
          </p:cNvPicPr>
          <p:nvPr/>
        </p:nvPicPr>
        <p:blipFill rotWithShape="1">
          <a:blip r:embed="rId5"/>
          <a:srcRect l="31404" r="33221" b="-1"/>
          <a:stretch/>
        </p:blipFill>
        <p:spPr>
          <a:xfrm>
            <a:off x="5658774" y="758953"/>
            <a:ext cx="2833714" cy="533065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329227812"/>
      </p:ext>
    </p:extLst>
  </p:cSld>
  <p:clrMapOvr>
    <a:masterClrMapping/>
  </p:clrMapOvr>
  <mc:AlternateContent xmlns:mc="http://schemas.openxmlformats.org/markup-compatibility/2006" xmlns:p14="http://schemas.microsoft.com/office/powerpoint/2010/main">
    <mc:Choice Requires="p14">
      <p:transition spd="slow" p14:dur="2000" advTm="121862"/>
    </mc:Choice>
    <mc:Fallback xmlns="">
      <p:transition spd="slow" advTm="121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5"/>
          <a:stretch>
            <a:fillRect/>
          </a:stretch>
        </p:blipFill>
        <p:spPr>
          <a:xfrm>
            <a:off x="0" y="0"/>
            <a:ext cx="9220399" cy="652534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44151205"/>
      </p:ext>
    </p:extLst>
  </p:cSld>
  <p:clrMapOvr>
    <a:masterClrMapping/>
  </p:clrMapOvr>
  <mc:AlternateContent xmlns:mc="http://schemas.openxmlformats.org/markup-compatibility/2006" xmlns:p14="http://schemas.microsoft.com/office/powerpoint/2010/main">
    <mc:Choice Requires="p14">
      <p:transition spd="slow" p14:dur="2000" advTm="79388"/>
    </mc:Choice>
    <mc:Fallback xmlns="">
      <p:transition spd="slow" advTm="7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080195073"/>
      </p:ext>
    </p:extLst>
  </p:cSld>
  <p:clrMapOvr>
    <a:masterClrMapping/>
  </p:clrMapOvr>
  <mc:AlternateContent xmlns:mc="http://schemas.openxmlformats.org/markup-compatibility/2006" xmlns:p14="http://schemas.microsoft.com/office/powerpoint/2010/main">
    <mc:Choice Requires="p14">
      <p:transition spd="slow" p14:dur="2000" advTm="29589"/>
    </mc:Choice>
    <mc:Fallback xmlns="">
      <p:transition spd="slow" advTm="29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dirty="0"/>
              <a:t>Factual causation is always the starting point</a:t>
            </a:r>
          </a:p>
          <a:p>
            <a:r>
              <a:rPr lang="en-GB" b="1" u="sng" dirty="0">
                <a:solidFill>
                  <a:srgbClr val="FF0000"/>
                </a:solidFill>
              </a:rPr>
              <a:t>BUT FOR TEST:</a:t>
            </a:r>
          </a:p>
          <a:p>
            <a:pPr marL="0" indent="0">
              <a:buNone/>
            </a:pPr>
            <a:r>
              <a:rPr lang="en-GB" dirty="0"/>
              <a:t>It must be proved that </a:t>
            </a:r>
            <a:r>
              <a:rPr lang="en-GB" dirty="0">
                <a:solidFill>
                  <a:srgbClr val="FF0000"/>
                </a:solidFill>
              </a:rPr>
              <a:t>‘</a:t>
            </a:r>
            <a:r>
              <a:rPr lang="en-GB" i="1" dirty="0">
                <a:solidFill>
                  <a:srgbClr val="FF0000"/>
                </a:solidFill>
              </a:rPr>
              <a:t>But for’</a:t>
            </a:r>
            <a:r>
              <a:rPr lang="en-GB" i="1" dirty="0"/>
              <a:t> </a:t>
            </a:r>
            <a:r>
              <a:rPr lang="en-GB" dirty="0"/>
              <a:t>the D’s actions , the result would not have come about</a:t>
            </a:r>
          </a:p>
          <a:p>
            <a:pPr marL="0" indent="0">
              <a:buNone/>
            </a:pPr>
            <a:r>
              <a:rPr lang="en-GB" b="1" i="1" dirty="0"/>
              <a:t>Pagett [1983]</a:t>
            </a:r>
          </a:p>
          <a:p>
            <a:r>
              <a:rPr lang="en-GB" b="1" i="1" dirty="0"/>
              <a:t>White </a:t>
            </a:r>
            <a:r>
              <a:rPr lang="en-GB" b="1" dirty="0"/>
              <a:t>[1910] </a:t>
            </a:r>
          </a:p>
          <a:p>
            <a:pPr marL="0" indent="0">
              <a:buNone/>
            </a:pPr>
            <a:r>
              <a:rPr lang="en-GB" dirty="0"/>
              <a:t>D put poison in his mothers (V’s) drink intending to kill her. V drank some of the poison and died. However, medical evidence demonstrated that the V died due to an unrelated heart condition, not because of the poison.</a:t>
            </a:r>
          </a:p>
          <a:p>
            <a:pPr>
              <a:buFontTx/>
              <a:buChar char="-"/>
            </a:pPr>
            <a:r>
              <a:rPr lang="en-GB" dirty="0"/>
              <a:t>Crown court: D was not guilty of murder (result crime requiring causation), but was guilty of attempted murder (conduct crime not requiring causation.</a:t>
            </a:r>
            <a:endParaRPr lang="en-GB"/>
          </a:p>
          <a:p>
            <a:pPr>
              <a:buFontTx/>
              <a:buChar char="-"/>
            </a:pPr>
            <a:r>
              <a:rPr lang="en-GB" dirty="0"/>
              <a:t> Court of Criminal Appeal: conviction upheld on appeal</a:t>
            </a:r>
            <a:endParaRPr lang="en-GB"/>
          </a:p>
        </p:txBody>
      </p:sp>
      <p:pic>
        <p:nvPicPr>
          <p:cNvPr id="4" name="Picture 3"/>
          <p:cNvPicPr>
            <a:picLocks noChangeAspect="1"/>
          </p:cNvPicPr>
          <p:nvPr/>
        </p:nvPicPr>
        <p:blipFill>
          <a:blip r:embed="rId5"/>
          <a:stretch>
            <a:fillRect/>
          </a:stretch>
        </p:blipFill>
        <p:spPr>
          <a:xfrm>
            <a:off x="289187" y="4437112"/>
            <a:ext cx="2724150" cy="16764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175680978"/>
      </p:ext>
    </p:extLst>
  </p:cSld>
  <p:clrMapOvr>
    <a:masterClrMapping/>
  </p:clrMapOvr>
  <mc:AlternateContent xmlns:mc="http://schemas.openxmlformats.org/markup-compatibility/2006" xmlns:p14="http://schemas.microsoft.com/office/powerpoint/2010/main">
    <mc:Choice Requires="p14">
      <p:transition spd="slow" p14:dur="2000" advTm="203205"/>
    </mc:Choice>
    <mc:Fallback xmlns="">
      <p:transition spd="slow" advTm="20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5"/>
          <a:stretch>
            <a:fillRect/>
          </a:stretch>
        </p:blipFill>
        <p:spPr>
          <a:xfrm>
            <a:off x="-67080" y="2916504"/>
            <a:ext cx="2724150" cy="1676400"/>
          </a:xfrm>
          <a:prstGeom prst="rect">
            <a:avLst/>
          </a:prstGeom>
        </p:spPr>
      </p:pic>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6"/>
          <a:stretch>
            <a:fillRect/>
          </a:stretch>
        </p:blipFill>
        <p:spPr>
          <a:xfrm>
            <a:off x="2987824" y="2060848"/>
            <a:ext cx="4961930" cy="3387713"/>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10284037"/>
      </p:ext>
    </p:extLst>
  </p:cSld>
  <p:clrMapOvr>
    <a:masterClrMapping/>
  </p:clrMapOvr>
  <mc:AlternateContent xmlns:mc="http://schemas.openxmlformats.org/markup-compatibility/2006" xmlns:p14="http://schemas.microsoft.com/office/powerpoint/2010/main">
    <mc:Choice Requires="p14">
      <p:transition spd="slow" p14:dur="2000" advTm="38157"/>
    </mc:Choice>
    <mc:Fallback xmlns="">
      <p:transition spd="slow" advTm="38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CAUSATION IN LAW </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12807423"/>
      </p:ext>
    </p:extLst>
  </p:cSld>
  <p:clrMapOvr>
    <a:masterClrMapping/>
  </p:clrMapOvr>
  <mc:AlternateContent xmlns:mc="http://schemas.openxmlformats.org/markup-compatibility/2006" xmlns:p14="http://schemas.microsoft.com/office/powerpoint/2010/main">
    <mc:Choice Requires="p14">
      <p:transition spd="slow" p14:dur="2000" advTm="37010"/>
    </mc:Choice>
    <mc:Fallback xmlns="">
      <p:transition spd="slow" advTm="37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 - Legal</a:t>
            </a:r>
          </a:p>
        </p:txBody>
      </p:sp>
      <p:sp>
        <p:nvSpPr>
          <p:cNvPr id="3" name="Content Placeholder 2"/>
          <p:cNvSpPr>
            <a:spLocks noGrp="1"/>
          </p:cNvSpPr>
          <p:nvPr>
            <p:ph idx="1"/>
          </p:nvPr>
        </p:nvSpPr>
        <p:spPr/>
        <p:txBody>
          <a:bodyPr/>
          <a:lstStyle/>
          <a:p>
            <a:endParaRPr lang="en-GB" b="1" dirty="0"/>
          </a:p>
          <a:p>
            <a:endParaRPr lang="en-GB" b="1" dirty="0"/>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359333800"/>
      </p:ext>
    </p:extLst>
  </p:cSld>
  <p:clrMapOvr>
    <a:masterClrMapping/>
  </p:clrMapOvr>
  <mc:AlternateContent xmlns:mc="http://schemas.openxmlformats.org/markup-compatibility/2006" xmlns:p14="http://schemas.microsoft.com/office/powerpoint/2010/main">
    <mc:Choice Requires="p14">
      <p:transition spd="slow" p14:dur="2000" advTm="36331"/>
    </mc:Choice>
    <mc:Fallback xmlns="">
      <p:transition spd="slow" advTm="363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11" dur="500"/>
                                        <p:tgtEl>
                                          <p:spTgt spid="4">
                                            <p:graphicEl>
                                              <a:dgm id="{D78ED79C-BAE1-486E-998A-0ACEACC4893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6" dur="500"/>
                                        <p:tgtEl>
                                          <p:spTgt spid="4">
                                            <p:graphicEl>
                                              <a:dgm id="{1846E1FD-B84E-4E0E-978F-25EDBBFD6890}"/>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9" dur="500"/>
                                        <p:tgtEl>
                                          <p:spTgt spid="4">
                                            <p:graphicEl>
                                              <a:dgm id="{8DCD1067-2877-4D7E-8CED-1FE40DB8508D}"/>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4" dur="500"/>
                                        <p:tgtEl>
                                          <p:spTgt spid="4">
                                            <p:graphicEl>
                                              <a:dgm id="{B58DED35-5272-475E-8FEA-99484995C92A}"/>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7" dur="500"/>
                                        <p:tgtEl>
                                          <p:spTgt spid="4">
                                            <p:graphicEl>
                                              <a:dgm id="{6CB84F14-0162-4BDD-B581-13DDBDAF13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32" dur="500"/>
                                        <p:tgtEl>
                                          <p:spTgt spid="4">
                                            <p:graphicEl>
                                              <a:dgm id="{2138CDDC-6CDF-471B-BC36-2FE3BD2EB240}"/>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5" dur="500"/>
                                        <p:tgtEl>
                                          <p:spTgt spid="4">
                                            <p:graphicEl>
                                              <a:dgm id="{BFF59E52-EDC1-4C19-BF4E-53FF61E3A3C1}"/>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40" dur="500"/>
                                        <p:tgtEl>
                                          <p:spTgt spid="4">
                                            <p:graphicEl>
                                              <a:dgm id="{C307667A-6E05-4459-8DF2-4C5454DB9B3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43" dur="500"/>
                                        <p:tgtEl>
                                          <p:spTgt spid="4">
                                            <p:graphicEl>
                                              <a:dgm id="{76DDC1B1-344E-4258-963E-3D0F56909663}"/>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6"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5"/>
                </p:tgtEl>
              </p:cMediaNode>
            </p:audio>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54337" y="864108"/>
            <a:ext cx="2305435" cy="5120639"/>
          </a:xfrm>
        </p:spPr>
        <p:txBody>
          <a:bodyPr>
            <a:normAutofit/>
          </a:bodyPr>
          <a:lstStyle/>
          <a:p>
            <a:pPr algn="r"/>
            <a:r>
              <a:rPr lang="en-GB" sz="2800">
                <a:solidFill>
                  <a:schemeClr val="tx1">
                    <a:lumMod val="85000"/>
                    <a:lumOff val="15000"/>
                  </a:schemeClr>
                </a:solidFill>
              </a:rPr>
              <a:t>Legal cause must be SUBSTANTIAL </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GB" sz="3200" dirty="0"/>
              <a:t>Least controversial principle</a:t>
            </a:r>
          </a:p>
          <a:p>
            <a:r>
              <a:rPr lang="en-GB" sz="3200" dirty="0"/>
              <a:t>Should not imply that D must be the main cause</a:t>
            </a:r>
          </a:p>
          <a:p>
            <a:r>
              <a:rPr lang="en-GB" sz="3200" dirty="0"/>
              <a:t>Defendant's role must be more than ‘slight or trifling’  -</a:t>
            </a:r>
            <a:r>
              <a:rPr lang="en-GB" sz="3200" b="1" i="1" dirty="0"/>
              <a:t>Kimsey [1996]</a:t>
            </a:r>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3553929"/>
      </p:ext>
    </p:extLst>
  </p:cSld>
  <p:clrMapOvr>
    <a:masterClrMapping/>
  </p:clrMapOvr>
  <mc:AlternateContent xmlns:mc="http://schemas.openxmlformats.org/markup-compatibility/2006" xmlns:p14="http://schemas.microsoft.com/office/powerpoint/2010/main">
    <mc:Choice Requires="p14">
      <p:transition spd="slow" p14:dur="2000" advTm="67416"/>
    </mc:Choice>
    <mc:Fallback xmlns="">
      <p:transition spd="slow" advTm="674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772816"/>
            <a:ext cx="2541722" cy="3952205"/>
          </a:xfrm>
        </p:spPr>
        <p:txBody>
          <a:bodyPr>
            <a:normAutofit/>
          </a:bodyPr>
          <a:lstStyle/>
          <a:p>
            <a:r>
              <a:rPr lang="en-GB" sz="2400" dirty="0"/>
              <a:t>Legal cause must be BLAMEWORTHY</a:t>
            </a:r>
          </a:p>
        </p:txBody>
      </p:sp>
      <p:sp>
        <p:nvSpPr>
          <p:cNvPr id="3" name="Content Placeholder 2"/>
          <p:cNvSpPr>
            <a:spLocks noGrp="1"/>
          </p:cNvSpPr>
          <p:nvPr>
            <p:ph idx="1"/>
          </p:nvPr>
        </p:nvSpPr>
        <p:spPr/>
        <p:txBody>
          <a:bodyPr>
            <a:noAutofit/>
          </a:bodyPr>
          <a:lstStyle/>
          <a:p>
            <a:r>
              <a:rPr lang="en-GB" sz="1800" i="1" dirty="0">
                <a:solidFill>
                  <a:srgbClr val="FF0000"/>
                </a:solidFill>
              </a:rPr>
              <a:t>Dalloway [1847]</a:t>
            </a:r>
          </a:p>
          <a:p>
            <a:pPr marL="0" indent="0">
              <a:buNone/>
            </a:pPr>
            <a:r>
              <a:rPr lang="en-GB" sz="1800" dirty="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dirty="0"/>
          </a:p>
          <a:p>
            <a:pPr marL="0" indent="0">
              <a:buNone/>
            </a:pPr>
            <a:r>
              <a:rPr lang="en-GB" sz="1800" dirty="0"/>
              <a:t>Court: D was not guilty of gross negligence manslaughter.</a:t>
            </a:r>
          </a:p>
        </p:txBody>
      </p:sp>
      <p:pic>
        <p:nvPicPr>
          <p:cNvPr id="4" name="Picture 3"/>
          <p:cNvPicPr>
            <a:picLocks noChangeAspect="1"/>
          </p:cNvPicPr>
          <p:nvPr/>
        </p:nvPicPr>
        <p:blipFill>
          <a:blip r:embed="rId5"/>
          <a:stretch>
            <a:fillRect/>
          </a:stretch>
        </p:blipFill>
        <p:spPr>
          <a:xfrm>
            <a:off x="5076056" y="476672"/>
            <a:ext cx="2543175" cy="17907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799999839"/>
      </p:ext>
    </p:extLst>
  </p:cSld>
  <p:clrMapOvr>
    <a:masterClrMapping/>
  </p:clrMapOvr>
  <mc:AlternateContent xmlns:mc="http://schemas.openxmlformats.org/markup-compatibility/2006" xmlns:p14="http://schemas.microsoft.com/office/powerpoint/2010/main">
    <mc:Choice Requires="p14">
      <p:transition spd="slow" p14:dur="2000" advTm="130633"/>
    </mc:Choice>
    <mc:Fallback xmlns="">
      <p:transition spd="slow" advTm="1306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dirty="0"/>
              <a:t>Operative: means that the D’s conduct must still be a significant cause of the result at the time it comes about; the chain of causation between conduct and result elements must not be broken.</a:t>
            </a:r>
          </a:p>
          <a:p>
            <a:endParaRPr lang="en-GB" dirty="0"/>
          </a:p>
        </p:txBody>
      </p:sp>
      <p:sp>
        <p:nvSpPr>
          <p:cNvPr id="4" name="Oval 3"/>
          <p:cNvSpPr/>
          <p:nvPr/>
        </p:nvSpPr>
        <p:spPr>
          <a:xfrm>
            <a:off x="2408298" y="4256417"/>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p:nvPr/>
        </p:nvCxnSpPr>
        <p:spPr>
          <a:xfrm>
            <a:off x="3607998" y="4900163"/>
            <a:ext cx="3471863" cy="571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637617" y="4481669"/>
            <a:ext cx="885825" cy="715581"/>
          </a:xfrm>
          <a:prstGeom prst="rect">
            <a:avLst/>
          </a:prstGeom>
          <a:noFill/>
        </p:spPr>
        <p:txBody>
          <a:bodyPr wrap="square" rtlCol="0">
            <a:spAutoFit/>
          </a:bodyPr>
          <a:lstStyle/>
          <a:p>
            <a:r>
              <a:rPr lang="en-GB" sz="1350" dirty="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dirty="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dirty="0"/>
              <a:t>Result element</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406373784"/>
      </p:ext>
    </p:extLst>
  </p:cSld>
  <p:clrMapOvr>
    <a:masterClrMapping/>
  </p:clrMapOvr>
  <mc:AlternateContent xmlns:mc="http://schemas.openxmlformats.org/markup-compatibility/2006" xmlns:p14="http://schemas.microsoft.com/office/powerpoint/2010/main">
    <mc:Choice Requires="p14">
      <p:transition spd="slow" p14:dur="2000" advTm="106593"/>
    </mc:Choice>
    <mc:Fallback xmlns="">
      <p:transition spd="slow" advTm="1065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BREAKING THE CHAIN OF CAUSATION</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dirty="0">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a:t>
            </a:r>
            <a:r>
              <a:rPr lang="en-GB">
                <a:solidFill>
                  <a:schemeClr val="tx1"/>
                </a:solidFill>
              </a:rPr>
              <a:t> ways:</a:t>
            </a:r>
            <a:endParaRPr lang="en-US">
              <a:solidFill>
                <a:schemeClr val="tx1"/>
              </a:solidFill>
            </a:endParaRPr>
          </a:p>
          <a:p>
            <a:r>
              <a:rPr lang="en-GB" b="1">
                <a:solidFill>
                  <a:schemeClr val="tx1"/>
                </a:solidFill>
              </a:rPr>
              <a:t>	(a)	Unexpected, ‘extraordinary’ event</a:t>
            </a:r>
            <a:endParaRPr lang="en-US">
              <a:solidFill>
                <a:schemeClr val="tx1"/>
              </a:solidFill>
            </a:endParaRPr>
          </a:p>
          <a:p>
            <a:pPr marL="0" indent="0">
              <a:buNone/>
            </a:pPr>
            <a:r>
              <a:rPr lang="en-GB" b="1" dirty="0">
                <a:solidFill>
                  <a:schemeClr val="tx1"/>
                </a:solidFill>
              </a:rPr>
              <a:t>(b)	Victim’s behaviour</a:t>
            </a:r>
          </a:p>
          <a:p>
            <a:pPr marL="0" indent="0">
              <a:buNone/>
            </a:pPr>
            <a:r>
              <a:rPr lang="en-GB" b="1" dirty="0">
                <a:solidFill>
                  <a:schemeClr val="tx1"/>
                </a:solidFill>
              </a:rPr>
              <a:t>(c)	Actions of third party (usually, but not exclusively, arises in medical cases)</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29661838"/>
      </p:ext>
    </p:extLst>
  </p:cSld>
  <p:clrMapOvr>
    <a:masterClrMapping/>
  </p:clrMapOvr>
  <mc:AlternateContent xmlns:mc="http://schemas.openxmlformats.org/markup-compatibility/2006" xmlns:p14="http://schemas.microsoft.com/office/powerpoint/2010/main">
    <mc:Choice Requires="p14">
      <p:transition spd="slow" p14:dur="2000" advTm="51468"/>
    </mc:Choice>
    <mc:Fallback xmlns="">
      <p:transition spd="slow" advTm="51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dirty="0"/>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dirty="0"/>
              <a:t>E.g. X knocks V unconscious and leaves her in a field.  A lion, which has escaped from someone’s property, attacks and kills V.  X hasn’t legally caused V’s death (though X’s conduct is a ‘but for’ cause)</a:t>
            </a:r>
          </a:p>
          <a:p>
            <a:r>
              <a:rPr lang="en-GB" sz="2000" dirty="0"/>
              <a:t>	</a:t>
            </a:r>
          </a:p>
          <a:p>
            <a:r>
              <a:rPr lang="en-GB" sz="2000" dirty="0"/>
              <a:t>As Lord Hoffmann puts it in </a:t>
            </a:r>
            <a:r>
              <a:rPr lang="en-GB" sz="2000" b="1" dirty="0">
                <a:solidFill>
                  <a:srgbClr val="FF0000"/>
                </a:solidFill>
              </a:rPr>
              <a:t>Empress Car Co (</a:t>
            </a:r>
            <a:r>
              <a:rPr lang="en-GB" sz="2000" b="1" dirty="0" err="1">
                <a:solidFill>
                  <a:srgbClr val="FF0000"/>
                </a:solidFill>
              </a:rPr>
              <a:t>Abertillery</a:t>
            </a:r>
            <a:r>
              <a:rPr lang="en-GB" sz="2000" b="1" dirty="0">
                <a:solidFill>
                  <a:srgbClr val="FF0000"/>
                </a:solidFill>
              </a:rPr>
              <a:t>) Ltd v National Rivers Authority [1999] </a:t>
            </a:r>
            <a:r>
              <a:rPr lang="en-GB" sz="2000" dirty="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5"/>
          <a:stretch>
            <a:fillRect/>
          </a:stretch>
        </p:blipFill>
        <p:spPr>
          <a:xfrm>
            <a:off x="61507" y="836712"/>
            <a:ext cx="2466975" cy="1847850"/>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1572555133"/>
      </p:ext>
    </p:extLst>
  </p:cSld>
  <p:clrMapOvr>
    <a:masterClrMapping/>
  </p:clrMapOvr>
  <mc:AlternateContent xmlns:mc="http://schemas.openxmlformats.org/markup-compatibility/2006" xmlns:p14="http://schemas.microsoft.com/office/powerpoint/2010/main">
    <mc:Choice Requires="p14">
      <p:transition spd="slow" p14:dur="2000" advTm="72366"/>
    </mc:Choice>
    <mc:Fallback xmlns="">
      <p:transition spd="slow" advTm="72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vert="horz" lIns="91440" tIns="45720" rIns="91440" bIns="45720" rtlCol="0" anchor="ctr">
            <a:normAutofit/>
          </a:bodyPr>
          <a:lstStyle/>
          <a:p>
            <a:r>
              <a:rPr lang="en-US" sz="3600"/>
              <a:t>Victims behaviour</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4" name="Rectangle 3"/>
          <p:cNvSpPr/>
          <p:nvPr/>
        </p:nvSpPr>
        <p:spPr>
          <a:xfrm>
            <a:off x="1200564" y="2535446"/>
            <a:ext cx="6737617" cy="3554457"/>
          </a:xfrm>
          <a:prstGeom prst="rect">
            <a:avLst/>
          </a:prstGeom>
        </p:spPr>
        <p:txBody>
          <a:bodyPr vert="horz" lIns="91440" tIns="45720" rIns="91440" bIns="45720" rtlCol="0" anchor="ctr">
            <a:noAutofit/>
          </a:bodyPr>
          <a:lstStyle/>
          <a:p>
            <a:pPr>
              <a:lnSpc>
                <a:spcPct val="90000"/>
              </a:lnSpc>
              <a:spcAft>
                <a:spcPts val="600"/>
              </a:spcAft>
              <a:buClr>
                <a:schemeClr val="accent1"/>
              </a:buClr>
              <a:defRPr/>
            </a:pPr>
            <a:endParaRPr lang="en-US" sz="2800" dirty="0">
              <a:effectLst>
                <a:outerShdw blurRad="38100" dist="38100" dir="2700000" algn="tl">
                  <a:srgbClr val="C0C0C0"/>
                </a:outerShdw>
              </a:effectLst>
            </a:endParaRPr>
          </a:p>
          <a:p>
            <a:pPr>
              <a:lnSpc>
                <a:spcPct val="90000"/>
              </a:lnSpc>
              <a:spcAft>
                <a:spcPts val="600"/>
              </a:spcAft>
              <a:buClr>
                <a:schemeClr val="accent1"/>
              </a:buClr>
              <a:defRPr/>
            </a:pPr>
            <a:r>
              <a:rPr lang="en-US" sz="2800" dirty="0">
                <a:effectLst>
                  <a:outerShdw blurRad="38100" dist="38100" dir="2700000" algn="tl">
                    <a:srgbClr val="C0C0C0"/>
                  </a:outerShdw>
                </a:effectLst>
              </a:rPr>
              <a:t>	1.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is a response to the defendant’s conduct; and</a:t>
            </a:r>
          </a:p>
          <a:p>
            <a:pPr>
              <a:lnSpc>
                <a:spcPct val="90000"/>
              </a:lnSpc>
              <a:spcAft>
                <a:spcPts val="600"/>
              </a:spcAft>
              <a:buClr>
                <a:schemeClr val="accent1"/>
              </a:buClr>
              <a:defRPr/>
            </a:pPr>
            <a:r>
              <a:rPr lang="en-US" sz="2800" dirty="0">
                <a:effectLst>
                  <a:outerShdw blurRad="38100" dist="38100" dir="2700000" algn="tl">
                    <a:srgbClr val="C0C0C0"/>
                  </a:outerShdw>
                </a:effectLst>
              </a:rPr>
              <a:t>	2. it is a reasonably foreseeable response then V’s </a:t>
            </a:r>
            <a:r>
              <a:rPr lang="en-US" sz="2800" dirty="0" err="1">
                <a:effectLst>
                  <a:outerShdw blurRad="38100" dist="38100" dir="2700000" algn="tl">
                    <a:srgbClr val="C0C0C0"/>
                  </a:outerShdw>
                </a:effectLst>
              </a:rPr>
              <a:t>behaviour</a:t>
            </a:r>
            <a:r>
              <a:rPr lang="en-US" sz="2800" dirty="0">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415262777"/>
      </p:ext>
    </p:extLst>
  </p:cSld>
  <p:clrMapOvr>
    <a:masterClrMapping/>
  </p:clrMapOvr>
  <mc:AlternateContent xmlns:mc="http://schemas.openxmlformats.org/markup-compatibility/2006" xmlns:p14="http://schemas.microsoft.com/office/powerpoint/2010/main">
    <mc:Choice Requires="p14">
      <p:transition spd="slow" p14:dur="2000" advTm="148565"/>
    </mc:Choice>
    <mc:Fallback xmlns="">
      <p:transition spd="slow" advTm="148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third party</a:t>
            </a:r>
          </a:p>
        </p:txBody>
      </p:sp>
      <p:sp>
        <p:nvSpPr>
          <p:cNvPr id="3" name="Content Placeholder 2"/>
          <p:cNvSpPr>
            <a:spLocks noGrp="1"/>
          </p:cNvSpPr>
          <p:nvPr>
            <p:ph idx="1"/>
          </p:nvPr>
        </p:nvSpPr>
        <p:spPr/>
        <p:txBody>
          <a:bodyPr>
            <a:normAutofit fontScale="92500" lnSpcReduction="10000"/>
          </a:bodyPr>
          <a:lstStyle/>
          <a:p>
            <a:r>
              <a:rPr lang="en-GB" dirty="0"/>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dirty="0"/>
              <a:t>	If, on the other hand, X’s action is C ’s responsibility in the sense that X is responding to what C has done in a predictable way, C remains causally responsible:</a:t>
            </a:r>
          </a:p>
          <a:p>
            <a:endParaRPr lang="en-GB" dirty="0"/>
          </a:p>
          <a:p>
            <a:r>
              <a:rPr lang="en-GB" dirty="0" err="1"/>
              <a:t>Pagett</a:t>
            </a:r>
            <a:r>
              <a:rPr lang="en-GB" dirty="0"/>
              <a:t> (1983) 76 CAR 279</a:t>
            </a:r>
          </a:p>
          <a:p>
            <a:endParaRPr lang="en-GB" dirty="0"/>
          </a:p>
          <a:p>
            <a:r>
              <a:rPr lang="en-GB" dirty="0"/>
              <a:t>Empress Car Co (</a:t>
            </a:r>
            <a:r>
              <a:rPr lang="en-GB" dirty="0" err="1"/>
              <a:t>Abertillery</a:t>
            </a:r>
            <a:r>
              <a:rPr lang="en-GB" dirty="0"/>
              <a:t>) Ltd v National Rivers Authority [1999] 2 AC 22, HL</a:t>
            </a:r>
          </a:p>
          <a:p>
            <a:endParaRPr lang="en-GB" dirty="0"/>
          </a:p>
          <a:p>
            <a:pPr marL="0" indent="0">
              <a:buNone/>
            </a:pPr>
            <a:r>
              <a:rPr lang="en-GB" dirty="0"/>
              <a:t>The difficult cases are those where X is a doctor or a hospital...</a:t>
            </a:r>
          </a:p>
          <a:p>
            <a:endParaRPr lang="en-GB" dirty="0"/>
          </a:p>
        </p:txBody>
      </p:sp>
      <p:pic>
        <p:nvPicPr>
          <p:cNvPr id="4" name="Picture 3"/>
          <p:cNvPicPr>
            <a:picLocks noChangeAspect="1"/>
          </p:cNvPicPr>
          <p:nvPr/>
        </p:nvPicPr>
        <p:blipFill>
          <a:blip r:embed="rId5"/>
          <a:stretch>
            <a:fillRect/>
          </a:stretch>
        </p:blipFill>
        <p:spPr>
          <a:xfrm>
            <a:off x="6012160" y="2981375"/>
            <a:ext cx="2525068" cy="886106"/>
          </a:xfrm>
          <a:prstGeom prst="rect">
            <a:avLst/>
          </a:prstGeom>
        </p:spPr>
      </p:pic>
      <p:pic>
        <p:nvPicPr>
          <p:cNvPr id="5" name="Picture 4"/>
          <p:cNvPicPr>
            <a:picLocks noChangeAspect="1"/>
          </p:cNvPicPr>
          <p:nvPr/>
        </p:nvPicPr>
        <p:blipFill>
          <a:blip r:embed="rId6"/>
          <a:stretch>
            <a:fillRect/>
          </a:stretch>
        </p:blipFill>
        <p:spPr>
          <a:xfrm>
            <a:off x="1290507" y="4134460"/>
            <a:ext cx="1208597" cy="1208597"/>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780133190"/>
      </p:ext>
    </p:extLst>
  </p:cSld>
  <p:clrMapOvr>
    <a:masterClrMapping/>
  </p:clrMapOvr>
  <mc:AlternateContent xmlns:mc="http://schemas.openxmlformats.org/markup-compatibility/2006" xmlns:p14="http://schemas.microsoft.com/office/powerpoint/2010/main">
    <mc:Choice Requires="p14">
      <p:transition spd="slow" p14:dur="2000" advTm="293635"/>
    </mc:Choice>
    <mc:Fallback xmlns="">
      <p:transition spd="slow" advTm="29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dirty="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5"/>
          <a:stretch>
            <a:fillRect/>
          </a:stretch>
        </p:blipFill>
        <p:spPr>
          <a:xfrm>
            <a:off x="4211960" y="4440091"/>
            <a:ext cx="2552700" cy="1790700"/>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681382036"/>
      </p:ext>
    </p:extLst>
  </p:cSld>
  <p:clrMapOvr>
    <a:masterClrMapping/>
  </p:clrMapOvr>
  <mc:AlternateContent xmlns:mc="http://schemas.openxmlformats.org/markup-compatibility/2006" xmlns:p14="http://schemas.microsoft.com/office/powerpoint/2010/main">
    <mc:Choice Requires="p14">
      <p:transition spd="slow" p14:dur="2000" advTm="46939"/>
    </mc:Choice>
    <mc:Fallback xmlns="">
      <p:transition spd="slow" advTm="46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Elements of </a:t>
            </a:r>
            <a:r>
              <a:rPr lang="en-GB" sz="2400" dirty="0" err="1"/>
              <a:t>Actus</a:t>
            </a:r>
            <a:r>
              <a:rPr lang="en-GB" sz="2400" dirty="0"/>
              <a:t> Reus: Circumstances</a:t>
            </a:r>
          </a:p>
        </p:txBody>
      </p:sp>
      <p:sp>
        <p:nvSpPr>
          <p:cNvPr id="3" name="Content Placeholder 2"/>
          <p:cNvSpPr>
            <a:spLocks noGrp="1"/>
          </p:cNvSpPr>
          <p:nvPr>
            <p:ph idx="1"/>
          </p:nvPr>
        </p:nvSpPr>
        <p:spPr/>
        <p:txBody>
          <a:bodyPr>
            <a:normAutofit/>
          </a:bodyPr>
          <a:lstStyle/>
          <a:p>
            <a:r>
              <a:rPr lang="en-GB" dirty="0"/>
              <a:t>May be crucial to determine liability</a:t>
            </a:r>
          </a:p>
          <a:p>
            <a:pPr marL="0" indent="0">
              <a:buNone/>
            </a:pPr>
            <a:endParaRPr lang="en-GB" dirty="0"/>
          </a:p>
          <a:p>
            <a:r>
              <a:rPr lang="en-GB" dirty="0"/>
              <a:t>Not ALL circumstances may be crucial </a:t>
            </a:r>
          </a:p>
          <a:p>
            <a:pPr marL="0" indent="0">
              <a:buNone/>
            </a:pPr>
            <a:endParaRPr lang="en-GB" dirty="0"/>
          </a:p>
          <a:p>
            <a:r>
              <a:rPr lang="en-GB" dirty="0"/>
              <a:t>State of affairs</a:t>
            </a:r>
          </a:p>
          <a:p>
            <a:pPr marL="0" indent="0">
              <a:buNone/>
            </a:pPr>
            <a:endParaRPr lang="en-GB" dirty="0"/>
          </a:p>
          <a:p>
            <a:r>
              <a:rPr lang="en-US" b="1" dirty="0"/>
              <a:t>Winzar v Chief Constable of Kent [1983]</a:t>
            </a:r>
          </a:p>
          <a:p>
            <a:r>
              <a:rPr lang="en-US" b="1" dirty="0"/>
              <a:t>R v </a:t>
            </a:r>
            <a:r>
              <a:rPr lang="en-US" b="1" dirty="0" err="1"/>
              <a:t>Larsonneur</a:t>
            </a:r>
            <a:r>
              <a:rPr lang="en-US" b="1" dirty="0"/>
              <a:t> [1933] </a:t>
            </a:r>
          </a:p>
          <a:p>
            <a:pPr marL="0" indent="0">
              <a:buNone/>
            </a:pPr>
            <a:endParaRPr lang="en-GB" dirty="0"/>
          </a:p>
          <a:p>
            <a:endParaRPr lang="en-GB" dirty="0"/>
          </a:p>
          <a:p>
            <a:endParaRPr lang="en-GB" dirty="0"/>
          </a:p>
        </p:txBody>
      </p:sp>
      <p:pic>
        <p:nvPicPr>
          <p:cNvPr id="5" name="Picture 4"/>
          <p:cNvPicPr>
            <a:picLocks noChangeAspect="1"/>
          </p:cNvPicPr>
          <p:nvPr/>
        </p:nvPicPr>
        <p:blipFill>
          <a:blip r:embed="rId5"/>
          <a:stretch>
            <a:fillRect/>
          </a:stretch>
        </p:blipFill>
        <p:spPr>
          <a:xfrm>
            <a:off x="5244074" y="4725144"/>
            <a:ext cx="3407701" cy="1916832"/>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3495377415"/>
      </p:ext>
    </p:extLst>
  </p:cSld>
  <p:clrMapOvr>
    <a:masterClrMapping/>
  </p:clrMapOvr>
  <mc:AlternateContent xmlns:mc="http://schemas.openxmlformats.org/markup-compatibility/2006" xmlns:p14="http://schemas.microsoft.com/office/powerpoint/2010/main">
    <mc:Choice Requires="p14">
      <p:transition spd="slow" p14:dur="2000" advTm="149007"/>
    </mc:Choice>
    <mc:Fallback xmlns="">
      <p:transition spd="slow" advTm="14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200565" y="1087374"/>
            <a:ext cx="6737617" cy="1000978"/>
          </a:xfrm>
        </p:spPr>
        <p:txBody>
          <a:bodyPr>
            <a:normAutofit/>
          </a:bodyPr>
          <a:lstStyle/>
          <a:p>
            <a:r>
              <a:rPr lang="en-GB" dirty="0"/>
              <a:t>SUMMARY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hlinkClick r:id="rId5"/>
              </a:rPr>
              <a:t>https://www.youtube.com/watch?v=RooAKQYif6o</a:t>
            </a:r>
            <a:endParaRPr lang="en-GB">
              <a:solidFill>
                <a:schemeClr val="tx1"/>
              </a:solidFill>
            </a:endParaRPr>
          </a:p>
          <a:p>
            <a:pPr marL="0" indent="0">
              <a:buNone/>
            </a:pPr>
            <a:r>
              <a:rPr lang="en-GB">
                <a:solidFill>
                  <a:schemeClr val="tx1"/>
                </a:solidFill>
              </a:rPr>
              <a:t>(7 mins)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extLst>
      <p:ext uri="{BB962C8B-B14F-4D97-AF65-F5344CB8AC3E}">
        <p14:creationId xmlns:p14="http://schemas.microsoft.com/office/powerpoint/2010/main" val="2024619192"/>
      </p:ext>
    </p:extLst>
  </p:cSld>
  <p:clrMapOvr>
    <a:masterClrMapping/>
  </p:clrMapOvr>
  <mc:AlternateContent xmlns:mc="http://schemas.openxmlformats.org/markup-compatibility/2006" xmlns:p14="http://schemas.microsoft.com/office/powerpoint/2010/main">
    <mc:Choice Requires="p14">
      <p:transition spd="slow" p14:dur="2000" advTm="24407"/>
    </mc:Choice>
    <mc:Fallback xmlns="">
      <p:transition spd="slow" advTm="244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a:t>Overview</a:t>
            </a:r>
          </a:p>
        </p:txBody>
      </p:sp>
      <p:graphicFrame>
        <p:nvGraphicFramePr>
          <p:cNvPr id="8" name="Diagram 7"/>
          <p:cNvGraphicFramePr/>
          <p:nvPr>
            <p:extLst>
              <p:ext uri="{D42A27DB-BD31-4B8C-83A1-F6EECF244321}">
                <p14:modId xmlns:p14="http://schemas.microsoft.com/office/powerpoint/2010/main" val="211775816"/>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11" name="Diagram 10"/>
          <p:cNvGraphicFramePr/>
          <p:nvPr>
            <p:extLst>
              <p:ext uri="{D42A27DB-BD31-4B8C-83A1-F6EECF244321}">
                <p14:modId xmlns:p14="http://schemas.microsoft.com/office/powerpoint/2010/main" val="961264068"/>
              </p:ext>
            </p:extLst>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16"/>
          <a:stretch>
            <a:fillRect/>
          </a:stretch>
        </p:blipFill>
        <p:spPr>
          <a:xfrm>
            <a:off x="8318500" y="6032500"/>
            <a:ext cx="609600" cy="609600"/>
          </a:xfrm>
          <a:prstGeom prst="rect">
            <a:avLst/>
          </a:prstGeom>
        </p:spPr>
      </p:pic>
    </p:spTree>
    <p:custDataLst>
      <p:tags r:id="rId1"/>
    </p:custDataLst>
    <p:extLst>
      <p:ext uri="{BB962C8B-B14F-4D97-AF65-F5344CB8AC3E}">
        <p14:creationId xmlns:p14="http://schemas.microsoft.com/office/powerpoint/2010/main" val="2182346918"/>
      </p:ext>
    </p:extLst>
  </p:cSld>
  <p:clrMapOvr>
    <a:masterClrMapping/>
  </p:clrMapOvr>
  <mc:AlternateContent xmlns:mc="http://schemas.openxmlformats.org/markup-compatibility/2006" xmlns:p14="http://schemas.microsoft.com/office/powerpoint/2010/main">
    <mc:Choice Requires="p14">
      <p:transition spd="slow" p14:dur="2000" advTm="89666"/>
    </mc:Choice>
    <mc:Fallback xmlns="">
      <p:transition spd="slow" advTm="89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11" dur="500"/>
                                        <p:tgtEl>
                                          <p:spTgt spid="11">
                                            <p:graphicEl>
                                              <a:dgm id="{BE6EF2C8-70A1-4907-A995-24C8663316FB}"/>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6" dur="500"/>
                                        <p:tgtEl>
                                          <p:spTgt spid="11">
                                            <p:graphicEl>
                                              <a:dgm id="{EF0E4627-2B76-4183-AACB-F868BBEF7419}"/>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9" dur="500"/>
                                        <p:tgtEl>
                                          <p:spTgt spid="11">
                                            <p:graphicEl>
                                              <a:dgm id="{900A375C-65BD-4E04-BAC0-AA0E6CFFAAF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4" dur="500"/>
                                        <p:tgtEl>
                                          <p:spTgt spid="11">
                                            <p:graphicEl>
                                              <a:dgm id="{FCBB9143-6E7A-42D9-8308-A1794890573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7" dur="500"/>
                                        <p:tgtEl>
                                          <p:spTgt spid="11">
                                            <p:graphicEl>
                                              <a:dgm id="{271EDF56-7574-490A-A4E6-41AA85724EE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32" dur="500"/>
                                        <p:tgtEl>
                                          <p:spTgt spid="11">
                                            <p:graphicEl>
                                              <a:dgm id="{331B2694-77F3-43D0-AE2B-294122A93598}"/>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5" dur="500"/>
                                        <p:tgtEl>
                                          <p:spTgt spid="11">
                                            <p:graphicEl>
                                              <a:dgm id="{EA915ACC-D267-452C-A9A7-61BC7BCF275E}"/>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40" dur="500"/>
                                        <p:tgtEl>
                                          <p:spTgt spid="11">
                                            <p:graphicEl>
                                              <a:dgm id="{77EC4313-B04A-4349-A2AE-3FF705A2B700}"/>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43" dur="500"/>
                                        <p:tgtEl>
                                          <p:spTgt spid="11">
                                            <p:graphicEl>
                                              <a:dgm id="{49502808-BF87-4E1B-AA6D-DD76934C4305}"/>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8" dur="500"/>
                                        <p:tgtEl>
                                          <p:spTgt spid="11">
                                            <p:graphicEl>
                                              <a:dgm id="{14345400-2434-497D-9FE2-3938EFD8322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51" dur="500"/>
                                        <p:tgtEl>
                                          <p:spTgt spid="11">
                                            <p:graphicEl>
                                              <a:dgm id="{3E09F40B-C29E-4879-81FE-744E5EBA47A9}"/>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6" dur="500"/>
                                        <p:tgtEl>
                                          <p:spTgt spid="11">
                                            <p:graphicEl>
                                              <a:dgm id="{AECB83FF-2FBE-4BEC-8ADA-0FCE97CB959B}"/>
                                            </p:graphic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9" dur="500"/>
                                        <p:tgtEl>
                                          <p:spTgt spid="11">
                                            <p:graphicEl>
                                              <a:dgm id="{F490BC0A-2C2F-44BD-ABF8-69FAD74DBA22}"/>
                                            </p:graphic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4" dur="500"/>
                                        <p:tgtEl>
                                          <p:spTgt spid="11">
                                            <p:graphicEl>
                                              <a:dgm id="{CDD7A93A-EC7F-4485-A218-7B7ED58135E8}"/>
                                            </p:graphic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7" dur="500"/>
                                        <p:tgtEl>
                                          <p:spTgt spid="11">
                                            <p:graphicEl>
                                              <a:dgm id="{08704775-52D8-48E3-9840-1832AEA570DC}"/>
                                            </p:graphic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72" dur="500"/>
                                        <p:tgtEl>
                                          <p:spTgt spid="11">
                                            <p:graphicEl>
                                              <a:dgm id="{4EFF2D21-8C25-4908-87B3-349BB86C5281}"/>
                                            </p:graphic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5" dur="500"/>
                                        <p:tgtEl>
                                          <p:spTgt spid="11">
                                            <p:graphicEl>
                                              <a:dgm id="{3B1A7F39-6B15-43FF-9321-71EBFD216C56}"/>
                                            </p:graphic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80" dur="500"/>
                                        <p:tgtEl>
                                          <p:spTgt spid="11">
                                            <p:graphicEl>
                                              <a:dgm id="{579A1329-9423-42D7-9A22-D47B39E4E3A1}"/>
                                            </p:graphicEl>
                                          </p:spTgt>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83"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84" fill="hold" display="0">
                  <p:stCondLst>
                    <p:cond delay="indefinite"/>
                  </p:stCondLst>
                  <p:endCondLst>
                    <p:cond evt="onStopAudio" delay="0">
                      <p:tgtEl>
                        <p:sldTgt/>
                      </p:tgtEl>
                    </p:cond>
                  </p:endCondLst>
                </p:cTn>
                <p:tgtEl>
                  <p:spTgt spid="2"/>
                </p:tgtEl>
              </p:cMediaNode>
            </p:audio>
          </p:childTnLst>
        </p:cTn>
      </p:par>
    </p:tnLst>
    <p:bldLst>
      <p:bldGraphic spid="11"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7|1.7|4.4|2.9|3.1|10.5|8.3"/>
</p:tagLst>
</file>

<file path=ppt/tags/tag2.xml><?xml version="1.0" encoding="utf-8"?>
<p:tagLst xmlns:a="http://schemas.openxmlformats.org/drawingml/2006/main" xmlns:r="http://schemas.openxmlformats.org/officeDocument/2006/relationships" xmlns:p="http://schemas.openxmlformats.org/presentationml/2006/main">
  <p:tag name="TIMING" val="|0.9|3.2|0.8|0.8|3.1"/>
</p:tagLst>
</file>

<file path=ppt/tags/tag3.xml><?xml version="1.0" encoding="utf-8"?>
<p:tagLst xmlns:a="http://schemas.openxmlformats.org/drawingml/2006/main" xmlns:r="http://schemas.openxmlformats.org/officeDocument/2006/relationships" xmlns:p="http://schemas.openxmlformats.org/presentationml/2006/main">
  <p:tag name="TIMING" val="|4.1|11.8|4.7|42.6|1.1|1"/>
</p:tagLst>
</file>

<file path=ppt/tags/tag4.xml><?xml version="1.0" encoding="utf-8"?>
<p:tagLst xmlns:a="http://schemas.openxmlformats.org/drawingml/2006/main" xmlns:r="http://schemas.openxmlformats.org/officeDocument/2006/relationships" xmlns:p="http://schemas.openxmlformats.org/presentationml/2006/main">
  <p:tag name="TIMING" val="|1.2|8.3|2.7|5|11.3"/>
</p:tagLst>
</file>

<file path=ppt/tags/tag5.xml><?xml version="1.0" encoding="utf-8"?>
<p:tagLst xmlns:a="http://schemas.openxmlformats.org/drawingml/2006/main" xmlns:r="http://schemas.openxmlformats.org/officeDocument/2006/relationships" xmlns:p="http://schemas.openxmlformats.org/presentationml/2006/main">
  <p:tag name="TIMING" val="|0.7|13.4|17.1|2|3.3|4|2.5|5.5|2.4|2.9"/>
</p:tagLst>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TM03457475[[fn=Frame]]</Template>
  <TotalTime>1</TotalTime>
  <Words>2789</Words>
  <Application>Microsoft Office PowerPoint</Application>
  <PresentationFormat>On-screen Show (4:3)</PresentationFormat>
  <Paragraphs>237</Paragraphs>
  <Slides>28</Slides>
  <Notes>28</Notes>
  <HiddenSlides>0</HiddenSlides>
  <MMClips>28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Calibri</vt:lpstr>
      <vt:lpstr>Calibri Light</vt:lpstr>
      <vt:lpstr>Comic Sans MS</vt:lpstr>
      <vt:lpstr>Corbel</vt:lpstr>
      <vt:lpstr>Times New Roman</vt:lpstr>
      <vt:lpstr>Wingdings 2</vt:lpstr>
      <vt:lpstr>Frame</vt:lpstr>
      <vt:lpstr>ACTUS REUS</vt:lpstr>
      <vt:lpstr>STRUCTURE OF A CRIME</vt:lpstr>
      <vt:lpstr>Actus Reus can consist of:</vt:lpstr>
      <vt:lpstr>Example of Actus Reus</vt:lpstr>
      <vt:lpstr>Criminal damage</vt:lpstr>
      <vt:lpstr>Elements of Actus Reus: Conduct</vt:lpstr>
      <vt:lpstr>CONDUCT BY OMISSION</vt:lpstr>
      <vt:lpstr>PowerPoint Presentation</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SUMMARY</vt:lpstr>
      <vt:lpstr>Overview</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Kelly Andrews</cp:lastModifiedBy>
  <cp:revision>205</cp:revision>
  <cp:lastPrinted>2018-09-27T14:34:11Z</cp:lastPrinted>
  <dcterms:created xsi:type="dcterms:W3CDTF">2016-01-14T13:49:28Z</dcterms:created>
  <dcterms:modified xsi:type="dcterms:W3CDTF">2024-01-24T09:21:15Z</dcterms:modified>
  <cp:contentStatus/>
</cp:coreProperties>
</file>