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26" d="100"/>
          <a:sy n="126" d="100"/>
        </p:scale>
        <p:origin x="18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3539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2606040"/>
            <a:ext cx="8046720" cy="54864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320040"/>
            <a:ext cx="548640" cy="5486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48640" y="3200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4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IMPORTANCE OF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48640" y="822960"/>
            <a:ext cx="80467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Literature Reviews</a:t>
            </a:r>
            <a:endParaRPr lang="en-US" sz="5200" dirty="0"/>
          </a:p>
        </p:txBody>
      </p:sp>
      <p:sp>
        <p:nvSpPr>
          <p:cNvPr id="7" name="Text 4"/>
          <p:cNvSpPr/>
          <p:nvPr/>
        </p:nvSpPr>
        <p:spPr>
          <a:xfrm>
            <a:off x="548640" y="2240280"/>
            <a:ext cx="8046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kern="0" spc="2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RESEARCH, PROPOSALS &amp; DISSERTATIONS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40080" y="3162993"/>
            <a:ext cx="8046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comprehensive guide to understanding why literature reviews are the </a:t>
            </a:r>
            <a:r>
              <a:rPr lang="en-US" sz="1400" b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cornerstone of credible academic research.</a:t>
            </a:r>
          </a:p>
          <a:p>
            <a:pPr marL="0" indent="0">
              <a:buNone/>
            </a:pPr>
            <a:endParaRPr lang="en-US" sz="1400" b="1" dirty="0">
              <a:solidFill>
                <a:srgbClr val="E8EBF2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400" b="1" dirty="0">
              <a:solidFill>
                <a:srgbClr val="E8EBF2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							Jaliya de Silva 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48640" y="44805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Based on frameworks from Hart (1998), Boote &amp; Beile (2005), Torraco (2005) &amp; Fink (2019)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LITERATURE REVIEW?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530352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234440"/>
            <a:ext cx="411480" cy="4114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43000" y="123444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Definition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94360" y="1737360"/>
            <a:ext cx="47548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literature review is a </a:t>
            </a:r>
            <a:r>
              <a:rPr lang="en-US" sz="13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critical, analytical account </a:t>
            </a:r>
            <a:r>
              <a:rPr lang="en-US" sz="13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the existing research on a particular topic. It synthesises what is known, identifies contradictions, and locates gaps - providing the intellectual foundation for new research.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94360" y="3063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NOT just a summary. A literature review: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94360" y="342900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Evaluates quality and relevance of sources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Synthesises across multiple works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patterns, themes, and conflicts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Positions your research in the field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5943600" y="1005840"/>
            <a:ext cx="2834640" cy="1554480"/>
          </a:xfrm>
          <a:prstGeom prst="rect">
            <a:avLst/>
          </a:prstGeom>
          <a:solidFill>
            <a:srgbClr val="1A2744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943600" y="1097280"/>
            <a:ext cx="2834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C9A84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85%</a:t>
            </a:r>
            <a:endParaRPr lang="en-US" sz="5200" dirty="0"/>
          </a:p>
        </p:txBody>
      </p:sp>
      <p:sp>
        <p:nvSpPr>
          <p:cNvPr id="12" name="Text 9"/>
          <p:cNvSpPr/>
          <p:nvPr/>
        </p:nvSpPr>
        <p:spPr>
          <a:xfrm>
            <a:off x="5943600" y="182880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research proposals rejected due to inadequate literature review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(Boote &amp; Beile, 2005)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943600" y="2743200"/>
            <a:ext cx="2834640" cy="1828800"/>
          </a:xfrm>
          <a:prstGeom prst="rect">
            <a:avLst/>
          </a:prstGeom>
          <a:solidFill>
            <a:srgbClr val="1A7A8A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2880360"/>
            <a:ext cx="365760" cy="32004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943600" y="3291840"/>
            <a:ext cx="28346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"A researcher who cannot show awareness of the relevant literature is unlikely to produce research of value."</a:t>
            </a:r>
            <a:endParaRPr lang="en-US" sz="1100" dirty="0"/>
          </a:p>
        </p:txBody>
      </p:sp>
      <p:sp>
        <p:nvSpPr>
          <p:cNvPr id="16" name="Text 12"/>
          <p:cNvSpPr/>
          <p:nvPr/>
        </p:nvSpPr>
        <p:spPr>
          <a:xfrm>
            <a:off x="5943600" y="4434840"/>
            <a:ext cx="28346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Hart, 1998</a:t>
            </a:r>
            <a:endParaRPr lang="en-US" sz="1000" dirty="0"/>
          </a:p>
        </p:txBody>
      </p:sp>
      <p:sp>
        <p:nvSpPr>
          <p:cNvPr id="17" name="Text 13"/>
          <p:cNvSpPr/>
          <p:nvPr/>
        </p:nvSpPr>
        <p:spPr>
          <a:xfrm>
            <a:off x="365760" y="48463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Hart, C. (1998). Doing a Literature Review. SAGE. | Boote &amp; Beile (2005). JEdRes, 98(1), 3–13.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7 PURPOSES OF A LITERATURE REVIEW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60120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143000"/>
            <a:ext cx="365760" cy="365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04672" y="101498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804672" y="1307592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a 'big picture' of the field and its major debates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274320" y="1947672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" y="1947672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" y="2130552"/>
            <a:ext cx="365760" cy="36576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804672" y="2002536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804672" y="2295144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which issues are most relevant to your research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274320" y="2935224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274320" y="2935224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040" y="3118104"/>
            <a:ext cx="365760" cy="36576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04672" y="2990088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Summarise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804672" y="3282696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Condense and organise existing scholarly work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274320" y="3922776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274320" y="3922776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040" y="4105656"/>
            <a:ext cx="365760" cy="36576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804672" y="3977640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804672" y="4270248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appraise quality, methods, and conclusions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4663440" y="960120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4663440" y="960120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160" y="1143000"/>
            <a:ext cx="365760" cy="365760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5193792" y="101498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5193792" y="1307592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Situate your research within the broader conversation</a:t>
            </a:r>
            <a:endParaRPr lang="en-US" sz="1050" dirty="0"/>
          </a:p>
        </p:txBody>
      </p:sp>
      <p:sp>
        <p:nvSpPr>
          <p:cNvPr id="29" name="Shape 22"/>
          <p:cNvSpPr/>
          <p:nvPr/>
        </p:nvSpPr>
        <p:spPr>
          <a:xfrm>
            <a:off x="4663440" y="1947672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4663440" y="1947672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9160" y="2130552"/>
            <a:ext cx="365760" cy="365760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5193792" y="2002536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Gap-finding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5193792" y="2295144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Locate unanswered questions and underexplored areas</a:t>
            </a:r>
            <a:endParaRPr lang="en-US" sz="1050" dirty="0"/>
          </a:p>
        </p:txBody>
      </p:sp>
      <p:sp>
        <p:nvSpPr>
          <p:cNvPr id="34" name="Shape 26"/>
          <p:cNvSpPr/>
          <p:nvPr/>
        </p:nvSpPr>
        <p:spPr>
          <a:xfrm>
            <a:off x="4663440" y="2935224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27"/>
          <p:cNvSpPr/>
          <p:nvPr/>
        </p:nvSpPr>
        <p:spPr>
          <a:xfrm>
            <a:off x="4663440" y="2935224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09160" y="3118104"/>
            <a:ext cx="365760" cy="365760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5193792" y="2990088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200" dirty="0"/>
          </a:p>
        </p:txBody>
      </p:sp>
      <p:sp>
        <p:nvSpPr>
          <p:cNvPr id="38" name="Text 29"/>
          <p:cNvSpPr/>
          <p:nvPr/>
        </p:nvSpPr>
        <p:spPr>
          <a:xfrm>
            <a:off x="5193792" y="3282696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understanding of relevant theories and methods</a:t>
            </a:r>
            <a:endParaRPr lang="en-US" sz="1050" dirty="0"/>
          </a:p>
        </p:txBody>
      </p:sp>
      <p:sp>
        <p:nvSpPr>
          <p:cNvPr id="39" name="Shape 30"/>
          <p:cNvSpPr/>
          <p:nvPr/>
        </p:nvSpPr>
        <p:spPr>
          <a:xfrm>
            <a:off x="2468880" y="4617720"/>
            <a:ext cx="4206240" cy="347472"/>
          </a:xfrm>
          <a:prstGeom prst="rect">
            <a:avLst/>
          </a:prstGeom>
          <a:solidFill>
            <a:srgbClr val="C9A84C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0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4600" y="4663440"/>
            <a:ext cx="256032" cy="256032"/>
          </a:xfrm>
          <a:prstGeom prst="rect">
            <a:avLst/>
          </a:prstGeom>
        </p:spPr>
      </p:pic>
      <p:sp>
        <p:nvSpPr>
          <p:cNvPr id="41" name="Text 31"/>
          <p:cNvSpPr/>
          <p:nvPr/>
        </p:nvSpPr>
        <p:spPr>
          <a:xfrm>
            <a:off x="2834640" y="4645152"/>
            <a:ext cx="3749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Develop understanding of relevant theories and methods</a:t>
            </a:r>
            <a:endParaRPr lang="en-US" sz="1100" dirty="0"/>
          </a:p>
        </p:txBody>
      </p:sp>
      <p:sp>
        <p:nvSpPr>
          <p:cNvPr id="42" name="Text 32"/>
          <p:cNvSpPr/>
          <p:nvPr/>
        </p:nvSpPr>
        <p:spPr>
          <a:xfrm>
            <a:off x="274320" y="5001768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Based on Hart (1998) &amp; Ridley, D. (2012). The Literature Review. SAGE.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IN A RESEARCH PROPOSAL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is the backbone of any successful research proposal: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274320" y="141732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74320" y="141732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490472"/>
            <a:ext cx="320040" cy="32004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77240" y="146304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Demonstrates Competence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411480" y="196596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reviewers you understand the field, its terminology, and its trajectory. Establishes your credibility as a researcher.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274320" y="315468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274320" y="315468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3227832"/>
            <a:ext cx="320040" cy="32004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77240" y="320040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Justifies the Study</a:t>
            </a:r>
            <a:endParaRPr lang="en-US" sz="1300" dirty="0"/>
          </a:p>
        </p:txBody>
      </p:sp>
      <p:sp>
        <p:nvSpPr>
          <p:cNvPr id="14" name="Text 10"/>
          <p:cNvSpPr/>
          <p:nvPr/>
        </p:nvSpPr>
        <p:spPr>
          <a:xfrm>
            <a:off x="411480" y="370332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the rationale for why your proposed research is needed. Without a gap, there is no justification.</a:t>
            </a: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4709160" y="141732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4709160" y="141732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1490472"/>
            <a:ext cx="320040" cy="32004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212080" y="146304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Shapes Research Questions</a:t>
            </a:r>
            <a:endParaRPr lang="en-US" sz="1300" dirty="0"/>
          </a:p>
        </p:txBody>
      </p:sp>
      <p:sp>
        <p:nvSpPr>
          <p:cNvPr id="19" name="Text 14"/>
          <p:cNvSpPr/>
          <p:nvPr/>
        </p:nvSpPr>
        <p:spPr>
          <a:xfrm>
            <a:off x="4846320" y="196596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 review directly informs the framing of your RQs - ensuring they are novel, feasible, and theoretically grounded.</a:t>
            </a:r>
            <a:endParaRPr lang="en-US" sz="1150" dirty="0"/>
          </a:p>
        </p:txBody>
      </p:sp>
      <p:sp>
        <p:nvSpPr>
          <p:cNvPr id="20" name="Shape 15"/>
          <p:cNvSpPr/>
          <p:nvPr/>
        </p:nvSpPr>
        <p:spPr>
          <a:xfrm>
            <a:off x="4709160" y="315468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4709160" y="315468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3227832"/>
            <a:ext cx="320040" cy="320040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5212080" y="320040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Informs Methodology</a:t>
            </a:r>
            <a:endParaRPr lang="en-US" sz="1300" dirty="0"/>
          </a:p>
        </p:txBody>
      </p:sp>
      <p:sp>
        <p:nvSpPr>
          <p:cNvPr id="24" name="Text 18"/>
          <p:cNvSpPr/>
          <p:nvPr/>
        </p:nvSpPr>
        <p:spPr>
          <a:xfrm>
            <a:off x="4846320" y="370332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Exposes you to the methods others have used, helping you choose the most appropriate design for your study.</a:t>
            </a:r>
            <a:endParaRPr lang="en-US" sz="1150" dirty="0"/>
          </a:p>
        </p:txBody>
      </p:sp>
      <p:sp>
        <p:nvSpPr>
          <p:cNvPr id="25" name="Text 19"/>
          <p:cNvSpPr/>
          <p:nvPr/>
        </p:nvSpPr>
        <p:spPr>
          <a:xfrm>
            <a:off x="274320" y="4892040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Creswell, J.W. (2014). Research Design (4th ed.). SAGE. | Punch, K.F. (2016). Developing Effective Research Proposals. SAGE.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IN DISSERTATIONS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960120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777240" y="960120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14400" y="996696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2 Position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14400" y="1261872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most dissertations, the lit review forms Chapter 2 — directly after the Introduction.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43484" y="1554480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74320" y="1755648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74320" y="1755648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1755648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14400" y="1792224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Sets the Stage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14400" y="2057400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contextualises the research problem and demonstrates the gap your study fills.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43484" y="2350008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74320" y="2551176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4320" y="2551176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777240" y="2551176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14400" y="2587752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Frame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14400" y="2852928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Establishes the theoretical or conceptual framework underpinning the study.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43484" y="3145536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274320" y="3346704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74320" y="3346704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777240" y="3346704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914400" y="3383280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Links to Methods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914400" y="3648456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Justifies methodological choices made in Chapter 3.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43484" y="3941064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274320" y="4142232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74320" y="414223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000" dirty="0"/>
          </a:p>
        </p:txBody>
      </p:sp>
      <p:sp>
        <p:nvSpPr>
          <p:cNvPr id="30" name="Shape 28"/>
          <p:cNvSpPr/>
          <p:nvPr/>
        </p:nvSpPr>
        <p:spPr>
          <a:xfrm>
            <a:off x="777240" y="4142232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14400" y="4178808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Feeds Discussion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914400" y="4443984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in Chapter 4-5 are interpreted against the literature reviewed here.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6400800" y="960120"/>
            <a:ext cx="2468880" cy="4023360"/>
          </a:xfrm>
          <a:prstGeom prst="rect">
            <a:avLst/>
          </a:prstGeom>
          <a:solidFill>
            <a:srgbClr val="1A2744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097280"/>
            <a:ext cx="548640" cy="548640"/>
          </a:xfrm>
          <a:prstGeom prst="rect">
            <a:avLst/>
          </a:prstGeom>
        </p:spPr>
      </p:pic>
      <p:sp>
        <p:nvSpPr>
          <p:cNvPr id="35" name="Text 32"/>
          <p:cNvSpPr/>
          <p:nvPr/>
        </p:nvSpPr>
        <p:spPr>
          <a:xfrm>
            <a:off x="6400800" y="173736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Examiner Expectations</a:t>
            </a:r>
            <a:endParaRPr lang="en-US" sz="1200" dirty="0"/>
          </a:p>
        </p:txBody>
      </p:sp>
      <p:sp>
        <p:nvSpPr>
          <p:cNvPr id="36" name="Text 33"/>
          <p:cNvSpPr/>
          <p:nvPr/>
        </p:nvSpPr>
        <p:spPr>
          <a:xfrm>
            <a:off x="6492240" y="2240280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Comprehensive coverage of key sources</a:t>
            </a:r>
            <a:endParaRPr lang="en-US" sz="1050" dirty="0"/>
          </a:p>
        </p:txBody>
      </p:sp>
      <p:sp>
        <p:nvSpPr>
          <p:cNvPr id="37" name="Text 34"/>
          <p:cNvSpPr/>
          <p:nvPr/>
        </p:nvSpPr>
        <p:spPr>
          <a:xfrm>
            <a:off x="6492240" y="2715768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Critical engagement, not summary</a:t>
            </a:r>
            <a:endParaRPr lang="en-US" sz="1050" dirty="0"/>
          </a:p>
        </p:txBody>
      </p:sp>
      <p:sp>
        <p:nvSpPr>
          <p:cNvPr id="38" name="Text 35"/>
          <p:cNvSpPr/>
          <p:nvPr/>
        </p:nvSpPr>
        <p:spPr>
          <a:xfrm>
            <a:off x="6492240" y="3191256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Clear link to your own research</a:t>
            </a:r>
            <a:endParaRPr lang="en-US" sz="1050" dirty="0"/>
          </a:p>
        </p:txBody>
      </p:sp>
      <p:sp>
        <p:nvSpPr>
          <p:cNvPr id="39" name="Text 36"/>
          <p:cNvSpPr/>
          <p:nvPr/>
        </p:nvSpPr>
        <p:spPr>
          <a:xfrm>
            <a:off x="6492240" y="3666744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Logical thematic organisation</a:t>
            </a:r>
            <a:endParaRPr lang="en-US" sz="1050" dirty="0"/>
          </a:p>
        </p:txBody>
      </p:sp>
      <p:sp>
        <p:nvSpPr>
          <p:cNvPr id="40" name="Text 37"/>
          <p:cNvSpPr/>
          <p:nvPr/>
        </p:nvSpPr>
        <p:spPr>
          <a:xfrm>
            <a:off x="6492240" y="4142232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Correct and consistent referencing</a:t>
            </a:r>
            <a:endParaRPr lang="en-US" sz="1050" dirty="0"/>
          </a:p>
        </p:txBody>
      </p:sp>
      <p:sp>
        <p:nvSpPr>
          <p:cNvPr id="41" name="Text 38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Paltridge, B. &amp; Starfield, S. (2007). Thesis and Dissertation Writing in a Second Language. Routledge.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A RESEARCH TOPIC: THE 5Ws &amp; 1H FRAMEWORK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274320" y="914400"/>
            <a:ext cx="8595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literature review begins with a well-scoped topic. The 5Ws &amp; 1H framework (adapted from journalism) helps researchers frame their inquiry systematically.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7432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74320" y="1417320"/>
            <a:ext cx="2743200" cy="47548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7432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38404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key facts? What exactly do I want to achieve?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0040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200400" y="1417320"/>
            <a:ext cx="2743200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331012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did the issue arise? Why do I need to find a solution?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12648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126480" y="1417320"/>
            <a:ext cx="2743200" cy="475488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2648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623620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I gather information? How will I involve stakeholders?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27432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74320" y="3291840"/>
            <a:ext cx="2743200" cy="47548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7432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38404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did the issue originate? Where does it have most impact?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320040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200400" y="3291840"/>
            <a:ext cx="274320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20040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331012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am I trying to benefit? Who is directly affected?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612648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126480" y="3291840"/>
            <a:ext cx="2743200" cy="47548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12648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WHEN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623620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did it first arise? By when must it be resolved?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274320" y="4937760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Adapted from Booth, W.C., Colomb, G.G. &amp; Williams, J.M. (2016). The Craft of Research. U of Chicago Press.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 VS PROBLEM STATEMENT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02336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023360" cy="50292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978408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68680" y="978408"/>
            <a:ext cx="32918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457200" y="1508760"/>
            <a:ext cx="3657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missing piece in existing literature — an unanswered question, an ignored population, a weak method, or conflicting results between studies.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457200" y="2377440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457200" y="267004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Backwards-looking. Scans what exists and spots the hole.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457200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NATURE: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457200" y="331012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 - states what is known and what isn't.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457200" y="3657600"/>
            <a:ext cx="777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BASIS: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457200" y="395020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Intellectual - knowledge is absent, which alone justifies the study.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4389120" y="914400"/>
            <a:ext cx="365760" cy="393192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370832" y="2651760"/>
            <a:ext cx="4023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VS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4846320" y="914400"/>
            <a:ext cx="402336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4846320" y="914400"/>
            <a:ext cx="4023360" cy="50292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480" y="978408"/>
            <a:ext cx="384048" cy="384048"/>
          </a:xfrm>
          <a:prstGeom prst="rect">
            <a:avLst/>
          </a:prstGeom>
        </p:spPr>
      </p:pic>
      <p:sp>
        <p:nvSpPr>
          <p:cNvPr id="20" name="Text 16"/>
          <p:cNvSpPr/>
          <p:nvPr/>
        </p:nvSpPr>
        <p:spPr>
          <a:xfrm>
            <a:off x="5440680" y="978408"/>
            <a:ext cx="33375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1500" dirty="0"/>
          </a:p>
        </p:txBody>
      </p:sp>
      <p:sp>
        <p:nvSpPr>
          <p:cNvPr id="21" name="Text 17"/>
          <p:cNvSpPr/>
          <p:nvPr/>
        </p:nvSpPr>
        <p:spPr>
          <a:xfrm>
            <a:off x="5029200" y="1508760"/>
            <a:ext cx="3657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Explains why the gap matters in the real world. Connects the academic absence to a human, social, or organisational consequence.</a:t>
            </a:r>
            <a:endParaRPr lang="en-US" sz="1150" dirty="0"/>
          </a:p>
        </p:txBody>
      </p:sp>
      <p:sp>
        <p:nvSpPr>
          <p:cNvPr id="22" name="Text 18"/>
          <p:cNvSpPr/>
          <p:nvPr/>
        </p:nvSpPr>
        <p:spPr>
          <a:xfrm>
            <a:off x="5029200" y="2377440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</a:t>
            </a:r>
            <a:endParaRPr lang="en-US" sz="1100" dirty="0"/>
          </a:p>
        </p:txBody>
      </p:sp>
      <p:sp>
        <p:nvSpPr>
          <p:cNvPr id="23" name="Text 19"/>
          <p:cNvSpPr/>
          <p:nvPr/>
        </p:nvSpPr>
        <p:spPr>
          <a:xfrm>
            <a:off x="5029200" y="267004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Forward-looking. Shows what goes wrong if the gap stays unfilled.</a:t>
            </a:r>
            <a:endParaRPr lang="en-US" sz="1100" dirty="0"/>
          </a:p>
        </p:txBody>
      </p:sp>
      <p:sp>
        <p:nvSpPr>
          <p:cNvPr id="24" name="Text 20"/>
          <p:cNvSpPr/>
          <p:nvPr/>
        </p:nvSpPr>
        <p:spPr>
          <a:xfrm>
            <a:off x="5029200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NATURE:</a:t>
            </a:r>
            <a:endParaRPr lang="en-US" sz="1100" dirty="0"/>
          </a:p>
        </p:txBody>
      </p:sp>
      <p:sp>
        <p:nvSpPr>
          <p:cNvPr id="25" name="Text 21"/>
          <p:cNvSpPr/>
          <p:nvPr/>
        </p:nvSpPr>
        <p:spPr>
          <a:xfrm>
            <a:off x="5029200" y="331012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Normative - makes the case this gap is a problem worth solving.</a:t>
            </a:r>
            <a:endParaRPr lang="en-US" sz="1100" dirty="0"/>
          </a:p>
        </p:txBody>
      </p:sp>
      <p:sp>
        <p:nvSpPr>
          <p:cNvPr id="26" name="Text 22"/>
          <p:cNvSpPr/>
          <p:nvPr/>
        </p:nvSpPr>
        <p:spPr>
          <a:xfrm>
            <a:off x="5029200" y="3657600"/>
            <a:ext cx="777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BASIS:</a:t>
            </a:r>
            <a:endParaRPr lang="en-US" sz="1100" dirty="0"/>
          </a:p>
        </p:txBody>
      </p:sp>
      <p:sp>
        <p:nvSpPr>
          <p:cNvPr id="27" name="Text 23"/>
          <p:cNvSpPr/>
          <p:nvPr/>
        </p:nvSpPr>
        <p:spPr>
          <a:xfrm>
            <a:off x="5029200" y="395020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Moral - people, systems, or decisions are being harmed without this knowledge.</a:t>
            </a:r>
            <a:endParaRPr lang="en-US" sz="1100" dirty="0"/>
          </a:p>
        </p:txBody>
      </p:sp>
      <p:sp>
        <p:nvSpPr>
          <p:cNvPr id="28" name="Text 24"/>
          <p:cNvSpPr/>
          <p:nvPr/>
        </p:nvSpPr>
        <p:spPr>
          <a:xfrm>
            <a:off x="274320" y="4928616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Creswell, J.W. &amp; Creswell, J.D. (2018). Research Design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TYPES OF RESEARCH GAPS &amp; HOW TO ADDRESS THEM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2011680" cy="43891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Gap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6576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No/limited research on your topic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46888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468880" y="914400"/>
            <a:ext cx="2011680" cy="43891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6888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294436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Gap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256032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research contradicts existing findings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66344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663440" y="914400"/>
            <a:ext cx="201168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66344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513892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75488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methods are insufficient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85800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858000" y="914400"/>
            <a:ext cx="2011680" cy="438912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85800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33348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 Gap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694944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No/limited empirical data on topic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27432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74320" y="2834640"/>
            <a:ext cx="2011680" cy="438912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7432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4980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Gap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36576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Disconnect between theory and practice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246888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2468880" y="2834640"/>
            <a:ext cx="2011680" cy="43891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46888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294436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Gap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256032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explanation inadequate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66344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663440" y="2834640"/>
            <a:ext cx="2011680" cy="43891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66344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13892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 Gap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475488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 not fully represented</a:t>
            </a:r>
            <a:endParaRPr lang="en-US" sz="1050" dirty="0"/>
          </a:p>
        </p:txBody>
      </p:sp>
      <p:sp>
        <p:nvSpPr>
          <p:cNvPr id="39" name="Shape 37"/>
          <p:cNvSpPr/>
          <p:nvPr/>
        </p:nvSpPr>
        <p:spPr>
          <a:xfrm>
            <a:off x="685800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6858000" y="2834640"/>
            <a:ext cx="2011680" cy="43891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85800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733348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Gap</a:t>
            </a:r>
            <a:endParaRPr lang="en-US" sz="1050" dirty="0"/>
          </a:p>
        </p:txBody>
      </p:sp>
      <p:sp>
        <p:nvSpPr>
          <p:cNvPr id="43" name="Text 41"/>
          <p:cNvSpPr/>
          <p:nvPr/>
        </p:nvSpPr>
        <p:spPr>
          <a:xfrm>
            <a:off x="694944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data insufficient for the RQ</a:t>
            </a:r>
            <a:endParaRPr lang="en-US" sz="1050" dirty="0"/>
          </a:p>
        </p:txBody>
      </p:sp>
      <p:sp>
        <p:nvSpPr>
          <p:cNvPr id="44" name="Text 42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Torraco, R.J. (2005). Writing Integrative Literature Reviews. Human Resource Development Review, 4(3), 356–367.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STRATEGIES TO ADDRESS EACH GAP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84048" y="9601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Gap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11480" y="138988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Systematic literature review across multiple databases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411480" y="179222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Identify 'white space' or under-researched areas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411480" y="219456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Define novel contribution clearly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74320" y="288036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74320" y="288036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84048" y="292608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Gap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11480" y="335584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Replicate/extend key studies with larger samples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411480" y="375818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Analyse methodology of conflicting studies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411480" y="416052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Provide robust new evidence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709160" y="91440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09160" y="91440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18888" y="9601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846320" y="138988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Apply more rigorous experimental design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4846320" y="179222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Use novel or advanced statistical methods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846320" y="219456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Conduct mixed-methods study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4709160" y="288036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09160" y="288036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18888" y="292608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 Gap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46320" y="335584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Collect original primary data via surveys/interviews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846320" y="375818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Identify reliable secondary data sources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846320" y="416052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Develop new validated data collection tools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Fink, A. (2019). Conducting Research Literature Reviews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TO ORGANISE YOUR LITERATURE REVIEW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the literature review should ask: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365760" y="132588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32588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3533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were the aims and objectives in existing literature?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65760" y="187452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187452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48640" y="190195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approaches, theories, and methods were used?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242316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242316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245059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what context were publications conducted?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97180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297180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48640" y="29992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were the key outcomes?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65760" y="352044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352044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354787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each publication's contribution to the field?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406908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65760" y="406908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48640" y="40965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gaps and problems are evident?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4800600" y="9144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a literature review should answer: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4800600" y="132588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00600" y="132588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83480" y="13533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is this subject important?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800600" y="187452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800600" y="187452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983480" y="190195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has worked on this subject before?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4800600" y="242316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800600" y="242316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983480" y="245059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overall themes, methods and theories were used?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4800600" y="297180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800600" y="297180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983480" y="29992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publications relate to other research fields?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4800600" y="352044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800600" y="352044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983480" y="354787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gaps in the research?</a:t>
            </a:r>
            <a:endParaRPr lang="en-US" sz="1050" dirty="0"/>
          </a:p>
        </p:txBody>
      </p:sp>
      <p:sp>
        <p:nvSpPr>
          <p:cNvPr id="39" name="Shape 37"/>
          <p:cNvSpPr/>
          <p:nvPr/>
        </p:nvSpPr>
        <p:spPr>
          <a:xfrm>
            <a:off x="4800600" y="406908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4800600" y="406908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4983480" y="40965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my contribution be in this field?</a:t>
            </a:r>
            <a:endParaRPr lang="en-US" sz="1050" dirty="0"/>
          </a:p>
        </p:txBody>
      </p:sp>
      <p:sp>
        <p:nvSpPr>
          <p:cNvPr id="42" name="Text 40"/>
          <p:cNvSpPr/>
          <p:nvPr/>
        </p:nvSpPr>
        <p:spPr>
          <a:xfrm>
            <a:off x="36576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Hart, C. (1998). Doing a Literature Review. SAGE Publications.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APPROACHES TO STRUCTURING YOUR LITERATURE REVIEW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2697480" cy="47548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literature by topic, theme, or concept rather than by author or date.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6576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Most common approach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36576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Highlights key debates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6576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breadth of coverage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3493008"/>
            <a:ext cx="2514600" cy="34747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576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large, diverse bodies of literature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315468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154680" y="914400"/>
            <a:ext cx="2697480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15468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CHRONOLOGICAL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24612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Organises literature by time, tracing how understanding of a topic has evolved.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324612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intellectual development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324612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Identifies turning points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324612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Demonstrates historical context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246120" y="3493008"/>
            <a:ext cx="2514600" cy="34747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4612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evolving fields or historical studies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603504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035040" y="914400"/>
            <a:ext cx="269748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03504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612648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literature by the research methods or approaches used by prior researchers.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612648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Exposes methodological strengths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612648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Justifies your own method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12648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Highlights methodological gaps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6126480" y="3493008"/>
            <a:ext cx="2514600" cy="34747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12648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interdisciplinary or method-heavy research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Randolph, J.J. (2009). A Guide to Writing the Dissertation Literature Review. PARE, 14(13).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EVALUATING SOURCES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literature review demands critical analysis — not mere description. Use the CRAAP Test (Currency, Relevance, Authority, Accuracy, Purpose):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365760" y="1463040"/>
            <a:ext cx="502920" cy="54864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1463040"/>
            <a:ext cx="502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868680" y="1463040"/>
            <a:ext cx="7955280" cy="54864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05840" y="149961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Currency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1005840" y="1755648"/>
            <a:ext cx="7589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recent is the source? Is it still relevant to the field?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365760" y="2148840"/>
            <a:ext cx="502920" cy="54864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2148840"/>
            <a:ext cx="502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</a:t>
            </a:r>
            <a:endParaRPr lang="en-US" sz="2200" dirty="0"/>
          </a:p>
        </p:txBody>
      </p:sp>
      <p:sp>
        <p:nvSpPr>
          <p:cNvPr id="12" name="Shape 10"/>
          <p:cNvSpPr/>
          <p:nvPr/>
        </p:nvSpPr>
        <p:spPr>
          <a:xfrm>
            <a:off x="868680" y="2148840"/>
            <a:ext cx="7955280" cy="54864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05840" y="218541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005840" y="2441448"/>
            <a:ext cx="7589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it directly relate to your research question?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365760" y="2834640"/>
            <a:ext cx="502920" cy="54864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2834640"/>
            <a:ext cx="502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2200" dirty="0"/>
          </a:p>
        </p:txBody>
      </p:sp>
      <p:sp>
        <p:nvSpPr>
          <p:cNvPr id="17" name="Shape 15"/>
          <p:cNvSpPr/>
          <p:nvPr/>
        </p:nvSpPr>
        <p:spPr>
          <a:xfrm>
            <a:off x="868680" y="2834640"/>
            <a:ext cx="7955280" cy="54864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05840" y="287121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Authority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1005840" y="3127248"/>
            <a:ext cx="7589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is the author? Are they credible in this field?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3520440"/>
            <a:ext cx="502920" cy="54864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5760" y="3520440"/>
            <a:ext cx="502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2200" dirty="0"/>
          </a:p>
        </p:txBody>
      </p:sp>
      <p:sp>
        <p:nvSpPr>
          <p:cNvPr id="22" name="Shape 20"/>
          <p:cNvSpPr/>
          <p:nvPr/>
        </p:nvSpPr>
        <p:spPr>
          <a:xfrm>
            <a:off x="868680" y="3520440"/>
            <a:ext cx="7955280" cy="54864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05840" y="355701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1005840" y="3813048"/>
            <a:ext cx="7589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the research supported by evidence? Peer-reviewed?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365760" y="4206240"/>
            <a:ext cx="502920" cy="54864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65760" y="4206240"/>
            <a:ext cx="502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</a:t>
            </a:r>
            <a:endParaRPr lang="en-US" sz="2200" dirty="0"/>
          </a:p>
        </p:txBody>
      </p:sp>
      <p:sp>
        <p:nvSpPr>
          <p:cNvPr id="27" name="Shape 25"/>
          <p:cNvSpPr/>
          <p:nvPr/>
        </p:nvSpPr>
        <p:spPr>
          <a:xfrm>
            <a:off x="868680" y="4206240"/>
            <a:ext cx="7955280" cy="54864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005840" y="4242816"/>
            <a:ext cx="1645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1005840" y="4498848"/>
            <a:ext cx="7589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was the source created? Any bias or agenda?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Meriam Library, CSU Chico (2010). Evaluating Information: Applying the CRAAP Test. | Fink, A. (2019).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 VS SUMMARY: A CRITICAL DISTINCTION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114800" cy="39776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14800" cy="475488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950976"/>
            <a:ext cx="3931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 SUMMARY ONLY (Weak)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11480" y="1481328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1508760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"Smith (2019) found that stress affects academic performance."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11480" y="2048256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2920" y="2075688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"Jones (2021) studied online learning outcomes."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11480" y="2615184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2642616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"Brown (2020) reviewed 50 studies on motivation."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65760" y="3246120"/>
            <a:ext cx="3840480" cy="27432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324612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Problem: Just lists findings — no integration, no insight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411480" y="361188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weak lit review treats each source in isolation. It reads like an annotated bibliography rather than a scholarly argument.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754880" y="914400"/>
            <a:ext cx="4114800" cy="39776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914400"/>
            <a:ext cx="4114800" cy="47548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46320" y="950976"/>
            <a:ext cx="3931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SYNTHESIS (Strong)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892040" y="1481328"/>
            <a:ext cx="3840480" cy="1298448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983480" y="1508760"/>
            <a:ext cx="3657600" cy="12435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"While Smith (2019) and Jones (2021) both highlight the role of stress in academic outcomes, they diverge on mechanism: Smith attributes it to cognitive load, whereas Jones implicates social isolation - a gap that Brown's (2020) review fails to reconcile."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892040" y="2871216"/>
            <a:ext cx="3840480" cy="274320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892040" y="2871216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Integrates, compares, and identifies gaps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4983480" y="324612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relationships between studies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4983480" y="363016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Reveals agreements and contradictions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983480" y="4014216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Builds toward your own contribution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983480" y="4398264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Demonstrates critical thinking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Galvan, J.L. &amp; Galvan, M.C. (2017). Writing Literature Reviews (7th ed.). Routledge.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 OF LITERATURE REVIEWS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896112"/>
            <a:ext cx="301752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3291840" y="896112"/>
            <a:ext cx="274320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Use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035040" y="896112"/>
            <a:ext cx="283464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Strength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" y="1325880"/>
            <a:ext cx="8595360" cy="566928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74320" y="1325880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14173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Narrative / Traditional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3291840" y="14173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a broad topic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035040" y="14173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Comprehensive and flexible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74320" y="1938528"/>
            <a:ext cx="8595360" cy="56692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1938528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7200" y="2029968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Review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3291840" y="2029968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or policy evidence synthesis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035040" y="2029968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Rigorous, replicable, transparent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274320" y="2551176"/>
            <a:ext cx="8595360" cy="566928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74320" y="2551176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2642616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Meta-Analysis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3291840" y="2642616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Statistical synthesis of quantitative studies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035040" y="2642616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Produces pooled effect sizes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274320" y="3163824"/>
            <a:ext cx="8595360" cy="56692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274320" y="3163824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57200" y="3255264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Scoping Review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3291840" y="3255264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 breadth of a topic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6035040" y="3255264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key concepts and gaps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274320" y="3776472"/>
            <a:ext cx="8595360" cy="566928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274320" y="3776472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57200" y="3867912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Integrative Review</a:t>
            </a:r>
            <a:endParaRPr lang="en-US" sz="1150" dirty="0"/>
          </a:p>
        </p:txBody>
      </p:sp>
      <p:sp>
        <p:nvSpPr>
          <p:cNvPr id="30" name="Text 28"/>
          <p:cNvSpPr/>
          <p:nvPr/>
        </p:nvSpPr>
        <p:spPr>
          <a:xfrm>
            <a:off x="3291840" y="3867912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 empirical &amp; theoretical literature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6035040" y="3867912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Generates new frameworks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274320" y="4389120"/>
            <a:ext cx="8595360" cy="56692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274320" y="4389120"/>
            <a:ext cx="109728" cy="56692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57200" y="448056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Review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3291840" y="448056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quality and significance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6035040" y="448056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Evaluative, not just descriptive</a:t>
            </a:r>
            <a:endParaRPr lang="en-US" sz="1100" dirty="0"/>
          </a:p>
        </p:txBody>
      </p:sp>
      <p:sp>
        <p:nvSpPr>
          <p:cNvPr id="37" name="Text 35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Grant, M.J. &amp; Booth, A. (2009). A typology of reviews. Health Information &amp; Libraries Journal, 26(2), 91–108.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CONDUCTING A SYSTEMATIC SEARCH: PRISMA FRAMEWORK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PRISMA (Preferred Reporting Items for Systematic Reviews) framework ensures transparency and replicability in your literature search: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114800" y="207568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17320"/>
            <a:ext cx="1371600" cy="65836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1737360" y="141732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874520" y="146304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databases (SCOPUS, Web of Science, PubMed, JSTOR)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7040880" y="141732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040880" y="141732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records identified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114800" y="294436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2286000"/>
            <a:ext cx="1371600" cy="6583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228600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1737360" y="228600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874520" y="233172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duplicates. Screen titles and abstracts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7040880" y="228600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040880" y="228600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after screening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114800" y="381304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65760" y="3154680"/>
            <a:ext cx="137160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5760" y="315468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1737360" y="315468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874520" y="320040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full-text articles against inclusion criteria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7040880" y="315468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040880" y="315468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Full-texts assessed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365760" y="4023360"/>
            <a:ext cx="1371600" cy="65836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65760" y="402336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INCLUDED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1737360" y="402336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874520" y="406908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papers included in synthesis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7040880" y="402336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040880" y="402336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in review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Page, M.J. et al. (2021). PRISMA 2020 explanation and elaboration. BMJ, 372. doi:10.1136/bmj.n160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COMMON LITERATURE REVIEW MISTAKES TO AVOID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32688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32688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32688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77240" y="1024128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Summarising rather than synthesising sources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74320" y="1737360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1737360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737360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77240" y="182880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Failing to identify and articulate a clear research gap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74320" y="2542032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2542032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2542032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77240" y="2633472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only one type of source (e.g., only books or only journals)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74320" y="3346704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74320" y="3346704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" y="3346704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77240" y="3438144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Neglecting seminal/foundational works in the field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274320" y="4151376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74320" y="4151376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4151376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77240" y="4242816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Including outdated literature without justification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709160" y="932688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09160" y="932688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09160" y="932688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212080" y="1024128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organisation — no clear themes or logical flow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709160" y="1737360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709160" y="1737360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09160" y="1737360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5212080" y="182880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Insufficient coverage of opposing views or contradictions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709160" y="2542032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709160" y="2542032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709160" y="2542032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212080" y="2633472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or inconsistent referencing and citation style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709160" y="3346704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709160" y="3346704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709160" y="3346704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5212080" y="3438144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linking the review back to your research questions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4709160" y="4151376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4709160" y="4151376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709160" y="4151376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5212080" y="4242816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Padding with irrelevant sources to increase volume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Galvan &amp; Galvan (2017). Writing Literature Reviews. Routledge. | Boote &amp; Beile (2005).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TOOLS &amp; DATABASES FOR LIT REVIEWS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274320" y="896112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Databases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274320" y="132588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136245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SCOPUS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2286000" y="136245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[Multidisciplinary]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2286000" y="156362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abstract/citation database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274320" y="187452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11480" y="191109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of Science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2286000" y="191109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[Multidisciplinary]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2286000" y="211226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High-quality peer-reviewed journals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274320" y="242316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11480" y="245973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PubMed / MEDLINE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2286000" y="245973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[Medicine / Health]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2286000" y="266090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 via NLM; biomedical focus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274320" y="297180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11480" y="300837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JSTOR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2286000" y="300837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[Humanities &amp; Social Sci]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2286000" y="320954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archival journals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274320" y="352044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11480" y="355701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Scholar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2286000" y="355701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[All disciplines]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2286000" y="375818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Free; broad but variable quality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274320" y="406908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11480" y="410565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ERIC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2286000" y="410565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[Education]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2286000" y="430682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 Dept of Education database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4754880" y="896112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&amp; Synthesis Tools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4754880" y="132588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754880" y="132588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919472" y="13624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Zotero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4919472" y="157276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 reference manager — save, organise, cite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4754880" y="187452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754880" y="187452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919472" y="191109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Mendeley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4919472" y="212140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PDF organiser with social network features</a:t>
            </a:r>
            <a:endParaRPr lang="en-US" sz="950" dirty="0"/>
          </a:p>
        </p:txBody>
      </p:sp>
      <p:sp>
        <p:nvSpPr>
          <p:cNvPr id="38" name="Shape 36"/>
          <p:cNvSpPr/>
          <p:nvPr/>
        </p:nvSpPr>
        <p:spPr>
          <a:xfrm>
            <a:off x="4754880" y="242316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4754880" y="242316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919472" y="245973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Covidence</a:t>
            </a:r>
            <a:endParaRPr lang="en-US" sz="1150" dirty="0"/>
          </a:p>
        </p:txBody>
      </p:sp>
      <p:sp>
        <p:nvSpPr>
          <p:cNvPr id="41" name="Text 39"/>
          <p:cNvSpPr/>
          <p:nvPr/>
        </p:nvSpPr>
        <p:spPr>
          <a:xfrm>
            <a:off x="4919472" y="267004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review management platform</a:t>
            </a:r>
            <a:endParaRPr lang="en-US" sz="950" dirty="0"/>
          </a:p>
        </p:txBody>
      </p:sp>
      <p:sp>
        <p:nvSpPr>
          <p:cNvPr id="42" name="Shape 40"/>
          <p:cNvSpPr/>
          <p:nvPr/>
        </p:nvSpPr>
        <p:spPr>
          <a:xfrm>
            <a:off x="4754880" y="297180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4754880" y="297180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919472" y="300837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Papers</a:t>
            </a:r>
            <a:endParaRPr lang="en-US" sz="1150" dirty="0"/>
          </a:p>
        </p:txBody>
      </p:sp>
      <p:sp>
        <p:nvSpPr>
          <p:cNvPr id="45" name="Text 43"/>
          <p:cNvSpPr/>
          <p:nvPr/>
        </p:nvSpPr>
        <p:spPr>
          <a:xfrm>
            <a:off x="4919472" y="321868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map of related literature</a:t>
            </a:r>
            <a:endParaRPr lang="en-US" sz="950" dirty="0"/>
          </a:p>
        </p:txBody>
      </p:sp>
      <p:sp>
        <p:nvSpPr>
          <p:cNvPr id="46" name="Shape 44"/>
          <p:cNvSpPr/>
          <p:nvPr/>
        </p:nvSpPr>
        <p:spPr>
          <a:xfrm>
            <a:off x="4754880" y="352044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4754880" y="352044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919472" y="355701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ResearchRabbit</a:t>
            </a:r>
            <a:endParaRPr lang="en-US" sz="1150" dirty="0"/>
          </a:p>
        </p:txBody>
      </p:sp>
      <p:sp>
        <p:nvSpPr>
          <p:cNvPr id="49" name="Text 47"/>
          <p:cNvSpPr/>
          <p:nvPr/>
        </p:nvSpPr>
        <p:spPr>
          <a:xfrm>
            <a:off x="4919472" y="376732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citation discovery</a:t>
            </a:r>
            <a:endParaRPr lang="en-US" sz="950" dirty="0"/>
          </a:p>
        </p:txBody>
      </p:sp>
      <p:sp>
        <p:nvSpPr>
          <p:cNvPr id="50" name="Shape 48"/>
          <p:cNvSpPr/>
          <p:nvPr/>
        </p:nvSpPr>
        <p:spPr>
          <a:xfrm>
            <a:off x="4754880" y="406908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Shape 49"/>
          <p:cNvSpPr/>
          <p:nvPr/>
        </p:nvSpPr>
        <p:spPr>
          <a:xfrm>
            <a:off x="4754880" y="406908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4919472" y="41056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Notion / Obsidian</a:t>
            </a:r>
            <a:endParaRPr lang="en-US" sz="1150" dirty="0"/>
          </a:p>
        </p:txBody>
      </p:sp>
      <p:sp>
        <p:nvSpPr>
          <p:cNvPr id="53" name="Text 51"/>
          <p:cNvSpPr/>
          <p:nvPr/>
        </p:nvSpPr>
        <p:spPr>
          <a:xfrm>
            <a:off x="4919472" y="431596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Notes and synthesis workspace</a:t>
            </a:r>
            <a:endParaRPr lang="en-US" sz="950" dirty="0"/>
          </a:p>
        </p:txBody>
      </p:sp>
      <p:sp>
        <p:nvSpPr>
          <p:cNvPr id="54" name="Text 52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Fink (2019). Conducting Research Literature Reviews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 &amp; CITATION IN LITERATURE REVIEWS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Accurate citation demonstrates academic integrity and allows readers to trace your sources. The most common styles in use: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365760" y="1417320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17320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APA 7th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874520" y="1453896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Sciences, Psychology, Education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1874520" y="174650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 (Year). Title. Publisher.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120640" y="155448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in academic research globally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2130552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2130552"/>
            <a:ext cx="1417320" cy="6400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5760" y="2130552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874520" y="216712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Business, Management, Social Sciences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1874520" y="2459736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Author, Year. Title. Place: Publisher.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120640" y="2267712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Author-date system; no official manual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65760" y="2843784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2843784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65760" y="2843784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MLA 9th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1874520" y="288036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Humanities, Literature, Arts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1874520" y="317296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Author. Title. Publisher, Year.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5120640" y="2980944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Cited page; in-text page numbers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365760" y="3557016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65760" y="3557016"/>
            <a:ext cx="1417320" cy="6400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65760" y="3557016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Chicago/Turabian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874520" y="3593592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History, Philosophy, Arts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1874520" y="388620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Footnotes or Author-Date system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5120640" y="3694176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systems; Turabian for students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365760" y="4270248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365760" y="4270248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65760" y="4270248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Vancouver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1874520" y="430682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Medicine, Health Sciences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1874520" y="4599432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Numbered references in text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5120640" y="440740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 numbering system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APA Manual (2020, 7th ed.); MLA Handbook (2021, 9th ed.); Chicago Manual of Style (2017, 17th ed.).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COST OF A POOR LITERATURE REVIEW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6012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014984"/>
            <a:ext cx="329184" cy="32918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101498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Duplicates Existing Research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11480" y="150876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knowing what has been done, researchers waste time and resources replicating solved problems.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274320" y="292608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" y="292608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2980944"/>
            <a:ext cx="329184" cy="32918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77240" y="298094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Research Questions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411480" y="347472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RQs without grounding in the literature are often too broad, too narrow, or already answered.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4709160" y="96012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4709160" y="96012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1014984"/>
            <a:ext cx="329184" cy="329184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212080" y="101498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Mismatch</a:t>
            </a:r>
            <a:endParaRPr lang="en-US" sz="1250" dirty="0"/>
          </a:p>
        </p:txBody>
      </p:sp>
      <p:sp>
        <p:nvSpPr>
          <p:cNvPr id="18" name="Text 13"/>
          <p:cNvSpPr/>
          <p:nvPr/>
        </p:nvSpPr>
        <p:spPr>
          <a:xfrm>
            <a:off x="4846320" y="150876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Ignorance of prior methods leads to design flaws that undermine the validity of findings.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4709160" y="292608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4709160" y="292608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2980944"/>
            <a:ext cx="329184" cy="329184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5212080" y="298094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Proposal Rejection</a:t>
            </a:r>
            <a:endParaRPr lang="en-US" sz="1250" dirty="0"/>
          </a:p>
        </p:txBody>
      </p:sp>
      <p:sp>
        <p:nvSpPr>
          <p:cNvPr id="23" name="Text 17"/>
          <p:cNvSpPr/>
          <p:nvPr/>
        </p:nvSpPr>
        <p:spPr>
          <a:xfrm>
            <a:off x="4846320" y="347472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bodies and ethics boards routinely reject proposals with inadequate literature reviews.</a:t>
            </a:r>
            <a:endParaRPr lang="en-US" sz="1150" dirty="0"/>
          </a:p>
        </p:txBody>
      </p:sp>
      <p:sp>
        <p:nvSpPr>
          <p:cNvPr id="24" name="Shape 18"/>
          <p:cNvSpPr/>
          <p:nvPr/>
        </p:nvSpPr>
        <p:spPr>
          <a:xfrm>
            <a:off x="274320" y="4681728"/>
            <a:ext cx="8595360" cy="29260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19"/>
          <p:cNvSpPr/>
          <p:nvPr/>
        </p:nvSpPr>
        <p:spPr>
          <a:xfrm>
            <a:off x="365760" y="4681728"/>
            <a:ext cx="8412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"The literature review is not an optional extra — it is the foundation upon which all credible research stands." — Creswell, 2014</a:t>
            </a:r>
            <a:endParaRPr lang="en-US" sz="1050" dirty="0"/>
          </a:p>
        </p:txBody>
      </p:sp>
      <p:sp>
        <p:nvSpPr>
          <p:cNvPr id="26" name="Text 20"/>
          <p:cNvSpPr/>
          <p:nvPr/>
        </p:nvSpPr>
        <p:spPr>
          <a:xfrm>
            <a:off x="274320" y="4983480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 (2014). Research Design (4th ed.). SAGE. | Boote &amp; Beile (2005). JEdRes, 98(1), 3–13.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YOUR LITERATURE REVIEW CHECKLIST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1440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77240" y="96012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conducted a comprehensive, systematic search across multiple databases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74320" y="132588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132588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32588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77240" y="137160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critically evaluated the quality and relevance of all sources included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74320" y="173736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173736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173736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77240" y="178308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synthesised the literature — not merely summarised it source-by-source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74320" y="214884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74320" y="214884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" y="214884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777240" y="219456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clearly identified and articulated the research gap my study addresses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274320" y="256032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74320" y="256032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256032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77240" y="260604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distinguished between a research gap and a problem statement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274320" y="297180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74320" y="297180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74320" y="297180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777240" y="301752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established the theoretical / conceptual framework for my study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274320" y="338328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274320" y="338328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274320" y="338328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777240" y="342900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organised the review thematically, chronologically, or methodologically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274320" y="379476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274320" y="379476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274320" y="379476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777240" y="384048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linked the literature review directly to my research questions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274320" y="420624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274320" y="420624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274320" y="420624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777240" y="425196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used consistent and accurate referencing throughout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274320" y="461772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274320" y="461772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274320" y="461772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43" name="Text 41"/>
          <p:cNvSpPr/>
          <p:nvPr/>
        </p:nvSpPr>
        <p:spPr>
          <a:xfrm>
            <a:off x="777240" y="466344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avoided common mistakes: plagiarism, poor synthesis, outdated sources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274320" y="5074920"/>
            <a:ext cx="8595360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274320" y="5074920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 Hart (1998) · Boote &amp; Beile (2005) · Creswell (2014, 2018) · Fink (2019) · Galvan &amp; Galvan (2017) · Grant &amp; Booth (2009) · Page et al. (2021) · Torraco (2005)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2660</Words>
  <Application>Microsoft Office PowerPoint</Application>
  <PresentationFormat>On-screen Show (16:9)</PresentationFormat>
  <Paragraphs>390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Literature Reviews in Research</dc:title>
  <dc:subject>PptxGenJS Presentation</dc:subject>
  <dc:creator>Academic Research Guide</dc:creator>
  <cp:lastModifiedBy>Jaliya De Silva</cp:lastModifiedBy>
  <cp:revision>2</cp:revision>
  <dcterms:created xsi:type="dcterms:W3CDTF">2026-05-04T18:42:17Z</dcterms:created>
  <dcterms:modified xsi:type="dcterms:W3CDTF">2026-05-04T19:05:35Z</dcterms:modified>
</cp:coreProperties>
</file>