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Lst>
  <p:sldSz cx="15114588" cy="10688638"/>
  <p:notesSz cx="6858000" cy="9144000"/>
  <p:defaultTextStyle>
    <a:defPPr>
      <a:defRPr lang="en-US"/>
    </a:defPPr>
    <a:lvl1pPr marL="0" algn="l" defTabSz="1238555" rtl="0" eaLnBrk="1" latinLnBrk="0" hangingPunct="1">
      <a:defRPr sz="2438" kern="1200">
        <a:solidFill>
          <a:schemeClr val="tx1"/>
        </a:solidFill>
        <a:latin typeface="+mn-lt"/>
        <a:ea typeface="+mn-ea"/>
        <a:cs typeface="+mn-cs"/>
      </a:defRPr>
    </a:lvl1pPr>
    <a:lvl2pPr marL="619277" algn="l" defTabSz="1238555" rtl="0" eaLnBrk="1" latinLnBrk="0" hangingPunct="1">
      <a:defRPr sz="2438" kern="1200">
        <a:solidFill>
          <a:schemeClr val="tx1"/>
        </a:solidFill>
        <a:latin typeface="+mn-lt"/>
        <a:ea typeface="+mn-ea"/>
        <a:cs typeface="+mn-cs"/>
      </a:defRPr>
    </a:lvl2pPr>
    <a:lvl3pPr marL="1238555" algn="l" defTabSz="1238555" rtl="0" eaLnBrk="1" latinLnBrk="0" hangingPunct="1">
      <a:defRPr sz="2438" kern="1200">
        <a:solidFill>
          <a:schemeClr val="tx1"/>
        </a:solidFill>
        <a:latin typeface="+mn-lt"/>
        <a:ea typeface="+mn-ea"/>
        <a:cs typeface="+mn-cs"/>
      </a:defRPr>
    </a:lvl3pPr>
    <a:lvl4pPr marL="1857832" algn="l" defTabSz="1238555" rtl="0" eaLnBrk="1" latinLnBrk="0" hangingPunct="1">
      <a:defRPr sz="2438" kern="1200">
        <a:solidFill>
          <a:schemeClr val="tx1"/>
        </a:solidFill>
        <a:latin typeface="+mn-lt"/>
        <a:ea typeface="+mn-ea"/>
        <a:cs typeface="+mn-cs"/>
      </a:defRPr>
    </a:lvl4pPr>
    <a:lvl5pPr marL="2477110" algn="l" defTabSz="1238555" rtl="0" eaLnBrk="1" latinLnBrk="0" hangingPunct="1">
      <a:defRPr sz="2438" kern="1200">
        <a:solidFill>
          <a:schemeClr val="tx1"/>
        </a:solidFill>
        <a:latin typeface="+mn-lt"/>
        <a:ea typeface="+mn-ea"/>
        <a:cs typeface="+mn-cs"/>
      </a:defRPr>
    </a:lvl5pPr>
    <a:lvl6pPr marL="3096387" algn="l" defTabSz="1238555" rtl="0" eaLnBrk="1" latinLnBrk="0" hangingPunct="1">
      <a:defRPr sz="2438" kern="1200">
        <a:solidFill>
          <a:schemeClr val="tx1"/>
        </a:solidFill>
        <a:latin typeface="+mn-lt"/>
        <a:ea typeface="+mn-ea"/>
        <a:cs typeface="+mn-cs"/>
      </a:defRPr>
    </a:lvl6pPr>
    <a:lvl7pPr marL="3715664" algn="l" defTabSz="1238555" rtl="0" eaLnBrk="1" latinLnBrk="0" hangingPunct="1">
      <a:defRPr sz="2438" kern="1200">
        <a:solidFill>
          <a:schemeClr val="tx1"/>
        </a:solidFill>
        <a:latin typeface="+mn-lt"/>
        <a:ea typeface="+mn-ea"/>
        <a:cs typeface="+mn-cs"/>
      </a:defRPr>
    </a:lvl7pPr>
    <a:lvl8pPr marL="4334942" algn="l" defTabSz="1238555" rtl="0" eaLnBrk="1" latinLnBrk="0" hangingPunct="1">
      <a:defRPr sz="2438" kern="1200">
        <a:solidFill>
          <a:schemeClr val="tx1"/>
        </a:solidFill>
        <a:latin typeface="+mn-lt"/>
        <a:ea typeface="+mn-ea"/>
        <a:cs typeface="+mn-cs"/>
      </a:defRPr>
    </a:lvl8pPr>
    <a:lvl9pPr marL="4954219" algn="l" defTabSz="1238555" rtl="0" eaLnBrk="1" latinLnBrk="0" hangingPunct="1">
      <a:defRPr sz="2438"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7" d="100"/>
          <a:sy n="47" d="100"/>
        </p:scale>
        <p:origin x="118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E092C2-0CF7-4FA1-B1B6-87F3B2B730FD}" type="doc">
      <dgm:prSet loTypeId="urn:microsoft.com/office/officeart/2005/8/layout/process2" loCatId="process" qsTypeId="urn:microsoft.com/office/officeart/2005/8/quickstyle/simple5" qsCatId="simple" csTypeId="urn:microsoft.com/office/officeart/2005/8/colors/colorful1" csCatId="colorful" phldr="1"/>
      <dgm:spPr/>
    </dgm:pt>
    <dgm:pt modelId="{6A6F89CA-E5AB-4976-A1E0-A2EE5E585C91}">
      <dgm:prSet phldrT="[Text]"/>
      <dgm:spPr/>
      <dgm:t>
        <a:bodyPr/>
        <a:lstStyle/>
        <a:p>
          <a:r>
            <a:rPr lang="en-US" dirty="0" smtClean="0"/>
            <a:t>WASTE DISPOSAL</a:t>
          </a:r>
          <a:endParaRPr lang="en-US" dirty="0"/>
        </a:p>
      </dgm:t>
    </dgm:pt>
    <dgm:pt modelId="{EAB765B3-7528-414E-9476-7A241A73EEC0}" type="parTrans" cxnId="{B962D39A-F2B9-45D8-A8B4-AE257A6AEA4B}">
      <dgm:prSet/>
      <dgm:spPr/>
      <dgm:t>
        <a:bodyPr/>
        <a:lstStyle/>
        <a:p>
          <a:endParaRPr lang="en-US"/>
        </a:p>
      </dgm:t>
    </dgm:pt>
    <dgm:pt modelId="{9EB6F2EE-415D-46E0-A0B3-779F4B58D58D}" type="sibTrans" cxnId="{B962D39A-F2B9-45D8-A8B4-AE257A6AEA4B}">
      <dgm:prSet/>
      <dgm:spPr/>
      <dgm:t>
        <a:bodyPr/>
        <a:lstStyle/>
        <a:p>
          <a:endParaRPr lang="en-US"/>
        </a:p>
      </dgm:t>
    </dgm:pt>
    <dgm:pt modelId="{7242BF52-83AB-424F-80E0-BDA5DE00876D}">
      <dgm:prSet phldrT="[Text]"/>
      <dgm:spPr/>
      <dgm:t>
        <a:bodyPr/>
        <a:lstStyle/>
        <a:p>
          <a:r>
            <a:rPr lang="en-US" dirty="0" smtClean="0"/>
            <a:t>WATER CONTAMINATION</a:t>
          </a:r>
          <a:endParaRPr lang="en-US" dirty="0"/>
        </a:p>
      </dgm:t>
    </dgm:pt>
    <dgm:pt modelId="{55B3D95D-C9F7-4C37-AA5D-42151578F168}" type="parTrans" cxnId="{B43DA729-306B-407B-BFF4-6968A0951C09}">
      <dgm:prSet/>
      <dgm:spPr/>
      <dgm:t>
        <a:bodyPr/>
        <a:lstStyle/>
        <a:p>
          <a:endParaRPr lang="en-US"/>
        </a:p>
      </dgm:t>
    </dgm:pt>
    <dgm:pt modelId="{473F4183-B79D-4F8F-AE38-1BE920A7DA3C}" type="sibTrans" cxnId="{B43DA729-306B-407B-BFF4-6968A0951C09}">
      <dgm:prSet/>
      <dgm:spPr/>
      <dgm:t>
        <a:bodyPr/>
        <a:lstStyle/>
        <a:p>
          <a:endParaRPr lang="en-US"/>
        </a:p>
      </dgm:t>
    </dgm:pt>
    <dgm:pt modelId="{516C3B89-CE5C-49EF-A4D7-88A84031D0D0}">
      <dgm:prSet phldrT="[Text]"/>
      <dgm:spPr/>
      <dgm:t>
        <a:bodyPr/>
        <a:lstStyle/>
        <a:p>
          <a:r>
            <a:rPr lang="en-US" dirty="0" smtClean="0"/>
            <a:t>PUBLIC HEALTH MITIGATION</a:t>
          </a:r>
          <a:endParaRPr lang="en-US" dirty="0"/>
        </a:p>
      </dgm:t>
    </dgm:pt>
    <dgm:pt modelId="{D53953DA-AE72-4F73-8116-0D51D2D433B1}" type="parTrans" cxnId="{B1E3B163-2D45-42E3-AB97-BF9BAF1F694F}">
      <dgm:prSet/>
      <dgm:spPr/>
      <dgm:t>
        <a:bodyPr/>
        <a:lstStyle/>
        <a:p>
          <a:endParaRPr lang="en-US"/>
        </a:p>
      </dgm:t>
    </dgm:pt>
    <dgm:pt modelId="{80EDFDB9-C41F-4CFB-9537-26BCD4347B9F}" type="sibTrans" cxnId="{B1E3B163-2D45-42E3-AB97-BF9BAF1F694F}">
      <dgm:prSet/>
      <dgm:spPr/>
      <dgm:t>
        <a:bodyPr/>
        <a:lstStyle/>
        <a:p>
          <a:endParaRPr lang="en-US"/>
        </a:p>
      </dgm:t>
    </dgm:pt>
    <dgm:pt modelId="{84191FE2-3C29-4A82-883D-F7078B7E927D}" type="pres">
      <dgm:prSet presAssocID="{DCE092C2-0CF7-4FA1-B1B6-87F3B2B730FD}" presName="linearFlow" presStyleCnt="0">
        <dgm:presLayoutVars>
          <dgm:resizeHandles val="exact"/>
        </dgm:presLayoutVars>
      </dgm:prSet>
      <dgm:spPr/>
    </dgm:pt>
    <dgm:pt modelId="{DE6E8518-E3B6-4BA5-8A2B-9F228C058E35}" type="pres">
      <dgm:prSet presAssocID="{6A6F89CA-E5AB-4976-A1E0-A2EE5E585C91}" presName="node" presStyleLbl="node1" presStyleIdx="0" presStyleCnt="3">
        <dgm:presLayoutVars>
          <dgm:bulletEnabled val="1"/>
        </dgm:presLayoutVars>
      </dgm:prSet>
      <dgm:spPr/>
      <dgm:t>
        <a:bodyPr/>
        <a:lstStyle/>
        <a:p>
          <a:endParaRPr lang="en-US"/>
        </a:p>
      </dgm:t>
    </dgm:pt>
    <dgm:pt modelId="{544BFCFD-D2CB-4684-BEBB-51C09BC02ED2}" type="pres">
      <dgm:prSet presAssocID="{9EB6F2EE-415D-46E0-A0B3-779F4B58D58D}" presName="sibTrans" presStyleLbl="sibTrans2D1" presStyleIdx="0" presStyleCnt="2"/>
      <dgm:spPr/>
      <dgm:t>
        <a:bodyPr/>
        <a:lstStyle/>
        <a:p>
          <a:endParaRPr lang="en-US"/>
        </a:p>
      </dgm:t>
    </dgm:pt>
    <dgm:pt modelId="{5F416A97-2E81-4897-85D0-2295C0EF48F0}" type="pres">
      <dgm:prSet presAssocID="{9EB6F2EE-415D-46E0-A0B3-779F4B58D58D}" presName="connectorText" presStyleLbl="sibTrans2D1" presStyleIdx="0" presStyleCnt="2"/>
      <dgm:spPr/>
      <dgm:t>
        <a:bodyPr/>
        <a:lstStyle/>
        <a:p>
          <a:endParaRPr lang="en-US"/>
        </a:p>
      </dgm:t>
    </dgm:pt>
    <dgm:pt modelId="{F229F401-1F2B-4B00-8CD7-2FA8F8433C58}" type="pres">
      <dgm:prSet presAssocID="{7242BF52-83AB-424F-80E0-BDA5DE00876D}" presName="node" presStyleLbl="node1" presStyleIdx="1" presStyleCnt="3">
        <dgm:presLayoutVars>
          <dgm:bulletEnabled val="1"/>
        </dgm:presLayoutVars>
      </dgm:prSet>
      <dgm:spPr/>
      <dgm:t>
        <a:bodyPr/>
        <a:lstStyle/>
        <a:p>
          <a:endParaRPr lang="en-US"/>
        </a:p>
      </dgm:t>
    </dgm:pt>
    <dgm:pt modelId="{E35EFD83-2F74-43EE-B2AB-5B22AF19E41B}" type="pres">
      <dgm:prSet presAssocID="{473F4183-B79D-4F8F-AE38-1BE920A7DA3C}" presName="sibTrans" presStyleLbl="sibTrans2D1" presStyleIdx="1" presStyleCnt="2"/>
      <dgm:spPr/>
      <dgm:t>
        <a:bodyPr/>
        <a:lstStyle/>
        <a:p>
          <a:endParaRPr lang="en-US"/>
        </a:p>
      </dgm:t>
    </dgm:pt>
    <dgm:pt modelId="{B2C9A5E8-DC4C-4069-8A5A-845C767F018E}" type="pres">
      <dgm:prSet presAssocID="{473F4183-B79D-4F8F-AE38-1BE920A7DA3C}" presName="connectorText" presStyleLbl="sibTrans2D1" presStyleIdx="1" presStyleCnt="2"/>
      <dgm:spPr/>
      <dgm:t>
        <a:bodyPr/>
        <a:lstStyle/>
        <a:p>
          <a:endParaRPr lang="en-US"/>
        </a:p>
      </dgm:t>
    </dgm:pt>
    <dgm:pt modelId="{5F19354D-2583-420E-BC41-5543A2F5AF7D}" type="pres">
      <dgm:prSet presAssocID="{516C3B89-CE5C-49EF-A4D7-88A84031D0D0}" presName="node" presStyleLbl="node1" presStyleIdx="2" presStyleCnt="3" custLinFactNeighborY="-36842">
        <dgm:presLayoutVars>
          <dgm:bulletEnabled val="1"/>
        </dgm:presLayoutVars>
      </dgm:prSet>
      <dgm:spPr/>
      <dgm:t>
        <a:bodyPr/>
        <a:lstStyle/>
        <a:p>
          <a:endParaRPr lang="en-US"/>
        </a:p>
      </dgm:t>
    </dgm:pt>
  </dgm:ptLst>
  <dgm:cxnLst>
    <dgm:cxn modelId="{27BFCF34-1DC0-47B1-B1BF-50A661CD7A3F}" type="presOf" srcId="{6A6F89CA-E5AB-4976-A1E0-A2EE5E585C91}" destId="{DE6E8518-E3B6-4BA5-8A2B-9F228C058E35}" srcOrd="0" destOrd="0" presId="urn:microsoft.com/office/officeart/2005/8/layout/process2"/>
    <dgm:cxn modelId="{0C938551-3BC6-48D2-840D-7EBD39B6E80E}" type="presOf" srcId="{9EB6F2EE-415D-46E0-A0B3-779F4B58D58D}" destId="{5F416A97-2E81-4897-85D0-2295C0EF48F0}" srcOrd="1" destOrd="0" presId="urn:microsoft.com/office/officeart/2005/8/layout/process2"/>
    <dgm:cxn modelId="{B1E3B163-2D45-42E3-AB97-BF9BAF1F694F}" srcId="{DCE092C2-0CF7-4FA1-B1B6-87F3B2B730FD}" destId="{516C3B89-CE5C-49EF-A4D7-88A84031D0D0}" srcOrd="2" destOrd="0" parTransId="{D53953DA-AE72-4F73-8116-0D51D2D433B1}" sibTransId="{80EDFDB9-C41F-4CFB-9537-26BCD4347B9F}"/>
    <dgm:cxn modelId="{5B0E3695-0FAA-4044-B140-96D9262367F2}" type="presOf" srcId="{473F4183-B79D-4F8F-AE38-1BE920A7DA3C}" destId="{B2C9A5E8-DC4C-4069-8A5A-845C767F018E}" srcOrd="1" destOrd="0" presId="urn:microsoft.com/office/officeart/2005/8/layout/process2"/>
    <dgm:cxn modelId="{B43DA729-306B-407B-BFF4-6968A0951C09}" srcId="{DCE092C2-0CF7-4FA1-B1B6-87F3B2B730FD}" destId="{7242BF52-83AB-424F-80E0-BDA5DE00876D}" srcOrd="1" destOrd="0" parTransId="{55B3D95D-C9F7-4C37-AA5D-42151578F168}" sibTransId="{473F4183-B79D-4F8F-AE38-1BE920A7DA3C}"/>
    <dgm:cxn modelId="{B962D39A-F2B9-45D8-A8B4-AE257A6AEA4B}" srcId="{DCE092C2-0CF7-4FA1-B1B6-87F3B2B730FD}" destId="{6A6F89CA-E5AB-4976-A1E0-A2EE5E585C91}" srcOrd="0" destOrd="0" parTransId="{EAB765B3-7528-414E-9476-7A241A73EEC0}" sibTransId="{9EB6F2EE-415D-46E0-A0B3-779F4B58D58D}"/>
    <dgm:cxn modelId="{2E8366F7-07FF-4BB4-9CDC-4BA7FC5B2FE4}" type="presOf" srcId="{473F4183-B79D-4F8F-AE38-1BE920A7DA3C}" destId="{E35EFD83-2F74-43EE-B2AB-5B22AF19E41B}" srcOrd="0" destOrd="0" presId="urn:microsoft.com/office/officeart/2005/8/layout/process2"/>
    <dgm:cxn modelId="{4AE96E7D-F3AE-4EEF-B4D3-4776A69CB93B}" type="presOf" srcId="{7242BF52-83AB-424F-80E0-BDA5DE00876D}" destId="{F229F401-1F2B-4B00-8CD7-2FA8F8433C58}" srcOrd="0" destOrd="0" presId="urn:microsoft.com/office/officeart/2005/8/layout/process2"/>
    <dgm:cxn modelId="{4C5D4BCC-ECC0-4C96-8252-4D98CFCA7BC7}" type="presOf" srcId="{9EB6F2EE-415D-46E0-A0B3-779F4B58D58D}" destId="{544BFCFD-D2CB-4684-BEBB-51C09BC02ED2}" srcOrd="0" destOrd="0" presId="urn:microsoft.com/office/officeart/2005/8/layout/process2"/>
    <dgm:cxn modelId="{1426AAD3-5668-40C6-B61D-CA93F77128AD}" type="presOf" srcId="{516C3B89-CE5C-49EF-A4D7-88A84031D0D0}" destId="{5F19354D-2583-420E-BC41-5543A2F5AF7D}" srcOrd="0" destOrd="0" presId="urn:microsoft.com/office/officeart/2005/8/layout/process2"/>
    <dgm:cxn modelId="{187E8D61-FCFA-46DA-B2F3-F94EB8900866}" type="presOf" srcId="{DCE092C2-0CF7-4FA1-B1B6-87F3B2B730FD}" destId="{84191FE2-3C29-4A82-883D-F7078B7E927D}" srcOrd="0" destOrd="0" presId="urn:microsoft.com/office/officeart/2005/8/layout/process2"/>
    <dgm:cxn modelId="{8818E2B4-EDE1-4223-8F32-078D1C855F25}" type="presParOf" srcId="{84191FE2-3C29-4A82-883D-F7078B7E927D}" destId="{DE6E8518-E3B6-4BA5-8A2B-9F228C058E35}" srcOrd="0" destOrd="0" presId="urn:microsoft.com/office/officeart/2005/8/layout/process2"/>
    <dgm:cxn modelId="{838CAD62-8B6F-481A-99F2-A0ACC64BD125}" type="presParOf" srcId="{84191FE2-3C29-4A82-883D-F7078B7E927D}" destId="{544BFCFD-D2CB-4684-BEBB-51C09BC02ED2}" srcOrd="1" destOrd="0" presId="urn:microsoft.com/office/officeart/2005/8/layout/process2"/>
    <dgm:cxn modelId="{C98F6066-5716-4D3F-98DB-05CDE7D66C38}" type="presParOf" srcId="{544BFCFD-D2CB-4684-BEBB-51C09BC02ED2}" destId="{5F416A97-2E81-4897-85D0-2295C0EF48F0}" srcOrd="0" destOrd="0" presId="urn:microsoft.com/office/officeart/2005/8/layout/process2"/>
    <dgm:cxn modelId="{0B32735E-E8E1-4053-9122-9FA9D3B6D45B}" type="presParOf" srcId="{84191FE2-3C29-4A82-883D-F7078B7E927D}" destId="{F229F401-1F2B-4B00-8CD7-2FA8F8433C58}" srcOrd="2" destOrd="0" presId="urn:microsoft.com/office/officeart/2005/8/layout/process2"/>
    <dgm:cxn modelId="{E03B6A2A-270D-487D-8115-72A5BAC27F20}" type="presParOf" srcId="{84191FE2-3C29-4A82-883D-F7078B7E927D}" destId="{E35EFD83-2F74-43EE-B2AB-5B22AF19E41B}" srcOrd="3" destOrd="0" presId="urn:microsoft.com/office/officeart/2005/8/layout/process2"/>
    <dgm:cxn modelId="{0EEA290B-2D90-4B52-A754-D1FE5ECEDAE4}" type="presParOf" srcId="{E35EFD83-2F74-43EE-B2AB-5B22AF19E41B}" destId="{B2C9A5E8-DC4C-4069-8A5A-845C767F018E}" srcOrd="0" destOrd="0" presId="urn:microsoft.com/office/officeart/2005/8/layout/process2"/>
    <dgm:cxn modelId="{19739F55-6F44-424F-BD47-D99E8708732C}" type="presParOf" srcId="{84191FE2-3C29-4A82-883D-F7078B7E927D}" destId="{5F19354D-2583-420E-BC41-5543A2F5AF7D}" srcOrd="4" destOrd="0" presId="urn:microsoft.com/office/officeart/2005/8/layout/process2"/>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75C9EA-6728-4E12-9CFB-65B3D1AF7AEC}" type="doc">
      <dgm:prSet loTypeId="urn:microsoft.com/office/officeart/2005/8/layout/matrix2" loCatId="matrix" qsTypeId="urn:microsoft.com/office/officeart/2005/8/quickstyle/simple5" qsCatId="simple" csTypeId="urn:microsoft.com/office/officeart/2005/8/colors/colorful1" csCatId="colorful" phldr="1"/>
      <dgm:spPr/>
      <dgm:t>
        <a:bodyPr/>
        <a:lstStyle/>
        <a:p>
          <a:endParaRPr lang="en-US"/>
        </a:p>
      </dgm:t>
    </dgm:pt>
    <dgm:pt modelId="{A0AB83FC-B58B-4A83-8483-AC3A3AA1E6CE}">
      <dgm:prSet phldrT="[Text]"/>
      <dgm:spPr/>
      <dgm:t>
        <a:bodyPr/>
        <a:lstStyle/>
        <a:p>
          <a:r>
            <a:rPr lang="en-US" dirty="0" smtClean="0"/>
            <a:t>THE PROBLEM : Improper household pharmaceutical disposal &amp; </a:t>
          </a:r>
          <a:r>
            <a:rPr lang="en-US" smtClean="0"/>
            <a:t>regulatory oversights.</a:t>
          </a:r>
          <a:endParaRPr lang="en-US"/>
        </a:p>
      </dgm:t>
    </dgm:pt>
    <dgm:pt modelId="{6084900E-5776-4686-AB3A-CD30F7A89154}" type="parTrans" cxnId="{3FF8395A-E110-4E36-8D34-A09D5808BF4A}">
      <dgm:prSet/>
      <dgm:spPr/>
      <dgm:t>
        <a:bodyPr/>
        <a:lstStyle/>
        <a:p>
          <a:endParaRPr lang="en-US"/>
        </a:p>
      </dgm:t>
    </dgm:pt>
    <dgm:pt modelId="{8F940068-ED6E-47CB-877A-0980C4E1AFB4}" type="sibTrans" cxnId="{3FF8395A-E110-4E36-8D34-A09D5808BF4A}">
      <dgm:prSet/>
      <dgm:spPr/>
      <dgm:t>
        <a:bodyPr/>
        <a:lstStyle/>
        <a:p>
          <a:endParaRPr lang="en-US"/>
        </a:p>
      </dgm:t>
    </dgm:pt>
    <dgm:pt modelId="{973D34C6-8904-4F3B-A9AB-7B36F5B6148E}">
      <dgm:prSet phldrT="[Text]"/>
      <dgm:spPr/>
      <dgm:t>
        <a:bodyPr/>
        <a:lstStyle/>
        <a:p>
          <a:r>
            <a:rPr lang="en-US" dirty="0" smtClean="0"/>
            <a:t>THE PATHWAY: Active Pharmaceutical Ingredients (API) entering municipal water systems.</a:t>
          </a:r>
          <a:endParaRPr lang="en-US" dirty="0"/>
        </a:p>
      </dgm:t>
    </dgm:pt>
    <dgm:pt modelId="{5550774F-41A5-4DCF-8C35-0CEC02F28171}" type="parTrans" cxnId="{BB8868E3-FAA8-4D99-AE73-4A429C549213}">
      <dgm:prSet/>
      <dgm:spPr/>
      <dgm:t>
        <a:bodyPr/>
        <a:lstStyle/>
        <a:p>
          <a:endParaRPr lang="en-US"/>
        </a:p>
      </dgm:t>
    </dgm:pt>
    <dgm:pt modelId="{E3299582-9780-400B-B9E6-EBA338440B66}" type="sibTrans" cxnId="{BB8868E3-FAA8-4D99-AE73-4A429C549213}">
      <dgm:prSet/>
      <dgm:spPr/>
      <dgm:t>
        <a:bodyPr/>
        <a:lstStyle/>
        <a:p>
          <a:endParaRPr lang="en-US"/>
        </a:p>
      </dgm:t>
    </dgm:pt>
    <dgm:pt modelId="{6F6BFE07-E6DE-401B-B955-B4F3F17150BC}">
      <dgm:prSet phldrT="[Text]"/>
      <dgm:spPr/>
      <dgm:t>
        <a:bodyPr/>
        <a:lstStyle/>
        <a:p>
          <a:r>
            <a:rPr lang="en-US" dirty="0" smtClean="0"/>
            <a:t>THE HEALTH RISK : Chronic exposure, aquatic bioaccumulation, and escalating AMR.</a:t>
          </a:r>
          <a:endParaRPr lang="en-US" dirty="0"/>
        </a:p>
      </dgm:t>
    </dgm:pt>
    <dgm:pt modelId="{4A1B3BA3-508D-4AAA-BDFF-20E2B8AD204F}" type="parTrans" cxnId="{47F0B11B-CE97-42D7-9639-18ADE47F12F8}">
      <dgm:prSet/>
      <dgm:spPr/>
      <dgm:t>
        <a:bodyPr/>
        <a:lstStyle/>
        <a:p>
          <a:endParaRPr lang="en-US"/>
        </a:p>
      </dgm:t>
    </dgm:pt>
    <dgm:pt modelId="{0DD10305-4C3A-4AE0-B366-44055C394988}" type="sibTrans" cxnId="{47F0B11B-CE97-42D7-9639-18ADE47F12F8}">
      <dgm:prSet/>
      <dgm:spPr/>
      <dgm:t>
        <a:bodyPr/>
        <a:lstStyle/>
        <a:p>
          <a:endParaRPr lang="en-US"/>
        </a:p>
      </dgm:t>
    </dgm:pt>
    <dgm:pt modelId="{A940D4EA-7472-4D1E-A572-2D19FEB827B6}">
      <dgm:prSet phldrT="[Text]"/>
      <dgm:spPr/>
      <dgm:t>
        <a:bodyPr/>
        <a:lstStyle/>
        <a:p>
          <a:r>
            <a:rPr lang="en-US" dirty="0" smtClean="0"/>
            <a:t>THE INTERVENTION : Primary care awareness. Pharmacy take-back schemes, and policy reform. </a:t>
          </a:r>
          <a:endParaRPr lang="en-US" dirty="0"/>
        </a:p>
      </dgm:t>
    </dgm:pt>
    <dgm:pt modelId="{6A4B729F-3BDF-4250-A89C-9E7D89334CC2}" type="parTrans" cxnId="{800D50A5-2B19-4CDE-93B1-9E5E0C233383}">
      <dgm:prSet/>
      <dgm:spPr/>
      <dgm:t>
        <a:bodyPr/>
        <a:lstStyle/>
        <a:p>
          <a:endParaRPr lang="en-US"/>
        </a:p>
      </dgm:t>
    </dgm:pt>
    <dgm:pt modelId="{09D95326-6402-45F6-8A0C-4C64BC94E2D2}" type="sibTrans" cxnId="{800D50A5-2B19-4CDE-93B1-9E5E0C233383}">
      <dgm:prSet/>
      <dgm:spPr/>
      <dgm:t>
        <a:bodyPr/>
        <a:lstStyle/>
        <a:p>
          <a:endParaRPr lang="en-US"/>
        </a:p>
      </dgm:t>
    </dgm:pt>
    <dgm:pt modelId="{E1D069D6-BFC0-4502-AA8A-8FC2571701B6}" type="pres">
      <dgm:prSet presAssocID="{9275C9EA-6728-4E12-9CFB-65B3D1AF7AEC}" presName="matrix" presStyleCnt="0">
        <dgm:presLayoutVars>
          <dgm:chMax val="1"/>
          <dgm:dir/>
          <dgm:resizeHandles val="exact"/>
        </dgm:presLayoutVars>
      </dgm:prSet>
      <dgm:spPr/>
    </dgm:pt>
    <dgm:pt modelId="{3CEF0A26-356A-42B8-833B-0B1AD55E1633}" type="pres">
      <dgm:prSet presAssocID="{9275C9EA-6728-4E12-9CFB-65B3D1AF7AEC}" presName="axisShape" presStyleLbl="bgShp" presStyleIdx="0" presStyleCnt="1" custLinFactNeighborX="1046" custLinFactNeighborY="-1125"/>
      <dgm:spPr/>
    </dgm:pt>
    <dgm:pt modelId="{0BA9B753-8D37-4EE2-9543-4B1A141E5781}" type="pres">
      <dgm:prSet presAssocID="{9275C9EA-6728-4E12-9CFB-65B3D1AF7AEC}" presName="rect1" presStyleLbl="node1" presStyleIdx="0" presStyleCnt="4">
        <dgm:presLayoutVars>
          <dgm:chMax val="0"/>
          <dgm:chPref val="0"/>
          <dgm:bulletEnabled val="1"/>
        </dgm:presLayoutVars>
      </dgm:prSet>
      <dgm:spPr/>
    </dgm:pt>
    <dgm:pt modelId="{75EECEAC-76D9-47F5-9CA0-3BE71425D20D}" type="pres">
      <dgm:prSet presAssocID="{9275C9EA-6728-4E12-9CFB-65B3D1AF7AEC}" presName="rect2" presStyleLbl="node1" presStyleIdx="1" presStyleCnt="4">
        <dgm:presLayoutVars>
          <dgm:chMax val="0"/>
          <dgm:chPref val="0"/>
          <dgm:bulletEnabled val="1"/>
        </dgm:presLayoutVars>
      </dgm:prSet>
      <dgm:spPr/>
    </dgm:pt>
    <dgm:pt modelId="{CF0F377F-8DEC-4D8A-9462-9BEDA0E905B4}" type="pres">
      <dgm:prSet presAssocID="{9275C9EA-6728-4E12-9CFB-65B3D1AF7AEC}" presName="rect3" presStyleLbl="node1" presStyleIdx="2" presStyleCnt="4">
        <dgm:presLayoutVars>
          <dgm:chMax val="0"/>
          <dgm:chPref val="0"/>
          <dgm:bulletEnabled val="1"/>
        </dgm:presLayoutVars>
      </dgm:prSet>
      <dgm:spPr/>
    </dgm:pt>
    <dgm:pt modelId="{A22A3FDD-FAFE-4995-AF5E-008889B3BF93}" type="pres">
      <dgm:prSet presAssocID="{9275C9EA-6728-4E12-9CFB-65B3D1AF7AEC}" presName="rect4" presStyleLbl="node1" presStyleIdx="3" presStyleCnt="4">
        <dgm:presLayoutVars>
          <dgm:chMax val="0"/>
          <dgm:chPref val="0"/>
          <dgm:bulletEnabled val="1"/>
        </dgm:presLayoutVars>
      </dgm:prSet>
      <dgm:spPr/>
      <dgm:t>
        <a:bodyPr/>
        <a:lstStyle/>
        <a:p>
          <a:endParaRPr lang="en-US"/>
        </a:p>
      </dgm:t>
    </dgm:pt>
  </dgm:ptLst>
  <dgm:cxnLst>
    <dgm:cxn modelId="{1C453901-F451-4EFF-922D-56376F8B1912}" type="presOf" srcId="{9275C9EA-6728-4E12-9CFB-65B3D1AF7AEC}" destId="{E1D069D6-BFC0-4502-AA8A-8FC2571701B6}" srcOrd="0" destOrd="0" presId="urn:microsoft.com/office/officeart/2005/8/layout/matrix2"/>
    <dgm:cxn modelId="{07E7FA5C-0817-4326-BFEA-A1832BF80A0B}" type="presOf" srcId="{A0AB83FC-B58B-4A83-8483-AC3A3AA1E6CE}" destId="{0BA9B753-8D37-4EE2-9543-4B1A141E5781}" srcOrd="0" destOrd="0" presId="urn:microsoft.com/office/officeart/2005/8/layout/matrix2"/>
    <dgm:cxn modelId="{BB8868E3-FAA8-4D99-AE73-4A429C549213}" srcId="{9275C9EA-6728-4E12-9CFB-65B3D1AF7AEC}" destId="{973D34C6-8904-4F3B-A9AB-7B36F5B6148E}" srcOrd="1" destOrd="0" parTransId="{5550774F-41A5-4DCF-8C35-0CEC02F28171}" sibTransId="{E3299582-9780-400B-B9E6-EBA338440B66}"/>
    <dgm:cxn modelId="{47F0B11B-CE97-42D7-9639-18ADE47F12F8}" srcId="{9275C9EA-6728-4E12-9CFB-65B3D1AF7AEC}" destId="{6F6BFE07-E6DE-401B-B955-B4F3F17150BC}" srcOrd="2" destOrd="0" parTransId="{4A1B3BA3-508D-4AAA-BDFF-20E2B8AD204F}" sibTransId="{0DD10305-4C3A-4AE0-B366-44055C394988}"/>
    <dgm:cxn modelId="{800D50A5-2B19-4CDE-93B1-9E5E0C233383}" srcId="{9275C9EA-6728-4E12-9CFB-65B3D1AF7AEC}" destId="{A940D4EA-7472-4D1E-A572-2D19FEB827B6}" srcOrd="3" destOrd="0" parTransId="{6A4B729F-3BDF-4250-A89C-9E7D89334CC2}" sibTransId="{09D95326-6402-45F6-8A0C-4C64BC94E2D2}"/>
    <dgm:cxn modelId="{3FF8395A-E110-4E36-8D34-A09D5808BF4A}" srcId="{9275C9EA-6728-4E12-9CFB-65B3D1AF7AEC}" destId="{A0AB83FC-B58B-4A83-8483-AC3A3AA1E6CE}" srcOrd="0" destOrd="0" parTransId="{6084900E-5776-4686-AB3A-CD30F7A89154}" sibTransId="{8F940068-ED6E-47CB-877A-0980C4E1AFB4}"/>
    <dgm:cxn modelId="{A640C0CB-8754-4D8A-9492-BBFBCD828533}" type="presOf" srcId="{973D34C6-8904-4F3B-A9AB-7B36F5B6148E}" destId="{75EECEAC-76D9-47F5-9CA0-3BE71425D20D}" srcOrd="0" destOrd="0" presId="urn:microsoft.com/office/officeart/2005/8/layout/matrix2"/>
    <dgm:cxn modelId="{E71BC577-4DE9-431A-AFD1-53F20DBD1D90}" type="presOf" srcId="{A940D4EA-7472-4D1E-A572-2D19FEB827B6}" destId="{A22A3FDD-FAFE-4995-AF5E-008889B3BF93}" srcOrd="0" destOrd="0" presId="urn:microsoft.com/office/officeart/2005/8/layout/matrix2"/>
    <dgm:cxn modelId="{8676F003-E375-4A4E-8194-7A731DD07953}" type="presOf" srcId="{6F6BFE07-E6DE-401B-B955-B4F3F17150BC}" destId="{CF0F377F-8DEC-4D8A-9462-9BEDA0E905B4}" srcOrd="0" destOrd="0" presId="urn:microsoft.com/office/officeart/2005/8/layout/matrix2"/>
    <dgm:cxn modelId="{245FFC84-A2C6-4727-8272-CD2FBA71B9A4}" type="presParOf" srcId="{E1D069D6-BFC0-4502-AA8A-8FC2571701B6}" destId="{3CEF0A26-356A-42B8-833B-0B1AD55E1633}" srcOrd="0" destOrd="0" presId="urn:microsoft.com/office/officeart/2005/8/layout/matrix2"/>
    <dgm:cxn modelId="{4852F7FC-C7D1-4A10-BB05-35B7046F34AA}" type="presParOf" srcId="{E1D069D6-BFC0-4502-AA8A-8FC2571701B6}" destId="{0BA9B753-8D37-4EE2-9543-4B1A141E5781}" srcOrd="1" destOrd="0" presId="urn:microsoft.com/office/officeart/2005/8/layout/matrix2"/>
    <dgm:cxn modelId="{D9A691CE-CB42-4482-BFBE-0030020A0B3C}" type="presParOf" srcId="{E1D069D6-BFC0-4502-AA8A-8FC2571701B6}" destId="{75EECEAC-76D9-47F5-9CA0-3BE71425D20D}" srcOrd="2" destOrd="0" presId="urn:microsoft.com/office/officeart/2005/8/layout/matrix2"/>
    <dgm:cxn modelId="{6E3A876C-5F56-4367-A341-E3AFF3353C10}" type="presParOf" srcId="{E1D069D6-BFC0-4502-AA8A-8FC2571701B6}" destId="{CF0F377F-8DEC-4D8A-9462-9BEDA0E905B4}" srcOrd="3" destOrd="0" presId="urn:microsoft.com/office/officeart/2005/8/layout/matrix2"/>
    <dgm:cxn modelId="{C83A519F-B05D-471B-A780-6D23A13E199F}" type="presParOf" srcId="{E1D069D6-BFC0-4502-AA8A-8FC2571701B6}" destId="{A22A3FDD-FAFE-4995-AF5E-008889B3BF93}" srcOrd="4" destOrd="0" presId="urn:microsoft.com/office/officeart/2005/8/layout/matrix2"/>
  </dgm:cxnLst>
  <dgm:bg/>
  <dgm:whole/>
  <dgm:extLst>
    <a:ext uri="http://schemas.microsoft.com/office/drawing/2008/diagram">
      <dsp:dataModelExt xmlns:dsp="http://schemas.microsoft.com/office/drawing/2008/diagram" relId="rId3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6E8518-E3B6-4BA5-8A2B-9F228C058E35}">
      <dsp:nvSpPr>
        <dsp:cNvPr id="0" name=""/>
        <dsp:cNvSpPr/>
      </dsp:nvSpPr>
      <dsp:spPr>
        <a:xfrm>
          <a:off x="1458240" y="0"/>
          <a:ext cx="1737381" cy="66185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t>WASTE DISPOSAL</a:t>
          </a:r>
          <a:endParaRPr lang="en-US" sz="1700" kern="1200" dirty="0"/>
        </a:p>
      </dsp:txBody>
      <dsp:txXfrm>
        <a:off x="1477625" y="19385"/>
        <a:ext cx="1698611" cy="623089"/>
      </dsp:txXfrm>
    </dsp:sp>
    <dsp:sp modelId="{544BFCFD-D2CB-4684-BEBB-51C09BC02ED2}">
      <dsp:nvSpPr>
        <dsp:cNvPr id="0" name=""/>
        <dsp:cNvSpPr/>
      </dsp:nvSpPr>
      <dsp:spPr>
        <a:xfrm rot="5400000">
          <a:off x="2202832" y="678406"/>
          <a:ext cx="248197" cy="297836"/>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US" sz="1200" kern="1200"/>
        </a:p>
      </dsp:txBody>
      <dsp:txXfrm rot="-5400000">
        <a:off x="2237580" y="703226"/>
        <a:ext cx="178702" cy="173738"/>
      </dsp:txXfrm>
    </dsp:sp>
    <dsp:sp modelId="{F229F401-1F2B-4B00-8CD7-2FA8F8433C58}">
      <dsp:nvSpPr>
        <dsp:cNvPr id="0" name=""/>
        <dsp:cNvSpPr/>
      </dsp:nvSpPr>
      <dsp:spPr>
        <a:xfrm>
          <a:off x="1458240" y="992789"/>
          <a:ext cx="1737381" cy="661859"/>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t>WATER CONTAMINATION</a:t>
          </a:r>
          <a:endParaRPr lang="en-US" sz="1700" kern="1200" dirty="0"/>
        </a:p>
      </dsp:txBody>
      <dsp:txXfrm>
        <a:off x="1477625" y="1012174"/>
        <a:ext cx="1698611" cy="623089"/>
      </dsp:txXfrm>
    </dsp:sp>
    <dsp:sp modelId="{E35EFD83-2F74-43EE-B2AB-5B22AF19E41B}">
      <dsp:nvSpPr>
        <dsp:cNvPr id="0" name=""/>
        <dsp:cNvSpPr/>
      </dsp:nvSpPr>
      <dsp:spPr>
        <a:xfrm rot="5400000">
          <a:off x="2248552" y="1610235"/>
          <a:ext cx="156756" cy="297836"/>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5400000">
        <a:off x="2237580" y="1680775"/>
        <a:ext cx="178702" cy="109729"/>
      </dsp:txXfrm>
    </dsp:sp>
    <dsp:sp modelId="{5F19354D-2583-420E-BC41-5543A2F5AF7D}">
      <dsp:nvSpPr>
        <dsp:cNvPr id="0" name=""/>
        <dsp:cNvSpPr/>
      </dsp:nvSpPr>
      <dsp:spPr>
        <a:xfrm>
          <a:off x="1458240" y="1863658"/>
          <a:ext cx="1737381" cy="661859"/>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t>PUBLIC HEALTH MITIGATION</a:t>
          </a:r>
          <a:endParaRPr lang="en-US" sz="1700" kern="1200" dirty="0"/>
        </a:p>
      </dsp:txBody>
      <dsp:txXfrm>
        <a:off x="1477625" y="1883043"/>
        <a:ext cx="1698611" cy="623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EF0A26-356A-42B8-833B-0B1AD55E1633}">
      <dsp:nvSpPr>
        <dsp:cNvPr id="0" name=""/>
        <dsp:cNvSpPr/>
      </dsp:nvSpPr>
      <dsp:spPr>
        <a:xfrm>
          <a:off x="681081" y="0"/>
          <a:ext cx="3199795" cy="3199795"/>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BA9B753-8D37-4EE2-9543-4B1A141E5781}">
      <dsp:nvSpPr>
        <dsp:cNvPr id="0" name=""/>
        <dsp:cNvSpPr/>
      </dsp:nvSpPr>
      <dsp:spPr>
        <a:xfrm>
          <a:off x="855598" y="207986"/>
          <a:ext cx="1279918" cy="127991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smtClean="0"/>
            <a:t>THE PROBLEM : Improper household pharmaceutical disposal &amp; </a:t>
          </a:r>
          <a:r>
            <a:rPr lang="en-US" sz="1000" kern="1200" smtClean="0"/>
            <a:t>regulatory oversights.</a:t>
          </a:r>
          <a:endParaRPr lang="en-US" sz="1000" kern="1200"/>
        </a:p>
      </dsp:txBody>
      <dsp:txXfrm>
        <a:off x="918078" y="270466"/>
        <a:ext cx="1154958" cy="1154958"/>
      </dsp:txXfrm>
    </dsp:sp>
    <dsp:sp modelId="{75EECEAC-76D9-47F5-9CA0-3BE71425D20D}">
      <dsp:nvSpPr>
        <dsp:cNvPr id="0" name=""/>
        <dsp:cNvSpPr/>
      </dsp:nvSpPr>
      <dsp:spPr>
        <a:xfrm>
          <a:off x="2359502" y="207986"/>
          <a:ext cx="1279918" cy="127991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smtClean="0"/>
            <a:t>THE PATHWAY: Active Pharmaceutical Ingredients (API) entering municipal water systems.</a:t>
          </a:r>
          <a:endParaRPr lang="en-US" sz="1000" kern="1200" dirty="0"/>
        </a:p>
      </dsp:txBody>
      <dsp:txXfrm>
        <a:off x="2421982" y="270466"/>
        <a:ext cx="1154958" cy="1154958"/>
      </dsp:txXfrm>
    </dsp:sp>
    <dsp:sp modelId="{CF0F377F-8DEC-4D8A-9462-9BEDA0E905B4}">
      <dsp:nvSpPr>
        <dsp:cNvPr id="0" name=""/>
        <dsp:cNvSpPr/>
      </dsp:nvSpPr>
      <dsp:spPr>
        <a:xfrm>
          <a:off x="855598" y="1711890"/>
          <a:ext cx="1279918" cy="127991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smtClean="0"/>
            <a:t>THE HEALTH RISK : Chronic exposure, aquatic bioaccumulation, and escalating AMR.</a:t>
          </a:r>
          <a:endParaRPr lang="en-US" sz="1000" kern="1200" dirty="0"/>
        </a:p>
      </dsp:txBody>
      <dsp:txXfrm>
        <a:off x="918078" y="1774370"/>
        <a:ext cx="1154958" cy="1154958"/>
      </dsp:txXfrm>
    </dsp:sp>
    <dsp:sp modelId="{A22A3FDD-FAFE-4995-AF5E-008889B3BF93}">
      <dsp:nvSpPr>
        <dsp:cNvPr id="0" name=""/>
        <dsp:cNvSpPr/>
      </dsp:nvSpPr>
      <dsp:spPr>
        <a:xfrm>
          <a:off x="2359502" y="1711890"/>
          <a:ext cx="1279918" cy="127991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r>
            <a:rPr lang="en-US" sz="1000" kern="1200" dirty="0" smtClean="0"/>
            <a:t>THE INTERVENTION : Primary care awareness. Pharmacy take-back schemes, and policy reform. </a:t>
          </a:r>
          <a:endParaRPr lang="en-US" sz="1000" kern="1200" dirty="0"/>
        </a:p>
      </dsp:txBody>
      <dsp:txXfrm>
        <a:off x="2421982" y="1774370"/>
        <a:ext cx="1154958" cy="1154958"/>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3594" y="1749275"/>
            <a:ext cx="12847400" cy="3721230"/>
          </a:xfrm>
        </p:spPr>
        <p:txBody>
          <a:bodyPr anchor="b"/>
          <a:lstStyle>
            <a:lvl1pPr algn="ctr">
              <a:defRPr sz="9352"/>
            </a:lvl1pPr>
          </a:lstStyle>
          <a:p>
            <a:r>
              <a:rPr lang="en-US" smtClean="0"/>
              <a:t>Click to edit Master title style</a:t>
            </a:r>
            <a:endParaRPr lang="en-US" dirty="0"/>
          </a:p>
        </p:txBody>
      </p:sp>
      <p:sp>
        <p:nvSpPr>
          <p:cNvPr id="3" name="Subtitle 2"/>
          <p:cNvSpPr>
            <a:spLocks noGrp="1"/>
          </p:cNvSpPr>
          <p:nvPr>
            <p:ph type="subTitle" idx="1"/>
          </p:nvPr>
        </p:nvSpPr>
        <p:spPr>
          <a:xfrm>
            <a:off x="1889324" y="5614010"/>
            <a:ext cx="11335941" cy="2580613"/>
          </a:xfrm>
        </p:spPr>
        <p:txBody>
          <a:bodyPr/>
          <a:lstStyle>
            <a:lvl1pPr marL="0" indent="0" algn="ctr">
              <a:buNone/>
              <a:defRPr sz="3741"/>
            </a:lvl1pPr>
            <a:lvl2pPr marL="712592" indent="0" algn="ctr">
              <a:buNone/>
              <a:defRPr sz="3117"/>
            </a:lvl2pPr>
            <a:lvl3pPr marL="1425184" indent="0" algn="ctr">
              <a:buNone/>
              <a:defRPr sz="2805"/>
            </a:lvl3pPr>
            <a:lvl4pPr marL="2137776" indent="0" algn="ctr">
              <a:buNone/>
              <a:defRPr sz="2494"/>
            </a:lvl4pPr>
            <a:lvl5pPr marL="2850368" indent="0" algn="ctr">
              <a:buNone/>
              <a:defRPr sz="2494"/>
            </a:lvl5pPr>
            <a:lvl6pPr marL="3562960" indent="0" algn="ctr">
              <a:buNone/>
              <a:defRPr sz="2494"/>
            </a:lvl6pPr>
            <a:lvl7pPr marL="4275552" indent="0" algn="ctr">
              <a:buNone/>
              <a:defRPr sz="2494"/>
            </a:lvl7pPr>
            <a:lvl8pPr marL="4988143" indent="0" algn="ctr">
              <a:buNone/>
              <a:defRPr sz="2494"/>
            </a:lvl8pPr>
            <a:lvl9pPr marL="5700735" indent="0" algn="ctr">
              <a:buNone/>
              <a:defRPr sz="2494"/>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0BA827E-27DF-431C-94D0-4A98D3D9078B}" type="datetimeFigureOut">
              <a:rPr lang="en-US" smtClean="0"/>
              <a:t>20/10/2026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2770704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0BA827E-27DF-431C-94D0-4A98D3D9078B}" type="datetimeFigureOut">
              <a:rPr lang="en-US" smtClean="0"/>
              <a:t>20/10/2026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2282017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31257" y="2664740"/>
            <a:ext cx="13036332" cy="4446176"/>
          </a:xfrm>
        </p:spPr>
        <p:txBody>
          <a:bodyPr anchor="b"/>
          <a:lstStyle>
            <a:lvl1pPr>
              <a:defRPr sz="9352"/>
            </a:lvl1pPr>
          </a:lstStyle>
          <a:p>
            <a:r>
              <a:rPr lang="en-US" smtClean="0"/>
              <a:t>Click to edit Master title style</a:t>
            </a:r>
            <a:endParaRPr lang="en-US" dirty="0"/>
          </a:p>
        </p:txBody>
      </p:sp>
      <p:sp>
        <p:nvSpPr>
          <p:cNvPr id="3" name="Text Placeholder 2"/>
          <p:cNvSpPr>
            <a:spLocks noGrp="1"/>
          </p:cNvSpPr>
          <p:nvPr>
            <p:ph type="body" idx="1"/>
          </p:nvPr>
        </p:nvSpPr>
        <p:spPr>
          <a:xfrm>
            <a:off x="1031257" y="7152978"/>
            <a:ext cx="13036332" cy="2338139"/>
          </a:xfrm>
        </p:spPr>
        <p:txBody>
          <a:bodyPr/>
          <a:lstStyle>
            <a:lvl1pPr marL="0" indent="0">
              <a:buNone/>
              <a:defRPr sz="3741">
                <a:solidFill>
                  <a:schemeClr val="tx1"/>
                </a:solidFill>
              </a:defRPr>
            </a:lvl1pPr>
            <a:lvl2pPr marL="712592" indent="0">
              <a:buNone/>
              <a:defRPr sz="3117">
                <a:solidFill>
                  <a:schemeClr val="tx1">
                    <a:tint val="75000"/>
                  </a:schemeClr>
                </a:solidFill>
              </a:defRPr>
            </a:lvl2pPr>
            <a:lvl3pPr marL="1425184" indent="0">
              <a:buNone/>
              <a:defRPr sz="2805">
                <a:solidFill>
                  <a:schemeClr val="tx1">
                    <a:tint val="75000"/>
                  </a:schemeClr>
                </a:solidFill>
              </a:defRPr>
            </a:lvl3pPr>
            <a:lvl4pPr marL="2137776" indent="0">
              <a:buNone/>
              <a:defRPr sz="2494">
                <a:solidFill>
                  <a:schemeClr val="tx1">
                    <a:tint val="75000"/>
                  </a:schemeClr>
                </a:solidFill>
              </a:defRPr>
            </a:lvl4pPr>
            <a:lvl5pPr marL="2850368" indent="0">
              <a:buNone/>
              <a:defRPr sz="2494">
                <a:solidFill>
                  <a:schemeClr val="tx1">
                    <a:tint val="75000"/>
                  </a:schemeClr>
                </a:solidFill>
              </a:defRPr>
            </a:lvl5pPr>
            <a:lvl6pPr marL="3562960" indent="0">
              <a:buNone/>
              <a:defRPr sz="2494">
                <a:solidFill>
                  <a:schemeClr val="tx1">
                    <a:tint val="75000"/>
                  </a:schemeClr>
                </a:solidFill>
              </a:defRPr>
            </a:lvl6pPr>
            <a:lvl7pPr marL="4275552" indent="0">
              <a:buNone/>
              <a:defRPr sz="2494">
                <a:solidFill>
                  <a:schemeClr val="tx1">
                    <a:tint val="75000"/>
                  </a:schemeClr>
                </a:solidFill>
              </a:defRPr>
            </a:lvl7pPr>
            <a:lvl8pPr marL="4988143" indent="0">
              <a:buNone/>
              <a:defRPr sz="2494">
                <a:solidFill>
                  <a:schemeClr val="tx1">
                    <a:tint val="75000"/>
                  </a:schemeClr>
                </a:solidFill>
              </a:defRPr>
            </a:lvl8pPr>
            <a:lvl9pPr marL="5700735" indent="0">
              <a:buNone/>
              <a:defRPr sz="2494">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0BA827E-27DF-431C-94D0-4A98D3D9078B}" type="datetimeFigureOut">
              <a:rPr lang="en-US" smtClean="0"/>
              <a:t>20/10/2026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472175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39128" y="2845355"/>
            <a:ext cx="6423700" cy="678184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651760" y="2845355"/>
            <a:ext cx="6423700" cy="678184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0BA827E-27DF-431C-94D0-4A98D3D9078B}" type="datetimeFigureOut">
              <a:rPr lang="en-US" smtClean="0"/>
              <a:t>20/10/2026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3922986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41097" y="569073"/>
            <a:ext cx="13036332" cy="206597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41098" y="2620202"/>
            <a:ext cx="6394178" cy="1284120"/>
          </a:xfrm>
        </p:spPr>
        <p:txBody>
          <a:bodyPr anchor="b"/>
          <a:lstStyle>
            <a:lvl1pPr marL="0" indent="0">
              <a:buNone/>
              <a:defRPr sz="3741" b="1"/>
            </a:lvl1pPr>
            <a:lvl2pPr marL="712592" indent="0">
              <a:buNone/>
              <a:defRPr sz="3117" b="1"/>
            </a:lvl2pPr>
            <a:lvl3pPr marL="1425184" indent="0">
              <a:buNone/>
              <a:defRPr sz="2805" b="1"/>
            </a:lvl3pPr>
            <a:lvl4pPr marL="2137776" indent="0">
              <a:buNone/>
              <a:defRPr sz="2494" b="1"/>
            </a:lvl4pPr>
            <a:lvl5pPr marL="2850368" indent="0">
              <a:buNone/>
              <a:defRPr sz="2494" b="1"/>
            </a:lvl5pPr>
            <a:lvl6pPr marL="3562960" indent="0">
              <a:buNone/>
              <a:defRPr sz="2494" b="1"/>
            </a:lvl6pPr>
            <a:lvl7pPr marL="4275552" indent="0">
              <a:buNone/>
              <a:defRPr sz="2494" b="1"/>
            </a:lvl7pPr>
            <a:lvl8pPr marL="4988143" indent="0">
              <a:buNone/>
              <a:defRPr sz="2494" b="1"/>
            </a:lvl8pPr>
            <a:lvl9pPr marL="5700735" indent="0">
              <a:buNone/>
              <a:defRPr sz="2494" b="1"/>
            </a:lvl9pPr>
          </a:lstStyle>
          <a:p>
            <a:pPr lvl="0"/>
            <a:r>
              <a:rPr lang="en-US" smtClean="0"/>
              <a:t>Click to edit Master text styles</a:t>
            </a:r>
          </a:p>
        </p:txBody>
      </p:sp>
      <p:sp>
        <p:nvSpPr>
          <p:cNvPr id="4" name="Content Placeholder 3"/>
          <p:cNvSpPr>
            <a:spLocks noGrp="1"/>
          </p:cNvSpPr>
          <p:nvPr>
            <p:ph sz="half" idx="2"/>
          </p:nvPr>
        </p:nvSpPr>
        <p:spPr>
          <a:xfrm>
            <a:off x="1041098" y="3904322"/>
            <a:ext cx="6394178" cy="574266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651761" y="2620202"/>
            <a:ext cx="6425669" cy="1284120"/>
          </a:xfrm>
        </p:spPr>
        <p:txBody>
          <a:bodyPr anchor="b"/>
          <a:lstStyle>
            <a:lvl1pPr marL="0" indent="0">
              <a:buNone/>
              <a:defRPr sz="3741" b="1"/>
            </a:lvl1pPr>
            <a:lvl2pPr marL="712592" indent="0">
              <a:buNone/>
              <a:defRPr sz="3117" b="1"/>
            </a:lvl2pPr>
            <a:lvl3pPr marL="1425184" indent="0">
              <a:buNone/>
              <a:defRPr sz="2805" b="1"/>
            </a:lvl3pPr>
            <a:lvl4pPr marL="2137776" indent="0">
              <a:buNone/>
              <a:defRPr sz="2494" b="1"/>
            </a:lvl4pPr>
            <a:lvl5pPr marL="2850368" indent="0">
              <a:buNone/>
              <a:defRPr sz="2494" b="1"/>
            </a:lvl5pPr>
            <a:lvl6pPr marL="3562960" indent="0">
              <a:buNone/>
              <a:defRPr sz="2494" b="1"/>
            </a:lvl6pPr>
            <a:lvl7pPr marL="4275552" indent="0">
              <a:buNone/>
              <a:defRPr sz="2494" b="1"/>
            </a:lvl7pPr>
            <a:lvl8pPr marL="4988143" indent="0">
              <a:buNone/>
              <a:defRPr sz="2494" b="1"/>
            </a:lvl8pPr>
            <a:lvl9pPr marL="5700735" indent="0">
              <a:buNone/>
              <a:defRPr sz="2494" b="1"/>
            </a:lvl9pPr>
          </a:lstStyle>
          <a:p>
            <a:pPr lvl="0"/>
            <a:r>
              <a:rPr lang="en-US" smtClean="0"/>
              <a:t>Click to edit Master text styles</a:t>
            </a:r>
          </a:p>
        </p:txBody>
      </p:sp>
      <p:sp>
        <p:nvSpPr>
          <p:cNvPr id="6" name="Content Placeholder 5"/>
          <p:cNvSpPr>
            <a:spLocks noGrp="1"/>
          </p:cNvSpPr>
          <p:nvPr>
            <p:ph sz="quarter" idx="4"/>
          </p:nvPr>
        </p:nvSpPr>
        <p:spPr>
          <a:xfrm>
            <a:off x="7651761" y="3904322"/>
            <a:ext cx="6425669" cy="574266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0BA827E-27DF-431C-94D0-4A98D3D9078B}" type="datetimeFigureOut">
              <a:rPr lang="en-US" smtClean="0"/>
              <a:t>20/10/2026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395756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0BA827E-27DF-431C-94D0-4A98D3D9078B}" type="datetimeFigureOut">
              <a:rPr lang="en-US" smtClean="0"/>
              <a:t>20/10/2026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3538964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BA827E-27DF-431C-94D0-4A98D3D9078B}" type="datetimeFigureOut">
              <a:rPr lang="en-US" smtClean="0"/>
              <a:t>20/10/2026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1807204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097" y="712576"/>
            <a:ext cx="4874848" cy="2494016"/>
          </a:xfrm>
        </p:spPr>
        <p:txBody>
          <a:bodyPr anchor="b"/>
          <a:lstStyle>
            <a:lvl1pPr>
              <a:defRPr sz="4988"/>
            </a:lvl1pPr>
          </a:lstStyle>
          <a:p>
            <a:r>
              <a:rPr lang="en-US" smtClean="0"/>
              <a:t>Click to edit Master title style</a:t>
            </a:r>
            <a:endParaRPr lang="en-US" dirty="0"/>
          </a:p>
        </p:txBody>
      </p:sp>
      <p:sp>
        <p:nvSpPr>
          <p:cNvPr id="3" name="Content Placeholder 2"/>
          <p:cNvSpPr>
            <a:spLocks noGrp="1"/>
          </p:cNvSpPr>
          <p:nvPr>
            <p:ph idx="1"/>
          </p:nvPr>
        </p:nvSpPr>
        <p:spPr>
          <a:xfrm>
            <a:off x="6425669" y="1538968"/>
            <a:ext cx="7651760" cy="7595861"/>
          </a:xfrm>
        </p:spPr>
        <p:txBody>
          <a:bodyPr/>
          <a:lstStyle>
            <a:lvl1pPr>
              <a:defRPr sz="4988"/>
            </a:lvl1pPr>
            <a:lvl2pPr>
              <a:defRPr sz="4364"/>
            </a:lvl2pPr>
            <a:lvl3pPr>
              <a:defRPr sz="3741"/>
            </a:lvl3pPr>
            <a:lvl4pPr>
              <a:defRPr sz="3117"/>
            </a:lvl4pPr>
            <a:lvl5pPr>
              <a:defRPr sz="3117"/>
            </a:lvl5pPr>
            <a:lvl6pPr>
              <a:defRPr sz="3117"/>
            </a:lvl6pPr>
            <a:lvl7pPr>
              <a:defRPr sz="3117"/>
            </a:lvl7pPr>
            <a:lvl8pPr>
              <a:defRPr sz="3117"/>
            </a:lvl8pPr>
            <a:lvl9pPr>
              <a:defRPr sz="3117"/>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41097" y="3206592"/>
            <a:ext cx="4874848" cy="5940607"/>
          </a:xfrm>
        </p:spPr>
        <p:txBody>
          <a:bodyPr/>
          <a:lstStyle>
            <a:lvl1pPr marL="0" indent="0">
              <a:buNone/>
              <a:defRPr sz="2494"/>
            </a:lvl1pPr>
            <a:lvl2pPr marL="712592" indent="0">
              <a:buNone/>
              <a:defRPr sz="2182"/>
            </a:lvl2pPr>
            <a:lvl3pPr marL="1425184" indent="0">
              <a:buNone/>
              <a:defRPr sz="1870"/>
            </a:lvl3pPr>
            <a:lvl4pPr marL="2137776" indent="0">
              <a:buNone/>
              <a:defRPr sz="1559"/>
            </a:lvl4pPr>
            <a:lvl5pPr marL="2850368" indent="0">
              <a:buNone/>
              <a:defRPr sz="1559"/>
            </a:lvl5pPr>
            <a:lvl6pPr marL="3562960" indent="0">
              <a:buNone/>
              <a:defRPr sz="1559"/>
            </a:lvl6pPr>
            <a:lvl7pPr marL="4275552" indent="0">
              <a:buNone/>
              <a:defRPr sz="1559"/>
            </a:lvl7pPr>
            <a:lvl8pPr marL="4988143" indent="0">
              <a:buNone/>
              <a:defRPr sz="1559"/>
            </a:lvl8pPr>
            <a:lvl9pPr marL="5700735" indent="0">
              <a:buNone/>
              <a:defRPr sz="1559"/>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0BA827E-27DF-431C-94D0-4A98D3D9078B}" type="datetimeFigureOut">
              <a:rPr lang="en-US" smtClean="0"/>
              <a:t>20/10/2026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4170338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41097" y="712576"/>
            <a:ext cx="4874848" cy="2494016"/>
          </a:xfrm>
        </p:spPr>
        <p:txBody>
          <a:bodyPr anchor="b"/>
          <a:lstStyle>
            <a:lvl1pPr>
              <a:defRPr sz="4988"/>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425669" y="1538968"/>
            <a:ext cx="7651760" cy="7595861"/>
          </a:xfrm>
        </p:spPr>
        <p:txBody>
          <a:bodyPr anchor="t"/>
          <a:lstStyle>
            <a:lvl1pPr marL="0" indent="0">
              <a:buNone/>
              <a:defRPr sz="4988"/>
            </a:lvl1pPr>
            <a:lvl2pPr marL="712592" indent="0">
              <a:buNone/>
              <a:defRPr sz="4364"/>
            </a:lvl2pPr>
            <a:lvl3pPr marL="1425184" indent="0">
              <a:buNone/>
              <a:defRPr sz="3741"/>
            </a:lvl3pPr>
            <a:lvl4pPr marL="2137776" indent="0">
              <a:buNone/>
              <a:defRPr sz="3117"/>
            </a:lvl4pPr>
            <a:lvl5pPr marL="2850368" indent="0">
              <a:buNone/>
              <a:defRPr sz="3117"/>
            </a:lvl5pPr>
            <a:lvl6pPr marL="3562960" indent="0">
              <a:buNone/>
              <a:defRPr sz="3117"/>
            </a:lvl6pPr>
            <a:lvl7pPr marL="4275552" indent="0">
              <a:buNone/>
              <a:defRPr sz="3117"/>
            </a:lvl7pPr>
            <a:lvl8pPr marL="4988143" indent="0">
              <a:buNone/>
              <a:defRPr sz="3117"/>
            </a:lvl8pPr>
            <a:lvl9pPr marL="5700735" indent="0">
              <a:buNone/>
              <a:defRPr sz="3117"/>
            </a:lvl9pPr>
          </a:lstStyle>
          <a:p>
            <a:r>
              <a:rPr lang="en-US" smtClean="0"/>
              <a:t>Click icon to add picture</a:t>
            </a:r>
            <a:endParaRPr lang="en-US" dirty="0"/>
          </a:p>
        </p:txBody>
      </p:sp>
      <p:sp>
        <p:nvSpPr>
          <p:cNvPr id="4" name="Text Placeholder 3"/>
          <p:cNvSpPr>
            <a:spLocks noGrp="1"/>
          </p:cNvSpPr>
          <p:nvPr>
            <p:ph type="body" sz="half" idx="2"/>
          </p:nvPr>
        </p:nvSpPr>
        <p:spPr>
          <a:xfrm>
            <a:off x="1041097" y="3206592"/>
            <a:ext cx="4874848" cy="5940607"/>
          </a:xfrm>
        </p:spPr>
        <p:txBody>
          <a:bodyPr/>
          <a:lstStyle>
            <a:lvl1pPr marL="0" indent="0">
              <a:buNone/>
              <a:defRPr sz="2494"/>
            </a:lvl1pPr>
            <a:lvl2pPr marL="712592" indent="0">
              <a:buNone/>
              <a:defRPr sz="2182"/>
            </a:lvl2pPr>
            <a:lvl3pPr marL="1425184" indent="0">
              <a:buNone/>
              <a:defRPr sz="1870"/>
            </a:lvl3pPr>
            <a:lvl4pPr marL="2137776" indent="0">
              <a:buNone/>
              <a:defRPr sz="1559"/>
            </a:lvl4pPr>
            <a:lvl5pPr marL="2850368" indent="0">
              <a:buNone/>
              <a:defRPr sz="1559"/>
            </a:lvl5pPr>
            <a:lvl6pPr marL="3562960" indent="0">
              <a:buNone/>
              <a:defRPr sz="1559"/>
            </a:lvl6pPr>
            <a:lvl7pPr marL="4275552" indent="0">
              <a:buNone/>
              <a:defRPr sz="1559"/>
            </a:lvl7pPr>
            <a:lvl8pPr marL="4988143" indent="0">
              <a:buNone/>
              <a:defRPr sz="1559"/>
            </a:lvl8pPr>
            <a:lvl9pPr marL="5700735" indent="0">
              <a:buNone/>
              <a:defRPr sz="1559"/>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0BA827E-27DF-431C-94D0-4A98D3D9078B}" type="datetimeFigureOut">
              <a:rPr lang="en-US" smtClean="0"/>
              <a:t>20/10/2026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2645072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0BA827E-27DF-431C-94D0-4A98D3D9078B}" type="datetimeFigureOut">
              <a:rPr lang="en-US" smtClean="0"/>
              <a:t>20/10/2026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1273423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6378" y="569071"/>
            <a:ext cx="3259083" cy="9058127"/>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39129" y="569071"/>
            <a:ext cx="9588317" cy="905812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0BA827E-27DF-431C-94D0-4A98D3D9078B}" type="datetimeFigureOut">
              <a:rPr lang="en-US" smtClean="0"/>
              <a:t>20/10/2026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86441-67F0-46F4-959E-9ADDD6EA0F9E}" type="slidenum">
              <a:rPr lang="en-US" smtClean="0"/>
              <a:t>‹#›</a:t>
            </a:fld>
            <a:endParaRPr lang="en-US"/>
          </a:p>
        </p:txBody>
      </p:sp>
    </p:spTree>
    <p:extLst>
      <p:ext uri="{BB962C8B-B14F-4D97-AF65-F5344CB8AC3E}">
        <p14:creationId xmlns:p14="http://schemas.microsoft.com/office/powerpoint/2010/main" val="1593341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39128" y="569073"/>
            <a:ext cx="13036332" cy="206597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39128" y="2845355"/>
            <a:ext cx="13036332" cy="678184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9128" y="9906786"/>
            <a:ext cx="3400782" cy="569071"/>
          </a:xfrm>
          <a:prstGeom prst="rect">
            <a:avLst/>
          </a:prstGeom>
        </p:spPr>
        <p:txBody>
          <a:bodyPr vert="horz" lIns="91440" tIns="45720" rIns="91440" bIns="45720" rtlCol="0" anchor="ctr"/>
          <a:lstStyle>
            <a:lvl1pPr algn="l">
              <a:defRPr sz="1870">
                <a:solidFill>
                  <a:schemeClr val="tx1">
                    <a:tint val="75000"/>
                  </a:schemeClr>
                </a:solidFill>
              </a:defRPr>
            </a:lvl1pPr>
          </a:lstStyle>
          <a:p>
            <a:fld id="{50BA827E-27DF-431C-94D0-4A98D3D9078B}" type="datetimeFigureOut">
              <a:rPr lang="en-US" smtClean="0"/>
              <a:t>20/10/2026</a:t>
            </a:fld>
            <a:endParaRPr lang="en-US"/>
          </a:p>
        </p:txBody>
      </p:sp>
      <p:sp>
        <p:nvSpPr>
          <p:cNvPr id="5" name="Footer Placeholder 4"/>
          <p:cNvSpPr>
            <a:spLocks noGrp="1"/>
          </p:cNvSpPr>
          <p:nvPr>
            <p:ph type="ftr" sz="quarter" idx="3"/>
          </p:nvPr>
        </p:nvSpPr>
        <p:spPr>
          <a:xfrm>
            <a:off x="5006708" y="9906786"/>
            <a:ext cx="5101173" cy="569071"/>
          </a:xfrm>
          <a:prstGeom prst="rect">
            <a:avLst/>
          </a:prstGeom>
        </p:spPr>
        <p:txBody>
          <a:bodyPr vert="horz" lIns="91440" tIns="45720" rIns="91440" bIns="45720" rtlCol="0" anchor="ctr"/>
          <a:lstStyle>
            <a:lvl1pPr algn="ctr">
              <a:defRPr sz="187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674678" y="9906786"/>
            <a:ext cx="3400782" cy="569071"/>
          </a:xfrm>
          <a:prstGeom prst="rect">
            <a:avLst/>
          </a:prstGeom>
        </p:spPr>
        <p:txBody>
          <a:bodyPr vert="horz" lIns="91440" tIns="45720" rIns="91440" bIns="45720" rtlCol="0" anchor="ctr"/>
          <a:lstStyle>
            <a:lvl1pPr algn="r">
              <a:defRPr sz="1870">
                <a:solidFill>
                  <a:schemeClr val="tx1">
                    <a:tint val="75000"/>
                  </a:schemeClr>
                </a:solidFill>
              </a:defRPr>
            </a:lvl1pPr>
          </a:lstStyle>
          <a:p>
            <a:fld id="{8A686441-67F0-46F4-959E-9ADDD6EA0F9E}" type="slidenum">
              <a:rPr lang="en-US" smtClean="0"/>
              <a:t>‹#›</a:t>
            </a:fld>
            <a:endParaRPr lang="en-US"/>
          </a:p>
        </p:txBody>
      </p:sp>
    </p:spTree>
    <p:extLst>
      <p:ext uri="{BB962C8B-B14F-4D97-AF65-F5344CB8AC3E}">
        <p14:creationId xmlns:p14="http://schemas.microsoft.com/office/powerpoint/2010/main" val="16029139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425184" rtl="0" eaLnBrk="1" latinLnBrk="0" hangingPunct="1">
        <a:lnSpc>
          <a:spcPct val="90000"/>
        </a:lnSpc>
        <a:spcBef>
          <a:spcPct val="0"/>
        </a:spcBef>
        <a:buNone/>
        <a:defRPr sz="6858" kern="1200">
          <a:solidFill>
            <a:schemeClr val="tx1"/>
          </a:solidFill>
          <a:latin typeface="+mj-lt"/>
          <a:ea typeface="+mj-ea"/>
          <a:cs typeface="+mj-cs"/>
        </a:defRPr>
      </a:lvl1pPr>
    </p:titleStyle>
    <p:bodyStyle>
      <a:lvl1pPr marL="356296" indent="-356296" algn="l" defTabSz="1425184" rtl="0" eaLnBrk="1" latinLnBrk="0" hangingPunct="1">
        <a:lnSpc>
          <a:spcPct val="90000"/>
        </a:lnSpc>
        <a:spcBef>
          <a:spcPts val="1559"/>
        </a:spcBef>
        <a:buFont typeface="Arial" panose="020B0604020202020204" pitchFamily="34" charset="0"/>
        <a:buChar char="•"/>
        <a:defRPr sz="4364" kern="1200">
          <a:solidFill>
            <a:schemeClr val="tx1"/>
          </a:solidFill>
          <a:latin typeface="+mn-lt"/>
          <a:ea typeface="+mn-ea"/>
          <a:cs typeface="+mn-cs"/>
        </a:defRPr>
      </a:lvl1pPr>
      <a:lvl2pPr marL="1068888" indent="-356296" algn="l" defTabSz="1425184" rtl="0" eaLnBrk="1" latinLnBrk="0" hangingPunct="1">
        <a:lnSpc>
          <a:spcPct val="90000"/>
        </a:lnSpc>
        <a:spcBef>
          <a:spcPts val="779"/>
        </a:spcBef>
        <a:buFont typeface="Arial" panose="020B0604020202020204" pitchFamily="34" charset="0"/>
        <a:buChar char="•"/>
        <a:defRPr sz="3741" kern="1200">
          <a:solidFill>
            <a:schemeClr val="tx1"/>
          </a:solidFill>
          <a:latin typeface="+mn-lt"/>
          <a:ea typeface="+mn-ea"/>
          <a:cs typeface="+mn-cs"/>
        </a:defRPr>
      </a:lvl2pPr>
      <a:lvl3pPr marL="1781480" indent="-356296" algn="l" defTabSz="1425184" rtl="0" eaLnBrk="1" latinLnBrk="0" hangingPunct="1">
        <a:lnSpc>
          <a:spcPct val="90000"/>
        </a:lnSpc>
        <a:spcBef>
          <a:spcPts val="779"/>
        </a:spcBef>
        <a:buFont typeface="Arial" panose="020B0604020202020204" pitchFamily="34" charset="0"/>
        <a:buChar char="•"/>
        <a:defRPr sz="3117" kern="1200">
          <a:solidFill>
            <a:schemeClr val="tx1"/>
          </a:solidFill>
          <a:latin typeface="+mn-lt"/>
          <a:ea typeface="+mn-ea"/>
          <a:cs typeface="+mn-cs"/>
        </a:defRPr>
      </a:lvl3pPr>
      <a:lvl4pPr marL="2494072" indent="-356296" algn="l" defTabSz="1425184" rtl="0" eaLnBrk="1" latinLnBrk="0" hangingPunct="1">
        <a:lnSpc>
          <a:spcPct val="90000"/>
        </a:lnSpc>
        <a:spcBef>
          <a:spcPts val="779"/>
        </a:spcBef>
        <a:buFont typeface="Arial" panose="020B0604020202020204" pitchFamily="34" charset="0"/>
        <a:buChar char="•"/>
        <a:defRPr sz="2805" kern="1200">
          <a:solidFill>
            <a:schemeClr val="tx1"/>
          </a:solidFill>
          <a:latin typeface="+mn-lt"/>
          <a:ea typeface="+mn-ea"/>
          <a:cs typeface="+mn-cs"/>
        </a:defRPr>
      </a:lvl4pPr>
      <a:lvl5pPr marL="3206664" indent="-356296" algn="l" defTabSz="1425184" rtl="0" eaLnBrk="1" latinLnBrk="0" hangingPunct="1">
        <a:lnSpc>
          <a:spcPct val="90000"/>
        </a:lnSpc>
        <a:spcBef>
          <a:spcPts val="779"/>
        </a:spcBef>
        <a:buFont typeface="Arial" panose="020B0604020202020204" pitchFamily="34" charset="0"/>
        <a:buChar char="•"/>
        <a:defRPr sz="2805" kern="1200">
          <a:solidFill>
            <a:schemeClr val="tx1"/>
          </a:solidFill>
          <a:latin typeface="+mn-lt"/>
          <a:ea typeface="+mn-ea"/>
          <a:cs typeface="+mn-cs"/>
        </a:defRPr>
      </a:lvl5pPr>
      <a:lvl6pPr marL="3919256" indent="-356296" algn="l" defTabSz="1425184" rtl="0" eaLnBrk="1" latinLnBrk="0" hangingPunct="1">
        <a:lnSpc>
          <a:spcPct val="90000"/>
        </a:lnSpc>
        <a:spcBef>
          <a:spcPts val="779"/>
        </a:spcBef>
        <a:buFont typeface="Arial" panose="020B0604020202020204" pitchFamily="34" charset="0"/>
        <a:buChar char="•"/>
        <a:defRPr sz="2805" kern="1200">
          <a:solidFill>
            <a:schemeClr val="tx1"/>
          </a:solidFill>
          <a:latin typeface="+mn-lt"/>
          <a:ea typeface="+mn-ea"/>
          <a:cs typeface="+mn-cs"/>
        </a:defRPr>
      </a:lvl6pPr>
      <a:lvl7pPr marL="4631847" indent="-356296" algn="l" defTabSz="1425184" rtl="0" eaLnBrk="1" latinLnBrk="0" hangingPunct="1">
        <a:lnSpc>
          <a:spcPct val="90000"/>
        </a:lnSpc>
        <a:spcBef>
          <a:spcPts val="779"/>
        </a:spcBef>
        <a:buFont typeface="Arial" panose="020B0604020202020204" pitchFamily="34" charset="0"/>
        <a:buChar char="•"/>
        <a:defRPr sz="2805" kern="1200">
          <a:solidFill>
            <a:schemeClr val="tx1"/>
          </a:solidFill>
          <a:latin typeface="+mn-lt"/>
          <a:ea typeface="+mn-ea"/>
          <a:cs typeface="+mn-cs"/>
        </a:defRPr>
      </a:lvl7pPr>
      <a:lvl8pPr marL="5344439" indent="-356296" algn="l" defTabSz="1425184" rtl="0" eaLnBrk="1" latinLnBrk="0" hangingPunct="1">
        <a:lnSpc>
          <a:spcPct val="90000"/>
        </a:lnSpc>
        <a:spcBef>
          <a:spcPts val="779"/>
        </a:spcBef>
        <a:buFont typeface="Arial" panose="020B0604020202020204" pitchFamily="34" charset="0"/>
        <a:buChar char="•"/>
        <a:defRPr sz="2805" kern="1200">
          <a:solidFill>
            <a:schemeClr val="tx1"/>
          </a:solidFill>
          <a:latin typeface="+mn-lt"/>
          <a:ea typeface="+mn-ea"/>
          <a:cs typeface="+mn-cs"/>
        </a:defRPr>
      </a:lvl8pPr>
      <a:lvl9pPr marL="6057031" indent="-356296" algn="l" defTabSz="1425184" rtl="0" eaLnBrk="1" latinLnBrk="0" hangingPunct="1">
        <a:lnSpc>
          <a:spcPct val="90000"/>
        </a:lnSpc>
        <a:spcBef>
          <a:spcPts val="779"/>
        </a:spcBef>
        <a:buFont typeface="Arial" panose="020B0604020202020204" pitchFamily="34" charset="0"/>
        <a:buChar char="•"/>
        <a:defRPr sz="2805" kern="1200">
          <a:solidFill>
            <a:schemeClr val="tx1"/>
          </a:solidFill>
          <a:latin typeface="+mn-lt"/>
          <a:ea typeface="+mn-ea"/>
          <a:cs typeface="+mn-cs"/>
        </a:defRPr>
      </a:lvl9pPr>
    </p:bodyStyle>
    <p:otherStyle>
      <a:defPPr>
        <a:defRPr lang="en-US"/>
      </a:defPPr>
      <a:lvl1pPr marL="0" algn="l" defTabSz="1425184" rtl="0" eaLnBrk="1" latinLnBrk="0" hangingPunct="1">
        <a:defRPr sz="2805" kern="1200">
          <a:solidFill>
            <a:schemeClr val="tx1"/>
          </a:solidFill>
          <a:latin typeface="+mn-lt"/>
          <a:ea typeface="+mn-ea"/>
          <a:cs typeface="+mn-cs"/>
        </a:defRPr>
      </a:lvl1pPr>
      <a:lvl2pPr marL="712592" algn="l" defTabSz="1425184" rtl="0" eaLnBrk="1" latinLnBrk="0" hangingPunct="1">
        <a:defRPr sz="2805" kern="1200">
          <a:solidFill>
            <a:schemeClr val="tx1"/>
          </a:solidFill>
          <a:latin typeface="+mn-lt"/>
          <a:ea typeface="+mn-ea"/>
          <a:cs typeface="+mn-cs"/>
        </a:defRPr>
      </a:lvl2pPr>
      <a:lvl3pPr marL="1425184" algn="l" defTabSz="1425184" rtl="0" eaLnBrk="1" latinLnBrk="0" hangingPunct="1">
        <a:defRPr sz="2805" kern="1200">
          <a:solidFill>
            <a:schemeClr val="tx1"/>
          </a:solidFill>
          <a:latin typeface="+mn-lt"/>
          <a:ea typeface="+mn-ea"/>
          <a:cs typeface="+mn-cs"/>
        </a:defRPr>
      </a:lvl3pPr>
      <a:lvl4pPr marL="2137776" algn="l" defTabSz="1425184" rtl="0" eaLnBrk="1" latinLnBrk="0" hangingPunct="1">
        <a:defRPr sz="2805" kern="1200">
          <a:solidFill>
            <a:schemeClr val="tx1"/>
          </a:solidFill>
          <a:latin typeface="+mn-lt"/>
          <a:ea typeface="+mn-ea"/>
          <a:cs typeface="+mn-cs"/>
        </a:defRPr>
      </a:lvl4pPr>
      <a:lvl5pPr marL="2850368" algn="l" defTabSz="1425184" rtl="0" eaLnBrk="1" latinLnBrk="0" hangingPunct="1">
        <a:defRPr sz="2805" kern="1200">
          <a:solidFill>
            <a:schemeClr val="tx1"/>
          </a:solidFill>
          <a:latin typeface="+mn-lt"/>
          <a:ea typeface="+mn-ea"/>
          <a:cs typeface="+mn-cs"/>
        </a:defRPr>
      </a:lvl5pPr>
      <a:lvl6pPr marL="3562960" algn="l" defTabSz="1425184" rtl="0" eaLnBrk="1" latinLnBrk="0" hangingPunct="1">
        <a:defRPr sz="2805" kern="1200">
          <a:solidFill>
            <a:schemeClr val="tx1"/>
          </a:solidFill>
          <a:latin typeface="+mn-lt"/>
          <a:ea typeface="+mn-ea"/>
          <a:cs typeface="+mn-cs"/>
        </a:defRPr>
      </a:lvl6pPr>
      <a:lvl7pPr marL="4275552" algn="l" defTabSz="1425184" rtl="0" eaLnBrk="1" latinLnBrk="0" hangingPunct="1">
        <a:defRPr sz="2805" kern="1200">
          <a:solidFill>
            <a:schemeClr val="tx1"/>
          </a:solidFill>
          <a:latin typeface="+mn-lt"/>
          <a:ea typeface="+mn-ea"/>
          <a:cs typeface="+mn-cs"/>
        </a:defRPr>
      </a:lvl7pPr>
      <a:lvl8pPr marL="4988143" algn="l" defTabSz="1425184" rtl="0" eaLnBrk="1" latinLnBrk="0" hangingPunct="1">
        <a:defRPr sz="2805" kern="1200">
          <a:solidFill>
            <a:schemeClr val="tx1"/>
          </a:solidFill>
          <a:latin typeface="+mn-lt"/>
          <a:ea typeface="+mn-ea"/>
          <a:cs typeface="+mn-cs"/>
        </a:defRPr>
      </a:lvl8pPr>
      <a:lvl9pPr marL="5700735" algn="l" defTabSz="1425184" rtl="0" eaLnBrk="1" latinLnBrk="0" hangingPunct="1">
        <a:defRPr sz="280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39/C9GC01691G" TargetMode="External"/><Relationship Id="rId13" Type="http://schemas.openxmlformats.org/officeDocument/2006/relationships/hyperlink" Target="https://www.eea.europa.eu/" TargetMode="External"/><Relationship Id="rId18" Type="http://schemas.openxmlformats.org/officeDocument/2006/relationships/hyperlink" Target="https://www.ipbes.net/nexus" TargetMode="External"/><Relationship Id="rId26" Type="http://schemas.microsoft.com/office/2007/relationships/diagramDrawing" Target="../diagrams/drawing1.xml"/><Relationship Id="rId3" Type="http://schemas.openxmlformats.org/officeDocument/2006/relationships/hyperlink" Target="https://www.who.int/publications/i/item/9789241502085" TargetMode="External"/><Relationship Id="rId21" Type="http://schemas.openxmlformats.org/officeDocument/2006/relationships/hyperlink" Target="https://www.gov.uk/government/organisations/public-health-england" TargetMode="External"/><Relationship Id="rId7" Type="http://schemas.openxmlformats.org/officeDocument/2006/relationships/hyperlink" Target="https://doi.org/10.3402/gha.v9.30427" TargetMode="External"/><Relationship Id="rId12" Type="http://schemas.openxmlformats.org/officeDocument/2006/relationships/hyperlink" Target="https://doi.org/10.1021/bk-2001-0791.ch022" TargetMode="External"/><Relationship Id="rId17" Type="http://schemas.openxmlformats.org/officeDocument/2006/relationships/hyperlink" Target="https://www.ecdc.europa.eu/" TargetMode="External"/><Relationship Id="rId25" Type="http://schemas.openxmlformats.org/officeDocument/2006/relationships/diagramColors" Target="../diagrams/colors1.xml"/><Relationship Id="rId2" Type="http://schemas.openxmlformats.org/officeDocument/2006/relationships/hyperlink" Target="https://doi.org/10.1289/ehp.1104477" TargetMode="External"/><Relationship Id="rId16" Type="http://schemas.openxmlformats.org/officeDocument/2006/relationships/hyperlink" Target="https://www.nhs.uk/medicines/medicines-information-and-safety/what-to-do-with-old-medicines/" TargetMode="External"/><Relationship Id="rId20" Type="http://schemas.openxmlformats.org/officeDocument/2006/relationships/hyperlink" Target="https://doi.org/10.4081/jphr.2020.1825" TargetMode="External"/><Relationship Id="rId29" Type="http://schemas.openxmlformats.org/officeDocument/2006/relationships/diagramQuickStyle" Target="../diagrams/quickStyle2.xml"/><Relationship Id="rId1" Type="http://schemas.openxmlformats.org/officeDocument/2006/relationships/slideLayout" Target="../slideLayouts/slideLayout7.xml"/><Relationship Id="rId6" Type="http://schemas.openxmlformats.org/officeDocument/2006/relationships/hyperlink" Target="https://www.google.com/search?q=https://doi.org/10.1016/j.jenvman.2018.11.098" TargetMode="External"/><Relationship Id="rId11" Type="http://schemas.openxmlformats.org/officeDocument/2006/relationships/hyperlink" Target="https://doi.org/10.1016/j.watres.2018.12.035" TargetMode="External"/><Relationship Id="rId24" Type="http://schemas.openxmlformats.org/officeDocument/2006/relationships/diagramQuickStyle" Target="../diagrams/quickStyle1.xml"/><Relationship Id="rId5" Type="http://schemas.openxmlformats.org/officeDocument/2006/relationships/hyperlink" Target="https://doi.org/10.1016/j.jhazmat.2020.123620" TargetMode="External"/><Relationship Id="rId15" Type="http://schemas.openxmlformats.org/officeDocument/2006/relationships/hyperlink" Target="https://doi.org/10.1787/c936f42d-en" TargetMode="External"/><Relationship Id="rId23" Type="http://schemas.openxmlformats.org/officeDocument/2006/relationships/diagramLayout" Target="../diagrams/layout1.xml"/><Relationship Id="rId28" Type="http://schemas.openxmlformats.org/officeDocument/2006/relationships/diagramLayout" Target="../diagrams/layout2.xml"/><Relationship Id="rId10" Type="http://schemas.openxmlformats.org/officeDocument/2006/relationships/hyperlink" Target="https://doi.org/10.1021/acs.est.9b02353" TargetMode="External"/><Relationship Id="rId19" Type="http://schemas.openxmlformats.org/officeDocument/2006/relationships/hyperlink" Target="https://www.gov.uk/government/organisations/environment-agency" TargetMode="External"/><Relationship Id="rId31" Type="http://schemas.microsoft.com/office/2007/relationships/diagramDrawing" Target="../diagrams/drawing2.xml"/><Relationship Id="rId4" Type="http://schemas.openxmlformats.org/officeDocument/2006/relationships/hyperlink" Target="https://www.google.com/search?q=https://doi.org/10.1016/j.scitotenv.2021.152431" TargetMode="External"/><Relationship Id="rId9" Type="http://schemas.openxmlformats.org/officeDocument/2006/relationships/hyperlink" Target="https://doi.org/10.1038/s41579-021-00649-x" TargetMode="External"/><Relationship Id="rId14" Type="http://schemas.openxmlformats.org/officeDocument/2006/relationships/hyperlink" Target="https://www.unep.org/resources/frontiers-2022-23-emerging-issues-environmental-concern" TargetMode="External"/><Relationship Id="rId22" Type="http://schemas.openxmlformats.org/officeDocument/2006/relationships/diagramData" Target="../diagrams/data1.xml"/><Relationship Id="rId27" Type="http://schemas.openxmlformats.org/officeDocument/2006/relationships/diagramData" Target="../diagrams/data2.xml"/><Relationship Id="rId30" Type="http://schemas.openxmlformats.org/officeDocument/2006/relationships/diagramColors" Target="../diagrams/colors2.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10">
          <a:fgClr>
            <a:schemeClr val="accent1"/>
          </a:fgClr>
          <a:bgClr>
            <a:schemeClr val="bg1"/>
          </a:bgClr>
        </a:pattFill>
        <a:effectLst/>
      </p:bgPr>
    </p:bg>
    <p:spTree>
      <p:nvGrpSpPr>
        <p:cNvPr id="1" name=""/>
        <p:cNvGrpSpPr/>
        <p:nvPr/>
      </p:nvGrpSpPr>
      <p:grpSpPr>
        <a:xfrm>
          <a:off x="0" y="0"/>
          <a:ext cx="0" cy="0"/>
          <a:chOff x="0" y="0"/>
          <a:chExt cx="0" cy="0"/>
        </a:xfrm>
      </p:grpSpPr>
      <p:sp>
        <p:nvSpPr>
          <p:cNvPr id="2" name="Rectangle 1"/>
          <p:cNvSpPr/>
          <p:nvPr/>
        </p:nvSpPr>
        <p:spPr>
          <a:xfrm>
            <a:off x="636588" y="152400"/>
            <a:ext cx="13878560" cy="1544320"/>
          </a:xfrm>
          <a:prstGeom prst="rect">
            <a:avLst/>
          </a:prstGeom>
          <a:gradFill>
            <a:gsLst>
              <a:gs pos="0">
                <a:schemeClr val="accent5">
                  <a:lumMod val="60000"/>
                  <a:lumOff val="40000"/>
                </a:schemeClr>
              </a:gs>
              <a:gs pos="100000">
                <a:schemeClr val="accent1">
                  <a:lumMod val="60000"/>
                  <a:lumOff val="40000"/>
                </a:schemeClr>
              </a:gs>
            </a:gsLst>
          </a:gradFill>
          <a:ln>
            <a:no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b="1" dirty="0" smtClean="0"/>
              <a:t>Exploring Public Health strategies in Mitigating Environmental contamination from Pharmaceutical Waste</a:t>
            </a:r>
          </a:p>
          <a:p>
            <a:pPr algn="ctr"/>
            <a:r>
              <a:rPr lang="en-US" b="1" dirty="0" smtClean="0"/>
              <a:t>Student name : , student ID :  , Email ID : </a:t>
            </a:r>
          </a:p>
          <a:p>
            <a:pPr algn="ctr"/>
            <a:r>
              <a:rPr lang="en-US" b="1" dirty="0" smtClean="0"/>
              <a:t>Supervisor: Dr. </a:t>
            </a:r>
            <a:r>
              <a:rPr lang="en-US" b="1" dirty="0" err="1" smtClean="0"/>
              <a:t>Diola</a:t>
            </a:r>
            <a:r>
              <a:rPr lang="en-US" b="1" dirty="0" smtClean="0"/>
              <a:t> </a:t>
            </a:r>
            <a:r>
              <a:rPr lang="en-US" b="1" dirty="0" err="1" smtClean="0"/>
              <a:t>Bijlhout</a:t>
            </a:r>
            <a:r>
              <a:rPr lang="en-US" b="1" dirty="0" smtClean="0"/>
              <a:t>, MASTERS OF PUBLIC HEALTH AND SOCIAL CARE IN PRACTICE </a:t>
            </a:r>
          </a:p>
          <a:p>
            <a:pPr algn="ctr"/>
            <a:endParaRPr lang="en-US" b="1" dirty="0"/>
          </a:p>
        </p:txBody>
      </p:sp>
      <p:sp>
        <p:nvSpPr>
          <p:cNvPr id="4" name="Rectangle 3"/>
          <p:cNvSpPr/>
          <p:nvPr/>
        </p:nvSpPr>
        <p:spPr>
          <a:xfrm>
            <a:off x="114936" y="1859280"/>
            <a:ext cx="7460932" cy="8564880"/>
          </a:xfrm>
          <a:prstGeom prst="rect">
            <a:avLst/>
          </a:prstGeom>
          <a:gradFill>
            <a:gsLst>
              <a:gs pos="0">
                <a:schemeClr val="accent1">
                  <a:lumMod val="20000"/>
                  <a:lumOff val="80000"/>
                </a:schemeClr>
              </a:gs>
              <a:gs pos="50000">
                <a:schemeClr val="accent1">
                  <a:lumMod val="60000"/>
                  <a:lumOff val="40000"/>
                </a:schemeClr>
              </a:gs>
              <a:gs pos="100000">
                <a:schemeClr val="accent1">
                  <a:lumMod val="75000"/>
                </a:schemeClr>
              </a:gs>
            </a:gsLst>
          </a:gradFill>
        </p:spPr>
        <p:style>
          <a:lnRef idx="1">
            <a:schemeClr val="accent6"/>
          </a:lnRef>
          <a:fillRef idx="2">
            <a:schemeClr val="accent6"/>
          </a:fillRef>
          <a:effectRef idx="1">
            <a:schemeClr val="accent6"/>
          </a:effectRef>
          <a:fontRef idx="minor">
            <a:schemeClr val="dk1"/>
          </a:fontRef>
        </p:style>
        <p:txBody>
          <a:bodyPr numCol="2" rtlCol="0" anchor="ctr"/>
          <a:lstStyle/>
          <a:p>
            <a:r>
              <a:rPr lang="en-US" sz="1800" b="1" dirty="0" smtClean="0"/>
              <a:t>INTRODUCTION/RATIONAL:</a:t>
            </a:r>
          </a:p>
          <a:p>
            <a:pPr marL="342900" indent="-342900">
              <a:buFont typeface="Arial" panose="020B0604020202020204" pitchFamily="34" charset="0"/>
              <a:buChar char="•"/>
            </a:pPr>
            <a:r>
              <a:rPr lang="en-US" sz="1200" dirty="0"/>
              <a:t>Background &amp; Problem: Natural water systems exposed to pharmaceutical pollutants through improper municipal treatment pose an emerging but little-known risk to global public health and environmental quality. Although pharmaceutical wastes in hospitals and industries are highly regulated, household pharmaceutical wastes such as unused or out-of-date pharmaceuticals thrown away via toilets or domestic waste bypass initial regulations.</a:t>
            </a:r>
          </a:p>
          <a:p>
            <a:pPr marL="342900" indent="-342900">
              <a:buFont typeface="Arial" panose="020B0604020202020204" pitchFamily="34" charset="0"/>
              <a:buChar char="•"/>
            </a:pPr>
            <a:endParaRPr lang="en-US" sz="1200" dirty="0"/>
          </a:p>
          <a:p>
            <a:pPr marL="342900" indent="-342900">
              <a:buFont typeface="Arial" panose="020B0604020202020204" pitchFamily="34" charset="0"/>
              <a:buChar char="•"/>
            </a:pPr>
            <a:r>
              <a:rPr lang="en-US" sz="1200" dirty="0"/>
              <a:t>Urgency &amp; Originality: The urgency is based on the problem of environmental pollution, which </a:t>
            </a:r>
            <a:r>
              <a:rPr lang="en-US" sz="1400" dirty="0"/>
              <a:t>directly </a:t>
            </a:r>
            <a:r>
              <a:rPr lang="en-US" sz="1200" dirty="0"/>
              <a:t>affects the quality of drinking water. The originality of this study is that the attention shifts from the regulation of acute hospital wastes to the level of primary care and social care</a:t>
            </a:r>
            <a:r>
              <a:rPr lang="en-US" sz="1200" dirty="0" smtClean="0"/>
              <a:t>.</a:t>
            </a:r>
            <a:endParaRPr lang="en-US" sz="1200" dirty="0"/>
          </a:p>
          <a:p>
            <a:endParaRPr lang="en-US" sz="1800" b="1" dirty="0" smtClean="0"/>
          </a:p>
          <a:p>
            <a:r>
              <a:rPr lang="en-US" sz="1800" b="1" dirty="0" smtClean="0"/>
              <a:t>PREVALENCE: </a:t>
            </a:r>
            <a:endParaRPr lang="en-US" sz="1800" dirty="0" smtClean="0"/>
          </a:p>
          <a:p>
            <a:pPr marL="171450" indent="-171450">
              <a:buFont typeface="Arial" panose="020B0604020202020204" pitchFamily="34" charset="0"/>
              <a:buChar char="•"/>
            </a:pPr>
            <a:r>
              <a:rPr lang="en-US" sz="1200" dirty="0" smtClean="0"/>
              <a:t>Statistical </a:t>
            </a:r>
            <a:r>
              <a:rPr lang="en-US" sz="1200" dirty="0"/>
              <a:t>Scale: Active Pharmaceutical Ingredients (APIs), which consist of </a:t>
            </a:r>
            <a:r>
              <a:rPr lang="en-US" sz="1200" dirty="0" err="1"/>
              <a:t>antibacterials</a:t>
            </a:r>
            <a:r>
              <a:rPr lang="en-US" sz="1200" dirty="0"/>
              <a:t>, artificial hormones, and analgesics, are commonly found in surface water, groundwater, and even treated drinking water around the world. The international community (World Health Organization and environmental agencies) has established that more than 50% of people living in urban areas use contaminated watersheds</a:t>
            </a:r>
            <a:r>
              <a:rPr lang="en-US" sz="1200" dirty="0" smtClean="0"/>
              <a:t>.</a:t>
            </a:r>
            <a:endParaRPr lang="en-US" sz="1200" dirty="0"/>
          </a:p>
          <a:p>
            <a:pPr marL="171450" indent="-171450">
              <a:buFont typeface="Arial" panose="020B0604020202020204" pitchFamily="34" charset="0"/>
              <a:buChar char="•"/>
            </a:pPr>
            <a:endParaRPr lang="en-US" sz="1200" dirty="0" smtClean="0"/>
          </a:p>
          <a:p>
            <a:pPr marL="171450" indent="-171450">
              <a:buFont typeface="Arial" panose="020B0604020202020204" pitchFamily="34" charset="0"/>
              <a:buChar char="•"/>
            </a:pPr>
            <a:r>
              <a:rPr lang="en-US" sz="1200" dirty="0" smtClean="0"/>
              <a:t>Population </a:t>
            </a:r>
            <a:r>
              <a:rPr lang="en-US" sz="1200" dirty="0"/>
              <a:t>Affected: Millions of consumers are at risk due to continuous exposure, which leads to increased AMR and bioaccumulation in aquatic food chains.</a:t>
            </a:r>
            <a:endParaRPr lang="en-US" sz="1200" b="1" dirty="0" smtClean="0"/>
          </a:p>
          <a:p>
            <a:endParaRPr lang="en-US" sz="1800" b="1" dirty="0" smtClean="0"/>
          </a:p>
          <a:p>
            <a:r>
              <a:rPr lang="en-US" sz="1800" b="1" dirty="0" smtClean="0"/>
              <a:t>RESEARCH </a:t>
            </a:r>
            <a:r>
              <a:rPr lang="en-US" sz="1800" b="1" dirty="0" smtClean="0"/>
              <a:t>QUESTION</a:t>
            </a:r>
            <a:r>
              <a:rPr lang="en-US" sz="1800" b="1" dirty="0" smtClean="0"/>
              <a:t>: </a:t>
            </a:r>
          </a:p>
          <a:p>
            <a:r>
              <a:rPr lang="en-US" sz="1200" dirty="0"/>
              <a:t>What public health measures could be introduced to counteract environmental pollution caused by pharmaceutical waste?</a:t>
            </a:r>
            <a:endParaRPr lang="en-US" sz="1200" dirty="0" smtClean="0"/>
          </a:p>
          <a:p>
            <a:endParaRPr lang="en-US" sz="1800" b="1" dirty="0" smtClean="0"/>
          </a:p>
          <a:p>
            <a:r>
              <a:rPr lang="en-US" sz="1800" b="1" dirty="0" smtClean="0"/>
              <a:t>AIM:</a:t>
            </a:r>
          </a:p>
          <a:p>
            <a:r>
              <a:rPr lang="en-US" sz="1200" dirty="0"/>
              <a:t>To critically appraise public health interventions and policies that can be instituted to tackle environmental pollution from pharmaceutical wastes, with an emphasis on the population health impacts, management deficiencies, and preventative controls</a:t>
            </a:r>
            <a:r>
              <a:rPr lang="en-US" sz="1800" dirty="0"/>
              <a:t>.</a:t>
            </a:r>
          </a:p>
          <a:p>
            <a:endParaRPr lang="en-US" sz="1800" b="1" dirty="0" smtClean="0"/>
          </a:p>
          <a:p>
            <a:endParaRPr lang="en-US" sz="1800" b="1" dirty="0" smtClean="0"/>
          </a:p>
          <a:p>
            <a:r>
              <a:rPr lang="en-US" sz="1800" b="1" dirty="0" smtClean="0"/>
              <a:t>OBJECTIVES:</a:t>
            </a:r>
          </a:p>
          <a:p>
            <a:pPr marL="171450" indent="-171450">
              <a:buFont typeface="Arial" panose="020B0604020202020204" pitchFamily="34" charset="0"/>
              <a:buChar char="•"/>
            </a:pPr>
            <a:r>
              <a:rPr lang="en-US" sz="1200" dirty="0"/>
              <a:t>In order to examine the exact environmental and health threats caused by the presence of pharmaceuticals in water, soil, and human bodies.</a:t>
            </a:r>
          </a:p>
          <a:p>
            <a:pPr marL="171450" indent="-171450">
              <a:buFont typeface="Arial" panose="020B0604020202020204" pitchFamily="34" charset="0"/>
              <a:buChar char="•"/>
            </a:pPr>
            <a:endParaRPr lang="en-US" sz="1200" dirty="0" smtClean="0"/>
          </a:p>
          <a:p>
            <a:pPr marL="171450" indent="-171450">
              <a:buFont typeface="Arial" panose="020B0604020202020204" pitchFamily="34" charset="0"/>
              <a:buChar char="•"/>
            </a:pPr>
            <a:r>
              <a:rPr lang="en-US" sz="1200" dirty="0" smtClean="0"/>
              <a:t>In </a:t>
            </a:r>
            <a:r>
              <a:rPr lang="en-US" sz="1200" dirty="0"/>
              <a:t>order to examine the present policies concerning the recycling, collection, and management of medicines that are not in use anymore.</a:t>
            </a:r>
          </a:p>
          <a:p>
            <a:pPr marL="171450" indent="-171450">
              <a:buFont typeface="Arial" panose="020B0604020202020204" pitchFamily="34" charset="0"/>
              <a:buChar char="•"/>
            </a:pPr>
            <a:endParaRPr lang="en-US" sz="1200" dirty="0" smtClean="0"/>
          </a:p>
          <a:p>
            <a:pPr marL="171450" indent="-171450">
              <a:buFont typeface="Arial" panose="020B0604020202020204" pitchFamily="34" charset="0"/>
              <a:buChar char="•"/>
            </a:pPr>
            <a:r>
              <a:rPr lang="en-US" sz="1200" dirty="0" smtClean="0"/>
              <a:t>In </a:t>
            </a:r>
            <a:r>
              <a:rPr lang="en-US" sz="1200" dirty="0"/>
              <a:t>order to establish preventive measures that can be taken. </a:t>
            </a:r>
            <a:endParaRPr lang="en-US" sz="1200" dirty="0" smtClean="0"/>
          </a:p>
          <a:p>
            <a:pPr algn="just"/>
            <a:endParaRPr lang="en-US" sz="1800" dirty="0" smtClean="0"/>
          </a:p>
          <a:p>
            <a:pPr algn="just"/>
            <a:endParaRPr lang="en-US" sz="1800" dirty="0"/>
          </a:p>
          <a:p>
            <a:pPr algn="just"/>
            <a:endParaRPr lang="en-US" sz="1800" dirty="0" smtClean="0"/>
          </a:p>
          <a:p>
            <a:pPr algn="just"/>
            <a:endParaRPr lang="en-US" sz="1800" dirty="0"/>
          </a:p>
          <a:p>
            <a:pPr algn="just"/>
            <a:endParaRPr lang="en-US" sz="1800" dirty="0" smtClean="0"/>
          </a:p>
          <a:p>
            <a:pPr algn="just"/>
            <a:endParaRPr lang="en-US" sz="1800" dirty="0"/>
          </a:p>
          <a:p>
            <a:pPr algn="just"/>
            <a:endParaRPr lang="en-US" sz="1800" dirty="0" smtClean="0"/>
          </a:p>
          <a:p>
            <a:pPr algn="just"/>
            <a:endParaRPr lang="en-US" sz="1800" dirty="0"/>
          </a:p>
          <a:p>
            <a:pPr algn="just"/>
            <a:endParaRPr lang="en-US" sz="1800" dirty="0" smtClean="0"/>
          </a:p>
          <a:p>
            <a:pPr algn="just"/>
            <a:endParaRPr lang="en-US" sz="1800" dirty="0"/>
          </a:p>
          <a:p>
            <a:pPr algn="just"/>
            <a:endParaRPr lang="en-US" sz="1800" dirty="0" smtClean="0"/>
          </a:p>
          <a:p>
            <a:pPr algn="just"/>
            <a:endParaRPr lang="en-US" sz="1800" dirty="0"/>
          </a:p>
          <a:p>
            <a:pPr algn="just"/>
            <a:endParaRPr lang="en-US" sz="1800" dirty="0" smtClean="0"/>
          </a:p>
          <a:p>
            <a:pPr algn="just"/>
            <a:endParaRPr lang="en-US" sz="1400" b="1" dirty="0" smtClean="0"/>
          </a:p>
          <a:p>
            <a:pPr algn="just"/>
            <a:r>
              <a:rPr lang="en-US" sz="1400" b="1" dirty="0" smtClean="0"/>
              <a:t>SOURCE: Synthesized from WHO(2012), </a:t>
            </a:r>
            <a:r>
              <a:rPr lang="en-US" sz="1400" b="1" dirty="0" err="1" smtClean="0"/>
              <a:t>O</a:t>
            </a:r>
            <a:r>
              <a:rPr lang="en-US" sz="1400" b="1" dirty="0" err="1" smtClean="0"/>
              <a:t>elkers</a:t>
            </a:r>
            <a:r>
              <a:rPr lang="en-US" sz="1400" b="1" dirty="0" smtClean="0"/>
              <a:t> (2022), and UK Environment Agency (2022) frameworks. (self-made)</a:t>
            </a:r>
            <a:endParaRPr lang="en-US" sz="1400" b="1" dirty="0" smtClean="0"/>
          </a:p>
        </p:txBody>
      </p:sp>
      <p:sp>
        <p:nvSpPr>
          <p:cNvPr id="6" name="Rectangle 5"/>
          <p:cNvSpPr/>
          <p:nvPr/>
        </p:nvSpPr>
        <p:spPr>
          <a:xfrm>
            <a:off x="7884160" y="1859280"/>
            <a:ext cx="7091680" cy="840232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8" name="TextBox 7"/>
          <p:cNvSpPr txBox="1"/>
          <p:nvPr/>
        </p:nvSpPr>
        <p:spPr>
          <a:xfrm>
            <a:off x="7884160" y="2458720"/>
            <a:ext cx="1198880" cy="690880"/>
          </a:xfrm>
          <a:prstGeom prst="rect">
            <a:avLst/>
          </a:prstGeom>
          <a:noFill/>
        </p:spPr>
        <p:txBody>
          <a:bodyPr wrap="square" rtlCol="0">
            <a:spAutoFit/>
          </a:bodyPr>
          <a:lstStyle/>
          <a:p>
            <a:endParaRPr lang="en-US" dirty="0"/>
          </a:p>
        </p:txBody>
      </p:sp>
      <p:sp>
        <p:nvSpPr>
          <p:cNvPr id="9" name="TextBox 8"/>
          <p:cNvSpPr txBox="1"/>
          <p:nvPr/>
        </p:nvSpPr>
        <p:spPr>
          <a:xfrm>
            <a:off x="7843520" y="1859280"/>
            <a:ext cx="7132320" cy="8564880"/>
          </a:xfrm>
          <a:prstGeom prst="rect">
            <a:avLst/>
          </a:prstGeom>
          <a:gradFill>
            <a:gsLst>
              <a:gs pos="0">
                <a:schemeClr val="accent1">
                  <a:lumMod val="20000"/>
                  <a:lumOff val="80000"/>
                </a:schemeClr>
              </a:gs>
              <a:gs pos="50000">
                <a:schemeClr val="accent1">
                  <a:lumMod val="60000"/>
                  <a:lumOff val="40000"/>
                </a:schemeClr>
              </a:gs>
              <a:gs pos="100000">
                <a:schemeClr val="accent1">
                  <a:lumMod val="75000"/>
                </a:schemeClr>
              </a:gs>
            </a:gsLst>
          </a:gradFill>
        </p:spPr>
        <p:style>
          <a:lnRef idx="1">
            <a:schemeClr val="accent6"/>
          </a:lnRef>
          <a:fillRef idx="2">
            <a:schemeClr val="accent6"/>
          </a:fillRef>
          <a:effectRef idx="1">
            <a:schemeClr val="accent6"/>
          </a:effectRef>
          <a:fontRef idx="minor">
            <a:schemeClr val="dk1"/>
          </a:fontRef>
        </p:style>
        <p:txBody>
          <a:bodyPr wrap="square" numCol="2" rtlCol="0" anchor="ctr">
            <a:noAutofit/>
          </a:bodyPr>
          <a:lstStyle/>
          <a:p>
            <a:endParaRPr lang="en-US" sz="1600" dirty="0" smtClean="0"/>
          </a:p>
          <a:p>
            <a:r>
              <a:rPr lang="en-US" sz="1600" b="1" dirty="0" smtClean="0"/>
              <a:t>RESEARCH METHODLOGY</a:t>
            </a:r>
            <a:r>
              <a:rPr lang="en-US" sz="1600" b="1" dirty="0" smtClean="0"/>
              <a:t>:</a:t>
            </a:r>
          </a:p>
          <a:p>
            <a:pPr marL="285750" indent="-285750">
              <a:buFont typeface="Arial" panose="020B0604020202020204" pitchFamily="34" charset="0"/>
              <a:buChar char="•"/>
            </a:pPr>
            <a:r>
              <a:rPr lang="en-US" sz="1600" dirty="0" smtClean="0"/>
              <a:t> </a:t>
            </a:r>
            <a:r>
              <a:rPr lang="en-US" sz="1200" dirty="0"/>
              <a:t>Design: Secondary research design approach with a qualitative systematic critical literature review.</a:t>
            </a:r>
          </a:p>
          <a:p>
            <a:pPr marL="171450" indent="-171450">
              <a:buFont typeface="Arial" panose="020B0604020202020204" pitchFamily="34" charset="0"/>
              <a:buChar char="•"/>
            </a:pPr>
            <a:endParaRPr lang="en-US" sz="1200" dirty="0"/>
          </a:p>
          <a:p>
            <a:pPr marL="171450" indent="-171450">
              <a:buFont typeface="Arial" panose="020B0604020202020204" pitchFamily="34" charset="0"/>
              <a:buChar char="•"/>
            </a:pPr>
            <a:r>
              <a:rPr lang="en-US" sz="1200" dirty="0"/>
              <a:t>Sources of Data: Peer-reviewed databases (PubMed, Google Scholar), WHO guidelines, and environmental agencies' statutory guidelines within the past decade.</a:t>
            </a:r>
          </a:p>
          <a:p>
            <a:endParaRPr lang="en-US" sz="1600" dirty="0"/>
          </a:p>
          <a:p>
            <a:pPr marL="285750" indent="-285750">
              <a:buFont typeface="Arial" panose="020B0604020202020204" pitchFamily="34" charset="0"/>
              <a:buChar char="•"/>
            </a:pPr>
            <a:r>
              <a:rPr lang="en-US" sz="1200" dirty="0"/>
              <a:t>Analysis: Critical thematic analysis of the linkage between environmental toxicity and regulation and intervention efficacy.</a:t>
            </a:r>
            <a:endParaRPr lang="en-US" sz="1200" dirty="0"/>
          </a:p>
          <a:p>
            <a:endParaRPr lang="en-US" sz="1600" b="1" dirty="0" smtClean="0"/>
          </a:p>
          <a:p>
            <a:r>
              <a:rPr lang="en-US" sz="1600" b="1" dirty="0" smtClean="0"/>
              <a:t>RESEARCH </a:t>
            </a:r>
            <a:r>
              <a:rPr lang="en-US" sz="1600" b="1" dirty="0" smtClean="0"/>
              <a:t>IMPACT:</a:t>
            </a:r>
          </a:p>
          <a:p>
            <a:pPr marL="171450" indent="-171450">
              <a:buFont typeface="Arial" panose="020B0604020202020204" pitchFamily="34" charset="0"/>
              <a:buChar char="•"/>
            </a:pPr>
            <a:r>
              <a:rPr lang="en-US" sz="1100" dirty="0"/>
              <a:t>Target Population &amp; Public Health: Protects vulnerable population groups against continuous exposure to pharmaceuticals in water systems and prevents the spread of antimicrobial resistance among the population.</a:t>
            </a:r>
          </a:p>
          <a:p>
            <a:pPr marL="171450" indent="-171450">
              <a:buFont typeface="Arial" panose="020B0604020202020204" pitchFamily="34" charset="0"/>
              <a:buChar char="•"/>
            </a:pPr>
            <a:endParaRPr lang="en-US" sz="1100" dirty="0"/>
          </a:p>
          <a:p>
            <a:pPr marL="171450" indent="-171450">
              <a:buFont typeface="Arial" panose="020B0604020202020204" pitchFamily="34" charset="0"/>
              <a:buChar char="•"/>
            </a:pPr>
            <a:r>
              <a:rPr lang="en-US" sz="1100" dirty="0"/>
              <a:t>Health Systems Services, Policies, and Professionals: Provides practical and evidence-based advice for clinical pharmacists, public health professionals, and municipal policymakers to improve drug take-back programs and wastewater regulations.</a:t>
            </a:r>
            <a:endParaRPr lang="en-US" sz="1100" dirty="0"/>
          </a:p>
          <a:p>
            <a:endParaRPr lang="en-US" sz="1100" b="1" dirty="0" smtClean="0"/>
          </a:p>
          <a:p>
            <a:endParaRPr lang="en-US" sz="1100" b="1" dirty="0"/>
          </a:p>
          <a:p>
            <a:endParaRPr lang="en-US" sz="1100" b="1" dirty="0" smtClean="0"/>
          </a:p>
          <a:p>
            <a:endParaRPr lang="en-US" sz="1100" b="1" dirty="0"/>
          </a:p>
          <a:p>
            <a:endParaRPr lang="en-US" sz="1100" b="1" dirty="0" smtClean="0"/>
          </a:p>
          <a:p>
            <a:endParaRPr lang="en-US" sz="1100" b="1" dirty="0"/>
          </a:p>
          <a:p>
            <a:endParaRPr lang="en-US" sz="1100" b="1" dirty="0" smtClean="0"/>
          </a:p>
          <a:p>
            <a:endParaRPr lang="en-US" sz="1100" b="1" dirty="0"/>
          </a:p>
          <a:p>
            <a:endParaRPr lang="en-US" sz="1100" b="1" dirty="0" smtClean="0"/>
          </a:p>
          <a:p>
            <a:endParaRPr lang="en-US" sz="1100" b="1" dirty="0"/>
          </a:p>
          <a:p>
            <a:endParaRPr lang="en-US" sz="1100" b="1" dirty="0" smtClean="0"/>
          </a:p>
          <a:p>
            <a:endParaRPr lang="en-US" sz="1100" b="1" dirty="0"/>
          </a:p>
          <a:p>
            <a:endParaRPr lang="en-US" sz="1100" b="1" dirty="0" smtClean="0"/>
          </a:p>
          <a:p>
            <a:endParaRPr lang="en-US" sz="1100" b="1" dirty="0"/>
          </a:p>
          <a:p>
            <a:endParaRPr lang="en-US" sz="1100" b="1" dirty="0" smtClean="0"/>
          </a:p>
          <a:p>
            <a:endParaRPr lang="en-US" sz="1100" b="1" dirty="0"/>
          </a:p>
          <a:p>
            <a:endParaRPr lang="en-US" sz="1100" b="1" dirty="0" smtClean="0"/>
          </a:p>
          <a:p>
            <a:endParaRPr lang="en-US" sz="1100" b="1" dirty="0" smtClean="0"/>
          </a:p>
          <a:p>
            <a:pPr algn="just"/>
            <a:r>
              <a:rPr lang="en-US" sz="1400" b="1" dirty="0" smtClean="0"/>
              <a:t>       </a:t>
            </a:r>
            <a:r>
              <a:rPr lang="en-US" sz="1400" b="1" dirty="0" smtClean="0"/>
              <a:t>SOURCE :  </a:t>
            </a:r>
            <a:r>
              <a:rPr lang="en-US" sz="1400" b="1" dirty="0"/>
              <a:t>Based on the WHO and Environment Agency models </a:t>
            </a:r>
            <a:r>
              <a:rPr lang="en-US" sz="1400" b="1" dirty="0" smtClean="0"/>
              <a:t>(</a:t>
            </a:r>
            <a:r>
              <a:rPr lang="en-US" sz="1400" b="1" dirty="0" smtClean="0"/>
              <a:t>SELF MADE)</a:t>
            </a:r>
            <a:endParaRPr lang="en-US" sz="1400" b="1" dirty="0" smtClean="0"/>
          </a:p>
          <a:p>
            <a:endParaRPr lang="en-US" sz="1100" b="1" dirty="0" smtClean="0"/>
          </a:p>
          <a:p>
            <a:endParaRPr lang="en-US" sz="1100" b="1" dirty="0"/>
          </a:p>
          <a:p>
            <a:endParaRPr lang="en-US" sz="1200" b="1" dirty="0" smtClean="0"/>
          </a:p>
          <a:p>
            <a:endParaRPr lang="en-US" sz="900" b="1" dirty="0" smtClean="0"/>
          </a:p>
          <a:p>
            <a:r>
              <a:rPr lang="en-US" sz="1000" b="1" dirty="0" smtClean="0"/>
              <a:t>REFRENCES : </a:t>
            </a:r>
            <a:endParaRPr lang="en-US" sz="1000" b="1" dirty="0" smtClean="0"/>
          </a:p>
          <a:p>
            <a:pPr marL="171450" indent="-171450">
              <a:buFont typeface="Arial" panose="020B0604020202020204" pitchFamily="34" charset="0"/>
              <a:buChar char="•"/>
            </a:pPr>
            <a:r>
              <a:rPr lang="en-US" sz="1000" dirty="0" err="1"/>
              <a:t>Boxall</a:t>
            </a:r>
            <a:r>
              <a:rPr lang="en-US" sz="1000" dirty="0"/>
              <a:t>, A. et al. (2012) Environ. Health </a:t>
            </a:r>
            <a:r>
              <a:rPr lang="en-US" sz="1000" dirty="0" err="1"/>
              <a:t>Perspect</a:t>
            </a:r>
            <a:r>
              <a:rPr lang="en-US" sz="1000" dirty="0"/>
              <a:t>., 120(9), pp. 1221–1229. Available at: </a:t>
            </a:r>
            <a:r>
              <a:rPr lang="en-US" sz="1000" dirty="0">
                <a:hlinkClick r:id="rId2"/>
              </a:rPr>
              <a:t>https://doi.org/10.1289/ehp.1104477</a:t>
            </a:r>
            <a:endParaRPr lang="en-US" sz="1000" dirty="0"/>
          </a:p>
          <a:p>
            <a:pPr marL="171450" indent="-171450">
              <a:buFont typeface="Arial" panose="020B0604020202020204" pitchFamily="34" charset="0"/>
              <a:buChar char="•"/>
            </a:pPr>
            <a:r>
              <a:rPr lang="en-US" sz="1000" dirty="0"/>
              <a:t>WHO (2012) Pharmaceuticals in drinking-water. Geneva: WHO. Available at: </a:t>
            </a:r>
            <a:r>
              <a:rPr lang="en-US" sz="1000" dirty="0">
                <a:hlinkClick r:id="rId3"/>
              </a:rPr>
              <a:t>https://www.who.int/publications/i/item/9789241502085</a:t>
            </a:r>
            <a:endParaRPr lang="en-US" sz="1000" dirty="0"/>
          </a:p>
          <a:p>
            <a:pPr marL="171450" indent="-171450">
              <a:buFont typeface="Arial" panose="020B0604020202020204" pitchFamily="34" charset="0"/>
              <a:buChar char="•"/>
            </a:pPr>
            <a:r>
              <a:rPr lang="en-US" sz="1000" dirty="0" err="1"/>
              <a:t>Oelkers</a:t>
            </a:r>
            <a:r>
              <a:rPr lang="en-US" sz="1000" dirty="0"/>
              <a:t>, E.H. (2022) Sci. Total Environ., 812, p. 152431. Available at: </a:t>
            </a:r>
            <a:r>
              <a:rPr lang="en-US" sz="1000" dirty="0">
                <a:hlinkClick r:id="rId4"/>
              </a:rPr>
              <a:t>https://doi.org/10.1016/j.scitotenv.2021.152431</a:t>
            </a:r>
            <a:endParaRPr lang="en-US" sz="1000" dirty="0"/>
          </a:p>
          <a:p>
            <a:pPr marL="171450" indent="-171450">
              <a:buFont typeface="Arial" panose="020B0604020202020204" pitchFamily="34" charset="0"/>
              <a:buChar char="•"/>
            </a:pPr>
            <a:r>
              <a:rPr lang="en-US" sz="1000" dirty="0"/>
              <a:t>Kumar, M. et al. (2021) J. Hazard. Mater., 403, p. 123620. Available at: </a:t>
            </a:r>
            <a:r>
              <a:rPr lang="en-US" sz="1000" dirty="0">
                <a:hlinkClick r:id="rId5"/>
              </a:rPr>
              <a:t>https://doi.org/10.1016/j.jhazmat.2020.123620</a:t>
            </a:r>
            <a:endParaRPr lang="en-US" sz="1000" dirty="0"/>
          </a:p>
          <a:p>
            <a:pPr marL="171450" indent="-171450">
              <a:buFont typeface="Arial" panose="020B0604020202020204" pitchFamily="34" charset="0"/>
              <a:buChar char="•"/>
            </a:pPr>
            <a:r>
              <a:rPr lang="fr-FR" sz="1000" dirty="0"/>
              <a:t>Patel, M. et al. (2019) </a:t>
            </a:r>
            <a:r>
              <a:rPr lang="fr-FR" sz="1000" i="1" dirty="0"/>
              <a:t>J. Environ. Manage.</a:t>
            </a:r>
            <a:r>
              <a:rPr lang="fr-FR" sz="1000" dirty="0"/>
              <a:t>, 232, pp. 625–643. </a:t>
            </a:r>
            <a:r>
              <a:rPr lang="fr-FR" sz="1000" dirty="0" err="1"/>
              <a:t>Available</a:t>
            </a:r>
            <a:r>
              <a:rPr lang="fr-FR" sz="1000" dirty="0"/>
              <a:t> </a:t>
            </a:r>
            <a:r>
              <a:rPr lang="fr-FR" sz="1000" dirty="0" err="1"/>
              <a:t>at</a:t>
            </a:r>
            <a:r>
              <a:rPr lang="fr-FR" sz="1000" dirty="0"/>
              <a:t>: </a:t>
            </a:r>
            <a:r>
              <a:rPr lang="fr-FR" sz="1000" dirty="0">
                <a:hlinkClick r:id="rId6"/>
              </a:rPr>
              <a:t>https://doi.org/10.1016/j.jenvman.2018.11.098</a:t>
            </a:r>
            <a:endParaRPr lang="en-US" sz="1000" dirty="0"/>
          </a:p>
          <a:p>
            <a:pPr marL="171450" indent="-171450">
              <a:buFont typeface="Arial" panose="020B0604020202020204" pitchFamily="34" charset="0"/>
              <a:buChar char="•"/>
            </a:pPr>
            <a:r>
              <a:rPr lang="en-US" sz="1000" dirty="0" err="1"/>
              <a:t>aus</a:t>
            </a:r>
            <a:r>
              <a:rPr lang="en-US" sz="1000" dirty="0"/>
              <a:t> der </a:t>
            </a:r>
            <a:r>
              <a:rPr lang="en-US" sz="1000" dirty="0" err="1"/>
              <a:t>Beek</a:t>
            </a:r>
            <a:r>
              <a:rPr lang="en-US" sz="1000" dirty="0"/>
              <a:t>, T. et al. (2016) Glob. Health Action, 9(1), p. 30427. Available at: </a:t>
            </a:r>
            <a:r>
              <a:rPr lang="en-US" sz="1000" dirty="0">
                <a:hlinkClick r:id="rId7"/>
              </a:rPr>
              <a:t>https://doi.org/10.3402/gha.v9.30427</a:t>
            </a:r>
            <a:r>
              <a:rPr lang="en-US" sz="1000" dirty="0"/>
              <a:t> </a:t>
            </a:r>
          </a:p>
          <a:p>
            <a:pPr marL="171450" indent="-171450">
              <a:buFont typeface="Arial" panose="020B0604020202020204" pitchFamily="34" charset="0"/>
              <a:buChar char="•"/>
            </a:pPr>
            <a:r>
              <a:rPr lang="en-US" sz="1000" dirty="0" err="1"/>
              <a:t>Kümmerer</a:t>
            </a:r>
            <a:r>
              <a:rPr lang="en-US" sz="1000" dirty="0"/>
              <a:t>, K. (2019) Green Chem., 21(19), pp. 5178–5196. Available at: </a:t>
            </a:r>
            <a:r>
              <a:rPr lang="en-US" sz="1000" dirty="0">
                <a:hlinkClick r:id="rId8"/>
              </a:rPr>
              <a:t>https://doi.org/10.1039/C9GC01691G</a:t>
            </a:r>
            <a:endParaRPr lang="en-US" sz="1000" dirty="0"/>
          </a:p>
          <a:p>
            <a:pPr marL="171450" indent="-171450">
              <a:buFont typeface="Arial" panose="020B0604020202020204" pitchFamily="34" charset="0"/>
              <a:buChar char="•"/>
            </a:pPr>
            <a:r>
              <a:rPr lang="en-US" sz="1000" dirty="0"/>
              <a:t>Larsson, D. &amp; </a:t>
            </a:r>
            <a:r>
              <a:rPr lang="en-US" sz="1000" dirty="0" err="1"/>
              <a:t>Flach</a:t>
            </a:r>
            <a:r>
              <a:rPr lang="en-US" sz="1000" dirty="0"/>
              <a:t>, C. (2022) Nat. Rev. </a:t>
            </a:r>
            <a:r>
              <a:rPr lang="en-US" sz="1000" dirty="0" err="1"/>
              <a:t>Microbiol</a:t>
            </a:r>
            <a:r>
              <a:rPr lang="en-US" sz="1000" dirty="0"/>
              <a:t>., 20(5), pp. 257–269. Available at: </a:t>
            </a:r>
            <a:r>
              <a:rPr lang="en-US" sz="1000" dirty="0">
                <a:hlinkClick r:id="rId9"/>
              </a:rPr>
              <a:t>https://doi.org/10.1038/s41579-021-00649-x</a:t>
            </a:r>
            <a:endParaRPr lang="en-US" sz="1000" dirty="0"/>
          </a:p>
          <a:p>
            <a:pPr marL="171450" indent="-171450">
              <a:buFont typeface="Arial" panose="020B0604020202020204" pitchFamily="34" charset="0"/>
              <a:buChar char="•"/>
            </a:pPr>
            <a:r>
              <a:rPr lang="en-US" sz="1000" dirty="0" err="1"/>
              <a:t>Vikesland</a:t>
            </a:r>
            <a:r>
              <a:rPr lang="en-US" sz="1000" dirty="0"/>
              <a:t>, P. et al. (2019) Environ. Sci. Technol., 53(15), pp. 8473–8481. Available at: </a:t>
            </a:r>
            <a:r>
              <a:rPr lang="en-US" sz="1000" dirty="0">
                <a:hlinkClick r:id="rId10"/>
              </a:rPr>
              <a:t>https://doi.org/10.1021/acs.est.9b02353</a:t>
            </a:r>
            <a:endParaRPr lang="en-US" sz="1000" dirty="0"/>
          </a:p>
          <a:p>
            <a:pPr marL="171450" indent="-171450">
              <a:buFont typeface="Arial" panose="020B0604020202020204" pitchFamily="34" charset="0"/>
              <a:buChar char="•"/>
            </a:pPr>
            <a:r>
              <a:rPr lang="en-US" sz="1000" dirty="0" err="1"/>
              <a:t>Charuaud</a:t>
            </a:r>
            <a:r>
              <a:rPr lang="en-US" sz="1000" dirty="0"/>
              <a:t>, L. et al. (2019) Water Res., 151, pp. 320–331. Available at: </a:t>
            </a:r>
            <a:r>
              <a:rPr lang="en-US" sz="1000" dirty="0">
                <a:hlinkClick r:id="rId11"/>
              </a:rPr>
              <a:t>https://doi.org/10.1016/j.watres.2018.12.035</a:t>
            </a:r>
            <a:endParaRPr lang="en-US" sz="1000" dirty="0"/>
          </a:p>
          <a:p>
            <a:pPr marL="171450" indent="-171450">
              <a:buFont typeface="Arial" panose="020B0604020202020204" pitchFamily="34" charset="0"/>
              <a:buChar char="•"/>
            </a:pPr>
            <a:r>
              <a:rPr lang="en-US" sz="1000" dirty="0" err="1"/>
              <a:t>Daughton</a:t>
            </a:r>
            <a:r>
              <a:rPr lang="en-US" sz="1000" dirty="0"/>
              <a:t>, C. (2001) PPCPs in the Environment, 791, pp. 348–358. Available at: </a:t>
            </a:r>
            <a:r>
              <a:rPr lang="en-US" sz="1000" dirty="0">
                <a:hlinkClick r:id="rId12"/>
              </a:rPr>
              <a:t>https://doi.org/10.1021/bk-2001-0791.ch022</a:t>
            </a:r>
            <a:endParaRPr lang="en-US" sz="1000" dirty="0"/>
          </a:p>
          <a:p>
            <a:pPr marL="171450" indent="-171450">
              <a:buFont typeface="Arial" panose="020B0604020202020204" pitchFamily="34" charset="0"/>
              <a:buChar char="•"/>
            </a:pPr>
            <a:r>
              <a:rPr lang="en-US" sz="1000" dirty="0"/>
              <a:t>EEA (2021) Risk Assessment of Pharmaceuticals. Copenhagen: EEA. Available at: </a:t>
            </a:r>
            <a:r>
              <a:rPr lang="en-US" sz="1000" dirty="0">
                <a:hlinkClick r:id="rId13"/>
              </a:rPr>
              <a:t>https://www.eea.europa.eu</a:t>
            </a:r>
            <a:endParaRPr lang="en-US" sz="1000" dirty="0"/>
          </a:p>
          <a:p>
            <a:pPr marL="171450" indent="-171450">
              <a:buFont typeface="Arial" panose="020B0604020202020204" pitchFamily="34" charset="0"/>
              <a:buChar char="•"/>
            </a:pPr>
            <a:r>
              <a:rPr lang="en-US" sz="1000" dirty="0"/>
              <a:t>UNEP (2023) Frontiers 2022/23. Nairobi: UNEP. Available at: </a:t>
            </a:r>
            <a:r>
              <a:rPr lang="en-US" sz="1000" dirty="0">
                <a:hlinkClick r:id="rId14"/>
              </a:rPr>
              <a:t>https://www.unep.org/resources/frontiers-2022-23-emerging-issues-environmental-concern</a:t>
            </a:r>
            <a:endParaRPr lang="en-US" sz="1000" dirty="0"/>
          </a:p>
          <a:p>
            <a:pPr marL="171450" indent="-171450">
              <a:buFont typeface="Arial" panose="020B0604020202020204" pitchFamily="34" charset="0"/>
              <a:buChar char="•"/>
            </a:pPr>
            <a:r>
              <a:rPr lang="en-US" sz="1000" dirty="0"/>
              <a:t>OECD (2020) Pharmaceutical Residues in Freshwater. Paris: OECD. Available at: </a:t>
            </a:r>
            <a:r>
              <a:rPr lang="en-US" sz="1000" dirty="0">
                <a:hlinkClick r:id="rId15"/>
              </a:rPr>
              <a:t>https://doi.org/10.1787/c936f42d-en</a:t>
            </a:r>
            <a:endParaRPr lang="en-US" sz="1000" dirty="0"/>
          </a:p>
          <a:p>
            <a:pPr marL="171450" indent="-171450">
              <a:buFont typeface="Arial" panose="020B0604020202020204" pitchFamily="34" charset="0"/>
              <a:buChar char="•"/>
            </a:pPr>
            <a:r>
              <a:rPr lang="en-US" sz="1000" dirty="0"/>
              <a:t>NHS (2024) Disposal of Unused Medicines. London: NHS England. Available at: </a:t>
            </a:r>
            <a:r>
              <a:rPr lang="en-US" sz="1000" dirty="0">
                <a:hlinkClick r:id="rId16"/>
              </a:rPr>
              <a:t>https://www.nhs.uk/medicines/medicines-information-and-safety/what-to-do-with-old-medicines/</a:t>
            </a:r>
            <a:endParaRPr lang="en-US" sz="1000" dirty="0"/>
          </a:p>
          <a:p>
            <a:pPr marL="171450" indent="-171450">
              <a:buFont typeface="Arial" panose="020B0604020202020204" pitchFamily="34" charset="0"/>
              <a:buChar char="•"/>
            </a:pPr>
            <a:r>
              <a:rPr lang="en-US" sz="1000" dirty="0"/>
              <a:t>ECDC (2023) AMR Annual Epidemiological Report. Stockholm: ECDC. Available at: </a:t>
            </a:r>
            <a:r>
              <a:rPr lang="en-US" sz="1000" dirty="0">
                <a:hlinkClick r:id="rId17"/>
              </a:rPr>
              <a:t>https://www.ecdc.europa.eu</a:t>
            </a:r>
            <a:endParaRPr lang="en-US" sz="1000" dirty="0"/>
          </a:p>
          <a:p>
            <a:pPr marL="171450" indent="-171450">
              <a:buFont typeface="Arial" panose="020B0604020202020204" pitchFamily="34" charset="0"/>
              <a:buChar char="•"/>
            </a:pPr>
            <a:r>
              <a:rPr lang="en-US" sz="1000" dirty="0"/>
              <a:t>IPBES (2023) The Nexus Report. Bonn: IPBES Secretariat. Available at: </a:t>
            </a:r>
            <a:r>
              <a:rPr lang="en-US" sz="1000" dirty="0">
                <a:hlinkClick r:id="rId18"/>
              </a:rPr>
              <a:t>https://www.ipbes.net/nexus</a:t>
            </a:r>
            <a:endParaRPr lang="en-US" sz="1000" dirty="0"/>
          </a:p>
          <a:p>
            <a:pPr marL="171450" indent="-171450">
              <a:buFont typeface="Arial" panose="020B0604020202020204" pitchFamily="34" charset="0"/>
              <a:buChar char="•"/>
            </a:pPr>
            <a:r>
              <a:rPr lang="en-US" sz="1000" dirty="0"/>
              <a:t>UK Environment Agency (2022) Chemicals in the Aquatic Environment. Bristol: EA. Available at: </a:t>
            </a:r>
            <a:r>
              <a:rPr lang="en-US" sz="1000" dirty="0">
                <a:hlinkClick r:id="rId19"/>
              </a:rPr>
              <a:t>https://www.gov.uk/government/organisations/environment-agency</a:t>
            </a:r>
            <a:endParaRPr lang="en-US" sz="1000" dirty="0"/>
          </a:p>
          <a:p>
            <a:pPr marL="171450" indent="-171450">
              <a:buFont typeface="Arial" panose="020B0604020202020204" pitchFamily="34" charset="0"/>
              <a:buChar char="•"/>
            </a:pPr>
            <a:r>
              <a:rPr lang="en-US" sz="1000" dirty="0"/>
              <a:t>Richardson, V. &amp; Roberts, M. (2020) J. Public Health Res., 9(3), p. 1825. Available at: </a:t>
            </a:r>
            <a:r>
              <a:rPr lang="en-US" sz="1000" dirty="0">
                <a:hlinkClick r:id="rId20"/>
              </a:rPr>
              <a:t>https://doi.org/10.4081/jphr.2020.1825</a:t>
            </a:r>
            <a:endParaRPr lang="en-US" sz="1000" dirty="0"/>
          </a:p>
          <a:p>
            <a:pPr marL="171450" indent="-171450">
              <a:buFont typeface="Arial" panose="020B0604020202020204" pitchFamily="34" charset="0"/>
              <a:buChar char="•"/>
            </a:pPr>
            <a:r>
              <a:rPr lang="en-US" sz="1000" dirty="0"/>
              <a:t>PHE (2021) </a:t>
            </a:r>
            <a:r>
              <a:rPr lang="en-US" sz="1000" i="1" dirty="0"/>
              <a:t>Health Protection Framework</a:t>
            </a:r>
            <a:r>
              <a:rPr lang="en-US" sz="1000" dirty="0"/>
              <a:t>. London: PHE. Available at: </a:t>
            </a:r>
            <a:r>
              <a:rPr lang="en-US" sz="1000" dirty="0">
                <a:hlinkClick r:id="rId21"/>
              </a:rPr>
              <a:t>https://www.gov.uk/government/organisations/public-health-england</a:t>
            </a:r>
            <a:endParaRPr lang="en-US" sz="1000" dirty="0"/>
          </a:p>
          <a:p>
            <a:endParaRPr lang="en-US" sz="1800" dirty="0"/>
          </a:p>
        </p:txBody>
      </p:sp>
      <p:graphicFrame>
        <p:nvGraphicFramePr>
          <p:cNvPr id="14" name="Diagram 13"/>
          <p:cNvGraphicFramePr/>
          <p:nvPr>
            <p:extLst>
              <p:ext uri="{D42A27DB-BD31-4B8C-83A1-F6EECF244321}">
                <p14:modId xmlns:p14="http://schemas.microsoft.com/office/powerpoint/2010/main" val="719149837"/>
              </p:ext>
            </p:extLst>
          </p:nvPr>
        </p:nvGraphicFramePr>
        <p:xfrm>
          <a:off x="7313670" y="6800429"/>
          <a:ext cx="4653862" cy="2647439"/>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graphicFrame>
        <p:nvGraphicFramePr>
          <p:cNvPr id="7" name="Diagram 6"/>
          <p:cNvGraphicFramePr/>
          <p:nvPr>
            <p:extLst>
              <p:ext uri="{D42A27DB-BD31-4B8C-83A1-F6EECF244321}">
                <p14:modId xmlns:p14="http://schemas.microsoft.com/office/powerpoint/2010/main" val="1649924287"/>
              </p:ext>
            </p:extLst>
          </p:nvPr>
        </p:nvGraphicFramePr>
        <p:xfrm>
          <a:off x="3536729" y="5426826"/>
          <a:ext cx="4495019" cy="3199795"/>
        </p:xfrm>
        <a:graphic>
          <a:graphicData uri="http://schemas.openxmlformats.org/drawingml/2006/diagram">
            <dgm:relIds xmlns:dgm="http://schemas.openxmlformats.org/drawingml/2006/diagram" xmlns:r="http://schemas.openxmlformats.org/officeDocument/2006/relationships" r:dm="rId27" r:lo="rId28" r:qs="rId29" r:cs="rId30"/>
          </a:graphicData>
        </a:graphic>
      </p:graphicFrame>
    </p:spTree>
    <p:extLst>
      <p:ext uri="{BB962C8B-B14F-4D97-AF65-F5344CB8AC3E}">
        <p14:creationId xmlns:p14="http://schemas.microsoft.com/office/powerpoint/2010/main" val="333822951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232</TotalTime>
  <Words>1058</Words>
  <Application>Microsoft Office PowerPoint</Application>
  <PresentationFormat>Custom</PresentationFormat>
  <Paragraphs>104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Microsoft account</cp:lastModifiedBy>
  <cp:revision>22</cp:revision>
  <dcterms:created xsi:type="dcterms:W3CDTF">2026-10-19T10:31:10Z</dcterms:created>
  <dcterms:modified xsi:type="dcterms:W3CDTF">2026-10-20T18:25:30Z</dcterms:modified>
</cp:coreProperties>
</file>