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9906000" cy="6858000" type="A4"/>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12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5620"/>
    <p:restoredTop sz="94660"/>
  </p:normalViewPr>
  <p:slideViewPr>
    <p:cSldViewPr>
      <p:cViewPr varScale="1">
        <p:scale>
          <a:sx n="114" d="100"/>
          <a:sy n="114" d="100"/>
        </p:scale>
        <p:origin x="1938" y="114"/>
      </p:cViewPr>
      <p:guideLst>
        <p:guide orient="horz" pos="2160"/>
        <p:guide pos="312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42950" y="2130426"/>
            <a:ext cx="84201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485900" y="3886200"/>
            <a:ext cx="69342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FF7D9BF-E6AA-45B6-9ACD-2E002B6777BA}" type="datetimeFigureOut">
              <a:rPr lang="en-US" smtClean="0"/>
              <a:pPr/>
              <a:t>3/13/2020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CD2930-7900-4221-80BF-3687F21FF9ED}"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FF7D9BF-E6AA-45B6-9ACD-2E002B6777BA}" type="datetimeFigureOut">
              <a:rPr lang="en-US" smtClean="0"/>
              <a:pPr/>
              <a:t>3/13/2020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CD2930-7900-4221-80BF-3687F21FF9ED}"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82506" y="4406901"/>
            <a:ext cx="84201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82506" y="2906713"/>
            <a:ext cx="84201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F7D9BF-E6AA-45B6-9ACD-2E002B6777BA}" type="datetimeFigureOut">
              <a:rPr lang="en-US" smtClean="0"/>
              <a:pPr/>
              <a:t>3/13/2020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CD2930-7900-4221-80BF-3687F21FF9ED}"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536575" y="1600201"/>
            <a:ext cx="4746625"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5448300" y="1600201"/>
            <a:ext cx="4746625"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FF7D9BF-E6AA-45B6-9ACD-2E002B6777BA}" type="datetimeFigureOut">
              <a:rPr lang="en-US" smtClean="0"/>
              <a:pPr/>
              <a:t>3/13/2020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CD2930-7900-4221-80BF-3687F21FF9ED}"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95300" y="274638"/>
            <a:ext cx="89154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95300" y="1535113"/>
            <a:ext cx="4376870"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95300" y="2174875"/>
            <a:ext cx="437687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5032111" y="1535113"/>
            <a:ext cx="4378590"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32111" y="2174875"/>
            <a:ext cx="437859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FF7D9BF-E6AA-45B6-9ACD-2E002B6777BA}" type="datetimeFigureOut">
              <a:rPr lang="en-US" smtClean="0"/>
              <a:pPr/>
              <a:t>3/13/2020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ECD2930-7900-4221-80BF-3687F21FF9ED}"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FF7D9BF-E6AA-45B6-9ACD-2E002B6777BA}" type="datetimeFigureOut">
              <a:rPr lang="en-US" smtClean="0"/>
              <a:pPr/>
              <a:t>3/13/2020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ECD2930-7900-4221-80BF-3687F21FF9ED}"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FF7D9BF-E6AA-45B6-9ACD-2E002B6777BA}" type="datetimeFigureOut">
              <a:rPr lang="en-US" smtClean="0"/>
              <a:pPr/>
              <a:t>3/13/2020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ECD2930-7900-4221-80BF-3687F21FF9ED}"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95300" y="273050"/>
            <a:ext cx="3259006"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872971" y="273051"/>
            <a:ext cx="5537729"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95300" y="1435101"/>
            <a:ext cx="3259006"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FF7D9BF-E6AA-45B6-9ACD-2E002B6777BA}" type="datetimeFigureOut">
              <a:rPr lang="en-US" smtClean="0"/>
              <a:pPr/>
              <a:t>3/13/2020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CD2930-7900-4221-80BF-3687F21FF9ED}"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1645" y="4800600"/>
            <a:ext cx="59436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941645" y="612775"/>
            <a:ext cx="59436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941645" y="5367338"/>
            <a:ext cx="59436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FF7D9BF-E6AA-45B6-9ACD-2E002B6777BA}" type="datetimeFigureOut">
              <a:rPr lang="en-US" smtClean="0"/>
              <a:pPr/>
              <a:t>3/13/2020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CD2930-7900-4221-80BF-3687F21FF9ED}"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FF7D9BF-E6AA-45B6-9ACD-2E002B6777BA}" type="datetimeFigureOut">
              <a:rPr lang="en-US" smtClean="0"/>
              <a:pPr/>
              <a:t>3/13/2020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CD2930-7900-4221-80BF-3687F21FF9ED}"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780337" y="274639"/>
            <a:ext cx="2414588"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536575" y="274639"/>
            <a:ext cx="7078663"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FF7D9BF-E6AA-45B6-9ACD-2E002B6777BA}" type="datetimeFigureOut">
              <a:rPr lang="en-US" smtClean="0"/>
              <a:pPr/>
              <a:t>3/13/2020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CD2930-7900-4221-80BF-3687F21FF9ED}"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95300" y="274638"/>
            <a:ext cx="89154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95300" y="1600201"/>
            <a:ext cx="89154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95300" y="6356351"/>
            <a:ext cx="2311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FF7D9BF-E6AA-45B6-9ACD-2E002B6777BA}" type="datetimeFigureOut">
              <a:rPr lang="en-US" smtClean="0"/>
              <a:pPr/>
              <a:t>3/13/2020</a:t>
            </a:fld>
            <a:endParaRPr lang="en-GB"/>
          </a:p>
        </p:txBody>
      </p:sp>
      <p:sp>
        <p:nvSpPr>
          <p:cNvPr id="5" name="Footer Placeholder 4"/>
          <p:cNvSpPr>
            <a:spLocks noGrp="1"/>
          </p:cNvSpPr>
          <p:nvPr>
            <p:ph type="ftr" sz="quarter" idx="3"/>
          </p:nvPr>
        </p:nvSpPr>
        <p:spPr>
          <a:xfrm>
            <a:off x="3384550" y="6356351"/>
            <a:ext cx="31369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7099300" y="6356351"/>
            <a:ext cx="2311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CD2930-7900-4221-80BF-3687F21FF9ED}"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bbc.co.uk/news/uk-wales-41552484"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pic>
        <p:nvPicPr>
          <p:cNvPr id="4" name="Picture 3" descr="Graph showing percentage of uni leavers earning over £21000 by region"/>
          <p:cNvPicPr/>
          <p:nvPr/>
        </p:nvPicPr>
        <p:blipFill>
          <a:blip r:embed="rId2"/>
          <a:srcRect/>
          <a:stretch>
            <a:fillRect/>
          </a:stretch>
        </p:blipFill>
        <p:spPr bwMode="auto">
          <a:xfrm>
            <a:off x="4595810" y="500042"/>
            <a:ext cx="5141066" cy="2859893"/>
          </a:xfrm>
          <a:prstGeom prst="rect">
            <a:avLst/>
          </a:prstGeom>
          <a:noFill/>
          <a:ln w="25400">
            <a:solidFill>
              <a:schemeClr val="tx1"/>
            </a:solidFill>
            <a:miter lim="800000"/>
            <a:headEnd/>
            <a:tailEnd/>
          </a:ln>
        </p:spPr>
      </p:pic>
      <p:sp>
        <p:nvSpPr>
          <p:cNvPr id="1026" name="Text Box 2"/>
          <p:cNvSpPr txBox="1">
            <a:spLocks noChangeArrowheads="1"/>
          </p:cNvSpPr>
          <p:nvPr/>
        </p:nvSpPr>
        <p:spPr bwMode="auto">
          <a:xfrm>
            <a:off x="4595810" y="3346453"/>
            <a:ext cx="5072098" cy="439737"/>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ts val="1000"/>
              </a:spcAft>
              <a:buClrTx/>
              <a:buSzTx/>
              <a:buFontTx/>
              <a:buNone/>
              <a:tabLst/>
            </a:pPr>
            <a:r>
              <a:rPr kumimoji="0" lang="en-GB" sz="1400" b="1" i="0" u="none" strike="noStrike" cap="none" normalizeH="0" baseline="0" dirty="0">
                <a:ln>
                  <a:noFill/>
                </a:ln>
                <a:solidFill>
                  <a:schemeClr val="tx1"/>
                </a:solidFill>
                <a:effectLst/>
                <a:latin typeface="Arial" pitchFamily="34" charset="0"/>
                <a:cs typeface="Arial" pitchFamily="34" charset="0"/>
              </a:rPr>
              <a:t>Figure 1</a:t>
            </a:r>
            <a:r>
              <a:rPr kumimoji="0" lang="en-GB" sz="1400" b="0" i="0" u="none" strike="noStrike" cap="none" normalizeH="0" baseline="0" dirty="0">
                <a:ln>
                  <a:noFill/>
                </a:ln>
                <a:solidFill>
                  <a:schemeClr val="tx1"/>
                </a:solidFill>
                <a:effectLst/>
                <a:latin typeface="Arial" pitchFamily="34" charset="0"/>
                <a:cs typeface="Arial" pitchFamily="34" charset="0"/>
              </a:rPr>
              <a:t> - </a:t>
            </a:r>
            <a:r>
              <a:rPr kumimoji="0" lang="en-GB" sz="1400" b="0" i="1" u="none" strike="noStrike" cap="none" normalizeH="0" baseline="0" dirty="0">
                <a:ln>
                  <a:noFill/>
                </a:ln>
                <a:solidFill>
                  <a:schemeClr val="tx1"/>
                </a:solidFill>
                <a:effectLst/>
                <a:latin typeface="Arial" pitchFamily="34" charset="0"/>
                <a:cs typeface="Arial" pitchFamily="34" charset="0"/>
              </a:rPr>
              <a:t>Percentage of uni leavers earning over £21,000 by region of HE provider</a:t>
            </a:r>
            <a:r>
              <a:rPr kumimoji="0" lang="en-GB" sz="1400" b="0" i="0" u="none" strike="noStrike" cap="none" normalizeH="0" baseline="0" dirty="0">
                <a:ln>
                  <a:noFill/>
                </a:ln>
                <a:solidFill>
                  <a:schemeClr val="tx1"/>
                </a:solidFill>
                <a:effectLst/>
                <a:latin typeface="Arial" pitchFamily="34" charset="0"/>
                <a:cs typeface="Arial" pitchFamily="34" charset="0"/>
              </a:rPr>
              <a:t>. Source: HESA (quoted in BBC, 2017).</a:t>
            </a:r>
            <a:endParaRPr kumimoji="0" lang="en-US" sz="3200" b="0" i="0" u="none" strike="noStrike" cap="none" normalizeH="0" baseline="0" dirty="0">
              <a:ln>
                <a:noFill/>
              </a:ln>
              <a:solidFill>
                <a:schemeClr val="tx1"/>
              </a:solidFill>
              <a:effectLst/>
              <a:latin typeface="Arial" pitchFamily="34" charset="0"/>
              <a:cs typeface="Arial" pitchFamily="34" charset="0"/>
            </a:endParaRPr>
          </a:p>
        </p:txBody>
      </p:sp>
      <p:sp>
        <p:nvSpPr>
          <p:cNvPr id="6" name="TextBox 5"/>
          <p:cNvSpPr txBox="1"/>
          <p:nvPr/>
        </p:nvSpPr>
        <p:spPr>
          <a:xfrm>
            <a:off x="0" y="0"/>
            <a:ext cx="9906000" cy="400110"/>
          </a:xfrm>
          <a:prstGeom prst="rect">
            <a:avLst/>
          </a:prstGeom>
          <a:noFill/>
        </p:spPr>
        <p:txBody>
          <a:bodyPr wrap="square" rtlCol="0">
            <a:spAutoFit/>
          </a:bodyPr>
          <a:lstStyle/>
          <a:p>
            <a:pPr algn="ctr"/>
            <a:r>
              <a:rPr lang="en-GB" sz="2000" b="1" u="sng" dirty="0">
                <a:latin typeface="Arial" pitchFamily="34" charset="0"/>
                <a:cs typeface="Arial" pitchFamily="34" charset="0"/>
              </a:rPr>
              <a:t>Trainee teachers are lacking the professional experience for the workplace</a:t>
            </a:r>
          </a:p>
        </p:txBody>
      </p:sp>
      <p:sp>
        <p:nvSpPr>
          <p:cNvPr id="7" name="TextBox 6"/>
          <p:cNvSpPr txBox="1"/>
          <p:nvPr/>
        </p:nvSpPr>
        <p:spPr>
          <a:xfrm>
            <a:off x="166654" y="486487"/>
            <a:ext cx="4286280" cy="2462213"/>
          </a:xfrm>
          <a:prstGeom prst="rect">
            <a:avLst/>
          </a:prstGeom>
          <a:solidFill>
            <a:schemeClr val="accent2">
              <a:lumMod val="60000"/>
              <a:lumOff val="40000"/>
            </a:schemeClr>
          </a:solidFill>
          <a:ln w="25400">
            <a:solidFill>
              <a:schemeClr val="tx1"/>
            </a:solidFill>
          </a:ln>
        </p:spPr>
        <p:txBody>
          <a:bodyPr wrap="square" rtlCol="0">
            <a:spAutoFit/>
          </a:bodyPr>
          <a:lstStyle/>
          <a:p>
            <a:pPr algn="ctr"/>
            <a:r>
              <a:rPr lang="en-GB" sz="1400" dirty="0">
                <a:latin typeface="Arial" pitchFamily="34" charset="0"/>
                <a:cs typeface="Arial" pitchFamily="34" charset="0"/>
              </a:rPr>
              <a:t>Over the last 50 years, post-compulsory education and training has witnessed a variety of reforms, in order to improve the employment prospects for students. As noted by Handy (1990, quoted in Hayes, 2003: 43), “The world of work has changed... We need to take notice”. Further emphasis has been placed on ‘new vocationalism’  which rejects the idea that vocational qualifications have a low status and have been important in reducing unemployment amongst youth groups (Le Gallais 2004).</a:t>
            </a:r>
          </a:p>
        </p:txBody>
      </p:sp>
      <p:sp>
        <p:nvSpPr>
          <p:cNvPr id="8" name="TextBox 7"/>
          <p:cNvSpPr txBox="1"/>
          <p:nvPr/>
        </p:nvSpPr>
        <p:spPr>
          <a:xfrm>
            <a:off x="166654" y="3000372"/>
            <a:ext cx="4286280" cy="2246769"/>
          </a:xfrm>
          <a:prstGeom prst="rect">
            <a:avLst/>
          </a:prstGeom>
          <a:solidFill>
            <a:schemeClr val="tx2">
              <a:lumMod val="60000"/>
              <a:lumOff val="40000"/>
            </a:schemeClr>
          </a:solidFill>
          <a:ln w="25400">
            <a:solidFill>
              <a:schemeClr val="tx1"/>
            </a:solidFill>
          </a:ln>
        </p:spPr>
        <p:txBody>
          <a:bodyPr wrap="square" rtlCol="0">
            <a:spAutoFit/>
          </a:bodyPr>
          <a:lstStyle/>
          <a:p>
            <a:pPr algn="ctr"/>
            <a:r>
              <a:rPr lang="en-GB" sz="1400" dirty="0">
                <a:latin typeface="Arial" pitchFamily="34" charset="0"/>
                <a:cs typeface="Arial" pitchFamily="34" charset="0"/>
              </a:rPr>
              <a:t>Currently, “large numbers of those involved in the education and training of adults themselves undertake some form of education or training to support or prepare them for these roles.” (Tight, 2002: 1). Various courses exist to deliver teacher training, although the level of success is subject to critique. It is important that these courses experience a high degree of success because Tight (2002) highlights how students take part to prepare for their future with the aim of eventual employment.</a:t>
            </a:r>
          </a:p>
        </p:txBody>
      </p:sp>
      <p:sp>
        <p:nvSpPr>
          <p:cNvPr id="9" name="TextBox 8"/>
          <p:cNvSpPr txBox="1"/>
          <p:nvPr/>
        </p:nvSpPr>
        <p:spPr>
          <a:xfrm>
            <a:off x="4524372" y="3876264"/>
            <a:ext cx="5214974" cy="1384995"/>
          </a:xfrm>
          <a:prstGeom prst="rect">
            <a:avLst/>
          </a:prstGeom>
          <a:solidFill>
            <a:schemeClr val="accent3">
              <a:lumMod val="60000"/>
              <a:lumOff val="40000"/>
            </a:schemeClr>
          </a:solidFill>
          <a:ln w="25400">
            <a:solidFill>
              <a:schemeClr val="tx1"/>
            </a:solidFill>
          </a:ln>
        </p:spPr>
        <p:txBody>
          <a:bodyPr wrap="square" rtlCol="0">
            <a:spAutoFit/>
          </a:bodyPr>
          <a:lstStyle/>
          <a:p>
            <a:pPr algn="ctr"/>
            <a:r>
              <a:rPr lang="en-GB" sz="1400" dirty="0">
                <a:latin typeface="Arial" pitchFamily="34" charset="0"/>
                <a:cs typeface="Arial" pitchFamily="34" charset="0"/>
              </a:rPr>
              <a:t>Placements within the training programmes are failing to provide students with the experience and confidence to carry out their role. This is supported by Figure 1, showing that students must seek alternative employment instead. However, Tight (2002) suggests that training to teach is a lifelong process, highlighting that the best way to learn is through experience.</a:t>
            </a:r>
          </a:p>
        </p:txBody>
      </p:sp>
      <p:sp>
        <p:nvSpPr>
          <p:cNvPr id="10" name="TextBox 9"/>
          <p:cNvSpPr txBox="1"/>
          <p:nvPr/>
        </p:nvSpPr>
        <p:spPr>
          <a:xfrm>
            <a:off x="166654" y="5357826"/>
            <a:ext cx="9572692" cy="1415772"/>
          </a:xfrm>
          <a:prstGeom prst="rect">
            <a:avLst/>
          </a:prstGeom>
          <a:solidFill>
            <a:schemeClr val="accent6">
              <a:lumMod val="60000"/>
              <a:lumOff val="40000"/>
            </a:schemeClr>
          </a:solidFill>
          <a:ln w="25400">
            <a:solidFill>
              <a:schemeClr val="tx1"/>
            </a:solidFill>
          </a:ln>
        </p:spPr>
        <p:txBody>
          <a:bodyPr wrap="square" rtlCol="0">
            <a:spAutoFit/>
          </a:bodyPr>
          <a:lstStyle/>
          <a:p>
            <a:pPr algn="ctr"/>
            <a:r>
              <a:rPr lang="en-GB" sz="1400" b="1" dirty="0">
                <a:latin typeface="Arial" pitchFamily="34" charset="0"/>
                <a:cs typeface="Arial" pitchFamily="34" charset="0"/>
              </a:rPr>
              <a:t>References</a:t>
            </a:r>
          </a:p>
          <a:p>
            <a:pPr>
              <a:buFont typeface="Arial" pitchFamily="34" charset="0"/>
              <a:buChar char="•"/>
            </a:pPr>
            <a:r>
              <a:rPr lang="en-GB" sz="1200" dirty="0">
                <a:latin typeface="Arial" pitchFamily="34" charset="0"/>
                <a:cs typeface="Arial" pitchFamily="34" charset="0"/>
              </a:rPr>
              <a:t> Tight, M. (2002), </a:t>
            </a:r>
            <a:r>
              <a:rPr lang="en-GB" sz="1200" i="1" dirty="0">
                <a:latin typeface="Arial" pitchFamily="34" charset="0"/>
                <a:cs typeface="Arial" pitchFamily="34" charset="0"/>
              </a:rPr>
              <a:t>Key concepts in adult education and training</a:t>
            </a:r>
            <a:r>
              <a:rPr lang="en-GB" sz="1200" dirty="0">
                <a:latin typeface="Arial" pitchFamily="34" charset="0"/>
                <a:cs typeface="Arial" pitchFamily="34" charset="0"/>
              </a:rPr>
              <a:t>, 2nd Ed., London: Routledge.</a:t>
            </a:r>
          </a:p>
          <a:p>
            <a:pPr>
              <a:buFont typeface="Arial" pitchFamily="34" charset="0"/>
              <a:buChar char="•"/>
            </a:pPr>
            <a:r>
              <a:rPr lang="en-GB" sz="1200" dirty="0">
                <a:latin typeface="Arial" pitchFamily="34" charset="0"/>
                <a:cs typeface="Arial" pitchFamily="34" charset="0"/>
              </a:rPr>
              <a:t> Hayes, D. (2003), The changed nexus between work and education. In: Lea, J., Hayes, D., </a:t>
            </a:r>
            <a:r>
              <a:rPr lang="en-GB" sz="1200" dirty="0" err="1">
                <a:latin typeface="Arial" pitchFamily="34" charset="0"/>
                <a:cs typeface="Arial" pitchFamily="34" charset="0"/>
              </a:rPr>
              <a:t>Armitage</a:t>
            </a:r>
            <a:r>
              <a:rPr lang="en-GB" sz="1200" dirty="0">
                <a:latin typeface="Arial" pitchFamily="34" charset="0"/>
                <a:cs typeface="Arial" pitchFamily="34" charset="0"/>
              </a:rPr>
              <a:t>, A., Lomas, L., and </a:t>
            </a:r>
            <a:r>
              <a:rPr lang="en-GB" sz="1200" dirty="0" err="1">
                <a:latin typeface="Arial" pitchFamily="34" charset="0"/>
                <a:cs typeface="Arial" pitchFamily="34" charset="0"/>
              </a:rPr>
              <a:t>Markless</a:t>
            </a:r>
            <a:r>
              <a:rPr lang="en-GB" sz="1200" dirty="0">
                <a:latin typeface="Arial" pitchFamily="34" charset="0"/>
                <a:cs typeface="Arial" pitchFamily="34" charset="0"/>
              </a:rPr>
              <a:t>, S., </a:t>
            </a:r>
            <a:r>
              <a:rPr lang="en-GB" sz="1200" i="1" dirty="0">
                <a:latin typeface="Arial" pitchFamily="34" charset="0"/>
                <a:cs typeface="Arial" pitchFamily="34" charset="0"/>
              </a:rPr>
              <a:t>Working in post-compulsory education</a:t>
            </a:r>
            <a:r>
              <a:rPr lang="en-GB" sz="1200" dirty="0">
                <a:latin typeface="Arial" pitchFamily="34" charset="0"/>
                <a:cs typeface="Arial" pitchFamily="34" charset="0"/>
              </a:rPr>
              <a:t>, Maidenhead: Open University Press, pp. 43-56.</a:t>
            </a:r>
          </a:p>
          <a:p>
            <a:pPr>
              <a:buFont typeface="Arial" pitchFamily="34" charset="0"/>
              <a:buChar char="•"/>
            </a:pPr>
            <a:r>
              <a:rPr lang="en-GB" sz="1200" dirty="0">
                <a:latin typeface="Arial" pitchFamily="34" charset="0"/>
                <a:cs typeface="Arial" pitchFamily="34" charset="0"/>
              </a:rPr>
              <a:t> Le Gallais, T. (2004), The 14-19 sector: responding to change. In: Coles, A. (</a:t>
            </a:r>
            <a:r>
              <a:rPr lang="en-GB" sz="1200" dirty="0" err="1">
                <a:latin typeface="Arial" pitchFamily="34" charset="0"/>
                <a:cs typeface="Arial" pitchFamily="34" charset="0"/>
              </a:rPr>
              <a:t>ed</a:t>
            </a:r>
            <a:r>
              <a:rPr lang="en-GB" sz="1200" dirty="0">
                <a:latin typeface="Arial" pitchFamily="34" charset="0"/>
                <a:cs typeface="Arial" pitchFamily="34" charset="0"/>
              </a:rPr>
              <a:t>), </a:t>
            </a:r>
            <a:r>
              <a:rPr lang="en-GB" sz="1200" i="1" dirty="0">
                <a:latin typeface="Arial" pitchFamily="34" charset="0"/>
                <a:cs typeface="Arial" pitchFamily="34" charset="0"/>
              </a:rPr>
              <a:t>Teaching in post-compulsory education</a:t>
            </a:r>
            <a:r>
              <a:rPr lang="en-GB" sz="1200" dirty="0">
                <a:latin typeface="Arial" pitchFamily="34" charset="0"/>
                <a:cs typeface="Arial" pitchFamily="34" charset="0"/>
              </a:rPr>
              <a:t>: policy, practice and values, London: David Fulton, pp. 135-152.</a:t>
            </a:r>
          </a:p>
          <a:p>
            <a:pPr>
              <a:buFont typeface="Arial" pitchFamily="34" charset="0"/>
              <a:buChar char="•"/>
            </a:pPr>
            <a:r>
              <a:rPr lang="en-GB" sz="1200" dirty="0">
                <a:latin typeface="Arial" pitchFamily="34" charset="0"/>
                <a:cs typeface="Arial" pitchFamily="34" charset="0"/>
              </a:rPr>
              <a:t> BBC (2017), </a:t>
            </a:r>
            <a:r>
              <a:rPr lang="en-GB" sz="1200" i="1" dirty="0">
                <a:latin typeface="Arial" pitchFamily="34" charset="0"/>
                <a:cs typeface="Arial" pitchFamily="34" charset="0"/>
              </a:rPr>
              <a:t>Graduates of Welsh universities 'lowest paid in the UK</a:t>
            </a:r>
            <a:r>
              <a:rPr lang="en-GB" sz="1200" dirty="0">
                <a:latin typeface="Arial" pitchFamily="34" charset="0"/>
                <a:cs typeface="Arial" pitchFamily="34" charset="0"/>
              </a:rPr>
              <a:t>'. </a:t>
            </a:r>
            <a:r>
              <a:rPr lang="en-GB" sz="1200" dirty="0">
                <a:latin typeface="Arial" pitchFamily="34" charset="0"/>
                <a:cs typeface="Arial" pitchFamily="34" charset="0"/>
                <a:hlinkClick r:id="rId3"/>
              </a:rPr>
              <a:t>https://www.bbc.co.uk/news/uk-wales-41552484</a:t>
            </a:r>
            <a:r>
              <a:rPr lang="en-GB" sz="1200" dirty="0">
                <a:latin typeface="Arial" pitchFamily="34" charset="0"/>
                <a:cs typeface="Arial" pitchFamily="34" charset="0"/>
              </a:rPr>
              <a:t> (Accessed 24/2/20).</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52</TotalTime>
  <Words>440</Words>
  <Application>Microsoft Office PowerPoint</Application>
  <PresentationFormat>A4 Paper (210x297 mm)</PresentationFormat>
  <Paragraphs>10</Paragraphs>
  <Slides>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Arial</vt:lpstr>
      <vt:lpstr>Calibri</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Viv</dc:creator>
  <cp:lastModifiedBy>Joshua Morgan (1906265)</cp:lastModifiedBy>
  <cp:revision>8</cp:revision>
  <dcterms:created xsi:type="dcterms:W3CDTF">2020-03-12T11:51:59Z</dcterms:created>
  <dcterms:modified xsi:type="dcterms:W3CDTF">2020-03-13T11:12:19Z</dcterms:modified>
</cp:coreProperties>
</file>