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47"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92985" autoAdjust="0"/>
  </p:normalViewPr>
  <p:slideViewPr>
    <p:cSldViewPr snapToGrid="0">
      <p:cViewPr varScale="1">
        <p:scale>
          <a:sx n="107" d="100"/>
          <a:sy n="107" d="100"/>
        </p:scale>
        <p:origin x="76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708BB6-9222-42A6-B36E-4EEDD8F8E1B8}" type="datetimeFigureOut">
              <a:rPr lang="en-GB" smtClean="0"/>
              <a:t>24/02/2025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B1F7E2-EEB5-4636-A59E-5A4D88CBBC23}" type="slidenum">
              <a:rPr lang="en-GB" smtClean="0"/>
              <a:t>‹#›</a:t>
            </a:fld>
            <a:endParaRPr lang="en-GB"/>
          </a:p>
        </p:txBody>
      </p:sp>
    </p:spTree>
    <p:extLst>
      <p:ext uri="{BB962C8B-B14F-4D97-AF65-F5344CB8AC3E}">
        <p14:creationId xmlns:p14="http://schemas.microsoft.com/office/powerpoint/2010/main" val="1337740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Water scarcity affects nearly 40% of the population worldwide with a quarter of the global population facing extreme water-related stress </a:t>
            </a:r>
            <a:r>
              <a:rPr lang="en-US" sz="1200" kern="1200" dirty="0">
                <a:solidFill>
                  <a:schemeClr val="tx1"/>
                </a:solidFill>
                <a:effectLst/>
                <a:latin typeface="+mn-lt"/>
                <a:ea typeface="+mn-ea"/>
                <a:cs typeface="+mn-cs"/>
              </a:rPr>
              <a:t>(UNDP, 2025)</a:t>
            </a:r>
            <a:r>
              <a:rPr lang="en-GB" sz="1200" kern="1200" dirty="0">
                <a:solidFill>
                  <a:schemeClr val="tx1"/>
                </a:solidFill>
                <a:effectLst/>
                <a:latin typeface="+mn-lt"/>
                <a:ea typeface="+mn-ea"/>
                <a:cs typeface="+mn-cs"/>
              </a:rPr>
              <a:t>. The hotel sector is one of the largest consumers of water with an average consumption of nearly 1,500 litres per day. As per studies, hotels can incorporate various green practices to conserve nearly 50% of their water consumption. Hospitality organizations worldwide have adopted multifarious practices to conserve water such as installing low-flow plumbing fixtures, smart irrigation systems, grey-water recycling systems and water-saving technologies. The research paper examines the impact of these practices on the hotels’ operations/profitability and provides recommendations on improving water conservation further in future.</a:t>
            </a:r>
            <a:endParaRPr lang="en-GB" dirty="0"/>
          </a:p>
        </p:txBody>
      </p:sp>
      <p:sp>
        <p:nvSpPr>
          <p:cNvPr id="4" name="Slide Number Placeholder 3"/>
          <p:cNvSpPr>
            <a:spLocks noGrp="1"/>
          </p:cNvSpPr>
          <p:nvPr>
            <p:ph type="sldNum" sz="quarter" idx="10"/>
          </p:nvPr>
        </p:nvSpPr>
        <p:spPr/>
        <p:txBody>
          <a:bodyPr/>
          <a:lstStyle/>
          <a:p>
            <a:fld id="{D2B1F7E2-EEB5-4636-A59E-5A4D88CBBC23}" type="slidenum">
              <a:rPr lang="en-GB" smtClean="0"/>
              <a:t>2</a:t>
            </a:fld>
            <a:endParaRPr lang="en-GB"/>
          </a:p>
        </p:txBody>
      </p:sp>
    </p:spTree>
    <p:extLst>
      <p:ext uri="{BB962C8B-B14F-4D97-AF65-F5344CB8AC3E}">
        <p14:creationId xmlns:p14="http://schemas.microsoft.com/office/powerpoint/2010/main" val="1567745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Studies show that a majority of modern-day customers prefer to buy products/services from eco-friendly organizations (White, et al., 2019)</a:t>
            </a:r>
            <a:r>
              <a:rPr lang="en-GB" sz="1200" kern="1200" dirty="0">
                <a:solidFill>
                  <a:schemeClr val="tx1"/>
                </a:solidFill>
                <a:effectLst/>
                <a:latin typeface="+mn-lt"/>
                <a:ea typeface="+mn-ea"/>
                <a:cs typeface="+mn-cs"/>
              </a:rPr>
              <a:t>. As such, sustainable practices are crucial for hotels/hospitality businesses. Examples of various environment-friendly practices are:</a:t>
            </a:r>
          </a:p>
          <a:p>
            <a:r>
              <a:rPr lang="en-GB" sz="1200" kern="1200" dirty="0">
                <a:solidFill>
                  <a:schemeClr val="tx1"/>
                </a:solidFill>
                <a:effectLst/>
                <a:latin typeface="+mn-lt"/>
                <a:ea typeface="+mn-ea"/>
                <a:cs typeface="+mn-cs"/>
              </a:rPr>
              <a:t>Hotels can save significant water volumes through various practices including installing low-flow fixtures, irrigation controllers and rainwater harvesting </a:t>
            </a:r>
            <a:r>
              <a:rPr lang="en-US" sz="1200" kern="1200" dirty="0">
                <a:solidFill>
                  <a:schemeClr val="tx1"/>
                </a:solidFill>
                <a:effectLst/>
                <a:latin typeface="+mn-lt"/>
                <a:ea typeface="+mn-ea"/>
                <a:cs typeface="+mn-cs"/>
              </a:rPr>
              <a:t>(Costa &amp; Costa, 2022)</a:t>
            </a:r>
            <a:r>
              <a:rPr lang="en-GB" sz="1200" kern="1200" dirty="0">
                <a:solidFill>
                  <a:schemeClr val="tx1"/>
                </a:solidFill>
                <a:effectLst/>
                <a:latin typeface="+mn-lt"/>
                <a:ea typeface="+mn-ea"/>
                <a:cs typeface="+mn-cs"/>
              </a:rPr>
              <a:t>. Energy costs can be drastically reduced by adopting efficient energy management systems, substituting normal lighting with LED lighting and using power-saving sensors </a:t>
            </a:r>
            <a:r>
              <a:rPr lang="en-US" sz="1200" kern="1200" dirty="0">
                <a:solidFill>
                  <a:schemeClr val="tx1"/>
                </a:solidFill>
                <a:effectLst/>
                <a:latin typeface="+mn-lt"/>
                <a:ea typeface="+mn-ea"/>
                <a:cs typeface="+mn-cs"/>
              </a:rPr>
              <a:t>(Ford &amp; </a:t>
            </a:r>
            <a:r>
              <a:rPr lang="en-US" sz="1200" kern="1200" dirty="0" err="1">
                <a:solidFill>
                  <a:schemeClr val="tx1"/>
                </a:solidFill>
                <a:effectLst/>
                <a:latin typeface="+mn-lt"/>
                <a:ea typeface="+mn-ea"/>
                <a:cs typeface="+mn-cs"/>
              </a:rPr>
              <a:t>Sturman</a:t>
            </a:r>
            <a:r>
              <a:rPr lang="en-US" sz="1200" kern="1200" dirty="0">
                <a:solidFill>
                  <a:schemeClr val="tx1"/>
                </a:solidFill>
                <a:effectLst/>
                <a:latin typeface="+mn-lt"/>
                <a:ea typeface="+mn-ea"/>
                <a:cs typeface="+mn-cs"/>
              </a:rPr>
              <a:t>, 2023)</a:t>
            </a:r>
            <a:r>
              <a:rPr lang="en-GB" sz="1200" kern="1200" dirty="0">
                <a:solidFill>
                  <a:schemeClr val="tx1"/>
                </a:solidFill>
                <a:effectLst/>
                <a:latin typeface="+mn-lt"/>
                <a:ea typeface="+mn-ea"/>
                <a:cs typeface="+mn-cs"/>
              </a:rPr>
              <a:t>. Some effective waste management practices in hotels are avoiding single-use plastics, donating excess food, using bio-digesters for food waste processing, and using waste-related data to make good informed decisions regarding correct food portions and menu </a:t>
            </a:r>
            <a:r>
              <a:rPr lang="en-US" sz="1200" kern="1200" dirty="0">
                <a:solidFill>
                  <a:schemeClr val="tx1"/>
                </a:solidFill>
                <a:effectLst/>
                <a:latin typeface="+mn-lt"/>
                <a:ea typeface="+mn-ea"/>
                <a:cs typeface="+mn-cs"/>
              </a:rPr>
              <a:t>(Sharma, et al., 2024)</a:t>
            </a:r>
            <a:r>
              <a:rPr lang="en-GB" sz="1200" kern="1200" dirty="0">
                <a:solidFill>
                  <a:schemeClr val="tx1"/>
                </a:solidFill>
                <a:effectLst/>
                <a:latin typeface="+mn-lt"/>
                <a:ea typeface="+mn-ea"/>
                <a:cs typeface="+mn-cs"/>
              </a:rPr>
              <a:t>. Hotels worldwide are also switching over to eco-friendly/non-toxic chemicals in house-keeping and other areas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Batabyal</a:t>
            </a:r>
            <a:r>
              <a:rPr lang="en-US" sz="1200" kern="1200" dirty="0">
                <a:solidFill>
                  <a:schemeClr val="tx1"/>
                </a:solidFill>
                <a:effectLst/>
                <a:latin typeface="+mn-lt"/>
                <a:ea typeface="+mn-ea"/>
                <a:cs typeface="+mn-cs"/>
              </a:rPr>
              <a:t> &amp; Das, 2019)</a:t>
            </a:r>
            <a:r>
              <a:rPr lang="en-GB" sz="1200" kern="1200" dirty="0">
                <a:solidFill>
                  <a:schemeClr val="tx1"/>
                </a:solidFill>
                <a:effectLst/>
                <a:latin typeface="+mn-lt"/>
                <a:ea typeface="+mn-ea"/>
                <a:cs typeface="+mn-cs"/>
              </a:rPr>
              <a:t>.  Collaborating with local suppliers helps hotels to not only reduce harmful emissions but also simplify supply chains </a:t>
            </a:r>
            <a:r>
              <a:rPr lang="en-US" sz="1200" kern="1200" dirty="0">
                <a:solidFill>
                  <a:schemeClr val="tx1"/>
                </a:solidFill>
                <a:effectLst/>
                <a:latin typeface="+mn-lt"/>
                <a:ea typeface="+mn-ea"/>
                <a:cs typeface="+mn-cs"/>
              </a:rPr>
              <a:t>(Cooper &amp; Hall, 2019)</a:t>
            </a:r>
            <a:r>
              <a:rPr lang="en-GB" sz="120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D2B1F7E2-EEB5-4636-A59E-5A4D88CBBC23}" type="slidenum">
              <a:rPr lang="en-GB" smtClean="0"/>
              <a:t>3</a:t>
            </a:fld>
            <a:endParaRPr lang="en-GB"/>
          </a:p>
        </p:txBody>
      </p:sp>
    </p:spTree>
    <p:extLst>
      <p:ext uri="{BB962C8B-B14F-4D97-AF65-F5344CB8AC3E}">
        <p14:creationId xmlns:p14="http://schemas.microsoft.com/office/powerpoint/2010/main" val="2996548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Water scarcity affects a significant share of the global population and the figure is likely to rise in future due to diminishing resources and increasing temperatures worldwide; as such conserving water is highly crucial for hotels, which are one of the major consumers of water resources (World Bank Group, 2022)</a:t>
            </a:r>
            <a:r>
              <a:rPr lang="en-GB" sz="1200" kern="1200" dirty="0">
                <a:solidFill>
                  <a:schemeClr val="tx1"/>
                </a:solidFill>
                <a:effectLst/>
                <a:latin typeface="+mn-lt"/>
                <a:ea typeface="+mn-ea"/>
                <a:cs typeface="+mn-cs"/>
              </a:rPr>
              <a:t>. Leading hospitality businesses have outlined strong water conservation goals, which reflects their commitment to environmental stewardship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Suárez-Fernández</a:t>
            </a:r>
            <a:r>
              <a:rPr lang="en-US" sz="1200" kern="1200" dirty="0">
                <a:solidFill>
                  <a:schemeClr val="tx1"/>
                </a:solidFill>
                <a:effectLst/>
                <a:latin typeface="+mn-lt"/>
                <a:ea typeface="+mn-ea"/>
                <a:cs typeface="+mn-cs"/>
              </a:rPr>
              <a:t>, et al., 2024)</a:t>
            </a:r>
            <a:r>
              <a:rPr lang="en-GB" sz="1200" kern="1200" dirty="0">
                <a:solidFill>
                  <a:schemeClr val="tx1"/>
                </a:solidFill>
                <a:effectLst/>
                <a:latin typeface="+mn-lt"/>
                <a:ea typeface="+mn-ea"/>
                <a:cs typeface="+mn-cs"/>
              </a:rPr>
              <a:t>. Several hotels worldwide have adopted multifarious water-conserving practices, including low-flow fixtures and smart irrigation systems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Gabarda-Mallorquí</a:t>
            </a:r>
            <a:r>
              <a:rPr lang="en-US" sz="1200" kern="1200" dirty="0">
                <a:solidFill>
                  <a:schemeClr val="tx1"/>
                </a:solidFill>
                <a:effectLst/>
                <a:latin typeface="+mn-lt"/>
                <a:ea typeface="+mn-ea"/>
                <a:cs typeface="+mn-cs"/>
              </a:rPr>
              <a:t>, et al., 2024)</a:t>
            </a:r>
            <a:r>
              <a:rPr lang="en-GB" sz="1200" kern="1200" dirty="0">
                <a:solidFill>
                  <a:schemeClr val="tx1"/>
                </a:solidFill>
                <a:effectLst/>
                <a:latin typeface="+mn-lt"/>
                <a:ea typeface="+mn-ea"/>
                <a:cs typeface="+mn-cs"/>
              </a:rPr>
              <a:t>. Examples of water-conserving fixtures include low-flow toilets, showerheads and faucets. Smart irrigation systems enable hotels to conserve significant water volumes as they control water usage based on weather conditions.</a:t>
            </a:r>
            <a:endParaRPr lang="en-GB" dirty="0"/>
          </a:p>
        </p:txBody>
      </p:sp>
      <p:sp>
        <p:nvSpPr>
          <p:cNvPr id="4" name="Slide Number Placeholder 3"/>
          <p:cNvSpPr>
            <a:spLocks noGrp="1"/>
          </p:cNvSpPr>
          <p:nvPr>
            <p:ph type="sldNum" sz="quarter" idx="10"/>
          </p:nvPr>
        </p:nvSpPr>
        <p:spPr/>
        <p:txBody>
          <a:bodyPr/>
          <a:lstStyle/>
          <a:p>
            <a:fld id="{D2B1F7E2-EEB5-4636-A59E-5A4D88CBBC23}" type="slidenum">
              <a:rPr lang="en-GB" smtClean="0"/>
              <a:t>4</a:t>
            </a:fld>
            <a:endParaRPr lang="en-GB"/>
          </a:p>
        </p:txBody>
      </p:sp>
    </p:spTree>
    <p:extLst>
      <p:ext uri="{BB962C8B-B14F-4D97-AF65-F5344CB8AC3E}">
        <p14:creationId xmlns:p14="http://schemas.microsoft.com/office/powerpoint/2010/main" val="17375064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Smart water management systems allow hotels to not only conserve substantial water volumes but also continue to provide their guests with exceptional experience. These systems help to pinpoint and address water leakages and areas of excessive consumption to facilitate prompt correction of the issue and minimize water waste </a:t>
            </a:r>
            <a:r>
              <a:rPr lang="en-US" sz="1200" kern="1200" dirty="0">
                <a:solidFill>
                  <a:schemeClr val="tx1"/>
                </a:solidFill>
                <a:effectLst/>
                <a:latin typeface="+mn-lt"/>
                <a:ea typeface="+mn-ea"/>
                <a:cs typeface="+mn-cs"/>
              </a:rPr>
              <a:t>(Santos &amp; Silva, 2019)</a:t>
            </a:r>
            <a:r>
              <a:rPr lang="en-GB" sz="1200" kern="1200" dirty="0">
                <a:solidFill>
                  <a:schemeClr val="tx1"/>
                </a:solidFill>
                <a:effectLst/>
                <a:latin typeface="+mn-lt"/>
                <a:ea typeface="+mn-ea"/>
                <a:cs typeface="+mn-cs"/>
              </a:rPr>
              <a:t>. Some hotels also encourage their suppliers to adopt good water management practices, which would result in good overall water conservation </a:t>
            </a:r>
            <a:r>
              <a:rPr lang="en-US" sz="1200" kern="1200" dirty="0">
                <a:solidFill>
                  <a:schemeClr val="tx1"/>
                </a:solidFill>
                <a:effectLst/>
                <a:latin typeface="+mn-lt"/>
                <a:ea typeface="+mn-ea"/>
                <a:cs typeface="+mn-cs"/>
              </a:rPr>
              <a:t>(Cooper &amp; </a:t>
            </a:r>
            <a:r>
              <a:rPr lang="en-US" sz="1200" kern="1200" dirty="0" err="1">
                <a:solidFill>
                  <a:schemeClr val="tx1"/>
                </a:solidFill>
                <a:effectLst/>
                <a:latin typeface="+mn-lt"/>
                <a:ea typeface="+mn-ea"/>
                <a:cs typeface="+mn-cs"/>
              </a:rPr>
              <a:t>Wahab</a:t>
            </a:r>
            <a:r>
              <a:rPr lang="en-US" sz="1200" kern="1200" dirty="0">
                <a:solidFill>
                  <a:schemeClr val="tx1"/>
                </a:solidFill>
                <a:effectLst/>
                <a:latin typeface="+mn-lt"/>
                <a:ea typeface="+mn-ea"/>
                <a:cs typeface="+mn-cs"/>
              </a:rPr>
              <a:t>, 2005)</a:t>
            </a:r>
            <a:r>
              <a:rPr lang="en-GB" sz="1200" kern="1200" dirty="0">
                <a:solidFill>
                  <a:schemeClr val="tx1"/>
                </a:solidFill>
                <a:effectLst/>
                <a:latin typeface="+mn-lt"/>
                <a:ea typeface="+mn-ea"/>
                <a:cs typeface="+mn-cs"/>
              </a:rPr>
              <a:t>. Educating guests/employees about water conservation and its significance is also highly crucial for attaining excellent water savings. For example, hotels can encourage guests to reuse towels or avoid excessive laundry through appropriate room signage.</a:t>
            </a:r>
            <a:endParaRPr lang="en-GB" dirty="0"/>
          </a:p>
        </p:txBody>
      </p:sp>
      <p:sp>
        <p:nvSpPr>
          <p:cNvPr id="4" name="Slide Number Placeholder 3"/>
          <p:cNvSpPr>
            <a:spLocks noGrp="1"/>
          </p:cNvSpPr>
          <p:nvPr>
            <p:ph type="sldNum" sz="quarter" idx="10"/>
          </p:nvPr>
        </p:nvSpPr>
        <p:spPr/>
        <p:txBody>
          <a:bodyPr/>
          <a:lstStyle/>
          <a:p>
            <a:fld id="{D2B1F7E2-EEB5-4636-A59E-5A4D88CBBC23}" type="slidenum">
              <a:rPr lang="en-GB" smtClean="0"/>
              <a:t>5</a:t>
            </a:fld>
            <a:endParaRPr lang="en-GB"/>
          </a:p>
        </p:txBody>
      </p:sp>
    </p:spTree>
    <p:extLst>
      <p:ext uri="{BB962C8B-B14F-4D97-AF65-F5344CB8AC3E}">
        <p14:creationId xmlns:p14="http://schemas.microsoft.com/office/powerpoint/2010/main" val="187134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Driven by a strong desire to make a positive impact on the planet, many hotel brands worldwide have adopted various sustainability measures including decreasing carbon emissions, conserving natural resources such as water and incorporating effective water management practices </a:t>
            </a:r>
            <a:r>
              <a:rPr lang="en-US" sz="1200" kern="1200" dirty="0">
                <a:solidFill>
                  <a:schemeClr val="tx1"/>
                </a:solidFill>
                <a:effectLst/>
                <a:latin typeface="+mn-lt"/>
                <a:ea typeface="+mn-ea"/>
                <a:cs typeface="+mn-cs"/>
              </a:rPr>
              <a:t>(Tribe, 2009)</a:t>
            </a:r>
            <a:r>
              <a:rPr lang="en-GB" sz="1200" kern="1200" dirty="0">
                <a:solidFill>
                  <a:schemeClr val="tx1"/>
                </a:solidFill>
                <a:effectLst/>
                <a:latin typeface="+mn-lt"/>
                <a:ea typeface="+mn-ea"/>
                <a:cs typeface="+mn-cs"/>
              </a:rPr>
              <a:t>. Several hotels in different countries have implemented multifarious water conservation measures successfully, which is a testament to the feasibility and benefits of these practices. One such shining example of environmental stewardship is Marriott International, a leading hotel chain, which has adopted various initiatives to conserve significant water volumes and generate a positive impact on the environment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Sandang</a:t>
            </a:r>
            <a:r>
              <a:rPr lang="en-US" sz="1200" kern="1200" dirty="0">
                <a:solidFill>
                  <a:schemeClr val="tx1"/>
                </a:solidFill>
                <a:effectLst/>
                <a:latin typeface="+mn-lt"/>
                <a:ea typeface="+mn-ea"/>
                <a:cs typeface="+mn-cs"/>
              </a:rPr>
              <a:t> &amp; Cole, 2022)</a:t>
            </a:r>
            <a:r>
              <a:rPr lang="en-GB" sz="120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D2B1F7E2-EEB5-4636-A59E-5A4D88CBBC23}" type="slidenum">
              <a:rPr lang="en-GB" smtClean="0"/>
              <a:t>6</a:t>
            </a:fld>
            <a:endParaRPr lang="en-GB"/>
          </a:p>
        </p:txBody>
      </p:sp>
    </p:spTree>
    <p:extLst>
      <p:ext uri="{BB962C8B-B14F-4D97-AF65-F5344CB8AC3E}">
        <p14:creationId xmlns:p14="http://schemas.microsoft.com/office/powerpoint/2010/main" val="7804509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Marriott International hotel chain attained significant water savings by using various initiatives, some of which include low-flow water fixtures such as showerheads and faucets and decreasing the buffet plate size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Sandang</a:t>
            </a:r>
            <a:r>
              <a:rPr lang="en-US" sz="1200" kern="1200" dirty="0">
                <a:solidFill>
                  <a:schemeClr val="tx1"/>
                </a:solidFill>
                <a:effectLst/>
                <a:latin typeface="+mn-lt"/>
                <a:ea typeface="+mn-ea"/>
                <a:cs typeface="+mn-cs"/>
              </a:rPr>
              <a:t> &amp; Cole, 2022)</a:t>
            </a:r>
            <a:r>
              <a:rPr lang="en-GB" sz="1200" kern="1200" dirty="0">
                <a:solidFill>
                  <a:schemeClr val="tx1"/>
                </a:solidFill>
                <a:effectLst/>
                <a:latin typeface="+mn-lt"/>
                <a:ea typeface="+mn-ea"/>
                <a:cs typeface="+mn-cs"/>
              </a:rPr>
              <a:t>. Hotel businesses also carry out less-frequent washing cycles for bed sheets, towels and other linen; cultivate drought-resistant plants (Xeriscaping); and collect/reuse rainwater for different non-potable applications. ITC Grand </a:t>
            </a:r>
            <a:r>
              <a:rPr lang="en-GB" sz="1200" kern="1200" dirty="0" err="1">
                <a:solidFill>
                  <a:schemeClr val="tx1"/>
                </a:solidFill>
                <a:effectLst/>
                <a:latin typeface="+mn-lt"/>
                <a:ea typeface="+mn-ea"/>
                <a:cs typeface="+mn-cs"/>
              </a:rPr>
              <a:t>Chola</a:t>
            </a:r>
            <a:r>
              <a:rPr lang="en-GB" sz="1200" kern="1200" dirty="0">
                <a:solidFill>
                  <a:schemeClr val="tx1"/>
                </a:solidFill>
                <a:effectLst/>
                <a:latin typeface="+mn-lt"/>
                <a:ea typeface="+mn-ea"/>
                <a:cs typeface="+mn-cs"/>
              </a:rPr>
              <a:t>, a Chennai (India)-based hotel, successfully embarked on rainwater harvesting and uses the water so collected for landscape irrigation and other applications.</a:t>
            </a:r>
            <a:endParaRPr lang="en-GB" dirty="0"/>
          </a:p>
        </p:txBody>
      </p:sp>
      <p:sp>
        <p:nvSpPr>
          <p:cNvPr id="4" name="Slide Number Placeholder 3"/>
          <p:cNvSpPr>
            <a:spLocks noGrp="1"/>
          </p:cNvSpPr>
          <p:nvPr>
            <p:ph type="sldNum" sz="quarter" idx="10"/>
          </p:nvPr>
        </p:nvSpPr>
        <p:spPr/>
        <p:txBody>
          <a:bodyPr/>
          <a:lstStyle/>
          <a:p>
            <a:fld id="{D2B1F7E2-EEB5-4636-A59E-5A4D88CBBC23}" type="slidenum">
              <a:rPr lang="en-GB" smtClean="0"/>
              <a:t>7</a:t>
            </a:fld>
            <a:endParaRPr lang="en-GB"/>
          </a:p>
        </p:txBody>
      </p:sp>
    </p:spTree>
    <p:extLst>
      <p:ext uri="{BB962C8B-B14F-4D97-AF65-F5344CB8AC3E}">
        <p14:creationId xmlns:p14="http://schemas.microsoft.com/office/powerpoint/2010/main" val="2990639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research paper primarily aims to analyse the importance/impact of the various environment-friendly measures adopted by hotel/hospitality businesses on their operations/profits, with specific focus on water conservation. For this purpose, relevant academic sources such as books, journals and trusted websites were identified. Examples of academic sources include trusted journals such as ‘International Journal of Hospitality Management’ and ‘Current Issues in Tourism’. Key words used in the Internet-based research of relevant articles were “water conservation in hotels” and “advantages and disadvantages to the hotel”. After screening the articles, relevant sources were shortlisted to provide the right direction to the study. The relevant data so collected was analysed using appropriate theories/frameworks (example: PEST framework) and key inferences were arrived at to provide appropriate recommendations on how hotels can conserve water more effectively in future to attain higher revenues and improve their environmental impact </a:t>
            </a:r>
            <a:r>
              <a:rPr lang="en-US" sz="1200" kern="1200" dirty="0">
                <a:solidFill>
                  <a:schemeClr val="tx1"/>
                </a:solidFill>
                <a:effectLst/>
                <a:latin typeface="+mn-lt"/>
                <a:ea typeface="+mn-ea"/>
                <a:cs typeface="+mn-cs"/>
              </a:rPr>
              <a:t>(Clegg, et al., 2020)</a:t>
            </a:r>
            <a:r>
              <a:rPr lang="en-GB" sz="120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D2B1F7E2-EEB5-4636-A59E-5A4D88CBBC23}" type="slidenum">
              <a:rPr lang="en-GB" smtClean="0"/>
              <a:t>8</a:t>
            </a:fld>
            <a:endParaRPr lang="en-GB"/>
          </a:p>
        </p:txBody>
      </p:sp>
    </p:spTree>
    <p:extLst>
      <p:ext uri="{BB962C8B-B14F-4D97-AF65-F5344CB8AC3E}">
        <p14:creationId xmlns:p14="http://schemas.microsoft.com/office/powerpoint/2010/main" val="29959443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a growing number of environment-conscious customers worldwide; hotels and hospitality businesses that focus on and execute water-sustainability measures are likely to attract a large number of these customers, which can help boost revenues/profits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Oriade</a:t>
            </a:r>
            <a:r>
              <a:rPr lang="en-US" sz="1200" kern="1200" dirty="0">
                <a:solidFill>
                  <a:schemeClr val="tx1"/>
                </a:solidFill>
                <a:effectLst/>
                <a:latin typeface="+mn-lt"/>
                <a:ea typeface="+mn-ea"/>
                <a:cs typeface="+mn-cs"/>
              </a:rPr>
              <a:t>, et al., 2021)</a:t>
            </a:r>
            <a:r>
              <a:rPr lang="en-GB" sz="1200" kern="1200" dirty="0">
                <a:solidFill>
                  <a:schemeClr val="tx1"/>
                </a:solidFill>
                <a:effectLst/>
                <a:latin typeface="+mn-lt"/>
                <a:ea typeface="+mn-ea"/>
                <a:cs typeface="+mn-cs"/>
              </a:rPr>
              <a:t>. PEST is a strategic framework that can be used to analyse the various ways in which the external environmental factors – Political, Economic, Social and Technological factors – can affect their water-conserving practices and processes </a:t>
            </a:r>
            <a:r>
              <a:rPr lang="en-US" sz="1200" kern="1200" dirty="0">
                <a:solidFill>
                  <a:schemeClr val="tx1"/>
                </a:solidFill>
                <a:effectLst/>
                <a:latin typeface="+mn-lt"/>
                <a:ea typeface="+mn-ea"/>
                <a:cs typeface="+mn-cs"/>
              </a:rPr>
              <a:t>(Costa &amp; Costa, 2022)</a:t>
            </a:r>
            <a:r>
              <a:rPr lang="en-GB" sz="120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D2B1F7E2-EEB5-4636-A59E-5A4D88CBBC23}" type="slidenum">
              <a:rPr lang="en-GB" smtClean="0"/>
              <a:t>9</a:t>
            </a:fld>
            <a:endParaRPr lang="en-GB"/>
          </a:p>
        </p:txBody>
      </p:sp>
    </p:spTree>
    <p:extLst>
      <p:ext uri="{BB962C8B-B14F-4D97-AF65-F5344CB8AC3E}">
        <p14:creationId xmlns:p14="http://schemas.microsoft.com/office/powerpoint/2010/main" val="41203227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Political factors that influence hotel/hospitality business’s water conservation initiatives are rules/regulations and incentives/subsidies that promote water-conserving practices; for example, in certain countries, governments provide incentives to businesses to implement environment-friendly measures. The UK government enforces specific regulations and sets targets for businesses to reduce their per capita water consumption </a:t>
            </a:r>
            <a:r>
              <a:rPr lang="en-US" sz="1200" kern="1200" dirty="0">
                <a:solidFill>
                  <a:schemeClr val="tx1"/>
                </a:solidFill>
                <a:effectLst/>
                <a:latin typeface="+mn-lt"/>
                <a:ea typeface="+mn-ea"/>
                <a:cs typeface="+mn-cs"/>
              </a:rPr>
              <a:t>(GOV.UK, 2023)</a:t>
            </a:r>
            <a:r>
              <a:rPr lang="en-GB" sz="1200" kern="1200" dirty="0">
                <a:solidFill>
                  <a:schemeClr val="tx1"/>
                </a:solidFill>
                <a:effectLst/>
                <a:latin typeface="+mn-lt"/>
                <a:ea typeface="+mn-ea"/>
                <a:cs typeface="+mn-cs"/>
              </a:rPr>
              <a:t>. These initiatives have helped UK attain significant water savings (several million litres).  </a:t>
            </a:r>
          </a:p>
          <a:p>
            <a:r>
              <a:rPr lang="en-GB" sz="1200" kern="1200" dirty="0">
                <a:solidFill>
                  <a:schemeClr val="tx1"/>
                </a:solidFill>
                <a:effectLst/>
                <a:latin typeface="+mn-lt"/>
                <a:ea typeface="+mn-ea"/>
                <a:cs typeface="+mn-cs"/>
              </a:rPr>
              <a:t>Increasing water scarcity worldwide has led to rising operational costs for businesses; incorporating water-conserving technologies/methods can help hotels/hospitality businesses to attain major cost savings and increased profitability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Brotherton</a:t>
            </a:r>
            <a:r>
              <a:rPr lang="en-US" sz="1200" kern="1200" dirty="0">
                <a:solidFill>
                  <a:schemeClr val="tx1"/>
                </a:solidFill>
                <a:effectLst/>
                <a:latin typeface="+mn-lt"/>
                <a:ea typeface="+mn-ea"/>
                <a:cs typeface="+mn-cs"/>
              </a:rPr>
              <a:t>, 2008)</a:t>
            </a:r>
            <a:r>
              <a:rPr lang="en-GB" sz="1200" kern="1200" dirty="0">
                <a:solidFill>
                  <a:schemeClr val="tx1"/>
                </a:solidFill>
                <a:effectLst/>
                <a:latin typeface="+mn-lt"/>
                <a:ea typeface="+mn-ea"/>
                <a:cs typeface="+mn-cs"/>
              </a:rPr>
              <a:t>. For example, beef production involves significant water volumes; </a:t>
            </a:r>
            <a:r>
              <a:rPr lang="en-GB" sz="1200" kern="1200" dirty="0" err="1">
                <a:solidFill>
                  <a:schemeClr val="tx1"/>
                </a:solidFill>
                <a:effectLst/>
                <a:latin typeface="+mn-lt"/>
                <a:ea typeface="+mn-ea"/>
                <a:cs typeface="+mn-cs"/>
              </a:rPr>
              <a:t>Soneva</a:t>
            </a:r>
            <a:r>
              <a:rPr lang="en-GB" sz="1200" kern="1200" dirty="0">
                <a:solidFill>
                  <a:schemeClr val="tx1"/>
                </a:solidFill>
                <a:effectLst/>
                <a:latin typeface="+mn-lt"/>
                <a:ea typeface="+mn-ea"/>
                <a:cs typeface="+mn-cs"/>
              </a:rPr>
              <a:t> Hotel could attain a significant 9% reduction in its overall costs by replacing beef with other alternatives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Studente</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Cattaneo</a:t>
            </a:r>
            <a:r>
              <a:rPr lang="en-US" sz="1200" kern="1200" dirty="0">
                <a:solidFill>
                  <a:schemeClr val="tx1"/>
                </a:solidFill>
                <a:effectLst/>
                <a:latin typeface="+mn-lt"/>
                <a:ea typeface="+mn-ea"/>
                <a:cs typeface="+mn-cs"/>
              </a:rPr>
              <a:t>, 2023)</a:t>
            </a:r>
            <a:r>
              <a:rPr lang="en-GB" sz="1200" kern="1200" dirty="0">
                <a:solidFill>
                  <a:schemeClr val="tx1"/>
                </a:solidFill>
                <a:effectLst/>
                <a:latin typeface="+mn-lt"/>
                <a:ea typeface="+mn-ea"/>
                <a:cs typeface="+mn-cs"/>
              </a:rPr>
              <a:t>. Further, hotels, which consume significant local water resources are at risk of ruining their repute, which can adversely impact their revenues. Given the growing consumer awareness about water conservation and sustainability, businesses that prioritize these measures would attract a larger clientele and earn greater profits.</a:t>
            </a:r>
            <a:endParaRPr lang="en-GB" dirty="0"/>
          </a:p>
        </p:txBody>
      </p:sp>
      <p:sp>
        <p:nvSpPr>
          <p:cNvPr id="4" name="Slide Number Placeholder 3"/>
          <p:cNvSpPr>
            <a:spLocks noGrp="1"/>
          </p:cNvSpPr>
          <p:nvPr>
            <p:ph type="sldNum" sz="quarter" idx="10"/>
          </p:nvPr>
        </p:nvSpPr>
        <p:spPr/>
        <p:txBody>
          <a:bodyPr/>
          <a:lstStyle/>
          <a:p>
            <a:fld id="{D2B1F7E2-EEB5-4636-A59E-5A4D88CBBC23}" type="slidenum">
              <a:rPr lang="en-GB" smtClean="0"/>
              <a:t>10</a:t>
            </a:fld>
            <a:endParaRPr lang="en-GB"/>
          </a:p>
        </p:txBody>
      </p:sp>
    </p:spTree>
    <p:extLst>
      <p:ext uri="{BB962C8B-B14F-4D97-AF65-F5344CB8AC3E}">
        <p14:creationId xmlns:p14="http://schemas.microsoft.com/office/powerpoint/2010/main" val="40483832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Hotels/hospitality businesses are major consumers of water resources, given that the average daily water consumption of a single hotel is nearly 1,500 litres </a:t>
            </a:r>
            <a:r>
              <a:rPr lang="en-US" sz="1200" kern="1200" dirty="0">
                <a:solidFill>
                  <a:schemeClr val="tx1"/>
                </a:solidFill>
                <a:effectLst/>
                <a:latin typeface="+mn-lt"/>
                <a:ea typeface="+mn-ea"/>
                <a:cs typeface="+mn-cs"/>
              </a:rPr>
              <a:t>(Morrison, 2022)</a:t>
            </a:r>
            <a:r>
              <a:rPr lang="en-GB" sz="1200" kern="1200" dirty="0">
                <a:solidFill>
                  <a:schemeClr val="tx1"/>
                </a:solidFill>
                <a:effectLst/>
                <a:latin typeface="+mn-lt"/>
                <a:ea typeface="+mn-ea"/>
                <a:cs typeface="+mn-cs"/>
              </a:rPr>
              <a:t>. Growing environment-consciousness among modern-day customers and water scarcity worldwide places greater pressure on hotels to adopt effective water conservation practices. According to recent research, most of the customers prefer businesses that adopt sustainable practices </a:t>
            </a:r>
            <a:r>
              <a:rPr lang="en-US" sz="1200" kern="1200" dirty="0">
                <a:solidFill>
                  <a:schemeClr val="tx1"/>
                </a:solidFill>
                <a:effectLst/>
                <a:latin typeface="+mn-lt"/>
                <a:ea typeface="+mn-ea"/>
                <a:cs typeface="+mn-cs"/>
              </a:rPr>
              <a:t>(Costa &amp; Costa, 2022)</a:t>
            </a:r>
            <a:r>
              <a:rPr lang="en-GB" sz="1200" kern="1200" dirty="0">
                <a:solidFill>
                  <a:schemeClr val="tx1"/>
                </a:solidFill>
                <a:effectLst/>
                <a:latin typeface="+mn-lt"/>
                <a:ea typeface="+mn-ea"/>
                <a:cs typeface="+mn-cs"/>
              </a:rPr>
              <a:t>. Hotels, which implement and promote water-conserving practices, are hence likely to attract a larger clientele and earn greater profits. </a:t>
            </a:r>
          </a:p>
          <a:p>
            <a:r>
              <a:rPr lang="en-GB" sz="1200" kern="1200" dirty="0">
                <a:solidFill>
                  <a:schemeClr val="tx1"/>
                </a:solidFill>
                <a:effectLst/>
                <a:latin typeface="+mn-lt"/>
                <a:ea typeface="+mn-ea"/>
                <a:cs typeface="+mn-cs"/>
              </a:rPr>
              <a:t>Recent technological advancements facilitate significant water conservation in hotels while not compromising on providing excellent customer experience </a:t>
            </a:r>
            <a:r>
              <a:rPr lang="en-US" sz="1200" kern="1200" dirty="0">
                <a:solidFill>
                  <a:schemeClr val="tx1"/>
                </a:solidFill>
                <a:effectLst/>
                <a:latin typeface="+mn-lt"/>
                <a:ea typeface="+mn-ea"/>
                <a:cs typeface="+mn-cs"/>
              </a:rPr>
              <a:t>(Ford &amp; </a:t>
            </a:r>
            <a:r>
              <a:rPr lang="en-US" sz="1200" kern="1200" dirty="0" err="1">
                <a:solidFill>
                  <a:schemeClr val="tx1"/>
                </a:solidFill>
                <a:effectLst/>
                <a:latin typeface="+mn-lt"/>
                <a:ea typeface="+mn-ea"/>
                <a:cs typeface="+mn-cs"/>
              </a:rPr>
              <a:t>Sturman</a:t>
            </a:r>
            <a:r>
              <a:rPr lang="en-US" sz="1200" kern="1200" dirty="0">
                <a:solidFill>
                  <a:schemeClr val="tx1"/>
                </a:solidFill>
                <a:effectLst/>
                <a:latin typeface="+mn-lt"/>
                <a:ea typeface="+mn-ea"/>
                <a:cs typeface="+mn-cs"/>
              </a:rPr>
              <a:t>, 2023)</a:t>
            </a:r>
            <a:r>
              <a:rPr lang="en-GB" sz="1200" kern="1200" dirty="0">
                <a:solidFill>
                  <a:schemeClr val="tx1"/>
                </a:solidFill>
                <a:effectLst/>
                <a:latin typeface="+mn-lt"/>
                <a:ea typeface="+mn-ea"/>
                <a:cs typeface="+mn-cs"/>
              </a:rPr>
              <a:t>. Examples include low-flow faucets/showerheads/toilets; faucet aerators that combine water with air to maintain pressure while reducing water volume; dual-flush toilets that allow guests to select water volumes for each flush; and sensor-activated fixtures, leak detection systems and </a:t>
            </a:r>
            <a:r>
              <a:rPr lang="en-GB" sz="1200" kern="1200" dirty="0" err="1">
                <a:solidFill>
                  <a:schemeClr val="tx1"/>
                </a:solidFill>
                <a:effectLst/>
                <a:latin typeface="+mn-lt"/>
                <a:ea typeface="+mn-ea"/>
                <a:cs typeface="+mn-cs"/>
              </a:rPr>
              <a:t>IoT</a:t>
            </a:r>
            <a:r>
              <a:rPr lang="en-GB" sz="1200" kern="1200" dirty="0">
                <a:solidFill>
                  <a:schemeClr val="tx1"/>
                </a:solidFill>
                <a:effectLst/>
                <a:latin typeface="+mn-lt"/>
                <a:ea typeface="+mn-ea"/>
                <a:cs typeface="+mn-cs"/>
              </a:rPr>
              <a:t>-enabled smart water management systems, which help monitor water consumption in real time and facilitate targeted intervention. Data analytics represents another key tool, which enables hotels to monitor water usage in real-time, identify and correct leakages/excessive consumption and formulate appropriate water-conserving strategies. All these advancements help build the hotel’s image as an eco-friendly organization, which would help attract more clientele and earn higher profits.</a:t>
            </a:r>
            <a:endParaRPr lang="en-GB" dirty="0"/>
          </a:p>
        </p:txBody>
      </p:sp>
      <p:sp>
        <p:nvSpPr>
          <p:cNvPr id="4" name="Slide Number Placeholder 3"/>
          <p:cNvSpPr>
            <a:spLocks noGrp="1"/>
          </p:cNvSpPr>
          <p:nvPr>
            <p:ph type="sldNum" sz="quarter" idx="10"/>
          </p:nvPr>
        </p:nvSpPr>
        <p:spPr/>
        <p:txBody>
          <a:bodyPr/>
          <a:lstStyle/>
          <a:p>
            <a:fld id="{D2B1F7E2-EEB5-4636-A59E-5A4D88CBBC23}" type="slidenum">
              <a:rPr lang="en-GB" smtClean="0"/>
              <a:t>11</a:t>
            </a:fld>
            <a:endParaRPr lang="en-GB"/>
          </a:p>
        </p:txBody>
      </p:sp>
    </p:spTree>
    <p:extLst>
      <p:ext uri="{BB962C8B-B14F-4D97-AF65-F5344CB8AC3E}">
        <p14:creationId xmlns:p14="http://schemas.microsoft.com/office/powerpoint/2010/main" val="9423962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above figure provides a summary of the impact of important external environmental factors (Political, Economic, Social and Technological) on the hotel/hospitality business’s water conservation practices.</a:t>
            </a:r>
            <a:endParaRPr lang="en-GB" dirty="0"/>
          </a:p>
        </p:txBody>
      </p:sp>
      <p:sp>
        <p:nvSpPr>
          <p:cNvPr id="4" name="Slide Number Placeholder 3"/>
          <p:cNvSpPr>
            <a:spLocks noGrp="1"/>
          </p:cNvSpPr>
          <p:nvPr>
            <p:ph type="sldNum" sz="quarter" idx="10"/>
          </p:nvPr>
        </p:nvSpPr>
        <p:spPr/>
        <p:txBody>
          <a:bodyPr/>
          <a:lstStyle/>
          <a:p>
            <a:fld id="{D2B1F7E2-EEB5-4636-A59E-5A4D88CBBC23}" type="slidenum">
              <a:rPr lang="en-GB" smtClean="0"/>
              <a:t>12</a:t>
            </a:fld>
            <a:endParaRPr lang="en-GB"/>
          </a:p>
        </p:txBody>
      </p:sp>
    </p:spTree>
    <p:extLst>
      <p:ext uri="{BB962C8B-B14F-4D97-AF65-F5344CB8AC3E}">
        <p14:creationId xmlns:p14="http://schemas.microsoft.com/office/powerpoint/2010/main" val="4710282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Several hotels worldwide have implemented various water-saving measures effectively; some examples include Marriott International, which uses low-flow showerheads/faucets and smaller buffet plate size to attain considerable water savings (Santos &amp; Silva, 2019).  Examples of </a:t>
            </a:r>
            <a:r>
              <a:rPr lang="en-GB" sz="1200" kern="1200" dirty="0">
                <a:solidFill>
                  <a:schemeClr val="tx1"/>
                </a:solidFill>
                <a:effectLst/>
                <a:latin typeface="+mn-lt"/>
                <a:ea typeface="+mn-ea"/>
                <a:cs typeface="+mn-cs"/>
              </a:rPr>
              <a:t>hotels/resorts that have successfully used desalination and rainwater harvesting to address their water requirements are Hilton’s Conrad Washington, DC hotel, Marriott’s Le </a:t>
            </a:r>
            <a:r>
              <a:rPr lang="en-GB" sz="1200" kern="1200" dirty="0" err="1">
                <a:solidFill>
                  <a:schemeClr val="tx1"/>
                </a:solidFill>
                <a:effectLst/>
                <a:latin typeface="+mn-lt"/>
                <a:ea typeface="+mn-ea"/>
                <a:cs typeface="+mn-cs"/>
              </a:rPr>
              <a:t>Méridien</a:t>
            </a:r>
            <a:r>
              <a:rPr lang="en-GB" sz="1200" kern="1200" dirty="0">
                <a:solidFill>
                  <a:schemeClr val="tx1"/>
                </a:solidFill>
                <a:effectLst/>
                <a:latin typeface="+mn-lt"/>
                <a:ea typeface="+mn-ea"/>
                <a:cs typeface="+mn-cs"/>
              </a:rPr>
              <a:t> Maldives Resort &amp; Spa and </a:t>
            </a:r>
            <a:r>
              <a:rPr lang="en-GB" sz="1200" kern="1200" dirty="0" err="1">
                <a:solidFill>
                  <a:schemeClr val="tx1"/>
                </a:solidFill>
                <a:effectLst/>
                <a:latin typeface="+mn-lt"/>
                <a:ea typeface="+mn-ea"/>
                <a:cs typeface="+mn-cs"/>
              </a:rPr>
              <a:t>Taj</a:t>
            </a:r>
            <a:r>
              <a:rPr lang="en-GB" sz="1200" kern="1200" dirty="0">
                <a:solidFill>
                  <a:schemeClr val="tx1"/>
                </a:solidFill>
                <a:effectLst/>
                <a:latin typeface="+mn-lt"/>
                <a:ea typeface="+mn-ea"/>
                <a:cs typeface="+mn-cs"/>
              </a:rPr>
              <a:t> Exotica Resort &amp; Spa (Maldives). Six Senses, another resort business, effectively uses grey-water recycling and rainwater harvesting for water conservation.</a:t>
            </a:r>
          </a:p>
          <a:p>
            <a:r>
              <a:rPr lang="en-US" sz="1200" kern="1200" dirty="0">
                <a:solidFill>
                  <a:schemeClr val="tx1"/>
                </a:solidFill>
                <a:effectLst/>
                <a:latin typeface="+mn-lt"/>
                <a:ea typeface="+mn-ea"/>
                <a:cs typeface="+mn-cs"/>
              </a:rPr>
              <a:t>Although water conservation initiatives provide significant ecological benefits and enable businesses to earn higher revenues, there can be potential disadvantages. Installation of low-flow plumbing fixtures and rainwater harvesting and grey-water recycling facilities might require heavy upfront investment, which can affect the hotel’s margins (</a:t>
            </a:r>
            <a:r>
              <a:rPr lang="en-US" sz="1200" kern="1200" dirty="0" err="1">
                <a:solidFill>
                  <a:schemeClr val="tx1"/>
                </a:solidFill>
                <a:effectLst/>
                <a:latin typeface="+mn-lt"/>
                <a:ea typeface="+mn-ea"/>
                <a:cs typeface="+mn-cs"/>
              </a:rPr>
              <a:t>Batabyal</a:t>
            </a:r>
            <a:r>
              <a:rPr lang="en-US" sz="1200" kern="1200" dirty="0">
                <a:solidFill>
                  <a:schemeClr val="tx1"/>
                </a:solidFill>
                <a:effectLst/>
                <a:latin typeface="+mn-lt"/>
                <a:ea typeface="+mn-ea"/>
                <a:cs typeface="+mn-cs"/>
              </a:rPr>
              <a:t> &amp; Das, 2019)</a:t>
            </a:r>
            <a:r>
              <a:rPr lang="en-GB" sz="1200" kern="1200" dirty="0">
                <a:solidFill>
                  <a:schemeClr val="tx1"/>
                </a:solidFill>
                <a:effectLst/>
                <a:latin typeface="+mn-lt"/>
                <a:ea typeface="+mn-ea"/>
                <a:cs typeface="+mn-cs"/>
              </a:rPr>
              <a:t>. Regular maintenance of these water-conserving equipment/systems is mandatory to ensure zero leakages and good water quality. Lower water pressure can result from low-flow fixtures, which might cause discomfort to guests </a:t>
            </a:r>
            <a:r>
              <a:rPr lang="en-US" sz="1200" kern="1200" dirty="0">
                <a:solidFill>
                  <a:schemeClr val="tx1"/>
                </a:solidFill>
                <a:effectLst/>
                <a:latin typeface="+mn-lt"/>
                <a:ea typeface="+mn-ea"/>
                <a:cs typeface="+mn-cs"/>
              </a:rPr>
              <a:t>(Mill, 2012)</a:t>
            </a:r>
            <a:r>
              <a:rPr lang="en-GB" sz="1200" kern="1200" dirty="0">
                <a:solidFill>
                  <a:schemeClr val="tx1"/>
                </a:solidFill>
                <a:effectLst/>
                <a:latin typeface="+mn-lt"/>
                <a:ea typeface="+mn-ea"/>
                <a:cs typeface="+mn-cs"/>
              </a:rPr>
              <a:t>. Employees’ knowledge/cooperation is crucial for water-conserving systems’ effectiveness; however, there is a lack of formal training systems for this purpose in the hotel sector.</a:t>
            </a:r>
            <a:endParaRPr lang="en-GB" dirty="0"/>
          </a:p>
        </p:txBody>
      </p:sp>
      <p:sp>
        <p:nvSpPr>
          <p:cNvPr id="4" name="Slide Number Placeholder 3"/>
          <p:cNvSpPr>
            <a:spLocks noGrp="1"/>
          </p:cNvSpPr>
          <p:nvPr>
            <p:ph type="sldNum" sz="quarter" idx="10"/>
          </p:nvPr>
        </p:nvSpPr>
        <p:spPr/>
        <p:txBody>
          <a:bodyPr/>
          <a:lstStyle/>
          <a:p>
            <a:fld id="{D2B1F7E2-EEB5-4636-A59E-5A4D88CBBC23}" type="slidenum">
              <a:rPr lang="en-GB" smtClean="0"/>
              <a:t>13</a:t>
            </a:fld>
            <a:endParaRPr lang="en-GB"/>
          </a:p>
        </p:txBody>
      </p:sp>
    </p:spTree>
    <p:extLst>
      <p:ext uri="{BB962C8B-B14F-4D97-AF65-F5344CB8AC3E}">
        <p14:creationId xmlns:p14="http://schemas.microsoft.com/office/powerpoint/2010/main" val="17759263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Environment-friendly practices such as water conservation enable hotels to reduce their environmental impact and earn greater revenues/profits by attracting the growing number of environment-conscious customers. Multifarious methods such as low-flow plumbing fixtures, rainwater harvesting, grey-water recycling, smart water management systems and employee/guest education are used by hotels worldwide to attain significant water savings. The research paper uses the PEST framework to examine various external environmental factors that influence a hotel’s water conservation practices.</a:t>
            </a:r>
          </a:p>
          <a:p>
            <a:r>
              <a:rPr lang="en-GB" sz="1200" kern="1200" dirty="0">
                <a:solidFill>
                  <a:schemeClr val="tx1"/>
                </a:solidFill>
                <a:effectLst/>
                <a:latin typeface="+mn-lt"/>
                <a:ea typeface="+mn-ea"/>
                <a:cs typeface="+mn-cs"/>
              </a:rPr>
              <a:t>Recommendations for hotels to further improve their water conservation practices for greater sustainability and profitability are: Hotels can use smart water management systems, which provide real-time information regarding water consumption and facilitate prompt identification and addressing of leakages and excessive consumption </a:t>
            </a:r>
            <a:r>
              <a:rPr lang="en-US" sz="1200" kern="1200" dirty="0">
                <a:solidFill>
                  <a:schemeClr val="tx1"/>
                </a:solidFill>
                <a:effectLst/>
                <a:latin typeface="+mn-lt"/>
                <a:ea typeface="+mn-ea"/>
                <a:cs typeface="+mn-cs"/>
              </a:rPr>
              <a:t>(Varghese &amp; H., 2024)</a:t>
            </a:r>
            <a:r>
              <a:rPr lang="en-GB" sz="1200" kern="1200" dirty="0">
                <a:solidFill>
                  <a:schemeClr val="tx1"/>
                </a:solidFill>
                <a:effectLst/>
                <a:latin typeface="+mn-lt"/>
                <a:ea typeface="+mn-ea"/>
                <a:cs typeface="+mn-cs"/>
              </a:rPr>
              <a:t>. Usage of low-flow fixtures can enable hotels to benefit considerably from lower water consumption and utility bills and build a favourable image as a ‘Green’ organisation. Further, hotels can treat and re-use grey-water for non-potable applications (irrigating hotel’s gardens or toilet flushing), which can help decrease demand for fresh water.</a:t>
            </a:r>
            <a:endParaRPr lang="en-GB" dirty="0"/>
          </a:p>
        </p:txBody>
      </p:sp>
      <p:sp>
        <p:nvSpPr>
          <p:cNvPr id="4" name="Slide Number Placeholder 3"/>
          <p:cNvSpPr>
            <a:spLocks noGrp="1"/>
          </p:cNvSpPr>
          <p:nvPr>
            <p:ph type="sldNum" sz="quarter" idx="10"/>
          </p:nvPr>
        </p:nvSpPr>
        <p:spPr/>
        <p:txBody>
          <a:bodyPr/>
          <a:lstStyle/>
          <a:p>
            <a:fld id="{D2B1F7E2-EEB5-4636-A59E-5A4D88CBBC23}" type="slidenum">
              <a:rPr lang="en-GB" smtClean="0"/>
              <a:t>14</a:t>
            </a:fld>
            <a:endParaRPr lang="en-GB"/>
          </a:p>
        </p:txBody>
      </p:sp>
    </p:spTree>
    <p:extLst>
      <p:ext uri="{BB962C8B-B14F-4D97-AF65-F5344CB8AC3E}">
        <p14:creationId xmlns:p14="http://schemas.microsoft.com/office/powerpoint/2010/main" val="18281777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Rainwater harvesting, which involves collecting storm water from rooftops/pits and reusing the same for different applications, can considerably decrease demand for water and reduce the hotel’s water bills. Hotels can invest in high-efficiency laundry machines and encourage guests to reuse linens/towels to attain major water savings.</a:t>
            </a:r>
          </a:p>
          <a:p>
            <a:r>
              <a:rPr lang="en-GB" sz="1200" kern="1200" dirty="0">
                <a:solidFill>
                  <a:schemeClr val="tx1"/>
                </a:solidFill>
                <a:effectLst/>
                <a:latin typeface="+mn-lt"/>
                <a:ea typeface="+mn-ea"/>
                <a:cs typeface="+mn-cs"/>
              </a:rPr>
              <a:t>Creating awareness among guests/employees about water conservation practices is vital to ensuring effectiveness of the hotel’s water-conserving practices. Bathroom signage and room pamphlets can be used by hotels to educate/encourage guests to save water. Hotels can undertake specific training initiatives for educating its staff to conserve water and use the water-conserving systems correctly.</a:t>
            </a:r>
          </a:p>
          <a:p>
            <a:r>
              <a:rPr lang="en-GB" sz="1200" kern="1200" dirty="0">
                <a:solidFill>
                  <a:schemeClr val="tx1"/>
                </a:solidFill>
                <a:effectLst/>
                <a:latin typeface="+mn-lt"/>
                <a:ea typeface="+mn-ea"/>
                <a:cs typeface="+mn-cs"/>
              </a:rPr>
              <a:t>Encouraging suppliers to implement good water management practices would help improve the hotel’s overall impact on water conservation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Tyagi</a:t>
            </a:r>
            <a:r>
              <a:rPr lang="en-US" sz="1200" kern="1200" dirty="0">
                <a:solidFill>
                  <a:schemeClr val="tx1"/>
                </a:solidFill>
                <a:effectLst/>
                <a:latin typeface="+mn-lt"/>
                <a:ea typeface="+mn-ea"/>
                <a:cs typeface="+mn-cs"/>
              </a:rPr>
              <a:t>, et al., 2023)</a:t>
            </a:r>
            <a:r>
              <a:rPr lang="en-GB" sz="1200" kern="1200" dirty="0">
                <a:solidFill>
                  <a:schemeClr val="tx1"/>
                </a:solidFill>
                <a:effectLst/>
                <a:latin typeface="+mn-lt"/>
                <a:ea typeface="+mn-ea"/>
                <a:cs typeface="+mn-cs"/>
              </a:rPr>
              <a:t>. Hotels can specify particular expectations to suppliers concerning sustainable production/sourcing. They can adopt ‘Xeriscaping’ (grow drought-resistant plants, which need minimal water, in their gardens) and smart irrigation systems that use water, based on weather-related information, to further reduce water consumption.</a:t>
            </a:r>
          </a:p>
          <a:p>
            <a:r>
              <a:rPr lang="en-GB" sz="1200" kern="1200" dirty="0">
                <a:solidFill>
                  <a:schemeClr val="tx1"/>
                </a:solidFill>
                <a:effectLst/>
                <a:latin typeface="+mn-lt"/>
                <a:ea typeface="+mn-ea"/>
                <a:cs typeface="+mn-cs"/>
              </a:rPr>
              <a:t>Regular water audits can be implemented to help hotels determine leakages/excessive consumption areas and address problem areas by formulating appropriate strategies/actions </a:t>
            </a:r>
            <a:r>
              <a:rPr lang="en-US" sz="1200" kern="1200" dirty="0">
                <a:solidFill>
                  <a:schemeClr val="tx1"/>
                </a:solidFill>
                <a:effectLst/>
                <a:latin typeface="+mn-lt"/>
                <a:ea typeface="+mn-ea"/>
                <a:cs typeface="+mn-cs"/>
              </a:rPr>
              <a:t>(Costa &amp; Costa, 2022)</a:t>
            </a:r>
            <a:r>
              <a:rPr lang="en-GB" sz="1200" kern="1200" dirty="0">
                <a:solidFill>
                  <a:schemeClr val="tx1"/>
                </a:solidFill>
                <a:effectLst/>
                <a:latin typeface="+mn-lt"/>
                <a:ea typeface="+mn-ea"/>
                <a:cs typeface="+mn-cs"/>
              </a:rPr>
              <a:t>. Future technological developments such as new methods to purify/reuse water for various applications would facilitate further water conservation. Potential developments can include usage of HVAC systems or cooling towers, which use less water; and integrating the hotel’s water management systems with other building-related systems to attain greater water conservation.</a:t>
            </a:r>
            <a:endParaRPr lang="en-GB" dirty="0"/>
          </a:p>
        </p:txBody>
      </p:sp>
      <p:sp>
        <p:nvSpPr>
          <p:cNvPr id="4" name="Slide Number Placeholder 3"/>
          <p:cNvSpPr>
            <a:spLocks noGrp="1"/>
          </p:cNvSpPr>
          <p:nvPr>
            <p:ph type="sldNum" sz="quarter" idx="10"/>
          </p:nvPr>
        </p:nvSpPr>
        <p:spPr/>
        <p:txBody>
          <a:bodyPr/>
          <a:lstStyle/>
          <a:p>
            <a:fld id="{D2B1F7E2-EEB5-4636-A59E-5A4D88CBBC23}" type="slidenum">
              <a:rPr lang="en-GB" smtClean="0"/>
              <a:t>15</a:t>
            </a:fld>
            <a:endParaRPr lang="en-GB"/>
          </a:p>
        </p:txBody>
      </p:sp>
    </p:spTree>
    <p:extLst>
      <p:ext uri="{BB962C8B-B14F-4D97-AF65-F5344CB8AC3E}">
        <p14:creationId xmlns:p14="http://schemas.microsoft.com/office/powerpoint/2010/main" val="2321183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5117B97-B2E3-494D-A8E6-6EEAAFDB0D17}"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EDE7-A5C5-4492-9BAE-83AC62F22713}" type="slidenum">
              <a:rPr lang="en-GB" smtClean="0"/>
              <a:t>‹#›</a:t>
            </a:fld>
            <a:endParaRPr lang="en-GB"/>
          </a:p>
        </p:txBody>
      </p:sp>
    </p:spTree>
    <p:extLst>
      <p:ext uri="{BB962C8B-B14F-4D97-AF65-F5344CB8AC3E}">
        <p14:creationId xmlns:p14="http://schemas.microsoft.com/office/powerpoint/2010/main" val="2718714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5117B97-B2E3-494D-A8E6-6EEAAFDB0D17}"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EDE7-A5C5-4492-9BAE-83AC62F22713}" type="slidenum">
              <a:rPr lang="en-GB" smtClean="0"/>
              <a:t>‹#›</a:t>
            </a:fld>
            <a:endParaRPr lang="en-GB"/>
          </a:p>
        </p:txBody>
      </p:sp>
    </p:spTree>
    <p:extLst>
      <p:ext uri="{BB962C8B-B14F-4D97-AF65-F5344CB8AC3E}">
        <p14:creationId xmlns:p14="http://schemas.microsoft.com/office/powerpoint/2010/main" val="437263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117B97-B2E3-494D-A8E6-6EEAAFDB0D17}"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EDE7-A5C5-4492-9BAE-83AC62F22713}" type="slidenum">
              <a:rPr lang="en-GB" smtClean="0"/>
              <a:t>‹#›</a:t>
            </a:fld>
            <a:endParaRPr lang="en-GB"/>
          </a:p>
        </p:txBody>
      </p:sp>
    </p:spTree>
    <p:extLst>
      <p:ext uri="{BB962C8B-B14F-4D97-AF65-F5344CB8AC3E}">
        <p14:creationId xmlns:p14="http://schemas.microsoft.com/office/powerpoint/2010/main" val="4212205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5117B97-B2E3-494D-A8E6-6EEAAFDB0D17}"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5EEDE7-A5C5-4492-9BAE-83AC62F22713}" type="slidenum">
              <a:rPr lang="en-GB" smtClean="0"/>
              <a:t>‹#›</a:t>
            </a:fld>
            <a:endParaRPr lang="en-GB"/>
          </a:p>
        </p:txBody>
      </p:sp>
    </p:spTree>
    <p:extLst>
      <p:ext uri="{BB962C8B-B14F-4D97-AF65-F5344CB8AC3E}">
        <p14:creationId xmlns:p14="http://schemas.microsoft.com/office/powerpoint/2010/main" val="1999921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117B97-B2E3-494D-A8E6-6EEAAFDB0D17}" type="datetimeFigureOut">
              <a:rPr lang="en-GB" smtClean="0"/>
              <a:t>24/02/2025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5EEDE7-A5C5-4492-9BAE-83AC62F22713}" type="slidenum">
              <a:rPr lang="en-GB" smtClean="0"/>
              <a:t>‹#›</a:t>
            </a:fld>
            <a:endParaRPr lang="en-GB"/>
          </a:p>
        </p:txBody>
      </p:sp>
    </p:spTree>
    <p:extLst>
      <p:ext uri="{BB962C8B-B14F-4D97-AF65-F5344CB8AC3E}">
        <p14:creationId xmlns:p14="http://schemas.microsoft.com/office/powerpoint/2010/main" val="1309948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5117B97-B2E3-494D-A8E6-6EEAAFDB0D17}" type="datetimeFigureOut">
              <a:rPr lang="en-GB" smtClean="0"/>
              <a:t>24/02/2025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45EEDE7-A5C5-4492-9BAE-83AC62F22713}" type="slidenum">
              <a:rPr lang="en-GB" smtClean="0"/>
              <a:t>‹#›</a:t>
            </a:fld>
            <a:endParaRPr lang="en-GB"/>
          </a:p>
        </p:txBody>
      </p:sp>
    </p:spTree>
    <p:extLst>
      <p:ext uri="{BB962C8B-B14F-4D97-AF65-F5344CB8AC3E}">
        <p14:creationId xmlns:p14="http://schemas.microsoft.com/office/powerpoint/2010/main" val="874377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5117B97-B2E3-494D-A8E6-6EEAAFDB0D17}" type="datetimeFigureOut">
              <a:rPr lang="en-GB" smtClean="0"/>
              <a:t>24/02/2025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45EEDE7-A5C5-4492-9BAE-83AC62F22713}" type="slidenum">
              <a:rPr lang="en-GB" smtClean="0"/>
              <a:t>‹#›</a:t>
            </a:fld>
            <a:endParaRPr lang="en-GB"/>
          </a:p>
        </p:txBody>
      </p:sp>
    </p:spTree>
    <p:extLst>
      <p:ext uri="{BB962C8B-B14F-4D97-AF65-F5344CB8AC3E}">
        <p14:creationId xmlns:p14="http://schemas.microsoft.com/office/powerpoint/2010/main" val="4133092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5117B97-B2E3-494D-A8E6-6EEAAFDB0D17}" type="datetimeFigureOut">
              <a:rPr lang="en-GB" smtClean="0"/>
              <a:t>24/02/2025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45EEDE7-A5C5-4492-9BAE-83AC62F22713}" type="slidenum">
              <a:rPr lang="en-GB" smtClean="0"/>
              <a:t>‹#›</a:t>
            </a:fld>
            <a:endParaRPr lang="en-GB"/>
          </a:p>
        </p:txBody>
      </p:sp>
    </p:spTree>
    <p:extLst>
      <p:ext uri="{BB962C8B-B14F-4D97-AF65-F5344CB8AC3E}">
        <p14:creationId xmlns:p14="http://schemas.microsoft.com/office/powerpoint/2010/main" val="420563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117B97-B2E3-494D-A8E6-6EEAAFDB0D17}"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5EEDE7-A5C5-4492-9BAE-83AC62F22713}" type="slidenum">
              <a:rPr lang="en-GB" smtClean="0"/>
              <a:t>‹#›</a:t>
            </a:fld>
            <a:endParaRPr lang="en-GB"/>
          </a:p>
        </p:txBody>
      </p:sp>
    </p:spTree>
    <p:extLst>
      <p:ext uri="{BB962C8B-B14F-4D97-AF65-F5344CB8AC3E}">
        <p14:creationId xmlns:p14="http://schemas.microsoft.com/office/powerpoint/2010/main" val="946672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117B97-B2E3-494D-A8E6-6EEAAFDB0D17}"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5EEDE7-A5C5-4492-9BAE-83AC62F22713}" type="slidenum">
              <a:rPr lang="en-GB" smtClean="0"/>
              <a:t>‹#›</a:t>
            </a:fld>
            <a:endParaRPr lang="en-GB"/>
          </a:p>
        </p:txBody>
      </p:sp>
    </p:spTree>
    <p:extLst>
      <p:ext uri="{BB962C8B-B14F-4D97-AF65-F5344CB8AC3E}">
        <p14:creationId xmlns:p14="http://schemas.microsoft.com/office/powerpoint/2010/main" val="841684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5117B97-B2E3-494D-A8E6-6EEAAFDB0D17}"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EDE7-A5C5-4492-9BAE-83AC62F22713}" type="slidenum">
              <a:rPr lang="en-GB" smtClean="0"/>
              <a:t>‹#›</a:t>
            </a:fld>
            <a:endParaRPr lang="en-GB"/>
          </a:p>
        </p:txBody>
      </p:sp>
    </p:spTree>
    <p:extLst>
      <p:ext uri="{BB962C8B-B14F-4D97-AF65-F5344CB8AC3E}">
        <p14:creationId xmlns:p14="http://schemas.microsoft.com/office/powerpoint/2010/main" val="35594398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5117B97-B2E3-494D-A8E6-6EEAAFDB0D17}"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EDE7-A5C5-4492-9BAE-83AC62F2271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95886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117B97-B2E3-494D-A8E6-6EEAAFDB0D17}"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EDE7-A5C5-4492-9BAE-83AC62F22713}" type="slidenum">
              <a:rPr lang="en-GB" smtClean="0"/>
              <a:t>‹#›</a:t>
            </a:fld>
            <a:endParaRPr lang="en-GB"/>
          </a:p>
        </p:txBody>
      </p:sp>
    </p:spTree>
    <p:extLst>
      <p:ext uri="{BB962C8B-B14F-4D97-AF65-F5344CB8AC3E}">
        <p14:creationId xmlns:p14="http://schemas.microsoft.com/office/powerpoint/2010/main" val="36733092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5117B97-B2E3-494D-A8E6-6EEAAFDB0D17}" type="datetimeFigureOut">
              <a:rPr lang="en-GB" smtClean="0"/>
              <a:t>24/02/2025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EDE7-A5C5-4492-9BAE-83AC62F22713}" type="slidenum">
              <a:rPr lang="en-GB" smtClean="0"/>
              <a:t>‹#›</a:t>
            </a:fld>
            <a:endParaRPr lang="en-GB"/>
          </a:p>
        </p:txBody>
      </p:sp>
    </p:spTree>
    <p:extLst>
      <p:ext uri="{BB962C8B-B14F-4D97-AF65-F5344CB8AC3E}">
        <p14:creationId xmlns:p14="http://schemas.microsoft.com/office/powerpoint/2010/main" val="28697562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5117B97-B2E3-494D-A8E6-6EEAAFDB0D17}" type="datetimeFigureOut">
              <a:rPr lang="en-GB" smtClean="0"/>
              <a:t>24/02/2025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EDE7-A5C5-4492-9BAE-83AC62F22713}" type="slidenum">
              <a:rPr lang="en-GB" smtClean="0"/>
              <a:t>‹#›</a:t>
            </a:fld>
            <a:endParaRPr lang="en-GB"/>
          </a:p>
        </p:txBody>
      </p:sp>
    </p:spTree>
    <p:extLst>
      <p:ext uri="{BB962C8B-B14F-4D97-AF65-F5344CB8AC3E}">
        <p14:creationId xmlns:p14="http://schemas.microsoft.com/office/powerpoint/2010/main" val="13794210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117B97-B2E3-494D-A8E6-6EEAAFDB0D17}"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EDE7-A5C5-4492-9BAE-83AC62F22713}" type="slidenum">
              <a:rPr lang="en-GB" smtClean="0"/>
              <a:t>‹#›</a:t>
            </a:fld>
            <a:endParaRPr lang="en-GB"/>
          </a:p>
        </p:txBody>
      </p:sp>
    </p:spTree>
    <p:extLst>
      <p:ext uri="{BB962C8B-B14F-4D97-AF65-F5344CB8AC3E}">
        <p14:creationId xmlns:p14="http://schemas.microsoft.com/office/powerpoint/2010/main" val="39525079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117B97-B2E3-494D-A8E6-6EEAAFDB0D17}"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5EEDE7-A5C5-4492-9BAE-83AC62F22713}" type="slidenum">
              <a:rPr lang="en-GB" smtClean="0"/>
              <a:t>‹#›</a:t>
            </a:fld>
            <a:endParaRPr lang="en-GB"/>
          </a:p>
        </p:txBody>
      </p:sp>
    </p:spTree>
    <p:extLst>
      <p:ext uri="{BB962C8B-B14F-4D97-AF65-F5344CB8AC3E}">
        <p14:creationId xmlns:p14="http://schemas.microsoft.com/office/powerpoint/2010/main" val="4089403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5117B97-B2E3-494D-A8E6-6EEAAFDB0D17}" type="datetimeFigureOut">
              <a:rPr lang="en-GB" smtClean="0"/>
              <a:t>24/02/2025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45EEDE7-A5C5-4492-9BAE-83AC62F22713}" type="slidenum">
              <a:rPr lang="en-GB" smtClean="0"/>
              <a:t>‹#›</a:t>
            </a:fld>
            <a:endParaRPr lang="en-GB"/>
          </a:p>
        </p:txBody>
      </p:sp>
    </p:spTree>
    <p:extLst>
      <p:ext uri="{BB962C8B-B14F-4D97-AF65-F5344CB8AC3E}">
        <p14:creationId xmlns:p14="http://schemas.microsoft.com/office/powerpoint/2010/main" val="1852366855"/>
      </p:ext>
    </p:extLst>
  </p:cSld>
  <p:clrMap bg1="dk1" tx1="lt1" bg2="dk2" tx2="lt2" accent1="accent1" accent2="accent2" accent3="accent3" accent4="accent4" accent5="accent5" accent6="accent6" hlink="hlink" folHlink="folHlink"/>
  <p:sldLayoutIdLst>
    <p:sldLayoutId id="2147484548" r:id="rId1"/>
    <p:sldLayoutId id="2147484549" r:id="rId2"/>
    <p:sldLayoutId id="2147484550" r:id="rId3"/>
    <p:sldLayoutId id="2147484551" r:id="rId4"/>
    <p:sldLayoutId id="2147484552" r:id="rId5"/>
    <p:sldLayoutId id="2147484553" r:id="rId6"/>
    <p:sldLayoutId id="2147484554" r:id="rId7"/>
    <p:sldLayoutId id="2147484555" r:id="rId8"/>
    <p:sldLayoutId id="2147484556" r:id="rId9"/>
    <p:sldLayoutId id="2147484557" r:id="rId10"/>
    <p:sldLayoutId id="2147484558" r:id="rId11"/>
    <p:sldLayoutId id="2147484559" r:id="rId12"/>
    <p:sldLayoutId id="2147484560" r:id="rId13"/>
    <p:sldLayoutId id="2147484561" r:id="rId14"/>
    <p:sldLayoutId id="2147484562" r:id="rId15"/>
    <p:sldLayoutId id="2147484563" r:id="rId16"/>
    <p:sldLayoutId id="2147484564"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1165" y="1814946"/>
            <a:ext cx="10820399" cy="3336508"/>
          </a:xfrm>
        </p:spPr>
        <p:txBody>
          <a:bodyPr>
            <a:normAutofit fontScale="90000"/>
          </a:bodyPr>
          <a:lstStyle/>
          <a:p>
            <a:pPr algn="ctr"/>
            <a:r>
              <a:rPr lang="en-GB" sz="4800" b="1">
                <a:latin typeface="Times New Roman" panose="02020603050405020304" pitchFamily="18" charset="0"/>
                <a:cs typeface="Times New Roman" panose="02020603050405020304" pitchFamily="18" charset="0"/>
              </a:rPr>
              <a:t>BMIH6001- CONFERENCE PRESENTATION- Assignment Two</a:t>
            </a:r>
            <a:br>
              <a:rPr lang="en-GB" sz="4800" b="1" dirty="0">
                <a:latin typeface="Times New Roman" panose="02020603050405020304" pitchFamily="18" charset="0"/>
                <a:cs typeface="Times New Roman" panose="02020603050405020304" pitchFamily="18" charset="0"/>
              </a:rPr>
            </a:br>
            <a:r>
              <a:rPr lang="en-GB" sz="4800" b="1" dirty="0">
                <a:latin typeface="Times New Roman" panose="02020603050405020304" pitchFamily="18" charset="0"/>
                <a:cs typeface="Times New Roman" panose="02020603050405020304" pitchFamily="18" charset="0"/>
              </a:rPr>
              <a:t>           </a:t>
            </a:r>
            <a:r>
              <a:rPr lang="en-GB" sz="2200" b="1" dirty="0">
                <a:latin typeface="Times New Roman" panose="02020603050405020304" pitchFamily="18" charset="0"/>
                <a:cs typeface="Times New Roman" panose="02020603050405020304" pitchFamily="18" charset="0"/>
              </a:rPr>
              <a:t>Student </a:t>
            </a:r>
            <a:r>
              <a:rPr lang="en-GB" sz="2200" b="1" dirty="0" err="1">
                <a:latin typeface="Times New Roman" panose="02020603050405020304" pitchFamily="18" charset="0"/>
                <a:cs typeface="Times New Roman" panose="02020603050405020304" pitchFamily="18" charset="0"/>
              </a:rPr>
              <a:t>name:Andreea</a:t>
            </a:r>
            <a:r>
              <a:rPr lang="en-GB" sz="2200" b="1" dirty="0">
                <a:latin typeface="Times New Roman" panose="02020603050405020304" pitchFamily="18" charset="0"/>
                <a:cs typeface="Times New Roman" panose="02020603050405020304" pitchFamily="18" charset="0"/>
              </a:rPr>
              <a:t> Camelia </a:t>
            </a:r>
            <a:r>
              <a:rPr lang="en-GB" sz="2200" b="1" dirty="0" err="1">
                <a:latin typeface="Times New Roman" panose="02020603050405020304" pitchFamily="18" charset="0"/>
                <a:cs typeface="Times New Roman" panose="02020603050405020304" pitchFamily="18" charset="0"/>
              </a:rPr>
              <a:t>Liuta</a:t>
            </a:r>
            <a:r>
              <a:rPr lang="en-GB" sz="2200" b="1" dirty="0">
                <a:latin typeface="Times New Roman" panose="02020603050405020304" pitchFamily="18" charset="0"/>
                <a:cs typeface="Times New Roman" panose="02020603050405020304" pitchFamily="18" charset="0"/>
              </a:rPr>
              <a:t> </a:t>
            </a:r>
            <a:br>
              <a:rPr lang="en-GB" sz="2200" b="1" dirty="0">
                <a:latin typeface="Times New Roman" panose="02020603050405020304" pitchFamily="18" charset="0"/>
                <a:cs typeface="Times New Roman" panose="02020603050405020304" pitchFamily="18" charset="0"/>
              </a:rPr>
            </a:br>
            <a:r>
              <a:rPr lang="en-GB" sz="2200" b="1" dirty="0">
                <a:latin typeface="Times New Roman" panose="02020603050405020304" pitchFamily="18" charset="0"/>
                <a:cs typeface="Times New Roman" panose="02020603050405020304" pitchFamily="18" charset="0"/>
              </a:rPr>
              <a:t> Student id:2131348</a:t>
            </a:r>
            <a:br>
              <a:rPr lang="en-GB" sz="2200" b="1" dirty="0">
                <a:latin typeface="Times New Roman" panose="02020603050405020304" pitchFamily="18" charset="0"/>
                <a:cs typeface="Times New Roman" panose="02020603050405020304" pitchFamily="18" charset="0"/>
              </a:rPr>
            </a:br>
            <a:r>
              <a:rPr lang="en-GB" sz="2200" b="1" dirty="0">
                <a:latin typeface="Times New Roman" panose="02020603050405020304" pitchFamily="18" charset="0"/>
                <a:cs typeface="Times New Roman" panose="02020603050405020304" pitchFamily="18" charset="0"/>
              </a:rPr>
              <a:t>            </a:t>
            </a:r>
            <a:r>
              <a:rPr lang="en-GB" sz="2200" b="1" dirty="0" err="1">
                <a:latin typeface="Times New Roman" panose="02020603050405020304" pitchFamily="18" charset="0"/>
                <a:cs typeface="Times New Roman" panose="02020603050405020304" pitchFamily="18" charset="0"/>
              </a:rPr>
              <a:t>Lecturer:Dr</a:t>
            </a:r>
            <a:r>
              <a:rPr lang="en-GB" sz="2200" b="1" dirty="0">
                <a:latin typeface="Times New Roman" panose="02020603050405020304" pitchFamily="18" charset="0"/>
                <a:cs typeface="Times New Roman" panose="02020603050405020304" pitchFamily="18" charset="0"/>
              </a:rPr>
              <a:t> Ernest  </a:t>
            </a:r>
            <a:r>
              <a:rPr lang="en-GB" sz="2200" b="1" dirty="0" err="1">
                <a:latin typeface="Times New Roman" panose="02020603050405020304" pitchFamily="18" charset="0"/>
                <a:cs typeface="Times New Roman" panose="02020603050405020304" pitchFamily="18" charset="0"/>
              </a:rPr>
              <a:t>Balutie</a:t>
            </a:r>
            <a:r>
              <a:rPr lang="en-GB" sz="2200" b="1" dirty="0">
                <a:latin typeface="Times New Roman" panose="02020603050405020304" pitchFamily="18" charset="0"/>
                <a:cs typeface="Times New Roman" panose="02020603050405020304" pitchFamily="18" charset="0"/>
              </a:rPr>
              <a:t> </a:t>
            </a:r>
            <a:r>
              <a:rPr lang="en-GB" sz="2200" b="1" dirty="0" err="1">
                <a:latin typeface="Times New Roman" panose="02020603050405020304" pitchFamily="18" charset="0"/>
                <a:cs typeface="Times New Roman" panose="02020603050405020304" pitchFamily="18" charset="0"/>
              </a:rPr>
              <a:t>Wavei</a:t>
            </a:r>
            <a:r>
              <a:rPr lang="en-GB" sz="2200" b="1" dirty="0">
                <a:latin typeface="Times New Roman" panose="02020603050405020304" pitchFamily="18" charset="0"/>
                <a:cs typeface="Times New Roman" panose="02020603050405020304" pitchFamily="18" charset="0"/>
              </a:rPr>
              <a:t> </a:t>
            </a:r>
            <a:br>
              <a:rPr lang="en-GB" sz="1600" b="1" dirty="0">
                <a:latin typeface="Times New Roman" panose="02020603050405020304" pitchFamily="18" charset="0"/>
                <a:cs typeface="Times New Roman" panose="02020603050405020304" pitchFamily="18" charset="0"/>
              </a:rPr>
            </a:br>
            <a:br>
              <a:rPr lang="en-GB" sz="4800" b="1" dirty="0">
                <a:latin typeface="Times New Roman" panose="02020603050405020304" pitchFamily="18" charset="0"/>
                <a:cs typeface="Times New Roman" panose="02020603050405020304" pitchFamily="18" charset="0"/>
              </a:rPr>
            </a:br>
            <a:br>
              <a:rPr lang="en-GB" sz="4800" b="1" dirty="0">
                <a:latin typeface="Times New Roman" panose="02020603050405020304" pitchFamily="18" charset="0"/>
                <a:cs typeface="Times New Roman" panose="02020603050405020304" pitchFamily="18" charset="0"/>
              </a:rPr>
            </a:br>
            <a:br>
              <a:rPr lang="en-GB" sz="2200" b="1" dirty="0">
                <a:latin typeface="Times New Roman" panose="02020603050405020304" pitchFamily="18" charset="0"/>
                <a:cs typeface="Times New Roman" panose="02020603050405020304" pitchFamily="18" charset="0"/>
              </a:rPr>
            </a:br>
            <a:r>
              <a:rPr lang="en-GB" sz="2200" b="1" dirty="0">
                <a:latin typeface="Times New Roman" panose="02020603050405020304" pitchFamily="18" charset="0"/>
                <a:cs typeface="Times New Roman" panose="02020603050405020304" pitchFamily="18" charset="0"/>
              </a:rPr>
              <a:t>I confirm that I have not used any AI tools in the research and creation of this assignment.</a:t>
            </a:r>
          </a:p>
        </p:txBody>
      </p:sp>
    </p:spTree>
    <p:extLst>
      <p:ext uri="{BB962C8B-B14F-4D97-AF65-F5344CB8AC3E}">
        <p14:creationId xmlns:p14="http://schemas.microsoft.com/office/powerpoint/2010/main" val="1153275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9888" y="0"/>
            <a:ext cx="8911687" cy="721217"/>
          </a:xfrm>
        </p:spPr>
        <p:txBody>
          <a:bodyPr>
            <a:normAutofit/>
          </a:bodyPr>
          <a:lstStyle/>
          <a:p>
            <a:pPr algn="ctr"/>
            <a:r>
              <a:rPr lang="en-US" sz="4000" b="1" dirty="0">
                <a:latin typeface="Times New Roman" panose="02020603050405020304" pitchFamily="18" charset="0"/>
                <a:cs typeface="Times New Roman" panose="02020603050405020304" pitchFamily="18" charset="0"/>
              </a:rPr>
              <a:t>Introduction</a:t>
            </a:r>
            <a:endParaRPr lang="en-GB"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6811" y="733092"/>
            <a:ext cx="11416534" cy="5901256"/>
          </a:xfrm>
        </p:spPr>
        <p:txBody>
          <a:bodyPr>
            <a:noAutofit/>
          </a:bodyPr>
          <a:lstStyle/>
          <a:p>
            <a:pPr lvl="0" algn="just">
              <a:lnSpc>
                <a:spcPct val="150000"/>
              </a:lnSpc>
            </a:pPr>
            <a:r>
              <a:rPr lang="en-IN" dirty="0">
                <a:latin typeface="Times New Roman" panose="02020603050405020304" pitchFamily="18" charset="0"/>
                <a:cs typeface="Times New Roman" panose="02020603050405020304" pitchFamily="18" charset="0"/>
              </a:rPr>
              <a:t>The research paper studies the impact of sustainability issues on the hotel/hospitality sector with specific emphasis on water conservation.</a:t>
            </a:r>
            <a:endParaRPr lang="en-GB"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Water scarcity affects almost 40% of the global population </a:t>
            </a:r>
            <a:r>
              <a:rPr lang="en-US" dirty="0">
                <a:latin typeface="Times New Roman" panose="02020603050405020304" pitchFamily="18" charset="0"/>
                <a:cs typeface="Times New Roman" panose="02020603050405020304" pitchFamily="18" charset="0"/>
              </a:rPr>
              <a:t>(UNDP, 2025)</a:t>
            </a:r>
            <a:r>
              <a:rPr lang="en-GB" dirty="0">
                <a:latin typeface="Times New Roman" panose="02020603050405020304" pitchFamily="18" charset="0"/>
                <a:cs typeface="Times New Roman" panose="02020603050405020304" pitchFamily="18" charset="0"/>
              </a:rPr>
              <a:t>.</a:t>
            </a:r>
          </a:p>
          <a:p>
            <a:pPr algn="just">
              <a:lnSpc>
                <a:spcPct val="150000"/>
              </a:lnSpc>
            </a:pP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Hotels are one of the largest users of water resources.</a:t>
            </a:r>
          </a:p>
          <a:p>
            <a:pPr algn="just">
              <a:lnSpc>
                <a:spcPct val="150000"/>
              </a:lnSpc>
            </a:pPr>
            <a:endParaRPr lang="en-GB" dirty="0">
              <a:latin typeface="Times New Roman" panose="02020603050405020304" pitchFamily="18" charset="0"/>
              <a:cs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The impact of various water sustainability initiatives on the hotels’ operations/margins are studied and appropriate recommendations provided to improve water conservation.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0800" y="2353061"/>
            <a:ext cx="5472545" cy="2343485"/>
          </a:xfrm>
          <a:prstGeom prst="rect">
            <a:avLst/>
          </a:prstGeom>
        </p:spPr>
      </p:pic>
    </p:spTree>
    <p:extLst>
      <p:ext uri="{BB962C8B-B14F-4D97-AF65-F5344CB8AC3E}">
        <p14:creationId xmlns:p14="http://schemas.microsoft.com/office/powerpoint/2010/main" val="208531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9698" y="0"/>
            <a:ext cx="8911687" cy="892856"/>
          </a:xfrm>
        </p:spPr>
        <p:txBody>
          <a:bodyPr/>
          <a:lstStyle/>
          <a:p>
            <a:pPr algn="ctr"/>
            <a:r>
              <a:rPr lang="en-US" sz="4000" b="1" dirty="0">
                <a:latin typeface="Times New Roman" panose="02020603050405020304" pitchFamily="18" charset="0"/>
                <a:cs typeface="Times New Roman" panose="02020603050405020304" pitchFamily="18" charset="0"/>
              </a:rPr>
              <a:t>Literature Review</a:t>
            </a:r>
            <a:endParaRPr lang="en-GB"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98765" y="651165"/>
            <a:ext cx="11005848" cy="5929744"/>
          </a:xfrm>
        </p:spPr>
        <p:txBody>
          <a:bodyPr>
            <a:noAutofit/>
          </a:bodyPr>
          <a:lstStyle/>
          <a:p>
            <a:pPr marL="0" indent="0" algn="just">
              <a:lnSpc>
                <a:spcPct val="150000"/>
              </a:lnSpc>
              <a:buNone/>
            </a:pPr>
            <a:r>
              <a:rPr lang="en-US" sz="2400" b="1" dirty="0">
                <a:latin typeface="Times New Roman" panose="02020603050405020304" pitchFamily="18" charset="0"/>
                <a:cs typeface="Times New Roman" panose="02020603050405020304" pitchFamily="18" charset="0"/>
              </a:rPr>
              <a:t>Sustainability Practices in the Hospitality Sector</a:t>
            </a:r>
            <a:endParaRPr lang="en-US" sz="2400" dirty="0">
              <a:latin typeface="Times New Roman" panose="02020603050405020304" pitchFamily="18" charset="0"/>
              <a:cs typeface="Times New Roman" panose="02020603050405020304" pitchFamily="18" charset="0"/>
            </a:endParaRPr>
          </a:p>
          <a:p>
            <a:pPr marL="0" indent="0" algn="just">
              <a:lnSpc>
                <a:spcPct val="150000"/>
              </a:lnSpc>
              <a:buNone/>
            </a:pPr>
            <a:r>
              <a:rPr lang="en-US" dirty="0">
                <a:latin typeface="Times New Roman" panose="02020603050405020304" pitchFamily="18" charset="0"/>
                <a:cs typeface="Times New Roman" panose="02020603050405020304" pitchFamily="18" charset="0"/>
              </a:rPr>
              <a:t>Environment-friendly practices are crucial for hotel/hospitality businesses. Examples include:</a:t>
            </a:r>
          </a:p>
          <a:p>
            <a:pPr lvl="0" algn="just">
              <a:lnSpc>
                <a:spcPct val="150000"/>
              </a:lnSpc>
            </a:pPr>
            <a:r>
              <a:rPr lang="en-IN" dirty="0">
                <a:latin typeface="Times New Roman" panose="02020603050405020304" pitchFamily="18" charset="0"/>
                <a:cs typeface="Times New Roman" panose="02020603050405020304" pitchFamily="18" charset="0"/>
              </a:rPr>
              <a:t>Incorporating low-flow fixtures, smart water management systems and various other practices </a:t>
            </a:r>
            <a:r>
              <a:rPr lang="en-US" dirty="0">
                <a:latin typeface="Times New Roman" panose="02020603050405020304" pitchFamily="18" charset="0"/>
                <a:cs typeface="Times New Roman" panose="02020603050405020304" pitchFamily="18" charset="0"/>
              </a:rPr>
              <a:t>(Costa &amp; Costa, 2022)</a:t>
            </a:r>
            <a:r>
              <a:rPr lang="en-IN"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Energy-conserving measures such as efficient energy management systems and replacing normal lighting with LED lighting </a:t>
            </a:r>
            <a:r>
              <a:rPr lang="en-US" dirty="0">
                <a:latin typeface="Times New Roman" panose="02020603050405020304" pitchFamily="18" charset="0"/>
                <a:cs typeface="Times New Roman" panose="02020603050405020304" pitchFamily="18" charset="0"/>
              </a:rPr>
              <a:t>(Ford &amp; </a:t>
            </a:r>
            <a:r>
              <a:rPr lang="en-US" dirty="0" err="1">
                <a:latin typeface="Times New Roman" panose="02020603050405020304" pitchFamily="18" charset="0"/>
                <a:cs typeface="Times New Roman" panose="02020603050405020304" pitchFamily="18" charset="0"/>
              </a:rPr>
              <a:t>Sturman</a:t>
            </a:r>
            <a:r>
              <a:rPr lang="en-US" dirty="0">
                <a:latin typeface="Times New Roman" panose="02020603050405020304" pitchFamily="18" charset="0"/>
                <a:cs typeface="Times New Roman" panose="02020603050405020304" pitchFamily="18" charset="0"/>
              </a:rPr>
              <a:t>, 2023)</a:t>
            </a:r>
            <a:r>
              <a:rPr lang="en-IN"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Waste management practices such as eliminating single-use plastics and using bio-digesters for food waste processing </a:t>
            </a:r>
            <a:r>
              <a:rPr lang="en-US" dirty="0">
                <a:latin typeface="Times New Roman" panose="02020603050405020304" pitchFamily="18" charset="0"/>
                <a:cs typeface="Times New Roman" panose="02020603050405020304" pitchFamily="18" charset="0"/>
              </a:rPr>
              <a:t>(Sharma, et al., 2024)</a:t>
            </a:r>
            <a:r>
              <a:rPr lang="en-IN" dirty="0">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Opting for non-toxic and bio-degradable chemicals </a:t>
            </a:r>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Batabyal</a:t>
            </a:r>
            <a:r>
              <a:rPr lang="en-US" dirty="0">
                <a:latin typeface="Times New Roman" panose="02020603050405020304" pitchFamily="18" charset="0"/>
                <a:cs typeface="Times New Roman" panose="02020603050405020304" pitchFamily="18" charset="0"/>
              </a:rPr>
              <a:t> &amp; Das, 2019)</a:t>
            </a:r>
            <a:r>
              <a:rPr lang="en-IN" dirty="0">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Simplifying supply chain and reducing harmful emissions by partnering with local suppliers </a:t>
            </a:r>
            <a:r>
              <a:rPr lang="en-US" dirty="0">
                <a:latin typeface="Times New Roman" panose="02020603050405020304" pitchFamily="18" charset="0"/>
                <a:cs typeface="Times New Roman" panose="02020603050405020304" pitchFamily="18" charset="0"/>
              </a:rPr>
              <a:t>(Cooper &amp; Hall, 2019)</a:t>
            </a:r>
            <a:r>
              <a:rPr lang="en-GB"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184233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4074" y="152400"/>
            <a:ext cx="11457708" cy="6553200"/>
          </a:xfrm>
        </p:spPr>
        <p:txBody>
          <a:bodyPr>
            <a:normAutofit/>
          </a:bodyPr>
          <a:lstStyle/>
          <a:p>
            <a:pPr marL="0" indent="0" algn="just">
              <a:buNone/>
            </a:pPr>
            <a:endParaRPr lang="en-GB" sz="2400" b="1" dirty="0">
              <a:latin typeface="Times New Roman" panose="02020603050405020304" pitchFamily="18" charset="0"/>
              <a:cs typeface="Times New Roman" panose="02020603050405020304" pitchFamily="18" charset="0"/>
            </a:endParaRPr>
          </a:p>
          <a:p>
            <a:pPr marL="0" indent="0" algn="just">
              <a:buNone/>
            </a:pPr>
            <a:r>
              <a:rPr lang="en-GB" sz="2400" b="1" dirty="0">
                <a:latin typeface="Times New Roman" panose="02020603050405020304" pitchFamily="18" charset="0"/>
                <a:cs typeface="Times New Roman" panose="02020603050405020304" pitchFamily="18" charset="0"/>
              </a:rPr>
              <a:t>Water Conservation Practices and its Impact on the Hospitality/Hotel Sector:</a:t>
            </a:r>
          </a:p>
          <a:p>
            <a:pPr marL="0" indent="0" algn="just">
              <a:lnSpc>
                <a:spcPct val="150000"/>
              </a:lnSpc>
              <a:buNone/>
            </a:pPr>
            <a:r>
              <a:rPr lang="en-GB" sz="2400" dirty="0">
                <a:latin typeface="Times New Roman" panose="02020603050405020304" pitchFamily="18" charset="0"/>
                <a:cs typeface="Times New Roman" panose="02020603050405020304" pitchFamily="18" charset="0"/>
              </a:rPr>
              <a:t>Various initiatives undertaken by hotels to decrease their water consumption are:</a:t>
            </a:r>
          </a:p>
          <a:p>
            <a:pPr algn="just">
              <a:lnSpc>
                <a:spcPct val="150000"/>
              </a:lnSpc>
            </a:pPr>
            <a:r>
              <a:rPr lang="en-GB" sz="2400" dirty="0">
                <a:latin typeface="Times New Roman" panose="02020603050405020304" pitchFamily="18" charset="0"/>
                <a:cs typeface="Times New Roman" panose="02020603050405020304" pitchFamily="18" charset="0"/>
              </a:rPr>
              <a:t>Using water-conserving fixtures</a:t>
            </a:r>
            <a:endParaRPr lang="en-IN" sz="2400" dirty="0"/>
          </a:p>
          <a:p>
            <a:pPr lvl="0" algn="just"/>
            <a:r>
              <a:rPr lang="en-IN" sz="2400" dirty="0">
                <a:latin typeface="Times New Roman" panose="02020603050405020304" pitchFamily="18" charset="0"/>
                <a:cs typeface="Times New Roman" panose="02020603050405020304" pitchFamily="18" charset="0"/>
              </a:rPr>
              <a:t>Advanced technologies such as smart irrigation systems</a:t>
            </a:r>
            <a:endParaRPr lang="en-GB" sz="2400" dirty="0">
              <a:latin typeface="Times New Roman" panose="02020603050405020304" pitchFamily="18" charset="0"/>
              <a:cs typeface="Times New Roman" panose="02020603050405020304" pitchFamily="18" charset="0"/>
            </a:endParaRPr>
          </a:p>
          <a:p>
            <a:pPr algn="just"/>
            <a:endParaRPr lang="en-GB" sz="2400" b="1"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1382" y="3138054"/>
            <a:ext cx="4072155" cy="3546764"/>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00256" y="3138054"/>
            <a:ext cx="6112018" cy="3546764"/>
          </a:xfrm>
          <a:prstGeom prst="rect">
            <a:avLst/>
          </a:prstGeom>
        </p:spPr>
      </p:pic>
    </p:spTree>
    <p:extLst>
      <p:ext uri="{BB962C8B-B14F-4D97-AF65-F5344CB8AC3E}">
        <p14:creationId xmlns:p14="http://schemas.microsoft.com/office/powerpoint/2010/main" val="2625951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0218" y="207818"/>
            <a:ext cx="11637818" cy="6497782"/>
          </a:xfrm>
        </p:spPr>
        <p:txBody>
          <a:bodyPr>
            <a:normAutofit/>
          </a:bodyPr>
          <a:lstStyle/>
          <a:p>
            <a:pPr marL="0" indent="0" algn="just">
              <a:lnSpc>
                <a:spcPct val="150000"/>
              </a:lnSpc>
              <a:buNone/>
            </a:pPr>
            <a:endParaRPr lang="en-US" dirty="0">
              <a:latin typeface="Times New Roman" panose="02020603050405020304" pitchFamily="18" charset="0"/>
              <a:cs typeface="Times New Roman" panose="02020603050405020304" pitchFamily="18" charset="0"/>
            </a:endParaRPr>
          </a:p>
          <a:p>
            <a:pPr marL="0" indent="0" algn="just">
              <a:lnSpc>
                <a:spcPct val="150000"/>
              </a:lnSpc>
              <a:buNone/>
            </a:pPr>
            <a:r>
              <a:rPr lang="en-US" dirty="0">
                <a:latin typeface="Times New Roman" panose="02020603050405020304" pitchFamily="18" charset="0"/>
                <a:cs typeface="Times New Roman" panose="02020603050405020304" pitchFamily="18" charset="0"/>
              </a:rPr>
              <a:t>Other water-saving initiatives include:</a:t>
            </a:r>
            <a:endParaRPr lang="en-GB"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Smart water management systems to minimize leakages </a:t>
            </a:r>
            <a:r>
              <a:rPr lang="en-US" dirty="0">
                <a:latin typeface="Times New Roman" panose="02020603050405020304" pitchFamily="18" charset="0"/>
                <a:cs typeface="Times New Roman" panose="02020603050405020304" pitchFamily="18" charset="0"/>
              </a:rPr>
              <a:t>(Santos &amp; Silva, 2019)</a:t>
            </a:r>
            <a:r>
              <a:rPr lang="en-GB" dirty="0">
                <a:latin typeface="Times New Roman" panose="02020603050405020304" pitchFamily="18" charset="0"/>
                <a:cs typeface="Times New Roman" panose="02020603050405020304" pitchFamily="18" charset="0"/>
              </a:rPr>
              <a:t>.</a:t>
            </a:r>
          </a:p>
          <a:p>
            <a:pPr lvl="0" algn="just">
              <a:lnSpc>
                <a:spcPct val="150000"/>
              </a:lnSpc>
            </a:pPr>
            <a:r>
              <a:rPr lang="en-IN" dirty="0">
                <a:latin typeface="Times New Roman" panose="02020603050405020304" pitchFamily="18" charset="0"/>
                <a:cs typeface="Times New Roman" panose="02020603050405020304" pitchFamily="18" charset="0"/>
              </a:rPr>
              <a:t>Encourage suppliers to adopt good water management practices to improve overall water conservation </a:t>
            </a:r>
            <a:r>
              <a:rPr lang="en-US" dirty="0">
                <a:latin typeface="Times New Roman" panose="02020603050405020304" pitchFamily="18" charset="0"/>
                <a:cs typeface="Times New Roman" panose="02020603050405020304" pitchFamily="18" charset="0"/>
              </a:rPr>
              <a:t>(Cooper &amp; </a:t>
            </a:r>
            <a:r>
              <a:rPr lang="en-US" dirty="0" err="1">
                <a:latin typeface="Times New Roman" panose="02020603050405020304" pitchFamily="18" charset="0"/>
                <a:cs typeface="Times New Roman" panose="02020603050405020304" pitchFamily="18" charset="0"/>
              </a:rPr>
              <a:t>Wahab</a:t>
            </a:r>
            <a:r>
              <a:rPr lang="en-US" dirty="0">
                <a:latin typeface="Times New Roman" panose="02020603050405020304" pitchFamily="18" charset="0"/>
                <a:cs typeface="Times New Roman" panose="02020603050405020304" pitchFamily="18" charset="0"/>
              </a:rPr>
              <a:t>, 2005)</a:t>
            </a:r>
            <a:r>
              <a:rPr lang="en-IN"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Educate employees and guests about water conservation such as through room signage and specific training initiatives. </a:t>
            </a:r>
          </a:p>
          <a:p>
            <a:pPr marL="0" lvl="0" indent="0" algn="just">
              <a:lnSpc>
                <a:spcPct val="150000"/>
              </a:lnSpc>
              <a:buNone/>
            </a:pPr>
            <a:endParaRPr lang="en-GB"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3883" y="3602182"/>
            <a:ext cx="4409208" cy="314956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53201" y="3625963"/>
            <a:ext cx="4918364" cy="3125779"/>
          </a:xfrm>
          <a:prstGeom prst="rect">
            <a:avLst/>
          </a:prstGeom>
        </p:spPr>
      </p:pic>
    </p:spTree>
    <p:extLst>
      <p:ext uri="{BB962C8B-B14F-4D97-AF65-F5344CB8AC3E}">
        <p14:creationId xmlns:p14="http://schemas.microsoft.com/office/powerpoint/2010/main" val="1948621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1782" y="290946"/>
            <a:ext cx="11513127" cy="6359236"/>
          </a:xfrm>
        </p:spPr>
        <p:txBody>
          <a:bodyPr>
            <a:normAutofit/>
          </a:bodyPr>
          <a:lstStyle/>
          <a:p>
            <a:pPr marL="0" indent="0" algn="just">
              <a:lnSpc>
                <a:spcPct val="150000"/>
              </a:lnSpc>
              <a:buNone/>
            </a:pPr>
            <a:r>
              <a:rPr lang="en-US" sz="2200" b="1" dirty="0">
                <a:latin typeface="Times New Roman" panose="02020603050405020304" pitchFamily="18" charset="0"/>
                <a:cs typeface="Times New Roman" panose="02020603050405020304" pitchFamily="18" charset="0"/>
              </a:rPr>
              <a:t>Examples of Water Conservation in the Hospitality Sector</a:t>
            </a:r>
            <a:endParaRPr lang="en-GB" sz="2200" b="1"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Several hotels worldwide have endeavoured to make a strong positive impact on the planet through:</a:t>
            </a:r>
            <a:endParaRPr lang="en-GB" dirty="0">
              <a:latin typeface="Times New Roman" panose="02020603050405020304" pitchFamily="18" charset="0"/>
              <a:cs typeface="Times New Roman" panose="02020603050405020304" pitchFamily="18" charset="0"/>
            </a:endParaRPr>
          </a:p>
          <a:p>
            <a:pPr lvl="1" algn="just">
              <a:lnSpc>
                <a:spcPct val="150000"/>
              </a:lnSpc>
            </a:pPr>
            <a:r>
              <a:rPr lang="en-IN" sz="2000" dirty="0">
                <a:latin typeface="Times New Roman" panose="02020603050405020304" pitchFamily="18" charset="0"/>
                <a:cs typeface="Times New Roman" panose="02020603050405020304" pitchFamily="18" charset="0"/>
              </a:rPr>
              <a:t>Reducing carbon emissions from their operations </a:t>
            </a:r>
            <a:r>
              <a:rPr lang="en-US" sz="2000" dirty="0">
                <a:latin typeface="Times New Roman" panose="02020603050405020304" pitchFamily="18" charset="0"/>
                <a:cs typeface="Times New Roman" panose="02020603050405020304" pitchFamily="18" charset="0"/>
              </a:rPr>
              <a:t>(Tribe, 2009)</a:t>
            </a:r>
            <a:r>
              <a:rPr lang="en-IN" sz="2000" dirty="0">
                <a:latin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a:p>
            <a:pPr lvl="1" algn="just">
              <a:lnSpc>
                <a:spcPct val="150000"/>
              </a:lnSpc>
            </a:pPr>
            <a:r>
              <a:rPr lang="en-IN" sz="2000" dirty="0">
                <a:latin typeface="Times New Roman" panose="02020603050405020304" pitchFamily="18" charset="0"/>
                <a:cs typeface="Times New Roman" panose="02020603050405020304" pitchFamily="18" charset="0"/>
              </a:rPr>
              <a:t>Saving natural resources such as water.</a:t>
            </a:r>
            <a:endParaRPr lang="en-GB" sz="2000" dirty="0">
              <a:latin typeface="Times New Roman" panose="02020603050405020304" pitchFamily="18" charset="0"/>
              <a:cs typeface="Times New Roman" panose="02020603050405020304" pitchFamily="18" charset="0"/>
            </a:endParaRPr>
          </a:p>
          <a:p>
            <a:pPr lvl="1" algn="just">
              <a:lnSpc>
                <a:spcPct val="150000"/>
              </a:lnSpc>
            </a:pPr>
            <a:r>
              <a:rPr lang="en-IN" sz="2000" dirty="0">
                <a:latin typeface="Times New Roman" panose="02020603050405020304" pitchFamily="18" charset="0"/>
                <a:cs typeface="Times New Roman" panose="02020603050405020304" pitchFamily="18" charset="0"/>
              </a:rPr>
              <a:t>Managing waste effectively.</a:t>
            </a:r>
            <a:endParaRPr lang="en-GB" sz="2000"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Many leading hotels across the world have effectively implemented measures to conserve water. </a:t>
            </a:r>
          </a:p>
          <a:p>
            <a:pPr lvl="1" algn="just">
              <a:lnSpc>
                <a:spcPct val="150000"/>
              </a:lnSpc>
            </a:pPr>
            <a:r>
              <a:rPr lang="en-GB" sz="2000" dirty="0">
                <a:latin typeface="Times New Roman" panose="02020603050405020304" pitchFamily="18" charset="0"/>
                <a:cs typeface="Times New Roman" panose="02020603050405020304" pitchFamily="18" charset="0"/>
              </a:rPr>
              <a:t>Marriott International uses various measures to </a:t>
            </a:r>
          </a:p>
          <a:p>
            <a:pPr marL="457200" lvl="1" indent="0" algn="just">
              <a:lnSpc>
                <a:spcPct val="150000"/>
              </a:lnSpc>
              <a:buNone/>
            </a:pPr>
            <a:r>
              <a:rPr lang="en-GB" sz="2000" dirty="0">
                <a:latin typeface="Times New Roman" panose="02020603050405020304" pitchFamily="18" charset="0"/>
                <a:cs typeface="Times New Roman" panose="02020603050405020304" pitchFamily="18" charset="0"/>
              </a:rPr>
              <a:t>     improve water conservation </a:t>
            </a:r>
            <a:r>
              <a:rPr lang="en-US" sz="2000" dirty="0">
                <a:latin typeface="Times New Roman" panose="02020603050405020304" pitchFamily="18" charset="0"/>
                <a:cs typeface="Times New Roman" panose="02020603050405020304" pitchFamily="18" charset="0"/>
              </a:rPr>
              <a:t>(</a:t>
            </a:r>
            <a:r>
              <a:rPr lang="en-US" sz="2000" dirty="0" err="1">
                <a:latin typeface="Times New Roman" panose="02020603050405020304" pitchFamily="18" charset="0"/>
                <a:cs typeface="Times New Roman" panose="02020603050405020304" pitchFamily="18" charset="0"/>
              </a:rPr>
              <a:t>Sandang</a:t>
            </a:r>
            <a:r>
              <a:rPr lang="en-US" sz="2000" dirty="0">
                <a:latin typeface="Times New Roman" panose="02020603050405020304" pitchFamily="18" charset="0"/>
                <a:cs typeface="Times New Roman" panose="02020603050405020304" pitchFamily="18" charset="0"/>
              </a:rPr>
              <a:t> &amp; Cole, 2022)</a:t>
            </a:r>
            <a:r>
              <a:rPr lang="en-GB" sz="2000" dirty="0">
                <a:latin typeface="Times New Roman" panose="02020603050405020304" pitchFamily="18" charset="0"/>
                <a:cs typeface="Times New Roman" panose="02020603050405020304" pitchFamily="18" charset="0"/>
              </a:rPr>
              <a: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05600" y="3879273"/>
            <a:ext cx="5095418" cy="2770909"/>
          </a:xfrm>
          <a:prstGeom prst="rect">
            <a:avLst/>
          </a:prstGeom>
        </p:spPr>
      </p:pic>
    </p:spTree>
    <p:extLst>
      <p:ext uri="{BB962C8B-B14F-4D97-AF65-F5344CB8AC3E}">
        <p14:creationId xmlns:p14="http://schemas.microsoft.com/office/powerpoint/2010/main" val="377310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346364"/>
            <a:ext cx="10778836" cy="6109854"/>
          </a:xfrm>
        </p:spPr>
        <p:txBody>
          <a:bodyPr/>
          <a:lstStyle/>
          <a:p>
            <a:pPr lvl="0" algn="just">
              <a:lnSpc>
                <a:spcPct val="150000"/>
              </a:lnSpc>
            </a:pPr>
            <a:r>
              <a:rPr lang="en-IN" dirty="0">
                <a:latin typeface="Times New Roman" panose="02020603050405020304" pitchFamily="18" charset="0"/>
                <a:cs typeface="Times New Roman" panose="02020603050405020304" pitchFamily="18" charset="0"/>
              </a:rPr>
              <a:t>Marriott International attained substantial water conservation through the use of low-flow plumbing fixtures and smaller buffet plate size </a:t>
            </a:r>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Sandang</a:t>
            </a:r>
            <a:r>
              <a:rPr lang="en-US" dirty="0">
                <a:latin typeface="Times New Roman" panose="02020603050405020304" pitchFamily="18" charset="0"/>
                <a:cs typeface="Times New Roman" panose="02020603050405020304" pitchFamily="18" charset="0"/>
              </a:rPr>
              <a:t> &amp; Cole, 2022)</a:t>
            </a:r>
            <a:r>
              <a:rPr lang="en-IN"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Hotels also rely on less-frequent laundry cycles and </a:t>
            </a:r>
          </a:p>
          <a:p>
            <a:pPr marL="0" indent="0" algn="just">
              <a:lnSpc>
                <a:spcPct val="150000"/>
              </a:lnSpc>
              <a:buNone/>
            </a:pPr>
            <a:r>
              <a:rPr lang="en-GB" dirty="0">
                <a:latin typeface="Times New Roman" panose="02020603050405020304" pitchFamily="18" charset="0"/>
                <a:cs typeface="Times New Roman" panose="02020603050405020304" pitchFamily="18" charset="0"/>
              </a:rPr>
              <a:t>	drought-resistant plants for conserving water.</a:t>
            </a:r>
          </a:p>
          <a:p>
            <a:pPr algn="just">
              <a:lnSpc>
                <a:spcPct val="150000"/>
              </a:lnSpc>
            </a:pPr>
            <a:r>
              <a:rPr lang="en-GB" dirty="0">
                <a:latin typeface="Times New Roman" panose="02020603050405020304" pitchFamily="18" charset="0"/>
                <a:cs typeface="Times New Roman" panose="02020603050405020304" pitchFamily="18" charset="0"/>
              </a:rPr>
              <a:t>ITC Grand </a:t>
            </a:r>
            <a:r>
              <a:rPr lang="en-GB" dirty="0" err="1">
                <a:latin typeface="Times New Roman" panose="02020603050405020304" pitchFamily="18" charset="0"/>
                <a:cs typeface="Times New Roman" panose="02020603050405020304" pitchFamily="18" charset="0"/>
              </a:rPr>
              <a:t>Chola</a:t>
            </a:r>
            <a:r>
              <a:rPr lang="en-GB" dirty="0">
                <a:latin typeface="Times New Roman" panose="02020603050405020304" pitchFamily="18" charset="0"/>
                <a:cs typeface="Times New Roman" panose="02020603050405020304" pitchFamily="18" charset="0"/>
              </a:rPr>
              <a:t> hotel uses water from rainwater 	harvesting </a:t>
            </a:r>
          </a:p>
          <a:p>
            <a:pPr marL="0" indent="0" algn="just">
              <a:lnSpc>
                <a:spcPct val="150000"/>
              </a:lnSpc>
              <a:buNone/>
            </a:pPr>
            <a:r>
              <a:rPr lang="en-GB" dirty="0">
                <a:latin typeface="Times New Roman" panose="02020603050405020304" pitchFamily="18" charset="0"/>
                <a:cs typeface="Times New Roman" panose="02020603050405020304" pitchFamily="18" charset="0"/>
              </a:rPr>
              <a:t>      for various applications. </a:t>
            </a:r>
          </a:p>
          <a:p>
            <a:pPr marL="0" indent="0" algn="just">
              <a:lnSpc>
                <a:spcPct val="150000"/>
              </a:lnSpc>
              <a:buNone/>
            </a:pPr>
            <a:r>
              <a:rPr lang="en-GB" dirty="0">
                <a:latin typeface="Times New Roman" panose="02020603050405020304" pitchFamily="18" charset="0"/>
                <a:cs typeface="Times New Roman" panose="02020603050405020304" pitchFamily="18" charset="0"/>
              </a:rPr>
              <a:t>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2218" y="3712245"/>
            <a:ext cx="6220691" cy="2743973"/>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64364" y="889508"/>
            <a:ext cx="4308981" cy="3696347"/>
          </a:xfrm>
          <a:prstGeom prst="rect">
            <a:avLst/>
          </a:prstGeom>
        </p:spPr>
      </p:pic>
    </p:spTree>
    <p:extLst>
      <p:ext uri="{BB962C8B-B14F-4D97-AF65-F5344CB8AC3E}">
        <p14:creationId xmlns:p14="http://schemas.microsoft.com/office/powerpoint/2010/main" val="1523610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4220" y="106354"/>
            <a:ext cx="9404723" cy="891173"/>
          </a:xfrm>
        </p:spPr>
        <p:txBody>
          <a:bodyPr/>
          <a:lstStyle/>
          <a:p>
            <a:pPr algn="ctr"/>
            <a:r>
              <a:rPr lang="en-US" sz="4000" b="1" dirty="0">
                <a:latin typeface="Times New Roman" panose="02020603050405020304" pitchFamily="18" charset="0"/>
                <a:cs typeface="Times New Roman" panose="02020603050405020304" pitchFamily="18" charset="0"/>
              </a:rPr>
              <a:t>Research Method</a:t>
            </a:r>
            <a:endParaRPr lang="en-GB"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01782" y="551940"/>
            <a:ext cx="11236036" cy="5430981"/>
          </a:xfrm>
        </p:spPr>
        <p:txBody>
          <a:bodyPr/>
          <a:lstStyle/>
          <a:p>
            <a:pPr lvl="0" algn="just">
              <a:lnSpc>
                <a:spcPct val="150000"/>
              </a:lnSpc>
            </a:pPr>
            <a:endParaRPr lang="en-IN"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Research Aim: To study the impact of sustainability measures undertaken by hotels/hospitality businesses on their operations/profitability with special emphasis on water conservation. </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The research involves identifying relevant academic sources to study the significance and impact of water-conserving measures on the hotels’ business operations.</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Academic sources (books/journals) and trusted websites were used to collect relevant data.</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Relevant sources were shortlisted to provide the correct direction to the study.</a:t>
            </a:r>
            <a:endParaRPr lang="en-GB"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Relevant information was classified and analysed and appropriate theoretical frameworks were used to obtain meaningful inferences and provide suitable recommendations </a:t>
            </a:r>
            <a:r>
              <a:rPr lang="en-US" dirty="0">
                <a:latin typeface="Times New Roman" panose="02020603050405020304" pitchFamily="18" charset="0"/>
                <a:cs typeface="Times New Roman" panose="02020603050405020304" pitchFamily="18" charset="0"/>
              </a:rPr>
              <a:t>(Clegg, et al., 2020)</a:t>
            </a:r>
            <a:r>
              <a:rPr lang="en-GB"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388849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383" y="189482"/>
            <a:ext cx="10312834" cy="1400530"/>
          </a:xfrm>
        </p:spPr>
        <p:txBody>
          <a:bodyPr/>
          <a:lstStyle/>
          <a:p>
            <a:pPr algn="ctr"/>
            <a:r>
              <a:rPr lang="en-US" sz="4000" b="1" dirty="0">
                <a:latin typeface="Times New Roman" panose="02020603050405020304" pitchFamily="18" charset="0"/>
                <a:cs typeface="Times New Roman" panose="02020603050405020304" pitchFamily="18" charset="0"/>
              </a:rPr>
              <a:t>Analysis of the Impact of Water Conservation on Hotels/Hospitality Businesses</a:t>
            </a:r>
            <a:endParaRPr lang="en-GB"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46364" y="1590012"/>
            <a:ext cx="11651672" cy="4658387"/>
          </a:xfrm>
        </p:spPr>
        <p:txBody>
          <a:bodyPr>
            <a:normAutofit fontScale="92500" lnSpcReduction="10000"/>
          </a:bodyPr>
          <a:lstStyle/>
          <a:p>
            <a:pPr lvl="0" algn="just">
              <a:lnSpc>
                <a:spcPct val="150000"/>
              </a:lnSpc>
            </a:pPr>
            <a:r>
              <a:rPr lang="en-IN" dirty="0">
                <a:latin typeface="Times New Roman" panose="02020603050405020304" pitchFamily="18" charset="0"/>
                <a:cs typeface="Times New Roman" panose="02020603050405020304" pitchFamily="18" charset="0"/>
              </a:rPr>
              <a:t>Hotels that emphasize on water conservation measures can:</a:t>
            </a:r>
            <a:endParaRPr lang="en-GB" dirty="0">
              <a:latin typeface="Times New Roman" panose="02020603050405020304" pitchFamily="18" charset="0"/>
              <a:cs typeface="Times New Roman" panose="02020603050405020304" pitchFamily="18" charset="0"/>
            </a:endParaRPr>
          </a:p>
          <a:p>
            <a:pPr lvl="1" algn="just">
              <a:lnSpc>
                <a:spcPct val="150000"/>
              </a:lnSpc>
            </a:pPr>
            <a:r>
              <a:rPr lang="en-IN" sz="2000" dirty="0">
                <a:latin typeface="Times New Roman" panose="02020603050405020304" pitchFamily="18" charset="0"/>
                <a:cs typeface="Times New Roman" panose="02020603050405020304" pitchFamily="18" charset="0"/>
              </a:rPr>
              <a:t>Exhibit environmental stewardship</a:t>
            </a:r>
            <a:endParaRPr lang="en-GB" sz="2000" dirty="0">
              <a:latin typeface="Times New Roman" panose="02020603050405020304" pitchFamily="18" charset="0"/>
              <a:cs typeface="Times New Roman" panose="02020603050405020304" pitchFamily="18" charset="0"/>
            </a:endParaRPr>
          </a:p>
          <a:p>
            <a:pPr lvl="1" algn="just">
              <a:lnSpc>
                <a:spcPct val="150000"/>
              </a:lnSpc>
            </a:pPr>
            <a:r>
              <a:rPr lang="en-IN" sz="2000" dirty="0">
                <a:latin typeface="Times New Roman" panose="02020603050405020304" pitchFamily="18" charset="0"/>
                <a:cs typeface="Times New Roman" panose="02020603050405020304" pitchFamily="18" charset="0"/>
              </a:rPr>
              <a:t>Attract the increasing number of eco-conscious customers to boost revenues </a:t>
            </a:r>
            <a:r>
              <a:rPr lang="en-US" sz="2000" dirty="0">
                <a:latin typeface="Times New Roman" panose="02020603050405020304" pitchFamily="18" charset="0"/>
                <a:cs typeface="Times New Roman" panose="02020603050405020304" pitchFamily="18" charset="0"/>
              </a:rPr>
              <a:t>(</a:t>
            </a:r>
            <a:r>
              <a:rPr lang="en-US" sz="2000" dirty="0" err="1">
                <a:latin typeface="Times New Roman" panose="02020603050405020304" pitchFamily="18" charset="0"/>
                <a:cs typeface="Times New Roman" panose="02020603050405020304" pitchFamily="18" charset="0"/>
              </a:rPr>
              <a:t>Oriade</a:t>
            </a:r>
            <a:r>
              <a:rPr lang="en-US" sz="2000" dirty="0">
                <a:latin typeface="Times New Roman" panose="02020603050405020304" pitchFamily="18" charset="0"/>
                <a:cs typeface="Times New Roman" panose="02020603050405020304" pitchFamily="18" charset="0"/>
              </a:rPr>
              <a:t>, et al., 2021)</a:t>
            </a:r>
            <a:r>
              <a:rPr lang="en-IN" sz="2000" dirty="0">
                <a:latin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PEST is a strategic framework that can be used to study the various external environmental factors affecting a business, namely:</a:t>
            </a:r>
            <a:endParaRPr lang="en-GB" dirty="0">
              <a:latin typeface="Times New Roman" panose="02020603050405020304" pitchFamily="18" charset="0"/>
              <a:cs typeface="Times New Roman" panose="02020603050405020304" pitchFamily="18" charset="0"/>
            </a:endParaRPr>
          </a:p>
          <a:p>
            <a:pPr lvl="1" algn="just">
              <a:lnSpc>
                <a:spcPct val="150000"/>
              </a:lnSpc>
            </a:pPr>
            <a:r>
              <a:rPr lang="en-IN" sz="2000" dirty="0">
                <a:latin typeface="Times New Roman" panose="02020603050405020304" pitchFamily="18" charset="0"/>
                <a:cs typeface="Times New Roman" panose="02020603050405020304" pitchFamily="18" charset="0"/>
              </a:rPr>
              <a:t>Political </a:t>
            </a:r>
            <a:r>
              <a:rPr lang="en-US" sz="2000" dirty="0">
                <a:latin typeface="Times New Roman" panose="02020603050405020304" pitchFamily="18" charset="0"/>
                <a:cs typeface="Times New Roman" panose="02020603050405020304" pitchFamily="18" charset="0"/>
              </a:rPr>
              <a:t>(Costa &amp; Costa, 2022)</a:t>
            </a:r>
            <a:endParaRPr lang="en-GB" sz="2000" dirty="0">
              <a:latin typeface="Times New Roman" panose="02020603050405020304" pitchFamily="18" charset="0"/>
              <a:cs typeface="Times New Roman" panose="02020603050405020304" pitchFamily="18" charset="0"/>
            </a:endParaRPr>
          </a:p>
          <a:p>
            <a:pPr lvl="1" algn="just">
              <a:lnSpc>
                <a:spcPct val="150000"/>
              </a:lnSpc>
            </a:pPr>
            <a:r>
              <a:rPr lang="en-IN" sz="2000" dirty="0">
                <a:latin typeface="Times New Roman" panose="02020603050405020304" pitchFamily="18" charset="0"/>
                <a:cs typeface="Times New Roman" panose="02020603050405020304" pitchFamily="18" charset="0"/>
              </a:rPr>
              <a:t>Economic</a:t>
            </a:r>
            <a:endParaRPr lang="en-GB" sz="2000" dirty="0">
              <a:latin typeface="Times New Roman" panose="02020603050405020304" pitchFamily="18" charset="0"/>
              <a:cs typeface="Times New Roman" panose="02020603050405020304" pitchFamily="18" charset="0"/>
            </a:endParaRPr>
          </a:p>
          <a:p>
            <a:pPr lvl="1" algn="just">
              <a:lnSpc>
                <a:spcPct val="150000"/>
              </a:lnSpc>
            </a:pPr>
            <a:r>
              <a:rPr lang="en-IN" sz="2000" dirty="0">
                <a:latin typeface="Times New Roman" panose="02020603050405020304" pitchFamily="18" charset="0"/>
                <a:cs typeface="Times New Roman" panose="02020603050405020304" pitchFamily="18" charset="0"/>
              </a:rPr>
              <a:t>Social</a:t>
            </a:r>
            <a:endParaRPr lang="en-GB" sz="2000" dirty="0">
              <a:latin typeface="Times New Roman" panose="02020603050405020304" pitchFamily="18" charset="0"/>
              <a:cs typeface="Times New Roman" panose="02020603050405020304" pitchFamily="18" charset="0"/>
            </a:endParaRPr>
          </a:p>
          <a:p>
            <a:pPr lvl="1" algn="just">
              <a:lnSpc>
                <a:spcPct val="150000"/>
              </a:lnSpc>
            </a:pPr>
            <a:r>
              <a:rPr lang="en-IN" sz="2000" dirty="0">
                <a:latin typeface="Times New Roman" panose="02020603050405020304" pitchFamily="18" charset="0"/>
                <a:cs typeface="Times New Roman" panose="02020603050405020304" pitchFamily="18" charset="0"/>
              </a:rPr>
              <a:t>Technological</a:t>
            </a:r>
            <a:endParaRPr lang="en-GB" sz="2000" dirty="0">
              <a:latin typeface="Times New Roman" panose="02020603050405020304" pitchFamily="18" charset="0"/>
              <a:cs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20839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2400"/>
            <a:ext cx="10903527" cy="6414655"/>
          </a:xfrm>
        </p:spPr>
        <p:txBody>
          <a:bodyPr>
            <a:normAutofit lnSpcReduction="10000"/>
          </a:bodyPr>
          <a:lstStyle/>
          <a:p>
            <a:pPr marL="0" indent="0" algn="just">
              <a:lnSpc>
                <a:spcPct val="160000"/>
              </a:lnSpc>
              <a:buNone/>
            </a:pPr>
            <a:r>
              <a:rPr lang="en-US" b="1" dirty="0">
                <a:latin typeface="Times New Roman" panose="02020603050405020304" pitchFamily="18" charset="0"/>
                <a:cs typeface="Times New Roman" panose="02020603050405020304" pitchFamily="18" charset="0"/>
              </a:rPr>
              <a:t>Political:</a:t>
            </a:r>
          </a:p>
          <a:p>
            <a:pPr lvl="0" algn="just">
              <a:lnSpc>
                <a:spcPct val="160000"/>
              </a:lnSpc>
            </a:pPr>
            <a:r>
              <a:rPr lang="en-IN" dirty="0">
                <a:latin typeface="Times New Roman" panose="02020603050405020304" pitchFamily="18" charset="0"/>
                <a:cs typeface="Times New Roman" panose="02020603050405020304" pitchFamily="18" charset="0"/>
              </a:rPr>
              <a:t>Environment-related laws/rules enforced by the local governments encourage hotels to implement water-conserving measures </a:t>
            </a:r>
            <a:r>
              <a:rPr lang="en-US" dirty="0">
                <a:latin typeface="Times New Roman" panose="02020603050405020304" pitchFamily="18" charset="0"/>
                <a:cs typeface="Times New Roman" panose="02020603050405020304" pitchFamily="18" charset="0"/>
              </a:rPr>
              <a:t>(GOV.UK, 2023)</a:t>
            </a:r>
            <a:r>
              <a:rPr lang="en-IN"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a:p>
            <a:pPr algn="just">
              <a:lnSpc>
                <a:spcPct val="160000"/>
              </a:lnSpc>
            </a:pPr>
            <a:r>
              <a:rPr lang="en-GB" dirty="0">
                <a:latin typeface="Times New Roman" panose="02020603050405020304" pitchFamily="18" charset="0"/>
                <a:cs typeface="Times New Roman" panose="02020603050405020304" pitchFamily="18" charset="0"/>
              </a:rPr>
              <a:t>For example, the UK government promotes water conservation by setting per capita consumption targets.</a:t>
            </a:r>
          </a:p>
          <a:p>
            <a:pPr marL="0" indent="0" algn="just">
              <a:lnSpc>
                <a:spcPct val="160000"/>
              </a:lnSpc>
              <a:buNone/>
            </a:pPr>
            <a:r>
              <a:rPr lang="en-US" b="1" dirty="0">
                <a:latin typeface="Times New Roman" panose="02020603050405020304" pitchFamily="18" charset="0"/>
                <a:cs typeface="Times New Roman" panose="02020603050405020304" pitchFamily="18" charset="0"/>
              </a:rPr>
              <a:t>Economic:</a:t>
            </a:r>
          </a:p>
          <a:p>
            <a:pPr lvl="0" algn="just">
              <a:lnSpc>
                <a:spcPct val="160000"/>
              </a:lnSpc>
            </a:pPr>
            <a:r>
              <a:rPr lang="en-IN" dirty="0">
                <a:latin typeface="Times New Roman" panose="02020603050405020304" pitchFamily="18" charset="0"/>
                <a:cs typeface="Times New Roman" panose="02020603050405020304" pitchFamily="18" charset="0"/>
              </a:rPr>
              <a:t>Growing water scarcity results in higher operational costs </a:t>
            </a:r>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Brotherton</a:t>
            </a:r>
            <a:r>
              <a:rPr lang="en-US" dirty="0">
                <a:latin typeface="Times New Roman" panose="02020603050405020304" pitchFamily="18" charset="0"/>
                <a:cs typeface="Times New Roman" panose="02020603050405020304" pitchFamily="18" charset="0"/>
              </a:rPr>
              <a:t>, 2008)</a:t>
            </a:r>
            <a:r>
              <a:rPr lang="en-IN" dirty="0">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a:p>
            <a:pPr lvl="0" algn="just">
              <a:lnSpc>
                <a:spcPct val="160000"/>
              </a:lnSpc>
            </a:pPr>
            <a:r>
              <a:rPr lang="en-IN" dirty="0">
                <a:latin typeface="Times New Roman" panose="02020603050405020304" pitchFamily="18" charset="0"/>
                <a:cs typeface="Times New Roman" panose="02020603050405020304" pitchFamily="18" charset="0"/>
              </a:rPr>
              <a:t>Water-conserving technologies and initiatives help businesses to boost profits by reducing costs.</a:t>
            </a:r>
            <a:endParaRPr lang="en-GB" dirty="0">
              <a:latin typeface="Times New Roman" panose="02020603050405020304" pitchFamily="18" charset="0"/>
              <a:cs typeface="Times New Roman" panose="02020603050405020304" pitchFamily="18" charset="0"/>
            </a:endParaRPr>
          </a:p>
          <a:p>
            <a:pPr lvl="0" algn="just">
              <a:lnSpc>
                <a:spcPct val="160000"/>
              </a:lnSpc>
            </a:pPr>
            <a:r>
              <a:rPr lang="en-IN" dirty="0">
                <a:latin typeface="Times New Roman" panose="02020603050405020304" pitchFamily="18" charset="0"/>
                <a:cs typeface="Times New Roman" panose="02020603050405020304" pitchFamily="18" charset="0"/>
              </a:rPr>
              <a:t>Businesses that consume significant local water resources can potentially tarnish their brand image, which would affect their profits.</a:t>
            </a:r>
            <a:endParaRPr lang="en-GB" dirty="0">
              <a:latin typeface="Times New Roman" panose="02020603050405020304" pitchFamily="18" charset="0"/>
              <a:cs typeface="Times New Roman" panose="02020603050405020304" pitchFamily="18" charset="0"/>
            </a:endParaRPr>
          </a:p>
          <a:p>
            <a:pPr algn="just">
              <a:lnSpc>
                <a:spcPct val="160000"/>
              </a:lnSpc>
            </a:pPr>
            <a:r>
              <a:rPr lang="en-GB" dirty="0">
                <a:latin typeface="Times New Roman" panose="02020603050405020304" pitchFamily="18" charset="0"/>
                <a:cs typeface="Times New Roman" panose="02020603050405020304" pitchFamily="18" charset="0"/>
              </a:rPr>
              <a:t>Hotels, which emphasize on and implement water conservation practices, can attract more guests and attain greater profits </a:t>
            </a:r>
            <a:r>
              <a:rPr lang="en-US" dirty="0">
                <a:latin typeface="Times New Roman" panose="02020603050405020304" pitchFamily="18" charset="0"/>
                <a:cs typeface="Times New Roman" panose="02020603050405020304" pitchFamily="18" charset="0"/>
              </a:rPr>
              <a:t>(Laws, et al., 2001)</a:t>
            </a:r>
            <a:r>
              <a:rPr lang="en-GB" dirty="0">
                <a:latin typeface="Times New Roman" panose="02020603050405020304" pitchFamily="18" charset="0"/>
                <a:cs typeface="Times New Roman" panose="02020603050405020304" pitchFamily="18" charset="0"/>
              </a:rPr>
              <a:t>.</a:t>
            </a:r>
            <a:endParaRPr lang="en-GB"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924297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52400"/>
            <a:ext cx="11568545" cy="6539345"/>
          </a:xfrm>
        </p:spPr>
        <p:txBody>
          <a:bodyPr>
            <a:normAutofit/>
          </a:bodyPr>
          <a:lstStyle/>
          <a:p>
            <a:pPr marL="0" indent="0" algn="just">
              <a:lnSpc>
                <a:spcPct val="150000"/>
              </a:lnSpc>
              <a:buNone/>
            </a:pPr>
            <a:r>
              <a:rPr lang="en-US" b="1" dirty="0">
                <a:latin typeface="Times New Roman" panose="02020603050405020304" pitchFamily="18" charset="0"/>
                <a:cs typeface="Times New Roman" panose="02020603050405020304" pitchFamily="18" charset="0"/>
              </a:rPr>
              <a:t>Social:</a:t>
            </a:r>
            <a:endParaRPr lang="en-GB" b="1"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Hotels/hospitality businesses are major consumers of water </a:t>
            </a:r>
            <a:r>
              <a:rPr lang="en-US" dirty="0">
                <a:latin typeface="Times New Roman" panose="02020603050405020304" pitchFamily="18" charset="0"/>
                <a:cs typeface="Times New Roman" panose="02020603050405020304" pitchFamily="18" charset="0"/>
              </a:rPr>
              <a:t>(Morrison, 2022)</a:t>
            </a:r>
            <a:r>
              <a:rPr lang="en-IN"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Water scarcity across the world and increasing environment-consciousness places greater pressure on hotels to adopt effective water conservation practices.</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Hotels, which adopt and promote water-saving practices, are likely to attract more customers and earn higher profits </a:t>
            </a:r>
            <a:r>
              <a:rPr lang="en-US" dirty="0">
                <a:latin typeface="Times New Roman" panose="02020603050405020304" pitchFamily="18" charset="0"/>
                <a:cs typeface="Times New Roman" panose="02020603050405020304" pitchFamily="18" charset="0"/>
              </a:rPr>
              <a:t>(Costa &amp; Costa, 2022)</a:t>
            </a:r>
            <a:r>
              <a:rPr lang="en-IN"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a:p>
            <a:pPr marL="0" indent="0" algn="just">
              <a:lnSpc>
                <a:spcPct val="150000"/>
              </a:lnSpc>
              <a:buNone/>
            </a:pPr>
            <a:r>
              <a:rPr lang="en-US" b="1" dirty="0">
                <a:latin typeface="Times New Roman" panose="02020603050405020304" pitchFamily="18" charset="0"/>
                <a:cs typeface="Times New Roman" panose="02020603050405020304" pitchFamily="18" charset="0"/>
              </a:rPr>
              <a:t>Technological:</a:t>
            </a:r>
            <a:endParaRPr lang="en-GB" b="1"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Recent technological advancements facilitate significant water conservation </a:t>
            </a:r>
            <a:r>
              <a:rPr lang="en-US" dirty="0">
                <a:latin typeface="Times New Roman" panose="02020603050405020304" pitchFamily="18" charset="0"/>
                <a:cs typeface="Times New Roman" panose="02020603050405020304" pitchFamily="18" charset="0"/>
              </a:rPr>
              <a:t>(Ford &amp; </a:t>
            </a:r>
            <a:r>
              <a:rPr lang="en-US" dirty="0" err="1">
                <a:latin typeface="Times New Roman" panose="02020603050405020304" pitchFamily="18" charset="0"/>
                <a:cs typeface="Times New Roman" panose="02020603050405020304" pitchFamily="18" charset="0"/>
              </a:rPr>
              <a:t>Sturman</a:t>
            </a:r>
            <a:r>
              <a:rPr lang="en-US" dirty="0">
                <a:latin typeface="Times New Roman" panose="02020603050405020304" pitchFamily="18" charset="0"/>
                <a:cs typeface="Times New Roman" panose="02020603050405020304" pitchFamily="18" charset="0"/>
              </a:rPr>
              <a:t>, 2023)</a:t>
            </a:r>
            <a:r>
              <a:rPr lang="en-IN" dirty="0">
                <a:latin typeface="Times New Roman" panose="02020603050405020304" pitchFamily="18" charset="0"/>
                <a:cs typeface="Times New Roman" panose="02020603050405020304" pitchFamily="18" charset="0"/>
              </a:rPr>
              <a:t>. Examples include:</a:t>
            </a:r>
            <a:endParaRPr lang="en-GB" dirty="0">
              <a:latin typeface="Times New Roman" panose="02020603050405020304" pitchFamily="18" charset="0"/>
              <a:cs typeface="Times New Roman" panose="02020603050405020304" pitchFamily="18" charset="0"/>
            </a:endParaRPr>
          </a:p>
          <a:p>
            <a:pPr lvl="1" algn="just">
              <a:lnSpc>
                <a:spcPct val="150000"/>
              </a:lnSpc>
            </a:pPr>
            <a:r>
              <a:rPr lang="en-IN" sz="2000" dirty="0">
                <a:latin typeface="Times New Roman" panose="02020603050405020304" pitchFamily="18" charset="0"/>
                <a:cs typeface="Times New Roman" panose="02020603050405020304" pitchFamily="18" charset="0"/>
              </a:rPr>
              <a:t>Low-flow plumbing fixtures, faucet aerators and dual-flush toilets.</a:t>
            </a:r>
            <a:endParaRPr lang="en-GB" sz="2000" dirty="0">
              <a:latin typeface="Times New Roman" panose="02020603050405020304" pitchFamily="18" charset="0"/>
              <a:cs typeface="Times New Roman" panose="02020603050405020304" pitchFamily="18" charset="0"/>
            </a:endParaRPr>
          </a:p>
          <a:p>
            <a:pPr lvl="1" algn="just">
              <a:lnSpc>
                <a:spcPct val="150000"/>
              </a:lnSpc>
            </a:pPr>
            <a:r>
              <a:rPr lang="en-IN" sz="2000" dirty="0">
                <a:latin typeface="Times New Roman" panose="02020603050405020304" pitchFamily="18" charset="0"/>
                <a:cs typeface="Times New Roman" panose="02020603050405020304" pitchFamily="18" charset="0"/>
              </a:rPr>
              <a:t>Leakage detection systems and </a:t>
            </a:r>
            <a:r>
              <a:rPr lang="en-IN" sz="2000" dirty="0" err="1">
                <a:latin typeface="Times New Roman" panose="02020603050405020304" pitchFamily="18" charset="0"/>
                <a:cs typeface="Times New Roman" panose="02020603050405020304" pitchFamily="18" charset="0"/>
              </a:rPr>
              <a:t>IoT</a:t>
            </a:r>
            <a:r>
              <a:rPr lang="en-IN" sz="2000" dirty="0">
                <a:latin typeface="Times New Roman" panose="02020603050405020304" pitchFamily="18" charset="0"/>
                <a:cs typeface="Times New Roman" panose="02020603050405020304" pitchFamily="18" charset="0"/>
              </a:rPr>
              <a:t>-based smart water management systems.</a:t>
            </a:r>
            <a:endParaRPr lang="en-GB" sz="2000" dirty="0">
              <a:latin typeface="Times New Roman" panose="02020603050405020304" pitchFamily="18" charset="0"/>
              <a:cs typeface="Times New Roman" panose="02020603050405020304" pitchFamily="18" charset="0"/>
            </a:endParaRPr>
          </a:p>
          <a:p>
            <a:pPr lvl="1" algn="just">
              <a:lnSpc>
                <a:spcPct val="150000"/>
              </a:lnSpc>
            </a:pPr>
            <a:r>
              <a:rPr lang="en-GB" sz="2000" dirty="0">
                <a:latin typeface="Times New Roman" panose="02020603050405020304" pitchFamily="18" charset="0"/>
                <a:cs typeface="Times New Roman" panose="02020603050405020304" pitchFamily="18" charset="0"/>
              </a:rPr>
              <a:t>Data analytics for identifying leakages and areas of excessive water consumption.</a:t>
            </a:r>
          </a:p>
        </p:txBody>
      </p:sp>
    </p:spTree>
    <p:extLst>
      <p:ext uri="{BB962C8B-B14F-4D97-AF65-F5344CB8AC3E}">
        <p14:creationId xmlns:p14="http://schemas.microsoft.com/office/powerpoint/2010/main" val="2599002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29491" y="411162"/>
            <a:ext cx="11374582" cy="6336002"/>
          </a:xfrm>
        </p:spPr>
      </p:pic>
    </p:spTree>
    <p:extLst>
      <p:ext uri="{BB962C8B-B14F-4D97-AF65-F5344CB8AC3E}">
        <p14:creationId xmlns:p14="http://schemas.microsoft.com/office/powerpoint/2010/main" val="2756720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527" y="193964"/>
            <a:ext cx="11623963" cy="6345381"/>
          </a:xfrm>
        </p:spPr>
        <p:txBody>
          <a:bodyPr>
            <a:normAutofit/>
          </a:bodyPr>
          <a:lstStyle/>
          <a:p>
            <a:pPr marL="0" indent="0" algn="just">
              <a:lnSpc>
                <a:spcPct val="150000"/>
              </a:lnSpc>
              <a:buNone/>
            </a:pPr>
            <a:r>
              <a:rPr lang="en-US" sz="2400" b="1" dirty="0">
                <a:latin typeface="Times New Roman" panose="02020603050405020304" pitchFamily="18" charset="0"/>
                <a:cs typeface="Times New Roman" panose="02020603050405020304" pitchFamily="18" charset="0"/>
              </a:rPr>
              <a:t>Examples of the Hotel Sector’s Responses to Water Conservation – A Critical Review</a:t>
            </a:r>
            <a:endParaRPr lang="en-GB" sz="2400" b="1"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Marriott International attained significant savings in water consumption by installing low-flow plumbing fixtures </a:t>
            </a:r>
            <a:r>
              <a:rPr lang="en-US" dirty="0">
                <a:latin typeface="Times New Roman" panose="02020603050405020304" pitchFamily="18" charset="0"/>
                <a:cs typeface="Times New Roman" panose="02020603050405020304" pitchFamily="18" charset="0"/>
              </a:rPr>
              <a:t>(Santos &amp; Silva, 2019)</a:t>
            </a:r>
            <a:r>
              <a:rPr lang="en-IN"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Certain hotels such as Hilton, </a:t>
            </a:r>
            <a:r>
              <a:rPr lang="en-IN" dirty="0" err="1">
                <a:latin typeface="Times New Roman" panose="02020603050405020304" pitchFamily="18" charset="0"/>
                <a:cs typeface="Times New Roman" panose="02020603050405020304" pitchFamily="18" charset="0"/>
              </a:rPr>
              <a:t>Taj</a:t>
            </a:r>
            <a:r>
              <a:rPr lang="en-IN" dirty="0">
                <a:latin typeface="Times New Roman" panose="02020603050405020304" pitchFamily="18" charset="0"/>
                <a:cs typeface="Times New Roman" panose="02020603050405020304" pitchFamily="18" charset="0"/>
              </a:rPr>
              <a:t> Exotica and Six Senses use desalination, rainwater harvesting and grey-water recycling to address their water requirements.</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Potential disadvantages of water conservation measures in hotels are:</a:t>
            </a:r>
            <a:endParaRPr lang="en-GB" dirty="0">
              <a:latin typeface="Times New Roman" panose="02020603050405020304" pitchFamily="18" charset="0"/>
              <a:cs typeface="Times New Roman" panose="02020603050405020304" pitchFamily="18" charset="0"/>
            </a:endParaRPr>
          </a:p>
          <a:p>
            <a:pPr lvl="1" algn="just">
              <a:lnSpc>
                <a:spcPct val="150000"/>
              </a:lnSpc>
            </a:pPr>
            <a:r>
              <a:rPr lang="en-IN" sz="2000" dirty="0">
                <a:latin typeface="Times New Roman" panose="02020603050405020304" pitchFamily="18" charset="0"/>
                <a:cs typeface="Times New Roman" panose="02020603050405020304" pitchFamily="18" charset="0"/>
              </a:rPr>
              <a:t>Certain water-saving initiatives might call for heavy upfront investment </a:t>
            </a:r>
            <a:r>
              <a:rPr lang="en-US" sz="2000" dirty="0">
                <a:latin typeface="Times New Roman" panose="02020603050405020304" pitchFamily="18" charset="0"/>
                <a:cs typeface="Times New Roman" panose="02020603050405020304" pitchFamily="18" charset="0"/>
              </a:rPr>
              <a:t>(</a:t>
            </a:r>
            <a:r>
              <a:rPr lang="en-US" sz="2000" dirty="0" err="1">
                <a:latin typeface="Times New Roman" panose="02020603050405020304" pitchFamily="18" charset="0"/>
                <a:cs typeface="Times New Roman" panose="02020603050405020304" pitchFamily="18" charset="0"/>
              </a:rPr>
              <a:t>Batabyal</a:t>
            </a:r>
            <a:r>
              <a:rPr lang="en-US" sz="2000" dirty="0">
                <a:latin typeface="Times New Roman" panose="02020603050405020304" pitchFamily="18" charset="0"/>
                <a:cs typeface="Times New Roman" panose="02020603050405020304" pitchFamily="18" charset="0"/>
              </a:rPr>
              <a:t> &amp; Das, 2019)</a:t>
            </a:r>
            <a:r>
              <a:rPr lang="en-IN" sz="2000" dirty="0">
                <a:latin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a:p>
            <a:pPr lvl="1" algn="just">
              <a:lnSpc>
                <a:spcPct val="150000"/>
              </a:lnSpc>
            </a:pPr>
            <a:r>
              <a:rPr lang="en-IN" sz="2000" dirty="0">
                <a:latin typeface="Times New Roman" panose="02020603050405020304" pitchFamily="18" charset="0"/>
                <a:cs typeface="Times New Roman" panose="02020603050405020304" pitchFamily="18" charset="0"/>
              </a:rPr>
              <a:t>Water-conserving systems require regular maintenance to ensure good water quality and avoid leakages.</a:t>
            </a:r>
            <a:endParaRPr lang="en-GB" sz="2000" dirty="0">
              <a:latin typeface="Times New Roman" panose="02020603050405020304" pitchFamily="18" charset="0"/>
              <a:cs typeface="Times New Roman" panose="02020603050405020304" pitchFamily="18" charset="0"/>
            </a:endParaRPr>
          </a:p>
          <a:p>
            <a:pPr lvl="1" algn="just">
              <a:lnSpc>
                <a:spcPct val="150000"/>
              </a:lnSpc>
            </a:pPr>
            <a:r>
              <a:rPr lang="en-GB" sz="2000" dirty="0">
                <a:latin typeface="Times New Roman" panose="02020603050405020304" pitchFamily="18" charset="0"/>
                <a:cs typeface="Times New Roman" panose="02020603050405020304" pitchFamily="18" charset="0"/>
              </a:rPr>
              <a:t>Low-flow fixtures can result in low pressure, which guests might find uncomfortable </a:t>
            </a:r>
            <a:r>
              <a:rPr lang="en-US" sz="2000" dirty="0">
                <a:latin typeface="Times New Roman" panose="02020603050405020304" pitchFamily="18" charset="0"/>
                <a:cs typeface="Times New Roman" panose="02020603050405020304" pitchFamily="18" charset="0"/>
              </a:rPr>
              <a:t>(Mill, 2012)</a:t>
            </a:r>
            <a:r>
              <a:rPr lang="en-GB" sz="20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2226801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6077663"/>
          </a:xfrm>
        </p:spPr>
        <p:txBody>
          <a:bodyPr>
            <a:noAutofit/>
          </a:bodyPr>
          <a:lstStyle/>
          <a:p>
            <a:pPr marL="0" indent="0" algn="ctr">
              <a:lnSpc>
                <a:spcPct val="150000"/>
              </a:lnSpc>
              <a:buNone/>
            </a:pPr>
            <a:r>
              <a:rPr lang="en-US" sz="4000" b="1" dirty="0">
                <a:latin typeface="Times New Roman" panose="02020603050405020304" pitchFamily="18" charset="0"/>
                <a:cs typeface="Times New Roman" panose="02020603050405020304" pitchFamily="18" charset="0"/>
              </a:rPr>
              <a:t>Conclusion</a:t>
            </a:r>
            <a:endParaRPr lang="en-GB" sz="4000" b="1"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Environment-friendly measures such as water conservation are vital for hotels to reduce their negative impact on the environment and earn greater profits.</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Hotels worldwide could attain significant water conservation through the use of low-flow plumbing fixtures, rainwater harvesting and various other methods. The research paper uses the PEST framework to analyse the various external environmental factors, which can impact the hotels’ water conservation practices.</a:t>
            </a:r>
            <a:endParaRPr lang="en-GB" dirty="0">
              <a:latin typeface="Times New Roman" panose="02020603050405020304" pitchFamily="18" charset="0"/>
              <a:cs typeface="Times New Roman" panose="02020603050405020304" pitchFamily="18" charset="0"/>
            </a:endParaRPr>
          </a:p>
          <a:p>
            <a:pPr marL="0" indent="0" algn="just">
              <a:lnSpc>
                <a:spcPct val="150000"/>
              </a:lnSpc>
              <a:buNone/>
            </a:pPr>
            <a:r>
              <a:rPr lang="en-GB" sz="2400" b="1" dirty="0">
                <a:latin typeface="Times New Roman" panose="02020603050405020304" pitchFamily="18" charset="0"/>
                <a:cs typeface="Times New Roman" panose="02020603050405020304" pitchFamily="18" charset="0"/>
              </a:rPr>
              <a:t>Recommendations:</a:t>
            </a:r>
          </a:p>
          <a:p>
            <a:pPr lvl="0" algn="just">
              <a:lnSpc>
                <a:spcPct val="150000"/>
              </a:lnSpc>
            </a:pPr>
            <a:r>
              <a:rPr lang="en-IN" dirty="0">
                <a:latin typeface="Times New Roman" panose="02020603050405020304" pitchFamily="18" charset="0"/>
                <a:cs typeface="Times New Roman" panose="02020603050405020304" pitchFamily="18" charset="0"/>
              </a:rPr>
              <a:t>Smart water management systems enable to identify/address leakages in real time and hence facilitate significant water conservation and lower utility bills </a:t>
            </a:r>
            <a:r>
              <a:rPr lang="en-US" dirty="0">
                <a:latin typeface="Times New Roman" panose="02020603050405020304" pitchFamily="18" charset="0"/>
                <a:cs typeface="Times New Roman" panose="02020603050405020304" pitchFamily="18" charset="0"/>
              </a:rPr>
              <a:t>(Varghese &amp; H., 2024)</a:t>
            </a:r>
            <a:r>
              <a:rPr lang="en-IN"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Low-flow plumbing fixtures can help hotels conserve significant water volumes, reduce utility bills and build a positive brand image as a ‘Green’ business. </a:t>
            </a:r>
            <a:r>
              <a:rPr lang="en-GB" dirty="0">
                <a:latin typeface="Times New Roman" panose="02020603050405020304" pitchFamily="18" charset="0"/>
                <a:cs typeface="Times New Roman" panose="02020603050405020304" pitchFamily="18" charset="0"/>
              </a:rPr>
              <a:t>Recycling/reusing of grey-water for non-potable applications can help attain considerable water savings.</a:t>
            </a:r>
          </a:p>
        </p:txBody>
      </p:sp>
    </p:spTree>
    <p:extLst>
      <p:ext uri="{BB962C8B-B14F-4D97-AF65-F5344CB8AC3E}">
        <p14:creationId xmlns:p14="http://schemas.microsoft.com/office/powerpoint/2010/main" val="570190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6255" y="235528"/>
            <a:ext cx="11804071" cy="6373090"/>
          </a:xfrm>
        </p:spPr>
        <p:txBody>
          <a:bodyPr>
            <a:noAutofit/>
          </a:bodyPr>
          <a:lstStyle/>
          <a:p>
            <a:pPr lvl="0" algn="just">
              <a:lnSpc>
                <a:spcPct val="150000"/>
              </a:lnSpc>
            </a:pPr>
            <a:r>
              <a:rPr lang="en-IN" dirty="0">
                <a:latin typeface="Times New Roman" panose="02020603050405020304" pitchFamily="18" charset="0"/>
                <a:cs typeface="Times New Roman" panose="02020603050405020304" pitchFamily="18" charset="0"/>
              </a:rPr>
              <a:t>Rainwater harvesting can significantly decrease the demand for water and reduce the hotel’s water bills.</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High-efficiency laundry machines and reuse of linens/towels can facilitate significant water savings.</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Creating awareness among guests/employees about water conservation practices is vital to ensuring effectiveness of the hotel’s water-conserving practices.</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Encouraging suppliers to implement good water management practices would help improve the hotel’s overall impact on water conservation </a:t>
            </a:r>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Tyagi</a:t>
            </a:r>
            <a:r>
              <a:rPr lang="en-US" dirty="0">
                <a:latin typeface="Times New Roman" panose="02020603050405020304" pitchFamily="18" charset="0"/>
                <a:cs typeface="Times New Roman" panose="02020603050405020304" pitchFamily="18" charset="0"/>
              </a:rPr>
              <a:t>, et al., 2023)</a:t>
            </a:r>
            <a:r>
              <a:rPr lang="en-IN"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Hotels can use drought-resistant plants in their gardens and smart irrigation systems to further reduce water consumption.</a:t>
            </a:r>
            <a:endParaRPr lang="en-GB"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Regular water audits can help hotels formulate appropriate strategies and actions </a:t>
            </a:r>
            <a:r>
              <a:rPr lang="en-US" dirty="0">
                <a:latin typeface="Times New Roman" panose="02020603050405020304" pitchFamily="18" charset="0"/>
                <a:cs typeface="Times New Roman" panose="02020603050405020304" pitchFamily="18" charset="0"/>
              </a:rPr>
              <a:t>(Costa &amp; Costa, 2022)</a:t>
            </a:r>
            <a:r>
              <a:rPr lang="en-IN"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Future technological developments such as new methods to purify/reuse water for various applications would facilitate further water conservation.</a:t>
            </a:r>
          </a:p>
        </p:txBody>
      </p:sp>
    </p:spTree>
    <p:extLst>
      <p:ext uri="{BB962C8B-B14F-4D97-AF65-F5344CB8AC3E}">
        <p14:creationId xmlns:p14="http://schemas.microsoft.com/office/powerpoint/2010/main" val="3067478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0"/>
            <a:ext cx="9404723" cy="669500"/>
          </a:xfrm>
        </p:spPr>
        <p:txBody>
          <a:bodyPr/>
          <a:lstStyle/>
          <a:p>
            <a:pPr algn="ctr"/>
            <a:r>
              <a:rPr lang="en-US" sz="4000" b="1" dirty="0">
                <a:latin typeface="Times New Roman" panose="02020603050405020304" pitchFamily="18" charset="0"/>
                <a:cs typeface="Times New Roman" panose="02020603050405020304" pitchFamily="18" charset="0"/>
              </a:rPr>
              <a:t>References</a:t>
            </a:r>
            <a:endParaRPr lang="en-GB" sz="4000" b="1" dirty="0">
              <a:latin typeface="Times New Roman" panose="02020603050405020304" pitchFamily="18" charset="0"/>
              <a:cs typeface="Times New Roman" panose="02020603050405020304" pitchFamily="18" charset="0"/>
            </a:endParaRPr>
          </a:p>
        </p:txBody>
      </p:sp>
      <p:sp>
        <p:nvSpPr>
          <p:cNvPr id="4" name="Rectangle 1"/>
          <p:cNvSpPr>
            <a:spLocks noGrp="1" noChangeArrowheads="1"/>
          </p:cNvSpPr>
          <p:nvPr>
            <p:ph idx="1"/>
          </p:nvPr>
        </p:nvSpPr>
        <p:spPr bwMode="auto">
          <a:xfrm>
            <a:off x="0" y="455365"/>
            <a:ext cx="10475945" cy="6617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Aphrodite Hills, 2025.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Aphrodite Hills.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https://www.aphroditehills.com/resort-news/smart-water-monitoring-system/</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 February 2025].</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Bagga</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 2018. ITC Grand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Chola</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Where Luxury Meets Responsibility.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Outlook Traveller</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31 July. </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Batabyal</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 &amp; Das, D. K., 2019.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Global Trends, Practices, and Challenges in Contemporary Tourism and Hospitality Management.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Hershey: IGI Global.</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Brotherton</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B., 2008.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Researching Hospitality and Tourism: A Student Guide.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London: Sage Publications.</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Clegg, S. R.,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Skyttermoen</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T. &amp;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Vaagaasar</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L., 2020.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Project Management: A Value Creation Approach.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London: Sage.</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Cooper, C. &amp; Hall, C. M., 2019.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Contemporary Tourism: An International Approach.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4th ed. Oxford: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Goodfellow</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Publishers Limited.</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Cooper, C. &amp;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Wahab</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2005.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Tourism in the Age of Globalisation.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London: Routledge.</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Costa, V. &amp; Costa, C., 2022.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Sustainability and Competitiveness in the Hospitality Industry.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Hershey: IGI Global.</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epic gardening, 2024.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epic gardening.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https://www.epicgardening.com/xeriscape-plants/</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 February 2025].</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fluence</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2025. </a:t>
            </a:r>
            <a:r>
              <a:rPr kumimoji="0" lang="en-GB" altLang="en-US" sz="800" b="0" i="1"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fluence</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https://www.fluencecorp.com/ways-hotels-can-reuse-wastewater/</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31 January 2025].</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Ford, R. C. &amp;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Sturman</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C., 2023.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Managing Hospitality Organizations: Achieving Excellence in the Guest Experience.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London: Sage Publications.</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Gabarda-Mallorquí</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Deyá</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B. &amp; Tirado, D., 2024. Exploring research on water-saving measures applied to the hotel sector. A critical systematic review.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120(2024).</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GOV.UK, 2023.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GOV.UK.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https://www.gov.uk/government/publications/plan-for-water-our-integrated-plan-for-delivering-clean-and-plentiful-water/plan-for-water-our-integrated-plan-for-delivering-clean-and-plentiful-water</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29 January 2025].</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Greenly, 2025.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Greenly.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https://greenly.co.in/water-saving-products/</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 February 2025].</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Laws, E.,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Moscardo</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G. &amp; Faulkner, H. W., 2001.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Tourism in the Twenty-first Century: Reflections on Experience.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London: Continuum.</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Mill, R. C., 2012.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Resorts: Management and Operation.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New Jersey: John Wiley &amp; Sons.</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Morrison, A. M., 2022.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Hospitality and Travel Marketing.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New Jersey: Taylor &amp; Francis.</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Oriade</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Osinaike</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Aduhene</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K. &amp; Wang, Y., 2021. Sustainability awareness, management practices and organisational culture in hotels: Evidence from developing countries.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92(January 2021).</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population matters, 2023.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population matters.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https://populationmatters.org/news/2023/03/can-we-meet-our-water-needs/</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31 January 2025].</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room-signs, 2025.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room-signs.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https://www.room-signs.com/product/hotel-room-signs-save-our-planet-water-conservation-sign-hotel-room-sign-5-x-4-min-qty-30/67</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 February 2025].</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Sandang</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Y. &amp; Cole, S., 2022. Using a human rights approach to improve hotels’ water use and sustainability.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Journal of Sustainable Tourism,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31(10), p. 2337–2355.</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Santos, J. D. &amp; Silva, Ó. L., 2019.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Digital Marketing Strategies for Tourism, Hospitality, and Airline Industries.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Hershey: IGI Global.</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Sharma, M., Singh, A. K. &amp;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Tyagi</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 2024.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Proceedings of the International Conference on Innovation and Regenerative Trends in Tourism and Hospitality Industry (IRTTHI 2024).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London: Springer Nature.</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Studente</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&amp;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Cattaneo</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E., 2023.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Contemporary Issues in Luxury Brand Management.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New Jersey: Taylor &amp; Francis.</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Suárez-Fernández</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Zapico</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E. &amp;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Boto-García</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 2024. Water-saving strategies at hotels: which are more effective?.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Current Issues in Tourism,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Issue https://doi.org/10.1080/13683500.2024.2329279, pp. 1-20.</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Thomsen, F. B., 2019.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Green Key.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https://www.greenkey.global/stories-news-1/2019/9/18/marriott-hotel-saves-water-and-energy-by-bringing-laundry-in-house</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 February 2025].</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Tribe, J., 2009.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Philosophical Issues in Tourism.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Bristol: Channel View Publications.</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Tyagi</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 K.,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Nadda</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V., Bharti, V. &amp;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Kemer</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E., 2023.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Embracing Business Sustainability Through Innovation and Creativity in the Service Sector.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Hershey: IGI Global.</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UNDP, 2025.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UNDP.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https://www.undp.org/sustainable-development-goals/clean-water-and-sanitation</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26 January 2025].</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Varghese, B. &amp; H., S., 2024.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Advancing Smart Tourism Through Analytics.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Hershey: IGI Global.</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White, K., </a:t>
            </a:r>
            <a:r>
              <a:rPr kumimoji="0" lang="en-GB" altLang="en-US" sz="8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Hardisty</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 J. &amp; Habib, R., 2019.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Elusive Green Consumer,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Watertown: Harvard Business Review.</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World Bank Group, 2022. </a:t>
            </a:r>
            <a:r>
              <a:rPr kumimoji="0" lang="en-GB" altLang="en-US" sz="8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World Bank Group. </a:t>
            </a: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8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https://www.worldbank.org/en/topic/waterresourcesmanagement#:~:text=Water%20scarcity%20affects%20more%20than,resilience%20and%20strengthen%20integrated%20management.</a:t>
            </a:r>
            <a:b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8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29 January 2025].</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1866220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220</TotalTime>
  <Words>4571</Words>
  <Application>Microsoft Macintosh PowerPoint</Application>
  <PresentationFormat>Widescreen</PresentationFormat>
  <Paragraphs>163</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Times New Roman</vt:lpstr>
      <vt:lpstr>Wingdings 3</vt:lpstr>
      <vt:lpstr>Ion</vt:lpstr>
      <vt:lpstr>BMIH6001- CONFERENCE PRESENTATION- Assignment Two            Student name:Andreea Camelia Liuta   Student id:2131348             Lecturer:Dr Ernest  Balutie Wavei     I confirm that I have not used any AI tools in the research and creation of this assignment.</vt:lpstr>
      <vt:lpstr>Introduction</vt:lpstr>
      <vt:lpstr>Literature Review</vt:lpstr>
      <vt:lpstr>PowerPoint Presentation</vt:lpstr>
      <vt:lpstr>PowerPoint Presentation</vt:lpstr>
      <vt:lpstr>PowerPoint Presentation</vt:lpstr>
      <vt:lpstr>PowerPoint Presentation</vt:lpstr>
      <vt:lpstr>Research Method</vt:lpstr>
      <vt:lpstr>Analysis of the Impact of Water Conservation on Hotels/Hospitality Businesses</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BMIH6001 Contemporary Themes in the Hotel and Hospitality Sector - Assignment 2            Student name:Andreea Camelia Liuta   Student id:2131348             Lecturer:Dr Ernest Wavei     </dc:title>
  <dc:creator>Andreea L</dc:creator>
  <cp:lastModifiedBy>Marius Guralata</cp:lastModifiedBy>
  <cp:revision>3</cp:revision>
  <dcterms:created xsi:type="dcterms:W3CDTF">2025-01-31T07:47:30Z</dcterms:created>
  <dcterms:modified xsi:type="dcterms:W3CDTF">2025-02-24T06:55:13Z</dcterms:modified>
</cp:coreProperties>
</file>