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21898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92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7107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555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970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630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126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217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71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301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998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931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in the 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CLAH7014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429000"/>
            <a:ext cx="6400800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dirty="0">
                <a:solidFill>
                  <a:prstClr val="black"/>
                </a:solidFill>
              </a:rPr>
              <a:t>Unit </a:t>
            </a:r>
            <a:r>
              <a:rPr lang="en-GB" sz="2800" dirty="0" smtClean="0">
                <a:solidFill>
                  <a:prstClr val="black"/>
                </a:solidFill>
              </a:rPr>
              <a:t>3 </a:t>
            </a:r>
            <a:r>
              <a:rPr lang="en-GB" sz="2800" dirty="0">
                <a:solidFill>
                  <a:prstClr val="black"/>
                </a:solidFill>
              </a:rPr>
              <a:t>– </a:t>
            </a:r>
            <a:r>
              <a:rPr lang="en-GB" sz="2800" dirty="0" smtClean="0">
                <a:solidFill>
                  <a:prstClr val="black"/>
                </a:solidFill>
              </a:rPr>
              <a:t>Gold Mining </a:t>
            </a: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332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Developing the </a:t>
            </a:r>
            <a:r>
              <a:rPr lang="en-GB" dirty="0" smtClean="0">
                <a:solidFill>
                  <a:schemeClr val="bg1"/>
                </a:solidFill>
              </a:rPr>
              <a:t>Mines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281054" cy="5257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Exploitation of gold resources from ED since at least Pharaonic times.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High levels of activity in </a:t>
            </a:r>
            <a:r>
              <a:rPr lang="en-GB" dirty="0">
                <a:solidFill>
                  <a:schemeClr val="bg1"/>
                </a:solidFill>
              </a:rPr>
              <a:t>Ptolemaic period </a:t>
            </a:r>
            <a:r>
              <a:rPr lang="en-GB" dirty="0" smtClean="0">
                <a:solidFill>
                  <a:schemeClr val="bg1"/>
                </a:solidFill>
              </a:rPr>
              <a:t>– especially in central ED, </a:t>
            </a:r>
            <a:r>
              <a:rPr lang="en-GB" dirty="0">
                <a:solidFill>
                  <a:schemeClr val="bg1"/>
                </a:solidFill>
              </a:rPr>
              <a:t>broadly between the Wadi Hammamat and </a:t>
            </a:r>
            <a:r>
              <a:rPr lang="en-GB" dirty="0" smtClean="0">
                <a:solidFill>
                  <a:schemeClr val="bg1"/>
                </a:solidFill>
              </a:rPr>
              <a:t>Barramiya.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Loss of evidence due to flash floods and more recent mining.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6018" y="3729476"/>
            <a:ext cx="4154292" cy="2807728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476009" y="6560820"/>
            <a:ext cx="3210791" cy="32419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050" smtClean="0">
                <a:solidFill>
                  <a:schemeClr val="bg1"/>
                </a:solidFill>
              </a:rPr>
              <a:t>Image from http://www.eastern-desert.com/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282" y="1600200"/>
            <a:ext cx="4608028" cy="168457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572000" y="334833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000" dirty="0" err="1" smtClean="0">
                <a:solidFill>
                  <a:schemeClr val="bg1"/>
                </a:solidFill>
              </a:rPr>
              <a:t>Sandford</a:t>
            </a:r>
            <a:r>
              <a:rPr lang="en-GB" sz="1000" dirty="0" smtClean="0">
                <a:solidFill>
                  <a:schemeClr val="bg1"/>
                </a:solidFill>
              </a:rPr>
              <a:t> &amp; </a:t>
            </a:r>
            <a:r>
              <a:rPr lang="en-GB" sz="1000" dirty="0" err="1" smtClean="0">
                <a:solidFill>
                  <a:schemeClr val="bg1"/>
                </a:solidFill>
              </a:rPr>
              <a:t>Arkell</a:t>
            </a:r>
            <a:r>
              <a:rPr lang="en-GB" sz="1000" dirty="0" smtClean="0">
                <a:solidFill>
                  <a:schemeClr val="bg1"/>
                </a:solidFill>
              </a:rPr>
              <a:t>, 1928, Report of the Prehistoric Survey of Egypt, Chicago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49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Archaeological Evidence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931" t="31337" r="22139" b="34016"/>
          <a:stretch/>
        </p:blipFill>
        <p:spPr>
          <a:xfrm>
            <a:off x="5198831" y="4354735"/>
            <a:ext cx="3820479" cy="2181147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198831" y="6564976"/>
            <a:ext cx="3636817" cy="29302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000" smtClean="0">
                <a:solidFill>
                  <a:schemeClr val="bg1"/>
                </a:solidFill>
              </a:rPr>
              <a:t>Image of Daghbag III mine from Klemm and Klemm 2013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" y="1600200"/>
            <a:ext cx="4862943" cy="5257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 smtClean="0">
                <a:solidFill>
                  <a:schemeClr val="bg1"/>
                </a:solidFill>
              </a:rPr>
              <a:t>Finds located through broad surveys, less in the way of excavations and intensive site specific surveys.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Circular ore grinding facilities at the site of </a:t>
            </a:r>
            <a:r>
              <a:rPr lang="en-GB" sz="2600" dirty="0" err="1" smtClean="0">
                <a:solidFill>
                  <a:schemeClr val="bg1"/>
                </a:solidFill>
              </a:rPr>
              <a:t>Daghbag</a:t>
            </a:r>
            <a:r>
              <a:rPr lang="en-GB" sz="2600" dirty="0">
                <a:solidFill>
                  <a:schemeClr val="bg1"/>
                </a:solidFill>
              </a:rPr>
              <a:t> - depressions along their long axes to allow a large vertical grinding wheel to be driven by a draft </a:t>
            </a:r>
            <a:r>
              <a:rPr lang="en-GB" sz="2600" dirty="0" smtClean="0">
                <a:solidFill>
                  <a:schemeClr val="bg1"/>
                </a:solidFill>
              </a:rPr>
              <a:t>animal. </a:t>
            </a:r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027" y="1446732"/>
            <a:ext cx="1797912" cy="2121706"/>
          </a:xfrm>
          <a:prstGeom prst="rect">
            <a:avLst/>
          </a:prstGeom>
        </p:spPr>
      </p:pic>
      <p:sp>
        <p:nvSpPr>
          <p:cNvPr id="8" name="Content Placeholder 3"/>
          <p:cNvSpPr txBox="1">
            <a:spLocks/>
          </p:cNvSpPr>
          <p:nvPr/>
        </p:nvSpPr>
        <p:spPr>
          <a:xfrm>
            <a:off x="5127783" y="3609093"/>
            <a:ext cx="1866987" cy="46849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000" dirty="0" smtClean="0">
                <a:solidFill>
                  <a:schemeClr val="bg1"/>
                </a:solidFill>
              </a:rPr>
              <a:t>Image from Sidebotham, Hense and Nouwens 2008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2300" y="1443551"/>
            <a:ext cx="2047010" cy="2854640"/>
          </a:xfrm>
          <a:prstGeom prst="rect">
            <a:avLst/>
          </a:prstGeom>
        </p:spPr>
      </p:pic>
      <p:sp>
        <p:nvSpPr>
          <p:cNvPr id="10" name="Content Placeholder 4"/>
          <p:cNvSpPr txBox="1">
            <a:spLocks/>
          </p:cNvSpPr>
          <p:nvPr/>
        </p:nvSpPr>
        <p:spPr>
          <a:xfrm>
            <a:off x="5018808" y="3938265"/>
            <a:ext cx="1818409" cy="4465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000" dirty="0" smtClean="0">
                <a:solidFill>
                  <a:schemeClr val="bg1"/>
                </a:solidFill>
              </a:rPr>
              <a:t>Routes of survey teams, Morrow &amp; Morrow 2002</a:t>
            </a:r>
            <a:endParaRPr lang="en-GB" sz="1000" dirty="0">
              <a:solidFill>
                <a:schemeClr val="bg1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5266241" y="3609093"/>
            <a:ext cx="0" cy="2342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6633126" y="4109604"/>
            <a:ext cx="32562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374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Agatharchides’ description of the gold mining activity (1)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478482" y="1600200"/>
            <a:ext cx="4665518" cy="5257800"/>
          </a:xfrm>
        </p:spPr>
        <p:txBody>
          <a:bodyPr>
            <a:normAutofit fontScale="92500" lnSpcReduction="20000"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Description of Conditions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Workforce </a:t>
            </a:r>
            <a:r>
              <a:rPr lang="en-GB" dirty="0">
                <a:solidFill>
                  <a:schemeClr val="bg1"/>
                </a:solidFill>
              </a:rPr>
              <a:t>of condemned criminals and their </a:t>
            </a:r>
            <a:r>
              <a:rPr lang="en-GB" dirty="0" smtClean="0">
                <a:solidFill>
                  <a:schemeClr val="bg1"/>
                </a:solidFill>
              </a:rPr>
              <a:t>relatives.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Shackled and forced to work </a:t>
            </a:r>
            <a:r>
              <a:rPr lang="en-GB" dirty="0">
                <a:solidFill>
                  <a:schemeClr val="bg1"/>
                </a:solidFill>
              </a:rPr>
              <a:t>unceasingly – supervised by foreign </a:t>
            </a:r>
            <a:r>
              <a:rPr lang="en-GB" dirty="0" smtClean="0">
                <a:solidFill>
                  <a:schemeClr val="bg1"/>
                </a:solidFill>
              </a:rPr>
              <a:t>guards.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en-GB" dirty="0" smtClean="0">
                <a:solidFill>
                  <a:schemeClr val="bg1"/>
                </a:solidFill>
              </a:rPr>
              <a:t>ubject </a:t>
            </a:r>
            <a:r>
              <a:rPr lang="en-GB" dirty="0">
                <a:solidFill>
                  <a:schemeClr val="bg1"/>
                </a:solidFill>
              </a:rPr>
              <a:t>to </a:t>
            </a:r>
            <a:r>
              <a:rPr lang="en-GB" dirty="0" smtClean="0">
                <a:solidFill>
                  <a:schemeClr val="bg1"/>
                </a:solidFill>
              </a:rPr>
              <a:t>beatings.</a:t>
            </a:r>
            <a:endParaRPr lang="en-GB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Q</a:t>
            </a:r>
            <a:r>
              <a:rPr lang="en-GB" dirty="0" smtClean="0">
                <a:solidFill>
                  <a:schemeClr val="bg1"/>
                </a:solidFill>
              </a:rPr>
              <a:t>uartz-rock </a:t>
            </a:r>
            <a:r>
              <a:rPr lang="en-GB" dirty="0">
                <a:solidFill>
                  <a:schemeClr val="bg1"/>
                </a:solidFill>
              </a:rPr>
              <a:t>broken by the brute force of young men (lamps fastened to their foreheads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Young </a:t>
            </a:r>
            <a:r>
              <a:rPr lang="en-GB" dirty="0">
                <a:solidFill>
                  <a:schemeClr val="bg1"/>
                </a:solidFill>
              </a:rPr>
              <a:t>boys enter the narrow tunnels to remove the rocks and place </a:t>
            </a:r>
            <a:r>
              <a:rPr lang="en-GB" dirty="0" smtClean="0">
                <a:solidFill>
                  <a:schemeClr val="bg1"/>
                </a:solidFill>
              </a:rPr>
              <a:t>outside.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683326"/>
            <a:ext cx="4478482" cy="517467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Description </a:t>
            </a:r>
            <a:r>
              <a:rPr lang="en-GB" dirty="0">
                <a:solidFill>
                  <a:schemeClr val="bg1"/>
                </a:solidFill>
              </a:rPr>
              <a:t>by Agatharchides (second century BC)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Possibly relates to mines in the </a:t>
            </a:r>
            <a:r>
              <a:rPr lang="en-GB" dirty="0">
                <a:solidFill>
                  <a:schemeClr val="bg1"/>
                </a:solidFill>
              </a:rPr>
              <a:t>Wadi ‘</a:t>
            </a:r>
            <a:r>
              <a:rPr lang="en-GB" dirty="0" err="1">
                <a:solidFill>
                  <a:schemeClr val="bg1"/>
                </a:solidFill>
              </a:rPr>
              <a:t>Allaqi</a:t>
            </a:r>
            <a:r>
              <a:rPr lang="en-GB" dirty="0">
                <a:solidFill>
                  <a:schemeClr val="bg1"/>
                </a:solidFill>
              </a:rPr>
              <a:t> region of southern Egypt and northern </a:t>
            </a:r>
            <a:r>
              <a:rPr lang="en-GB" dirty="0" smtClean="0">
                <a:solidFill>
                  <a:schemeClr val="bg1"/>
                </a:solidFill>
              </a:rPr>
              <a:t>Sudan, but maybe further north.</a:t>
            </a: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Accuracy of details? – find of a </a:t>
            </a:r>
            <a:r>
              <a:rPr lang="en-GB" dirty="0">
                <a:solidFill>
                  <a:schemeClr val="bg1"/>
                </a:solidFill>
              </a:rPr>
              <a:t>lamp in situ in an alcove carved along a shaft in one of the emerald mines in Middle </a:t>
            </a:r>
            <a:r>
              <a:rPr lang="en-GB" dirty="0" smtClean="0">
                <a:solidFill>
                  <a:schemeClr val="bg1"/>
                </a:solidFill>
              </a:rPr>
              <a:t>Sikait.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</a:t>
            </a:r>
            <a:r>
              <a:rPr lang="en-GB" dirty="0" smtClean="0">
                <a:solidFill>
                  <a:schemeClr val="bg1"/>
                </a:solidFill>
              </a:rPr>
              <a:t>ortars and grindstones at </a:t>
            </a:r>
            <a:r>
              <a:rPr lang="da-DK" dirty="0" smtClean="0">
                <a:solidFill>
                  <a:schemeClr val="bg1"/>
                </a:solidFill>
              </a:rPr>
              <a:t>Ptolemaic-era </a:t>
            </a:r>
            <a:r>
              <a:rPr lang="da-DK" dirty="0">
                <a:solidFill>
                  <a:schemeClr val="bg1"/>
                </a:solidFill>
              </a:rPr>
              <a:t>gold mines at Umm Howeitat </a:t>
            </a:r>
            <a:r>
              <a:rPr lang="da-DK" dirty="0" smtClean="0">
                <a:solidFill>
                  <a:schemeClr val="bg1"/>
                </a:solidFill>
              </a:rPr>
              <a:t>al-Qibli.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198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Agatharchides’ description of the gold mining activity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3465" y="1600200"/>
            <a:ext cx="5330536" cy="5257800"/>
          </a:xfrm>
        </p:spPr>
        <p:txBody>
          <a:bodyPr>
            <a:normAutofit fontScale="77500" lnSpcReduction="20000"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Description of conditions (cont.)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Men </a:t>
            </a:r>
            <a:r>
              <a:rPr lang="en-GB" dirty="0">
                <a:solidFill>
                  <a:schemeClr val="bg1"/>
                </a:solidFill>
              </a:rPr>
              <a:t>over 30 pound the rocks with iron pestles in stone mortars into fine vetch-seed sized </a:t>
            </a:r>
            <a:r>
              <a:rPr lang="en-GB" dirty="0" smtClean="0">
                <a:solidFill>
                  <a:schemeClr val="bg1"/>
                </a:solidFill>
              </a:rPr>
              <a:t>pieces.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These </a:t>
            </a:r>
            <a:r>
              <a:rPr lang="en-GB" dirty="0">
                <a:solidFill>
                  <a:schemeClr val="bg1"/>
                </a:solidFill>
              </a:rPr>
              <a:t>pieces are </a:t>
            </a:r>
            <a:r>
              <a:rPr lang="en-GB" dirty="0" smtClean="0">
                <a:solidFill>
                  <a:schemeClr val="bg1"/>
                </a:solidFill>
              </a:rPr>
              <a:t>ground </a:t>
            </a:r>
            <a:r>
              <a:rPr lang="en-GB" dirty="0">
                <a:solidFill>
                  <a:schemeClr val="bg1"/>
                </a:solidFill>
              </a:rPr>
              <a:t>by women and old men into flour like </a:t>
            </a:r>
            <a:r>
              <a:rPr lang="en-GB" dirty="0" smtClean="0">
                <a:solidFill>
                  <a:schemeClr val="bg1"/>
                </a:solidFill>
              </a:rPr>
              <a:t>consistency.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Work </a:t>
            </a:r>
            <a:r>
              <a:rPr lang="en-GB" dirty="0">
                <a:solidFill>
                  <a:schemeClr val="bg1"/>
                </a:solidFill>
              </a:rPr>
              <a:t>naked, no respite for the sick, or injured, or </a:t>
            </a:r>
            <a:r>
              <a:rPr lang="en-GB" dirty="0" smtClean="0">
                <a:solidFill>
                  <a:schemeClr val="bg1"/>
                </a:solidFill>
              </a:rPr>
              <a:t>aged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</a:t>
            </a:r>
            <a:r>
              <a:rPr lang="en-GB" dirty="0">
                <a:solidFill>
                  <a:schemeClr val="bg1"/>
                </a:solidFill>
              </a:rPr>
              <a:t>force to work through violence </a:t>
            </a:r>
            <a:r>
              <a:rPr lang="en-GB" dirty="0" smtClean="0">
                <a:solidFill>
                  <a:schemeClr val="bg1"/>
                </a:solidFill>
              </a:rPr>
              <a:t>they </a:t>
            </a:r>
            <a:r>
              <a:rPr lang="en-GB" dirty="0">
                <a:solidFill>
                  <a:schemeClr val="bg1"/>
                </a:solidFill>
              </a:rPr>
              <a:t>die </a:t>
            </a:r>
            <a:r>
              <a:rPr lang="en-GB" dirty="0" smtClean="0">
                <a:solidFill>
                  <a:schemeClr val="bg1"/>
                </a:solidFill>
              </a:rPr>
              <a:t>from abuses and exhaustion.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Finally </a:t>
            </a:r>
            <a:r>
              <a:rPr lang="en-GB" dirty="0">
                <a:solidFill>
                  <a:schemeClr val="bg1"/>
                </a:solidFill>
              </a:rPr>
              <a:t>quartz substance has impurities washed away and worked with sponges until </a:t>
            </a:r>
            <a:r>
              <a:rPr lang="en-GB" dirty="0" smtClean="0">
                <a:solidFill>
                  <a:schemeClr val="bg1"/>
                </a:solidFill>
              </a:rPr>
              <a:t>just </a:t>
            </a:r>
            <a:r>
              <a:rPr lang="en-GB" dirty="0">
                <a:solidFill>
                  <a:schemeClr val="bg1"/>
                </a:solidFill>
              </a:rPr>
              <a:t>gold-dust </a:t>
            </a:r>
            <a:r>
              <a:rPr lang="en-GB" dirty="0" smtClean="0">
                <a:solidFill>
                  <a:schemeClr val="bg1"/>
                </a:solidFill>
              </a:rPr>
              <a:t>is left – </a:t>
            </a:r>
            <a:r>
              <a:rPr lang="en-GB" dirty="0">
                <a:solidFill>
                  <a:schemeClr val="bg1"/>
                </a:solidFill>
              </a:rPr>
              <a:t>placed in earthen jar with other materials and baked for five days – resulting in pure gold.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2736" y="1685974"/>
            <a:ext cx="3906982" cy="50629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900" dirty="0" smtClean="0">
                <a:solidFill>
                  <a:schemeClr val="bg1"/>
                </a:solidFill>
              </a:rPr>
              <a:t>For </a:t>
            </a:r>
            <a:r>
              <a:rPr lang="en-GB" sz="1900" b="1" dirty="0" smtClean="0">
                <a:solidFill>
                  <a:schemeClr val="bg1"/>
                </a:solidFill>
              </a:rPr>
              <a:t>no mercy or respite of any kind </a:t>
            </a:r>
            <a:r>
              <a:rPr lang="en-GB" sz="1900" dirty="0" smtClean="0">
                <a:solidFill>
                  <a:schemeClr val="bg1"/>
                </a:solidFill>
              </a:rPr>
              <a:t>is given to any man who is sick, or injured, or aged, or in the case of a woman for her weakness, but </a:t>
            </a:r>
            <a:r>
              <a:rPr lang="en-GB" sz="1900" b="1" dirty="0" smtClean="0">
                <a:solidFill>
                  <a:schemeClr val="bg1"/>
                </a:solidFill>
              </a:rPr>
              <a:t>all without exception are forced by blows to persevere </a:t>
            </a:r>
            <a:r>
              <a:rPr lang="en-GB" sz="1900" dirty="0" smtClean="0">
                <a:solidFill>
                  <a:schemeClr val="bg1"/>
                </a:solidFill>
              </a:rPr>
              <a:t>in their labours, </a:t>
            </a:r>
            <a:r>
              <a:rPr lang="en-GB" sz="1900" b="1" dirty="0" smtClean="0">
                <a:solidFill>
                  <a:schemeClr val="bg1"/>
                </a:solidFill>
              </a:rPr>
              <a:t>until through maltreatment they die in the midst of their tortures</a:t>
            </a:r>
            <a:r>
              <a:rPr lang="en-GB" sz="1900" dirty="0" smtClean="0">
                <a:solidFill>
                  <a:schemeClr val="bg1"/>
                </a:solidFill>
              </a:rPr>
              <a:t>. So the poor unfortunates believe, because their punishment is so excessively severe, that the future will always be more terrible than the present and </a:t>
            </a:r>
            <a:r>
              <a:rPr lang="en-GB" sz="1900" b="1" dirty="0" smtClean="0">
                <a:solidFill>
                  <a:schemeClr val="bg1"/>
                </a:solidFill>
              </a:rPr>
              <a:t>therefore look forward to death as more to be desired than life</a:t>
            </a:r>
            <a:r>
              <a:rPr lang="en-GB" sz="1900" dirty="0" smtClean="0">
                <a:solidFill>
                  <a:schemeClr val="bg1"/>
                </a:solidFill>
              </a:rPr>
              <a:t>.” – </a:t>
            </a:r>
            <a:r>
              <a:rPr lang="en-GB" sz="1900" b="1" dirty="0" smtClean="0">
                <a:solidFill>
                  <a:schemeClr val="bg1"/>
                </a:solidFill>
              </a:rPr>
              <a:t>Agatharchides 5.26b = </a:t>
            </a:r>
            <a:r>
              <a:rPr lang="en-GB" sz="1900" b="1" dirty="0" err="1" smtClean="0">
                <a:solidFill>
                  <a:schemeClr val="bg1"/>
                </a:solidFill>
              </a:rPr>
              <a:t>Diodorus</a:t>
            </a:r>
            <a:r>
              <a:rPr lang="en-GB" sz="1900" b="1" dirty="0" smtClean="0">
                <a:solidFill>
                  <a:schemeClr val="bg1"/>
                </a:solidFill>
              </a:rPr>
              <a:t> Siculus 3.13.2-3</a:t>
            </a:r>
            <a:r>
              <a:rPr lang="en-GB" sz="1900" dirty="0" smtClean="0">
                <a:solidFill>
                  <a:schemeClr val="bg1"/>
                </a:solidFill>
              </a:rPr>
              <a:t>.</a:t>
            </a:r>
            <a:endParaRPr lang="en-GB" sz="1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46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Other Mining Activities - Amethyst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452815"/>
            <a:ext cx="4862945" cy="52578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Amethyst is a violet-coloured translucent form of quartz.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Areas with amethyst mines – Wadi al-</a:t>
            </a:r>
            <a:r>
              <a:rPr lang="en-GB" dirty="0" err="1" smtClean="0">
                <a:solidFill>
                  <a:schemeClr val="bg1"/>
                </a:solidFill>
              </a:rPr>
              <a:t>Hudi</a:t>
            </a:r>
            <a:r>
              <a:rPr lang="en-GB" dirty="0" smtClean="0">
                <a:solidFill>
                  <a:schemeClr val="bg1"/>
                </a:solidFill>
              </a:rPr>
              <a:t> (largely Pharaonic) and Wadi Abu </a:t>
            </a:r>
            <a:r>
              <a:rPr lang="en-GB" dirty="0" err="1" smtClean="0">
                <a:solidFill>
                  <a:schemeClr val="bg1"/>
                </a:solidFill>
              </a:rPr>
              <a:t>Diyeiba</a:t>
            </a:r>
            <a:r>
              <a:rPr lang="en-GB" dirty="0" smtClean="0">
                <a:solidFill>
                  <a:schemeClr val="bg1"/>
                </a:solidFill>
              </a:rPr>
              <a:t> (worked from Ptolemaic period).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31901" y="3808987"/>
            <a:ext cx="3636818" cy="28862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43977" t="39636" r="19431" b="36364"/>
          <a:stretch/>
        </p:blipFill>
        <p:spPr>
          <a:xfrm>
            <a:off x="4862945" y="1716629"/>
            <a:ext cx="4177146" cy="1712370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231901" y="3491077"/>
            <a:ext cx="3647209" cy="28263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000" dirty="0" smtClean="0">
                <a:solidFill>
                  <a:schemeClr val="bg1"/>
                </a:solidFill>
              </a:rPr>
              <a:t>Map from Sidebotham, Hense and Nouwens 2008</a:t>
            </a:r>
          </a:p>
          <a:p>
            <a:pPr marL="137160" indent="0">
              <a:buFont typeface="Wingdings 2"/>
              <a:buNone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73" y="4980541"/>
            <a:ext cx="1558636" cy="142469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5792" y="4980541"/>
            <a:ext cx="1192267" cy="1818352"/>
          </a:xfrm>
          <a:prstGeom prst="rect">
            <a:avLst/>
          </a:prstGeom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3326861" y="6391834"/>
            <a:ext cx="1889966" cy="467591"/>
          </a:xfrm>
          <a:prstGeom prst="rect">
            <a:avLst/>
          </a:prstGeom>
        </p:spPr>
        <p:txBody>
          <a:bodyPr vert="horz">
            <a:normAutofit fontScale="550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 err="1" smtClean="0">
                <a:solidFill>
                  <a:schemeClr val="bg1"/>
                </a:solidFill>
              </a:rPr>
              <a:t>Taueret</a:t>
            </a:r>
            <a:r>
              <a:rPr lang="en-GB" dirty="0" smtClean="0">
                <a:solidFill>
                  <a:schemeClr val="bg1"/>
                </a:solidFill>
              </a:rPr>
              <a:t>, Late Period or Ptolemaic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Content Placeholder 3"/>
          <p:cNvSpPr txBox="1">
            <a:spLocks/>
          </p:cNvSpPr>
          <p:nvPr/>
        </p:nvSpPr>
        <p:spPr>
          <a:xfrm>
            <a:off x="83127" y="6391834"/>
            <a:ext cx="2617168" cy="282633"/>
          </a:xfrm>
          <a:prstGeom prst="rect">
            <a:avLst/>
          </a:prstGeom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400" dirty="0" smtClean="0">
                <a:solidFill>
                  <a:schemeClr val="bg1"/>
                </a:solidFill>
              </a:rPr>
              <a:t>Cat – Bastet? – Late Period/Ptolemaic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3300" y="4980541"/>
            <a:ext cx="1569027" cy="1046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536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Other Mining Activities </a:t>
            </a:r>
            <a:r>
              <a:rPr lang="en-GB" sz="3600" dirty="0" smtClean="0">
                <a:solidFill>
                  <a:schemeClr val="bg1"/>
                </a:solidFill>
              </a:rPr>
              <a:t>– Beryl/Emerald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5268191"/>
            <a:ext cx="2815936" cy="1589808"/>
          </a:xfrm>
        </p:spPr>
        <p:txBody>
          <a:bodyPr>
            <a:normAutofit/>
          </a:bodyPr>
          <a:lstStyle/>
          <a:p>
            <a:endParaRPr lang="en-GB" sz="500" dirty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62482" y="3314700"/>
            <a:ext cx="2956646" cy="325921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744945" y="6573910"/>
            <a:ext cx="35917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00" dirty="0" smtClean="0">
                <a:solidFill>
                  <a:schemeClr val="bg1"/>
                </a:solidFill>
              </a:rPr>
              <a:t>Image from https://www.memphistours.co.uk</a:t>
            </a:r>
            <a:endParaRPr lang="en-GB" sz="100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903" y="4561607"/>
            <a:ext cx="3001361" cy="225852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7486" y="1514432"/>
            <a:ext cx="9258300" cy="212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200" dirty="0" smtClean="0">
                <a:solidFill>
                  <a:prstClr val="black"/>
                </a:solidFill>
              </a:rPr>
              <a:t>Beryls </a:t>
            </a:r>
            <a:r>
              <a:rPr lang="en-GB" sz="2200" dirty="0">
                <a:solidFill>
                  <a:prstClr val="black"/>
                </a:solidFill>
              </a:rPr>
              <a:t>and emeralds were mined in the Mons Smaragdus region of the ED (notably quarries of Gebel Sikait and Gebel Zabara</a:t>
            </a:r>
            <a:r>
              <a:rPr lang="en-GB" sz="2200" dirty="0" smtClean="0">
                <a:solidFill>
                  <a:prstClr val="black"/>
                </a:solidFill>
              </a:rPr>
              <a:t>).</a:t>
            </a:r>
          </a:p>
          <a:p>
            <a:pPr marL="54864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200" dirty="0" smtClean="0">
                <a:solidFill>
                  <a:schemeClr val="bg1"/>
                </a:solidFill>
              </a:rPr>
              <a:t>Evidence of beryl working at Berenike (1</a:t>
            </a:r>
            <a:r>
              <a:rPr lang="en-GB" sz="2200" baseline="30000" dirty="0" smtClean="0">
                <a:solidFill>
                  <a:schemeClr val="bg1"/>
                </a:solidFill>
              </a:rPr>
              <a:t>st</a:t>
            </a:r>
            <a:r>
              <a:rPr lang="en-GB" sz="2200" dirty="0" smtClean="0">
                <a:solidFill>
                  <a:schemeClr val="bg1"/>
                </a:solidFill>
              </a:rPr>
              <a:t> and 2</a:t>
            </a:r>
            <a:r>
              <a:rPr lang="en-GB" sz="2200" baseline="30000" dirty="0" smtClean="0">
                <a:solidFill>
                  <a:schemeClr val="bg1"/>
                </a:solidFill>
              </a:rPr>
              <a:t>nd</a:t>
            </a:r>
            <a:r>
              <a:rPr lang="en-GB" sz="2200" dirty="0" smtClean="0">
                <a:solidFill>
                  <a:schemeClr val="bg1"/>
                </a:solidFill>
              </a:rPr>
              <a:t> centuries AD).</a:t>
            </a:r>
          </a:p>
          <a:p>
            <a:pPr marL="54864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200" dirty="0" smtClean="0">
                <a:solidFill>
                  <a:schemeClr val="bg1"/>
                </a:solidFill>
              </a:rPr>
              <a:t>Absence of fortifications at the beryl/emerald sites.</a:t>
            </a:r>
            <a:r>
              <a:rPr lang="en-GB" sz="2200" dirty="0" smtClean="0">
                <a:solidFill>
                  <a:schemeClr val="bg1"/>
                </a:solidFill>
              </a:rPr>
              <a:t> </a:t>
            </a:r>
          </a:p>
          <a:p>
            <a:pPr marL="137160" lvl="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</a:pPr>
            <a:endParaRPr lang="en-GB" sz="2600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-7486" y="3073299"/>
            <a:ext cx="606248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200" dirty="0">
                <a:solidFill>
                  <a:prstClr val="black"/>
                </a:solidFill>
              </a:rPr>
              <a:t>Blemmyes in control of mines from </a:t>
            </a:r>
            <a:r>
              <a:rPr lang="en-GB" sz="2200" dirty="0" smtClean="0">
                <a:solidFill>
                  <a:prstClr val="black"/>
                </a:solidFill>
              </a:rPr>
              <a:t>early </a:t>
            </a:r>
            <a:r>
              <a:rPr lang="en-GB" sz="2200" dirty="0">
                <a:solidFill>
                  <a:prstClr val="black"/>
                </a:solidFill>
              </a:rPr>
              <a:t>5</a:t>
            </a:r>
            <a:r>
              <a:rPr lang="en-GB" sz="2200" baseline="30000" dirty="0">
                <a:solidFill>
                  <a:prstClr val="black"/>
                </a:solidFill>
              </a:rPr>
              <a:t>th</a:t>
            </a:r>
            <a:r>
              <a:rPr lang="en-GB" sz="2200" dirty="0">
                <a:solidFill>
                  <a:prstClr val="black"/>
                </a:solidFill>
              </a:rPr>
              <a:t> century AD - Olympiodorus 35.2 = Photius </a:t>
            </a:r>
            <a:r>
              <a:rPr lang="en-GB" sz="2200" i="1" dirty="0">
                <a:solidFill>
                  <a:prstClr val="black"/>
                </a:solidFill>
              </a:rPr>
              <a:t>Bibl. Cod</a:t>
            </a:r>
            <a:r>
              <a:rPr lang="en-GB" sz="2200" dirty="0">
                <a:solidFill>
                  <a:prstClr val="black"/>
                </a:solidFill>
              </a:rPr>
              <a:t>. 80, p.182; Cosmas </a:t>
            </a:r>
            <a:r>
              <a:rPr lang="en-GB" sz="2200" i="1" dirty="0">
                <a:solidFill>
                  <a:prstClr val="black"/>
                </a:solidFill>
              </a:rPr>
              <a:t>Christ. Topog. </a:t>
            </a:r>
            <a:r>
              <a:rPr lang="en-GB" sz="2200" dirty="0">
                <a:solidFill>
                  <a:prstClr val="black"/>
                </a:solidFill>
              </a:rPr>
              <a:t>11.339. </a:t>
            </a:r>
            <a:endParaRPr lang="en-GB" sz="2200" dirty="0">
              <a:solidFill>
                <a:prstClr val="black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032" y="4580786"/>
            <a:ext cx="2388681" cy="1758069"/>
          </a:xfrm>
          <a:prstGeom prst="rect">
            <a:avLst/>
          </a:prstGeom>
        </p:spPr>
      </p:pic>
      <p:sp>
        <p:nvSpPr>
          <p:cNvPr id="13" name="Content Placeholder 2"/>
          <p:cNvSpPr txBox="1">
            <a:spLocks/>
          </p:cNvSpPr>
          <p:nvPr/>
        </p:nvSpPr>
        <p:spPr>
          <a:xfrm>
            <a:off x="3454977" y="6421582"/>
            <a:ext cx="2448736" cy="43641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400" b="1" dirty="0" smtClean="0">
                <a:solidFill>
                  <a:schemeClr val="bg1"/>
                </a:solidFill>
              </a:rPr>
              <a:t>Rock cut temple at Sikait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533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185</TotalTime>
  <Words>661</Words>
  <Application>Microsoft Office PowerPoint</Application>
  <PresentationFormat>On-screen Show (4:3)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Book Antiqua</vt:lpstr>
      <vt:lpstr>Lucida Sans</vt:lpstr>
      <vt:lpstr>Wingdings</vt:lpstr>
      <vt:lpstr>Wingdings 2</vt:lpstr>
      <vt:lpstr>Wingdings 3</vt:lpstr>
      <vt:lpstr>Apex</vt:lpstr>
      <vt:lpstr>Life in the Eastern Desert of Egypt</vt:lpstr>
      <vt:lpstr>Developing the Mines</vt:lpstr>
      <vt:lpstr>Archaeological Evidence</vt:lpstr>
      <vt:lpstr>Agatharchides’ description of the gold mining activity (1)</vt:lpstr>
      <vt:lpstr>Agatharchides’ description of the gold mining activity (2)</vt:lpstr>
      <vt:lpstr>Other Mining Activities - Amethyst</vt:lpstr>
      <vt:lpstr>Other Mining Activities – Beryl/Emerald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</dc:creator>
  <cp:lastModifiedBy>Matt</cp:lastModifiedBy>
  <cp:revision>54</cp:revision>
  <dcterms:created xsi:type="dcterms:W3CDTF">2017-10-16T10:20:47Z</dcterms:created>
  <dcterms:modified xsi:type="dcterms:W3CDTF">2017-10-16T13:26:10Z</dcterms:modified>
</cp:coreProperties>
</file>