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1"/>
  </p:notesMasterIdLst>
  <p:handoutMasterIdLst>
    <p:handoutMasterId r:id="rId32"/>
  </p:handoutMasterIdLst>
  <p:sldIdLst>
    <p:sldId id="363" r:id="rId3"/>
    <p:sldId id="412" r:id="rId4"/>
    <p:sldId id="427" r:id="rId5"/>
    <p:sldId id="411" r:id="rId6"/>
    <p:sldId id="428" r:id="rId7"/>
    <p:sldId id="429" r:id="rId8"/>
    <p:sldId id="430" r:id="rId9"/>
    <p:sldId id="431" r:id="rId10"/>
    <p:sldId id="432" r:id="rId11"/>
    <p:sldId id="433" r:id="rId12"/>
    <p:sldId id="444" r:id="rId13"/>
    <p:sldId id="436" r:id="rId14"/>
    <p:sldId id="445" r:id="rId15"/>
    <p:sldId id="437" r:id="rId16"/>
    <p:sldId id="446" r:id="rId17"/>
    <p:sldId id="438" r:id="rId18"/>
    <p:sldId id="447" r:id="rId19"/>
    <p:sldId id="448" r:id="rId20"/>
    <p:sldId id="434" r:id="rId21"/>
    <p:sldId id="421" r:id="rId22"/>
    <p:sldId id="439" r:id="rId23"/>
    <p:sldId id="440" r:id="rId24"/>
    <p:sldId id="441" r:id="rId25"/>
    <p:sldId id="424" r:id="rId26"/>
    <p:sldId id="442" r:id="rId27"/>
    <p:sldId id="443" r:id="rId28"/>
    <p:sldId id="477" r:id="rId29"/>
    <p:sldId id="370"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74045" autoAdjust="0"/>
  </p:normalViewPr>
  <p:slideViewPr>
    <p:cSldViewPr>
      <p:cViewPr varScale="1">
        <p:scale>
          <a:sx n="78" d="100"/>
          <a:sy n="78" d="100"/>
        </p:scale>
        <p:origin x="1068" y="9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485719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28483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719965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94462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1774210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656601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488896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2994455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4169038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2702142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2324809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289218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737191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0135056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1627710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11837792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Value-creating drivers for diversification are as follows:</a:t>
            </a:r>
          </a:p>
          <a:p>
            <a:endParaRPr lang="en-GB" altLang="en-US" dirty="0"/>
          </a:p>
          <a:p>
            <a:pPr marL="171450" indent="-171450">
              <a:buFont typeface="Arial" panose="020B0604020202020204" pitchFamily="34" charset="0"/>
              <a:buChar char="•"/>
            </a:pPr>
            <a:r>
              <a:rPr lang="en-GB" altLang="en-US" dirty="0"/>
              <a:t>Exploiting economies of scope. economies of scope refer to efficiency gains made through applying the organisation’s existing resources or competences to new markets or services.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Stretching corporate management competences (‘dominant logics’). This is a special case of economies of scope and refers to the potential for applying the skills of talented corporate-level managers to new businesses.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Spreading risk across a range of markets is another common justification for diversification.</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Exploiting superior internal processes. Internal processes within a diversified corporation can often be more efficient than external processes in the open market. This is especially the case where external capital and labour markets do not yet work well, as in many developing economies.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Increasing market power.9 Being diversified in many businesses can increase power vis-à-vis competitors in at least two ways. First, having the same wide portfolio of products as a competitor increases the potential for mutual forbearance.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41700194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28065161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39948026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17132882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2005, eBay Inc. (NASDAQ: EBAY) purchased Skype for $2.6 billion.﻿ The purchase price was extremely high considering that Skype had only $7 million in revenues. Meg Whitman, eBay's CEO, justified the acquisition by arguing that Skype would improve the auction site by giving its users a better platform for communicating. Ultimately eBay's users rejected Skype's technology considering it unnecessary for conducting auctions, and the rationale for the purchase dissipated. Two years after the acquisition, eBay informed its shareholders that it would write down the value of Skype by $900 million.﻿ In 2011, eBay was fortunate to find a higher bidder for Skype. It sold Skype to Microsoft and realized a $1.4 billion profit.﻿ While the eBay and Skype merger failed because eBay miscalculated its customers' demand for Skype's product, other M&amp;A deals have failed for completely different reasons.</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3398394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growth/share axes of the BCG matrix define four sorts of business:</a:t>
            </a:r>
          </a:p>
          <a:p>
            <a:endParaRPr lang="en-GB" altLang="en-US" dirty="0"/>
          </a:p>
          <a:p>
            <a:pPr marL="171450" indent="-171450">
              <a:buFont typeface="Arial" panose="020B0604020202020204" pitchFamily="34" charset="0"/>
              <a:buChar char="•"/>
            </a:pPr>
            <a:r>
              <a:rPr lang="en-GB" altLang="en-US" dirty="0"/>
              <a:t>A star is a business unit within a portfolio that has a high market share in a growing market. The business unit may be spending heavily to keep up with growth, but high market share should yield sufficient profits to make it more or less self-sufficient in terms of investment needs.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question mark (or problem child) is a business unit within a portfolio that is in a growing market, but does not yet have high market share. Developing question marks into stars, with high market share, takes heavy investment. Many question marks fail to develop, so the BCG advises corporate parents to nurture several at a time. It is important to make sure that some question marks develop into stars, as existing stars eventually become cash cows and cash cows may decline into dogs.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cash cow is a business unit within a portfolio that has a high market share in a mature market. However, because growth is low, investment needs are less, while high market share means that the business unit should be profitable. The cash cow should then be a cash provider, helping to fund investments in question marks.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Dogs are business units within a portfolio that have low share in static or declining markets and are thus the worst of all combinations. They may be a cash drain and use up a disproportionate amount of managerial time and company resources. The BCG usually recommends divestment or closure.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19058264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growth/share axes of the BCG matrix define four sorts of business:</a:t>
            </a:r>
          </a:p>
          <a:p>
            <a:endParaRPr lang="en-GB" altLang="en-US" dirty="0"/>
          </a:p>
          <a:p>
            <a:pPr marL="171450" indent="-171450">
              <a:buFont typeface="Arial" panose="020B0604020202020204" pitchFamily="34" charset="0"/>
              <a:buChar char="•"/>
            </a:pPr>
            <a:r>
              <a:rPr lang="en-GB" altLang="en-US" dirty="0"/>
              <a:t>A star is a business unit within a portfolio that has a high market share in a growing market. The business unit may be spending heavily to keep up with growth, but high market share should yield sufficient profits to make it more or less self-sufficient in terms of investment needs.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question mark (or problem child) is a business unit within a portfolio that is in a growing market, but does not yet have high market share. Developing question marks into stars, with high market share, takes heavy investment. Many question marks fail to develop, so the BCG advises corporate parents to nurture several at a time. It is important to make sure that some question marks develop into stars, as existing stars eventually become cash cows and cash cows may decline into dogs.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cash cow is a business unit within a portfolio that has a high market share in a mature market. However, because growth is low, investment needs are less, while high market share means that the business unit should be profitable. The cash cow should then be a cash provider, helping to fund investments in question marks.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Dogs are business units within a portfolio that have low share in static or declining markets and are thus the worst of all combinations. They may be a cash drain and use up a disproportionate amount of managerial time and company resources. The BCG usually recommends divestment or closure.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9946596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99487363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395344898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4514491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20229667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96189400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428967595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48904459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8678747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163626792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346628577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57935075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1471418746"/>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ideo" Target="https://www.youtube.com/embed/Yb3642sFaNE?feature=oembed" TargetMode="External"/><Relationship Id="rId5" Type="http://schemas.openxmlformats.org/officeDocument/2006/relationships/image" Target="../media/image13.jpeg"/><Relationship Id="rId4" Type="http://schemas.openxmlformats.org/officeDocument/2006/relationships/hyperlink" Target="https://www.youtube.com/watch?v=Yb3642sFaNE"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2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49669"/>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6</a:t>
            </a:r>
          </a:p>
          <a:p>
            <a:pPr eaLnBrk="1" hangingPunct="1"/>
            <a:r>
              <a:rPr lang="en-GB" altLang="en-US" sz="4000" dirty="0">
                <a:solidFill>
                  <a:srgbClr val="FFFF00"/>
                </a:solidFill>
              </a:rPr>
              <a:t>Strategy Formulation: Corporate Strategy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96752"/>
            <a:ext cx="10729191" cy="4464496"/>
          </a:xfrm>
          <a:prstGeom prst="rect">
            <a:avLst/>
          </a:prstGeom>
        </p:spPr>
        <p:txBody>
          <a:bodyPr/>
          <a:lstStyle/>
          <a:p>
            <a:pPr algn="just"/>
            <a:r>
              <a:rPr lang="en-GB" sz="2800" dirty="0"/>
              <a:t>Define corporate-level strategy and its main elements</a:t>
            </a:r>
          </a:p>
          <a:p>
            <a:pPr algn="just"/>
            <a:r>
              <a:rPr lang="en-GB" sz="2800" dirty="0"/>
              <a:t>Explain the three key issues that corporate strategy addresses</a:t>
            </a:r>
          </a:p>
          <a:p>
            <a:pPr algn="just"/>
            <a:r>
              <a:rPr lang="en-GB" sz="2800" dirty="0"/>
              <a:t>Identify alternative strategy options, including market penetration, product development, market development and diversification</a:t>
            </a:r>
          </a:p>
          <a:p>
            <a:pPr algn="just"/>
            <a:r>
              <a:rPr lang="en-GB" sz="2800" dirty="0"/>
              <a:t>Assess the relative benefits of vertical integration and horizontal integration</a:t>
            </a:r>
          </a:p>
          <a:p>
            <a:pPr algn="just"/>
            <a:r>
              <a:rPr lang="en-GB" sz="2800" dirty="0"/>
              <a:t>Evaluate the ways in which a corporate parent can add or destroy value for its portfolio of business units</a:t>
            </a:r>
          </a:p>
        </p:txBody>
      </p:sp>
      <p:sp>
        <p:nvSpPr>
          <p:cNvPr id="2" name="Footer Placeholder 1">
            <a:extLst>
              <a:ext uri="{FF2B5EF4-FFF2-40B4-BE49-F238E27FC236}">
                <a16:creationId xmlns:a16="http://schemas.microsoft.com/office/drawing/2014/main" id="{13A6BDEA-BD04-F356-BF1D-529ABC72527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Levels of Strategy</a:t>
            </a:r>
          </a:p>
        </p:txBody>
      </p:sp>
      <p:pic>
        <p:nvPicPr>
          <p:cNvPr id="3" name="Picture 2" descr="A picture containing drawing&#10;&#10;Description automatically generated">
            <a:extLst>
              <a:ext uri="{FF2B5EF4-FFF2-40B4-BE49-F238E27FC236}">
                <a16:creationId xmlns:a16="http://schemas.microsoft.com/office/drawing/2014/main" id="{F94BC7F4-D08E-4B82-8258-6384EDA3C2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096" y="1268760"/>
            <a:ext cx="5065240" cy="410445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6534726" cy="4680520"/>
          </a:xfrm>
        </p:spPr>
        <p:txBody>
          <a:bodyPr/>
          <a:lstStyle/>
          <a:p>
            <a:pPr algn="just"/>
            <a:r>
              <a:rPr lang="en-GB" sz="2400" b="1" dirty="0">
                <a:solidFill>
                  <a:srgbClr val="FF0000"/>
                </a:solidFill>
              </a:rPr>
              <a:t>Corporate-level strategy </a:t>
            </a:r>
            <a:r>
              <a:rPr lang="en-GB" sz="2400" dirty="0"/>
              <a:t>is concerned with the overall scope of an organisation and how value is added to the constituent businesses of the organisational whole.</a:t>
            </a:r>
          </a:p>
          <a:p>
            <a:pPr algn="just"/>
            <a:r>
              <a:rPr lang="en-GB" altLang="en-US" sz="2400" b="1" dirty="0">
                <a:solidFill>
                  <a:srgbClr val="FF0000"/>
                </a:solidFill>
              </a:rPr>
              <a:t>Business-level strategy </a:t>
            </a:r>
            <a:r>
              <a:rPr lang="en-GB" altLang="en-US" sz="2400" dirty="0"/>
              <a:t>is about how the individual businesses should compete in their particular markets.</a:t>
            </a:r>
          </a:p>
          <a:p>
            <a:pPr algn="just"/>
            <a:r>
              <a:rPr lang="en-GB" altLang="en-US" sz="2400" b="1" dirty="0">
                <a:solidFill>
                  <a:srgbClr val="FF0000"/>
                </a:solidFill>
              </a:rPr>
              <a:t>Functional strategies </a:t>
            </a:r>
            <a:r>
              <a:rPr lang="en-GB" altLang="en-US" sz="2400" dirty="0"/>
              <a:t>are concerned with how the components of an organisation deliver effectively the corporate- and business-level strategies in terms of resources, processes and people. </a:t>
            </a:r>
          </a:p>
        </p:txBody>
      </p:sp>
      <p:sp>
        <p:nvSpPr>
          <p:cNvPr id="2" name="Oval 1">
            <a:extLst>
              <a:ext uri="{FF2B5EF4-FFF2-40B4-BE49-F238E27FC236}">
                <a16:creationId xmlns:a16="http://schemas.microsoft.com/office/drawing/2014/main" id="{029AB803-070E-63E0-F204-A7A878F662C6}"/>
              </a:ext>
            </a:extLst>
          </p:cNvPr>
          <p:cNvSpPr/>
          <p:nvPr/>
        </p:nvSpPr>
        <p:spPr>
          <a:xfrm>
            <a:off x="7896200" y="989856"/>
            <a:ext cx="3096344" cy="230425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ooter Placeholder 1">
            <a:extLst>
              <a:ext uri="{FF2B5EF4-FFF2-40B4-BE49-F238E27FC236}">
                <a16:creationId xmlns:a16="http://schemas.microsoft.com/office/drawing/2014/main" id="{07160A7F-3208-BBC8-9C55-0CB1D5A1CB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0110816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3000" fill="hold"/>
                                        <p:tgtEl>
                                          <p:spTgt spid="3"/>
                                        </p:tgtEl>
                                        <p:attrNameLst>
                                          <p:attrName>ppt_w</p:attrName>
                                        </p:attrNameLst>
                                      </p:cBhvr>
                                      <p:tavLst>
                                        <p:tav tm="0">
                                          <p:val>
                                            <p:fltVal val="0"/>
                                          </p:val>
                                        </p:tav>
                                        <p:tav tm="100000">
                                          <p:val>
                                            <p:strVal val="#ppt_w"/>
                                          </p:val>
                                        </p:tav>
                                      </p:tavLst>
                                    </p:anim>
                                    <p:anim calcmode="lin" valueType="num">
                                      <p:cBhvr>
                                        <p:cTn id="14" dur="3000" fill="hold"/>
                                        <p:tgtEl>
                                          <p:spTgt spid="3"/>
                                        </p:tgtEl>
                                        <p:attrNameLst>
                                          <p:attrName>ppt_h</p:attrName>
                                        </p:attrNameLst>
                                      </p:cBhvr>
                                      <p:tavLst>
                                        <p:tav tm="0">
                                          <p:val>
                                            <p:fltVal val="0"/>
                                          </p:val>
                                        </p:tav>
                                        <p:tav tm="100000">
                                          <p:val>
                                            <p:strVal val="#ppt_h"/>
                                          </p:val>
                                        </p:tav>
                                      </p:tavLst>
                                    </p:anim>
                                    <p:animEffect transition="in" filter="fade">
                                      <p:cBhvr>
                                        <p:cTn id="15" dur="3000"/>
                                        <p:tgtEl>
                                          <p:spTgt spid="3"/>
                                        </p:tgtEl>
                                      </p:cBhvr>
                                    </p:animEffect>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1" end="1"/>
                                            </p:txEl>
                                          </p:spTgt>
                                        </p:tgtEl>
                                        <p:attrNameLst>
                                          <p:attrName>style.visibility</p:attrName>
                                        </p:attrNameLst>
                                      </p:cBhvr>
                                      <p:to>
                                        <p:strVal val="visible"/>
                                      </p:to>
                                    </p:set>
                                    <p:animEffect transition="in" filter="fade">
                                      <p:cBhvr>
                                        <p:cTn id="19" dur="2000"/>
                                        <p:tgtEl>
                                          <p:spTgt spid="7172">
                                            <p:txEl>
                                              <p:pRg st="1" end="1"/>
                                            </p:txEl>
                                          </p:spTgt>
                                        </p:tgtEl>
                                      </p:cBhvr>
                                    </p:animEffect>
                                    <p:anim calcmode="lin" valueType="num">
                                      <p:cBhvr>
                                        <p:cTn id="20"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2" end="2"/>
                                            </p:txEl>
                                          </p:spTgt>
                                        </p:tgtEl>
                                        <p:attrNameLst>
                                          <p:attrName>style.visibility</p:attrName>
                                        </p:attrNameLst>
                                      </p:cBhvr>
                                      <p:to>
                                        <p:strVal val="visible"/>
                                      </p:to>
                                    </p:set>
                                    <p:animEffect transition="in" filter="fade">
                                      <p:cBhvr>
                                        <p:cTn id="25" dur="2000"/>
                                        <p:tgtEl>
                                          <p:spTgt spid="7172">
                                            <p:txEl>
                                              <p:pRg st="2" end="2"/>
                                            </p:txEl>
                                          </p:spTgt>
                                        </p:tgtEl>
                                      </p:cBhvr>
                                    </p:animEffect>
                                    <p:anim calcmode="lin" valueType="num">
                                      <p:cBhvr>
                                        <p:cTn id="26"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5" presetClass="entr" presetSubtype="0" fill="hold" grpId="0" nodeType="after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5000"/>
                                        <p:tgtEl>
                                          <p:spTgt spid="2"/>
                                        </p:tgtEl>
                                      </p:cBhvr>
                                    </p:animEffect>
                                    <p:anim calcmode="lin" valueType="num">
                                      <p:cBhvr>
                                        <p:cTn id="32" dur="5000" fill="hold"/>
                                        <p:tgtEl>
                                          <p:spTgt spid="2"/>
                                        </p:tgtEl>
                                        <p:attrNameLst>
                                          <p:attrName>ppt_w</p:attrName>
                                        </p:attrNameLst>
                                      </p:cBhvr>
                                      <p:tavLst>
                                        <p:tav tm="0" fmla="#ppt_w*sin(2.5*pi*$)">
                                          <p:val>
                                            <p:fltVal val="0"/>
                                          </p:val>
                                        </p:tav>
                                        <p:tav tm="100000">
                                          <p:val>
                                            <p:fltVal val="1"/>
                                          </p:val>
                                        </p:tav>
                                      </p:tavLst>
                                    </p:anim>
                                    <p:anim calcmode="lin" valueType="num">
                                      <p:cBhvr>
                                        <p:cTn id="33" dur="5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Corporate Strategy?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77398" y="1340768"/>
            <a:ext cx="10837204" cy="4392488"/>
          </a:xfrm>
          <a:prstGeom prst="rect">
            <a:avLst/>
          </a:prstGeom>
        </p:spPr>
        <p:txBody>
          <a:bodyPr/>
          <a:lstStyle/>
          <a:p>
            <a:pPr algn="just">
              <a:buClr>
                <a:schemeClr val="tx1"/>
              </a:buClr>
            </a:pPr>
            <a:r>
              <a:rPr lang="en-GB" sz="2800" b="1" dirty="0">
                <a:solidFill>
                  <a:srgbClr val="FF0000"/>
                </a:solidFill>
              </a:rPr>
              <a:t>Corporate-level strategy </a:t>
            </a:r>
            <a:r>
              <a:rPr lang="en-GB" sz="2800" dirty="0"/>
              <a:t>means the strategic decisions that lead companies to diversify from one business into other business areas, either related or unrelated </a:t>
            </a:r>
            <a:r>
              <a:rPr lang="en-GB" sz="2400" dirty="0"/>
              <a:t>(Lynch, 2018)</a:t>
            </a:r>
            <a:r>
              <a:rPr lang="en-GB" dirty="0"/>
              <a:t>.</a:t>
            </a:r>
          </a:p>
          <a:p>
            <a:pPr algn="just">
              <a:buClr>
                <a:schemeClr val="tx1"/>
              </a:buClr>
            </a:pPr>
            <a:r>
              <a:rPr lang="en-GB" sz="2800" b="1" dirty="0">
                <a:solidFill>
                  <a:srgbClr val="FF0000"/>
                </a:solidFill>
              </a:rPr>
              <a:t>Corporate strategy </a:t>
            </a:r>
            <a:r>
              <a:rPr lang="en-GB" sz="2800" dirty="0"/>
              <a:t>is a firm’s theory of how to gain competitive advantage by operating in several businesses simultaneously </a:t>
            </a:r>
            <a:r>
              <a:rPr lang="en-GB" sz="2400" dirty="0"/>
              <a:t>(Barney and </a:t>
            </a:r>
            <a:r>
              <a:rPr lang="en-GB" sz="2400" dirty="0" err="1"/>
              <a:t>Hesterly</a:t>
            </a:r>
            <a:r>
              <a:rPr lang="en-GB" sz="2400" dirty="0"/>
              <a:t>, 2015)</a:t>
            </a:r>
            <a:r>
              <a:rPr lang="en-GB" dirty="0"/>
              <a:t>.</a:t>
            </a:r>
          </a:p>
          <a:p>
            <a:pPr algn="just">
              <a:buClr>
                <a:schemeClr val="tx1"/>
              </a:buClr>
            </a:pPr>
            <a:r>
              <a:rPr lang="en-GB" sz="2800" b="1" dirty="0">
                <a:solidFill>
                  <a:srgbClr val="FF0000"/>
                </a:solidFill>
              </a:rPr>
              <a:t>Corporate strategy </a:t>
            </a:r>
            <a:r>
              <a:rPr lang="en-GB" sz="2800" dirty="0"/>
              <a:t>is about the overall scope of the organisation and how value is added to the constituent businesses of the organisation as a whole </a:t>
            </a:r>
            <a:r>
              <a:rPr lang="en-GB" sz="2400" dirty="0"/>
              <a:t>(Whittington et al., 2020).</a:t>
            </a:r>
          </a:p>
          <a:p>
            <a:pPr algn="just">
              <a:buClr>
                <a:schemeClr val="tx1"/>
              </a:buClr>
            </a:pPr>
            <a:endParaRPr lang="en-GB" dirty="0"/>
          </a:p>
          <a:p>
            <a:pPr algn="just">
              <a:buClr>
                <a:schemeClr val="tx1"/>
              </a:buClr>
            </a:pPr>
            <a:endParaRPr lang="en-GB" dirty="0"/>
          </a:p>
          <a:p>
            <a:pPr algn="just">
              <a:buClr>
                <a:schemeClr val="tx1"/>
              </a:buClr>
            </a:pPr>
            <a:endParaRPr lang="en-GB" altLang="en-US" sz="2400" dirty="0"/>
          </a:p>
        </p:txBody>
      </p:sp>
      <p:sp>
        <p:nvSpPr>
          <p:cNvPr id="2" name="Footer Placeholder 1">
            <a:extLst>
              <a:ext uri="{FF2B5EF4-FFF2-40B4-BE49-F238E27FC236}">
                <a16:creationId xmlns:a16="http://schemas.microsoft.com/office/drawing/2014/main" id="{D2616F03-9988-8C01-ED13-7B62E886601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500"/>
                            </p:stCondLst>
                            <p:childTnLst>
                              <p:par>
                                <p:cTn id="17" presetID="42" presetClass="entr" presetSubtype="0" fill="hold" grpId="0"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Corporate Strategy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77398" y="1143000"/>
            <a:ext cx="10837204" cy="4590256"/>
          </a:xfrm>
          <a:prstGeom prst="rect">
            <a:avLst/>
          </a:prstGeom>
        </p:spPr>
        <p:txBody>
          <a:bodyPr/>
          <a:lstStyle/>
          <a:p>
            <a:pPr marL="0" indent="0" algn="just">
              <a:spcBef>
                <a:spcPts val="1200"/>
              </a:spcBef>
              <a:spcAft>
                <a:spcPts val="1200"/>
              </a:spcAft>
              <a:buClr>
                <a:schemeClr val="tx1"/>
              </a:buClr>
              <a:buNone/>
            </a:pPr>
            <a:r>
              <a:rPr lang="en-GB" sz="2800" dirty="0"/>
              <a:t>Corporate strategy addresses three key issues facing the corporation as a whole </a:t>
            </a:r>
            <a:r>
              <a:rPr lang="en-GB" sz="2400" dirty="0"/>
              <a:t>(</a:t>
            </a:r>
            <a:r>
              <a:rPr lang="en-GB" sz="2400" dirty="0" err="1"/>
              <a:t>Wheelen</a:t>
            </a:r>
            <a:r>
              <a:rPr lang="en-GB" sz="2400" dirty="0"/>
              <a:t> et al., 2018)</a:t>
            </a:r>
            <a:r>
              <a:rPr lang="en-GB" sz="2800" dirty="0"/>
              <a:t>:</a:t>
            </a:r>
          </a:p>
          <a:p>
            <a:pPr marL="914400" lvl="1" indent="-514350" algn="just">
              <a:spcBef>
                <a:spcPts val="600"/>
              </a:spcBef>
              <a:spcAft>
                <a:spcPts val="600"/>
              </a:spcAft>
              <a:buClr>
                <a:schemeClr val="tx1"/>
              </a:buClr>
              <a:buFont typeface="+mj-lt"/>
              <a:buAutoNum type="arabicPeriod"/>
            </a:pPr>
            <a:r>
              <a:rPr lang="en-GB" dirty="0"/>
              <a:t>The firm’s overall orientation toward growth, stability, or retrenchment (</a:t>
            </a:r>
            <a:r>
              <a:rPr lang="en-GB" b="1" i="1" dirty="0"/>
              <a:t>directional strategy</a:t>
            </a:r>
            <a:r>
              <a:rPr lang="en-GB" dirty="0"/>
              <a:t>)</a:t>
            </a:r>
          </a:p>
          <a:p>
            <a:pPr marL="914400" lvl="1" indent="-514350" algn="just">
              <a:spcBef>
                <a:spcPts val="600"/>
              </a:spcBef>
              <a:spcAft>
                <a:spcPts val="600"/>
              </a:spcAft>
              <a:buClr>
                <a:schemeClr val="tx1"/>
              </a:buClr>
              <a:buFont typeface="+mj-lt"/>
              <a:buAutoNum type="arabicPeriod"/>
            </a:pPr>
            <a:r>
              <a:rPr lang="en-GB" dirty="0"/>
              <a:t>The industries or markets in which the firm competes through its products and business units (</a:t>
            </a:r>
            <a:r>
              <a:rPr lang="en-GB" b="1" i="1" dirty="0"/>
              <a:t>portfolio analysis</a:t>
            </a:r>
            <a:r>
              <a:rPr lang="en-GB" dirty="0"/>
              <a:t>)</a:t>
            </a:r>
          </a:p>
          <a:p>
            <a:pPr marL="914400" lvl="1" indent="-514350" algn="just">
              <a:spcBef>
                <a:spcPts val="600"/>
              </a:spcBef>
              <a:spcAft>
                <a:spcPts val="600"/>
              </a:spcAft>
              <a:buClr>
                <a:schemeClr val="tx1"/>
              </a:buClr>
              <a:buFont typeface="+mj-lt"/>
              <a:buAutoNum type="arabicPeriod"/>
            </a:pPr>
            <a:r>
              <a:rPr lang="en-GB" dirty="0"/>
              <a:t>The manner in which management coordinates activities, transfers resources, and cultivates capabilities among product lines and business units (</a:t>
            </a:r>
            <a:r>
              <a:rPr lang="en-GB" b="1" i="1" dirty="0"/>
              <a:t>parenting strategy</a:t>
            </a:r>
            <a:r>
              <a:rPr lang="en-GB" dirty="0"/>
              <a:t>).</a:t>
            </a:r>
          </a:p>
          <a:p>
            <a:pPr algn="just">
              <a:buClr>
                <a:schemeClr val="tx1"/>
              </a:buClr>
            </a:pPr>
            <a:endParaRPr lang="en-GB" dirty="0"/>
          </a:p>
          <a:p>
            <a:pPr algn="just">
              <a:buClr>
                <a:schemeClr val="tx1"/>
              </a:buClr>
            </a:pPr>
            <a:endParaRPr lang="en-GB" altLang="en-US" sz="2400" dirty="0"/>
          </a:p>
        </p:txBody>
      </p:sp>
      <p:sp>
        <p:nvSpPr>
          <p:cNvPr id="2" name="Footer Placeholder 1">
            <a:extLst>
              <a:ext uri="{FF2B5EF4-FFF2-40B4-BE49-F238E27FC236}">
                <a16:creationId xmlns:a16="http://schemas.microsoft.com/office/drawing/2014/main" id="{60723F8E-2C6D-2A4C-56AA-202269C03FB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251354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750"/>
                                        <p:tgtEl>
                                          <p:spTgt spid="7172">
                                            <p:txEl>
                                              <p:pRg st="0" end="0"/>
                                            </p:txEl>
                                          </p:spTgt>
                                        </p:tgtEl>
                                      </p:cBhvr>
                                    </p:animEffect>
                                    <p:anim calcmode="lin" valueType="num">
                                      <p:cBhvr>
                                        <p:cTn id="8" dur="175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3000"/>
                                        <p:tgtEl>
                                          <p:spTgt spid="7172">
                                            <p:txEl>
                                              <p:pRg st="1" end="1"/>
                                            </p:txEl>
                                          </p:spTgt>
                                        </p:tgtEl>
                                      </p:cBhvr>
                                    </p:animEffect>
                                    <p:anim calcmode="lin" valueType="num">
                                      <p:cBhvr>
                                        <p:cTn id="13"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3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3000"/>
                                        <p:tgtEl>
                                          <p:spTgt spid="7172">
                                            <p:txEl>
                                              <p:pRg st="2" end="2"/>
                                            </p:txEl>
                                          </p:spTgt>
                                        </p:tgtEl>
                                      </p:cBhvr>
                                    </p:animEffect>
                                    <p:anim calcmode="lin" valueType="num">
                                      <p:cBhvr>
                                        <p:cTn id="18"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3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3000"/>
                                        <p:tgtEl>
                                          <p:spTgt spid="7172">
                                            <p:txEl>
                                              <p:pRg st="3" end="3"/>
                                            </p:txEl>
                                          </p:spTgt>
                                        </p:tgtEl>
                                      </p:cBhvr>
                                    </p:animEffect>
                                    <p:anim calcmode="lin" valueType="num">
                                      <p:cBhvr>
                                        <p:cTn id="23" dur="3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3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Directional Strategy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77398" y="1143000"/>
            <a:ext cx="10837204" cy="4590256"/>
          </a:xfrm>
          <a:prstGeom prst="rect">
            <a:avLst/>
          </a:prstGeom>
        </p:spPr>
        <p:txBody>
          <a:bodyPr/>
          <a:lstStyle/>
          <a:p>
            <a:pPr marL="0" indent="0" algn="just">
              <a:spcBef>
                <a:spcPts val="1200"/>
              </a:spcBef>
              <a:spcAft>
                <a:spcPts val="1800"/>
              </a:spcAft>
              <a:buClr>
                <a:schemeClr val="tx1"/>
              </a:buClr>
              <a:buNone/>
            </a:pPr>
            <a:r>
              <a:rPr lang="en-GB" sz="2800" dirty="0"/>
              <a:t>A corporation’s directional strategy is composed of three general orientations - sometimes called grand strategies - </a:t>
            </a:r>
            <a:r>
              <a:rPr lang="en-GB" sz="2400" dirty="0"/>
              <a:t>(</a:t>
            </a:r>
            <a:r>
              <a:rPr lang="en-GB" sz="2400" dirty="0" err="1"/>
              <a:t>Wheelen</a:t>
            </a:r>
            <a:r>
              <a:rPr lang="en-GB" sz="2400" dirty="0"/>
              <a:t> et al., 2018)</a:t>
            </a:r>
            <a:r>
              <a:rPr lang="en-GB" sz="2800" dirty="0"/>
              <a:t>:</a:t>
            </a:r>
          </a:p>
          <a:p>
            <a:pPr marL="914400" lvl="1" indent="-514350" algn="just">
              <a:spcBef>
                <a:spcPts val="600"/>
              </a:spcBef>
              <a:spcAft>
                <a:spcPts val="600"/>
              </a:spcAft>
              <a:buClr>
                <a:schemeClr val="tx1"/>
              </a:buClr>
              <a:buFont typeface="Wingdings" panose="05000000000000000000" pitchFamily="2" charset="2"/>
              <a:buChar char="§"/>
            </a:pPr>
            <a:r>
              <a:rPr lang="en-GB" b="1" dirty="0"/>
              <a:t>Growth strategies </a:t>
            </a:r>
            <a:r>
              <a:rPr lang="en-GB" dirty="0"/>
              <a:t>expand the company’s activities.</a:t>
            </a:r>
          </a:p>
          <a:p>
            <a:pPr marL="914400" lvl="1" indent="-514350" algn="just">
              <a:spcBef>
                <a:spcPts val="600"/>
              </a:spcBef>
              <a:spcAft>
                <a:spcPts val="600"/>
              </a:spcAft>
              <a:buClr>
                <a:schemeClr val="tx1"/>
              </a:buClr>
              <a:buFont typeface="Wingdings" panose="05000000000000000000" pitchFamily="2" charset="2"/>
              <a:buChar char="§"/>
            </a:pPr>
            <a:r>
              <a:rPr lang="en-GB" b="1" dirty="0"/>
              <a:t>Stability strategies </a:t>
            </a:r>
            <a:r>
              <a:rPr lang="en-GB" dirty="0"/>
              <a:t>make no change to the company’s current activities.</a:t>
            </a:r>
          </a:p>
          <a:p>
            <a:pPr marL="914400" lvl="1" indent="-514350" algn="just">
              <a:spcBef>
                <a:spcPts val="600"/>
              </a:spcBef>
              <a:spcAft>
                <a:spcPts val="600"/>
              </a:spcAft>
              <a:buClr>
                <a:schemeClr val="tx1"/>
              </a:buClr>
              <a:buFont typeface="Wingdings" panose="05000000000000000000" pitchFamily="2" charset="2"/>
              <a:buChar char="§"/>
            </a:pPr>
            <a:r>
              <a:rPr lang="en-GB" b="1" dirty="0"/>
              <a:t>Retrenchment strategies </a:t>
            </a:r>
            <a:r>
              <a:rPr lang="en-GB" dirty="0"/>
              <a:t>reduce the company’s level of activities</a:t>
            </a:r>
          </a:p>
          <a:p>
            <a:pPr algn="just">
              <a:buClr>
                <a:schemeClr val="tx1"/>
              </a:buClr>
            </a:pPr>
            <a:endParaRPr lang="en-GB" altLang="en-US" sz="2400" dirty="0"/>
          </a:p>
        </p:txBody>
      </p:sp>
      <p:sp>
        <p:nvSpPr>
          <p:cNvPr id="2" name="Footer Placeholder 1">
            <a:extLst>
              <a:ext uri="{FF2B5EF4-FFF2-40B4-BE49-F238E27FC236}">
                <a16:creationId xmlns:a16="http://schemas.microsoft.com/office/drawing/2014/main" id="{CF8BEBE2-688F-8255-6BA8-112AB2EBC47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5117960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250"/>
                                        <p:tgtEl>
                                          <p:spTgt spid="7172">
                                            <p:txEl>
                                              <p:pRg st="0" end="0"/>
                                            </p:txEl>
                                          </p:spTgt>
                                        </p:tgtEl>
                                      </p:cBhvr>
                                    </p:animEffect>
                                    <p:anim calcmode="lin" valueType="num">
                                      <p:cBhvr>
                                        <p:cTn id="8" dur="125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25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5000"/>
                                        <p:tgtEl>
                                          <p:spTgt spid="7172">
                                            <p:txEl>
                                              <p:pRg st="1" end="1"/>
                                            </p:txEl>
                                          </p:spTgt>
                                        </p:tgtEl>
                                      </p:cBhvr>
                                    </p:animEffect>
                                    <p:anim calcmode="lin" valueType="num">
                                      <p:cBhvr>
                                        <p:cTn id="14" dur="5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5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25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5000"/>
                                        <p:tgtEl>
                                          <p:spTgt spid="7172">
                                            <p:txEl>
                                              <p:pRg st="2" end="2"/>
                                            </p:txEl>
                                          </p:spTgt>
                                        </p:tgtEl>
                                      </p:cBhvr>
                                    </p:animEffect>
                                    <p:anim calcmode="lin" valueType="num">
                                      <p:cBhvr>
                                        <p:cTn id="20" dur="5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5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1125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5000"/>
                                        <p:tgtEl>
                                          <p:spTgt spid="7172">
                                            <p:txEl>
                                              <p:pRg st="3" end="3"/>
                                            </p:txEl>
                                          </p:spTgt>
                                        </p:tgtEl>
                                      </p:cBhvr>
                                    </p:animEffect>
                                    <p:anim calcmode="lin" valueType="num">
                                      <p:cBhvr>
                                        <p:cTn id="26" dur="5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5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Growth Strategy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77398" y="1268760"/>
            <a:ext cx="10837204" cy="4464496"/>
          </a:xfrm>
          <a:prstGeom prst="rect">
            <a:avLst/>
          </a:prstGeom>
        </p:spPr>
        <p:txBody>
          <a:bodyPr/>
          <a:lstStyle/>
          <a:p>
            <a:pPr algn="just">
              <a:spcBef>
                <a:spcPts val="600"/>
              </a:spcBef>
              <a:spcAft>
                <a:spcPts val="600"/>
              </a:spcAft>
              <a:buClr>
                <a:schemeClr val="tx1"/>
              </a:buClr>
            </a:pPr>
            <a:r>
              <a:rPr lang="en-GB" sz="2800" dirty="0"/>
              <a:t>A central corporate strategy choice is the direction in which a company should grow. Companies that do business in expanding industries must grow to survive.</a:t>
            </a:r>
          </a:p>
          <a:p>
            <a:pPr algn="just">
              <a:spcBef>
                <a:spcPts val="600"/>
              </a:spcBef>
              <a:spcAft>
                <a:spcPts val="600"/>
              </a:spcAft>
              <a:buClr>
                <a:schemeClr val="tx1"/>
              </a:buClr>
            </a:pPr>
            <a:r>
              <a:rPr lang="en-GB" sz="2800" dirty="0"/>
              <a:t>The most widely pursued corporate directional strategies are those designed to achieve growth in sales, assets, profits, or some combination of these.</a:t>
            </a:r>
          </a:p>
          <a:p>
            <a:pPr algn="just">
              <a:spcBef>
                <a:spcPts val="600"/>
              </a:spcBef>
              <a:spcAft>
                <a:spcPts val="600"/>
              </a:spcAft>
              <a:buClr>
                <a:schemeClr val="tx1"/>
              </a:buClr>
            </a:pPr>
            <a:r>
              <a:rPr lang="en-GB" altLang="en-US" sz="2800" dirty="0"/>
              <a:t>The two basic growth strategies are </a:t>
            </a:r>
            <a:r>
              <a:rPr lang="en-GB" altLang="en-US" sz="2800" b="1" dirty="0"/>
              <a:t>concentration</a:t>
            </a:r>
            <a:r>
              <a:rPr lang="en-GB" altLang="en-US" sz="2800" dirty="0"/>
              <a:t> on the current or innovative product line(s) in one industry and </a:t>
            </a:r>
            <a:r>
              <a:rPr lang="en-GB" altLang="en-US" sz="2800" b="1" dirty="0"/>
              <a:t>diversification</a:t>
            </a:r>
            <a:r>
              <a:rPr lang="en-GB" altLang="en-US" sz="2800" dirty="0"/>
              <a:t> into other product lines or other industries.</a:t>
            </a:r>
          </a:p>
        </p:txBody>
      </p:sp>
      <p:sp>
        <p:nvSpPr>
          <p:cNvPr id="2" name="Footer Placeholder 1">
            <a:extLst>
              <a:ext uri="{FF2B5EF4-FFF2-40B4-BE49-F238E27FC236}">
                <a16:creationId xmlns:a16="http://schemas.microsoft.com/office/drawing/2014/main" id="{F6AB8850-A864-DA8E-998E-80E44B88DD2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734705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250"/>
                                        <p:tgtEl>
                                          <p:spTgt spid="7172">
                                            <p:txEl>
                                              <p:pRg st="0" end="0"/>
                                            </p:txEl>
                                          </p:spTgt>
                                        </p:tgtEl>
                                      </p:cBhvr>
                                    </p:animEffect>
                                    <p:anim calcmode="lin" valueType="num">
                                      <p:cBhvr>
                                        <p:cTn id="8" dur="125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25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25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Growth Internally or Externally?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77398" y="1143000"/>
            <a:ext cx="10837204" cy="4590256"/>
          </a:xfrm>
          <a:prstGeom prst="rect">
            <a:avLst/>
          </a:prstGeom>
        </p:spPr>
        <p:txBody>
          <a:bodyPr/>
          <a:lstStyle/>
          <a:p>
            <a:pPr algn="just">
              <a:spcBef>
                <a:spcPts val="600"/>
              </a:spcBef>
              <a:spcAft>
                <a:spcPts val="600"/>
              </a:spcAft>
              <a:buClr>
                <a:schemeClr val="tx1"/>
              </a:buClr>
            </a:pPr>
            <a:r>
              <a:rPr lang="en-GB" sz="2800" dirty="0"/>
              <a:t>A corporation can grow internally by expanding its operations both globally and domestically, or it can grow externally through mergers, acquisitions, and strategic alliances.</a:t>
            </a:r>
          </a:p>
          <a:p>
            <a:pPr algn="just">
              <a:spcBef>
                <a:spcPts val="600"/>
              </a:spcBef>
              <a:spcAft>
                <a:spcPts val="600"/>
              </a:spcAft>
              <a:buClr>
                <a:schemeClr val="tx1"/>
              </a:buClr>
            </a:pPr>
            <a:r>
              <a:rPr lang="en-GB" sz="2800" dirty="0"/>
              <a:t>From management’s perspective (but perhaps not a stockholder’s), growth is very attractive for two key reasons:</a:t>
            </a:r>
          </a:p>
          <a:p>
            <a:pPr lvl="1" algn="just">
              <a:spcBef>
                <a:spcPts val="600"/>
              </a:spcBef>
              <a:spcAft>
                <a:spcPts val="600"/>
              </a:spcAft>
              <a:buClr>
                <a:schemeClr val="tx1"/>
              </a:buClr>
            </a:pPr>
            <a:r>
              <a:rPr lang="en-GB" sz="2400" dirty="0"/>
              <a:t>Growth based on increasing market demand may mask flaws in a company - flaws that would be immediately evident in a stable or declining market. </a:t>
            </a:r>
          </a:p>
          <a:p>
            <a:pPr lvl="1" algn="just">
              <a:spcBef>
                <a:spcPts val="600"/>
              </a:spcBef>
              <a:spcAft>
                <a:spcPts val="600"/>
              </a:spcAft>
              <a:buClr>
                <a:schemeClr val="tx1"/>
              </a:buClr>
            </a:pPr>
            <a:r>
              <a:rPr lang="en-GB" sz="2400" dirty="0"/>
              <a:t>A growing firm offers more opportunities for advancement, promotion, and interesting jobs.</a:t>
            </a:r>
          </a:p>
          <a:p>
            <a:pPr algn="just">
              <a:spcBef>
                <a:spcPts val="600"/>
              </a:spcBef>
              <a:spcAft>
                <a:spcPts val="600"/>
              </a:spcAft>
              <a:buClr>
                <a:schemeClr val="tx1"/>
              </a:buClr>
            </a:pPr>
            <a:endParaRPr lang="en-GB" altLang="en-US" sz="2400" dirty="0"/>
          </a:p>
        </p:txBody>
      </p:sp>
      <p:sp>
        <p:nvSpPr>
          <p:cNvPr id="2" name="Footer Placeholder 1">
            <a:extLst>
              <a:ext uri="{FF2B5EF4-FFF2-40B4-BE49-F238E27FC236}">
                <a16:creationId xmlns:a16="http://schemas.microsoft.com/office/drawing/2014/main" id="{00794F40-B7EB-7352-9EFA-D7D6E3AB58D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9771779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4000"/>
                                        <p:tgtEl>
                                          <p:spTgt spid="7172">
                                            <p:txEl>
                                              <p:pRg st="3" end="3"/>
                                            </p:txEl>
                                          </p:spTgt>
                                        </p:tgtEl>
                                      </p:cBhvr>
                                    </p:animEffect>
                                    <p:anim calcmode="lin" valueType="num">
                                      <p:cBhvr>
                                        <p:cTn id="26" dur="4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4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Corporate Strategy Directions - Ansoff’s Matrix </a:t>
            </a:r>
          </a:p>
        </p:txBody>
      </p:sp>
      <p:pic>
        <p:nvPicPr>
          <p:cNvPr id="3" name="Picture 2">
            <a:extLst>
              <a:ext uri="{FF2B5EF4-FFF2-40B4-BE49-F238E27FC236}">
                <a16:creationId xmlns:a16="http://schemas.microsoft.com/office/drawing/2014/main" id="{DD313589-F900-CC2E-1DDB-5B2FA15AF12D}"/>
              </a:ext>
            </a:extLst>
          </p:cNvPr>
          <p:cNvPicPr>
            <a:picLocks noChangeAspect="1"/>
          </p:cNvPicPr>
          <p:nvPr/>
        </p:nvPicPr>
        <p:blipFill>
          <a:blip r:embed="rId3"/>
          <a:stretch>
            <a:fillRect/>
          </a:stretch>
        </p:blipFill>
        <p:spPr>
          <a:xfrm>
            <a:off x="1919536" y="923211"/>
            <a:ext cx="8010890" cy="4735413"/>
          </a:xfrm>
          <a:prstGeom prst="rect">
            <a:avLst/>
          </a:prstGeom>
        </p:spPr>
      </p:pic>
      <p:sp>
        <p:nvSpPr>
          <p:cNvPr id="5" name="TextBox 4">
            <a:extLst>
              <a:ext uri="{FF2B5EF4-FFF2-40B4-BE49-F238E27FC236}">
                <a16:creationId xmlns:a16="http://schemas.microsoft.com/office/drawing/2014/main" id="{6D5DDBB0-AFCD-579B-2ADE-5052E746F822}"/>
              </a:ext>
            </a:extLst>
          </p:cNvPr>
          <p:cNvSpPr txBox="1"/>
          <p:nvPr/>
        </p:nvSpPr>
        <p:spPr>
          <a:xfrm>
            <a:off x="551384" y="5320070"/>
            <a:ext cx="3744416" cy="338554"/>
          </a:xfrm>
          <a:prstGeom prst="rect">
            <a:avLst/>
          </a:prstGeom>
          <a:noFill/>
        </p:spPr>
        <p:txBody>
          <a:bodyPr wrap="square">
            <a:spAutoFit/>
          </a:bodyPr>
          <a:lstStyle/>
          <a:p>
            <a:r>
              <a:rPr lang="en-GB" sz="1600" dirty="0"/>
              <a:t>Source: Whittington et al., (2020)</a:t>
            </a:r>
          </a:p>
        </p:txBody>
      </p:sp>
      <p:sp>
        <p:nvSpPr>
          <p:cNvPr id="2" name="Footer Placeholder 1">
            <a:extLst>
              <a:ext uri="{FF2B5EF4-FFF2-40B4-BE49-F238E27FC236}">
                <a16:creationId xmlns:a16="http://schemas.microsoft.com/office/drawing/2014/main" id="{C4039A79-51B6-7BA6-7DC4-4AB005BD17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1067215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Market Penetration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77398" y="1340768"/>
            <a:ext cx="10837204" cy="4392488"/>
          </a:xfrm>
          <a:prstGeom prst="rect">
            <a:avLst/>
          </a:prstGeom>
        </p:spPr>
        <p:txBody>
          <a:bodyPr/>
          <a:lstStyle/>
          <a:p>
            <a:pPr algn="just">
              <a:spcBef>
                <a:spcPts val="1200"/>
              </a:spcBef>
              <a:spcAft>
                <a:spcPts val="1200"/>
              </a:spcAft>
              <a:buClr>
                <a:schemeClr val="tx1"/>
              </a:buClr>
            </a:pPr>
            <a:r>
              <a:rPr lang="en-GB" sz="2800" b="1" dirty="0">
                <a:solidFill>
                  <a:srgbClr val="FF0000"/>
                </a:solidFill>
              </a:rPr>
              <a:t>Market penetration </a:t>
            </a:r>
            <a:r>
              <a:rPr lang="en-GB" sz="2800" dirty="0"/>
              <a:t>implies increasing share of current markets with the current product or service range</a:t>
            </a:r>
            <a:r>
              <a:rPr lang="en-GB" sz="2400" dirty="0"/>
              <a:t>.</a:t>
            </a:r>
          </a:p>
          <a:p>
            <a:pPr algn="just">
              <a:spcBef>
                <a:spcPts val="1200"/>
              </a:spcBef>
              <a:spcAft>
                <a:spcPts val="1200"/>
              </a:spcAft>
              <a:buClr>
                <a:schemeClr val="tx1"/>
              </a:buClr>
            </a:pPr>
            <a:r>
              <a:rPr lang="en-GB" sz="2800" dirty="0"/>
              <a:t>Organisations seeking greater market penetration may face three constraints:</a:t>
            </a:r>
          </a:p>
          <a:p>
            <a:pPr lvl="1" algn="just">
              <a:spcBef>
                <a:spcPts val="600"/>
              </a:spcBef>
              <a:spcAft>
                <a:spcPts val="600"/>
              </a:spcAft>
              <a:buClr>
                <a:schemeClr val="tx1"/>
              </a:buClr>
            </a:pPr>
            <a:r>
              <a:rPr lang="en-GB" sz="2400" dirty="0"/>
              <a:t>Retaliation from competitors</a:t>
            </a:r>
          </a:p>
          <a:p>
            <a:pPr lvl="1" algn="just">
              <a:spcBef>
                <a:spcPts val="600"/>
              </a:spcBef>
              <a:spcAft>
                <a:spcPts val="600"/>
              </a:spcAft>
              <a:buClr>
                <a:schemeClr val="tx1"/>
              </a:buClr>
            </a:pPr>
            <a:r>
              <a:rPr lang="en-GB" sz="2400" dirty="0"/>
              <a:t>Legal constraints</a:t>
            </a:r>
          </a:p>
          <a:p>
            <a:pPr lvl="1" algn="just">
              <a:spcBef>
                <a:spcPts val="600"/>
              </a:spcBef>
              <a:spcAft>
                <a:spcPts val="600"/>
              </a:spcAft>
              <a:buClr>
                <a:schemeClr val="tx1"/>
              </a:buClr>
            </a:pPr>
            <a:r>
              <a:rPr lang="en-GB" sz="2400" dirty="0"/>
              <a:t>Economic constraints</a:t>
            </a:r>
          </a:p>
          <a:p>
            <a:pPr algn="just">
              <a:spcBef>
                <a:spcPts val="600"/>
              </a:spcBef>
              <a:spcAft>
                <a:spcPts val="600"/>
              </a:spcAft>
              <a:buClr>
                <a:schemeClr val="tx1"/>
              </a:buClr>
            </a:pPr>
            <a:endParaRPr lang="en-GB" altLang="en-US" sz="2400" dirty="0"/>
          </a:p>
        </p:txBody>
      </p:sp>
      <p:sp>
        <p:nvSpPr>
          <p:cNvPr id="2" name="TextBox 1">
            <a:extLst>
              <a:ext uri="{FF2B5EF4-FFF2-40B4-BE49-F238E27FC236}">
                <a16:creationId xmlns:a16="http://schemas.microsoft.com/office/drawing/2014/main" id="{08E4BB99-9CED-93B2-7300-4A67AB289986}"/>
              </a:ext>
            </a:extLst>
          </p:cNvPr>
          <p:cNvSpPr txBox="1"/>
          <p:nvPr/>
        </p:nvSpPr>
        <p:spPr>
          <a:xfrm>
            <a:off x="8688288" y="5347955"/>
            <a:ext cx="3744416" cy="338554"/>
          </a:xfrm>
          <a:prstGeom prst="rect">
            <a:avLst/>
          </a:prstGeom>
          <a:noFill/>
        </p:spPr>
        <p:txBody>
          <a:bodyPr wrap="square">
            <a:spAutoFit/>
          </a:bodyPr>
          <a:lstStyle/>
          <a:p>
            <a:r>
              <a:rPr lang="en-GB" sz="1600" dirty="0"/>
              <a:t>Source: Whittington et al., (2020)</a:t>
            </a:r>
          </a:p>
        </p:txBody>
      </p:sp>
      <p:sp>
        <p:nvSpPr>
          <p:cNvPr id="3" name="Arrow: Down 2">
            <a:extLst>
              <a:ext uri="{FF2B5EF4-FFF2-40B4-BE49-F238E27FC236}">
                <a16:creationId xmlns:a16="http://schemas.microsoft.com/office/drawing/2014/main" id="{082DE730-1126-FB41-B45A-B1F0BABD80B4}"/>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4" name="Footer Placeholder 1">
            <a:extLst>
              <a:ext uri="{FF2B5EF4-FFF2-40B4-BE49-F238E27FC236}">
                <a16:creationId xmlns:a16="http://schemas.microsoft.com/office/drawing/2014/main" id="{C8BD0740-54D9-3730-9620-F5384EF7C2C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0706540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Market Penetration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77398" y="1556792"/>
            <a:ext cx="10837204" cy="4176464"/>
          </a:xfrm>
          <a:prstGeom prst="rect">
            <a:avLst/>
          </a:prstGeom>
        </p:spPr>
        <p:txBody>
          <a:bodyPr/>
          <a:lstStyle/>
          <a:p>
            <a:pPr algn="just">
              <a:spcBef>
                <a:spcPts val="1200"/>
              </a:spcBef>
              <a:spcAft>
                <a:spcPts val="1200"/>
              </a:spcAft>
              <a:buClr>
                <a:schemeClr val="tx1"/>
              </a:buClr>
            </a:pPr>
            <a:r>
              <a:rPr lang="en-GB" sz="2800" dirty="0"/>
              <a:t>1919 &amp; 1920s – Made in London</a:t>
            </a:r>
          </a:p>
          <a:p>
            <a:pPr algn="just">
              <a:spcBef>
                <a:spcPts val="600"/>
              </a:spcBef>
              <a:spcAft>
                <a:spcPts val="600"/>
              </a:spcAft>
              <a:buClr>
                <a:schemeClr val="tx1"/>
              </a:buClr>
            </a:pPr>
            <a:r>
              <a:rPr lang="en-GB" altLang="en-US" sz="2800" dirty="0"/>
              <a:t>1955 - A rapid expansion – 500 new stores in five years</a:t>
            </a:r>
          </a:p>
          <a:p>
            <a:pPr algn="just">
              <a:spcBef>
                <a:spcPts val="600"/>
              </a:spcBef>
              <a:spcAft>
                <a:spcPts val="600"/>
              </a:spcAft>
              <a:buClr>
                <a:schemeClr val="tx1"/>
              </a:buClr>
            </a:pPr>
            <a:r>
              <a:rPr lang="en-GB" altLang="en-US" sz="2800" dirty="0"/>
              <a:t>1958 - The first supermarket opened in Maldon, Essex</a:t>
            </a:r>
          </a:p>
          <a:p>
            <a:pPr algn="just">
              <a:spcBef>
                <a:spcPts val="600"/>
              </a:spcBef>
              <a:spcAft>
                <a:spcPts val="600"/>
              </a:spcAft>
              <a:buClr>
                <a:schemeClr val="tx1"/>
              </a:buClr>
            </a:pPr>
            <a:r>
              <a:rPr lang="en-GB" altLang="en-US" sz="2800" dirty="0"/>
              <a:t>1958 - The arrival of the Superstore</a:t>
            </a:r>
          </a:p>
          <a:p>
            <a:pPr algn="just">
              <a:spcBef>
                <a:spcPts val="600"/>
              </a:spcBef>
              <a:spcAft>
                <a:spcPts val="600"/>
              </a:spcAft>
              <a:buClr>
                <a:schemeClr val="tx1"/>
              </a:buClr>
            </a:pPr>
            <a:r>
              <a:rPr lang="en-GB" altLang="en-US" sz="2800" dirty="0"/>
              <a:t>2012 – 3,433 stores in the UK</a:t>
            </a:r>
          </a:p>
          <a:p>
            <a:pPr algn="just">
              <a:spcBef>
                <a:spcPts val="600"/>
              </a:spcBef>
              <a:spcAft>
                <a:spcPts val="600"/>
              </a:spcAft>
              <a:buClr>
                <a:schemeClr val="tx1"/>
              </a:buClr>
            </a:pPr>
            <a:r>
              <a:rPr lang="en-GB" altLang="en-US" sz="2800" dirty="0"/>
              <a:t>2022 - 4,074 stores in the UK</a:t>
            </a:r>
            <a:endParaRPr lang="en-GB" altLang="en-US" sz="2400" dirty="0"/>
          </a:p>
        </p:txBody>
      </p:sp>
      <p:sp>
        <p:nvSpPr>
          <p:cNvPr id="3" name="Arrow: Down 2">
            <a:extLst>
              <a:ext uri="{FF2B5EF4-FFF2-40B4-BE49-F238E27FC236}">
                <a16:creationId xmlns:a16="http://schemas.microsoft.com/office/drawing/2014/main" id="{082DE730-1126-FB41-B45A-B1F0BABD80B4}"/>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pic>
        <p:nvPicPr>
          <p:cNvPr id="5" name="Picture 4" descr="A picture containing text, clipart&#10;&#10;Description automatically generated">
            <a:extLst>
              <a:ext uri="{FF2B5EF4-FFF2-40B4-BE49-F238E27FC236}">
                <a16:creationId xmlns:a16="http://schemas.microsoft.com/office/drawing/2014/main" id="{D16764EC-40AE-1054-18E0-3D4AD9B27E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0096" y="4087139"/>
            <a:ext cx="4306414" cy="1212973"/>
          </a:xfrm>
          <a:prstGeom prst="rect">
            <a:avLst/>
          </a:prstGeom>
        </p:spPr>
      </p:pic>
      <p:sp>
        <p:nvSpPr>
          <p:cNvPr id="2" name="Footer Placeholder 1">
            <a:extLst>
              <a:ext uri="{FF2B5EF4-FFF2-40B4-BE49-F238E27FC236}">
                <a16:creationId xmlns:a16="http://schemas.microsoft.com/office/drawing/2014/main" id="{F97908B7-4641-E6CA-7B1A-917EAA58167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8244024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53" presetClass="entr" presetSubtype="16" fill="hold" nodeType="with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p:cTn id="37" dur="4000" fill="hold"/>
                                        <p:tgtEl>
                                          <p:spTgt spid="5"/>
                                        </p:tgtEl>
                                        <p:attrNameLst>
                                          <p:attrName>ppt_w</p:attrName>
                                        </p:attrNameLst>
                                      </p:cBhvr>
                                      <p:tavLst>
                                        <p:tav tm="0">
                                          <p:val>
                                            <p:fltVal val="0"/>
                                          </p:val>
                                        </p:tav>
                                        <p:tav tm="100000">
                                          <p:val>
                                            <p:strVal val="#ppt_w"/>
                                          </p:val>
                                        </p:tav>
                                      </p:tavLst>
                                    </p:anim>
                                    <p:anim calcmode="lin" valueType="num">
                                      <p:cBhvr>
                                        <p:cTn id="38" dur="4000" fill="hold"/>
                                        <p:tgtEl>
                                          <p:spTgt spid="5"/>
                                        </p:tgtEl>
                                        <p:attrNameLst>
                                          <p:attrName>ppt_h</p:attrName>
                                        </p:attrNameLst>
                                      </p:cBhvr>
                                      <p:tavLst>
                                        <p:tav tm="0">
                                          <p:val>
                                            <p:fltVal val="0"/>
                                          </p:val>
                                        </p:tav>
                                        <p:tav tm="100000">
                                          <p:val>
                                            <p:strVal val="#ppt_h"/>
                                          </p:val>
                                        </p:tav>
                                      </p:tavLst>
                                    </p:anim>
                                    <p:animEffect transition="in" filter="fade">
                                      <p:cBhvr>
                                        <p:cTn id="39" dur="4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Product and Service Development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77398" y="1340768"/>
            <a:ext cx="10837204" cy="4392488"/>
          </a:xfrm>
          <a:prstGeom prst="rect">
            <a:avLst/>
          </a:prstGeom>
        </p:spPr>
        <p:txBody>
          <a:bodyPr/>
          <a:lstStyle/>
          <a:p>
            <a:pPr algn="just">
              <a:spcBef>
                <a:spcPts val="1200"/>
              </a:spcBef>
              <a:spcAft>
                <a:spcPts val="1200"/>
              </a:spcAft>
              <a:buClr>
                <a:schemeClr val="tx1"/>
              </a:buClr>
            </a:pPr>
            <a:r>
              <a:rPr lang="en-GB" sz="2800" b="1" dirty="0">
                <a:solidFill>
                  <a:srgbClr val="FF0000"/>
                </a:solidFill>
              </a:rPr>
              <a:t>Product and service development </a:t>
            </a:r>
            <a:r>
              <a:rPr lang="en-GB" sz="2800" dirty="0"/>
              <a:t>is where organisations deliver modified or new products (or services) to existing markets.</a:t>
            </a:r>
            <a:endParaRPr lang="en-GB" sz="2400" dirty="0"/>
          </a:p>
          <a:p>
            <a:pPr algn="just">
              <a:spcBef>
                <a:spcPts val="1200"/>
              </a:spcBef>
              <a:spcAft>
                <a:spcPts val="1200"/>
              </a:spcAft>
              <a:buClr>
                <a:schemeClr val="tx1"/>
              </a:buClr>
            </a:pPr>
            <a:r>
              <a:rPr lang="en-GB" sz="2800" dirty="0"/>
              <a:t>Despite the potential for benefits from relatedness, product development can be an expensive and high-risk activity for at least two reasons:</a:t>
            </a:r>
          </a:p>
          <a:p>
            <a:pPr lvl="1" algn="just">
              <a:spcBef>
                <a:spcPts val="600"/>
              </a:spcBef>
              <a:spcAft>
                <a:spcPts val="600"/>
              </a:spcAft>
              <a:buClr>
                <a:schemeClr val="tx1"/>
              </a:buClr>
            </a:pPr>
            <a:r>
              <a:rPr lang="en-GB" sz="2400" dirty="0"/>
              <a:t>New resources and capabilities - involve mastering new processes or technologies that are unfamiliar to the organisation</a:t>
            </a:r>
          </a:p>
          <a:p>
            <a:pPr lvl="1" algn="just">
              <a:spcBef>
                <a:spcPts val="600"/>
              </a:spcBef>
              <a:spcAft>
                <a:spcPts val="600"/>
              </a:spcAft>
              <a:buClr>
                <a:schemeClr val="tx1"/>
              </a:buClr>
            </a:pPr>
            <a:r>
              <a:rPr lang="en-GB" sz="2400" dirty="0"/>
              <a:t>Project management risk - product development projects are typically subject to the risk of delays and increased costs</a:t>
            </a:r>
          </a:p>
          <a:p>
            <a:pPr algn="just">
              <a:spcBef>
                <a:spcPts val="600"/>
              </a:spcBef>
              <a:spcAft>
                <a:spcPts val="600"/>
              </a:spcAft>
              <a:buClr>
                <a:schemeClr val="tx1"/>
              </a:buClr>
            </a:pPr>
            <a:endParaRPr lang="en-GB" altLang="en-US" sz="2400" dirty="0"/>
          </a:p>
        </p:txBody>
      </p:sp>
      <p:sp>
        <p:nvSpPr>
          <p:cNvPr id="2" name="TextBox 1">
            <a:extLst>
              <a:ext uri="{FF2B5EF4-FFF2-40B4-BE49-F238E27FC236}">
                <a16:creationId xmlns:a16="http://schemas.microsoft.com/office/drawing/2014/main" id="{08E4BB99-9CED-93B2-7300-4A67AB289986}"/>
              </a:ext>
            </a:extLst>
          </p:cNvPr>
          <p:cNvSpPr txBox="1"/>
          <p:nvPr/>
        </p:nvSpPr>
        <p:spPr>
          <a:xfrm>
            <a:off x="8688288" y="5347955"/>
            <a:ext cx="3744416" cy="338554"/>
          </a:xfrm>
          <a:prstGeom prst="rect">
            <a:avLst/>
          </a:prstGeom>
          <a:noFill/>
        </p:spPr>
        <p:txBody>
          <a:bodyPr wrap="square">
            <a:spAutoFit/>
          </a:bodyPr>
          <a:lstStyle/>
          <a:p>
            <a:r>
              <a:rPr lang="en-GB" sz="1600" dirty="0"/>
              <a:t>Source: Whittington et al., (2020)</a:t>
            </a:r>
          </a:p>
        </p:txBody>
      </p:sp>
      <p:sp>
        <p:nvSpPr>
          <p:cNvPr id="3" name="Arrow: Down 2">
            <a:extLst>
              <a:ext uri="{FF2B5EF4-FFF2-40B4-BE49-F238E27FC236}">
                <a16:creationId xmlns:a16="http://schemas.microsoft.com/office/drawing/2014/main" id="{61967D0B-62FA-F927-2BBE-AB7A3CA67B8E}"/>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4" name="Footer Placeholder 1">
            <a:extLst>
              <a:ext uri="{FF2B5EF4-FFF2-40B4-BE49-F238E27FC236}">
                <a16:creationId xmlns:a16="http://schemas.microsoft.com/office/drawing/2014/main" id="{E6E9C26B-CB1B-852F-507D-854171AE47C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0117892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500"/>
                                        <p:tgtEl>
                                          <p:spTgt spid="7172">
                                            <p:txEl>
                                              <p:pRg st="1" end="1"/>
                                            </p:txEl>
                                          </p:spTgt>
                                        </p:tgtEl>
                                      </p:cBhvr>
                                    </p:animEffect>
                                    <p:anim calcmode="lin" valueType="num">
                                      <p:cBhvr>
                                        <p:cTn id="14"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5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500"/>
                                        <p:tgtEl>
                                          <p:spTgt spid="7172">
                                            <p:txEl>
                                              <p:pRg st="2" end="2"/>
                                            </p:txEl>
                                          </p:spTgt>
                                        </p:tgtEl>
                                      </p:cBhvr>
                                    </p:animEffect>
                                    <p:anim calcmode="lin" valueType="num">
                                      <p:cBhvr>
                                        <p:cTn id="20"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5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500"/>
                                        <p:tgtEl>
                                          <p:spTgt spid="7172">
                                            <p:txEl>
                                              <p:pRg st="3" end="3"/>
                                            </p:txEl>
                                          </p:spTgt>
                                        </p:tgtEl>
                                      </p:cBhvr>
                                    </p:animEffect>
                                    <p:anim calcmode="lin" valueType="num">
                                      <p:cBhvr>
                                        <p:cTn id="26"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5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Product and Service Development</a:t>
            </a:r>
          </a:p>
        </p:txBody>
      </p:sp>
      <p:sp>
        <p:nvSpPr>
          <p:cNvPr id="3" name="Arrow: Down 2">
            <a:extLst>
              <a:ext uri="{FF2B5EF4-FFF2-40B4-BE49-F238E27FC236}">
                <a16:creationId xmlns:a16="http://schemas.microsoft.com/office/drawing/2014/main" id="{5C99DEA6-40CD-474D-CF97-97DA6E33C841}"/>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pic>
        <p:nvPicPr>
          <p:cNvPr id="5" name="Picture 4" descr="A close up of a car&#10;&#10;Description automatically generated">
            <a:extLst>
              <a:ext uri="{FF2B5EF4-FFF2-40B4-BE49-F238E27FC236}">
                <a16:creationId xmlns:a16="http://schemas.microsoft.com/office/drawing/2014/main" id="{8ACF5B19-DDA9-AC99-B106-E289B52490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6087" y="2468092"/>
            <a:ext cx="3894391" cy="2323320"/>
          </a:xfrm>
          <a:prstGeom prst="rect">
            <a:avLst/>
          </a:prstGeom>
        </p:spPr>
      </p:pic>
      <p:pic>
        <p:nvPicPr>
          <p:cNvPr id="6" name="Picture 5" descr="A picture containing small, car, sitting, plane&#10;&#10;Description automatically generated">
            <a:extLst>
              <a:ext uri="{FF2B5EF4-FFF2-40B4-BE49-F238E27FC236}">
                <a16:creationId xmlns:a16="http://schemas.microsoft.com/office/drawing/2014/main" id="{7CB584D6-FE2A-2431-2ABF-D5D6B4806DC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0310" y="2337755"/>
            <a:ext cx="4593765" cy="2583993"/>
          </a:xfrm>
          <a:prstGeom prst="rect">
            <a:avLst/>
          </a:prstGeom>
        </p:spPr>
      </p:pic>
      <p:pic>
        <p:nvPicPr>
          <p:cNvPr id="7" name="Picture 6" descr="A picture containing sitting, food, sign, close&#10;&#10;Description automatically generated">
            <a:extLst>
              <a:ext uri="{FF2B5EF4-FFF2-40B4-BE49-F238E27FC236}">
                <a16:creationId xmlns:a16="http://schemas.microsoft.com/office/drawing/2014/main" id="{C49C9610-DAD1-4C54-5633-59C5F901280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42237" y="2719195"/>
            <a:ext cx="1907526" cy="2098278"/>
          </a:xfrm>
          <a:prstGeom prst="rect">
            <a:avLst/>
          </a:prstGeom>
        </p:spPr>
      </p:pic>
      <p:sp>
        <p:nvSpPr>
          <p:cNvPr id="8" name="Content Placeholder 2">
            <a:extLst>
              <a:ext uri="{FF2B5EF4-FFF2-40B4-BE49-F238E27FC236}">
                <a16:creationId xmlns:a16="http://schemas.microsoft.com/office/drawing/2014/main" id="{36A706A2-C7DE-3AD4-F58F-79BDE49D0516}"/>
              </a:ext>
            </a:extLst>
          </p:cNvPr>
          <p:cNvSpPr txBox="1">
            <a:spLocks/>
          </p:cNvSpPr>
          <p:nvPr/>
        </p:nvSpPr>
        <p:spPr bwMode="auto">
          <a:xfrm>
            <a:off x="839416" y="1661966"/>
            <a:ext cx="2942929" cy="80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b="1"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rPr>
              <a:t>Super Sport</a:t>
            </a:r>
          </a:p>
        </p:txBody>
      </p:sp>
      <p:sp>
        <p:nvSpPr>
          <p:cNvPr id="9" name="Content Placeholder 2">
            <a:extLst>
              <a:ext uri="{FF2B5EF4-FFF2-40B4-BE49-F238E27FC236}">
                <a16:creationId xmlns:a16="http://schemas.microsoft.com/office/drawing/2014/main" id="{7DBC7E94-4D4A-D852-17B2-287627F5E8A6}"/>
              </a:ext>
            </a:extLst>
          </p:cNvPr>
          <p:cNvSpPr txBox="1">
            <a:spLocks/>
          </p:cNvSpPr>
          <p:nvPr/>
        </p:nvSpPr>
        <p:spPr bwMode="auto">
          <a:xfrm>
            <a:off x="8928929" y="1661966"/>
            <a:ext cx="1408705" cy="80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b="1"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rPr>
              <a:t>SUV</a:t>
            </a:r>
          </a:p>
        </p:txBody>
      </p:sp>
      <p:sp>
        <p:nvSpPr>
          <p:cNvPr id="2" name="Footer Placeholder 1">
            <a:extLst>
              <a:ext uri="{FF2B5EF4-FFF2-40B4-BE49-F238E27FC236}">
                <a16:creationId xmlns:a16="http://schemas.microsoft.com/office/drawing/2014/main" id="{FE216A79-DC7C-46FD-3B32-3DDB8EE107E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901828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2000" fill="hold"/>
                                        <p:tgtEl>
                                          <p:spTgt spid="8"/>
                                        </p:tgtEl>
                                        <p:attrNameLst>
                                          <p:attrName>ppt_w</p:attrName>
                                        </p:attrNameLst>
                                      </p:cBhvr>
                                      <p:tavLst>
                                        <p:tav tm="0">
                                          <p:val>
                                            <p:fltVal val="0"/>
                                          </p:val>
                                        </p:tav>
                                        <p:tav tm="100000">
                                          <p:val>
                                            <p:strVal val="#ppt_w"/>
                                          </p:val>
                                        </p:tav>
                                      </p:tavLst>
                                    </p:anim>
                                    <p:anim calcmode="lin" valueType="num">
                                      <p:cBhvr>
                                        <p:cTn id="8" dur="2000" fill="hold"/>
                                        <p:tgtEl>
                                          <p:spTgt spid="8"/>
                                        </p:tgtEl>
                                        <p:attrNameLst>
                                          <p:attrName>ppt_h</p:attrName>
                                        </p:attrNameLst>
                                      </p:cBhvr>
                                      <p:tavLst>
                                        <p:tav tm="0">
                                          <p:val>
                                            <p:fltVal val="0"/>
                                          </p:val>
                                        </p:tav>
                                        <p:tav tm="100000">
                                          <p:val>
                                            <p:strVal val="#ppt_h"/>
                                          </p:val>
                                        </p:tav>
                                      </p:tavLst>
                                    </p:anim>
                                    <p:animEffect transition="in" filter="fade">
                                      <p:cBhvr>
                                        <p:cTn id="9" dur="2000"/>
                                        <p:tgtEl>
                                          <p:spTgt spid="8"/>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2000" fill="hold"/>
                                        <p:tgtEl>
                                          <p:spTgt spid="9"/>
                                        </p:tgtEl>
                                        <p:attrNameLst>
                                          <p:attrName>ppt_w</p:attrName>
                                        </p:attrNameLst>
                                      </p:cBhvr>
                                      <p:tavLst>
                                        <p:tav tm="0">
                                          <p:val>
                                            <p:fltVal val="0"/>
                                          </p:val>
                                        </p:tav>
                                        <p:tav tm="100000">
                                          <p:val>
                                            <p:strVal val="#ppt_w"/>
                                          </p:val>
                                        </p:tav>
                                      </p:tavLst>
                                    </p:anim>
                                    <p:anim calcmode="lin" valueType="num">
                                      <p:cBhvr>
                                        <p:cTn id="13" dur="2000" fill="hold"/>
                                        <p:tgtEl>
                                          <p:spTgt spid="9"/>
                                        </p:tgtEl>
                                        <p:attrNameLst>
                                          <p:attrName>ppt_h</p:attrName>
                                        </p:attrNameLst>
                                      </p:cBhvr>
                                      <p:tavLst>
                                        <p:tav tm="0">
                                          <p:val>
                                            <p:fltVal val="0"/>
                                          </p:val>
                                        </p:tav>
                                        <p:tav tm="100000">
                                          <p:val>
                                            <p:strVal val="#ppt_h"/>
                                          </p:val>
                                        </p:tav>
                                      </p:tavLst>
                                    </p:anim>
                                    <p:animEffect transition="in" filter="fade">
                                      <p:cBhvr>
                                        <p:cTn id="14" dur="2000"/>
                                        <p:tgtEl>
                                          <p:spTgt spid="9"/>
                                        </p:tgtEl>
                                      </p:cBhvr>
                                    </p:animEffect>
                                  </p:childTnLst>
                                </p:cTn>
                              </p:par>
                              <p:par>
                                <p:cTn id="15" presetID="53" presetClass="entr" presetSubtype="16" fill="hold" nodeType="with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p:cTn id="17" dur="2000" fill="hold"/>
                                        <p:tgtEl>
                                          <p:spTgt spid="6"/>
                                        </p:tgtEl>
                                        <p:attrNameLst>
                                          <p:attrName>ppt_w</p:attrName>
                                        </p:attrNameLst>
                                      </p:cBhvr>
                                      <p:tavLst>
                                        <p:tav tm="0">
                                          <p:val>
                                            <p:fltVal val="0"/>
                                          </p:val>
                                        </p:tav>
                                        <p:tav tm="100000">
                                          <p:val>
                                            <p:strVal val="#ppt_w"/>
                                          </p:val>
                                        </p:tav>
                                      </p:tavLst>
                                    </p:anim>
                                    <p:anim calcmode="lin" valueType="num">
                                      <p:cBhvr>
                                        <p:cTn id="18" dur="2000" fill="hold"/>
                                        <p:tgtEl>
                                          <p:spTgt spid="6"/>
                                        </p:tgtEl>
                                        <p:attrNameLst>
                                          <p:attrName>ppt_h</p:attrName>
                                        </p:attrNameLst>
                                      </p:cBhvr>
                                      <p:tavLst>
                                        <p:tav tm="0">
                                          <p:val>
                                            <p:fltVal val="0"/>
                                          </p:val>
                                        </p:tav>
                                        <p:tav tm="100000">
                                          <p:val>
                                            <p:strVal val="#ppt_h"/>
                                          </p:val>
                                        </p:tav>
                                      </p:tavLst>
                                    </p:anim>
                                    <p:animEffect transition="in" filter="fade">
                                      <p:cBhvr>
                                        <p:cTn id="19" dur="2000"/>
                                        <p:tgtEl>
                                          <p:spTgt spid="6"/>
                                        </p:tgtEl>
                                      </p:cBhvr>
                                    </p:animEffect>
                                  </p:childTnLst>
                                </p:cTn>
                              </p:par>
                              <p:par>
                                <p:cTn id="20" presetID="53" presetClass="entr" presetSubtype="16" fill="hold" nodeType="with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p:cTn id="22" dur="2000" fill="hold"/>
                                        <p:tgtEl>
                                          <p:spTgt spid="7"/>
                                        </p:tgtEl>
                                        <p:attrNameLst>
                                          <p:attrName>ppt_w</p:attrName>
                                        </p:attrNameLst>
                                      </p:cBhvr>
                                      <p:tavLst>
                                        <p:tav tm="0">
                                          <p:val>
                                            <p:fltVal val="0"/>
                                          </p:val>
                                        </p:tav>
                                        <p:tav tm="100000">
                                          <p:val>
                                            <p:strVal val="#ppt_w"/>
                                          </p:val>
                                        </p:tav>
                                      </p:tavLst>
                                    </p:anim>
                                    <p:anim calcmode="lin" valueType="num">
                                      <p:cBhvr>
                                        <p:cTn id="23" dur="2000" fill="hold"/>
                                        <p:tgtEl>
                                          <p:spTgt spid="7"/>
                                        </p:tgtEl>
                                        <p:attrNameLst>
                                          <p:attrName>ppt_h</p:attrName>
                                        </p:attrNameLst>
                                      </p:cBhvr>
                                      <p:tavLst>
                                        <p:tav tm="0">
                                          <p:val>
                                            <p:fltVal val="0"/>
                                          </p:val>
                                        </p:tav>
                                        <p:tav tm="100000">
                                          <p:val>
                                            <p:strVal val="#ppt_h"/>
                                          </p:val>
                                        </p:tav>
                                      </p:tavLst>
                                    </p:anim>
                                    <p:animEffect transition="in" filter="fade">
                                      <p:cBhvr>
                                        <p:cTn id="24" dur="2000"/>
                                        <p:tgtEl>
                                          <p:spTgt spid="7"/>
                                        </p:tgtEl>
                                      </p:cBhvr>
                                    </p:animEffect>
                                  </p:childTnLst>
                                </p:cTn>
                              </p:par>
                              <p:par>
                                <p:cTn id="25" presetID="53" presetClass="entr" presetSubtype="16" fill="hold" nodeType="with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p:cTn id="27" dur="2000" fill="hold"/>
                                        <p:tgtEl>
                                          <p:spTgt spid="5"/>
                                        </p:tgtEl>
                                        <p:attrNameLst>
                                          <p:attrName>ppt_w</p:attrName>
                                        </p:attrNameLst>
                                      </p:cBhvr>
                                      <p:tavLst>
                                        <p:tav tm="0">
                                          <p:val>
                                            <p:fltVal val="0"/>
                                          </p:val>
                                        </p:tav>
                                        <p:tav tm="100000">
                                          <p:val>
                                            <p:strVal val="#ppt_w"/>
                                          </p:val>
                                        </p:tav>
                                      </p:tavLst>
                                    </p:anim>
                                    <p:anim calcmode="lin" valueType="num">
                                      <p:cBhvr>
                                        <p:cTn id="28" dur="2000" fill="hold"/>
                                        <p:tgtEl>
                                          <p:spTgt spid="5"/>
                                        </p:tgtEl>
                                        <p:attrNameLst>
                                          <p:attrName>ppt_h</p:attrName>
                                        </p:attrNameLst>
                                      </p:cBhvr>
                                      <p:tavLst>
                                        <p:tav tm="0">
                                          <p:val>
                                            <p:fltVal val="0"/>
                                          </p:val>
                                        </p:tav>
                                        <p:tav tm="100000">
                                          <p:val>
                                            <p:strVal val="#ppt_h"/>
                                          </p:val>
                                        </p:tav>
                                      </p:tavLst>
                                    </p:anim>
                                    <p:animEffect transition="in" filter="fade">
                                      <p:cBhvr>
                                        <p:cTn id="2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Market Development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14391" y="1294021"/>
            <a:ext cx="10963218" cy="4392488"/>
          </a:xfrm>
          <a:prstGeom prst="rect">
            <a:avLst/>
          </a:prstGeom>
        </p:spPr>
        <p:txBody>
          <a:bodyPr/>
          <a:lstStyle/>
          <a:p>
            <a:pPr algn="just">
              <a:spcBef>
                <a:spcPts val="1200"/>
              </a:spcBef>
              <a:spcAft>
                <a:spcPts val="1200"/>
              </a:spcAft>
              <a:buClr>
                <a:schemeClr val="tx1"/>
              </a:buClr>
            </a:pPr>
            <a:r>
              <a:rPr lang="en-GB" sz="2800" b="1" dirty="0">
                <a:solidFill>
                  <a:srgbClr val="FF0000"/>
                </a:solidFill>
              </a:rPr>
              <a:t>Market development </a:t>
            </a:r>
            <a:r>
              <a:rPr lang="en-GB" sz="2800" dirty="0"/>
              <a:t>involves offering existing products/services to new markets.</a:t>
            </a:r>
          </a:p>
          <a:p>
            <a:pPr algn="just">
              <a:spcBef>
                <a:spcPts val="1200"/>
              </a:spcBef>
              <a:spcAft>
                <a:spcPts val="1200"/>
              </a:spcAft>
              <a:buClr>
                <a:schemeClr val="tx1"/>
              </a:buClr>
            </a:pPr>
            <a:r>
              <a:rPr lang="en-GB" sz="2800" dirty="0"/>
              <a:t>Market development can be more attractive than product/service development by being potentially cheaper and quicker to execute. </a:t>
            </a:r>
          </a:p>
          <a:p>
            <a:pPr algn="just">
              <a:spcBef>
                <a:spcPts val="1200"/>
              </a:spcBef>
              <a:spcAft>
                <a:spcPts val="1200"/>
              </a:spcAft>
              <a:buClr>
                <a:schemeClr val="tx1"/>
              </a:buClr>
            </a:pPr>
            <a:r>
              <a:rPr lang="en-GB" sz="2800" dirty="0"/>
              <a:t>Market development takes two basic forms:</a:t>
            </a:r>
          </a:p>
          <a:p>
            <a:pPr lvl="1" algn="just">
              <a:spcBef>
                <a:spcPts val="600"/>
              </a:spcBef>
              <a:spcAft>
                <a:spcPts val="600"/>
              </a:spcAft>
              <a:buClr>
                <a:schemeClr val="tx1"/>
              </a:buClr>
            </a:pPr>
            <a:r>
              <a:rPr lang="en-GB" dirty="0"/>
              <a:t>New users </a:t>
            </a:r>
          </a:p>
          <a:p>
            <a:pPr lvl="1" algn="just">
              <a:spcBef>
                <a:spcPts val="600"/>
              </a:spcBef>
              <a:spcAft>
                <a:spcPts val="600"/>
              </a:spcAft>
              <a:buClr>
                <a:schemeClr val="tx1"/>
              </a:buClr>
            </a:pPr>
            <a:r>
              <a:rPr lang="en-GB" dirty="0"/>
              <a:t>New geographies</a:t>
            </a:r>
            <a:endParaRPr lang="en-GB" altLang="en-US" dirty="0"/>
          </a:p>
        </p:txBody>
      </p:sp>
      <p:sp>
        <p:nvSpPr>
          <p:cNvPr id="2" name="TextBox 1">
            <a:extLst>
              <a:ext uri="{FF2B5EF4-FFF2-40B4-BE49-F238E27FC236}">
                <a16:creationId xmlns:a16="http://schemas.microsoft.com/office/drawing/2014/main" id="{08E4BB99-9CED-93B2-7300-4A67AB289986}"/>
              </a:ext>
            </a:extLst>
          </p:cNvPr>
          <p:cNvSpPr txBox="1"/>
          <p:nvPr/>
        </p:nvSpPr>
        <p:spPr>
          <a:xfrm>
            <a:off x="8688288" y="5347955"/>
            <a:ext cx="3744416" cy="338554"/>
          </a:xfrm>
          <a:prstGeom prst="rect">
            <a:avLst/>
          </a:prstGeom>
          <a:noFill/>
        </p:spPr>
        <p:txBody>
          <a:bodyPr wrap="square">
            <a:spAutoFit/>
          </a:bodyPr>
          <a:lstStyle/>
          <a:p>
            <a:r>
              <a:rPr lang="en-GB" sz="1600" dirty="0"/>
              <a:t>Source: Whittington et al., (2020)</a:t>
            </a:r>
          </a:p>
        </p:txBody>
      </p:sp>
      <p:sp>
        <p:nvSpPr>
          <p:cNvPr id="3" name="Arrow: Down 2">
            <a:extLst>
              <a:ext uri="{FF2B5EF4-FFF2-40B4-BE49-F238E27FC236}">
                <a16:creationId xmlns:a16="http://schemas.microsoft.com/office/drawing/2014/main" id="{F80B87D3-0A35-4CB5-75FD-211FD870377D}"/>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4" name="Footer Placeholder 1">
            <a:extLst>
              <a:ext uri="{FF2B5EF4-FFF2-40B4-BE49-F238E27FC236}">
                <a16:creationId xmlns:a16="http://schemas.microsoft.com/office/drawing/2014/main" id="{2165D97E-A206-3234-F38F-4A2737361D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52908343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750"/>
                                        <p:tgtEl>
                                          <p:spTgt spid="7172">
                                            <p:txEl>
                                              <p:pRg st="0" end="0"/>
                                            </p:txEl>
                                          </p:spTgt>
                                        </p:tgtEl>
                                      </p:cBhvr>
                                    </p:animEffect>
                                    <p:anim calcmode="lin" valueType="num">
                                      <p:cBhvr>
                                        <p:cTn id="8" dur="175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750"/>
                                        <p:tgtEl>
                                          <p:spTgt spid="7172">
                                            <p:txEl>
                                              <p:pRg st="1" end="1"/>
                                            </p:txEl>
                                          </p:spTgt>
                                        </p:tgtEl>
                                      </p:cBhvr>
                                    </p:animEffect>
                                    <p:anim calcmode="lin" valueType="num">
                                      <p:cBhvr>
                                        <p:cTn id="13" dur="175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75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750"/>
                                        <p:tgtEl>
                                          <p:spTgt spid="7172">
                                            <p:txEl>
                                              <p:pRg st="2" end="2"/>
                                            </p:txEl>
                                          </p:spTgt>
                                        </p:tgtEl>
                                      </p:cBhvr>
                                    </p:animEffect>
                                    <p:anim calcmode="lin" valueType="num">
                                      <p:cBhvr>
                                        <p:cTn id="18" dur="175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75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750"/>
                                        <p:tgtEl>
                                          <p:spTgt spid="7172">
                                            <p:txEl>
                                              <p:pRg st="3" end="3"/>
                                            </p:txEl>
                                          </p:spTgt>
                                        </p:tgtEl>
                                      </p:cBhvr>
                                    </p:animEffect>
                                    <p:anim calcmode="lin" valueType="num">
                                      <p:cBhvr>
                                        <p:cTn id="23" dur="175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75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750"/>
                                        <p:tgtEl>
                                          <p:spTgt spid="7172">
                                            <p:txEl>
                                              <p:pRg st="4" end="4"/>
                                            </p:txEl>
                                          </p:spTgt>
                                        </p:tgtEl>
                                      </p:cBhvr>
                                    </p:animEffect>
                                    <p:anim calcmode="lin" valueType="num">
                                      <p:cBhvr>
                                        <p:cTn id="28" dur="175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75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Market Development</a:t>
            </a:r>
          </a:p>
        </p:txBody>
      </p:sp>
      <p:sp>
        <p:nvSpPr>
          <p:cNvPr id="3" name="Arrow: Down 2">
            <a:extLst>
              <a:ext uri="{FF2B5EF4-FFF2-40B4-BE49-F238E27FC236}">
                <a16:creationId xmlns:a16="http://schemas.microsoft.com/office/drawing/2014/main" id="{A129B81A-6C8C-A460-FC76-5148226F2AB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5" name="Content Placeholder 2">
            <a:extLst>
              <a:ext uri="{FF2B5EF4-FFF2-40B4-BE49-F238E27FC236}">
                <a16:creationId xmlns:a16="http://schemas.microsoft.com/office/drawing/2014/main" id="{97097181-6D56-2680-48ED-28A027A65F00}"/>
              </a:ext>
            </a:extLst>
          </p:cNvPr>
          <p:cNvSpPr txBox="1">
            <a:spLocks/>
          </p:cNvSpPr>
          <p:nvPr/>
        </p:nvSpPr>
        <p:spPr>
          <a:xfrm>
            <a:off x="551384" y="858826"/>
            <a:ext cx="8496944" cy="468052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300"/>
              </a:spcBef>
              <a:spcAft>
                <a:spcPts val="300"/>
              </a:spcAft>
              <a:buClr>
                <a:schemeClr val="tx1"/>
              </a:buClr>
            </a:pPr>
            <a:r>
              <a:rPr lang="en-GB" sz="2600" dirty="0"/>
              <a:t>1971 - Starbucks opens first store in Seattle, USA</a:t>
            </a:r>
          </a:p>
          <a:p>
            <a:pPr algn="just">
              <a:spcBef>
                <a:spcPts val="300"/>
              </a:spcBef>
              <a:spcAft>
                <a:spcPts val="300"/>
              </a:spcAft>
              <a:buClr>
                <a:schemeClr val="tx1"/>
              </a:buClr>
            </a:pPr>
            <a:r>
              <a:rPr lang="en-GB" altLang="en-US" sz="2600" dirty="0"/>
              <a:t>1987 - Opens in Chicago and first store outside the United States in Vancouver, Canada</a:t>
            </a:r>
          </a:p>
          <a:p>
            <a:pPr algn="just">
              <a:spcBef>
                <a:spcPts val="300"/>
              </a:spcBef>
              <a:spcAft>
                <a:spcPts val="300"/>
              </a:spcAft>
              <a:buClr>
                <a:schemeClr val="tx1"/>
              </a:buClr>
            </a:pPr>
            <a:r>
              <a:rPr lang="en-GB" altLang="en-US" sz="2600" dirty="0"/>
              <a:t>1996 - Opens stores in Japan (first store outside of North America) and Singapore</a:t>
            </a:r>
          </a:p>
          <a:p>
            <a:pPr algn="just">
              <a:spcBef>
                <a:spcPts val="300"/>
              </a:spcBef>
              <a:spcAft>
                <a:spcPts val="300"/>
              </a:spcAft>
              <a:buClr>
                <a:schemeClr val="tx1"/>
              </a:buClr>
            </a:pPr>
            <a:r>
              <a:rPr lang="en-GB" altLang="en-US" sz="2600" dirty="0"/>
              <a:t>1997 - Opens stores in Philippines</a:t>
            </a:r>
          </a:p>
          <a:p>
            <a:pPr algn="just">
              <a:spcBef>
                <a:spcPts val="300"/>
              </a:spcBef>
              <a:spcAft>
                <a:spcPts val="300"/>
              </a:spcAft>
              <a:buClr>
                <a:schemeClr val="tx1"/>
              </a:buClr>
            </a:pPr>
            <a:r>
              <a:rPr lang="en-GB" altLang="en-US" sz="2600" dirty="0"/>
              <a:t>1998 - Opens stores in Malaysia, New Zealand, Taiwan, Thailand, United Kingdom</a:t>
            </a:r>
          </a:p>
          <a:p>
            <a:pPr algn="just">
              <a:spcBef>
                <a:spcPts val="300"/>
              </a:spcBef>
              <a:spcAft>
                <a:spcPts val="300"/>
              </a:spcAft>
              <a:buClr>
                <a:schemeClr val="tx1"/>
              </a:buClr>
            </a:pPr>
            <a:r>
              <a:rPr lang="en-GB" altLang="en-US" sz="2600" dirty="0"/>
              <a:t>2010 - Opens stores in El Salvador, Hungary and Sweden</a:t>
            </a:r>
          </a:p>
          <a:p>
            <a:pPr algn="just">
              <a:spcBef>
                <a:spcPts val="300"/>
              </a:spcBef>
              <a:spcAft>
                <a:spcPts val="300"/>
              </a:spcAft>
              <a:buClr>
                <a:schemeClr val="tx1"/>
              </a:buClr>
            </a:pPr>
            <a:r>
              <a:rPr lang="en-GB" altLang="en-US" sz="2600" dirty="0"/>
              <a:t>2020 - Total stores: 32,660 across the world</a:t>
            </a:r>
          </a:p>
          <a:p>
            <a:pPr algn="just">
              <a:spcBef>
                <a:spcPts val="600"/>
              </a:spcBef>
              <a:spcAft>
                <a:spcPts val="600"/>
              </a:spcAft>
              <a:buClr>
                <a:schemeClr val="tx1"/>
              </a:buClr>
            </a:pPr>
            <a:endParaRPr lang="en-GB" altLang="en-US" sz="2600" dirty="0"/>
          </a:p>
          <a:p>
            <a:pPr algn="just">
              <a:spcBef>
                <a:spcPts val="600"/>
              </a:spcBef>
              <a:spcAft>
                <a:spcPts val="600"/>
              </a:spcAft>
              <a:buClr>
                <a:schemeClr val="tx1"/>
              </a:buClr>
            </a:pPr>
            <a:endParaRPr lang="en-GB" altLang="en-US" sz="2600" dirty="0"/>
          </a:p>
        </p:txBody>
      </p:sp>
      <p:pic>
        <p:nvPicPr>
          <p:cNvPr id="13" name="Picture 12" descr="Logo&#10;&#10;Description automatically generated">
            <a:extLst>
              <a:ext uri="{FF2B5EF4-FFF2-40B4-BE49-F238E27FC236}">
                <a16:creationId xmlns:a16="http://schemas.microsoft.com/office/drawing/2014/main" id="{D5F245DA-C915-4E94-4243-A4286FDF95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4784" y="1993404"/>
            <a:ext cx="2871192" cy="2871192"/>
          </a:xfrm>
          <a:prstGeom prst="rect">
            <a:avLst/>
          </a:prstGeom>
        </p:spPr>
      </p:pic>
      <p:sp>
        <p:nvSpPr>
          <p:cNvPr id="2" name="Footer Placeholder 1">
            <a:extLst>
              <a:ext uri="{FF2B5EF4-FFF2-40B4-BE49-F238E27FC236}">
                <a16:creationId xmlns:a16="http://schemas.microsoft.com/office/drawing/2014/main" id="{16B8196C-BF07-EC18-1A58-80EACBA8DC3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1614470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750"/>
                                        <p:tgtEl>
                                          <p:spTgt spid="5">
                                            <p:txEl>
                                              <p:pRg st="0" end="0"/>
                                            </p:txEl>
                                          </p:spTgt>
                                        </p:tgtEl>
                                      </p:cBhvr>
                                    </p:animEffect>
                                    <p:anim calcmode="lin" valueType="num">
                                      <p:cBhvr>
                                        <p:cTn id="8" dur="175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750"/>
                                        <p:tgtEl>
                                          <p:spTgt spid="5">
                                            <p:txEl>
                                              <p:pRg st="1" end="1"/>
                                            </p:txEl>
                                          </p:spTgt>
                                        </p:tgtEl>
                                      </p:cBhvr>
                                    </p:animEffect>
                                    <p:anim calcmode="lin" valueType="num">
                                      <p:cBhvr>
                                        <p:cTn id="13" dur="175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75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750"/>
                                        <p:tgtEl>
                                          <p:spTgt spid="5">
                                            <p:txEl>
                                              <p:pRg st="2" end="2"/>
                                            </p:txEl>
                                          </p:spTgt>
                                        </p:tgtEl>
                                      </p:cBhvr>
                                    </p:animEffect>
                                    <p:anim calcmode="lin" valueType="num">
                                      <p:cBhvr>
                                        <p:cTn id="18" dur="175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75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750"/>
                                        <p:tgtEl>
                                          <p:spTgt spid="5">
                                            <p:txEl>
                                              <p:pRg st="3" end="3"/>
                                            </p:txEl>
                                          </p:spTgt>
                                        </p:tgtEl>
                                      </p:cBhvr>
                                    </p:animEffect>
                                    <p:anim calcmode="lin" valueType="num">
                                      <p:cBhvr>
                                        <p:cTn id="23" dur="175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750" fill="hold"/>
                                        <p:tgtEl>
                                          <p:spTgt spid="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750"/>
                                        <p:tgtEl>
                                          <p:spTgt spid="5">
                                            <p:txEl>
                                              <p:pRg st="4" end="4"/>
                                            </p:txEl>
                                          </p:spTgt>
                                        </p:tgtEl>
                                      </p:cBhvr>
                                    </p:animEffect>
                                    <p:anim calcmode="lin" valueType="num">
                                      <p:cBhvr>
                                        <p:cTn id="28" dur="175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750" fill="hold"/>
                                        <p:tgtEl>
                                          <p:spTgt spid="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1750"/>
                                        <p:tgtEl>
                                          <p:spTgt spid="5">
                                            <p:txEl>
                                              <p:pRg st="5" end="5"/>
                                            </p:txEl>
                                          </p:spTgt>
                                        </p:tgtEl>
                                      </p:cBhvr>
                                    </p:animEffect>
                                    <p:anim calcmode="lin" valueType="num">
                                      <p:cBhvr>
                                        <p:cTn id="33" dur="175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4" dur="1750" fill="hold"/>
                                        <p:tgtEl>
                                          <p:spTgt spid="5">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1750"/>
                                        <p:tgtEl>
                                          <p:spTgt spid="5">
                                            <p:txEl>
                                              <p:pRg st="6" end="6"/>
                                            </p:txEl>
                                          </p:spTgt>
                                        </p:tgtEl>
                                      </p:cBhvr>
                                    </p:animEffect>
                                    <p:anim calcmode="lin" valueType="num">
                                      <p:cBhvr>
                                        <p:cTn id="38" dur="175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9" dur="1750" fill="hold"/>
                                        <p:tgtEl>
                                          <p:spTgt spid="5">
                                            <p:txEl>
                                              <p:pRg st="6" end="6"/>
                                            </p:txEl>
                                          </p:spTgt>
                                        </p:tgtEl>
                                        <p:attrNameLst>
                                          <p:attrName>ppt_y</p:attrName>
                                        </p:attrNameLst>
                                      </p:cBhvr>
                                      <p:tavLst>
                                        <p:tav tm="0">
                                          <p:val>
                                            <p:strVal val="#ppt_y+.1"/>
                                          </p:val>
                                        </p:tav>
                                        <p:tav tm="100000">
                                          <p:val>
                                            <p:strVal val="#ppt_y"/>
                                          </p:val>
                                        </p:tav>
                                      </p:tavLst>
                                    </p:anim>
                                  </p:childTnLst>
                                </p:cTn>
                              </p:par>
                              <p:par>
                                <p:cTn id="40" presetID="53" presetClass="entr" presetSubtype="16" fill="hold" nodeType="withEffect">
                                  <p:stCondLst>
                                    <p:cond delay="0"/>
                                  </p:stCondLst>
                                  <p:childTnLst>
                                    <p:set>
                                      <p:cBhvr>
                                        <p:cTn id="41" dur="1" fill="hold">
                                          <p:stCondLst>
                                            <p:cond delay="0"/>
                                          </p:stCondLst>
                                        </p:cTn>
                                        <p:tgtEl>
                                          <p:spTgt spid="13"/>
                                        </p:tgtEl>
                                        <p:attrNameLst>
                                          <p:attrName>style.visibility</p:attrName>
                                        </p:attrNameLst>
                                      </p:cBhvr>
                                      <p:to>
                                        <p:strVal val="visible"/>
                                      </p:to>
                                    </p:set>
                                    <p:anim calcmode="lin" valueType="num">
                                      <p:cBhvr>
                                        <p:cTn id="42" dur="3250" fill="hold"/>
                                        <p:tgtEl>
                                          <p:spTgt spid="13"/>
                                        </p:tgtEl>
                                        <p:attrNameLst>
                                          <p:attrName>ppt_w</p:attrName>
                                        </p:attrNameLst>
                                      </p:cBhvr>
                                      <p:tavLst>
                                        <p:tav tm="0">
                                          <p:val>
                                            <p:fltVal val="0"/>
                                          </p:val>
                                        </p:tav>
                                        <p:tav tm="100000">
                                          <p:val>
                                            <p:strVal val="#ppt_w"/>
                                          </p:val>
                                        </p:tav>
                                      </p:tavLst>
                                    </p:anim>
                                    <p:anim calcmode="lin" valueType="num">
                                      <p:cBhvr>
                                        <p:cTn id="43" dur="3250" fill="hold"/>
                                        <p:tgtEl>
                                          <p:spTgt spid="13"/>
                                        </p:tgtEl>
                                        <p:attrNameLst>
                                          <p:attrName>ppt_h</p:attrName>
                                        </p:attrNameLst>
                                      </p:cBhvr>
                                      <p:tavLst>
                                        <p:tav tm="0">
                                          <p:val>
                                            <p:fltVal val="0"/>
                                          </p:val>
                                        </p:tav>
                                        <p:tav tm="100000">
                                          <p:val>
                                            <p:strVal val="#ppt_h"/>
                                          </p:val>
                                        </p:tav>
                                      </p:tavLst>
                                    </p:anim>
                                    <p:animEffect transition="in" filter="fade">
                                      <p:cBhvr>
                                        <p:cTn id="44" dur="32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Unrelated Diversification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14391" y="1294021"/>
            <a:ext cx="10963218" cy="4392488"/>
          </a:xfrm>
          <a:prstGeom prst="rect">
            <a:avLst/>
          </a:prstGeom>
        </p:spPr>
        <p:txBody>
          <a:bodyPr/>
          <a:lstStyle/>
          <a:p>
            <a:pPr algn="just">
              <a:spcBef>
                <a:spcPts val="1200"/>
              </a:spcBef>
              <a:spcAft>
                <a:spcPts val="1200"/>
              </a:spcAft>
              <a:buClr>
                <a:schemeClr val="tx1"/>
              </a:buClr>
            </a:pPr>
            <a:r>
              <a:rPr lang="en-GB" sz="2800" b="1" dirty="0">
                <a:solidFill>
                  <a:srgbClr val="FF0000"/>
                </a:solidFill>
              </a:rPr>
              <a:t>Unrelated diversification </a:t>
            </a:r>
            <a:r>
              <a:rPr lang="en-GB" sz="2800" dirty="0"/>
              <a:t>is when an organisation expands into markets, products and services completely different from its own.</a:t>
            </a:r>
          </a:p>
          <a:p>
            <a:pPr algn="just">
              <a:spcBef>
                <a:spcPts val="1200"/>
              </a:spcBef>
              <a:spcAft>
                <a:spcPts val="1200"/>
              </a:spcAft>
              <a:buClr>
                <a:schemeClr val="tx1"/>
              </a:buClr>
            </a:pPr>
            <a:r>
              <a:rPr lang="en-GB" sz="2800" dirty="0"/>
              <a:t> The distinction between related and unrelated diversification is often a matter of degree as relationships. </a:t>
            </a:r>
          </a:p>
          <a:p>
            <a:pPr algn="just">
              <a:spcBef>
                <a:spcPts val="1200"/>
              </a:spcBef>
              <a:spcAft>
                <a:spcPts val="1200"/>
              </a:spcAft>
              <a:buClr>
                <a:schemeClr val="tx1"/>
              </a:buClr>
            </a:pPr>
            <a:r>
              <a:rPr lang="en-GB" sz="2800" dirty="0"/>
              <a:t>An extreme form of unrelated diversification is conglomerate diversification, where there are no operational or strategic linkages between multiple business, as each remains on its own.</a:t>
            </a:r>
          </a:p>
        </p:txBody>
      </p:sp>
      <p:sp>
        <p:nvSpPr>
          <p:cNvPr id="2" name="TextBox 1">
            <a:extLst>
              <a:ext uri="{FF2B5EF4-FFF2-40B4-BE49-F238E27FC236}">
                <a16:creationId xmlns:a16="http://schemas.microsoft.com/office/drawing/2014/main" id="{08E4BB99-9CED-93B2-7300-4A67AB289986}"/>
              </a:ext>
            </a:extLst>
          </p:cNvPr>
          <p:cNvSpPr txBox="1"/>
          <p:nvPr/>
        </p:nvSpPr>
        <p:spPr>
          <a:xfrm>
            <a:off x="8688288" y="5347955"/>
            <a:ext cx="3744416" cy="338554"/>
          </a:xfrm>
          <a:prstGeom prst="rect">
            <a:avLst/>
          </a:prstGeom>
          <a:noFill/>
        </p:spPr>
        <p:txBody>
          <a:bodyPr wrap="square">
            <a:spAutoFit/>
          </a:bodyPr>
          <a:lstStyle/>
          <a:p>
            <a:r>
              <a:rPr lang="en-GB" sz="1600" dirty="0"/>
              <a:t>Source: Whittington et al., (2020)</a:t>
            </a:r>
          </a:p>
        </p:txBody>
      </p:sp>
      <p:sp>
        <p:nvSpPr>
          <p:cNvPr id="3" name="Arrow: Down 2">
            <a:extLst>
              <a:ext uri="{FF2B5EF4-FFF2-40B4-BE49-F238E27FC236}">
                <a16:creationId xmlns:a16="http://schemas.microsoft.com/office/drawing/2014/main" id="{8298A555-5DFA-D49D-C39D-E6883EA8FFDB}"/>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4" name="Footer Placeholder 1">
            <a:extLst>
              <a:ext uri="{FF2B5EF4-FFF2-40B4-BE49-F238E27FC236}">
                <a16:creationId xmlns:a16="http://schemas.microsoft.com/office/drawing/2014/main" id="{E4CA937E-F6CA-21E1-3A5C-31D4BAF11FF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1700549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Unrelated Diversification</a:t>
            </a:r>
          </a:p>
        </p:txBody>
      </p:sp>
      <p:sp>
        <p:nvSpPr>
          <p:cNvPr id="3" name="Arrow: Down 2">
            <a:extLst>
              <a:ext uri="{FF2B5EF4-FFF2-40B4-BE49-F238E27FC236}">
                <a16:creationId xmlns:a16="http://schemas.microsoft.com/office/drawing/2014/main" id="{C3B52913-3087-B465-51AA-596AA439F05E}"/>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7" name="Content Placeholder 2">
            <a:extLst>
              <a:ext uri="{FF2B5EF4-FFF2-40B4-BE49-F238E27FC236}">
                <a16:creationId xmlns:a16="http://schemas.microsoft.com/office/drawing/2014/main" id="{0941529B-1A1E-C6E0-78B4-FB90291DF27B}"/>
              </a:ext>
            </a:extLst>
          </p:cNvPr>
          <p:cNvSpPr txBox="1">
            <a:spLocks/>
          </p:cNvSpPr>
          <p:nvPr/>
        </p:nvSpPr>
        <p:spPr bwMode="auto">
          <a:xfrm>
            <a:off x="695400" y="4964972"/>
            <a:ext cx="5028369" cy="1248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3600" b="1" dirty="0">
                <a:ln w="12700">
                  <a:solidFill>
                    <a:schemeClr val="tx2">
                      <a:lumMod val="75000"/>
                    </a:schemeClr>
                  </a:solidFill>
                  <a:prstDash val="solid"/>
                </a:ln>
                <a:solidFill>
                  <a:srgbClr val="ED1A24"/>
                </a:solidFill>
                <a:effectLst>
                  <a:outerShdw dist="38100" dir="2640000" algn="bl" rotWithShape="0">
                    <a:schemeClr val="tx2">
                      <a:lumMod val="75000"/>
                    </a:schemeClr>
                  </a:outerShdw>
                </a:effectLst>
              </a:rPr>
              <a:t>Household Appliances</a:t>
            </a:r>
          </a:p>
        </p:txBody>
      </p:sp>
      <p:sp>
        <p:nvSpPr>
          <p:cNvPr id="8" name="Content Placeholder 2">
            <a:extLst>
              <a:ext uri="{FF2B5EF4-FFF2-40B4-BE49-F238E27FC236}">
                <a16:creationId xmlns:a16="http://schemas.microsoft.com/office/drawing/2014/main" id="{B74E81A6-9CD9-320B-4B01-6347E7701479}"/>
              </a:ext>
            </a:extLst>
          </p:cNvPr>
          <p:cNvSpPr txBox="1">
            <a:spLocks/>
          </p:cNvSpPr>
          <p:nvPr/>
        </p:nvSpPr>
        <p:spPr bwMode="auto">
          <a:xfrm>
            <a:off x="6425522" y="4964972"/>
            <a:ext cx="4986730" cy="1248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3600" b="1" dirty="0">
                <a:ln w="12700">
                  <a:solidFill>
                    <a:schemeClr val="tx2">
                      <a:lumMod val="75000"/>
                    </a:schemeClr>
                  </a:solidFill>
                  <a:prstDash val="solid"/>
                </a:ln>
                <a:solidFill>
                  <a:srgbClr val="ED1A24"/>
                </a:solidFill>
                <a:effectLst>
                  <a:outerShdw dist="38100" dir="2640000" algn="bl" rotWithShape="0">
                    <a:schemeClr val="tx2">
                      <a:lumMod val="75000"/>
                    </a:schemeClr>
                  </a:outerShdw>
                </a:effectLst>
              </a:rPr>
              <a:t>Electric Cars</a:t>
            </a:r>
          </a:p>
        </p:txBody>
      </p:sp>
      <p:pic>
        <p:nvPicPr>
          <p:cNvPr id="10" name="Picture 9" descr="Logo&#10;&#10;Description automatically generated">
            <a:extLst>
              <a:ext uri="{FF2B5EF4-FFF2-40B4-BE49-F238E27FC236}">
                <a16:creationId xmlns:a16="http://schemas.microsoft.com/office/drawing/2014/main" id="{4DB002A0-22A5-AB27-ACDC-9871C0A6889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3755" y="1156977"/>
            <a:ext cx="2584489" cy="991394"/>
          </a:xfrm>
          <a:prstGeom prst="rect">
            <a:avLst/>
          </a:prstGeom>
        </p:spPr>
      </p:pic>
      <p:sp>
        <p:nvSpPr>
          <p:cNvPr id="11" name="Rectangle 10">
            <a:extLst>
              <a:ext uri="{FF2B5EF4-FFF2-40B4-BE49-F238E27FC236}">
                <a16:creationId xmlns:a16="http://schemas.microsoft.com/office/drawing/2014/main" id="{0887C9FA-3968-FBEF-13E5-13DFC7C69146}"/>
              </a:ext>
            </a:extLst>
          </p:cNvPr>
          <p:cNvSpPr/>
          <p:nvPr/>
        </p:nvSpPr>
        <p:spPr>
          <a:xfrm>
            <a:off x="661632" y="2301029"/>
            <a:ext cx="4986730" cy="2687620"/>
          </a:xfrm>
          <a:prstGeom prst="rect">
            <a:avLst/>
          </a:prstGeom>
          <a:blipFill dpi="0" rotWithShape="1">
            <a:blip r:embed="rId4">
              <a:extLst>
                <a:ext uri="{28A0092B-C50C-407E-A947-70E740481C1C}">
                  <a14:useLocalDpi xmlns:a14="http://schemas.microsoft.com/office/drawing/2010/main" val="0"/>
                </a:ext>
              </a:extLst>
            </a:blip>
            <a:srcRect/>
            <a:stretch>
              <a:fillRect/>
            </a:stretch>
          </a:blip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9C4A7E68-AD14-683E-B767-C57946F0EB34}"/>
              </a:ext>
            </a:extLst>
          </p:cNvPr>
          <p:cNvSpPr/>
          <p:nvPr/>
        </p:nvSpPr>
        <p:spPr>
          <a:xfrm>
            <a:off x="6543640" y="2301029"/>
            <a:ext cx="4986730" cy="2687620"/>
          </a:xfrm>
          <a:prstGeom prst="rect">
            <a:avLst/>
          </a:prstGeom>
          <a:blipFill dpi="0" rotWithShape="1">
            <a:blip r:embed="rId5">
              <a:extLst>
                <a:ext uri="{28A0092B-C50C-407E-A947-70E740481C1C}">
                  <a14:useLocalDpi xmlns:a14="http://schemas.microsoft.com/office/drawing/2010/main" val="0"/>
                </a:ext>
              </a:extLst>
            </a:blip>
            <a:srcRect/>
            <a:stretch>
              <a:fillRect/>
            </a:stretch>
          </a:blip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Footer Placeholder 1">
            <a:extLst>
              <a:ext uri="{FF2B5EF4-FFF2-40B4-BE49-F238E27FC236}">
                <a16:creationId xmlns:a16="http://schemas.microsoft.com/office/drawing/2014/main" id="{4D810A50-769A-D167-F55A-86CF9A9A632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1480891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000" fill="hold"/>
                                        <p:tgtEl>
                                          <p:spTgt spid="7"/>
                                        </p:tgtEl>
                                        <p:attrNameLst>
                                          <p:attrName>ppt_w</p:attrName>
                                        </p:attrNameLst>
                                      </p:cBhvr>
                                      <p:tavLst>
                                        <p:tav tm="0">
                                          <p:val>
                                            <p:fltVal val="0"/>
                                          </p:val>
                                        </p:tav>
                                        <p:tav tm="100000">
                                          <p:val>
                                            <p:strVal val="#ppt_w"/>
                                          </p:val>
                                        </p:tav>
                                      </p:tavLst>
                                    </p:anim>
                                    <p:anim calcmode="lin" valueType="num">
                                      <p:cBhvr>
                                        <p:cTn id="8" dur="2000" fill="hold"/>
                                        <p:tgtEl>
                                          <p:spTgt spid="7"/>
                                        </p:tgtEl>
                                        <p:attrNameLst>
                                          <p:attrName>ppt_h</p:attrName>
                                        </p:attrNameLst>
                                      </p:cBhvr>
                                      <p:tavLst>
                                        <p:tav tm="0">
                                          <p:val>
                                            <p:fltVal val="0"/>
                                          </p:val>
                                        </p:tav>
                                        <p:tav tm="100000">
                                          <p:val>
                                            <p:strVal val="#ppt_h"/>
                                          </p:val>
                                        </p:tav>
                                      </p:tavLst>
                                    </p:anim>
                                    <p:anim calcmode="lin" valueType="num">
                                      <p:cBhvr>
                                        <p:cTn id="9" dur="2000" fill="hold"/>
                                        <p:tgtEl>
                                          <p:spTgt spid="7"/>
                                        </p:tgtEl>
                                        <p:attrNameLst>
                                          <p:attrName>style.rotation</p:attrName>
                                        </p:attrNameLst>
                                      </p:cBhvr>
                                      <p:tavLst>
                                        <p:tav tm="0">
                                          <p:val>
                                            <p:fltVal val="90"/>
                                          </p:val>
                                        </p:tav>
                                        <p:tav tm="100000">
                                          <p:val>
                                            <p:fltVal val="0"/>
                                          </p:val>
                                        </p:tav>
                                      </p:tavLst>
                                    </p:anim>
                                    <p:animEffect transition="in" filter="fade">
                                      <p:cBhvr>
                                        <p:cTn id="10" dur="2000"/>
                                        <p:tgtEl>
                                          <p:spTgt spid="7"/>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2000" fill="hold"/>
                                        <p:tgtEl>
                                          <p:spTgt spid="11"/>
                                        </p:tgtEl>
                                        <p:attrNameLst>
                                          <p:attrName>ppt_w</p:attrName>
                                        </p:attrNameLst>
                                      </p:cBhvr>
                                      <p:tavLst>
                                        <p:tav tm="0">
                                          <p:val>
                                            <p:fltVal val="0"/>
                                          </p:val>
                                        </p:tav>
                                        <p:tav tm="100000">
                                          <p:val>
                                            <p:strVal val="#ppt_w"/>
                                          </p:val>
                                        </p:tav>
                                      </p:tavLst>
                                    </p:anim>
                                    <p:anim calcmode="lin" valueType="num">
                                      <p:cBhvr>
                                        <p:cTn id="14" dur="2000" fill="hold"/>
                                        <p:tgtEl>
                                          <p:spTgt spid="11"/>
                                        </p:tgtEl>
                                        <p:attrNameLst>
                                          <p:attrName>ppt_h</p:attrName>
                                        </p:attrNameLst>
                                      </p:cBhvr>
                                      <p:tavLst>
                                        <p:tav tm="0">
                                          <p:val>
                                            <p:fltVal val="0"/>
                                          </p:val>
                                        </p:tav>
                                        <p:tav tm="100000">
                                          <p:val>
                                            <p:strVal val="#ppt_h"/>
                                          </p:val>
                                        </p:tav>
                                      </p:tavLst>
                                    </p:anim>
                                    <p:animEffect transition="in" filter="fade">
                                      <p:cBhvr>
                                        <p:cTn id="15" dur="2000"/>
                                        <p:tgtEl>
                                          <p:spTgt spid="11"/>
                                        </p:tgtEl>
                                      </p:cBhvr>
                                    </p:animEffect>
                                  </p:childTnLst>
                                </p:cTn>
                              </p:par>
                            </p:childTnLst>
                          </p:cTn>
                        </p:par>
                        <p:par>
                          <p:cTn id="16" fill="hold">
                            <p:stCondLst>
                              <p:cond delay="2000"/>
                            </p:stCondLst>
                            <p:childTnLst>
                              <p:par>
                                <p:cTn id="17" presetID="31"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2000" fill="hold"/>
                                        <p:tgtEl>
                                          <p:spTgt spid="8"/>
                                        </p:tgtEl>
                                        <p:attrNameLst>
                                          <p:attrName>ppt_w</p:attrName>
                                        </p:attrNameLst>
                                      </p:cBhvr>
                                      <p:tavLst>
                                        <p:tav tm="0">
                                          <p:val>
                                            <p:fltVal val="0"/>
                                          </p:val>
                                        </p:tav>
                                        <p:tav tm="100000">
                                          <p:val>
                                            <p:strVal val="#ppt_w"/>
                                          </p:val>
                                        </p:tav>
                                      </p:tavLst>
                                    </p:anim>
                                    <p:anim calcmode="lin" valueType="num">
                                      <p:cBhvr>
                                        <p:cTn id="20" dur="2000" fill="hold"/>
                                        <p:tgtEl>
                                          <p:spTgt spid="8"/>
                                        </p:tgtEl>
                                        <p:attrNameLst>
                                          <p:attrName>ppt_h</p:attrName>
                                        </p:attrNameLst>
                                      </p:cBhvr>
                                      <p:tavLst>
                                        <p:tav tm="0">
                                          <p:val>
                                            <p:fltVal val="0"/>
                                          </p:val>
                                        </p:tav>
                                        <p:tav tm="100000">
                                          <p:val>
                                            <p:strVal val="#ppt_h"/>
                                          </p:val>
                                        </p:tav>
                                      </p:tavLst>
                                    </p:anim>
                                    <p:anim calcmode="lin" valueType="num">
                                      <p:cBhvr>
                                        <p:cTn id="21" dur="2000" fill="hold"/>
                                        <p:tgtEl>
                                          <p:spTgt spid="8"/>
                                        </p:tgtEl>
                                        <p:attrNameLst>
                                          <p:attrName>style.rotation</p:attrName>
                                        </p:attrNameLst>
                                      </p:cBhvr>
                                      <p:tavLst>
                                        <p:tav tm="0">
                                          <p:val>
                                            <p:fltVal val="90"/>
                                          </p:val>
                                        </p:tav>
                                        <p:tav tm="100000">
                                          <p:val>
                                            <p:fltVal val="0"/>
                                          </p:val>
                                        </p:tav>
                                      </p:tavLst>
                                    </p:anim>
                                    <p:animEffect transition="in" filter="fade">
                                      <p:cBhvr>
                                        <p:cTn id="22" dur="2000"/>
                                        <p:tgtEl>
                                          <p:spTgt spid="8"/>
                                        </p:tgtEl>
                                      </p:cBhvr>
                                    </p:animEffect>
                                  </p:childTnLst>
                                </p:cTn>
                              </p:par>
                              <p:par>
                                <p:cTn id="23" presetID="53" presetClass="entr" presetSubtype="16"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p:cTn id="25" dur="2000" fill="hold"/>
                                        <p:tgtEl>
                                          <p:spTgt spid="12"/>
                                        </p:tgtEl>
                                        <p:attrNameLst>
                                          <p:attrName>ppt_w</p:attrName>
                                        </p:attrNameLst>
                                      </p:cBhvr>
                                      <p:tavLst>
                                        <p:tav tm="0">
                                          <p:val>
                                            <p:fltVal val="0"/>
                                          </p:val>
                                        </p:tav>
                                        <p:tav tm="100000">
                                          <p:val>
                                            <p:strVal val="#ppt_w"/>
                                          </p:val>
                                        </p:tav>
                                      </p:tavLst>
                                    </p:anim>
                                    <p:anim calcmode="lin" valueType="num">
                                      <p:cBhvr>
                                        <p:cTn id="26" dur="2000" fill="hold"/>
                                        <p:tgtEl>
                                          <p:spTgt spid="12"/>
                                        </p:tgtEl>
                                        <p:attrNameLst>
                                          <p:attrName>ppt_h</p:attrName>
                                        </p:attrNameLst>
                                      </p:cBhvr>
                                      <p:tavLst>
                                        <p:tav tm="0">
                                          <p:val>
                                            <p:fltVal val="0"/>
                                          </p:val>
                                        </p:tav>
                                        <p:tav tm="100000">
                                          <p:val>
                                            <p:strVal val="#ppt_h"/>
                                          </p:val>
                                        </p:tav>
                                      </p:tavLst>
                                    </p:anim>
                                    <p:animEffect transition="in" filter="fade">
                                      <p:cBhvr>
                                        <p:cTn id="2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1" grpId="0" animBg="1"/>
      <p:bldP spid="12"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Who Killed The Dyson Electric Car? (£500m Mistake!)</a:t>
            </a:r>
          </a:p>
        </p:txBody>
      </p:sp>
      <p:sp>
        <p:nvSpPr>
          <p:cNvPr id="8" name="Content Placeholder 2">
            <a:extLst>
              <a:ext uri="{FF2B5EF4-FFF2-40B4-BE49-F238E27FC236}">
                <a16:creationId xmlns:a16="http://schemas.microsoft.com/office/drawing/2014/main" id="{B74E81A6-9CD9-320B-4B01-6347E7701479}"/>
              </a:ext>
            </a:extLst>
          </p:cNvPr>
          <p:cNvSpPr txBox="1">
            <a:spLocks/>
          </p:cNvSpPr>
          <p:nvPr/>
        </p:nvSpPr>
        <p:spPr bwMode="auto">
          <a:xfrm>
            <a:off x="587388" y="5301208"/>
            <a:ext cx="11017224" cy="470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000" dirty="0">
                <a:ln w="12700">
                  <a:solidFill>
                    <a:schemeClr val="tx2">
                      <a:lumMod val="75000"/>
                    </a:schemeClr>
                  </a:solidFill>
                  <a:prstDash val="solid"/>
                </a:ln>
                <a:solidFill>
                  <a:srgbClr val="ED1A24"/>
                </a:solidFill>
                <a:hlinkClick r:id="rId4"/>
              </a:rPr>
              <a:t>https://www.youtube.com/watch?v=Yb3642sFaNE</a:t>
            </a:r>
            <a:endParaRPr lang="en-GB" sz="2000" dirty="0">
              <a:ln w="12700">
                <a:solidFill>
                  <a:schemeClr val="tx2">
                    <a:lumMod val="75000"/>
                  </a:schemeClr>
                </a:solidFill>
                <a:prstDash val="solid"/>
              </a:ln>
              <a:solidFill>
                <a:srgbClr val="ED1A24"/>
              </a:solidFill>
            </a:endParaRPr>
          </a:p>
        </p:txBody>
      </p:sp>
      <p:pic>
        <p:nvPicPr>
          <p:cNvPr id="2" name="Online Media 1" title="Who Killed The Dyson Electric Car?">
            <a:hlinkClick r:id="" action="ppaction://media"/>
            <a:extLst>
              <a:ext uri="{FF2B5EF4-FFF2-40B4-BE49-F238E27FC236}">
                <a16:creationId xmlns:a16="http://schemas.microsoft.com/office/drawing/2014/main" id="{37135EC5-7D27-0568-61C8-0E84CBD73EC2}"/>
              </a:ext>
            </a:extLst>
          </p:cNvPr>
          <p:cNvPicPr>
            <a:picLocks noRot="1" noChangeAspect="1"/>
          </p:cNvPicPr>
          <p:nvPr>
            <a:videoFile r:link="rId1"/>
          </p:nvPr>
        </p:nvPicPr>
        <p:blipFill>
          <a:blip r:embed="rId5"/>
          <a:stretch>
            <a:fillRect/>
          </a:stretch>
        </p:blipFill>
        <p:spPr>
          <a:xfrm>
            <a:off x="2315580" y="1063367"/>
            <a:ext cx="7560840" cy="4271875"/>
          </a:xfrm>
          <a:prstGeom prst="rect">
            <a:avLst/>
          </a:prstGeom>
        </p:spPr>
      </p:pic>
      <p:sp>
        <p:nvSpPr>
          <p:cNvPr id="3" name="Footer Placeholder 1">
            <a:extLst>
              <a:ext uri="{FF2B5EF4-FFF2-40B4-BE49-F238E27FC236}">
                <a16:creationId xmlns:a16="http://schemas.microsoft.com/office/drawing/2014/main" id="{92F51F6D-A137-B9E4-A138-A474AB6D332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250580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2"/>
                </p:tgtEl>
              </p:cMediaNode>
            </p:video>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2"/>
                                        </p:tgtEl>
                                      </p:cBhvr>
                                    </p:cmd>
                                  </p:childTnLst>
                                </p:cTn>
                              </p:par>
                            </p:childTnLst>
                          </p:cTn>
                        </p:par>
                      </p:childTnLst>
                    </p:cTn>
                  </p:par>
                </p:childTnLst>
              </p:cTn>
              <p:nextCondLst>
                <p:cond evt="onClick" delay="0">
                  <p:tgtEl>
                    <p:spTgt spid="2"/>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Case Study 1 - Choosing new directions at Tesco?</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Please read the case study and answer the following questions: </a:t>
            </a:r>
          </a:p>
        </p:txBody>
      </p:sp>
      <p:sp>
        <p:nvSpPr>
          <p:cNvPr id="2" name="Content Placeholder 2">
            <a:extLst>
              <a:ext uri="{FF2B5EF4-FFF2-40B4-BE49-F238E27FC236}">
                <a16:creationId xmlns:a16="http://schemas.microsoft.com/office/drawing/2014/main" id="{2916548B-896C-05ED-21C1-2D1C257DDE71}"/>
              </a:ext>
            </a:extLst>
          </p:cNvPr>
          <p:cNvSpPr txBox="1">
            <a:spLocks/>
          </p:cNvSpPr>
          <p:nvPr/>
        </p:nvSpPr>
        <p:spPr bwMode="auto">
          <a:xfrm>
            <a:off x="558384" y="4000500"/>
            <a:ext cx="11072344" cy="1714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Clr>
                <a:schemeClr val="tx1"/>
              </a:buClr>
              <a:buFont typeface="+mj-lt"/>
              <a:buAutoNum type="arabicPeriod"/>
            </a:pPr>
            <a:r>
              <a:rPr lang="en-GB" dirty="0"/>
              <a:t>Using the Ansoff matrix, plot Tesco’s growth over time. What do you notice about the pattern of expansion?</a:t>
            </a:r>
          </a:p>
          <a:p>
            <a:pPr marL="514350" indent="-514350" algn="just">
              <a:buClr>
                <a:schemeClr val="tx1"/>
              </a:buClr>
              <a:buFont typeface="+mj-lt"/>
              <a:buAutoNum type="arabicPeriod"/>
            </a:pPr>
            <a:r>
              <a:rPr lang="en-GB" dirty="0"/>
              <a:t>How has Tesco’s corporate strategy changed over time? </a:t>
            </a:r>
          </a:p>
        </p:txBody>
      </p:sp>
      <p:pic>
        <p:nvPicPr>
          <p:cNvPr id="7" name="Picture 6" descr="A picture containing logo&#10;&#10;Description automatically generated">
            <a:extLst>
              <a:ext uri="{FF2B5EF4-FFF2-40B4-BE49-F238E27FC236}">
                <a16:creationId xmlns:a16="http://schemas.microsoft.com/office/drawing/2014/main" id="{2C2805C7-90D4-32B0-8B4C-999D3D3D2C2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86763" y="2478356"/>
            <a:ext cx="3428029" cy="1295305"/>
          </a:xfrm>
          <a:prstGeom prst="rect">
            <a:avLst/>
          </a:prstGeom>
        </p:spPr>
      </p:pic>
      <p:pic>
        <p:nvPicPr>
          <p:cNvPr id="9" name="Picture 8" descr="A picture containing text, clipart&#10;&#10;Description automatically generated">
            <a:extLst>
              <a:ext uri="{FF2B5EF4-FFF2-40B4-BE49-F238E27FC236}">
                <a16:creationId xmlns:a16="http://schemas.microsoft.com/office/drawing/2014/main" id="{D219F872-C8FC-B988-6393-BEBBDEE5E2E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72636" y="2554509"/>
            <a:ext cx="4057987" cy="1143000"/>
          </a:xfrm>
          <a:prstGeom prst="rect">
            <a:avLst/>
          </a:prstGeom>
        </p:spPr>
      </p:pic>
      <p:sp>
        <p:nvSpPr>
          <p:cNvPr id="3" name="Footer Placeholder 1">
            <a:extLst>
              <a:ext uri="{FF2B5EF4-FFF2-40B4-BE49-F238E27FC236}">
                <a16:creationId xmlns:a16="http://schemas.microsoft.com/office/drawing/2014/main" id="{30160BDA-469C-FE2B-BF6B-60EB7AB74A9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910209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ppt_x</p:attrName>
                                        </p:attrNameLst>
                                      </p:cBhvr>
                                      <p:tavLst>
                                        <p:tav tm="0">
                                          <p:val>
                                            <p:strVal val="#ppt_x"/>
                                          </p:val>
                                        </p:tav>
                                        <p:tav tm="100000">
                                          <p:val>
                                            <p:strVal val="#ppt_x"/>
                                          </p:val>
                                        </p:tav>
                                      </p:tavLst>
                                    </p:anim>
                                    <p:anim calcmode="lin" valueType="num">
                                      <p:cBhvr>
                                        <p:cTn id="9" dur="2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31"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2000" fill="hold"/>
                                        <p:tgtEl>
                                          <p:spTgt spid="7"/>
                                        </p:tgtEl>
                                        <p:attrNameLst>
                                          <p:attrName>ppt_w</p:attrName>
                                        </p:attrNameLst>
                                      </p:cBhvr>
                                      <p:tavLst>
                                        <p:tav tm="0">
                                          <p:val>
                                            <p:fltVal val="0"/>
                                          </p:val>
                                        </p:tav>
                                        <p:tav tm="100000">
                                          <p:val>
                                            <p:strVal val="#ppt_w"/>
                                          </p:val>
                                        </p:tav>
                                      </p:tavLst>
                                    </p:anim>
                                    <p:anim calcmode="lin" valueType="num">
                                      <p:cBhvr>
                                        <p:cTn id="14" dur="2000" fill="hold"/>
                                        <p:tgtEl>
                                          <p:spTgt spid="7"/>
                                        </p:tgtEl>
                                        <p:attrNameLst>
                                          <p:attrName>ppt_h</p:attrName>
                                        </p:attrNameLst>
                                      </p:cBhvr>
                                      <p:tavLst>
                                        <p:tav tm="0">
                                          <p:val>
                                            <p:fltVal val="0"/>
                                          </p:val>
                                        </p:tav>
                                        <p:tav tm="100000">
                                          <p:val>
                                            <p:strVal val="#ppt_h"/>
                                          </p:val>
                                        </p:tav>
                                      </p:tavLst>
                                    </p:anim>
                                    <p:anim calcmode="lin" valueType="num">
                                      <p:cBhvr>
                                        <p:cTn id="15" dur="2000" fill="hold"/>
                                        <p:tgtEl>
                                          <p:spTgt spid="7"/>
                                        </p:tgtEl>
                                        <p:attrNameLst>
                                          <p:attrName>style.rotation</p:attrName>
                                        </p:attrNameLst>
                                      </p:cBhvr>
                                      <p:tavLst>
                                        <p:tav tm="0">
                                          <p:val>
                                            <p:fltVal val="90"/>
                                          </p:val>
                                        </p:tav>
                                        <p:tav tm="100000">
                                          <p:val>
                                            <p:fltVal val="0"/>
                                          </p:val>
                                        </p:tav>
                                      </p:tavLst>
                                    </p:anim>
                                    <p:animEffect transition="in" filter="fade">
                                      <p:cBhvr>
                                        <p:cTn id="16" dur="2000"/>
                                        <p:tgtEl>
                                          <p:spTgt spid="7"/>
                                        </p:tgtEl>
                                      </p:cBhvr>
                                    </p:animEffect>
                                  </p:childTnLst>
                                </p:cTn>
                              </p:par>
                              <p:par>
                                <p:cTn id="17" presetID="31" presetClass="entr" presetSubtype="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2000" fill="hold"/>
                                        <p:tgtEl>
                                          <p:spTgt spid="9"/>
                                        </p:tgtEl>
                                        <p:attrNameLst>
                                          <p:attrName>ppt_w</p:attrName>
                                        </p:attrNameLst>
                                      </p:cBhvr>
                                      <p:tavLst>
                                        <p:tav tm="0">
                                          <p:val>
                                            <p:fltVal val="0"/>
                                          </p:val>
                                        </p:tav>
                                        <p:tav tm="100000">
                                          <p:val>
                                            <p:strVal val="#ppt_w"/>
                                          </p:val>
                                        </p:tav>
                                      </p:tavLst>
                                    </p:anim>
                                    <p:anim calcmode="lin" valueType="num">
                                      <p:cBhvr>
                                        <p:cTn id="20" dur="2000" fill="hold"/>
                                        <p:tgtEl>
                                          <p:spTgt spid="9"/>
                                        </p:tgtEl>
                                        <p:attrNameLst>
                                          <p:attrName>ppt_h</p:attrName>
                                        </p:attrNameLst>
                                      </p:cBhvr>
                                      <p:tavLst>
                                        <p:tav tm="0">
                                          <p:val>
                                            <p:fltVal val="0"/>
                                          </p:val>
                                        </p:tav>
                                        <p:tav tm="100000">
                                          <p:val>
                                            <p:strVal val="#ppt_h"/>
                                          </p:val>
                                        </p:tav>
                                      </p:tavLst>
                                    </p:anim>
                                    <p:anim calcmode="lin" valueType="num">
                                      <p:cBhvr>
                                        <p:cTn id="21" dur="2000" fill="hold"/>
                                        <p:tgtEl>
                                          <p:spTgt spid="9"/>
                                        </p:tgtEl>
                                        <p:attrNameLst>
                                          <p:attrName>style.rotation</p:attrName>
                                        </p:attrNameLst>
                                      </p:cBhvr>
                                      <p:tavLst>
                                        <p:tav tm="0">
                                          <p:val>
                                            <p:fltVal val="90"/>
                                          </p:val>
                                        </p:tav>
                                        <p:tav tm="100000">
                                          <p:val>
                                            <p:fltVal val="0"/>
                                          </p:val>
                                        </p:tav>
                                      </p:tavLst>
                                    </p:anim>
                                    <p:animEffect transition="in" filter="fade">
                                      <p:cBhvr>
                                        <p:cTn id="22" dur="2000"/>
                                        <p:tgtEl>
                                          <p:spTgt spid="9"/>
                                        </p:tgtEl>
                                      </p:cBhvr>
                                    </p:animEffect>
                                  </p:childTnLst>
                                </p:cTn>
                              </p:par>
                            </p:childTnLst>
                          </p:cTn>
                        </p:par>
                        <p:par>
                          <p:cTn id="23" fill="hold">
                            <p:stCondLst>
                              <p:cond delay="4000"/>
                            </p:stCondLst>
                            <p:childTnLst>
                              <p:par>
                                <p:cTn id="24" presetID="42" presetClass="entr" presetSubtype="0" fill="hold" grpId="0" nodeType="after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fade">
                                      <p:cBhvr>
                                        <p:cTn id="26" dur="2000"/>
                                        <p:tgtEl>
                                          <p:spTgt spid="2"/>
                                        </p:tgtEl>
                                      </p:cBhvr>
                                    </p:animEffect>
                                    <p:anim calcmode="lin" valueType="num">
                                      <p:cBhvr>
                                        <p:cTn id="27" dur="2000" fill="hold"/>
                                        <p:tgtEl>
                                          <p:spTgt spid="2"/>
                                        </p:tgtEl>
                                        <p:attrNameLst>
                                          <p:attrName>ppt_x</p:attrName>
                                        </p:attrNameLst>
                                      </p:cBhvr>
                                      <p:tavLst>
                                        <p:tav tm="0">
                                          <p:val>
                                            <p:strVal val="#ppt_x"/>
                                          </p:val>
                                        </p:tav>
                                        <p:tav tm="100000">
                                          <p:val>
                                            <p:strVal val="#ppt_x"/>
                                          </p:val>
                                        </p:tav>
                                      </p:tavLst>
                                    </p:anim>
                                    <p:anim calcmode="lin" valueType="num">
                                      <p:cBhvr>
                                        <p:cTn id="28" dur="2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Diversification Drivers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800" b="1" dirty="0">
                <a:solidFill>
                  <a:srgbClr val="FF0000"/>
                </a:solidFill>
              </a:rPr>
              <a:t>Diversification </a:t>
            </a:r>
            <a:r>
              <a:rPr lang="en-GB" sz="2800" dirty="0"/>
              <a:t>might be chosen for a variety of reasons, some more value-creating than others. Five potentially value-creating drivers for diversification are as follows:</a:t>
            </a:r>
          </a:p>
          <a:p>
            <a:pPr marL="0" indent="0" algn="just">
              <a:buClr>
                <a:schemeClr val="tx1"/>
              </a:buClr>
              <a:buNone/>
            </a:pPr>
            <a:endParaRPr lang="en-GB" sz="2800" dirty="0"/>
          </a:p>
          <a:p>
            <a:pPr lvl="2" algn="just">
              <a:buClr>
                <a:schemeClr val="tx1"/>
              </a:buClr>
              <a:buFont typeface="Wingdings" panose="05000000000000000000" pitchFamily="2" charset="2"/>
              <a:buChar char="Ø"/>
            </a:pPr>
            <a:r>
              <a:rPr lang="en-GB" sz="2800" dirty="0"/>
              <a:t>  Exploiting economies of scope</a:t>
            </a:r>
          </a:p>
          <a:p>
            <a:pPr lvl="2" algn="just">
              <a:buClr>
                <a:schemeClr val="tx1"/>
              </a:buClr>
              <a:buFont typeface="Wingdings" panose="05000000000000000000" pitchFamily="2" charset="2"/>
              <a:buChar char="Ø"/>
            </a:pPr>
            <a:r>
              <a:rPr lang="en-GB" sz="2800" dirty="0"/>
              <a:t>  Spreading risk across a range of markets</a:t>
            </a:r>
          </a:p>
          <a:p>
            <a:pPr lvl="2" algn="just">
              <a:buClr>
                <a:schemeClr val="tx1"/>
              </a:buClr>
              <a:buFont typeface="Wingdings" panose="05000000000000000000" pitchFamily="2" charset="2"/>
              <a:buChar char="Ø"/>
            </a:pPr>
            <a:r>
              <a:rPr lang="en-GB" sz="2800" dirty="0"/>
              <a:t>  Stretching corporate management competences </a:t>
            </a:r>
          </a:p>
          <a:p>
            <a:pPr lvl="2" algn="just">
              <a:buClr>
                <a:schemeClr val="tx1"/>
              </a:buClr>
              <a:buFont typeface="Wingdings" panose="05000000000000000000" pitchFamily="2" charset="2"/>
              <a:buChar char="Ø"/>
            </a:pPr>
            <a:r>
              <a:rPr lang="en-GB" sz="2800" dirty="0"/>
              <a:t>  Exploiting superior internal processes</a:t>
            </a:r>
          </a:p>
          <a:p>
            <a:pPr lvl="2" algn="just">
              <a:buClr>
                <a:schemeClr val="tx1"/>
              </a:buClr>
              <a:buFont typeface="Wingdings" panose="05000000000000000000" pitchFamily="2" charset="2"/>
              <a:buChar char="Ø"/>
            </a:pPr>
            <a:r>
              <a:rPr lang="en-GB" sz="2800" dirty="0"/>
              <a:t>  Increasing market power</a:t>
            </a:r>
          </a:p>
          <a:p>
            <a:pPr lvl="1" algn="just">
              <a:buClr>
                <a:schemeClr val="tx1"/>
              </a:buClr>
              <a:buFont typeface="Wingdings" panose="05000000000000000000" pitchFamily="2" charset="2"/>
              <a:buChar char="Ø"/>
            </a:pPr>
            <a:endParaRPr lang="en-GB" sz="1800" dirty="0"/>
          </a:p>
          <a:p>
            <a:pPr lvl="1" algn="just">
              <a:buClr>
                <a:schemeClr val="tx1"/>
              </a:buClr>
              <a:buFont typeface="Wingdings" panose="05000000000000000000" pitchFamily="2" charset="2"/>
              <a:buChar char="Ø"/>
            </a:pPr>
            <a:endParaRPr lang="en-GB" sz="1800" dirty="0"/>
          </a:p>
          <a:p>
            <a:pPr lvl="1" algn="just">
              <a:buClr>
                <a:schemeClr val="tx1"/>
              </a:buClr>
              <a:buFont typeface="Wingdings" panose="05000000000000000000" pitchFamily="2" charset="2"/>
              <a:buChar char="v"/>
            </a:pPr>
            <a:endParaRPr lang="en-GB" sz="1800" dirty="0"/>
          </a:p>
        </p:txBody>
      </p:sp>
      <p:sp>
        <p:nvSpPr>
          <p:cNvPr id="2" name="Footer Placeholder 1">
            <a:extLst>
              <a:ext uri="{FF2B5EF4-FFF2-40B4-BE49-F238E27FC236}">
                <a16:creationId xmlns:a16="http://schemas.microsoft.com/office/drawing/2014/main" id="{B0649697-D3EE-0689-5E70-D643163866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9240505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fade">
                                      <p:cBhvr>
                                        <p:cTn id="13" dur="2000"/>
                                        <p:tgtEl>
                                          <p:spTgt spid="5">
                                            <p:txEl>
                                              <p:pRg st="2" end="2"/>
                                            </p:txEl>
                                          </p:spTgt>
                                        </p:tgtEl>
                                      </p:cBhvr>
                                    </p:animEffect>
                                    <p:anim calcmode="lin" valueType="num">
                                      <p:cBhvr>
                                        <p:cTn id="14" dur="2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5" dur="2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2000"/>
                                        <p:tgtEl>
                                          <p:spTgt spid="5">
                                            <p:txEl>
                                              <p:pRg st="3" end="3"/>
                                            </p:txEl>
                                          </p:spTgt>
                                        </p:tgtEl>
                                      </p:cBhvr>
                                    </p:animEffect>
                                    <p:anim calcmode="lin" valueType="num">
                                      <p:cBhvr>
                                        <p:cTn id="20" dur="2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1" dur="2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2" fill="hold">
                            <p:stCondLst>
                              <p:cond delay="5000"/>
                            </p:stCondLst>
                            <p:childTnLst>
                              <p:par>
                                <p:cTn id="23" presetID="42" presetClass="entr" presetSubtype="0" fill="hold" nodeType="after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2000"/>
                                        <p:tgtEl>
                                          <p:spTgt spid="5">
                                            <p:txEl>
                                              <p:pRg st="4" end="4"/>
                                            </p:txEl>
                                          </p:spTgt>
                                        </p:tgtEl>
                                      </p:cBhvr>
                                    </p:animEffect>
                                    <p:anim calcmode="lin" valueType="num">
                                      <p:cBhvr>
                                        <p:cTn id="26" dur="2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7" dur="2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28" fill="hold">
                            <p:stCondLst>
                              <p:cond delay="7000"/>
                            </p:stCondLst>
                            <p:childTnLst>
                              <p:par>
                                <p:cTn id="29" presetID="42" presetClass="entr" presetSubtype="0" fill="hold" nodeType="after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Effect transition="in" filter="fade">
                                      <p:cBhvr>
                                        <p:cTn id="31" dur="2000"/>
                                        <p:tgtEl>
                                          <p:spTgt spid="5">
                                            <p:txEl>
                                              <p:pRg st="5" end="5"/>
                                            </p:txEl>
                                          </p:spTgt>
                                        </p:tgtEl>
                                      </p:cBhvr>
                                    </p:animEffect>
                                    <p:anim calcmode="lin" valueType="num">
                                      <p:cBhvr>
                                        <p:cTn id="32" dur="2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3" dur="2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par>
                          <p:cTn id="34" fill="hold">
                            <p:stCondLst>
                              <p:cond delay="9000"/>
                            </p:stCondLst>
                            <p:childTnLst>
                              <p:par>
                                <p:cTn id="35" presetID="42" presetClass="entr" presetSubtype="0" fill="hold" nodeType="after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2000"/>
                                        <p:tgtEl>
                                          <p:spTgt spid="5">
                                            <p:txEl>
                                              <p:pRg st="6" end="6"/>
                                            </p:txEl>
                                          </p:spTgt>
                                        </p:tgtEl>
                                      </p:cBhvr>
                                    </p:animEffect>
                                    <p:anim calcmode="lin" valueType="num">
                                      <p:cBhvr>
                                        <p:cTn id="38" dur="2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9" dur="2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Case Study 2 - From Sat Nav to Driverless Cars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Please read the case study and answer the following questions: </a:t>
            </a:r>
          </a:p>
        </p:txBody>
      </p:sp>
      <p:sp>
        <p:nvSpPr>
          <p:cNvPr id="2" name="Content Placeholder 2">
            <a:extLst>
              <a:ext uri="{FF2B5EF4-FFF2-40B4-BE49-F238E27FC236}">
                <a16:creationId xmlns:a16="http://schemas.microsoft.com/office/drawing/2014/main" id="{2916548B-896C-05ED-21C1-2D1C257DDE71}"/>
              </a:ext>
            </a:extLst>
          </p:cNvPr>
          <p:cNvSpPr txBox="1">
            <a:spLocks/>
          </p:cNvSpPr>
          <p:nvPr/>
        </p:nvSpPr>
        <p:spPr bwMode="auto">
          <a:xfrm>
            <a:off x="558384" y="3573016"/>
            <a:ext cx="11072344" cy="214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Clr>
                <a:schemeClr val="tx1"/>
              </a:buClr>
              <a:buFont typeface="+mj-lt"/>
              <a:buAutoNum type="arabicPeriod"/>
            </a:pPr>
            <a:r>
              <a:rPr lang="en-GB" dirty="0"/>
              <a:t>Explain the ways in which relatedness informed TomTom’s post-2008 strategy.</a:t>
            </a:r>
          </a:p>
          <a:p>
            <a:pPr marL="514350" indent="-514350" algn="just">
              <a:buClr>
                <a:schemeClr val="tx1"/>
              </a:buClr>
              <a:buFont typeface="+mj-lt"/>
              <a:buAutoNum type="arabicPeriod"/>
            </a:pPr>
            <a:r>
              <a:rPr lang="en-GB" dirty="0"/>
              <a:t>Were there alternative strategies open to TomTom post 2008? </a:t>
            </a:r>
          </a:p>
        </p:txBody>
      </p:sp>
      <p:pic>
        <p:nvPicPr>
          <p:cNvPr id="4" name="Picture 3" descr="Logo, company name&#10;&#10;Description automatically generated">
            <a:extLst>
              <a:ext uri="{FF2B5EF4-FFF2-40B4-BE49-F238E27FC236}">
                <a16:creationId xmlns:a16="http://schemas.microsoft.com/office/drawing/2014/main" id="{DEF9A045-93EE-8225-B654-CE14BAD531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7528" y="2119860"/>
            <a:ext cx="5774804" cy="1455069"/>
          </a:xfrm>
          <a:prstGeom prst="rect">
            <a:avLst/>
          </a:prstGeom>
        </p:spPr>
      </p:pic>
      <p:pic>
        <p:nvPicPr>
          <p:cNvPr id="8" name="Picture 7" descr="A picture containing text, monitor, electronics, indoor&#10;&#10;Description automatically generated">
            <a:extLst>
              <a:ext uri="{FF2B5EF4-FFF2-40B4-BE49-F238E27FC236}">
                <a16:creationId xmlns:a16="http://schemas.microsoft.com/office/drawing/2014/main" id="{5B51B03F-9DF3-BC57-1DB0-2EB8491AD74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80716" y="2024581"/>
            <a:ext cx="2556750" cy="1439450"/>
          </a:xfrm>
          <a:prstGeom prst="rect">
            <a:avLst/>
          </a:prstGeom>
        </p:spPr>
      </p:pic>
      <p:sp>
        <p:nvSpPr>
          <p:cNvPr id="3" name="Footer Placeholder 1">
            <a:extLst>
              <a:ext uri="{FF2B5EF4-FFF2-40B4-BE49-F238E27FC236}">
                <a16:creationId xmlns:a16="http://schemas.microsoft.com/office/drawing/2014/main" id="{FC6D21D4-C505-31FE-E76A-4ED6AEF27CD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2689950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 calcmode="lin" valueType="num">
                                      <p:cBhvr>
                                        <p:cTn id="15" dur="2000" fill="hold"/>
                                        <p:tgtEl>
                                          <p:spTgt spid="4"/>
                                        </p:tgtEl>
                                        <p:attrNameLst>
                                          <p:attrName>style.rotation</p:attrName>
                                        </p:attrNameLst>
                                      </p:cBhvr>
                                      <p:tavLst>
                                        <p:tav tm="0">
                                          <p:val>
                                            <p:fltVal val="90"/>
                                          </p:val>
                                        </p:tav>
                                        <p:tav tm="100000">
                                          <p:val>
                                            <p:fltVal val="0"/>
                                          </p:val>
                                        </p:tav>
                                      </p:tavLst>
                                    </p:anim>
                                    <p:animEffect transition="in" filter="fade">
                                      <p:cBhvr>
                                        <p:cTn id="16" dur="2000"/>
                                        <p:tgtEl>
                                          <p:spTgt spid="4"/>
                                        </p:tgtEl>
                                      </p:cBhvr>
                                    </p:animEffect>
                                  </p:childTnLst>
                                </p:cTn>
                              </p:par>
                              <p:par>
                                <p:cTn id="17" presetID="3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2000" fill="hold"/>
                                        <p:tgtEl>
                                          <p:spTgt spid="8"/>
                                        </p:tgtEl>
                                        <p:attrNameLst>
                                          <p:attrName>ppt_w</p:attrName>
                                        </p:attrNameLst>
                                      </p:cBhvr>
                                      <p:tavLst>
                                        <p:tav tm="0">
                                          <p:val>
                                            <p:fltVal val="0"/>
                                          </p:val>
                                        </p:tav>
                                        <p:tav tm="100000">
                                          <p:val>
                                            <p:strVal val="#ppt_w"/>
                                          </p:val>
                                        </p:tav>
                                      </p:tavLst>
                                    </p:anim>
                                    <p:anim calcmode="lin" valueType="num">
                                      <p:cBhvr>
                                        <p:cTn id="20" dur="2000" fill="hold"/>
                                        <p:tgtEl>
                                          <p:spTgt spid="8"/>
                                        </p:tgtEl>
                                        <p:attrNameLst>
                                          <p:attrName>ppt_h</p:attrName>
                                        </p:attrNameLst>
                                      </p:cBhvr>
                                      <p:tavLst>
                                        <p:tav tm="0">
                                          <p:val>
                                            <p:fltVal val="0"/>
                                          </p:val>
                                        </p:tav>
                                        <p:tav tm="100000">
                                          <p:val>
                                            <p:strVal val="#ppt_h"/>
                                          </p:val>
                                        </p:tav>
                                      </p:tavLst>
                                    </p:anim>
                                    <p:anim calcmode="lin" valueType="num">
                                      <p:cBhvr>
                                        <p:cTn id="21" dur="2000" fill="hold"/>
                                        <p:tgtEl>
                                          <p:spTgt spid="8"/>
                                        </p:tgtEl>
                                        <p:attrNameLst>
                                          <p:attrName>style.rotation</p:attrName>
                                        </p:attrNameLst>
                                      </p:cBhvr>
                                      <p:tavLst>
                                        <p:tav tm="0">
                                          <p:val>
                                            <p:fltVal val="90"/>
                                          </p:val>
                                        </p:tav>
                                        <p:tav tm="100000">
                                          <p:val>
                                            <p:fltVal val="0"/>
                                          </p:val>
                                        </p:tav>
                                      </p:tavLst>
                                    </p:anim>
                                    <p:animEffect transition="in" filter="fade">
                                      <p:cBhvr>
                                        <p:cTn id="22" dur="2000"/>
                                        <p:tgtEl>
                                          <p:spTgt spid="8"/>
                                        </p:tgtEl>
                                      </p:cBhvr>
                                    </p:animEffect>
                                  </p:childTnLst>
                                </p:cTn>
                              </p:par>
                            </p:childTnLst>
                          </p:cTn>
                        </p:par>
                        <p:par>
                          <p:cTn id="23" fill="hold">
                            <p:stCondLst>
                              <p:cond delay="3000"/>
                            </p:stCondLst>
                            <p:childTnLst>
                              <p:par>
                                <p:cTn id="24" presetID="42" presetClass="entr" presetSubtype="0" fill="hold" grpId="0" nodeType="after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fade">
                                      <p:cBhvr>
                                        <p:cTn id="26" dur="2000"/>
                                        <p:tgtEl>
                                          <p:spTgt spid="2"/>
                                        </p:tgtEl>
                                      </p:cBhvr>
                                    </p:animEffect>
                                    <p:anim calcmode="lin" valueType="num">
                                      <p:cBhvr>
                                        <p:cTn id="27" dur="2000" fill="hold"/>
                                        <p:tgtEl>
                                          <p:spTgt spid="2"/>
                                        </p:tgtEl>
                                        <p:attrNameLst>
                                          <p:attrName>ppt_x</p:attrName>
                                        </p:attrNameLst>
                                      </p:cBhvr>
                                      <p:tavLst>
                                        <p:tav tm="0">
                                          <p:val>
                                            <p:strVal val="#ppt_x"/>
                                          </p:val>
                                        </p:tav>
                                        <p:tav tm="100000">
                                          <p:val>
                                            <p:strVal val="#ppt_x"/>
                                          </p:val>
                                        </p:tav>
                                      </p:tavLst>
                                    </p:anim>
                                    <p:anim calcmode="lin" valueType="num">
                                      <p:cBhvr>
                                        <p:cTn id="28" dur="2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Vertical and Horizontal Integration</a:t>
            </a:r>
          </a:p>
        </p:txBody>
      </p:sp>
      <p:pic>
        <p:nvPicPr>
          <p:cNvPr id="3" name="Picture 2" descr="Diagram&#10;&#10;Description automatically generated">
            <a:extLst>
              <a:ext uri="{FF2B5EF4-FFF2-40B4-BE49-F238E27FC236}">
                <a16:creationId xmlns:a16="http://schemas.microsoft.com/office/drawing/2014/main" id="{DB1B050D-23FC-53FE-C6DF-38926430CC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336" y="1626054"/>
            <a:ext cx="4680520" cy="3909086"/>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367808" y="1304764"/>
            <a:ext cx="7488832"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Vertical growth results in </a:t>
            </a:r>
            <a:r>
              <a:rPr lang="en-GB" sz="2800" b="1" dirty="0">
                <a:solidFill>
                  <a:srgbClr val="FF0000"/>
                </a:solidFill>
              </a:rPr>
              <a:t>vertical integration </a:t>
            </a:r>
            <a:r>
              <a:rPr lang="en-GB" sz="2800" dirty="0"/>
              <a:t>- the degree to which a firm operates vertically in multiple locations on an industry’s value chain from extracting raw materials to manufacturing to retailing. </a:t>
            </a:r>
          </a:p>
          <a:p>
            <a:pPr algn="just">
              <a:spcBef>
                <a:spcPts val="1200"/>
              </a:spcBef>
              <a:spcAft>
                <a:spcPts val="1200"/>
              </a:spcAft>
              <a:buClr>
                <a:schemeClr val="tx1"/>
              </a:buClr>
            </a:pPr>
            <a:r>
              <a:rPr lang="en-GB" sz="2800" dirty="0"/>
              <a:t>Horizontal growth results in </a:t>
            </a:r>
            <a:r>
              <a:rPr lang="en-GB" sz="2800" b="1" dirty="0">
                <a:solidFill>
                  <a:srgbClr val="FF0000"/>
                </a:solidFill>
              </a:rPr>
              <a:t>horizontal integration </a:t>
            </a:r>
            <a:r>
              <a:rPr lang="en-GB" sz="2800" dirty="0"/>
              <a:t>- the degree to which a firm operates in multiple geographic locations at the same point on an industry’s value chain.</a:t>
            </a:r>
          </a:p>
          <a:p>
            <a:pPr lvl="1" algn="just">
              <a:buClr>
                <a:schemeClr val="tx1"/>
              </a:buClr>
              <a:buFont typeface="Wingdings" panose="05000000000000000000" pitchFamily="2" charset="2"/>
              <a:buChar char="v"/>
            </a:pPr>
            <a:endParaRPr lang="en-GB" sz="1800" dirty="0"/>
          </a:p>
        </p:txBody>
      </p:sp>
      <p:sp>
        <p:nvSpPr>
          <p:cNvPr id="2" name="Footer Placeholder 1">
            <a:extLst>
              <a:ext uri="{FF2B5EF4-FFF2-40B4-BE49-F238E27FC236}">
                <a16:creationId xmlns:a16="http://schemas.microsoft.com/office/drawing/2014/main" id="{47050614-17F9-EC70-04F1-1CF5735736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4861036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par>
                                <p:cTn id="10" presetID="42" presetClass="entr" presetSubtype="0" fill="hold"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2000"/>
                                        <p:tgtEl>
                                          <p:spTgt spid="5">
                                            <p:txEl>
                                              <p:pRg st="1" end="1"/>
                                            </p:txEl>
                                          </p:spTgt>
                                        </p:tgtEl>
                                      </p:cBhvr>
                                    </p:animEffect>
                                    <p:anim calcmode="lin" valueType="num">
                                      <p:cBhvr>
                                        <p:cTn id="19" dur="2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2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Diversification and Integration Options in Car Industry</a:t>
            </a:r>
          </a:p>
        </p:txBody>
      </p:sp>
      <p:pic>
        <p:nvPicPr>
          <p:cNvPr id="3" name="Picture 2">
            <a:extLst>
              <a:ext uri="{FF2B5EF4-FFF2-40B4-BE49-F238E27FC236}">
                <a16:creationId xmlns:a16="http://schemas.microsoft.com/office/drawing/2014/main" id="{89371DB2-6ED8-4CBE-AB4F-BD1D588BB6CD}"/>
              </a:ext>
            </a:extLst>
          </p:cNvPr>
          <p:cNvPicPr>
            <a:picLocks noChangeAspect="1"/>
          </p:cNvPicPr>
          <p:nvPr/>
        </p:nvPicPr>
        <p:blipFill>
          <a:blip r:embed="rId3"/>
          <a:stretch>
            <a:fillRect/>
          </a:stretch>
        </p:blipFill>
        <p:spPr>
          <a:xfrm>
            <a:off x="1913000" y="980728"/>
            <a:ext cx="8366000" cy="4644518"/>
          </a:xfrm>
          <a:prstGeom prst="rect">
            <a:avLst/>
          </a:prstGeom>
        </p:spPr>
      </p:pic>
      <p:sp>
        <p:nvSpPr>
          <p:cNvPr id="2" name="TextBox 1">
            <a:extLst>
              <a:ext uri="{FF2B5EF4-FFF2-40B4-BE49-F238E27FC236}">
                <a16:creationId xmlns:a16="http://schemas.microsoft.com/office/drawing/2014/main" id="{9E7B8DB6-4476-4EFD-E5CE-0A6D8509A48E}"/>
              </a:ext>
            </a:extLst>
          </p:cNvPr>
          <p:cNvSpPr txBox="1"/>
          <p:nvPr/>
        </p:nvSpPr>
        <p:spPr>
          <a:xfrm>
            <a:off x="8948365" y="5321789"/>
            <a:ext cx="3240360" cy="338554"/>
          </a:xfrm>
          <a:prstGeom prst="rect">
            <a:avLst/>
          </a:prstGeom>
          <a:noFill/>
        </p:spPr>
        <p:txBody>
          <a:bodyPr wrap="square">
            <a:spAutoFit/>
          </a:bodyPr>
          <a:lstStyle/>
          <a:p>
            <a:r>
              <a:rPr lang="en-GB" sz="1600" dirty="0"/>
              <a:t>Source: Whittington et al., (2020)</a:t>
            </a:r>
          </a:p>
        </p:txBody>
      </p:sp>
      <p:sp>
        <p:nvSpPr>
          <p:cNvPr id="4" name="Footer Placeholder 1">
            <a:extLst>
              <a:ext uri="{FF2B5EF4-FFF2-40B4-BE49-F238E27FC236}">
                <a16:creationId xmlns:a16="http://schemas.microsoft.com/office/drawing/2014/main" id="{24FC6107-8939-CF70-9EE8-2ED01633151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830236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Effect transition="in" filter="fade">
                                      <p:cBhvr>
                                        <p:cTn id="9"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Value Creation And The Corporate Parent</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412776"/>
            <a:ext cx="5868652" cy="3057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r>
              <a:rPr lang="en-GB" sz="2300" b="1" dirty="0">
                <a:solidFill>
                  <a:srgbClr val="FF0000"/>
                </a:solidFill>
              </a:rPr>
              <a:t>Value-adding Activities</a:t>
            </a:r>
          </a:p>
          <a:p>
            <a:pPr marL="0" indent="0" algn="ctr">
              <a:buClr>
                <a:schemeClr val="tx1"/>
              </a:buClr>
              <a:buNone/>
            </a:pPr>
            <a:endParaRPr lang="en-GB" sz="2300" b="1" dirty="0">
              <a:solidFill>
                <a:srgbClr val="FF0000"/>
              </a:solidFill>
            </a:endParaRPr>
          </a:p>
          <a:p>
            <a:pPr algn="just">
              <a:buClr>
                <a:schemeClr val="tx1"/>
              </a:buClr>
            </a:pPr>
            <a:r>
              <a:rPr lang="en-GB" sz="2300" dirty="0"/>
              <a:t>Envisioning</a:t>
            </a:r>
          </a:p>
          <a:p>
            <a:pPr algn="just">
              <a:buClr>
                <a:schemeClr val="tx1"/>
              </a:buClr>
            </a:pPr>
            <a:r>
              <a:rPr lang="en-GB" sz="2300" dirty="0"/>
              <a:t>Facilitating synergies</a:t>
            </a:r>
          </a:p>
          <a:p>
            <a:pPr algn="just">
              <a:buClr>
                <a:schemeClr val="tx1"/>
              </a:buClr>
            </a:pPr>
            <a:r>
              <a:rPr lang="en-GB" sz="2300" dirty="0"/>
              <a:t>Coaching</a:t>
            </a:r>
          </a:p>
          <a:p>
            <a:pPr algn="just">
              <a:buClr>
                <a:schemeClr val="tx1"/>
              </a:buClr>
            </a:pPr>
            <a:r>
              <a:rPr lang="en-GB" sz="2300" dirty="0"/>
              <a:t>Providing central services and resources</a:t>
            </a:r>
          </a:p>
          <a:p>
            <a:pPr algn="just">
              <a:buClr>
                <a:schemeClr val="tx1"/>
              </a:buClr>
            </a:pPr>
            <a:r>
              <a:rPr lang="en-GB" sz="2300" dirty="0"/>
              <a:t>Intervening</a:t>
            </a:r>
          </a:p>
          <a:p>
            <a:pPr algn="just">
              <a:buClr>
                <a:schemeClr val="tx1"/>
              </a:buClr>
            </a:pPr>
            <a:endParaRPr lang="en-GB" sz="1800" dirty="0"/>
          </a:p>
        </p:txBody>
      </p:sp>
      <p:sp>
        <p:nvSpPr>
          <p:cNvPr id="6" name="Content Placeholder 2">
            <a:extLst>
              <a:ext uri="{FF2B5EF4-FFF2-40B4-BE49-F238E27FC236}">
                <a16:creationId xmlns:a16="http://schemas.microsoft.com/office/drawing/2014/main" id="{7DBB7968-4CC0-4759-AFCA-2F041D2EC3BD}"/>
              </a:ext>
            </a:extLst>
          </p:cNvPr>
          <p:cNvSpPr txBox="1">
            <a:spLocks/>
          </p:cNvSpPr>
          <p:nvPr/>
        </p:nvSpPr>
        <p:spPr bwMode="auto">
          <a:xfrm>
            <a:off x="6240016" y="1412776"/>
            <a:ext cx="4788532" cy="2736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r>
              <a:rPr lang="en-GB" sz="2300" b="1" dirty="0">
                <a:solidFill>
                  <a:srgbClr val="FF0000"/>
                </a:solidFill>
              </a:rPr>
              <a:t>Value-destroying Activities</a:t>
            </a:r>
          </a:p>
          <a:p>
            <a:pPr marL="0" indent="0" algn="ctr">
              <a:buClr>
                <a:schemeClr val="tx1"/>
              </a:buClr>
              <a:buNone/>
            </a:pPr>
            <a:endParaRPr lang="en-GB" sz="2300" b="1" dirty="0">
              <a:solidFill>
                <a:srgbClr val="FF0000"/>
              </a:solidFill>
            </a:endParaRPr>
          </a:p>
          <a:p>
            <a:pPr algn="just">
              <a:buClr>
                <a:schemeClr val="tx1"/>
              </a:buClr>
            </a:pPr>
            <a:r>
              <a:rPr lang="en-GB" sz="2300" dirty="0"/>
              <a:t>Adding management costs</a:t>
            </a:r>
          </a:p>
          <a:p>
            <a:pPr algn="just">
              <a:buClr>
                <a:schemeClr val="tx1"/>
              </a:buClr>
            </a:pPr>
            <a:r>
              <a:rPr lang="en-GB" sz="2300" dirty="0"/>
              <a:t>Adding bureaucratic complexity</a:t>
            </a:r>
          </a:p>
          <a:p>
            <a:pPr algn="just">
              <a:buClr>
                <a:schemeClr val="tx1"/>
              </a:buClr>
            </a:pPr>
            <a:r>
              <a:rPr lang="en-GB" sz="2300" dirty="0"/>
              <a:t>Obscuring financial performance</a:t>
            </a:r>
          </a:p>
          <a:p>
            <a:pPr algn="just">
              <a:buClr>
                <a:schemeClr val="tx1"/>
              </a:buClr>
            </a:pPr>
            <a:endParaRPr lang="en-GB" sz="1800" dirty="0"/>
          </a:p>
        </p:txBody>
      </p:sp>
      <p:pic>
        <p:nvPicPr>
          <p:cNvPr id="3" name="Picture 2" descr="A close up of a logo&#10;&#10;Description automatically generated">
            <a:extLst>
              <a:ext uri="{FF2B5EF4-FFF2-40B4-BE49-F238E27FC236}">
                <a16:creationId xmlns:a16="http://schemas.microsoft.com/office/drawing/2014/main" id="{74380139-D260-415B-A4AB-599D6AE7D8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3412" y="4470581"/>
            <a:ext cx="1224136" cy="1224136"/>
          </a:xfrm>
          <a:prstGeom prst="rect">
            <a:avLst/>
          </a:prstGeom>
        </p:spPr>
      </p:pic>
      <p:pic>
        <p:nvPicPr>
          <p:cNvPr id="8" name="Picture 7" descr="A picture containing drawing, cup&#10;&#10;Description automatically generated">
            <a:extLst>
              <a:ext uri="{FF2B5EF4-FFF2-40B4-BE49-F238E27FC236}">
                <a16:creationId xmlns:a16="http://schemas.microsoft.com/office/drawing/2014/main" id="{6064DAA2-4667-4EAF-9CFD-CC48A5A2581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38154" y="4612531"/>
            <a:ext cx="2086267" cy="878840"/>
          </a:xfrm>
          <a:prstGeom prst="rect">
            <a:avLst/>
          </a:prstGeom>
        </p:spPr>
      </p:pic>
      <p:sp>
        <p:nvSpPr>
          <p:cNvPr id="9" name="Arrow: Right 8">
            <a:extLst>
              <a:ext uri="{FF2B5EF4-FFF2-40B4-BE49-F238E27FC236}">
                <a16:creationId xmlns:a16="http://schemas.microsoft.com/office/drawing/2014/main" id="{864E8F28-6875-4650-86AF-99E2A1ACBA07}"/>
              </a:ext>
            </a:extLst>
          </p:cNvPr>
          <p:cNvSpPr/>
          <p:nvPr/>
        </p:nvSpPr>
        <p:spPr>
          <a:xfrm>
            <a:off x="2149632" y="4936616"/>
            <a:ext cx="1066438" cy="288032"/>
          </a:xfrm>
          <a:prstGeom prst="rightArrow">
            <a:avLst/>
          </a:prstGeom>
          <a:solidFill>
            <a:schemeClr val="bg1">
              <a:lumMod val="65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44EEF837-1A09-4DB6-A59C-5CAAB9C731C2}"/>
              </a:ext>
            </a:extLst>
          </p:cNvPr>
          <p:cNvSpPr/>
          <p:nvPr/>
        </p:nvSpPr>
        <p:spPr>
          <a:xfrm>
            <a:off x="8328248" y="4938633"/>
            <a:ext cx="1066438" cy="288032"/>
          </a:xfrm>
          <a:prstGeom prst="rightArrow">
            <a:avLst/>
          </a:prstGeom>
          <a:solidFill>
            <a:schemeClr val="bg1">
              <a:lumMod val="65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close up of a sign&#10;&#10;Description automatically generated">
            <a:extLst>
              <a:ext uri="{FF2B5EF4-FFF2-40B4-BE49-F238E27FC236}">
                <a16:creationId xmlns:a16="http://schemas.microsoft.com/office/drawing/2014/main" id="{AB194C5F-F16D-40EF-BF70-9487D53DDE2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40016" y="4612531"/>
            <a:ext cx="2154704" cy="940235"/>
          </a:xfrm>
          <a:prstGeom prst="rect">
            <a:avLst/>
          </a:prstGeom>
        </p:spPr>
      </p:pic>
      <p:pic>
        <p:nvPicPr>
          <p:cNvPr id="16" name="Picture 15" descr="A picture containing drawing&#10;&#10;Description automatically generated">
            <a:extLst>
              <a:ext uri="{FF2B5EF4-FFF2-40B4-BE49-F238E27FC236}">
                <a16:creationId xmlns:a16="http://schemas.microsoft.com/office/drawing/2014/main" id="{757CE70F-8FEF-474A-8FDB-0956A92C6E6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49055" y="4454759"/>
            <a:ext cx="2391561" cy="1303874"/>
          </a:xfrm>
          <a:prstGeom prst="rect">
            <a:avLst/>
          </a:prstGeom>
        </p:spPr>
      </p:pic>
      <p:sp>
        <p:nvSpPr>
          <p:cNvPr id="2" name="Footer Placeholder 1">
            <a:extLst>
              <a:ext uri="{FF2B5EF4-FFF2-40B4-BE49-F238E27FC236}">
                <a16:creationId xmlns:a16="http://schemas.microsoft.com/office/drawing/2014/main" id="{89619F22-0E7C-6800-EBB3-CE52F14CA7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8825753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250"/>
                                        <p:tgtEl>
                                          <p:spTgt spid="5">
                                            <p:txEl>
                                              <p:pRg st="2" end="2"/>
                                            </p:txEl>
                                          </p:spTgt>
                                        </p:tgtEl>
                                      </p:cBhvr>
                                    </p:animEffect>
                                    <p:anim calcmode="lin" valueType="num">
                                      <p:cBhvr>
                                        <p:cTn id="13" dur="125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25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250"/>
                                        <p:tgtEl>
                                          <p:spTgt spid="5">
                                            <p:txEl>
                                              <p:pRg st="3" end="3"/>
                                            </p:txEl>
                                          </p:spTgt>
                                        </p:tgtEl>
                                      </p:cBhvr>
                                    </p:animEffect>
                                    <p:anim calcmode="lin" valueType="num">
                                      <p:cBhvr>
                                        <p:cTn id="18" dur="125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25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250"/>
                                        <p:tgtEl>
                                          <p:spTgt spid="5">
                                            <p:txEl>
                                              <p:pRg st="4" end="4"/>
                                            </p:txEl>
                                          </p:spTgt>
                                        </p:tgtEl>
                                      </p:cBhvr>
                                    </p:animEffect>
                                    <p:anim calcmode="lin" valueType="num">
                                      <p:cBhvr>
                                        <p:cTn id="23" dur="125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250" fill="hold"/>
                                        <p:tgtEl>
                                          <p:spTgt spid="5">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1250"/>
                                        <p:tgtEl>
                                          <p:spTgt spid="5">
                                            <p:txEl>
                                              <p:pRg st="5" end="5"/>
                                            </p:txEl>
                                          </p:spTgt>
                                        </p:tgtEl>
                                      </p:cBhvr>
                                    </p:animEffect>
                                    <p:anim calcmode="lin" valueType="num">
                                      <p:cBhvr>
                                        <p:cTn id="28" dur="125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9" dur="1250" fill="hold"/>
                                        <p:tgtEl>
                                          <p:spTgt spid="5">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1250"/>
                                        <p:tgtEl>
                                          <p:spTgt spid="5">
                                            <p:txEl>
                                              <p:pRg st="6" end="6"/>
                                            </p:txEl>
                                          </p:spTgt>
                                        </p:tgtEl>
                                      </p:cBhvr>
                                    </p:animEffect>
                                    <p:anim calcmode="lin" valueType="num">
                                      <p:cBhvr>
                                        <p:cTn id="33" dur="125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4" dur="125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par>
                          <p:cTn id="35" fill="hold">
                            <p:stCondLst>
                              <p:cond delay="1250"/>
                            </p:stCondLst>
                            <p:childTnLst>
                              <p:par>
                                <p:cTn id="36" presetID="53" presetClass="entr" presetSubtype="16" fill="hold" nodeType="after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2000" fill="hold"/>
                                        <p:tgtEl>
                                          <p:spTgt spid="3"/>
                                        </p:tgtEl>
                                        <p:attrNameLst>
                                          <p:attrName>ppt_w</p:attrName>
                                        </p:attrNameLst>
                                      </p:cBhvr>
                                      <p:tavLst>
                                        <p:tav tm="0">
                                          <p:val>
                                            <p:fltVal val="0"/>
                                          </p:val>
                                        </p:tav>
                                        <p:tav tm="100000">
                                          <p:val>
                                            <p:strVal val="#ppt_w"/>
                                          </p:val>
                                        </p:tav>
                                      </p:tavLst>
                                    </p:anim>
                                    <p:anim calcmode="lin" valueType="num">
                                      <p:cBhvr>
                                        <p:cTn id="39" dur="2000" fill="hold"/>
                                        <p:tgtEl>
                                          <p:spTgt spid="3"/>
                                        </p:tgtEl>
                                        <p:attrNameLst>
                                          <p:attrName>ppt_h</p:attrName>
                                        </p:attrNameLst>
                                      </p:cBhvr>
                                      <p:tavLst>
                                        <p:tav tm="0">
                                          <p:val>
                                            <p:fltVal val="0"/>
                                          </p:val>
                                        </p:tav>
                                        <p:tav tm="100000">
                                          <p:val>
                                            <p:strVal val="#ppt_h"/>
                                          </p:val>
                                        </p:tav>
                                      </p:tavLst>
                                    </p:anim>
                                    <p:animEffect transition="in" filter="fade">
                                      <p:cBhvr>
                                        <p:cTn id="40" dur="2000"/>
                                        <p:tgtEl>
                                          <p:spTgt spid="3"/>
                                        </p:tgtEl>
                                      </p:cBhvr>
                                    </p:animEffect>
                                  </p:childTnLst>
                                </p:cTn>
                              </p:par>
                              <p:par>
                                <p:cTn id="41" presetID="53" presetClass="entr" presetSubtype="16"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p:cTn id="43" dur="2000" fill="hold"/>
                                        <p:tgtEl>
                                          <p:spTgt spid="9"/>
                                        </p:tgtEl>
                                        <p:attrNameLst>
                                          <p:attrName>ppt_w</p:attrName>
                                        </p:attrNameLst>
                                      </p:cBhvr>
                                      <p:tavLst>
                                        <p:tav tm="0">
                                          <p:val>
                                            <p:fltVal val="0"/>
                                          </p:val>
                                        </p:tav>
                                        <p:tav tm="100000">
                                          <p:val>
                                            <p:strVal val="#ppt_w"/>
                                          </p:val>
                                        </p:tav>
                                      </p:tavLst>
                                    </p:anim>
                                    <p:anim calcmode="lin" valueType="num">
                                      <p:cBhvr>
                                        <p:cTn id="44" dur="2000" fill="hold"/>
                                        <p:tgtEl>
                                          <p:spTgt spid="9"/>
                                        </p:tgtEl>
                                        <p:attrNameLst>
                                          <p:attrName>ppt_h</p:attrName>
                                        </p:attrNameLst>
                                      </p:cBhvr>
                                      <p:tavLst>
                                        <p:tav tm="0">
                                          <p:val>
                                            <p:fltVal val="0"/>
                                          </p:val>
                                        </p:tav>
                                        <p:tav tm="100000">
                                          <p:val>
                                            <p:strVal val="#ppt_h"/>
                                          </p:val>
                                        </p:tav>
                                      </p:tavLst>
                                    </p:anim>
                                    <p:animEffect transition="in" filter="fade">
                                      <p:cBhvr>
                                        <p:cTn id="45" dur="2000"/>
                                        <p:tgtEl>
                                          <p:spTgt spid="9"/>
                                        </p:tgtEl>
                                      </p:cBhvr>
                                    </p:animEffect>
                                  </p:childTnLst>
                                </p:cTn>
                              </p:par>
                              <p:par>
                                <p:cTn id="46" presetID="53" presetClass="entr" presetSubtype="16" fill="hold" nodeType="withEffect">
                                  <p:stCondLst>
                                    <p:cond delay="0"/>
                                  </p:stCondLst>
                                  <p:childTnLst>
                                    <p:set>
                                      <p:cBhvr>
                                        <p:cTn id="47" dur="1" fill="hold">
                                          <p:stCondLst>
                                            <p:cond delay="0"/>
                                          </p:stCondLst>
                                        </p:cTn>
                                        <p:tgtEl>
                                          <p:spTgt spid="8"/>
                                        </p:tgtEl>
                                        <p:attrNameLst>
                                          <p:attrName>style.visibility</p:attrName>
                                        </p:attrNameLst>
                                      </p:cBhvr>
                                      <p:to>
                                        <p:strVal val="visible"/>
                                      </p:to>
                                    </p:set>
                                    <p:anim calcmode="lin" valueType="num">
                                      <p:cBhvr>
                                        <p:cTn id="48" dur="2000" fill="hold"/>
                                        <p:tgtEl>
                                          <p:spTgt spid="8"/>
                                        </p:tgtEl>
                                        <p:attrNameLst>
                                          <p:attrName>ppt_w</p:attrName>
                                        </p:attrNameLst>
                                      </p:cBhvr>
                                      <p:tavLst>
                                        <p:tav tm="0">
                                          <p:val>
                                            <p:fltVal val="0"/>
                                          </p:val>
                                        </p:tav>
                                        <p:tav tm="100000">
                                          <p:val>
                                            <p:strVal val="#ppt_w"/>
                                          </p:val>
                                        </p:tav>
                                      </p:tavLst>
                                    </p:anim>
                                    <p:anim calcmode="lin" valueType="num">
                                      <p:cBhvr>
                                        <p:cTn id="49" dur="2000" fill="hold"/>
                                        <p:tgtEl>
                                          <p:spTgt spid="8"/>
                                        </p:tgtEl>
                                        <p:attrNameLst>
                                          <p:attrName>ppt_h</p:attrName>
                                        </p:attrNameLst>
                                      </p:cBhvr>
                                      <p:tavLst>
                                        <p:tav tm="0">
                                          <p:val>
                                            <p:fltVal val="0"/>
                                          </p:val>
                                        </p:tav>
                                        <p:tav tm="100000">
                                          <p:val>
                                            <p:strVal val="#ppt_h"/>
                                          </p:val>
                                        </p:tav>
                                      </p:tavLst>
                                    </p:anim>
                                    <p:animEffect transition="in" filter="fade">
                                      <p:cBhvr>
                                        <p:cTn id="50" dur="2000"/>
                                        <p:tgtEl>
                                          <p:spTgt spid="8"/>
                                        </p:tgtEl>
                                      </p:cBhvr>
                                    </p:animEffect>
                                  </p:childTnLst>
                                </p:cTn>
                              </p:par>
                            </p:childTnLst>
                          </p:cTn>
                        </p:par>
                        <p:par>
                          <p:cTn id="51" fill="hold">
                            <p:stCondLst>
                              <p:cond delay="3250"/>
                            </p:stCondLst>
                            <p:childTnLst>
                              <p:par>
                                <p:cTn id="52" presetID="42" presetClass="entr" presetSubtype="0" fill="hold" nodeType="afterEffect">
                                  <p:stCondLst>
                                    <p:cond delay="0"/>
                                  </p:stCondLst>
                                  <p:childTnLst>
                                    <p:set>
                                      <p:cBhvr>
                                        <p:cTn id="53" dur="1" fill="hold">
                                          <p:stCondLst>
                                            <p:cond delay="0"/>
                                          </p:stCondLst>
                                        </p:cTn>
                                        <p:tgtEl>
                                          <p:spTgt spid="6">
                                            <p:txEl>
                                              <p:pRg st="0" end="0"/>
                                            </p:txEl>
                                          </p:spTgt>
                                        </p:tgtEl>
                                        <p:attrNameLst>
                                          <p:attrName>style.visibility</p:attrName>
                                        </p:attrNameLst>
                                      </p:cBhvr>
                                      <p:to>
                                        <p:strVal val="visible"/>
                                      </p:to>
                                    </p:set>
                                    <p:animEffect transition="in" filter="fade">
                                      <p:cBhvr>
                                        <p:cTn id="54" dur="2000"/>
                                        <p:tgtEl>
                                          <p:spTgt spid="6">
                                            <p:txEl>
                                              <p:pRg st="0" end="0"/>
                                            </p:txEl>
                                          </p:spTgt>
                                        </p:tgtEl>
                                      </p:cBhvr>
                                    </p:animEffect>
                                    <p:anim calcmode="lin" valueType="num">
                                      <p:cBhvr>
                                        <p:cTn id="55" dur="2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6" dur="2000" fill="hold"/>
                                        <p:tgtEl>
                                          <p:spTgt spid="6">
                                            <p:txEl>
                                              <p:pRg st="0" end="0"/>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6">
                                            <p:txEl>
                                              <p:pRg st="2" end="2"/>
                                            </p:txEl>
                                          </p:spTgt>
                                        </p:tgtEl>
                                        <p:attrNameLst>
                                          <p:attrName>style.visibility</p:attrName>
                                        </p:attrNameLst>
                                      </p:cBhvr>
                                      <p:to>
                                        <p:strVal val="visible"/>
                                      </p:to>
                                    </p:set>
                                    <p:animEffect transition="in" filter="fade">
                                      <p:cBhvr>
                                        <p:cTn id="59" dur="2000"/>
                                        <p:tgtEl>
                                          <p:spTgt spid="6">
                                            <p:txEl>
                                              <p:pRg st="2" end="2"/>
                                            </p:txEl>
                                          </p:spTgt>
                                        </p:tgtEl>
                                      </p:cBhvr>
                                    </p:animEffect>
                                    <p:anim calcmode="lin" valueType="num">
                                      <p:cBhvr>
                                        <p:cTn id="60" dur="2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61" dur="2000" fill="hold"/>
                                        <p:tgtEl>
                                          <p:spTgt spid="6">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6">
                                            <p:txEl>
                                              <p:pRg st="3" end="3"/>
                                            </p:txEl>
                                          </p:spTgt>
                                        </p:tgtEl>
                                        <p:attrNameLst>
                                          <p:attrName>style.visibility</p:attrName>
                                        </p:attrNameLst>
                                      </p:cBhvr>
                                      <p:to>
                                        <p:strVal val="visible"/>
                                      </p:to>
                                    </p:set>
                                    <p:animEffect transition="in" filter="fade">
                                      <p:cBhvr>
                                        <p:cTn id="64" dur="2000"/>
                                        <p:tgtEl>
                                          <p:spTgt spid="6">
                                            <p:txEl>
                                              <p:pRg st="3" end="3"/>
                                            </p:txEl>
                                          </p:spTgt>
                                        </p:tgtEl>
                                      </p:cBhvr>
                                    </p:animEffect>
                                    <p:anim calcmode="lin" valueType="num">
                                      <p:cBhvr>
                                        <p:cTn id="65" dur="2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66" dur="2000" fill="hold"/>
                                        <p:tgtEl>
                                          <p:spTgt spid="6">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6">
                                            <p:txEl>
                                              <p:pRg st="4" end="4"/>
                                            </p:txEl>
                                          </p:spTgt>
                                        </p:tgtEl>
                                        <p:attrNameLst>
                                          <p:attrName>style.visibility</p:attrName>
                                        </p:attrNameLst>
                                      </p:cBhvr>
                                      <p:to>
                                        <p:strVal val="visible"/>
                                      </p:to>
                                    </p:set>
                                    <p:animEffect transition="in" filter="fade">
                                      <p:cBhvr>
                                        <p:cTn id="69" dur="2000"/>
                                        <p:tgtEl>
                                          <p:spTgt spid="6">
                                            <p:txEl>
                                              <p:pRg st="4" end="4"/>
                                            </p:txEl>
                                          </p:spTgt>
                                        </p:tgtEl>
                                      </p:cBhvr>
                                    </p:animEffect>
                                    <p:anim calcmode="lin" valueType="num">
                                      <p:cBhvr>
                                        <p:cTn id="70" dur="2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71" dur="2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par>
                          <p:cTn id="72" fill="hold">
                            <p:stCondLst>
                              <p:cond delay="5250"/>
                            </p:stCondLst>
                            <p:childTnLst>
                              <p:par>
                                <p:cTn id="73" presetID="53" presetClass="entr" presetSubtype="16" fill="hold" nodeType="afterEffect">
                                  <p:stCondLst>
                                    <p:cond delay="0"/>
                                  </p:stCondLst>
                                  <p:childTnLst>
                                    <p:set>
                                      <p:cBhvr>
                                        <p:cTn id="74" dur="1" fill="hold">
                                          <p:stCondLst>
                                            <p:cond delay="0"/>
                                          </p:stCondLst>
                                        </p:cTn>
                                        <p:tgtEl>
                                          <p:spTgt spid="12"/>
                                        </p:tgtEl>
                                        <p:attrNameLst>
                                          <p:attrName>style.visibility</p:attrName>
                                        </p:attrNameLst>
                                      </p:cBhvr>
                                      <p:to>
                                        <p:strVal val="visible"/>
                                      </p:to>
                                    </p:set>
                                    <p:anim calcmode="lin" valueType="num">
                                      <p:cBhvr>
                                        <p:cTn id="75" dur="2000" fill="hold"/>
                                        <p:tgtEl>
                                          <p:spTgt spid="12"/>
                                        </p:tgtEl>
                                        <p:attrNameLst>
                                          <p:attrName>ppt_w</p:attrName>
                                        </p:attrNameLst>
                                      </p:cBhvr>
                                      <p:tavLst>
                                        <p:tav tm="0">
                                          <p:val>
                                            <p:fltVal val="0"/>
                                          </p:val>
                                        </p:tav>
                                        <p:tav tm="100000">
                                          <p:val>
                                            <p:strVal val="#ppt_w"/>
                                          </p:val>
                                        </p:tav>
                                      </p:tavLst>
                                    </p:anim>
                                    <p:anim calcmode="lin" valueType="num">
                                      <p:cBhvr>
                                        <p:cTn id="76" dur="2000" fill="hold"/>
                                        <p:tgtEl>
                                          <p:spTgt spid="12"/>
                                        </p:tgtEl>
                                        <p:attrNameLst>
                                          <p:attrName>ppt_h</p:attrName>
                                        </p:attrNameLst>
                                      </p:cBhvr>
                                      <p:tavLst>
                                        <p:tav tm="0">
                                          <p:val>
                                            <p:fltVal val="0"/>
                                          </p:val>
                                        </p:tav>
                                        <p:tav tm="100000">
                                          <p:val>
                                            <p:strVal val="#ppt_h"/>
                                          </p:val>
                                        </p:tav>
                                      </p:tavLst>
                                    </p:anim>
                                    <p:animEffect transition="in" filter="fade">
                                      <p:cBhvr>
                                        <p:cTn id="77" dur="2000"/>
                                        <p:tgtEl>
                                          <p:spTgt spid="12"/>
                                        </p:tgtEl>
                                      </p:cBhvr>
                                    </p:animEffect>
                                  </p:childTnLst>
                                </p:cTn>
                              </p:par>
                              <p:par>
                                <p:cTn id="78" presetID="53" presetClass="entr" presetSubtype="16" fill="hold" grpId="0" nodeType="withEffect">
                                  <p:stCondLst>
                                    <p:cond delay="0"/>
                                  </p:stCondLst>
                                  <p:childTnLst>
                                    <p:set>
                                      <p:cBhvr>
                                        <p:cTn id="79" dur="1" fill="hold">
                                          <p:stCondLst>
                                            <p:cond delay="0"/>
                                          </p:stCondLst>
                                        </p:cTn>
                                        <p:tgtEl>
                                          <p:spTgt spid="11"/>
                                        </p:tgtEl>
                                        <p:attrNameLst>
                                          <p:attrName>style.visibility</p:attrName>
                                        </p:attrNameLst>
                                      </p:cBhvr>
                                      <p:to>
                                        <p:strVal val="visible"/>
                                      </p:to>
                                    </p:set>
                                    <p:anim calcmode="lin" valueType="num">
                                      <p:cBhvr>
                                        <p:cTn id="80" dur="2000" fill="hold"/>
                                        <p:tgtEl>
                                          <p:spTgt spid="11"/>
                                        </p:tgtEl>
                                        <p:attrNameLst>
                                          <p:attrName>ppt_w</p:attrName>
                                        </p:attrNameLst>
                                      </p:cBhvr>
                                      <p:tavLst>
                                        <p:tav tm="0">
                                          <p:val>
                                            <p:fltVal val="0"/>
                                          </p:val>
                                        </p:tav>
                                        <p:tav tm="100000">
                                          <p:val>
                                            <p:strVal val="#ppt_w"/>
                                          </p:val>
                                        </p:tav>
                                      </p:tavLst>
                                    </p:anim>
                                    <p:anim calcmode="lin" valueType="num">
                                      <p:cBhvr>
                                        <p:cTn id="81" dur="2000" fill="hold"/>
                                        <p:tgtEl>
                                          <p:spTgt spid="11"/>
                                        </p:tgtEl>
                                        <p:attrNameLst>
                                          <p:attrName>ppt_h</p:attrName>
                                        </p:attrNameLst>
                                      </p:cBhvr>
                                      <p:tavLst>
                                        <p:tav tm="0">
                                          <p:val>
                                            <p:fltVal val="0"/>
                                          </p:val>
                                        </p:tav>
                                        <p:tav tm="100000">
                                          <p:val>
                                            <p:strVal val="#ppt_h"/>
                                          </p:val>
                                        </p:tav>
                                      </p:tavLst>
                                    </p:anim>
                                    <p:animEffect transition="in" filter="fade">
                                      <p:cBhvr>
                                        <p:cTn id="82" dur="2000"/>
                                        <p:tgtEl>
                                          <p:spTgt spid="11"/>
                                        </p:tgtEl>
                                      </p:cBhvr>
                                    </p:animEffect>
                                  </p:childTnLst>
                                </p:cTn>
                              </p:par>
                              <p:par>
                                <p:cTn id="83" presetID="53" presetClass="entr" presetSubtype="16" fill="hold" nodeType="withEffect">
                                  <p:stCondLst>
                                    <p:cond delay="0"/>
                                  </p:stCondLst>
                                  <p:childTnLst>
                                    <p:set>
                                      <p:cBhvr>
                                        <p:cTn id="84" dur="1" fill="hold">
                                          <p:stCondLst>
                                            <p:cond delay="0"/>
                                          </p:stCondLst>
                                        </p:cTn>
                                        <p:tgtEl>
                                          <p:spTgt spid="16"/>
                                        </p:tgtEl>
                                        <p:attrNameLst>
                                          <p:attrName>style.visibility</p:attrName>
                                        </p:attrNameLst>
                                      </p:cBhvr>
                                      <p:to>
                                        <p:strVal val="visible"/>
                                      </p:to>
                                    </p:set>
                                    <p:anim calcmode="lin" valueType="num">
                                      <p:cBhvr>
                                        <p:cTn id="85" dur="2000" fill="hold"/>
                                        <p:tgtEl>
                                          <p:spTgt spid="16"/>
                                        </p:tgtEl>
                                        <p:attrNameLst>
                                          <p:attrName>ppt_w</p:attrName>
                                        </p:attrNameLst>
                                      </p:cBhvr>
                                      <p:tavLst>
                                        <p:tav tm="0">
                                          <p:val>
                                            <p:fltVal val="0"/>
                                          </p:val>
                                        </p:tav>
                                        <p:tav tm="100000">
                                          <p:val>
                                            <p:strVal val="#ppt_w"/>
                                          </p:val>
                                        </p:tav>
                                      </p:tavLst>
                                    </p:anim>
                                    <p:anim calcmode="lin" valueType="num">
                                      <p:cBhvr>
                                        <p:cTn id="86" dur="2000" fill="hold"/>
                                        <p:tgtEl>
                                          <p:spTgt spid="16"/>
                                        </p:tgtEl>
                                        <p:attrNameLst>
                                          <p:attrName>ppt_h</p:attrName>
                                        </p:attrNameLst>
                                      </p:cBhvr>
                                      <p:tavLst>
                                        <p:tav tm="0">
                                          <p:val>
                                            <p:fltVal val="0"/>
                                          </p:val>
                                        </p:tav>
                                        <p:tav tm="100000">
                                          <p:val>
                                            <p:strVal val="#ppt_h"/>
                                          </p:val>
                                        </p:tav>
                                      </p:tavLst>
                                    </p:anim>
                                    <p:animEffect transition="in" filter="fade">
                                      <p:cBhvr>
                                        <p:cTn id="87"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BCG (or growth/share) Matrix</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908894" y="1208587"/>
            <a:ext cx="3924436"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One of the most common and longstanding ways of conceiving of the balance of a portfolio of businesses is the Boston Consulting Group (BCG) matrix. </a:t>
            </a:r>
          </a:p>
          <a:p>
            <a:pPr algn="just">
              <a:buClr>
                <a:schemeClr val="tx1"/>
              </a:buClr>
            </a:pPr>
            <a:r>
              <a:rPr lang="en-GB" sz="2200" dirty="0"/>
              <a:t>The </a:t>
            </a:r>
            <a:r>
              <a:rPr lang="en-GB" sz="2200" b="1" dirty="0">
                <a:solidFill>
                  <a:srgbClr val="ED1A24"/>
                </a:solidFill>
              </a:rPr>
              <a:t>BCG matrix</a:t>
            </a:r>
            <a:r>
              <a:rPr lang="en-GB" sz="2200" dirty="0"/>
              <a:t> uses market share and market growth criteria for determining the attractiveness and balance of a business portfolio.</a:t>
            </a:r>
          </a:p>
        </p:txBody>
      </p:sp>
      <p:pic>
        <p:nvPicPr>
          <p:cNvPr id="29" name="Picture 28" descr="A screenshot of a cell phone&#10;&#10;Description automatically generated">
            <a:extLst>
              <a:ext uri="{FF2B5EF4-FFF2-40B4-BE49-F238E27FC236}">
                <a16:creationId xmlns:a16="http://schemas.microsoft.com/office/drawing/2014/main" id="{3E0AD4DF-4E6C-403A-81A5-A05F5B9ACD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38354" y="1143000"/>
            <a:ext cx="6279424" cy="4480948"/>
          </a:xfrm>
          <a:prstGeom prst="rect">
            <a:avLst/>
          </a:prstGeom>
        </p:spPr>
      </p:pic>
      <p:sp>
        <p:nvSpPr>
          <p:cNvPr id="2" name="Footer Placeholder 1">
            <a:extLst>
              <a:ext uri="{FF2B5EF4-FFF2-40B4-BE49-F238E27FC236}">
                <a16:creationId xmlns:a16="http://schemas.microsoft.com/office/drawing/2014/main" id="{0CB520EC-34C9-5C63-F605-544B576F845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6720648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ppt_x</p:attrName>
                                        </p:attrNameLst>
                                      </p:cBhvr>
                                      <p:tavLst>
                                        <p:tav tm="0">
                                          <p:val>
                                            <p:strVal val="#ppt_x"/>
                                          </p:val>
                                        </p:tav>
                                        <p:tav tm="100000">
                                          <p:val>
                                            <p:strVal val="#ppt_x"/>
                                          </p:val>
                                        </p:tav>
                                      </p:tavLst>
                                    </p:anim>
                                    <p:anim calcmode="lin" valueType="num">
                                      <p:cBhvr>
                                        <p:cTn id="9" dur="2000" fill="hold"/>
                                        <p:tgtEl>
                                          <p:spTgt spid="5"/>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29"/>
                                        </p:tgtEl>
                                        <p:attrNameLst>
                                          <p:attrName>style.visibility</p:attrName>
                                        </p:attrNameLst>
                                      </p:cBhvr>
                                      <p:to>
                                        <p:strVal val="visible"/>
                                      </p:to>
                                    </p:set>
                                    <p:anim calcmode="lin" valueType="num">
                                      <p:cBhvr>
                                        <p:cTn id="12" dur="3000" fill="hold"/>
                                        <p:tgtEl>
                                          <p:spTgt spid="29"/>
                                        </p:tgtEl>
                                        <p:attrNameLst>
                                          <p:attrName>ppt_w</p:attrName>
                                        </p:attrNameLst>
                                      </p:cBhvr>
                                      <p:tavLst>
                                        <p:tav tm="0">
                                          <p:val>
                                            <p:fltVal val="0"/>
                                          </p:val>
                                        </p:tav>
                                        <p:tav tm="100000">
                                          <p:val>
                                            <p:strVal val="#ppt_w"/>
                                          </p:val>
                                        </p:tav>
                                      </p:tavLst>
                                    </p:anim>
                                    <p:anim calcmode="lin" valueType="num">
                                      <p:cBhvr>
                                        <p:cTn id="13" dur="3000" fill="hold"/>
                                        <p:tgtEl>
                                          <p:spTgt spid="29"/>
                                        </p:tgtEl>
                                        <p:attrNameLst>
                                          <p:attrName>ppt_h</p:attrName>
                                        </p:attrNameLst>
                                      </p:cBhvr>
                                      <p:tavLst>
                                        <p:tav tm="0">
                                          <p:val>
                                            <p:fltVal val="0"/>
                                          </p:val>
                                        </p:tav>
                                        <p:tav tm="100000">
                                          <p:val>
                                            <p:strVal val="#ppt_h"/>
                                          </p:val>
                                        </p:tav>
                                      </p:tavLst>
                                    </p:anim>
                                    <p:animEffect transition="in" filter="fade">
                                      <p:cBhvr>
                                        <p:cTn id="14" dur="3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BCG Growth-Share Matrix</a:t>
            </a:r>
          </a:p>
        </p:txBody>
      </p:sp>
      <p:pic>
        <p:nvPicPr>
          <p:cNvPr id="3" name="Picture 2">
            <a:extLst>
              <a:ext uri="{FF2B5EF4-FFF2-40B4-BE49-F238E27FC236}">
                <a16:creationId xmlns:a16="http://schemas.microsoft.com/office/drawing/2014/main" id="{7CB7AB28-9947-4F31-B91C-58C0DBE209C4}"/>
              </a:ext>
            </a:extLst>
          </p:cNvPr>
          <p:cNvPicPr>
            <a:picLocks noChangeAspect="1"/>
          </p:cNvPicPr>
          <p:nvPr/>
        </p:nvPicPr>
        <p:blipFill>
          <a:blip r:embed="rId3"/>
          <a:stretch>
            <a:fillRect/>
          </a:stretch>
        </p:blipFill>
        <p:spPr>
          <a:xfrm>
            <a:off x="1852266" y="836712"/>
            <a:ext cx="8487469" cy="4885360"/>
          </a:xfrm>
          <a:prstGeom prst="rect">
            <a:avLst/>
          </a:prstGeom>
        </p:spPr>
      </p:pic>
      <p:sp>
        <p:nvSpPr>
          <p:cNvPr id="2" name="Footer Placeholder 1">
            <a:extLst>
              <a:ext uri="{FF2B5EF4-FFF2-40B4-BE49-F238E27FC236}">
                <a16:creationId xmlns:a16="http://schemas.microsoft.com/office/drawing/2014/main" id="{4D3A1FB3-8B77-78F2-785C-9C4A05A7274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2568520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Bibliography</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443372" y="899592"/>
            <a:ext cx="11305256" cy="505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Barney, J. B. &amp; </a:t>
            </a:r>
            <a:r>
              <a:rPr lang="en-GB" sz="1900" dirty="0" err="1">
                <a:effectLst/>
                <a:latin typeface="Times New Roman" panose="02020603050405020304" pitchFamily="18" charset="0"/>
                <a:ea typeface="Calibri" panose="020F0502020204030204" pitchFamily="34" charset="0"/>
                <a:cs typeface="Times New Roman" panose="02020603050405020304" pitchFamily="18" charset="0"/>
              </a:rPr>
              <a:t>Hesterly</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W. S., 2015. </a:t>
            </a:r>
            <a:r>
              <a:rPr lang="en-GB"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Concepts and Cases</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5 ed. Essex: Pearson Education Limited.</a:t>
            </a:r>
            <a:endParaRPr lang="en-US"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Gamble, J. E., </a:t>
            </a: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Peteraf</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M. A. &amp; Thompson Jr, A. A., 2015.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Essentials of Strategic Management: The Quest for Competitive Advantage.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4 ed. New York: McGraw-Hill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Grant, R. M., 2018. Contemporary Strategy Analysis. 10 ed. NJ: John Wiley &amp; Sons, Inc.</a:t>
            </a: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Hill, C. W. L., Schilling, M. A. &amp; Jones, G. R., 2017.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Theory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Boston: Cengage Learning.</a:t>
            </a:r>
          </a:p>
          <a:p>
            <a:pPr marL="342900" lvl="0" indent="-342900"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Lynch, R.,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8 ed. Harlow: Pearson Education Limited.</a:t>
            </a:r>
          </a:p>
          <a:p>
            <a:pPr marL="342900" lvl="0" indent="-342900" algn="just">
              <a:lnSpc>
                <a:spcPct val="150000"/>
              </a:lnSpc>
              <a:spcBef>
                <a:spcPts val="0"/>
              </a:spcBef>
              <a:spcAft>
                <a:spcPts val="0"/>
              </a:spcAft>
              <a:buFont typeface="Symbol" panose="05050102010706020507" pitchFamily="18" charset="2"/>
              <a:buChar char=""/>
            </a:pP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Wheelen</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T. L., Hunger, J. D., Hoffman, A. N. &amp; Bamford, C. E.,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Business Policy: Globalization, Innovation and Sustainability.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15 ed. Harlow: Pearson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Whittington, R. et al., 2020.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Exploring Strategy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Harlow: Pearson Education Limited.</a:t>
            </a:r>
            <a:endParaRPr lang="en-GB" sz="1900" dirty="0">
              <a:latin typeface="Times New Roman" panose="02020603050405020304" pitchFamily="18" charset="0"/>
              <a:cs typeface="Times New Roman" panose="02020603050405020304" pitchFamily="18" charset="0"/>
            </a:endParaRP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99AC3378-9D72-1A90-1CAB-E9F91BD8A3D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ppt_x"/>
                                          </p:val>
                                        </p:tav>
                                        <p:tav tm="100000">
                                          <p:val>
                                            <p:strVal val="#ppt_x"/>
                                          </p:val>
                                        </p:tav>
                                      </p:tavLst>
                                    </p:anim>
                                    <p:anim calcmode="lin" valueType="num">
                                      <p:cBhvr additive="base">
                                        <p:cTn id="8" dur="10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3521</TotalTime>
  <Words>2584</Words>
  <Application>Microsoft Office PowerPoint</Application>
  <PresentationFormat>Widescreen</PresentationFormat>
  <Paragraphs>231</Paragraphs>
  <Slides>28</Slides>
  <Notes>28</Notes>
  <HiddenSlides>0</HiddenSlides>
  <MMClips>1</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28</vt:i4>
      </vt:variant>
    </vt:vector>
  </HeadingPairs>
  <TitlesOfParts>
    <vt:vector size="40" baseType="lpstr">
      <vt:lpstr>Aharoni</vt:lpstr>
      <vt:lpstr>Arial</vt:lpstr>
      <vt:lpstr>Arial Narrow</vt:lpstr>
      <vt:lpstr>Bodoni MT</vt:lpstr>
      <vt:lpstr>Candara</vt:lpstr>
      <vt:lpstr>Myriad Pro</vt:lpstr>
      <vt:lpstr>Symbol</vt:lpstr>
      <vt:lpstr>Times New Roman</vt:lpstr>
      <vt:lpstr>Verdana</vt:lpstr>
      <vt:lpstr>Wingdings</vt:lpstr>
      <vt:lpstr>20140311PresentationUWTSDTemplate</vt:lpstr>
      <vt:lpstr>1_20140311PresentationUWTSDTemplate</vt:lpstr>
      <vt:lpstr>LCMB7003</vt:lpstr>
      <vt:lpstr>Learning Objectives</vt:lpstr>
      <vt:lpstr>Levels of Strategy</vt:lpstr>
      <vt:lpstr>What Is Corporate Strategy?</vt:lpstr>
      <vt:lpstr>Corporate Strategy</vt:lpstr>
      <vt:lpstr>Directional Strategy</vt:lpstr>
      <vt:lpstr>Growth Strategy</vt:lpstr>
      <vt:lpstr>Growth Internally or Externally?</vt:lpstr>
      <vt:lpstr>Corporate Strategy Directions - Ansoff’s Matrix </vt:lpstr>
      <vt:lpstr>Market Penetration</vt:lpstr>
      <vt:lpstr>Market Penetration</vt:lpstr>
      <vt:lpstr>Product and Service Development</vt:lpstr>
      <vt:lpstr>Product and Service Development</vt:lpstr>
      <vt:lpstr>Market Development</vt:lpstr>
      <vt:lpstr>Market Development</vt:lpstr>
      <vt:lpstr>Unrelated Diversification</vt:lpstr>
      <vt:lpstr>Unrelated Diversification</vt:lpstr>
      <vt:lpstr>Who Killed The Dyson Electric Car? (£500m Mistake!)</vt:lpstr>
      <vt:lpstr>Case Study 1 - Choosing new directions at Tesco?</vt:lpstr>
      <vt:lpstr>Diversification Drivers</vt:lpstr>
      <vt:lpstr>Case Study 2 - From Sat Nav to Driverless Cars</vt:lpstr>
      <vt:lpstr>Vertical and Horizontal Integration</vt:lpstr>
      <vt:lpstr>Diversification and Integration Options in Car Industry</vt:lpstr>
      <vt:lpstr>Value Creation And The Corporate Parent</vt:lpstr>
      <vt:lpstr>The BCG (or growth/share) Matrix</vt:lpstr>
      <vt:lpstr>The BCG Growth-Share Matrix</vt:lpstr>
      <vt:lpstr>Any Questions?</vt:lpstr>
      <vt:lpstr>Bibliography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304</cp:revision>
  <cp:lastPrinted>2018-07-09T15:27:01Z</cp:lastPrinted>
  <dcterms:created xsi:type="dcterms:W3CDTF">2002-10-07T19:43:58Z</dcterms:created>
  <dcterms:modified xsi:type="dcterms:W3CDTF">2023-09-08T02:19:58Z</dcterms:modified>
</cp:coreProperties>
</file>