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5" r:id="rId4"/>
  </p:sldMasterIdLst>
  <p:notesMasterIdLst>
    <p:notesMasterId r:id="rId22"/>
  </p:notesMasterIdLst>
  <p:handoutMasterIdLst>
    <p:handoutMasterId r:id="rId23"/>
  </p:handoutMasterIdLst>
  <p:sldIdLst>
    <p:sldId id="1866" r:id="rId5"/>
    <p:sldId id="1891" r:id="rId6"/>
    <p:sldId id="278" r:id="rId7"/>
    <p:sldId id="270" r:id="rId8"/>
    <p:sldId id="271" r:id="rId9"/>
    <p:sldId id="279" r:id="rId10"/>
    <p:sldId id="272" r:id="rId11"/>
    <p:sldId id="275" r:id="rId12"/>
    <p:sldId id="1893" r:id="rId13"/>
    <p:sldId id="1894" r:id="rId14"/>
    <p:sldId id="1888" r:id="rId15"/>
    <p:sldId id="1895" r:id="rId16"/>
    <p:sldId id="1889" r:id="rId17"/>
    <p:sldId id="1868" r:id="rId18"/>
    <p:sldId id="1867" r:id="rId19"/>
    <p:sldId id="1869" r:id="rId20"/>
    <p:sldId id="1890" r:id="rId21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ines theme" id="{EE9670AD-028C-4190-AAA8-2AF0F3B1E372}">
          <p14:sldIdLst>
            <p14:sldId id="1866"/>
            <p14:sldId id="1891"/>
            <p14:sldId id="278"/>
            <p14:sldId id="270"/>
            <p14:sldId id="271"/>
            <p14:sldId id="279"/>
            <p14:sldId id="272"/>
            <p14:sldId id="275"/>
            <p14:sldId id="1893"/>
            <p14:sldId id="1894"/>
            <p14:sldId id="1888"/>
            <p14:sldId id="1895"/>
            <p14:sldId id="1889"/>
            <p14:sldId id="1868"/>
            <p14:sldId id="1867"/>
            <p14:sldId id="1869"/>
            <p14:sldId id="1890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480" userDrawn="1">
          <p15:clr>
            <a:srgbClr val="A4A3A4"/>
          </p15:clr>
        </p15:guide>
        <p15:guide id="3" pos="7200" userDrawn="1">
          <p15:clr>
            <a:srgbClr val="A4A3A4"/>
          </p15:clr>
        </p15:guide>
        <p15:guide id="4" pos="43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D9DAB"/>
    <a:srgbClr val="E56925"/>
    <a:srgbClr val="283D62"/>
    <a:srgbClr val="76B144"/>
    <a:srgbClr val="ADD08F"/>
    <a:srgbClr val="FFFFFF"/>
    <a:srgbClr val="C790FE"/>
    <a:srgbClr val="007788"/>
    <a:srgbClr val="F5D4CD"/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76" autoAdjust="0"/>
    <p:restoredTop sz="93957" autoAdjust="0"/>
  </p:normalViewPr>
  <p:slideViewPr>
    <p:cSldViewPr snapToGrid="0">
      <p:cViewPr varScale="1">
        <p:scale>
          <a:sx n="64" d="100"/>
          <a:sy n="64" d="100"/>
        </p:scale>
        <p:origin x="930" y="72"/>
      </p:cViewPr>
      <p:guideLst>
        <p:guide orient="horz" pos="2160"/>
        <p:guide pos="480"/>
        <p:guide pos="7200"/>
        <p:guide pos="43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-184"/>
    </p:cViewPr>
  </p:sorterViewPr>
  <p:notesViewPr>
    <p:cSldViewPr snapToGrid="0">
      <p:cViewPr varScale="1">
        <p:scale>
          <a:sx n="48" d="100"/>
          <a:sy n="48" d="100"/>
        </p:scale>
        <p:origin x="1828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0CC79A4-0B25-469F-9B41-E1B92476C68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F87740-790C-4B8E-8BDF-37374E5C19A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8EE06D-E2C5-4DF1-B3C1-8E9169AAB10D}" type="datetimeFigureOut">
              <a:rPr lang="en-US" smtClean="0"/>
              <a:t>10/5/25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C8AAF8-731F-4C2E-B690-3086B25AFC6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1C11FA-B74B-44E5-9E55-A45B9911BEF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EE2F40-54C0-4227-BA47-31BF544EF9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7446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D9F622F8-1824-4338-8C3C-5529D3BDEF4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618DDD53-BB38-4118-BC75-9CE27D49C55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6C03B6F7-B1AE-4118-ABA2-FFEC9B8F0E9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5" name="Rectangle 5">
            <a:extLst>
              <a:ext uri="{FF2B5EF4-FFF2-40B4-BE49-F238E27FC236}">
                <a16:creationId xmlns:a16="http://schemas.microsoft.com/office/drawing/2014/main" id="{646F5356-BDE8-43C1-9587-85323D02B19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89912C35-11A9-4DA7-8476-F1823F658CA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7" name="Rectangle 7">
            <a:extLst>
              <a:ext uri="{FF2B5EF4-FFF2-40B4-BE49-F238E27FC236}">
                <a16:creationId xmlns:a16="http://schemas.microsoft.com/office/drawing/2014/main" id="{7180ED79-CEC3-4FB9-B511-8597B20A0C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DEB7EE2-04A2-4FB2-9625-C9C73AC4D32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FA4671F7-4D2C-4B1E-AED7-24676BE8B4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47842D7-C728-4EBD-982B-B8BE79E4DBBE}" type="slidenum">
              <a:rPr lang="en-US" altLang="en-US"/>
              <a:pPr eaLnBrk="1" hangingPunct="1"/>
              <a:t>1</a:t>
            </a:fld>
            <a:endParaRPr lang="en-US" altLang="en-US" dirty="0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D8E83BD0-7AE4-4323-9047-FC368929C52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FDECF5EC-C5EC-4723-8F4F-A75A20018F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08148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10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32278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11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157802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12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83417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14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32278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15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598696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16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834179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57007FCA-3EC9-46F6-BE85-2DE9F97B485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83" name="Title 381">
            <a:extLst>
              <a:ext uri="{FF2B5EF4-FFF2-40B4-BE49-F238E27FC236}">
                <a16:creationId xmlns:a16="http://schemas.microsoft.com/office/drawing/2014/main" id="{219026B8-F099-4229-B446-9FE2B966B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1656" y="2304288"/>
            <a:ext cx="7022592" cy="2258568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4800" b="1">
                <a:solidFill>
                  <a:schemeClr val="accent4">
                    <a:lumMod val="75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 algn="ctr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0997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0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Phot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4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4">
                    <a:lumMod val="50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B1932CF-F265-4AEE-8704-F42C01AFB47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58000" y="715963"/>
            <a:ext cx="4572000" cy="5113336"/>
          </a:xfrm>
        </p:spPr>
        <p:txBody>
          <a:bodyPr/>
          <a:lstStyle>
            <a:lvl1pPr algn="ctr">
              <a:buNone/>
              <a:defRPr sz="160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09498076-A8F2-48B0-807A-C402BDA60D3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074048"/>
            <a:ext cx="6407956" cy="1783952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CF9E2C1-844F-4C0E-A423-111C77AEE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0089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hot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/>
            </a:lvl1pPr>
            <a:lvl2pPr marL="283464" indent="-283464">
              <a:spcBef>
                <a:spcPts val="1000"/>
              </a:spcBef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89E410BA-B0FE-4F0E-8BE5-D33CC016635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58000" y="3444081"/>
            <a:ext cx="4572000" cy="2362200"/>
          </a:xfrm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9" name="Picture Placeholder 13">
            <a:extLst>
              <a:ext uri="{FF2B5EF4-FFF2-40B4-BE49-F238E27FC236}">
                <a16:creationId xmlns:a16="http://schemas.microsoft.com/office/drawing/2014/main" id="{827A95C0-AE8D-46E1-9EF9-64504CBEF99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58000" y="715963"/>
            <a:ext cx="4572000" cy="2362200"/>
          </a:xfrm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r>
              <a:rPr lang="en-US" dirty="0"/>
              <a:t>Click icon to add picture</a:t>
            </a:r>
          </a:p>
        </p:txBody>
      </p:sp>
      <p:pic>
        <p:nvPicPr>
          <p:cNvPr id="2" name="Graphic 1" hidden="1">
            <a:extLst>
              <a:ext uri="{FF2B5EF4-FFF2-40B4-BE49-F238E27FC236}">
                <a16:creationId xmlns:a16="http://schemas.microsoft.com/office/drawing/2014/main" id="{295740BA-9B4E-4B38-827D-32544CDF758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892800"/>
            <a:ext cx="12192000" cy="965200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29C593AE-D9D2-42FE-A240-F97D187261D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5327681"/>
            <a:ext cx="5496910" cy="1530320"/>
          </a:xfrm>
          <a:prstGeom prst="rect">
            <a:avLst/>
          </a:prstGeom>
        </p:spPr>
      </p:pic>
      <p:sp>
        <p:nvSpPr>
          <p:cNvPr id="11" name="Title 2">
            <a:extLst>
              <a:ext uri="{FF2B5EF4-FFF2-40B4-BE49-F238E27FC236}">
                <a16:creationId xmlns:a16="http://schemas.microsoft.com/office/drawing/2014/main" id="{9AA0A799-2244-4DB2-ACAB-F6DA87A73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tx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8349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72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 Dark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bg1"/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A997D967-7D0C-43B1-AF0D-22448F0504A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55106" y="0"/>
            <a:ext cx="3136894" cy="6858000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9B292CAA-5A7B-44A6-B47D-2FE9F593A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6476999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2252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 Ligh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A997D967-7D0C-43B1-AF0D-22448F0504A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55106" y="0"/>
            <a:ext cx="3136894" cy="6858000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9B292CAA-5A7B-44A6-B47D-2FE9F593A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6476999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11921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457700" y="1905000"/>
            <a:ext cx="7219043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805C4425-09AC-4097-B868-D49C9D64C8F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03"/>
            <a:ext cx="3720664" cy="6857194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C6104E15-F449-422E-973A-1899DDF43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7699" y="715961"/>
            <a:ext cx="7219043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961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08" userDrawn="1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Oran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7470216E-CA87-491C-BBBE-DDFD70D768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94" t="34041" r="11052" b="45480"/>
          <a:stretch/>
        </p:blipFill>
        <p:spPr>
          <a:xfrm>
            <a:off x="-3048" y="35012"/>
            <a:ext cx="12198096" cy="678797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</p:spTree>
    <p:extLst>
      <p:ext uri="{BB962C8B-B14F-4D97-AF65-F5344CB8AC3E}">
        <p14:creationId xmlns:p14="http://schemas.microsoft.com/office/powerpoint/2010/main" val="190187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 userDrawn="1">
          <p15:clr>
            <a:srgbClr val="5ACBF0"/>
          </p15:clr>
        </p15:guide>
        <p15:guide id="4" orient="horz" pos="2488" userDrawn="1">
          <p15:clr>
            <a:srgbClr val="5ACBF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Green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7470216E-CA87-491C-BBBE-DDFD70D768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94" t="34041" r="11052" b="45480"/>
          <a:stretch/>
        </p:blipFill>
        <p:spPr>
          <a:xfrm>
            <a:off x="-3048" y="35012"/>
            <a:ext cx="12198096" cy="678797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</p:spTree>
    <p:extLst>
      <p:ext uri="{BB962C8B-B14F-4D97-AF65-F5344CB8AC3E}">
        <p14:creationId xmlns:p14="http://schemas.microsoft.com/office/powerpoint/2010/main" val="1648873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 userDrawn="1">
          <p15:clr>
            <a:srgbClr val="5ACBF0"/>
          </p15:clr>
        </p15:guide>
        <p15:guide id="4" orient="horz" pos="2488" userDrawn="1">
          <p15:clr>
            <a:srgbClr val="5ACBF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Black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1EEF53A4-35A6-4E43-B220-67DA381C591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7724906-4405-47F4-B533-7291B003B0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F781D833-01F3-4F75-8F62-D60039CA370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50000"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791200"/>
            <a:ext cx="12192000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945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Whit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BC00585D-E155-409A-899A-29BDF4E57F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6577"/>
            <a:ext cx="10668000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944D9B-AA15-4DB5-AE58-0FA514F6FE8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90699"/>
            <a:ext cx="10668000" cy="685800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29AB818C-9403-4CA7-8FC5-347DDE455E7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0000"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791200"/>
            <a:ext cx="12192000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356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3E65ED86-A26C-479A-8393-0BFDCBCD43F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83952"/>
            <a:ext cx="10668000" cy="1111648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858EEFF-117E-4B86-B6B2-CD8F71AA8C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6577"/>
            <a:ext cx="10668000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3" name="Graphic 2" hidden="1">
            <a:extLst>
              <a:ext uri="{FF2B5EF4-FFF2-40B4-BE49-F238E27FC236}">
                <a16:creationId xmlns:a16="http://schemas.microsoft.com/office/drawing/2014/main" id="{D0B12BD8-7E23-4DB3-9F3C-68F6FF145E6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72650" y="0"/>
            <a:ext cx="2419350" cy="2619375"/>
          </a:xfrm>
          <a:prstGeom prst="rect">
            <a:avLst/>
          </a:prstGeom>
        </p:spPr>
      </p:pic>
      <p:pic>
        <p:nvPicPr>
          <p:cNvPr id="2" name="Graphic 1">
            <a:extLst>
              <a:ext uri="{FF2B5EF4-FFF2-40B4-BE49-F238E27FC236}">
                <a16:creationId xmlns:a16="http://schemas.microsoft.com/office/drawing/2014/main" id="{85143907-CDEB-455C-878E-7AE28AF7D2B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5418919" y="0"/>
            <a:ext cx="6407956" cy="1783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7279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B9BC-7BE7-4893-90FD-CC95830FD8F2}" type="datetimeFigureOut">
              <a:rPr lang="en-US" smtClean="0"/>
              <a:t>10/5/25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5270E-046A-4C23-BC98-E307A7DD6B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28325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288F526-2C2E-4DB7-8655-C1E08D2E237C}" type="datetime1">
              <a:rPr lang="en-GB" noProof="0" smtClean="0"/>
              <a:t>05/10/2025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100057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rtlCol="0" anchor="b"/>
          <a:lstStyle>
            <a:lvl1pPr algn="l">
              <a:defRPr sz="24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 rtlCol="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583AF05-3F56-48E3-A521-2AA72E075177}" type="datetime1">
              <a:rPr lang="en-GB" noProof="0" smtClean="0"/>
              <a:t>05/10/2025</a:t>
            </a:fld>
            <a:endParaRPr lang="en-GB" noProof="0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87161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CF9A9B-64FA-486B-B1C4-20B3C2842FAF}" type="datetime1">
              <a:rPr lang="en-GB" noProof="0" smtClean="0"/>
              <a:t>05/10/2025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81476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64696-E1F3-49EF-AEC8-730A16D9A23F}" type="datetimeFigureOut">
              <a:rPr lang="en-US" altLang="en-US" smtClean="0"/>
              <a:pPr/>
              <a:t>10/5/25</a:t>
            </a:fld>
            <a:endParaRPr lang="en-US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2A1B0-4691-41D9-84E0-69D594EAA3FE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918990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7" r:id="rId5"/>
    <p:sldLayoutId id="2147483710" r:id="rId6"/>
    <p:sldLayoutId id="2147483716" r:id="rId7"/>
    <p:sldLayoutId id="2147483718" r:id="rId8"/>
    <p:sldLayoutId id="2147483712" r:id="rId9"/>
    <p:sldLayoutId id="2147483713" r:id="rId10"/>
    <p:sldLayoutId id="2147483714" r:id="rId11"/>
    <p:sldLayoutId id="2147483715" r:id="rId12"/>
    <p:sldLayoutId id="2147483719" r:id="rId13"/>
    <p:sldLayoutId id="2147483720" r:id="rId14"/>
    <p:sldLayoutId id="2147483721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crosoft.com/en-us/microsoft-365/blog/" TargetMode="Externa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168E5CF-FC82-40DA-8E6D-0BFF887BD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168" y="1240412"/>
            <a:ext cx="6157663" cy="4066106"/>
          </a:xfrm>
        </p:spPr>
        <p:txBody>
          <a:bodyPr anchor="ctr">
            <a:normAutofit fontScale="90000"/>
          </a:bodyPr>
          <a:lstStyle/>
          <a:p>
            <a:r>
              <a:rPr lang="en-US" sz="4400" u="sng" dirty="0">
                <a:latin typeface="Algerian" panose="04020705040A02060702" pitchFamily="82" charset="0"/>
              </a:rPr>
              <a:t>“evaluating the use of digital technology, tools, and techniques to enhance efficiency at Sunrise residential care home”</a:t>
            </a:r>
          </a:p>
        </p:txBody>
      </p:sp>
    </p:spTree>
    <p:extLst>
      <p:ext uri="{BB962C8B-B14F-4D97-AF65-F5344CB8AC3E}">
        <p14:creationId xmlns:p14="http://schemas.microsoft.com/office/powerpoint/2010/main" val="4152393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D6F154C-6581-B036-B72F-7E0DFF30376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507136" y="2336988"/>
            <a:ext cx="7231088" cy="763247"/>
          </a:xfrm>
        </p:spPr>
        <p:txBody>
          <a:bodyPr>
            <a:normAutofit/>
          </a:bodyPr>
          <a:lstStyle/>
          <a:p>
            <a:pPr algn="ctr"/>
            <a:r>
              <a:rPr lang="en-US" sz="2800" u="sng" dirty="0">
                <a:solidFill>
                  <a:srgbClr val="7030A0"/>
                </a:solidFill>
                <a:latin typeface="Copperplate Gothic Light" panose="020E0507020206020404" pitchFamily="34" charset="0"/>
              </a:rPr>
              <a:t>Lectures Name</a:t>
            </a:r>
            <a:r>
              <a:rPr lang="en-US" sz="2800" dirty="0">
                <a:solidFill>
                  <a:srgbClr val="7030A0"/>
                </a:solidFill>
                <a:latin typeface="Copperplate Gothic Light" panose="020E0507020206020404" pitchFamily="34" charset="0"/>
              </a:rPr>
              <a:t>: </a:t>
            </a:r>
            <a:r>
              <a:rPr lang="en-US" sz="3200" dirty="0">
                <a:solidFill>
                  <a:srgbClr val="7030A0"/>
                </a:solidFill>
                <a:highlight>
                  <a:srgbClr val="C0C0C0"/>
                </a:highlight>
                <a:latin typeface="Algerian" panose="04020705040A02060702" pitchFamily="82" charset="0"/>
              </a:rPr>
              <a:t>HAJRA, MUSTASIM</a:t>
            </a:r>
          </a:p>
          <a:p>
            <a:pPr algn="ctr"/>
            <a:endParaRPr lang="en-PK" sz="28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EC732D1-369E-DA4C-844A-D3739821C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803" y="674557"/>
            <a:ext cx="10073390" cy="1545239"/>
          </a:xfrm>
        </p:spPr>
        <p:txBody>
          <a:bodyPr>
            <a:normAutofit fontScale="90000"/>
          </a:bodyPr>
          <a:lstStyle/>
          <a:p>
            <a:pPr algn="ctr"/>
            <a:r>
              <a:rPr lang="en-US" u="sng" dirty="0">
                <a:highlight>
                  <a:srgbClr val="800080"/>
                </a:highlight>
                <a:latin typeface="Algerian" panose="04020705040A02060702" pitchFamily="82" charset="0"/>
              </a:rPr>
              <a:t>Module Title</a:t>
            </a:r>
            <a:r>
              <a:rPr lang="en-US" dirty="0">
                <a:highlight>
                  <a:srgbClr val="800080"/>
                </a:highlight>
                <a:latin typeface="Algerian" panose="04020705040A02060702" pitchFamily="82" charset="0"/>
              </a:rPr>
              <a:t>: </a:t>
            </a:r>
            <a:r>
              <a:rPr lang="en-US" sz="3600" dirty="0">
                <a:highlight>
                  <a:srgbClr val="800080"/>
                </a:highlight>
                <a:latin typeface="Algerian" panose="04020705040A02060702" pitchFamily="82" charset="0"/>
              </a:rPr>
              <a:t>Digital Skills And Research Methods</a:t>
            </a:r>
            <a:br>
              <a:rPr lang="en-US" dirty="0">
                <a:highlight>
                  <a:srgbClr val="800080"/>
                </a:highlight>
                <a:latin typeface="Algerian" panose="04020705040A02060702" pitchFamily="82" charset="0"/>
              </a:rPr>
            </a:br>
            <a:r>
              <a:rPr lang="en-US" u="sng" dirty="0">
                <a:highlight>
                  <a:srgbClr val="800080"/>
                </a:highlight>
                <a:latin typeface="Algerian" panose="04020705040A02060702" pitchFamily="82" charset="0"/>
              </a:rPr>
              <a:t>Module Code</a:t>
            </a:r>
            <a:r>
              <a:rPr lang="en-US" dirty="0">
                <a:highlight>
                  <a:srgbClr val="800080"/>
                </a:highlight>
                <a:latin typeface="Algerian" panose="04020705040A02060702" pitchFamily="82" charset="0"/>
              </a:rPr>
              <a:t>:</a:t>
            </a:r>
            <a:r>
              <a:rPr lang="en-US" sz="3600" dirty="0">
                <a:highlight>
                  <a:srgbClr val="800080"/>
                </a:highlight>
                <a:latin typeface="Algerian" panose="04020705040A02060702" pitchFamily="82" charset="0"/>
              </a:rPr>
              <a:t> LCHS4007_BIRM </a:t>
            </a:r>
            <a:endParaRPr lang="en-PK" sz="3600" dirty="0">
              <a:highlight>
                <a:srgbClr val="800080"/>
              </a:highlight>
              <a:latin typeface="Algerian" panose="04020705040A02060702" pitchFamily="82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97526C4-D8AE-0C36-8127-4C0637CA70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3280496"/>
              </p:ext>
            </p:extLst>
          </p:nvPr>
        </p:nvGraphicFramePr>
        <p:xfrm>
          <a:off x="1197338" y="2942870"/>
          <a:ext cx="8816091" cy="33720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05941">
                  <a:extLst>
                    <a:ext uri="{9D8B030D-6E8A-4147-A177-3AD203B41FA5}">
                      <a16:colId xmlns:a16="http://schemas.microsoft.com/office/drawing/2014/main" val="1367931709"/>
                    </a:ext>
                  </a:extLst>
                </a:gridCol>
                <a:gridCol w="4410150">
                  <a:extLst>
                    <a:ext uri="{9D8B030D-6E8A-4147-A177-3AD203B41FA5}">
                      <a16:colId xmlns:a16="http://schemas.microsoft.com/office/drawing/2014/main" val="2241760767"/>
                    </a:ext>
                  </a:extLst>
                </a:gridCol>
              </a:tblGrid>
              <a:tr h="1054948">
                <a:tc>
                  <a:txBody>
                    <a:bodyPr/>
                    <a:lstStyle/>
                    <a:p>
                      <a:pPr algn="ctr" rtl="0"/>
                      <a:r>
                        <a:rPr lang="en-US" sz="3200" u="sng" dirty="0">
                          <a:solidFill>
                            <a:srgbClr val="7030A0"/>
                          </a:solidFill>
                          <a:latin typeface="Algerian" panose="04020705040A02060702" pitchFamily="82" charset="0"/>
                        </a:rPr>
                        <a:t>Group Members Name</a:t>
                      </a:r>
                      <a:endParaRPr lang="en-PK" sz="3200" u="sng" dirty="0">
                        <a:solidFill>
                          <a:srgbClr val="7030A0"/>
                        </a:solidFill>
                        <a:latin typeface="Algerian" panose="04020705040A02060702" pitchFamily="82" charset="0"/>
                      </a:endParaRPr>
                    </a:p>
                  </a:txBody>
                  <a:tcPr>
                    <a:solidFill>
                      <a:srgbClr val="C790F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3200" u="sng" dirty="0">
                          <a:solidFill>
                            <a:srgbClr val="7030A0"/>
                          </a:solidFill>
                          <a:latin typeface="Algerian" panose="04020705040A02060702" pitchFamily="82" charset="0"/>
                        </a:rPr>
                        <a:t>Student Number</a:t>
                      </a:r>
                      <a:endParaRPr lang="en-PK" sz="3200" u="sng" dirty="0">
                        <a:solidFill>
                          <a:srgbClr val="7030A0"/>
                        </a:solidFill>
                        <a:latin typeface="Algerian" panose="04020705040A02060702" pitchFamily="82" charset="0"/>
                      </a:endParaRPr>
                    </a:p>
                  </a:txBody>
                  <a:tcPr>
                    <a:solidFill>
                      <a:srgbClr val="C790F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9713864"/>
                  </a:ext>
                </a:extLst>
              </a:tr>
              <a:tr h="644774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Mason Tobias</a:t>
                      </a:r>
                    </a:p>
                  </a:txBody>
                  <a:tcPr>
                    <a:solidFill>
                      <a:srgbClr val="F5D4C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PK" sz="2800" dirty="0">
                          <a:solidFill>
                            <a:srgbClr val="007788"/>
                          </a:solidFill>
                        </a:rPr>
                        <a:t>2506377</a:t>
                      </a:r>
                    </a:p>
                  </a:txBody>
                  <a:tcPr>
                    <a:solidFill>
                      <a:srgbClr val="F5D4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5248601"/>
                  </a:ext>
                </a:extLst>
              </a:tr>
              <a:tr h="551092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Neelam Shehzadi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2508687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8075152"/>
                  </a:ext>
                </a:extLst>
              </a:tr>
              <a:tr h="551092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Andleeb Saeed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2506509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253726"/>
                  </a:ext>
                </a:extLst>
              </a:tr>
              <a:tr h="551092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Jermaine Gamble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solidFill>
                            <a:srgbClr val="007788"/>
                          </a:solidFill>
                        </a:rPr>
                        <a:t>2504604</a:t>
                      </a:r>
                      <a:endParaRPr lang="en-PK" sz="2800" dirty="0">
                        <a:solidFill>
                          <a:srgbClr val="007788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92304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8438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DE2783F-D6BF-2D00-7672-8419BF555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94922"/>
            <a:ext cx="10622111" cy="13479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900" u="sng" dirty="0">
                <a:solidFill>
                  <a:srgbClr val="7030A0"/>
                </a:solidFill>
                <a:latin typeface="Baguet Script" panose="00000500000000000000" pitchFamily="2" charset="0"/>
              </a:rPr>
              <a:t>P</a:t>
            </a:r>
            <a:r>
              <a:rPr lang="en-US" sz="4000" u="sng" dirty="0">
                <a:solidFill>
                  <a:srgbClr val="7030A0"/>
                </a:solidFill>
                <a:latin typeface="Baguet Script" panose="00000500000000000000" pitchFamily="2" charset="0"/>
              </a:rPr>
              <a:t>resented by</a:t>
            </a:r>
            <a:r>
              <a:rPr lang="en-US" sz="4000" dirty="0">
                <a:solidFill>
                  <a:srgbClr val="7030A0"/>
                </a:solidFill>
                <a:latin typeface="Baguet Script" panose="00000500000000000000" pitchFamily="2" charset="0"/>
              </a:rPr>
              <a:t>:</a:t>
            </a:r>
            <a:r>
              <a:rPr lang="en-US" sz="4000" dirty="0">
                <a:solidFill>
                  <a:srgbClr val="7030A0"/>
                </a:solidFill>
                <a:latin typeface="Stencil" panose="040409050D0802020404" pitchFamily="82" charset="0"/>
              </a:rPr>
              <a:t> Mason Tobias</a:t>
            </a:r>
            <a:br>
              <a:rPr lang="en-US" sz="5300" b="1" dirty="0">
                <a:latin typeface="Verdana" panose="020B0604030504040204" pitchFamily="34" charset="0"/>
                <a:ea typeface="Verdana" panose="020B0604030504040204" pitchFamily="34" charset="0"/>
              </a:rPr>
            </a:br>
            <a:r>
              <a:rPr lang="en-US" sz="4000" b="1" i="1" dirty="0">
                <a:latin typeface="PMingLiU-ExtB" panose="02020500000000000000" pitchFamily="18" charset="-120"/>
                <a:ea typeface="PMingLiU-ExtB" panose="02020500000000000000" pitchFamily="18" charset="-120"/>
              </a:rPr>
              <a:t>PRESENTATION INTRODUCTION</a:t>
            </a:r>
            <a:endParaRPr lang="en-US" i="1" dirty="0">
              <a:latin typeface="PMingLiU-ExtB" panose="02020500000000000000" pitchFamily="18" charset="-120"/>
              <a:ea typeface="PMingLiU-ExtB" panose="02020500000000000000" pitchFamily="18" charset="-12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9D7677-653F-4AC8-C122-5A8B4D5BA9CD}"/>
              </a:ext>
            </a:extLst>
          </p:cNvPr>
          <p:cNvSpPr txBox="1"/>
          <p:nvPr/>
        </p:nvSpPr>
        <p:spPr>
          <a:xfrm>
            <a:off x="1076157" y="1842868"/>
            <a:ext cx="9502747" cy="433284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4400" b="1" u="sng" dirty="0">
                <a:effectLst/>
                <a:latin typeface="Algerian" panose="04020705040A02060702" pitchFamily="82" charset="0"/>
                <a:ea typeface="Verdana" panose="020B0604030504040204" pitchFamily="34" charset="0"/>
                <a:cs typeface="+mj-cs"/>
              </a:rPr>
              <a:t>Digital Technology:</a:t>
            </a:r>
          </a:p>
          <a:p>
            <a:pPr marL="457200" indent="-457200">
              <a:spcBef>
                <a:spcPts val="1000"/>
              </a:spcBef>
              <a:buClr>
                <a:srgbClr val="7030A0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E</a:t>
            </a:r>
            <a:r>
              <a:rPr lang="en-US" sz="32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fficiencies of technology.</a:t>
            </a:r>
          </a:p>
          <a:p>
            <a:pPr marL="457200" indent="-457200">
              <a:spcBef>
                <a:spcPts val="1000"/>
              </a:spcBef>
              <a:buClr>
                <a:srgbClr val="7030A0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Advantages of digital technology techniques and tools.</a:t>
            </a:r>
            <a:endParaRPr lang="en-US" sz="3200" dirty="0">
              <a:effectLst/>
              <a:latin typeface="Verdana" panose="020B0604030504040204" pitchFamily="34" charset="0"/>
              <a:ea typeface="Verdana" panose="020B0604030504040204" pitchFamily="34" charset="0"/>
              <a:cs typeface="+mj-cs"/>
            </a:endParaRPr>
          </a:p>
          <a:p>
            <a:pPr marL="457200" indent="-457200">
              <a:spcBef>
                <a:spcPts val="1000"/>
              </a:spcBef>
              <a:buClr>
                <a:srgbClr val="7030A0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32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The effects of </a:t>
            </a: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Microsoft 365 Suite.</a:t>
            </a:r>
          </a:p>
          <a:p>
            <a:pPr marL="457200" indent="-457200">
              <a:spcBef>
                <a:spcPts val="1000"/>
              </a:spcBef>
              <a:buClr>
                <a:srgbClr val="7030A0"/>
              </a:buClr>
              <a:buSzPct val="80000"/>
              <a:buFont typeface="Wingdings" panose="05000000000000000000" pitchFamily="2" charset="2"/>
              <a:buChar char="Ø"/>
            </a:pP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Promoting staff’s confidence in the technology usage.</a:t>
            </a:r>
          </a:p>
        </p:txBody>
      </p:sp>
    </p:spTree>
    <p:extLst>
      <p:ext uri="{BB962C8B-B14F-4D97-AF65-F5344CB8AC3E}">
        <p14:creationId xmlns:p14="http://schemas.microsoft.com/office/powerpoint/2010/main" val="10223822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5F46051-7EC1-BFD7-6F1E-2ED86A7FD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797" y="374500"/>
            <a:ext cx="9774702" cy="1189605"/>
          </a:xfrm>
        </p:spPr>
        <p:txBody>
          <a:bodyPr anchor="b">
            <a:normAutofit/>
          </a:bodyPr>
          <a:lstStyle/>
          <a:p>
            <a:pPr algn="ctr"/>
            <a:r>
              <a:rPr lang="en-US" sz="4400" b="1" u="sng" dirty="0">
                <a:latin typeface="Algerian" panose="04020705040A02060702" pitchFamily="82" charset="0"/>
                <a:ea typeface="Verdana" panose="020B0604030504040204" pitchFamily="34" charset="0"/>
              </a:rPr>
              <a:t>ORGANISATION INTRODUCTION</a:t>
            </a:r>
            <a:r>
              <a:rPr lang="en-US" sz="3600" b="1" u="sng" dirty="0">
                <a:latin typeface="Imprint MT Shadow" panose="04020605060303030202" pitchFamily="82" charset="0"/>
                <a:ea typeface="Verdana" panose="020B0604030504040204" pitchFamily="34" charset="0"/>
              </a:rPr>
              <a:t> </a:t>
            </a:r>
            <a:br>
              <a:rPr lang="en-US" sz="3600" b="1" u="sng" dirty="0">
                <a:latin typeface="Imprint MT Shadow" panose="04020605060303030202" pitchFamily="82" charset="0"/>
                <a:ea typeface="Verdana" panose="020B0604030504040204" pitchFamily="34" charset="0"/>
              </a:rPr>
            </a:br>
            <a:r>
              <a:rPr lang="en-US" sz="3200" b="1" dirty="0">
                <a:latin typeface="Verdana" panose="020B0604030504040204" pitchFamily="34" charset="0"/>
                <a:ea typeface="Verdana" panose="020B0604030504040204" pitchFamily="34" charset="0"/>
              </a:rPr>
              <a:t>(</a:t>
            </a:r>
            <a:r>
              <a:rPr lang="en-US" sz="3200" b="1" i="1" dirty="0">
                <a:latin typeface="Imprint MT Shadow" panose="04020605060303030202" pitchFamily="82" charset="0"/>
                <a:ea typeface="Verdana" panose="020B0604030504040204" pitchFamily="34" charset="0"/>
              </a:rPr>
              <a:t>Sunrise Residential Care Home</a:t>
            </a:r>
            <a:r>
              <a:rPr lang="en-US" sz="3200" b="1" dirty="0">
                <a:latin typeface="Verdana" panose="020B0604030504040204" pitchFamily="34" charset="0"/>
                <a:ea typeface="Verdana" panose="020B0604030504040204" pitchFamily="34" charset="0"/>
              </a:rPr>
              <a:t>)</a:t>
            </a:r>
            <a:endParaRPr lang="en-US" b="1" dirty="0"/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9A3329DE-F670-EFBE-CAEA-FE0C8EEB5D6F}"/>
              </a:ext>
            </a:extLst>
          </p:cNvPr>
          <p:cNvSpPr>
            <a:spLocks/>
          </p:cNvSpPr>
          <p:nvPr/>
        </p:nvSpPr>
        <p:spPr>
          <a:xfrm>
            <a:off x="1099078" y="1700230"/>
            <a:ext cx="2307367" cy="716409"/>
          </a:xfrm>
          <a:prstGeom prst="rect">
            <a:avLst/>
          </a:prstGeom>
        </p:spPr>
        <p:txBody>
          <a:bodyPr/>
          <a:lstStyle/>
          <a:p>
            <a:pPr algn="ctr" defTabSz="251460">
              <a:spcAft>
                <a:spcPts val="600"/>
              </a:spcAft>
            </a:pPr>
            <a:r>
              <a:rPr lang="en-US" sz="2400" b="1" u="sng" kern="1200" dirty="0">
                <a:solidFill>
                  <a:srgbClr val="7030A0"/>
                </a:solidFill>
                <a:latin typeface="Stencil" panose="040409050D0802020404" pitchFamily="82" charset="0"/>
                <a:ea typeface="Verdana" panose="020B0604030504040204" pitchFamily="34" charset="0"/>
              </a:rPr>
              <a:t>Company Description</a:t>
            </a:r>
            <a:endParaRPr lang="en-US" sz="2400" b="1" u="sng" dirty="0">
              <a:solidFill>
                <a:srgbClr val="7030A0"/>
              </a:solidFill>
              <a:latin typeface="Stencil" panose="040409050D0802020404" pitchFamily="82" charset="0"/>
              <a:ea typeface="Verdana" panose="020B0604030504040204" pitchFamily="34" charset="0"/>
            </a:endParaRP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C8348287-F772-F025-EB96-58E6DF1A04CE}"/>
              </a:ext>
            </a:extLst>
          </p:cNvPr>
          <p:cNvSpPr>
            <a:spLocks/>
          </p:cNvSpPr>
          <p:nvPr/>
        </p:nvSpPr>
        <p:spPr>
          <a:xfrm>
            <a:off x="844062" y="2639502"/>
            <a:ext cx="3038621" cy="2813258"/>
          </a:xfrm>
          <a:prstGeom prst="rect">
            <a:avLst/>
          </a:prstGeom>
        </p:spPr>
        <p:txBody>
          <a:bodyPr/>
          <a:lstStyle/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</a:rPr>
              <a:t>Medium sized Family</a:t>
            </a:r>
            <a:r>
              <a:rPr lang="en-US" kern="120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 business started in 1987.</a:t>
            </a:r>
          </a:p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</a:rPr>
              <a:t>Supporting and caring for older adults with dementia, mobility issues, and long term health conditions.</a:t>
            </a:r>
            <a:endParaRPr lang="en-US" dirty="0"/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23B6F3B2-980B-E27C-6D11-17DEAA2A7F95}"/>
              </a:ext>
            </a:extLst>
          </p:cNvPr>
          <p:cNvSpPr>
            <a:spLocks/>
          </p:cNvSpPr>
          <p:nvPr/>
        </p:nvSpPr>
        <p:spPr>
          <a:xfrm>
            <a:off x="3684618" y="1685850"/>
            <a:ext cx="3207433" cy="874414"/>
          </a:xfrm>
          <a:prstGeom prst="rect">
            <a:avLst/>
          </a:prstGeom>
        </p:spPr>
        <p:txBody>
          <a:bodyPr/>
          <a:lstStyle/>
          <a:p>
            <a:pPr algn="ctr" defTabSz="251460">
              <a:spcAft>
                <a:spcPts val="600"/>
              </a:spcAft>
            </a:pPr>
            <a:r>
              <a:rPr lang="en-US" sz="2400" b="1" u="sng" dirty="0">
                <a:solidFill>
                  <a:srgbClr val="7030A0"/>
                </a:solidFill>
                <a:latin typeface="Stencil" panose="040409050D0802020404" pitchFamily="82" charset="0"/>
              </a:rPr>
              <a:t>Company Technical Details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A5050EDD-1803-F066-DF30-03ADD5D88F14}"/>
              </a:ext>
            </a:extLst>
          </p:cNvPr>
          <p:cNvSpPr>
            <a:spLocks/>
          </p:cNvSpPr>
          <p:nvPr/>
        </p:nvSpPr>
        <p:spPr>
          <a:xfrm>
            <a:off x="4018515" y="2639502"/>
            <a:ext cx="2360047" cy="2516395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kern="120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1 Director </a:t>
            </a:r>
          </a:p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 25 Employees</a:t>
            </a:r>
          </a:p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35 residents</a:t>
            </a:r>
          </a:p>
          <a:p>
            <a:pPr marL="285750" indent="-285750" defTabSz="25146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kern="120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</a:rPr>
              <a:t>Some visiting health professionals.</a:t>
            </a:r>
          </a:p>
        </p:txBody>
      </p:sp>
      <p:sp>
        <p:nvSpPr>
          <p:cNvPr id="24" name="Text Placeholder 6">
            <a:extLst>
              <a:ext uri="{FF2B5EF4-FFF2-40B4-BE49-F238E27FC236}">
                <a16:creationId xmlns:a16="http://schemas.microsoft.com/office/drawing/2014/main" id="{5C6658E9-F09F-30EC-44AD-B89CABE4B909}"/>
              </a:ext>
            </a:extLst>
          </p:cNvPr>
          <p:cNvSpPr>
            <a:spLocks/>
          </p:cNvSpPr>
          <p:nvPr/>
        </p:nvSpPr>
        <p:spPr>
          <a:xfrm>
            <a:off x="7170224" y="1683158"/>
            <a:ext cx="1742231" cy="874413"/>
          </a:xfrm>
          <a:prstGeom prst="rect">
            <a:avLst/>
          </a:prstGeom>
        </p:spPr>
        <p:txBody>
          <a:bodyPr/>
          <a:lstStyle/>
          <a:p>
            <a:pPr algn="ctr" defTabSz="251460">
              <a:spcAft>
                <a:spcPts val="600"/>
              </a:spcAft>
            </a:pPr>
            <a:r>
              <a:rPr lang="en-US" sz="2400" b="1" u="sng" dirty="0">
                <a:solidFill>
                  <a:srgbClr val="7030A0"/>
                </a:solidFill>
                <a:latin typeface="Stencil" panose="040409050D0802020404" pitchFamily="82" charset="0"/>
              </a:rPr>
              <a:t>Company Services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45BA63C4-B3C4-45F9-832F-0BD7CD94847E}"/>
              </a:ext>
            </a:extLst>
          </p:cNvPr>
          <p:cNvSpPr>
            <a:spLocks/>
          </p:cNvSpPr>
          <p:nvPr/>
        </p:nvSpPr>
        <p:spPr>
          <a:xfrm>
            <a:off x="7050077" y="2682009"/>
            <a:ext cx="1742231" cy="1979038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marL="285750" indent="-285750" defTabSz="25146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Providing long term care for older adults.</a:t>
            </a:r>
            <a:endParaRPr lang="en-US" sz="2000" kern="1200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D37631-245D-1638-0F43-06EA918A5E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8912455" y="2298790"/>
            <a:ext cx="3020419" cy="3116408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chemeClr val="accent3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reflection blurRad="6350" stA="50000" endA="300" endPos="55500" dist="50800" dir="5400000" sy="-100000" algn="bl" rotWithShape="0"/>
            <a:softEdge rad="635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/>
        </p:spPr>
      </p:pic>
    </p:spTree>
    <p:extLst>
      <p:ext uri="{BB962C8B-B14F-4D97-AF65-F5344CB8AC3E}">
        <p14:creationId xmlns:p14="http://schemas.microsoft.com/office/powerpoint/2010/main" val="20559324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B8AA6ECD-F7E4-4792-1F37-C099C61AD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363" y="594194"/>
            <a:ext cx="10172114" cy="1107996"/>
          </a:xfrm>
        </p:spPr>
        <p:txBody>
          <a:bodyPr/>
          <a:lstStyle/>
          <a:p>
            <a:r>
              <a:rPr lang="en-US" sz="3600" b="1" u="sng" dirty="0">
                <a:latin typeface="Algerian" panose="04020705040A02060702" pitchFamily="82" charset="0"/>
                <a:ea typeface="Verdana" panose="020B0604030504040204" pitchFamily="34" charset="0"/>
              </a:rPr>
              <a:t>REASONS FOR ADOPTING TECHNOLOGY USE </a:t>
            </a:r>
            <a:br>
              <a:rPr lang="en-US" sz="3600" b="1" u="sng" dirty="0">
                <a:latin typeface="Algerian" panose="04020705040A02060702" pitchFamily="82" charset="0"/>
                <a:ea typeface="Verdana" panose="020B0604030504040204" pitchFamily="34" charset="0"/>
              </a:rPr>
            </a:br>
            <a:r>
              <a:rPr lang="en-US" sz="3600" b="1" u="sng" dirty="0">
                <a:latin typeface="Algerian" panose="04020705040A02060702" pitchFamily="82" charset="0"/>
                <a:ea typeface="Verdana" panose="020B0604030504040204" pitchFamily="34" charset="0"/>
              </a:rPr>
              <a:t>AT SUNRISE RESIDENTIAL CARE HOME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A341CCD4-46FD-55F2-7EB3-4F4CD74A188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3674" y="1807841"/>
            <a:ext cx="6744285" cy="356601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2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3000" dirty="0">
                <a:latin typeface="Verdana" panose="020B0604030504040204" pitchFamily="34" charset="0"/>
                <a:ea typeface="Verdana" panose="020B0604030504040204" pitchFamily="34" charset="0"/>
              </a:rPr>
              <a:t>Improving quality of care.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3000" dirty="0">
                <a:latin typeface="Verdana" panose="020B0604030504040204" pitchFamily="34" charset="0"/>
                <a:ea typeface="Verdana" panose="020B0604030504040204" pitchFamily="34" charset="0"/>
              </a:rPr>
              <a:t>Improving service efficiency.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3000" dirty="0">
                <a:latin typeface="Verdana" panose="020B0604030504040204" pitchFamily="34" charset="0"/>
                <a:ea typeface="Verdana" panose="020B0604030504040204" pitchFamily="34" charset="0"/>
              </a:rPr>
              <a:t>To suit the new worldwide online service e-delivery methodologies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3000" dirty="0">
                <a:latin typeface="Verdana" panose="020B0604030504040204" pitchFamily="34" charset="0"/>
                <a:ea typeface="Verdana" panose="020B0604030504040204" pitchFamily="34" charset="0"/>
              </a:rPr>
              <a:t>Single point share-source of information for smoother operations.</a:t>
            </a:r>
          </a:p>
          <a:p>
            <a:pPr marL="0" indent="0">
              <a:buNone/>
            </a:pPr>
            <a:endParaRPr lang="en-GB" sz="1900" dirty="0">
              <a:latin typeface="Verdana" panose="020B0604030504040204" pitchFamily="34" charset="0"/>
              <a:ea typeface="Verdana" panose="020B0604030504040204" pitchFamily="34" charset="0"/>
            </a:endParaRP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189E2FE7-AF25-F35A-A054-A2B5414AA9EC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rcRect l="11854" r="11854"/>
          <a:stretch/>
        </p:blipFill>
        <p:spPr>
          <a:xfrm>
            <a:off x="7809913" y="1807841"/>
            <a:ext cx="3541542" cy="3101784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softEdge rad="635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/>
        </p:spPr>
      </p:pic>
    </p:spTree>
    <p:extLst>
      <p:ext uri="{BB962C8B-B14F-4D97-AF65-F5344CB8AC3E}">
        <p14:creationId xmlns:p14="http://schemas.microsoft.com/office/powerpoint/2010/main" val="3632430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54454-E11C-7004-D53A-3405301BE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015" y="661182"/>
            <a:ext cx="9296401" cy="1038237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GB" sz="5400" b="1" u="sng" dirty="0">
                <a:latin typeface="Algerian" panose="04020705040A02060702" pitchFamily="82" charset="0"/>
                <a:ea typeface="Verdana" panose="020B0604030504040204" pitchFamily="34" charset="0"/>
              </a:rPr>
              <a:t>SUNRISE DIGITAL PLATFORMS</a:t>
            </a:r>
          </a:p>
        </p:txBody>
      </p:sp>
      <p:pic>
        <p:nvPicPr>
          <p:cNvPr id="5" name="Picture Placeholder 4" descr="A person using a computer and a phone&#10;&#10;Description automatically generated">
            <a:extLst>
              <a:ext uri="{FF2B5EF4-FFF2-40B4-BE49-F238E27FC236}">
                <a16:creationId xmlns:a16="http://schemas.microsoft.com/office/drawing/2014/main" id="{CB19C4B2-976C-0B11-E4A8-74CB22985B43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 rotWithShape="1">
          <a:blip r:embed="rId2"/>
          <a:srcRect l="21498" r="1" b="1"/>
          <a:stretch/>
        </p:blipFill>
        <p:spPr>
          <a:xfrm>
            <a:off x="7357403" y="1853419"/>
            <a:ext cx="3739293" cy="3573193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rgbClr val="00B0F0">
                <a:alpha val="40000"/>
              </a:srgb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softEdge rad="635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60FFDD2-3596-C6C4-8565-DAAF96227DD4}"/>
              </a:ext>
            </a:extLst>
          </p:cNvPr>
          <p:cNvSpPr txBox="1"/>
          <p:nvPr/>
        </p:nvSpPr>
        <p:spPr>
          <a:xfrm>
            <a:off x="761999" y="1853419"/>
            <a:ext cx="6595404" cy="3773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3200" b="1" dirty="0">
                <a:highlight>
                  <a:srgbClr val="E56925"/>
                </a:highlight>
                <a:latin typeface="Stencil" panose="040409050D0802020404" pitchFamily="82" charset="0"/>
                <a:ea typeface="Verdana" panose="020B0604030504040204" pitchFamily="34" charset="0"/>
                <a:cs typeface="+mj-cs"/>
              </a:rPr>
              <a:t>What technology platforms does the business use?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800" dirty="0">
              <a:latin typeface="Stencil" panose="040409050D0802020404" pitchFamily="82" charset="0"/>
              <a:ea typeface="+mj-ea"/>
              <a:cs typeface="+mj-cs"/>
            </a:endParaRP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Microsoft 365 Suite (Word, Excel, and PowerPoint)</a:t>
            </a:r>
          </a:p>
          <a:p>
            <a: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Microsoft Teams, OneDrive, and Outlook</a:t>
            </a:r>
          </a:p>
        </p:txBody>
      </p:sp>
    </p:spTree>
    <p:extLst>
      <p:ext uri="{BB962C8B-B14F-4D97-AF65-F5344CB8AC3E}">
        <p14:creationId xmlns:p14="http://schemas.microsoft.com/office/powerpoint/2010/main" val="3933224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745F9-495C-9511-5D8E-4902D01AC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27" y="470527"/>
            <a:ext cx="10213145" cy="1126156"/>
          </a:xfrm>
        </p:spPr>
        <p:txBody>
          <a:bodyPr>
            <a:normAutofit/>
          </a:bodyPr>
          <a:lstStyle/>
          <a:p>
            <a:r>
              <a:rPr lang="en-GB" sz="3600" b="1" u="sng" spc="-50" dirty="0">
                <a:ln w="3175">
                  <a:noFill/>
                </a:ln>
                <a:latin typeface="Algerian" panose="04020705040A02060702" pitchFamily="82" charset="0"/>
                <a:ea typeface="Verdana" panose="020B0604030504040204" pitchFamily="34" charset="0"/>
                <a:cs typeface="Segoe UI" pitchFamily="34" charset="0"/>
              </a:rPr>
              <a:t>BENEFITS OF USING MS POWERPOINT AT SUNRISE RESIDENTIAL CARE HOME: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1246C24-A54D-661C-FB47-9C28C1E37A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7188590" y="1925710"/>
            <a:ext cx="4314093" cy="3335607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softEdge rad="1270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>
            <a:bevelT w="139700" h="139700" prst="divot"/>
          </a:sp3d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2D825F-EA5D-6398-D696-265E10D6F8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9317" y="1925710"/>
            <a:ext cx="6386732" cy="3940518"/>
          </a:xfrm>
        </p:spPr>
        <p:txBody>
          <a:bodyPr>
            <a:no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Effective delivery of staff training.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Displaying visual aids on monitors/screens e.g. food menu in the dining hall, and other relevant operational information.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 Demonstrating and displaying activity features for service users and staff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>
                <a:latin typeface="Verdana" panose="020B0604030504040204" pitchFamily="34" charset="0"/>
                <a:ea typeface="Verdana" panose="020B0604030504040204" pitchFamily="34" charset="0"/>
              </a:rPr>
              <a:t>Effective interpretation for statistics and performance during meetings and handovers</a:t>
            </a:r>
          </a:p>
        </p:txBody>
      </p:sp>
    </p:spTree>
    <p:extLst>
      <p:ext uri="{BB962C8B-B14F-4D97-AF65-F5344CB8AC3E}">
        <p14:creationId xmlns:p14="http://schemas.microsoft.com/office/powerpoint/2010/main" val="27739633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54454-E11C-7004-D53A-3405301BE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335194"/>
            <a:ext cx="10668000" cy="83945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 sz="4400" u="sng" dirty="0">
                <a:latin typeface="Algerian" panose="04020705040A02060702" pitchFamily="82" charset="0"/>
                <a:ea typeface="Verdana" panose="020B0604030504040204" pitchFamily="34" charset="0"/>
              </a:rPr>
              <a:t>LIMITATIONS OF MS POWERPOINT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0FFDD2-3596-C6C4-8565-DAAF96227DD4}"/>
              </a:ext>
            </a:extLst>
          </p:cNvPr>
          <p:cNvSpPr txBox="1"/>
          <p:nvPr/>
        </p:nvSpPr>
        <p:spPr>
          <a:xfrm>
            <a:off x="1052231" y="1252955"/>
            <a:ext cx="10087538" cy="4352089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GB" sz="5000" b="1" dirty="0">
              <a:latin typeface="Verdana" panose="020B0604030504040204" pitchFamily="34" charset="0"/>
              <a:ea typeface="Verdana" panose="020B0604030504040204" pitchFamily="34" charset="0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GB" sz="6000" b="1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MS POWERPOINT </a:t>
            </a:r>
            <a:r>
              <a:rPr lang="en-GB" sz="50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is prone to digital disruption because not all staff are digitally literate.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GB" sz="2300" b="1" dirty="0">
              <a:latin typeface="Verdana" panose="020B0604030504040204" pitchFamily="34" charset="0"/>
              <a:ea typeface="Verdana" panose="020B0604030504040204" pitchFamily="34" charset="0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GB" sz="5500" b="1" dirty="0">
                <a:latin typeface="Sitka Text" panose="02000505000000020004" pitchFamily="2" charset="0"/>
                <a:ea typeface="Verdana" panose="020B0604030504040204" pitchFamily="34" charset="0"/>
                <a:cs typeface="+mj-cs"/>
              </a:rPr>
              <a:t>“Digital disruption is the change that occurs when new digital technologies change customer experiences, business processes, and business models (Crittenden and Peterson, 2019).”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1500" dirty="0">
              <a:latin typeface="Verdana" panose="020B0604030504040204" pitchFamily="34" charset="0"/>
              <a:ea typeface="Verdana" panose="020B0604030504040204" pitchFamily="34" charset="0"/>
              <a:cs typeface="+mj-cs"/>
            </a:endParaRP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55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It requires investment in computer hardware.</a:t>
            </a: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55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The engineer calls out for repairs and IT support.</a:t>
            </a: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55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It requires comprehensive staff training.</a:t>
            </a: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55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It requires software updating and maintenance.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5500" dirty="0">
                <a:latin typeface="Verdana" panose="020B0604030504040204" pitchFamily="34" charset="0"/>
                <a:ea typeface="Verdana" panose="020B0604030504040204" pitchFamily="34" charset="0"/>
                <a:cs typeface="+mj-cs"/>
              </a:rPr>
              <a:t>It requires the installation of internet/Wi-Fi networks and electricity.</a:t>
            </a:r>
          </a:p>
        </p:txBody>
      </p:sp>
    </p:spTree>
    <p:extLst>
      <p:ext uri="{BB962C8B-B14F-4D97-AF65-F5344CB8AC3E}">
        <p14:creationId xmlns:p14="http://schemas.microsoft.com/office/powerpoint/2010/main" val="9372543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608E688-0D87-6730-140A-AD708EEA2B48}"/>
              </a:ext>
            </a:extLst>
          </p:cNvPr>
          <p:cNvSpPr/>
          <p:nvPr/>
        </p:nvSpPr>
        <p:spPr>
          <a:xfrm>
            <a:off x="7906758" y="1876983"/>
            <a:ext cx="3719184" cy="3623932"/>
          </a:xfrm>
          <a:prstGeom prst="rect">
            <a:avLst/>
          </a:prstGeom>
          <a:blipFill>
            <a:blip r:embed="rId2"/>
            <a:srcRect/>
            <a:stretch>
              <a:fillRect t="-7373" b="-7373"/>
            </a:stretch>
          </a:blipFill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3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1">
            <a:schemeClr val="accent3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PK" dirty="0">
              <a:effectLst>
                <a:innerShdw blurRad="114300">
                  <a:prstClr val="black"/>
                </a:innerShdw>
              </a:effectLst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8C5EA60-12FC-4FB7-9CED-CDC28177F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323557"/>
            <a:ext cx="10576561" cy="142083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300" u="sng" dirty="0">
                <a:solidFill>
                  <a:schemeClr val="accent1"/>
                </a:solidFill>
                <a:latin typeface="Baguet Script" panose="00000500000000000000" pitchFamily="2" charset="0"/>
              </a:rPr>
              <a:t>P</a:t>
            </a:r>
            <a:r>
              <a:rPr lang="en-US" u="sng" dirty="0">
                <a:solidFill>
                  <a:schemeClr val="accent1"/>
                </a:solidFill>
                <a:latin typeface="Baguet Script" panose="00000500000000000000" pitchFamily="2" charset="0"/>
              </a:rPr>
              <a:t>resented by</a:t>
            </a:r>
            <a:r>
              <a:rPr lang="en-US" dirty="0">
                <a:solidFill>
                  <a:schemeClr val="accent1"/>
                </a:solidFill>
                <a:latin typeface="Baguet Script" panose="00000500000000000000" pitchFamily="2" charset="0"/>
              </a:rPr>
              <a:t>: </a:t>
            </a:r>
            <a:r>
              <a:rPr lang="en-US" sz="4400" dirty="0">
                <a:solidFill>
                  <a:schemeClr val="accent1"/>
                </a:solidFill>
                <a:latin typeface="Baguet Script" panose="00000500000000000000" pitchFamily="2" charset="0"/>
              </a:rPr>
              <a:t>Neelam Shehzadi</a:t>
            </a:r>
            <a:br>
              <a:rPr lang="en-US" sz="6000" u="sng" dirty="0">
                <a:latin typeface="Algerian" panose="04020705040A02060702" pitchFamily="82" charset="0"/>
              </a:rPr>
            </a:br>
            <a:r>
              <a:rPr lang="en-US" sz="6000" u="sng" dirty="0">
                <a:latin typeface="Algerian" panose="04020705040A02060702" pitchFamily="82" charset="0"/>
              </a:rPr>
              <a:t>What is MS Outlook?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F36812B-2065-4A2B-B59B-8957022687B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1999" y="2191831"/>
            <a:ext cx="7722434" cy="36239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altLang="en-US" sz="3600" dirty="0">
                <a:latin typeface="Andalus" panose="02020603050405020304" pitchFamily="18" charset="-78"/>
                <a:cs typeface="Andalus" panose="02020603050405020304" pitchFamily="18" charset="-78"/>
              </a:rPr>
              <a:t>Microsoft Outlook </a:t>
            </a:r>
            <a:r>
              <a:rPr lang="en-US" altLang="en-US" sz="3600" b="0" dirty="0">
                <a:latin typeface="Andalus" panose="02020603050405020304" pitchFamily="18" charset="-78"/>
                <a:cs typeface="Andalus" panose="02020603050405020304" pitchFamily="18" charset="-78"/>
              </a:rPr>
              <a:t>is an email client and personal information management software that helps users manage their emails, calendars, contacts, and tasks. It's a tool that enables individuals and teams to stay organized, communicate effectively, and prioritize tasks.</a:t>
            </a:r>
          </a:p>
        </p:txBody>
      </p:sp>
    </p:spTree>
    <p:extLst>
      <p:ext uri="{BB962C8B-B14F-4D97-AF65-F5344CB8AC3E}">
        <p14:creationId xmlns:p14="http://schemas.microsoft.com/office/powerpoint/2010/main" val="1255229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D9E38B3-4686-8247-9625-49018D29F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458" y="1996213"/>
            <a:ext cx="9141397" cy="677108"/>
          </a:xfrm>
        </p:spPr>
        <p:txBody>
          <a:bodyPr/>
          <a:lstStyle/>
          <a:p>
            <a:r>
              <a:rPr lang="en-US" sz="4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Benefits:</a:t>
            </a:r>
            <a:endParaRPr lang="en-US" sz="4400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2CD4736-4D5A-B2D1-C485-43CE71D635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864" t="8367" r="12650" b="16750"/>
          <a:stretch>
            <a:fillRect/>
          </a:stretch>
        </p:blipFill>
        <p:spPr>
          <a:xfrm>
            <a:off x="8710947" y="1538103"/>
            <a:ext cx="2756527" cy="2525898"/>
          </a:xfrm>
          <a:prstGeom prst="rect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innerShdw blurRad="63500" dist="50800" dir="2700000">
              <a:prstClr val="black">
                <a:alpha val="50000"/>
              </a:prstClr>
            </a:innerShdw>
            <a:reflection blurRad="6350" stA="50000" endA="300" endPos="55500" dist="50800" dir="5400000" sy="-100000" algn="bl" rotWithShape="0"/>
          </a:effectLst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DCBA01B-ECA4-4938-872A-B38BEB13AC0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34452" y="2838099"/>
            <a:ext cx="10523095" cy="3112757"/>
          </a:xfrm>
        </p:spPr>
        <p:txBody>
          <a:bodyPr/>
          <a:lstStyle/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US" sz="2400" b="1" u="sng" dirty="0">
                <a:latin typeface="Bahnschrift" panose="020B0502040204020203" pitchFamily="34" charset="0"/>
              </a:rPr>
              <a:t>Manage Emails: </a:t>
            </a:r>
          </a:p>
          <a:p>
            <a:pPr algn="l"/>
            <a:r>
              <a:rPr lang="en-US" sz="2400" dirty="0"/>
              <a:t>	</a:t>
            </a:r>
            <a:r>
              <a:rPr lang="en-US" sz="2800" dirty="0"/>
              <a:t>O</a:t>
            </a:r>
            <a:r>
              <a:rPr lang="en-US" sz="2400" dirty="0"/>
              <a:t>utlook helps staff respond to emails quickly and </a:t>
            </a:r>
          </a:p>
          <a:p>
            <a:pPr algn="l"/>
            <a:r>
              <a:rPr lang="en-US" sz="2400" dirty="0"/>
              <a:t>efficiently</a:t>
            </a:r>
            <a:r>
              <a:rPr lang="en-US" sz="2800" dirty="0"/>
              <a:t>. </a:t>
            </a:r>
            <a:endParaRPr lang="en-US" sz="2400" dirty="0"/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US" sz="2400" b="1" u="sng" dirty="0">
                <a:latin typeface="Bahnschrift" panose="020B0502040204020203" pitchFamily="34" charset="0"/>
              </a:rPr>
              <a:t>Schedule Appointments:</a:t>
            </a:r>
          </a:p>
          <a:p>
            <a:pPr algn="l"/>
            <a:r>
              <a:rPr lang="en-US" sz="2400" dirty="0"/>
              <a:t>	</a:t>
            </a:r>
            <a:r>
              <a:rPr lang="en-US" sz="2800" dirty="0"/>
              <a:t>O</a:t>
            </a:r>
            <a:r>
              <a:rPr lang="en-US" sz="2400" dirty="0"/>
              <a:t>utlook's calendar feature helps staff schedule appointments and care activities</a:t>
            </a:r>
            <a:r>
              <a:rPr lang="en-US" sz="3200" dirty="0"/>
              <a:t>. </a:t>
            </a:r>
            <a:endParaRPr lang="en-US" sz="4800" dirty="0"/>
          </a:p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en-US" sz="2400" b="1" u="sng" dirty="0">
                <a:latin typeface="Bahnschrift" panose="020B0502040204020203" pitchFamily="34" charset="0"/>
              </a:rPr>
              <a:t>Track Tasks: </a:t>
            </a:r>
          </a:p>
          <a:p>
            <a:pPr algn="l"/>
            <a:r>
              <a:rPr lang="en-US" sz="2400" dirty="0"/>
              <a:t>	</a:t>
            </a:r>
            <a:r>
              <a:rPr lang="en-US" sz="2800" dirty="0"/>
              <a:t>O</a:t>
            </a:r>
            <a:r>
              <a:rPr lang="en-US" sz="2400" dirty="0"/>
              <a:t>utlook's task feature helps staff stay on top of care activities.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BEF498B-C0D3-3893-DDF5-67F2649551E7}"/>
              </a:ext>
            </a:extLst>
          </p:cNvPr>
          <p:cNvSpPr txBox="1"/>
          <p:nvPr/>
        </p:nvSpPr>
        <p:spPr>
          <a:xfrm>
            <a:off x="944380" y="569550"/>
            <a:ext cx="1052309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>
                <a:latin typeface="Bahnschrift" panose="020B0502040204020203" pitchFamily="34" charset="0"/>
              </a:rPr>
              <a:t>Microsoft Outlook in Care Homes:</a:t>
            </a:r>
          </a:p>
          <a:p>
            <a:r>
              <a:rPr lang="en-US" sz="2400" dirty="0">
                <a:latin typeface="+mn-lt"/>
              </a:rPr>
              <a:t>Outlook helps care homes like Sunrise Residential Care Home stay organized and communicate effectively.</a:t>
            </a:r>
            <a:endParaRPr lang="en-PK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0360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CE50E06-E63E-4F56-A2A4-9E76FE39B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8" y="539042"/>
            <a:ext cx="6808033" cy="967000"/>
          </a:xfrm>
          <a:ln>
            <a:noFill/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63500" sx="102000" sy="102000" algn="ctr" rotWithShape="0">
              <a:prstClr val="black">
                <a:alpha val="40000"/>
              </a:prstClr>
            </a:outerShdw>
            <a:reflection blurRad="6350" stA="50000" endA="300" endPos="900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>
            <a:normAutofit/>
          </a:bodyPr>
          <a:lstStyle/>
          <a:p>
            <a:pPr algn="ctr"/>
            <a:r>
              <a:rPr lang="en-US" sz="5400" u="sng" spc="-50" dirty="0">
                <a:ln w="3175"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  <a:cs typeface="Segoe UI" pitchFamily="34" charset="0"/>
              </a:rPr>
              <a:t>Challenges: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136B136-0EF5-B8BF-84F3-5BA6E8BBAA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0031" y="3743038"/>
            <a:ext cx="4303606" cy="2428824"/>
          </a:xfrm>
          <a:prstGeom prst="rect">
            <a:avLst/>
          </a:prstGeo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31B6B58-EF42-DC98-ACD9-FCF4FACB61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9092" y="1466700"/>
            <a:ext cx="4081725" cy="2573400"/>
          </a:xfrm>
          <a:prstGeom prst="rect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F984E2-31A5-468B-BDD2-9BF3D346F29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1999" y="1803104"/>
            <a:ext cx="6808033" cy="4032354"/>
          </a:xfrm>
          <a:effectLst>
            <a:glow rad="228600">
              <a:schemeClr val="accent2">
                <a:satMod val="175000"/>
                <a:alpha val="40000"/>
              </a:schemeClr>
            </a:glow>
            <a:outerShdw blurRad="57150" dist="19050" dir="5400000" algn="ctr" rotWithShape="0">
              <a:srgbClr val="000000">
                <a:alpha val="63000"/>
              </a:srgbClr>
            </a:out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lvl="1">
              <a:buFont typeface="Wingdings" panose="05000000000000000000" pitchFamily="2" charset="2"/>
              <a:buChar char="Ø"/>
            </a:pPr>
            <a:r>
              <a:rPr lang="en-US" sz="2400" b="1" u="sng" dirty="0">
                <a:latin typeface="Bahnschrift" panose="020B0502040204020203" pitchFamily="34" charset="0"/>
              </a:rPr>
              <a:t>Too Many Emails:</a:t>
            </a:r>
          </a:p>
          <a:p>
            <a:pPr marL="0" lvl="1" indent="0" algn="l">
              <a:buNone/>
            </a:pPr>
            <a:r>
              <a:rPr lang="en-US" sz="2400" b="1" dirty="0">
                <a:latin typeface="Bahnschrift" panose="020B0502040204020203" pitchFamily="34" charset="0"/>
              </a:rPr>
              <a:t>	</a:t>
            </a:r>
            <a:r>
              <a:rPr lang="en-US" sz="2200" dirty="0"/>
              <a:t>Staff might get overwhelmed with emails and struggle to prioritize.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400" b="1" u="sng" dirty="0">
                <a:latin typeface="Bahnschrift" panose="020B0502040204020203" pitchFamily="34" charset="0"/>
              </a:rPr>
              <a:t>Technology Issues: </a:t>
            </a:r>
          </a:p>
          <a:p>
            <a:pPr marL="0" lvl="1" indent="0">
              <a:buNone/>
            </a:pPr>
            <a:r>
              <a:rPr lang="en-US" dirty="0"/>
              <a:t>	</a:t>
            </a:r>
            <a:r>
              <a:rPr lang="en-US" sz="2200" dirty="0"/>
              <a:t>Staff need access to technology to use Outlook, which can be a problem in areas with poor internet.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400" b="1" u="sng" dirty="0">
                <a:latin typeface="Bahnschrift" panose="020B0502040204020203" pitchFamily="34" charset="0"/>
              </a:rPr>
              <a:t>Security:</a:t>
            </a:r>
          </a:p>
          <a:p>
            <a:pPr marL="0" lvl="1" indent="0">
              <a:buNone/>
            </a:pPr>
            <a:r>
              <a:rPr lang="en-US" dirty="0"/>
              <a:t>	</a:t>
            </a:r>
            <a:r>
              <a:rPr lang="en-US" sz="2200" dirty="0"/>
              <a:t>Care homes must protect sensitive resident information.</a:t>
            </a:r>
          </a:p>
        </p:txBody>
      </p:sp>
    </p:spTree>
    <p:extLst>
      <p:ext uri="{BB962C8B-B14F-4D97-AF65-F5344CB8AC3E}">
        <p14:creationId xmlns:p14="http://schemas.microsoft.com/office/powerpoint/2010/main" val="18114107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48FBE6B-DC67-4E64-80F4-CADE978D2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0091"/>
            <a:ext cx="10360702" cy="677108"/>
          </a:xfrm>
        </p:spPr>
        <p:txBody>
          <a:bodyPr/>
          <a:lstStyle/>
          <a:p>
            <a:pPr algn="ctr"/>
            <a:r>
              <a:rPr lang="en-US" altLang="en-US" sz="4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Uses in Care Homes:</a:t>
            </a:r>
            <a:endParaRPr lang="en-US" sz="44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E90A16C-1235-4DE1-9AE7-2F7599C83F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62000" y="1904999"/>
            <a:ext cx="7407639" cy="3431499"/>
          </a:xfrm>
        </p:spPr>
        <p:txBody>
          <a:bodyPr>
            <a:noAutofit/>
          </a:bodyPr>
          <a:lstStyle/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US" altLang="en-US" sz="2400" b="1" u="sng" dirty="0">
                <a:latin typeface="Bahnschrift" panose="020B0502040204020203" pitchFamily="34" charset="0"/>
              </a:rPr>
              <a:t>Communicate with Families:</a:t>
            </a:r>
            <a:r>
              <a:rPr lang="en-US" altLang="en-US" sz="2200" dirty="0">
                <a:latin typeface="+mj-lt"/>
              </a:rPr>
              <a:t> </a:t>
            </a:r>
          </a:p>
          <a:p>
            <a:pPr algn="just"/>
            <a:r>
              <a:rPr lang="en-US" altLang="en-US" sz="2200" dirty="0">
                <a:latin typeface="+mj-lt"/>
              </a:rPr>
              <a:t>	Outlook helps staff keep families informed about care plans and updates. </a:t>
            </a:r>
          </a:p>
          <a:p>
            <a:pPr algn="just"/>
            <a:endParaRPr lang="en-US" altLang="en-US" sz="1100" dirty="0">
              <a:latin typeface="+mj-lt"/>
            </a:endParaRP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US" altLang="en-US" sz="2400" b="1" u="sng" dirty="0">
                <a:latin typeface="Bahnschrift" panose="020B0502040204020203" pitchFamily="34" charset="0"/>
              </a:rPr>
              <a:t>Coordinate Care: </a:t>
            </a:r>
          </a:p>
          <a:p>
            <a:pPr algn="just"/>
            <a:r>
              <a:rPr lang="en-US" altLang="en-US" sz="2200" dirty="0">
                <a:latin typeface="+mj-lt"/>
              </a:rPr>
              <a:t>	Outlook helps staff schedule care activities and meetings.</a:t>
            </a:r>
          </a:p>
          <a:p>
            <a:pPr algn="just"/>
            <a:endParaRPr lang="en-US" altLang="en-US" sz="1400" dirty="0">
              <a:latin typeface="+mj-lt"/>
            </a:endParaRPr>
          </a:p>
          <a:p>
            <a:pPr marL="342900" indent="-342900" algn="just">
              <a:buFont typeface="Wingdings" panose="05000000000000000000" pitchFamily="2" charset="2"/>
              <a:buChar char="q"/>
            </a:pPr>
            <a:r>
              <a:rPr lang="en-US" altLang="en-US" sz="2400" b="1" u="sng" dirty="0">
                <a:latin typeface="Bahnschrift" panose="020B0502040204020203" pitchFamily="34" charset="0"/>
              </a:rPr>
              <a:t>Manage Care Plans: </a:t>
            </a:r>
          </a:p>
          <a:p>
            <a:pPr algn="just"/>
            <a:r>
              <a:rPr lang="en-US" altLang="en-US" sz="2200" dirty="0">
                <a:latin typeface="+mj-lt"/>
              </a:rPr>
              <a:t>	Outlook can help staff track medication schedules and care activities.</a:t>
            </a:r>
            <a:endParaRPr lang="en-US" altLang="en-US" sz="2200" b="0" dirty="0">
              <a:latin typeface="+mj-lt"/>
            </a:endParaRPr>
          </a:p>
        </p:txBody>
      </p:sp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2D5F75BB-A159-D197-3FC3-B2B862F65155}"/>
              </a:ext>
            </a:extLst>
          </p:cNvPr>
          <p:cNvSpPr/>
          <p:nvPr/>
        </p:nvSpPr>
        <p:spPr>
          <a:xfrm>
            <a:off x="8331199" y="1721072"/>
            <a:ext cx="3436079" cy="3431499"/>
          </a:xfrm>
          <a:prstGeom prst="flowChartConnector">
            <a:avLst/>
          </a:prstGeom>
          <a:solidFill>
            <a:srgbClr val="92D050"/>
          </a:solidFill>
          <a:ln w="28575"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8FF1B66-2703-8F4D-3147-81492E66A63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6857" y="1904999"/>
            <a:ext cx="3165510" cy="3116706"/>
          </a:xfrm>
          <a:prstGeom prst="flowChartConnector">
            <a:avLst/>
          </a:prstGeo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2234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1FCB9D-A07C-61F1-0ADE-ED92CEC2FBC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67581" y="1911467"/>
            <a:ext cx="6804819" cy="3589222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70000"/>
              </a:lnSpc>
            </a:pPr>
            <a:r>
              <a:rPr lang="en-US" sz="2800" dirty="0">
                <a:solidFill>
                  <a:schemeClr val="bg2"/>
                </a:solidFill>
                <a:latin typeface="Bahnschrift Light SemiCondensed" panose="020B0502040204020203" pitchFamily="34" charset="0"/>
              </a:rPr>
              <a:t>Digital literacy in care homes means using technology to improve care, communication, and well-being. For residents, it's about staying connected with loved ones and accessing fun activities. For staff, it's about efficient record-keeping, safe medication management, and better communication. It helps us deliver better care, saves time, and keeps everyone connected.</a:t>
            </a:r>
            <a:endParaRPr lang="en-PK" sz="2800" dirty="0">
              <a:solidFill>
                <a:schemeClr val="bg2"/>
              </a:solidFill>
              <a:latin typeface="Bahnschrift Light SemiCondensed" panose="020B0502040204020203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9F80F82-BE9B-D4B7-6CC4-41712C768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5301" y="1048043"/>
            <a:ext cx="9141397" cy="615553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900" u="sng" dirty="0">
                <a:solidFill>
                  <a:schemeClr val="accent1"/>
                </a:solidFill>
                <a:latin typeface="Baguet Script" panose="00000500000000000000" pitchFamily="2" charset="0"/>
              </a:rPr>
              <a:t>P</a:t>
            </a:r>
            <a:r>
              <a:rPr lang="en-US" u="sng" dirty="0">
                <a:solidFill>
                  <a:schemeClr val="accent1"/>
                </a:solidFill>
                <a:latin typeface="Baguet Script" panose="00000500000000000000" pitchFamily="2" charset="0"/>
              </a:rPr>
              <a:t>resented by</a:t>
            </a:r>
            <a:r>
              <a:rPr lang="en-US" dirty="0">
                <a:solidFill>
                  <a:schemeClr val="accent1"/>
                </a:solidFill>
                <a:latin typeface="Baguet Script" panose="00000500000000000000" pitchFamily="2" charset="0"/>
              </a:rPr>
              <a:t>: </a:t>
            </a:r>
            <a:r>
              <a:rPr lang="en-US" sz="4400" dirty="0">
                <a:solidFill>
                  <a:schemeClr val="accent1"/>
                </a:solidFill>
                <a:latin typeface="Baguet Script" panose="00000500000000000000" pitchFamily="2" charset="0"/>
              </a:rPr>
              <a:t>A</a:t>
            </a:r>
            <a:r>
              <a:rPr lang="en-US" dirty="0">
                <a:solidFill>
                  <a:schemeClr val="accent1"/>
                </a:solidFill>
                <a:latin typeface="Baguet Script" panose="00000500000000000000" pitchFamily="2" charset="0"/>
              </a:rPr>
              <a:t>ndleeb </a:t>
            </a:r>
            <a:r>
              <a:rPr lang="en-US" sz="4400" dirty="0">
                <a:solidFill>
                  <a:schemeClr val="accent1"/>
                </a:solidFill>
                <a:latin typeface="Baguet Script" panose="00000500000000000000" pitchFamily="2" charset="0"/>
              </a:rPr>
              <a:t>S</a:t>
            </a:r>
            <a:r>
              <a:rPr lang="en-US" dirty="0">
                <a:solidFill>
                  <a:schemeClr val="accent1"/>
                </a:solidFill>
                <a:latin typeface="Baguet Script" panose="00000500000000000000" pitchFamily="2" charset="0"/>
              </a:rPr>
              <a:t>aeed</a:t>
            </a:r>
            <a:br>
              <a:rPr lang="en-US" sz="100" u="sng" dirty="0">
                <a:solidFill>
                  <a:srgbClr val="007788"/>
                </a:solidFill>
              </a:rPr>
            </a:br>
            <a:r>
              <a:rPr lang="en-US" u="sng" dirty="0">
                <a:solidFill>
                  <a:schemeClr val="bg2"/>
                </a:solidFill>
                <a:latin typeface="Algerian" panose="04020705040A02060702" pitchFamily="82" charset="0"/>
              </a:rPr>
              <a:t>What Is Digital Literacy In Care Home?</a:t>
            </a:r>
            <a:endParaRPr lang="en-PK" u="sng" dirty="0">
              <a:solidFill>
                <a:schemeClr val="bg2"/>
              </a:solidFill>
              <a:latin typeface="Algerian" panose="04020705040A02060702" pitchFamily="82" charset="0"/>
            </a:endParaRPr>
          </a:p>
        </p:txBody>
      </p:sp>
      <p:pic>
        <p:nvPicPr>
          <p:cNvPr id="7" name="Picture Placeholder 3">
            <a:extLst>
              <a:ext uri="{FF2B5EF4-FFF2-40B4-BE49-F238E27FC236}">
                <a16:creationId xmlns:a16="http://schemas.microsoft.com/office/drawing/2014/main" id="{CCEE3FCB-93DD-B0E7-AABD-3D38FBC68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14" r="20214"/>
          <a:stretch>
            <a:fillRect/>
          </a:stretch>
        </p:blipFill>
        <p:spPr>
          <a:xfrm>
            <a:off x="8115300" y="1911467"/>
            <a:ext cx="3414713" cy="3374908"/>
          </a:xfrm>
          <a:prstGeom prst="rect">
            <a:avLst/>
          </a:prstGeom>
          <a:solidFill>
            <a:schemeClr val="bg1"/>
          </a:solidFill>
          <a:ln w="57150" cap="flat" cmpd="sng" algn="ctr">
            <a:noFill/>
            <a:prstDash val="lgDash"/>
            <a:round/>
            <a:headEnd type="none" w="med" len="med"/>
            <a:tailEnd type="none" w="med" len="med"/>
          </a:ln>
          <a:effectLst>
            <a:glow rad="228600">
              <a:srgbClr val="00B0F0">
                <a:alpha val="40000"/>
              </a:srgb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softEdge rad="63500"/>
          </a:effectLst>
          <a:scene3d>
            <a:camera prst="obliqueBottomRight"/>
            <a:lightRig rig="contrasting" dir="t">
              <a:rot lat="0" lon="0" rev="1500000"/>
            </a:lightRig>
          </a:scene3d>
          <a:sp3d prstMaterial="metal"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</p:pic>
    </p:spTree>
    <p:extLst>
      <p:ext uri="{BB962C8B-B14F-4D97-AF65-F5344CB8AC3E}">
        <p14:creationId xmlns:p14="http://schemas.microsoft.com/office/powerpoint/2010/main" val="40690085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D9E38B3-4686-8247-9625-49018D29F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2271" y="289758"/>
            <a:ext cx="9141397" cy="677108"/>
          </a:xfrm>
        </p:spPr>
        <p:txBody>
          <a:bodyPr/>
          <a:lstStyle/>
          <a:p>
            <a:r>
              <a:rPr lang="en-US" sz="4400" u="sng" dirty="0">
                <a:latin typeface="Algerian" panose="04020705040A02060702" pitchFamily="82" charset="0"/>
              </a:rPr>
              <a:t>Impact on Care Delivery</a:t>
            </a:r>
            <a:endParaRPr lang="en-US" sz="4400" b="1" u="sng" dirty="0">
              <a:solidFill>
                <a:schemeClr val="tx1"/>
              </a:solidFill>
              <a:latin typeface="Algerian" panose="04020705040A02060702" pitchFamily="82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DCBA01B-ECA4-4938-872A-B38BEB13AC0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34548" y="1478978"/>
            <a:ext cx="8167623" cy="2318843"/>
          </a:xfrm>
        </p:spPr>
        <p:txBody>
          <a:bodyPr/>
          <a:lstStyle/>
          <a:p>
            <a:pPr marL="457200" indent="-457200" algn="justLow">
              <a:buFont typeface="Arial" panose="020B0604020202020204" pitchFamily="34" charset="0"/>
              <a:buChar char="•"/>
            </a:pPr>
            <a:r>
              <a:rPr lang="en-US" sz="2400" b="1" u="sng" dirty="0"/>
              <a:t>Inaccurate Or Delayed Documentation:</a:t>
            </a:r>
          </a:p>
          <a:p>
            <a:pPr algn="justLow"/>
            <a:r>
              <a:rPr lang="en-US" sz="2400" b="1" dirty="0"/>
              <a:t>	</a:t>
            </a:r>
            <a:r>
              <a:rPr lang="en-US" sz="2200" dirty="0"/>
              <a:t>Staff lacking digital skills may struggle with record-keeping, risking care quality.</a:t>
            </a:r>
            <a:endParaRPr lang="en-US" sz="2200" u="sng" dirty="0"/>
          </a:p>
          <a:p>
            <a:pPr algn="justLow"/>
            <a:endParaRPr lang="en-US" sz="2200" dirty="0"/>
          </a:p>
          <a:p>
            <a:pPr marL="457200" indent="-457200" algn="justLow">
              <a:buFont typeface="Arial" panose="020B0604020202020204" pitchFamily="34" charset="0"/>
              <a:buChar char="•"/>
            </a:pPr>
            <a:r>
              <a:rPr lang="en-US" sz="2400" b="1" u="sng" dirty="0"/>
              <a:t>Monitoring Resident’s Health Irregularly: </a:t>
            </a:r>
          </a:p>
          <a:p>
            <a:pPr algn="justLow"/>
            <a:r>
              <a:rPr lang="en-US" sz="2200" dirty="0"/>
              <a:t>	Staff cannot use digital health tools correctly, harder to monitor resident health indicators like Blood Pressure, weight, blood sugar.</a:t>
            </a:r>
          </a:p>
          <a:p>
            <a:pPr algn="justLow"/>
            <a:endParaRPr lang="en-US" sz="2400" dirty="0"/>
          </a:p>
          <a:p>
            <a:pPr lvl="1" indent="0" algn="justLow">
              <a:buNone/>
            </a:pP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3ECEC2F-F6B0-EBC0-C835-D1578D687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50514" y="1082171"/>
            <a:ext cx="3100780" cy="3097862"/>
          </a:xfrm>
          <a:prstGeom prst="rect">
            <a:avLst/>
          </a:prstGeom>
          <a:ln w="38100">
            <a:solidFill>
              <a:schemeClr val="tx1"/>
            </a:solidFill>
            <a:prstDash val="dashDot"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6350" stA="50000" endA="300" endPos="550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  <a:bevelB prst="relaxedInset"/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81AE368-888F-04DF-5BF7-BC9138AFA9C6}"/>
              </a:ext>
            </a:extLst>
          </p:cNvPr>
          <p:cNvSpPr txBox="1"/>
          <p:nvPr/>
        </p:nvSpPr>
        <p:spPr>
          <a:xfrm>
            <a:off x="134548" y="3882258"/>
            <a:ext cx="11616745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Low">
              <a:buFont typeface="Arial" panose="020B0604020202020204" pitchFamily="34" charset="0"/>
              <a:buChar char="•"/>
            </a:pPr>
            <a:r>
              <a:rPr lang="en-US" sz="2400" b="1" u="sng" dirty="0"/>
              <a:t>Error in electronic care planning and records:</a:t>
            </a:r>
          </a:p>
          <a:p>
            <a:pPr algn="justLow"/>
            <a:r>
              <a:rPr lang="en-US" sz="2200" b="1" dirty="0"/>
              <a:t>	</a:t>
            </a:r>
            <a:r>
              <a:rPr lang="en-US" sz="2200" dirty="0"/>
              <a:t>Staff at Sunrise need to use computers well for digital records to avoid mistakes like wrong medicine doses. </a:t>
            </a:r>
          </a:p>
          <a:p>
            <a:pPr marL="342900" indent="-342900" algn="justLow">
              <a:buFont typeface="Arial" panose="020B0604020202020204" pitchFamily="34" charset="0"/>
              <a:buChar char="•"/>
            </a:pPr>
            <a:r>
              <a:rPr lang="en-US" sz="2400" b="1" u="sng" dirty="0"/>
              <a:t>Reduced efficiency in accessing resident information:</a:t>
            </a:r>
          </a:p>
          <a:p>
            <a:r>
              <a:rPr lang="en-US" sz="2200" dirty="0"/>
              <a:t>	Staff trouble with digital platforms , slower access to resident information, affecting response time, specially in emergencies.</a:t>
            </a:r>
            <a:endParaRPr lang="en-PK" sz="2200" dirty="0"/>
          </a:p>
        </p:txBody>
      </p:sp>
    </p:spTree>
    <p:extLst>
      <p:ext uri="{BB962C8B-B14F-4D97-AF65-F5344CB8AC3E}">
        <p14:creationId xmlns:p14="http://schemas.microsoft.com/office/powerpoint/2010/main" val="85230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8C5EA60-12FC-4FB7-9CED-CDC28177F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614361"/>
            <a:ext cx="10065658" cy="924153"/>
          </a:xfrm>
        </p:spPr>
        <p:txBody>
          <a:bodyPr>
            <a:normAutofit/>
          </a:bodyPr>
          <a:lstStyle/>
          <a:p>
            <a:pPr algn="ctr" defTabSz="932742">
              <a:lnSpc>
                <a:spcPct val="100000"/>
              </a:lnSpc>
            </a:pPr>
            <a:r>
              <a:rPr lang="en-US" sz="4800" u="sng" spc="-50" dirty="0">
                <a:ln w="3175">
                  <a:noFill/>
                </a:ln>
                <a:latin typeface="Algerian" panose="04020705040A02060702" pitchFamily="82" charset="0"/>
                <a:cs typeface="Segoe UI" pitchFamily="34" charset="0"/>
              </a:rPr>
              <a:t>Impact on Communication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87306D-63A4-3ED2-C676-D64854C8A0B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64457" y="1538514"/>
            <a:ext cx="10965544" cy="5094515"/>
          </a:xfrm>
        </p:spPr>
        <p:txBody>
          <a:bodyPr>
            <a:normAutofit lnSpcReduction="10000"/>
          </a:bodyPr>
          <a:lstStyle/>
          <a:p>
            <a:pPr marL="457200" indent="-457200" algn="justLow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3200" u="sng" dirty="0"/>
              <a:t>Internal Communication:</a:t>
            </a:r>
          </a:p>
          <a:p>
            <a:pPr algn="justLow">
              <a:spcBef>
                <a:spcPts val="0"/>
              </a:spcBef>
            </a:pPr>
            <a:r>
              <a:rPr lang="en-US" sz="2800" b="0" dirty="0"/>
              <a:t>	Staff not familiar with digital tools may miss updates, causing misunderstandings.</a:t>
            </a:r>
          </a:p>
          <a:p>
            <a:pPr marL="457200" indent="-457200" algn="justLow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3200" u="sng" dirty="0"/>
              <a:t>Talking To Doctor: </a:t>
            </a:r>
          </a:p>
          <a:p>
            <a:pPr algn="justLow">
              <a:spcBef>
                <a:spcPts val="0"/>
              </a:spcBef>
            </a:pPr>
            <a:r>
              <a:rPr lang="en-US" sz="2800" b="0" dirty="0"/>
              <a:t>	General Practitioner offices, hospitals, and pharmacies share information electronically. Staff technological issues might affect coordinated care.</a:t>
            </a:r>
          </a:p>
          <a:p>
            <a:pPr marL="457200" indent="-457200" algn="justLow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3200" u="sng" dirty="0"/>
              <a:t>Communication With Family:</a:t>
            </a:r>
          </a:p>
          <a:p>
            <a:pPr algn="justLow">
              <a:spcBef>
                <a:spcPts val="0"/>
              </a:spcBef>
            </a:pPr>
            <a:r>
              <a:rPr lang="en-US" sz="2800" b="0" dirty="0"/>
              <a:t>	Families use digital tools to check on residents' health; staff technical struggles can lead to isolation &amp; unhappiness.</a:t>
            </a:r>
            <a:endParaRPr lang="en-US" sz="3200" dirty="0"/>
          </a:p>
          <a:p>
            <a:pPr marL="457200" indent="-457200" algn="justLow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3200" u="sng" dirty="0"/>
              <a:t> Barriers To External Professional Collaboration:</a:t>
            </a:r>
            <a:r>
              <a:rPr lang="en-US" sz="3200" dirty="0"/>
              <a:t> </a:t>
            </a:r>
          </a:p>
          <a:p>
            <a:pPr algn="justLow">
              <a:spcBef>
                <a:spcPts val="0"/>
              </a:spcBef>
            </a:pPr>
            <a:r>
              <a:rPr lang="en-US" sz="2800" b="0" dirty="0"/>
              <a:t>	Limited digital literacy among Sunrise staff can hinder collaboration with external professionals like doctors or hospitals.</a:t>
            </a:r>
            <a:endParaRPr lang="en-PK" sz="2800" b="0" dirty="0"/>
          </a:p>
        </p:txBody>
      </p:sp>
    </p:spTree>
    <p:extLst>
      <p:ext uri="{BB962C8B-B14F-4D97-AF65-F5344CB8AC3E}">
        <p14:creationId xmlns:p14="http://schemas.microsoft.com/office/powerpoint/2010/main" val="3174066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48FBE6B-DC67-4E64-80F4-CADE978D2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98295"/>
            <a:ext cx="10668000" cy="615553"/>
          </a:xfrm>
        </p:spPr>
        <p:txBody>
          <a:bodyPr/>
          <a:lstStyle/>
          <a:p>
            <a:pPr algn="ctr"/>
            <a:r>
              <a:rPr lang="en-US" u="sng" dirty="0">
                <a:latin typeface="Algerian" panose="04020705040A02060702" pitchFamily="82" charset="0"/>
              </a:rPr>
              <a:t> Impact on Teamworking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E90A16C-1235-4DE1-9AE7-2F7599C83F9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9764" y="1124858"/>
            <a:ext cx="11360522" cy="1851255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b="1" u="sng" dirty="0">
                <a:latin typeface="Arial" panose="020B0604020202020204" pitchFamily="34" charset="0"/>
              </a:rPr>
              <a:t>Unequal workload distribution: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 sz="1500" dirty="0">
              <a:latin typeface="Arial" panose="020B060402020202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</a:rPr>
              <a:t>	Tech-savvy staff end up doing all technological work, leading to dissatisfaction &amp; exhaustion.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 sz="1000" dirty="0">
              <a:latin typeface="Arial" panose="020B0604020202020204" pitchFamily="34" charset="0"/>
            </a:endParaRPr>
          </a:p>
          <a:p>
            <a:endParaRPr lang="en-US" altLang="en-US" sz="16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b="1" u="sng" dirty="0">
                <a:latin typeface="Arial" panose="020B0604020202020204" pitchFamily="34" charset="0"/>
              </a:rPr>
              <a:t>Less collaboration: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 sz="1400" dirty="0">
              <a:latin typeface="Arial" panose="020B060402020202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</a:rPr>
              <a:t>	Digital tools for shift handovers and documents </a:t>
            </a:r>
            <a:r>
              <a:rPr lang="en-US" altLang="en-US" sz="2400" dirty="0"/>
              <a:t> might limit teamwork due to</a:t>
            </a:r>
            <a:endParaRPr lang="en-US" altLang="en-US" sz="2400" dirty="0"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90F8A1-B571-7725-6AA2-5AF8355AE2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5003" y="2976112"/>
            <a:ext cx="4100887" cy="2757030"/>
          </a:xfrm>
          <a:prstGeom prst="rect">
            <a:avLst/>
          </a:prstGeom>
          <a:ln w="76200" cap="rnd" cmpd="dbl">
            <a:solidFill>
              <a:schemeClr val="accent5">
                <a:lumMod val="50000"/>
              </a:schemeClr>
            </a:solidFill>
            <a:prstDash val="lgDashDot"/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AA90FC-DF0F-6E29-44F4-851DBB0897A9}"/>
              </a:ext>
            </a:extLst>
          </p:cNvPr>
          <p:cNvSpPr txBox="1"/>
          <p:nvPr/>
        </p:nvSpPr>
        <p:spPr>
          <a:xfrm>
            <a:off x="366783" y="2794754"/>
            <a:ext cx="7383132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200" dirty="0"/>
              <a:t>information sharing issues.</a:t>
            </a:r>
          </a:p>
          <a:p>
            <a:endParaRPr lang="en-US" altLang="en-US" sz="4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200" b="1" u="sng" dirty="0"/>
              <a:t>Lower staff morale:</a:t>
            </a:r>
          </a:p>
          <a:p>
            <a:r>
              <a:rPr lang="en-US" altLang="en-US" sz="2400" dirty="0"/>
              <a:t>	</a:t>
            </a:r>
            <a:r>
              <a:rPr lang="en-US" altLang="en-US" sz="2200" dirty="0"/>
              <a:t>Low staff morale can happen if employees feel uncomfortable with technology, leading to feelings of humiliation, stress, or being under appreciated.</a:t>
            </a:r>
          </a:p>
          <a:p>
            <a:endParaRPr lang="en-US" altLang="en-US" sz="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200" b="1" u="sng" dirty="0"/>
              <a:t>Reduced trust and team cohesion:</a:t>
            </a:r>
          </a:p>
          <a:p>
            <a:r>
              <a:rPr lang="en-US" altLang="en-US" sz="2000" dirty="0"/>
              <a:t>	</a:t>
            </a:r>
            <a:r>
              <a:rPr lang="en-US" altLang="en-US" sz="2200" dirty="0"/>
              <a:t>When technological issues disrupt digital communication, team trust and collaboration suffer.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551686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0382686-15B7-DED8-E082-591CA2DDA80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14598" y="1399706"/>
            <a:ext cx="10957810" cy="4521409"/>
          </a:xfrm>
        </p:spPr>
        <p:txBody>
          <a:bodyPr/>
          <a:lstStyle/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sz="1600" dirty="0"/>
              <a:t>Brett, J., Anthony, M., 2020. Evolving Digital Leadership.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sz="1600" dirty="0"/>
              <a:t>Bhowmik, S. (2017). Cloud Computing. Cambridge: Cambridge University Press.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sz="1600" dirty="0"/>
              <a:t>Chaffey, D and Ellis-Chadwick, F., 2012. Digital Marketing Harlow, United Kingdom: Pearson Education.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sz="1600" dirty="0"/>
              <a:t>Microsoft. (2023) </a:t>
            </a:r>
            <a:r>
              <a:rPr lang="en-US" sz="1600" i="1" dirty="0"/>
              <a:t>About Outlook – Microsoft Support.</a:t>
            </a:r>
            <a:r>
              <a:rPr lang="en-US" sz="1600" dirty="0"/>
              <a:t> Available at: https://support.microsoft.com/en-us/outlook.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sz="1600" dirty="0"/>
              <a:t>Microsoft. (2024) </a:t>
            </a:r>
            <a:r>
              <a:rPr lang="en-US" sz="1600" i="1" dirty="0"/>
              <a:t>Get started with Outlook.</a:t>
            </a:r>
            <a:r>
              <a:rPr lang="en-US" sz="1600" dirty="0"/>
              <a:t> Available at: https://learn.microsoft.com/en-us/outlook/.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sz="1600" dirty="0"/>
              <a:t>Microsoft 365 Blog. (2024) </a:t>
            </a:r>
            <a:r>
              <a:rPr lang="en-US" sz="1600" i="1" dirty="0"/>
              <a:t>New updates and features in Microsoft Outlook.</a:t>
            </a:r>
            <a:r>
              <a:rPr lang="en-US" sz="1600" dirty="0"/>
              <a:t> Available at: </a:t>
            </a:r>
            <a:r>
              <a:rPr lang="en-US" sz="16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https://www.microsoft.com/en-us/microsoft-365/blog/</a:t>
            </a:r>
            <a:r>
              <a:rPr lang="en-US" sz="1600" dirty="0"/>
              <a:t> .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sz="1600" dirty="0"/>
              <a:t>Broadbent, E., &amp;  </a:t>
            </a:r>
            <a:r>
              <a:rPr lang="en-US" sz="1600" dirty="0" err="1"/>
              <a:t>Pantic</a:t>
            </a:r>
            <a:r>
              <a:rPr lang="en-US" sz="1600" dirty="0"/>
              <a:t>, D. (2016). Digital Health Skills in Care Homes. Journal of Gerontology, 71(5), 633-638. 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sz="1600" dirty="0"/>
              <a:t>Damant, J., &amp; Knapp, M. (2018). Digital Technology in Care Homes: A Rapid Review. International Journal of Care and Caring, 2(1), 7-24. 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r>
              <a:rPr lang="en-US" sz="1600" dirty="0"/>
              <a:t>Kingsley, P., &amp; Babic-Illman, N. (2020). The Role of Digital Literacy in Supporting Care Home Staff. Journal of Adult Protection, 22(3), 147-158. </a:t>
            </a:r>
          </a:p>
          <a:p>
            <a:pPr marL="342900" indent="-342900" algn="l">
              <a:lnSpc>
                <a:spcPct val="150000"/>
              </a:lnSpc>
              <a:buFont typeface="+mj-lt"/>
              <a:buAutoNum type="arabicParenR"/>
            </a:pPr>
            <a:endParaRPr lang="en-PK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ED93E99-3755-67D9-21A2-62624F76E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0370" y="408084"/>
            <a:ext cx="9141397" cy="738664"/>
          </a:xfrm>
        </p:spPr>
        <p:txBody>
          <a:bodyPr/>
          <a:lstStyle/>
          <a:p>
            <a:r>
              <a:rPr lang="en-US" sz="4800" u="sng" dirty="0"/>
              <a:t>Reference list:</a:t>
            </a:r>
            <a:endParaRPr lang="en-PK" sz="4800" u="sng" dirty="0"/>
          </a:p>
        </p:txBody>
      </p:sp>
    </p:spTree>
    <p:extLst>
      <p:ext uri="{BB962C8B-B14F-4D97-AF65-F5344CB8AC3E}">
        <p14:creationId xmlns:p14="http://schemas.microsoft.com/office/powerpoint/2010/main" val="3475338351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Islander">
      <a:dk1>
        <a:srgbClr val="000000"/>
      </a:dk1>
      <a:lt1>
        <a:srgbClr val="FFFFFF"/>
      </a:lt1>
      <a:dk2>
        <a:srgbClr val="000000"/>
      </a:dk2>
      <a:lt2>
        <a:srgbClr val="E6E6E6"/>
      </a:lt2>
      <a:accent1>
        <a:srgbClr val="E56925"/>
      </a:accent1>
      <a:accent2>
        <a:srgbClr val="F19936"/>
      </a:accent2>
      <a:accent3>
        <a:srgbClr val="5DA3CC"/>
      </a:accent3>
      <a:accent4>
        <a:srgbClr val="B3DAD6"/>
      </a:accent4>
      <a:accent5>
        <a:srgbClr val="76B144"/>
      </a:accent5>
      <a:accent6>
        <a:srgbClr val="438F63"/>
      </a:accent6>
      <a:hlink>
        <a:srgbClr val="E2DD60"/>
      </a:hlink>
      <a:folHlink>
        <a:srgbClr val="E78576"/>
      </a:folHlink>
    </a:clrScheme>
    <a:fontScheme name="Custom 18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sian Pacific heritage_TM10131490_Win32_LH_v4" id="{B2A0ACF3-34FF-4C5A-A737-2558AC4C9FEA}" vid="{FBDB92CC-0A39-410B-A16B-8C101333048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F9CE79C-5104-4273-B83B-D03AD839A8F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E18D074-6F3D-488C-8220-03C2DEFDE854}">
  <ds:schemaRefs>
    <ds:schemaRef ds:uri="http://schemas.microsoft.com/office/2006/metadata/properties"/>
    <ds:schemaRef ds:uri="http://www.w3.org/2000/xmlns/"/>
    <ds:schemaRef ds:uri="71af3243-3dd4-4a8d-8c0d-dd76da1f02a5"/>
    <ds:schemaRef ds:uri="http://schemas.microsoft.com/sharepoint/v3"/>
    <ds:schemaRef ds:uri="http://www.w3.org/2001/XMLSchema-instance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1D141EBB-3386-4164-A294-111C6309E33E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Asian Pacific American Heritage Month presentation</Template>
  <TotalTime>685</TotalTime>
  <Words>1216</Words>
  <Application>Microsoft Office PowerPoint</Application>
  <PresentationFormat>Widescreen</PresentationFormat>
  <Paragraphs>139</Paragraphs>
  <Slides>17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1_Office Theme</vt:lpstr>
      <vt:lpstr>“evaluating the use of digital technology, tools, and techniques to enhance efficiency at Sunrise residential care home”</vt:lpstr>
      <vt:lpstr>Module Title: Digital Skills And Research Methods Module Code: LCHS4007_BIRM </vt:lpstr>
      <vt:lpstr>Presented by: Mason Tobias PRESENTATION INTRODUCTION</vt:lpstr>
      <vt:lpstr>ORGANISATION INTRODUCTION  (Sunrise Residential Care Home)</vt:lpstr>
      <vt:lpstr>REASONS FOR ADOPTING TECHNOLOGY USE  AT SUNRISE RESIDENTIAL CARE HOME</vt:lpstr>
      <vt:lpstr>SUNRISE DIGITAL PLATFORMS</vt:lpstr>
      <vt:lpstr>BENEFITS OF USING MS POWERPOINT AT SUNRISE RESIDENTIAL CARE HOME:</vt:lpstr>
      <vt:lpstr>LIMITATIONS OF MS POWERPOINT</vt:lpstr>
      <vt:lpstr>Presented by: Neelam Shehzadi What is MS Outlook?</vt:lpstr>
      <vt:lpstr>Benefits:</vt:lpstr>
      <vt:lpstr>Challenges:</vt:lpstr>
      <vt:lpstr>Uses in Care Homes:</vt:lpstr>
      <vt:lpstr>Presented by: Andleeb Saeed What Is Digital Literacy In Care Home?</vt:lpstr>
      <vt:lpstr>Impact on Care Delivery</vt:lpstr>
      <vt:lpstr>Impact on Communication</vt:lpstr>
      <vt:lpstr> Impact on Teamworking</vt:lpstr>
      <vt:lpstr>Reference list: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“evaluating the use of digital technology, tools, and techniques to enhance efficiency at Sunrise residential care home”</dc:title>
  <dc:subject/>
  <dc:creator>Samdana Salahudin</dc:creator>
  <cp:keywords/>
  <dc:description/>
  <cp:lastModifiedBy>MASON TOBIAS</cp:lastModifiedBy>
  <cp:revision>4</cp:revision>
  <dcterms:created xsi:type="dcterms:W3CDTF">2025-09-22T18:32:24Z</dcterms:created>
  <dcterms:modified xsi:type="dcterms:W3CDTF">2025-10-05T10:09:30Z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