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59925" autoAdjust="0"/>
  </p:normalViewPr>
  <p:slideViewPr>
    <p:cSldViewPr snapToGrid="0">
      <p:cViewPr varScale="1">
        <p:scale>
          <a:sx n="63" d="100"/>
          <a:sy n="63" d="100"/>
        </p:scale>
        <p:origin x="948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D9E8F-3329-49FC-A1FE-444DE48E381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45182-A09E-438D-8EB5-0E21ED01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36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45182-A09E-438D-8EB5-0E21ED01F22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355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45182-A09E-438D-8EB5-0E21ED01F22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74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45182-A09E-438D-8EB5-0E21ED01F2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384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392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322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61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93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637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946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779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470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474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966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7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C8FE4-769C-4565-A786-0D0F593C7D95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ED82B-5982-4BDB-8050-BCEBF895B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72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Working within the relationship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Clarifying, Probing and Challenging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199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with stories - Clarifying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Clients tell us their stories in different ways, they never start at the beginning and can often tell it in a very convoluted manner.</a:t>
            </a:r>
          </a:p>
          <a:p>
            <a:r>
              <a:rPr lang="en-GB" dirty="0" smtClean="0"/>
              <a:t>Sometimes it can be difficult to keep track of the client’s stories.</a:t>
            </a:r>
          </a:p>
          <a:p>
            <a:r>
              <a:rPr lang="en-GB" dirty="0" smtClean="0"/>
              <a:t>We need to sometimes interject and clarify.</a:t>
            </a:r>
          </a:p>
          <a:p>
            <a:r>
              <a:rPr lang="en-GB" dirty="0" smtClean="0"/>
              <a:t>How might we do this?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0284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Challenging and Clarifying Values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Respect – Core conditions</a:t>
            </a:r>
          </a:p>
          <a:p>
            <a:r>
              <a:rPr lang="en-GB" dirty="0" smtClean="0"/>
              <a:t>We do not need to be passive, however. We do not need to condone acts of aggression, violence or intolerance</a:t>
            </a:r>
          </a:p>
          <a:p>
            <a:r>
              <a:rPr lang="en-GB" dirty="0" smtClean="0"/>
              <a:t>We can acknowledge our values in a non-judgemental manner</a:t>
            </a:r>
          </a:p>
          <a:p>
            <a:r>
              <a:rPr lang="en-GB" dirty="0" smtClean="0"/>
              <a:t>The session belongs to the client and the client’s needs to be the focus, rather than our own feelings and values.</a:t>
            </a:r>
          </a:p>
          <a:p>
            <a:r>
              <a:rPr lang="en-GB" dirty="0" smtClean="0"/>
              <a:t>We can summarise, paraphrase and challenge, yet still acknowledge  the client’s values.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008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Enabling the client to reassess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We, as helpers, are there to encourage self reflection</a:t>
            </a:r>
          </a:p>
          <a:p>
            <a:r>
              <a:rPr lang="en-GB" dirty="0" smtClean="0"/>
              <a:t>We are also there to support the client in seeing a different point of view.</a:t>
            </a:r>
          </a:p>
          <a:p>
            <a:r>
              <a:rPr lang="en-GB" dirty="0" smtClean="0"/>
              <a:t>We don’t give advice, but we can support the client as they make informed choices about their lives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823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Giving Feedback and Sharing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Giving feedback and support is helpful for the client if undertaken in a positive manner.</a:t>
            </a:r>
          </a:p>
          <a:p>
            <a:r>
              <a:rPr lang="en-GB" dirty="0" smtClean="0"/>
              <a:t>Charles </a:t>
            </a:r>
            <a:r>
              <a:rPr lang="en-GB" i="1" dirty="0" smtClean="0"/>
              <a:t>et al (1999) </a:t>
            </a:r>
            <a:r>
              <a:rPr lang="en-GB" dirty="0" smtClean="0"/>
              <a:t>suggest that there are three different models of sharing:</a:t>
            </a:r>
          </a:p>
          <a:p>
            <a:pPr lvl="1"/>
            <a:r>
              <a:rPr lang="en-GB" i="1" dirty="0" smtClean="0"/>
              <a:t>Paternalistic</a:t>
            </a:r>
            <a:r>
              <a:rPr lang="en-GB" dirty="0" smtClean="0"/>
              <a:t>: The professional is seen as the expert and patients agree to the professional’s decision and choice by passively acquiescing</a:t>
            </a:r>
          </a:p>
          <a:p>
            <a:pPr lvl="1"/>
            <a:r>
              <a:rPr lang="en-GB" i="1" dirty="0" smtClean="0"/>
              <a:t>Informed:</a:t>
            </a:r>
            <a:r>
              <a:rPr lang="en-GB" dirty="0" smtClean="0"/>
              <a:t> The sole responsibility of the professional is to transfer the information. Patients do all the deliberating and decision-making with no professional steer</a:t>
            </a:r>
          </a:p>
          <a:p>
            <a:pPr lvl="1"/>
            <a:r>
              <a:rPr lang="en-GB" i="1" dirty="0" smtClean="0"/>
              <a:t>Shared:</a:t>
            </a:r>
            <a:r>
              <a:rPr lang="en-GB" dirty="0" smtClean="0"/>
              <a:t> Patients and professionals share information two-way and then both agree on decisions. Both ask and answer questions and build consensus. This approach is characterised by listening – on both sides.</a:t>
            </a:r>
            <a:endParaRPr lang="en-GB" i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Midwinter and Dickson, p87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787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Observing Process and Skills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Watch the next video clip and consider:</a:t>
            </a:r>
          </a:p>
          <a:p>
            <a:r>
              <a:rPr lang="en-GB" dirty="0" smtClean="0"/>
              <a:t>Which skills does the Counsellor use to challenge the client?</a:t>
            </a:r>
          </a:p>
          <a:p>
            <a:r>
              <a:rPr lang="en-GB" dirty="0" smtClean="0"/>
              <a:t>How does the client respond?</a:t>
            </a:r>
          </a:p>
          <a:p>
            <a:r>
              <a:rPr lang="en-GB" dirty="0" smtClean="0"/>
              <a:t>Can you identify examples of creating new meaning and perspectives with the client?</a:t>
            </a:r>
          </a:p>
          <a:p>
            <a:r>
              <a:rPr lang="en-GB" dirty="0" smtClean="0"/>
              <a:t>Can you identify other skills?</a:t>
            </a:r>
          </a:p>
          <a:p>
            <a:endParaRPr lang="en-GB" dirty="0"/>
          </a:p>
          <a:p>
            <a:r>
              <a:rPr lang="en-GB" dirty="0" smtClean="0"/>
              <a:t>Video Clip 4d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3562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Triad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the role of client, describe something that you find difficult to do</a:t>
            </a:r>
          </a:p>
          <a:p>
            <a:pPr lvl="1"/>
            <a:r>
              <a:rPr lang="en-GB" dirty="0" err="1" smtClean="0"/>
              <a:t>E.g</a:t>
            </a:r>
            <a:r>
              <a:rPr lang="en-GB" dirty="0" smtClean="0"/>
              <a:t> complaining about something</a:t>
            </a:r>
          </a:p>
          <a:p>
            <a:pPr lvl="1"/>
            <a:r>
              <a:rPr lang="en-GB" dirty="0" smtClean="0"/>
              <a:t>Asking for a pay rise</a:t>
            </a:r>
          </a:p>
          <a:p>
            <a:pPr lvl="1"/>
            <a:r>
              <a:rPr lang="en-GB" dirty="0" smtClean="0"/>
              <a:t>Commenting on unfairness</a:t>
            </a:r>
          </a:p>
          <a:p>
            <a:pPr lvl="1"/>
            <a:r>
              <a:rPr lang="en-GB" dirty="0" smtClean="0"/>
              <a:t>Disclosure</a:t>
            </a:r>
          </a:p>
          <a:p>
            <a:pPr lvl="1"/>
            <a:endParaRPr lang="en-GB" dirty="0"/>
          </a:p>
          <a:p>
            <a:r>
              <a:rPr lang="en-GB" dirty="0" smtClean="0"/>
              <a:t>Working within triads aim for 20minutes. See if you can incorporate the other skills, such as silence and challenging skills.</a:t>
            </a:r>
          </a:p>
          <a:p>
            <a:r>
              <a:rPr lang="en-GB" dirty="0" smtClean="0"/>
              <a:t>Again, record the session so that you are able to observe and reflect on this later.</a:t>
            </a:r>
          </a:p>
        </p:txBody>
      </p:sp>
    </p:spTree>
    <p:extLst>
      <p:ext uri="{BB962C8B-B14F-4D97-AF65-F5344CB8AC3E}">
        <p14:creationId xmlns:p14="http://schemas.microsoft.com/office/powerpoint/2010/main" val="3132928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444</Words>
  <Application>Microsoft Office PowerPoint</Application>
  <PresentationFormat>Widescreen</PresentationFormat>
  <Paragraphs>44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Working within the relationship</vt:lpstr>
      <vt:lpstr>Working with stories - Clarifying</vt:lpstr>
      <vt:lpstr>Challenging and Clarifying Values</vt:lpstr>
      <vt:lpstr>Enabling the client to reassess</vt:lpstr>
      <vt:lpstr>Giving Feedback and Sharing Information</vt:lpstr>
      <vt:lpstr>Observing Process and Skills</vt:lpstr>
      <vt:lpstr>Triad Work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within the relationship</dc:title>
  <dc:creator>Catherine Slade</dc:creator>
  <cp:lastModifiedBy>Ruth Groff</cp:lastModifiedBy>
  <cp:revision>3</cp:revision>
  <dcterms:created xsi:type="dcterms:W3CDTF">2019-01-28T13:45:35Z</dcterms:created>
  <dcterms:modified xsi:type="dcterms:W3CDTF">2019-03-04T15:17:20Z</dcterms:modified>
</cp:coreProperties>
</file>