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8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 snapToGrid="0">
      <p:cViewPr varScale="1">
        <p:scale>
          <a:sx n="95" d="100"/>
          <a:sy n="95" d="100"/>
        </p:scale>
        <p:origin x="108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24/09/2023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42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24/09/2023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00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24/09/2023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32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24/09/2023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3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24/09/2023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9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24/09/2023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26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24/09/2023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8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24/09/2023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00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24/09/2023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6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24/09/2023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6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24/09/2023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76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24/09/2023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49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7B34D3-CF74-F251-B88E-14F79E250091}"/>
              </a:ext>
            </a:extLst>
          </p:cNvPr>
          <p:cNvSpPr txBox="1"/>
          <p:nvPr/>
        </p:nvSpPr>
        <p:spPr>
          <a:xfrm>
            <a:off x="386350" y="784690"/>
            <a:ext cx="36471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BMTP6006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9712787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HERITAGE &amp; LEISURE </a:t>
            </a:r>
          </a:p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ATTRACTION MANAGEMENT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386350" y="3495612"/>
            <a:ext cx="380104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9F6B7-AC25-541B-9026-C29ECCE340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Defining Leisure Attractions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C6E5AF-6822-2F75-2DF4-9A3934F9D7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891684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2800" dirty="0"/>
              <a:t>Permanent /Temporary Venue</a:t>
            </a:r>
          </a:p>
          <a:p>
            <a:pPr>
              <a:lnSpc>
                <a:spcPct val="80000"/>
              </a:lnSpc>
            </a:pPr>
            <a:r>
              <a:rPr lang="en-GB" sz="2800" dirty="0"/>
              <a:t>Excursion Destination</a:t>
            </a:r>
          </a:p>
          <a:p>
            <a:pPr>
              <a:lnSpc>
                <a:spcPct val="80000"/>
              </a:lnSpc>
            </a:pPr>
            <a:r>
              <a:rPr lang="en-GB" sz="2800" dirty="0"/>
              <a:t>Primary Purpose public access for entertainment </a:t>
            </a:r>
          </a:p>
          <a:p>
            <a:pPr>
              <a:lnSpc>
                <a:spcPct val="80000"/>
              </a:lnSpc>
            </a:pPr>
            <a:r>
              <a:rPr lang="en-GB" sz="2800" dirty="0"/>
              <a:t>Leisure time</a:t>
            </a:r>
          </a:p>
          <a:p>
            <a:pPr>
              <a:lnSpc>
                <a:spcPct val="80000"/>
              </a:lnSpc>
            </a:pPr>
            <a:r>
              <a:rPr lang="en-GB" sz="2800" dirty="0"/>
              <a:t>Attract day visitors /tourists</a:t>
            </a:r>
          </a:p>
          <a:p>
            <a:pPr>
              <a:lnSpc>
                <a:spcPct val="80000"/>
              </a:lnSpc>
            </a:pPr>
            <a:r>
              <a:rPr lang="en-GB" sz="2800" dirty="0"/>
              <a:t>Booking /No Booking</a:t>
            </a:r>
          </a:p>
          <a:p>
            <a:pPr>
              <a:lnSpc>
                <a:spcPct val="80000"/>
              </a:lnSpc>
            </a:pPr>
            <a:r>
              <a:rPr lang="en-GB" sz="2800" dirty="0"/>
              <a:t>Appropriate level of service and facilities to meet needs</a:t>
            </a:r>
          </a:p>
          <a:p>
            <a:pPr>
              <a:lnSpc>
                <a:spcPct val="80000"/>
              </a:lnSpc>
            </a:pPr>
            <a:r>
              <a:rPr lang="en-GB" sz="2800" dirty="0"/>
              <a:t>Free/Charge</a:t>
            </a:r>
          </a:p>
          <a:p>
            <a:endParaRPr lang="en-GB" dirty="0"/>
          </a:p>
        </p:txBody>
      </p:sp>
      <p:pic>
        <p:nvPicPr>
          <p:cNvPr id="1026" name="Picture 2" descr="7,200+ Tower Of London Stock Photos, Pictures &amp; Royalty-Free ...">
            <a:extLst>
              <a:ext uri="{FF2B5EF4-FFF2-40B4-BE49-F238E27FC236}">
                <a16:creationId xmlns:a16="http://schemas.microsoft.com/office/drawing/2014/main" id="{92F6E40A-DE29-BFC5-9FAF-F454D4B3DE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3223" y="365125"/>
            <a:ext cx="3557846" cy="2304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2257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C6436E-74F8-C375-8762-791CC6D061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Primary Concepts – Visit Britain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C135B6-5F1D-6C47-6460-00B04A6B1B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981" y="1825625"/>
            <a:ext cx="11256819" cy="4351338"/>
          </a:xfrm>
        </p:spPr>
        <p:txBody>
          <a:bodyPr/>
          <a:lstStyle/>
          <a:p>
            <a:r>
              <a:rPr lang="en-GB" dirty="0"/>
              <a:t>An attraction is feasible to charge admission for the sole purpose of sightseeing</a:t>
            </a:r>
          </a:p>
          <a:p>
            <a:r>
              <a:rPr lang="en-GB" dirty="0"/>
              <a:t>Permanently established excursion destination</a:t>
            </a:r>
          </a:p>
          <a:p>
            <a:endParaRPr lang="en-GB" dirty="0"/>
          </a:p>
        </p:txBody>
      </p:sp>
      <p:pic>
        <p:nvPicPr>
          <p:cNvPr id="2058" name="Picture 10" descr="Tourist Attraction Photos, Download The BEST Free Tourist ...">
            <a:extLst>
              <a:ext uri="{FF2B5EF4-FFF2-40B4-BE49-F238E27FC236}">
                <a16:creationId xmlns:a16="http://schemas.microsoft.com/office/drawing/2014/main" id="{78F3AFD7-27EA-19CB-9BD0-F79D272F49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4877" y="2671344"/>
            <a:ext cx="4234382" cy="2659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86772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9586DD-EC79-6169-4628-CCBB242AEE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ATTRACTION AIMS – Visit Britain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777624-D940-5D7E-3A46-78B40CB274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747" y="1825625"/>
            <a:ext cx="11940988" cy="4351338"/>
          </a:xfrm>
        </p:spPr>
        <p:txBody>
          <a:bodyPr/>
          <a:lstStyle/>
          <a:p>
            <a:r>
              <a:rPr lang="en-GB" dirty="0"/>
              <a:t>Allow access for entertainment, interest or education, rather than primarily being a retail outlet, a venue for sporting, theatrical or film performances</a:t>
            </a:r>
          </a:p>
        </p:txBody>
      </p:sp>
      <p:pic>
        <p:nvPicPr>
          <p:cNvPr id="3074" name="Picture 2" descr="Amusement Park Photos, Download The BEST Free Amusement Park ...">
            <a:extLst>
              <a:ext uri="{FF2B5EF4-FFF2-40B4-BE49-F238E27FC236}">
                <a16:creationId xmlns:a16="http://schemas.microsoft.com/office/drawing/2014/main" id="{A7D91484-6157-7011-519D-B6A32F898B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7957" y="2764960"/>
            <a:ext cx="5245330" cy="2784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60362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6A0DF0-2DA3-40DF-FDC4-87FE2802CF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Pre-Concept Issues – Visit Britain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C39B5D-A2EE-7161-7C52-E61138BABE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330" y="2236123"/>
            <a:ext cx="6891252" cy="3940839"/>
          </a:xfrm>
        </p:spPr>
        <p:txBody>
          <a:bodyPr/>
          <a:lstStyle/>
          <a:p>
            <a:r>
              <a:rPr lang="en-GB" dirty="0"/>
              <a:t>Open to the public without prior booking for published periods each year</a:t>
            </a:r>
          </a:p>
          <a:p>
            <a:endParaRPr lang="en-GB" dirty="0"/>
          </a:p>
          <a:p>
            <a:r>
              <a:rPr lang="en-GB" dirty="0"/>
              <a:t>Capable of attracting day visitors and tourists as well as residents</a:t>
            </a:r>
          </a:p>
          <a:p>
            <a:endParaRPr lang="en-GB" dirty="0"/>
          </a:p>
        </p:txBody>
      </p:sp>
      <p:pic>
        <p:nvPicPr>
          <p:cNvPr id="4102" name="Picture 6" descr="10,000+ Free Tourist &amp; Tourist Attraction Images - Pixabay">
            <a:extLst>
              <a:ext uri="{FF2B5EF4-FFF2-40B4-BE49-F238E27FC236}">
                <a16:creationId xmlns:a16="http://schemas.microsoft.com/office/drawing/2014/main" id="{1F31348D-81A4-1EAF-7E7E-4AE5010C35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0670" y="931024"/>
            <a:ext cx="3408218" cy="4214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84972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0BD85-5406-8B54-49BE-1521D8931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2427951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Concept Aims – Visit Britain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920635-8716-3048-1E0B-B8E3F2241F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7651" y="3084021"/>
            <a:ext cx="11047613" cy="3092941"/>
          </a:xfrm>
        </p:spPr>
        <p:txBody>
          <a:bodyPr/>
          <a:lstStyle/>
          <a:p>
            <a:r>
              <a:rPr lang="en-GB" dirty="0"/>
              <a:t>A single Business</a:t>
            </a:r>
          </a:p>
          <a:p>
            <a:r>
              <a:rPr lang="en-GB" dirty="0"/>
              <a:t>Under a single management</a:t>
            </a:r>
          </a:p>
          <a:p>
            <a:r>
              <a:rPr lang="en-GB" dirty="0"/>
              <a:t>Capable of answering economic questions on revenue, employment etc</a:t>
            </a:r>
          </a:p>
        </p:txBody>
      </p:sp>
      <p:pic>
        <p:nvPicPr>
          <p:cNvPr id="5124" name="Picture 4" descr="Places to visit in North Wales | Haven">
            <a:extLst>
              <a:ext uri="{FF2B5EF4-FFF2-40B4-BE49-F238E27FC236}">
                <a16:creationId xmlns:a16="http://schemas.microsoft.com/office/drawing/2014/main" id="{D17A8770-0530-6D5A-8600-A71CF3A63F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2525" y="282633"/>
            <a:ext cx="3807228" cy="3499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09199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37348F-020E-7CCE-30D0-C136B2ADA1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87405"/>
            <a:ext cx="10515600" cy="1485899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ATTRACTION CLASSIFICATIONS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06D76-4BAF-384B-BEBE-4710EDEB80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35424"/>
            <a:ext cx="10515600" cy="5141540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80000"/>
              </a:lnSpc>
            </a:pPr>
            <a:r>
              <a:rPr lang="en-GB" sz="2800" dirty="0"/>
              <a:t>Natural Attractions</a:t>
            </a:r>
          </a:p>
          <a:p>
            <a:pPr>
              <a:lnSpc>
                <a:spcPct val="80000"/>
              </a:lnSpc>
            </a:pPr>
            <a:r>
              <a:rPr lang="en-GB" sz="2800" dirty="0"/>
              <a:t>Man made or Built Attractions</a:t>
            </a:r>
          </a:p>
          <a:p>
            <a:pPr>
              <a:lnSpc>
                <a:spcPct val="80000"/>
              </a:lnSpc>
            </a:pPr>
            <a:r>
              <a:rPr lang="en-GB" sz="2800" dirty="0"/>
              <a:t>Purpose Built Attractions</a:t>
            </a:r>
          </a:p>
          <a:p>
            <a:pPr>
              <a:lnSpc>
                <a:spcPct val="80000"/>
              </a:lnSpc>
            </a:pPr>
            <a:r>
              <a:rPr lang="en-GB" sz="2800" dirty="0"/>
              <a:t>Special Events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2800" dirty="0"/>
          </a:p>
          <a:p>
            <a:pPr>
              <a:lnSpc>
                <a:spcPct val="80000"/>
              </a:lnSpc>
            </a:pPr>
            <a:r>
              <a:rPr lang="en-GB" sz="2800" dirty="0"/>
              <a:t>Heritage/Cultural/Educational</a:t>
            </a:r>
          </a:p>
          <a:p>
            <a:pPr>
              <a:lnSpc>
                <a:spcPct val="80000"/>
              </a:lnSpc>
            </a:pPr>
            <a:r>
              <a:rPr lang="en-GB" sz="2800" dirty="0"/>
              <a:t>Fun Attractions</a:t>
            </a:r>
          </a:p>
          <a:p>
            <a:pPr>
              <a:lnSpc>
                <a:spcPct val="80000"/>
              </a:lnSpc>
            </a:pPr>
            <a:r>
              <a:rPr lang="en-GB" sz="2800" dirty="0"/>
              <a:t>Icons/symbols</a:t>
            </a:r>
          </a:p>
          <a:p>
            <a:pPr>
              <a:lnSpc>
                <a:spcPct val="80000"/>
              </a:lnSpc>
            </a:pPr>
            <a:endParaRPr lang="en-GB" sz="2800" dirty="0"/>
          </a:p>
          <a:p>
            <a:pPr>
              <a:lnSpc>
                <a:spcPct val="80000"/>
              </a:lnSpc>
            </a:pPr>
            <a:r>
              <a:rPr lang="en-GB" sz="2800" dirty="0"/>
              <a:t>Public Sector – Funding/Admission</a:t>
            </a:r>
          </a:p>
          <a:p>
            <a:pPr>
              <a:lnSpc>
                <a:spcPct val="80000"/>
              </a:lnSpc>
            </a:pPr>
            <a:r>
              <a:rPr lang="en-GB" sz="2800" dirty="0"/>
              <a:t>Private Sector – Commercial</a:t>
            </a:r>
          </a:p>
          <a:p>
            <a:pPr>
              <a:lnSpc>
                <a:spcPct val="80000"/>
              </a:lnSpc>
            </a:pPr>
            <a:r>
              <a:rPr lang="en-US" sz="2800" dirty="0"/>
              <a:t>Voluntary Sector – Not for profit</a:t>
            </a:r>
            <a:endParaRPr lang="en-GB" dirty="0"/>
          </a:p>
        </p:txBody>
      </p:sp>
      <p:pic>
        <p:nvPicPr>
          <p:cNvPr id="6146" name="Picture 2" descr="Places to visit In Wales | Attractions In the UK | Visit Wales">
            <a:extLst>
              <a:ext uri="{FF2B5EF4-FFF2-40B4-BE49-F238E27FC236}">
                <a16:creationId xmlns:a16="http://schemas.microsoft.com/office/drawing/2014/main" id="{8C9DD897-D021-009B-30D1-7D8ED06D5E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7098" y="1197031"/>
            <a:ext cx="6043352" cy="3990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34464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7C27F-0C70-F22F-5766-F7491AA752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FACILITIES &amp;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70E6DC-1D21-9624-EB89-B097AB5797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52282"/>
            <a:ext cx="10515600" cy="4724681"/>
          </a:xfrm>
        </p:spPr>
        <p:txBody>
          <a:bodyPr/>
          <a:lstStyle/>
          <a:p>
            <a:r>
              <a:rPr lang="en-GB" sz="2800" dirty="0"/>
              <a:t>Visitor Attraction</a:t>
            </a:r>
          </a:p>
          <a:p>
            <a:r>
              <a:rPr lang="en-GB" sz="2800" dirty="0"/>
              <a:t>Marketing</a:t>
            </a:r>
          </a:p>
          <a:p>
            <a:r>
              <a:rPr lang="en-GB" sz="2800" dirty="0"/>
              <a:t>Ticketing</a:t>
            </a:r>
          </a:p>
          <a:p>
            <a:r>
              <a:rPr lang="en-GB" sz="2800" dirty="0"/>
              <a:t>Security</a:t>
            </a:r>
          </a:p>
          <a:p>
            <a:r>
              <a:rPr lang="en-GB" sz="2800" dirty="0"/>
              <a:t>Parking</a:t>
            </a:r>
          </a:p>
          <a:p>
            <a:r>
              <a:rPr lang="en-GB" sz="2800" dirty="0"/>
              <a:t>Food and Beverages</a:t>
            </a:r>
          </a:p>
          <a:p>
            <a:r>
              <a:rPr lang="en-GB" sz="2800" dirty="0"/>
              <a:t>Events</a:t>
            </a:r>
          </a:p>
          <a:p>
            <a:r>
              <a:rPr lang="en-GB" sz="2800" dirty="0"/>
              <a:t>Conferencing</a:t>
            </a:r>
          </a:p>
          <a:p>
            <a:endParaRPr lang="en-GB" dirty="0"/>
          </a:p>
        </p:txBody>
      </p:sp>
      <p:pic>
        <p:nvPicPr>
          <p:cNvPr id="9222" name="Picture 6" descr="Website Shares Free Ambient Sounds of Disneyland Throughout History -  Inside the Magic">
            <a:extLst>
              <a:ext uri="{FF2B5EF4-FFF2-40B4-BE49-F238E27FC236}">
                <a16:creationId xmlns:a16="http://schemas.microsoft.com/office/drawing/2014/main" id="{8E69C54E-CAC2-4E68-7FB1-FA784DA216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8247" y="1027906"/>
            <a:ext cx="4505499" cy="4386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77748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7826E-0BD1-E777-C65C-9CB37E794B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4593" y="-268940"/>
            <a:ext cx="7590865" cy="1432112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Attraction Management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EDEC3E-003D-5F78-6519-DAF11F7013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3253" y="295835"/>
            <a:ext cx="10515600" cy="5955088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sz="2000" dirty="0"/>
              <a:t>Managed Leisure Attractions</a:t>
            </a:r>
          </a:p>
          <a:p>
            <a:pPr>
              <a:lnSpc>
                <a:spcPct val="80000"/>
              </a:lnSpc>
            </a:pPr>
            <a:r>
              <a:rPr lang="en-GB" sz="2000" dirty="0"/>
              <a:t>Visitor Experience</a:t>
            </a:r>
          </a:p>
          <a:p>
            <a:pPr>
              <a:lnSpc>
                <a:spcPct val="80000"/>
              </a:lnSpc>
            </a:pPr>
            <a:r>
              <a:rPr lang="en-GB" sz="2000" dirty="0"/>
              <a:t>Motivate Visitors</a:t>
            </a:r>
          </a:p>
          <a:p>
            <a:pPr>
              <a:lnSpc>
                <a:spcPct val="80000"/>
              </a:lnSpc>
            </a:pPr>
            <a:r>
              <a:rPr lang="en-GB" sz="2000" dirty="0"/>
              <a:t>Visitor Profile - Footfall</a:t>
            </a:r>
          </a:p>
          <a:p>
            <a:pPr>
              <a:lnSpc>
                <a:spcPct val="80000"/>
              </a:lnSpc>
            </a:pPr>
            <a:r>
              <a:rPr lang="en-GB" sz="2000" dirty="0"/>
              <a:t>Aims and Objectives – Community, Tourism </a:t>
            </a:r>
          </a:p>
          <a:p>
            <a:pPr>
              <a:lnSpc>
                <a:spcPct val="80000"/>
              </a:lnSpc>
            </a:pPr>
            <a:r>
              <a:rPr lang="en-GB" sz="2000" dirty="0"/>
              <a:t>Sustainability and Environment</a:t>
            </a:r>
          </a:p>
          <a:p>
            <a:pPr>
              <a:lnSpc>
                <a:spcPct val="80000"/>
              </a:lnSpc>
            </a:pPr>
            <a:r>
              <a:rPr lang="en-GB" sz="2000" dirty="0"/>
              <a:t>Protecting Heritage and Culture </a:t>
            </a:r>
          </a:p>
          <a:p>
            <a:pPr>
              <a:lnSpc>
                <a:spcPct val="80000"/>
              </a:lnSpc>
            </a:pPr>
            <a:r>
              <a:rPr lang="en-GB" sz="2000" dirty="0"/>
              <a:t>Education</a:t>
            </a:r>
          </a:p>
          <a:p>
            <a:pPr>
              <a:lnSpc>
                <a:spcPct val="80000"/>
              </a:lnSpc>
            </a:pPr>
            <a:r>
              <a:rPr lang="en-GB" sz="2000" dirty="0"/>
              <a:t>Interpretation, Immersive, Authentic, Theming, Branding</a:t>
            </a:r>
          </a:p>
          <a:p>
            <a:pPr>
              <a:lnSpc>
                <a:spcPct val="80000"/>
              </a:lnSpc>
            </a:pPr>
            <a:r>
              <a:rPr lang="en-GB" sz="2000" dirty="0"/>
              <a:t>Events</a:t>
            </a:r>
          </a:p>
          <a:p>
            <a:pPr>
              <a:lnSpc>
                <a:spcPct val="80000"/>
              </a:lnSpc>
            </a:pPr>
            <a:r>
              <a:rPr lang="en-GB" sz="2000" dirty="0"/>
              <a:t>Marketing</a:t>
            </a:r>
          </a:p>
          <a:p>
            <a:pPr>
              <a:lnSpc>
                <a:spcPct val="80000"/>
              </a:lnSpc>
            </a:pPr>
            <a:r>
              <a:rPr lang="en-GB" sz="2000" dirty="0"/>
              <a:t>Guest Service Standards</a:t>
            </a:r>
          </a:p>
          <a:p>
            <a:pPr>
              <a:lnSpc>
                <a:spcPct val="80000"/>
              </a:lnSpc>
            </a:pPr>
            <a:r>
              <a:rPr lang="en-GB" sz="2000" dirty="0"/>
              <a:t>Health and Safety / Risks</a:t>
            </a:r>
          </a:p>
          <a:p>
            <a:pPr>
              <a:lnSpc>
                <a:spcPct val="80000"/>
              </a:lnSpc>
            </a:pPr>
            <a:r>
              <a:rPr lang="en-GB" sz="2000" dirty="0"/>
              <a:t>Impacts</a:t>
            </a:r>
          </a:p>
          <a:p>
            <a:pPr>
              <a:lnSpc>
                <a:spcPct val="80000"/>
              </a:lnSpc>
            </a:pPr>
            <a:r>
              <a:rPr lang="en-GB" sz="2000" dirty="0"/>
              <a:t>Competition</a:t>
            </a:r>
          </a:p>
          <a:p>
            <a:endParaRPr lang="en-GB" sz="2000" dirty="0"/>
          </a:p>
        </p:txBody>
      </p:sp>
      <p:pic>
        <p:nvPicPr>
          <p:cNvPr id="8194" name="Picture 2" descr="Frequently Asked Questions | Oakwood Theme Park">
            <a:extLst>
              <a:ext uri="{FF2B5EF4-FFF2-40B4-BE49-F238E27FC236}">
                <a16:creationId xmlns:a16="http://schemas.microsoft.com/office/drawing/2014/main" id="{50E510C1-FB54-8C44-0AF2-F109492FA9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1870" y="1280161"/>
            <a:ext cx="5433588" cy="3873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5804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74E072-DF2D-9FE7-A1C8-461F30702E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IMPACTS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FAD0C2-00AF-ADD7-8A8D-CB058319BC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POLITICAL</a:t>
            </a:r>
          </a:p>
          <a:p>
            <a:r>
              <a:rPr lang="en-GB" dirty="0"/>
              <a:t>SOCIAL</a:t>
            </a:r>
          </a:p>
          <a:p>
            <a:r>
              <a:rPr lang="en-GB" dirty="0"/>
              <a:t>CULTURAL</a:t>
            </a:r>
          </a:p>
          <a:p>
            <a:r>
              <a:rPr lang="en-GB" dirty="0"/>
              <a:t>ECONOMIC</a:t>
            </a:r>
          </a:p>
          <a:p>
            <a:r>
              <a:rPr lang="en-GB" dirty="0"/>
              <a:t>TOURISM</a:t>
            </a:r>
          </a:p>
          <a:p>
            <a:r>
              <a:rPr lang="en-GB" dirty="0"/>
              <a:t>ENVIRONMENTAL</a:t>
            </a:r>
            <a:endParaRPr lang="en-US" dirty="0"/>
          </a:p>
          <a:p>
            <a:endParaRPr lang="en-GB" dirty="0"/>
          </a:p>
        </p:txBody>
      </p:sp>
      <p:pic>
        <p:nvPicPr>
          <p:cNvPr id="7170" name="Picture 2" descr="20 Top-Rated Tourist Attractions in Wales | PlanetWare">
            <a:extLst>
              <a:ext uri="{FF2B5EF4-FFF2-40B4-BE49-F238E27FC236}">
                <a16:creationId xmlns:a16="http://schemas.microsoft.com/office/drawing/2014/main" id="{31524FCE-184F-47EB-3F6E-916C47A963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0022" y="465513"/>
            <a:ext cx="5178829" cy="4937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24504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9A0656-B6BF-4C63-F996-58CBE98523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ICONIC ATTRACTIONS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F490A0-DBD7-1AD9-5C45-73C7473D09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934393"/>
            <a:ext cx="10515600" cy="3242570"/>
          </a:xfrm>
        </p:spPr>
        <p:txBody>
          <a:bodyPr/>
          <a:lstStyle/>
          <a:p>
            <a:pPr algn="just" fontAlgn="base" hangingPunct="0">
              <a:lnSpc>
                <a:spcPct val="115000"/>
              </a:lnSpc>
              <a:spcAft>
                <a:spcPts val="1000"/>
              </a:spcAft>
            </a:pPr>
            <a:r>
              <a:rPr lang="en-GB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According to Weidenfeld et al (2016), 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</a:t>
            </a:r>
            <a:r>
              <a:rPr lang="en-GB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 attraction is defined as iconic if it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 fontAlgn="base" hangingPunct="0">
              <a:lnSpc>
                <a:spcPct val="115000"/>
              </a:lnSpc>
              <a:spcAft>
                <a:spcPts val="1000"/>
              </a:spcAft>
            </a:pPr>
            <a:r>
              <a:rPr lang="en-GB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“serves as (a) universally recognised symbol or representation of (it’s) location or culture/heritage and invokes a powerful positive image among both tourists and local residents.”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10242" name="Picture 2" descr="Free Disney Photos [Royalty FREE Stock Images of Disney World]">
            <a:extLst>
              <a:ext uri="{FF2B5EF4-FFF2-40B4-BE49-F238E27FC236}">
                <a16:creationId xmlns:a16="http://schemas.microsoft.com/office/drawing/2014/main" id="{6E56C24F-E3EE-C598-07C0-6B8EA2AD1C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6685" y="124691"/>
            <a:ext cx="3540270" cy="2751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13623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22E33A-5539-A38A-0D34-45A5AD4C58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FLAGSHIP ATTRACTIONS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66E081-02C0-5A72-2527-1381D84487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35381"/>
            <a:ext cx="10515600" cy="3641581"/>
          </a:xfrm>
        </p:spPr>
        <p:txBody>
          <a:bodyPr/>
          <a:lstStyle/>
          <a:p>
            <a:pPr algn="just" fontAlgn="base" hangingPunct="0">
              <a:lnSpc>
                <a:spcPct val="115000"/>
              </a:lnSpc>
              <a:spcAft>
                <a:spcPts val="1000"/>
              </a:spcAft>
            </a:pPr>
            <a:r>
              <a:rPr lang="en-GB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According to Weidenfeld et al (2016), An attraction is defined as a flagship when it’s 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 fontAlgn="base" hangingPunct="0">
              <a:lnSpc>
                <a:spcPct val="115000"/>
              </a:lnSpc>
              <a:spcAft>
                <a:spcPts val="1000"/>
              </a:spcAft>
            </a:pPr>
            <a:r>
              <a:rPr lang="en-GB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“appeal is attributed to distinct qualities, including uniqueness, location, international reputation and outstanding attention, making it a must-see attraction and relatively large in size and economic impact.”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11266" name="Picture 2" descr="Tourism in London, England - Europe's Best Destinations">
            <a:extLst>
              <a:ext uri="{FF2B5EF4-FFF2-40B4-BE49-F238E27FC236}">
                <a16:creationId xmlns:a16="http://schemas.microsoft.com/office/drawing/2014/main" id="{20C2FD63-91C7-7E4B-661E-1AA452CDC5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7178" y="282633"/>
            <a:ext cx="5112327" cy="2111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99491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362</Words>
  <Application>Microsoft Office PowerPoint</Application>
  <PresentationFormat>Widescreen</PresentationFormat>
  <Paragraphs>77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PowerPoint Presentation</vt:lpstr>
      <vt:lpstr>Defining Leisure Attractions</vt:lpstr>
      <vt:lpstr>Primary Concepts – Visit Britain</vt:lpstr>
      <vt:lpstr>ATTRACTION AIMS – Visit Britain</vt:lpstr>
      <vt:lpstr>Pre-Concept Issues – Visit Britain</vt:lpstr>
      <vt:lpstr>Concept Aims – Visit Britain</vt:lpstr>
      <vt:lpstr>ATTRACTION CLASSIFICATIONS</vt:lpstr>
      <vt:lpstr>FACILITIES &amp; SERVICES</vt:lpstr>
      <vt:lpstr>Attraction Management Issues</vt:lpstr>
      <vt:lpstr>IMPACTS</vt:lpstr>
      <vt:lpstr>ICONIC ATTRACTIONS </vt:lpstr>
      <vt:lpstr>FLAGSHIP ATTRACTIONS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Jacqui Jones</cp:lastModifiedBy>
  <cp:revision>5</cp:revision>
  <dcterms:created xsi:type="dcterms:W3CDTF">2023-09-15T09:31:09Z</dcterms:created>
  <dcterms:modified xsi:type="dcterms:W3CDTF">2023-09-24T11:06:08Z</dcterms:modified>
</cp:coreProperties>
</file>