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4"/>
  </p:notesMasterIdLst>
  <p:sldIdLst>
    <p:sldId id="621" r:id="rId4"/>
    <p:sldId id="634" r:id="rId5"/>
    <p:sldId id="352" r:id="rId6"/>
    <p:sldId id="636" r:id="rId7"/>
    <p:sldId id="354" r:id="rId8"/>
    <p:sldId id="629" r:id="rId9"/>
    <p:sldId id="641" r:id="rId10"/>
    <p:sldId id="640" r:id="rId11"/>
    <p:sldId id="642" r:id="rId12"/>
    <p:sldId id="643"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A44C09-D2E1-2DFC-92FF-BA34DFBAD5A7}" v="464" dt="2024-09-16T16:22:04.931"/>
    <p1510:client id="{C5E3E5FF-9255-369F-6F15-695276043322}" v="33" dt="2024-09-16T16:06:52.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19"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16/09/2024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16/09/2024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16/09/2024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16/09/2024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16/09/2024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16/09/2024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16/09/2024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16/09/2024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16/09/2024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16/09/2024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16/09/2024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16/09/2024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16/09/2024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16/09/2024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16/09/2024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16/09/2024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16/09/2024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16/09/2024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16/09/2024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16/09/2024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16/09/2024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16/09/2024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16/09/2024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Assessment 2</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16/09/2024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179164" y="-244652"/>
            <a:ext cx="8784976" cy="3916363"/>
          </a:xfrm>
        </p:spPr>
        <p:txBody>
          <a:bodyPr/>
          <a:lstStyle/>
          <a:p>
            <a:pPr marL="0" indent="0" algn="just">
              <a:buNone/>
            </a:pPr>
            <a:endParaRPr lang="en-GB" sz="2300">
              <a:latin typeface="Arial"/>
              <a:cs typeface="Arial"/>
            </a:endParaRPr>
          </a:p>
          <a:p>
            <a:pPr marL="0" indent="0" algn="just">
              <a:buNone/>
            </a:pPr>
            <a:r>
              <a:rPr lang="en-GB" sz="2200" i="1">
                <a:latin typeface="Arial"/>
                <a:cs typeface="Arial"/>
              </a:rPr>
              <a:t>In pairs, find the Assessment Brief on the Moodle. Using the brief, find the answers to the following questions:</a:t>
            </a:r>
          </a:p>
          <a:p>
            <a:pPr marL="457200" indent="-457200" algn="just">
              <a:buFont typeface="+mj-lt"/>
              <a:buAutoNum type="arabicPeriod"/>
            </a:pPr>
            <a:r>
              <a:rPr lang="en-GB" sz="2400">
                <a:latin typeface="Arial"/>
                <a:cs typeface="Arial"/>
              </a:rPr>
              <a:t>What type of assessment is Assessment 2? (e.g. a quiz, an essay, a summary….)</a:t>
            </a:r>
          </a:p>
          <a:p>
            <a:pPr marL="457200" indent="-457200" algn="just">
              <a:buFont typeface="+mj-lt"/>
              <a:buAutoNum type="arabicPeriod"/>
            </a:pPr>
            <a:r>
              <a:rPr lang="en-GB" sz="2400">
                <a:latin typeface="Arial"/>
                <a:cs typeface="Arial"/>
              </a:rPr>
              <a:t>How many words are needed for Assessment 2?</a:t>
            </a:r>
          </a:p>
          <a:p>
            <a:pPr marL="457200" indent="-457200" algn="just">
              <a:buFont typeface="+mj-lt"/>
              <a:buAutoNum type="arabicPeriod"/>
            </a:pPr>
            <a:r>
              <a:rPr lang="en-GB" sz="2400">
                <a:latin typeface="Arial"/>
                <a:cs typeface="Arial"/>
              </a:rPr>
              <a:t>How many </a:t>
            </a:r>
            <a:r>
              <a:rPr lang="en-GB">
                <a:latin typeface="Arial"/>
                <a:cs typeface="Arial"/>
              </a:rPr>
              <a:t>sources</a:t>
            </a:r>
            <a:r>
              <a:rPr lang="en-GB" sz="2400">
                <a:latin typeface="Arial"/>
                <a:cs typeface="Arial"/>
              </a:rPr>
              <a:t> are needed for Assessment 2?</a:t>
            </a:r>
          </a:p>
          <a:p>
            <a:pPr marL="457200" indent="-457200" algn="just">
              <a:buFont typeface="+mj-lt"/>
              <a:buAutoNum type="arabicPeriod"/>
            </a:pPr>
            <a:r>
              <a:rPr lang="en-GB" sz="2400">
                <a:latin typeface="Arial"/>
                <a:cs typeface="Arial"/>
              </a:rPr>
              <a:t>Are there any reading lists you should consult for sources for Assessment 2?</a:t>
            </a:r>
          </a:p>
          <a:p>
            <a:pPr marL="457200" indent="-457200" algn="just">
              <a:buFont typeface="+mj-lt"/>
              <a:buAutoNum type="arabicPeriod"/>
            </a:pPr>
            <a:r>
              <a:rPr lang="en-GB" sz="2400">
                <a:latin typeface="Arial"/>
                <a:cs typeface="Arial"/>
              </a:rPr>
              <a:t>Which criteria does Assessment 2 assess?</a:t>
            </a:r>
          </a:p>
          <a:p>
            <a:pPr marL="457200" indent="-457200" algn="just">
              <a:buFont typeface="+mj-lt"/>
              <a:buAutoNum type="arabicPeriod"/>
            </a:pPr>
            <a:r>
              <a:rPr lang="en-GB" sz="2400">
                <a:latin typeface="Arial"/>
                <a:cs typeface="Arial"/>
              </a:rPr>
              <a:t>What are the maximum number of marks possible for Assessment 2?</a:t>
            </a:r>
          </a:p>
          <a:p>
            <a:pPr marL="457200" indent="-457200" algn="just">
              <a:buFont typeface="+mj-lt"/>
              <a:buAutoNum type="arabicPeriod"/>
            </a:pPr>
            <a:r>
              <a:rPr lang="en-GB" sz="2400">
                <a:latin typeface="Arial"/>
                <a:cs typeface="Arial"/>
              </a:rPr>
              <a:t>How many topics should be written about for Assessment 2? What are the options?</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67544" y="0"/>
            <a:ext cx="8939336" cy="418058"/>
          </a:xfrm>
        </p:spPr>
        <p:txBody>
          <a:bodyPr/>
          <a:lstStyle/>
          <a:p>
            <a:pPr eaLnBrk="1" hangingPunct="1"/>
            <a:r>
              <a:rPr lang="en-GB" sz="3200" dirty="0">
                <a:latin typeface="Arial"/>
                <a:cs typeface="Arial"/>
              </a:rPr>
              <a:t>Assessment 2 Exploration: Answers </a:t>
            </a:r>
            <a:endParaRPr lang="en-US" sz="3200">
              <a:latin typeface="Arial"/>
              <a:cs typeface="Arial"/>
            </a:endParaRPr>
          </a:p>
        </p:txBody>
      </p:sp>
      <p:sp>
        <p:nvSpPr>
          <p:cNvPr id="19459" name="Rectangle 3"/>
          <p:cNvSpPr>
            <a:spLocks noGrp="1" noChangeArrowheads="1"/>
          </p:cNvSpPr>
          <p:nvPr>
            <p:ph type="body" idx="1"/>
          </p:nvPr>
        </p:nvSpPr>
        <p:spPr>
          <a:xfrm>
            <a:off x="97160" y="418058"/>
            <a:ext cx="8939336" cy="4822952"/>
          </a:xfrm>
        </p:spPr>
        <p:txBody>
          <a:bodyPr/>
          <a:lstStyle/>
          <a:p>
            <a:pPr marL="514350" indent="-514350" algn="just" eaLnBrk="1" hangingPunct="1">
              <a:buFont typeface="+mj-lt"/>
              <a:buAutoNum type="arabicPeriod"/>
            </a:pPr>
            <a:r>
              <a:rPr lang="en-GB" altLang="en-US" sz="2200" dirty="0">
                <a:latin typeface="Arial"/>
                <a:cs typeface="Arial"/>
              </a:rPr>
              <a:t>Assessment 2 is</a:t>
            </a:r>
            <a:r>
              <a:rPr lang="en-GB" altLang="en-US" sz="2200" u="sng" dirty="0">
                <a:latin typeface="Arial"/>
                <a:cs typeface="Arial"/>
              </a:rPr>
              <a:t> </a:t>
            </a:r>
            <a:r>
              <a:rPr lang="en-GB" altLang="en-US" sz="2200" b="1" u="sng" dirty="0">
                <a:solidFill>
                  <a:srgbClr val="FF0000"/>
                </a:solidFill>
                <a:latin typeface="Arial"/>
                <a:cs typeface="Arial"/>
              </a:rPr>
              <a:t>a report</a:t>
            </a:r>
            <a:r>
              <a:rPr lang="en-GB" altLang="en-US" sz="2200" b="1" dirty="0">
                <a:solidFill>
                  <a:srgbClr val="FF0000"/>
                </a:solidFill>
                <a:latin typeface="Arial"/>
                <a:cs typeface="Arial"/>
              </a:rPr>
              <a:t>. </a:t>
            </a:r>
            <a:r>
              <a:rPr lang="en-GB" altLang="en-US" sz="2200" b="1" dirty="0">
                <a:latin typeface="Arial"/>
                <a:cs typeface="Arial"/>
              </a:rPr>
              <a:t>It is </a:t>
            </a:r>
            <a:r>
              <a:rPr lang="en-GB" altLang="en-US" sz="2200" b="1" u="sng" dirty="0">
                <a:solidFill>
                  <a:srgbClr val="FF0000"/>
                </a:solidFill>
                <a:latin typeface="Arial"/>
                <a:cs typeface="Arial"/>
              </a:rPr>
              <a:t>not</a:t>
            </a:r>
            <a:r>
              <a:rPr lang="en-GB" altLang="en-US" sz="2200" b="1" dirty="0">
                <a:latin typeface="Arial"/>
                <a:cs typeface="Arial"/>
              </a:rPr>
              <a:t> reflective</a:t>
            </a:r>
            <a:r>
              <a:rPr lang="en-GB" altLang="en-US" sz="2200" b="1" dirty="0">
                <a:solidFill>
                  <a:srgbClr val="FF0000"/>
                </a:solidFill>
                <a:latin typeface="Arial"/>
                <a:cs typeface="Arial"/>
              </a:rPr>
              <a:t>. </a:t>
            </a:r>
          </a:p>
          <a:p>
            <a:pPr marL="514350" indent="-514350" algn="just" eaLnBrk="1" hangingPunct="1">
              <a:buFont typeface="+mj-lt"/>
              <a:buAutoNum type="arabicPeriod"/>
            </a:pPr>
            <a:r>
              <a:rPr lang="en-GB" altLang="en-US" sz="2200" b="1" u="sng" dirty="0">
                <a:solidFill>
                  <a:srgbClr val="FF0000"/>
                </a:solidFill>
                <a:latin typeface="Arial"/>
                <a:cs typeface="Arial"/>
              </a:rPr>
              <a:t>750 words </a:t>
            </a:r>
            <a:r>
              <a:rPr lang="en-GB" altLang="en-US" sz="2200" dirty="0">
                <a:latin typeface="Arial"/>
                <a:cs typeface="Arial"/>
              </a:rPr>
              <a:t>are needed for Assessment 2 (Report)</a:t>
            </a:r>
          </a:p>
          <a:p>
            <a:pPr marL="514350" indent="-514350" eaLnBrk="1" hangingPunct="1">
              <a:buFont typeface="+mj-lt"/>
              <a:buAutoNum type="arabicPeriod"/>
            </a:pPr>
            <a:r>
              <a:rPr lang="en-GB" altLang="en-US" sz="2200" b="1" u="sng" dirty="0">
                <a:solidFill>
                  <a:srgbClr val="FF0000"/>
                </a:solidFill>
                <a:latin typeface="Arial"/>
                <a:cs typeface="Arial"/>
              </a:rPr>
              <a:t>4</a:t>
            </a:r>
            <a:r>
              <a:rPr lang="en-GB" altLang="en-US" sz="2200" u="sng" dirty="0">
                <a:latin typeface="Arial"/>
                <a:cs typeface="Arial"/>
              </a:rPr>
              <a:t> </a:t>
            </a:r>
            <a:r>
              <a:rPr lang="en-GB" altLang="en-US" sz="2200" b="1" u="sng" dirty="0">
                <a:solidFill>
                  <a:srgbClr val="FF0000"/>
                </a:solidFill>
                <a:latin typeface="Arial"/>
                <a:cs typeface="Arial"/>
              </a:rPr>
              <a:t>sources</a:t>
            </a:r>
            <a:r>
              <a:rPr lang="en-GB" altLang="en-US" sz="2200" dirty="0">
                <a:latin typeface="Arial"/>
                <a:cs typeface="Arial"/>
              </a:rPr>
              <a:t> are needed for Assessment 2 </a:t>
            </a:r>
          </a:p>
          <a:p>
            <a:pPr marL="514350" indent="-514350" eaLnBrk="1" hangingPunct="1">
              <a:buFont typeface="+mj-lt"/>
              <a:buAutoNum type="arabicPeriod"/>
            </a:pPr>
            <a:r>
              <a:rPr lang="en-GB" altLang="en-US" sz="2200" dirty="0">
                <a:latin typeface="Arial"/>
                <a:cs typeface="Arial"/>
              </a:rPr>
              <a:t>Yes, there are two reading lists: 1 for the topic of Motivation and 1 for the topic of Problem Solving. You should start your research with these reading lists. You are welcome to use other sources of your own finding as well.</a:t>
            </a:r>
          </a:p>
          <a:p>
            <a:pPr marL="514350" indent="-514350" eaLnBrk="1" hangingPunct="1">
              <a:buFont typeface="+mj-lt"/>
              <a:buAutoNum type="arabicPeriod"/>
            </a:pPr>
            <a:r>
              <a:rPr lang="en-GB" altLang="en-US" sz="2200" dirty="0">
                <a:latin typeface="Arial"/>
                <a:cs typeface="Arial"/>
              </a:rPr>
              <a:t>Assessment 2 assesses </a:t>
            </a:r>
            <a:r>
              <a:rPr lang="en-GB" altLang="en-US" sz="2200" b="1" dirty="0">
                <a:solidFill>
                  <a:srgbClr val="FF0000"/>
                </a:solidFill>
                <a:latin typeface="Arial"/>
                <a:cs typeface="Arial"/>
              </a:rPr>
              <a:t>Criteria 1</a:t>
            </a:r>
            <a:r>
              <a:rPr lang="en-GB" altLang="en-US" sz="2200" dirty="0">
                <a:latin typeface="Arial"/>
                <a:cs typeface="Arial"/>
              </a:rPr>
              <a:t>, </a:t>
            </a:r>
            <a:r>
              <a:rPr lang="en-GB" altLang="en-US" sz="2200" b="1" dirty="0">
                <a:solidFill>
                  <a:srgbClr val="FF0000"/>
                </a:solidFill>
                <a:latin typeface="Arial"/>
                <a:cs typeface="Arial"/>
              </a:rPr>
              <a:t>2</a:t>
            </a:r>
            <a:r>
              <a:rPr lang="en-GB" altLang="en-US" sz="2200" dirty="0">
                <a:latin typeface="Arial"/>
                <a:cs typeface="Arial"/>
              </a:rPr>
              <a:t>, and </a:t>
            </a:r>
            <a:r>
              <a:rPr lang="en-GB" altLang="en-US" sz="2200" b="1" dirty="0">
                <a:solidFill>
                  <a:srgbClr val="FF0000"/>
                </a:solidFill>
                <a:latin typeface="Arial"/>
                <a:cs typeface="Arial"/>
              </a:rPr>
              <a:t>5</a:t>
            </a:r>
            <a:r>
              <a:rPr lang="en-GB" altLang="en-US" sz="2200" dirty="0">
                <a:latin typeface="Arial"/>
                <a:cs typeface="Arial"/>
              </a:rPr>
              <a:t>: 1) </a:t>
            </a:r>
            <a:r>
              <a:rPr lang="en-GB" altLang="en-US" sz="2200" b="1" dirty="0">
                <a:solidFill>
                  <a:srgbClr val="FF0000"/>
                </a:solidFill>
                <a:latin typeface="Arial"/>
                <a:cs typeface="Arial"/>
              </a:rPr>
              <a:t>Engagement with Literature</a:t>
            </a:r>
            <a:r>
              <a:rPr lang="en-GB" altLang="en-US" sz="2200" dirty="0">
                <a:latin typeface="Arial"/>
                <a:cs typeface="Arial"/>
              </a:rPr>
              <a:t>, 2) </a:t>
            </a:r>
            <a:r>
              <a:rPr lang="en-GB" altLang="en-US" sz="2200" b="1" dirty="0">
                <a:solidFill>
                  <a:srgbClr val="FF0000"/>
                </a:solidFill>
                <a:latin typeface="Arial"/>
                <a:cs typeface="Arial"/>
              </a:rPr>
              <a:t>Knowledge and Understanding</a:t>
            </a:r>
            <a:r>
              <a:rPr lang="en-GB" altLang="en-US" sz="2200" dirty="0">
                <a:latin typeface="Arial"/>
                <a:cs typeface="Arial"/>
              </a:rPr>
              <a:t>, and 5) </a:t>
            </a:r>
            <a:r>
              <a:rPr lang="en-GB" altLang="en-US" sz="2200" b="1" dirty="0">
                <a:solidFill>
                  <a:srgbClr val="FF0000"/>
                </a:solidFill>
                <a:latin typeface="Arial"/>
                <a:cs typeface="Arial"/>
              </a:rPr>
              <a:t>Transferable Skills for Life and Professional Practice </a:t>
            </a:r>
          </a:p>
          <a:p>
            <a:pPr marL="514350" indent="-514350" eaLnBrk="1" hangingPunct="1">
              <a:buFont typeface="+mj-lt"/>
              <a:buAutoNum type="arabicPeriod"/>
            </a:pPr>
            <a:r>
              <a:rPr lang="en-GB" altLang="en-US" sz="2200" dirty="0">
                <a:latin typeface="Arial"/>
                <a:cs typeface="Arial"/>
              </a:rPr>
              <a:t>The maximum number of marks available for Assessment 2 is </a:t>
            </a:r>
            <a:r>
              <a:rPr lang="en-GB" altLang="en-US" sz="2200" b="1" dirty="0">
                <a:solidFill>
                  <a:srgbClr val="FF0000"/>
                </a:solidFill>
                <a:latin typeface="Arial"/>
                <a:cs typeface="Arial"/>
              </a:rPr>
              <a:t>30</a:t>
            </a:r>
            <a:r>
              <a:rPr lang="en-GB" altLang="en-US" sz="2200" dirty="0">
                <a:latin typeface="Arial"/>
                <a:cs typeface="Arial"/>
              </a:rPr>
              <a:t> (the task is worth </a:t>
            </a:r>
            <a:r>
              <a:rPr lang="en-GB" altLang="en-US" sz="2200" b="1" dirty="0">
                <a:solidFill>
                  <a:srgbClr val="FF0000"/>
                </a:solidFill>
                <a:latin typeface="Arial"/>
                <a:cs typeface="Arial"/>
              </a:rPr>
              <a:t>30%</a:t>
            </a:r>
            <a:r>
              <a:rPr lang="en-GB" altLang="en-US" sz="2200" dirty="0">
                <a:latin typeface="Arial"/>
                <a:cs typeface="Arial"/>
              </a:rPr>
              <a:t> of your grade)</a:t>
            </a:r>
          </a:p>
          <a:p>
            <a:pPr marL="514350" indent="-514350" eaLnBrk="1" hangingPunct="1">
              <a:buFont typeface="+mj-lt"/>
              <a:buAutoNum type="arabicPeriod"/>
            </a:pPr>
            <a:r>
              <a:rPr lang="en-GB" altLang="en-US" sz="2200" dirty="0">
                <a:latin typeface="Arial"/>
                <a:cs typeface="Arial"/>
              </a:rPr>
              <a:t>Only </a:t>
            </a:r>
            <a:r>
              <a:rPr lang="en-GB" altLang="en-US" sz="2200" b="1" dirty="0">
                <a:solidFill>
                  <a:srgbClr val="FF0000"/>
                </a:solidFill>
                <a:latin typeface="Arial"/>
                <a:cs typeface="Arial"/>
              </a:rPr>
              <a:t>ONE</a:t>
            </a:r>
            <a:r>
              <a:rPr lang="en-GB" altLang="en-US" sz="2200" dirty="0">
                <a:latin typeface="Arial"/>
                <a:cs typeface="Arial"/>
              </a:rPr>
              <a:t> topic should be written about for this report. The choices are </a:t>
            </a:r>
            <a:r>
              <a:rPr lang="en-GB" altLang="en-US" sz="2200" b="1" dirty="0">
                <a:solidFill>
                  <a:srgbClr val="FF0000"/>
                </a:solidFill>
                <a:latin typeface="Arial"/>
                <a:cs typeface="Arial"/>
              </a:rPr>
              <a:t>Problem Solving </a:t>
            </a:r>
            <a:r>
              <a:rPr lang="en-GB" altLang="en-US" sz="2200" b="1" u="sng" dirty="0">
                <a:latin typeface="Arial"/>
                <a:cs typeface="Arial"/>
              </a:rPr>
              <a:t>OR</a:t>
            </a:r>
            <a:r>
              <a:rPr lang="en-GB" altLang="en-US" sz="2200" u="sng" dirty="0">
                <a:latin typeface="Arial"/>
                <a:cs typeface="Arial"/>
              </a:rPr>
              <a:t> </a:t>
            </a:r>
            <a:r>
              <a:rPr lang="en-GB" altLang="en-US" sz="2200" b="1" dirty="0">
                <a:solidFill>
                  <a:srgbClr val="FF0000"/>
                </a:solidFill>
                <a:latin typeface="Arial"/>
                <a:cs typeface="Arial"/>
              </a:rPr>
              <a:t>Motivation</a:t>
            </a:r>
          </a:p>
          <a:p>
            <a:pPr marL="514350" indent="-514350" eaLnBrk="1" hangingPunct="1">
              <a:buFont typeface="+mj-lt"/>
              <a:buAutoNum type="arabicPeriod"/>
            </a:pPr>
            <a:endParaRPr lang="en-GB" altLang="en-US" sz="2000">
              <a:latin typeface="Arial"/>
              <a:cs typeface="Arial"/>
            </a:endParaRPr>
          </a:p>
          <a:p>
            <a:pPr marL="514350" indent="-514350" eaLnBrk="1" hangingPunct="1">
              <a:buFont typeface="+mj-lt"/>
              <a:buAutoNum type="arabicPeriod"/>
            </a:pPr>
            <a:endParaRPr lang="en-GB" altLang="en-US" sz="2000">
              <a:latin typeface="Arial"/>
              <a:cs typeface="Arial"/>
            </a:endParaRPr>
          </a:p>
          <a:p>
            <a:pPr marL="514350" indent="-514350" eaLnBrk="1" hangingPunct="1">
              <a:buFont typeface="+mj-lt"/>
              <a:buAutoNum type="arabicPeriod"/>
            </a:pPr>
            <a:endParaRPr lang="en-GB" altLang="en-US" sz="20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923120" y="-1985"/>
            <a:ext cx="5297760" cy="580926"/>
          </a:xfrm>
        </p:spPr>
        <p:txBody>
          <a:bodyPr/>
          <a:lstStyle/>
          <a:p>
            <a:r>
              <a:rPr lang="en-GB" sz="3600" b="1" dirty="0"/>
              <a:t>Assessment 2: Steps</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318356" y="1196752"/>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
        <p:nvSpPr>
          <p:cNvPr id="5" name="TextBox 4">
            <a:extLst>
              <a:ext uri="{FF2B5EF4-FFF2-40B4-BE49-F238E27FC236}">
                <a16:creationId xmlns:a16="http://schemas.microsoft.com/office/drawing/2014/main" id="{95BF44DC-AF83-3216-6E6C-D3578F536B36}"/>
              </a:ext>
            </a:extLst>
          </p:cNvPr>
          <p:cNvSpPr txBox="1"/>
          <p:nvPr/>
        </p:nvSpPr>
        <p:spPr>
          <a:xfrm>
            <a:off x="318356" y="486535"/>
            <a:ext cx="8507288" cy="5232202"/>
          </a:xfrm>
          <a:prstGeom prst="rect">
            <a:avLst/>
          </a:prstGeom>
          <a:noFill/>
        </p:spPr>
        <p:txBody>
          <a:bodyPr wrap="square" lIns="91440" tIns="45720" rIns="91440" bIns="45720" rtlCol="0" anchor="t">
            <a:spAutoFit/>
          </a:bodyPr>
          <a:lstStyle/>
          <a:p>
            <a:pPr algn="just">
              <a:buFont typeface="+mj-lt"/>
              <a:buAutoNum type="arabicPeriod"/>
            </a:pPr>
            <a:r>
              <a:rPr lang="en-GB" sz="2200" dirty="0">
                <a:latin typeface="Arial"/>
                <a:cs typeface="Arial"/>
              </a:rPr>
              <a:t>Choose </a:t>
            </a:r>
            <a:r>
              <a:rPr lang="en-GB" sz="2200" b="1" dirty="0">
                <a:solidFill>
                  <a:srgbClr val="FF0000"/>
                </a:solidFill>
                <a:latin typeface="Arial"/>
                <a:cs typeface="Arial"/>
              </a:rPr>
              <a:t>ONE</a:t>
            </a:r>
            <a:r>
              <a:rPr lang="en-GB" sz="2200" dirty="0">
                <a:latin typeface="Arial"/>
                <a:cs typeface="Arial"/>
              </a:rPr>
              <a:t> topic: Motivation </a:t>
            </a:r>
            <a:r>
              <a:rPr lang="en-GB" sz="2200" b="1" dirty="0">
                <a:latin typeface="Arial"/>
                <a:cs typeface="Arial"/>
              </a:rPr>
              <a:t>or</a:t>
            </a:r>
            <a:r>
              <a:rPr lang="en-GB" sz="2200" dirty="0">
                <a:latin typeface="Arial"/>
                <a:cs typeface="Arial"/>
              </a:rPr>
              <a:t> Problem Solving.</a:t>
            </a:r>
          </a:p>
          <a:p>
            <a:pPr marL="457200" indent="-457200" algn="just">
              <a:buFont typeface="+mj-lt"/>
              <a:buAutoNum type="arabicPeriod"/>
            </a:pPr>
            <a:endParaRPr lang="en-GB" sz="800"/>
          </a:p>
          <a:p>
            <a:pPr algn="just">
              <a:buFont typeface="+mj-lt"/>
              <a:buAutoNum type="arabicPeriod"/>
            </a:pPr>
            <a:r>
              <a:rPr lang="en-GB" sz="2200" dirty="0">
                <a:latin typeface="Arial"/>
                <a:cs typeface="Arial"/>
              </a:rPr>
              <a:t>Write a report explaining why this topic is important for future educational and professional success.</a:t>
            </a:r>
          </a:p>
          <a:p>
            <a:pPr marL="457200" indent="-457200" algn="just">
              <a:buFont typeface="+mj-lt"/>
              <a:buAutoNum type="arabicPeriod"/>
            </a:pPr>
            <a:endParaRPr lang="en-GB" sz="800"/>
          </a:p>
          <a:p>
            <a:pPr algn="just">
              <a:buFont typeface="+mj-lt"/>
              <a:buAutoNum type="arabicPeriod"/>
            </a:pPr>
            <a:r>
              <a:rPr lang="en-GB" sz="2200" dirty="0">
                <a:latin typeface="Arial"/>
                <a:cs typeface="Arial"/>
              </a:rPr>
              <a:t>Define the topic clearly in the introduction with a </a:t>
            </a:r>
            <a:r>
              <a:rPr lang="en-GB" sz="2200" b="1" u="sng" dirty="0">
                <a:latin typeface="Arial"/>
                <a:cs typeface="Arial"/>
              </a:rPr>
              <a:t>cited definition</a:t>
            </a:r>
            <a:r>
              <a:rPr lang="en-GB" sz="2200" dirty="0">
                <a:latin typeface="Arial"/>
                <a:cs typeface="Arial"/>
              </a:rPr>
              <a:t>. </a:t>
            </a:r>
          </a:p>
          <a:p>
            <a:pPr marL="457200" indent="-457200" algn="just">
              <a:buFont typeface="+mj-lt"/>
              <a:buAutoNum type="arabicPeriod"/>
            </a:pPr>
            <a:endParaRPr lang="en-GB" sz="800"/>
          </a:p>
          <a:p>
            <a:pPr algn="just">
              <a:buFont typeface="+mj-lt"/>
              <a:buAutoNum type="arabicPeriod"/>
            </a:pPr>
            <a:r>
              <a:rPr lang="en-GB" sz="2200" dirty="0">
                <a:latin typeface="Arial"/>
                <a:cs typeface="Arial"/>
              </a:rPr>
              <a:t>Explain if there are different types of this topic (for example, intrinsic and extrinsic motivation) in the introduction.</a:t>
            </a:r>
          </a:p>
          <a:p>
            <a:pPr marL="457200" indent="-457200" algn="just">
              <a:buFont typeface="+mj-lt"/>
              <a:buAutoNum type="arabicPeriod"/>
            </a:pPr>
            <a:endParaRPr lang="en-GB" sz="800"/>
          </a:p>
          <a:p>
            <a:pPr algn="just">
              <a:buFont typeface="+mj-lt"/>
              <a:buAutoNum type="arabicPeriod"/>
            </a:pPr>
            <a:r>
              <a:rPr lang="en-GB" sz="2200" dirty="0">
                <a:latin typeface="Arial"/>
                <a:cs typeface="Arial"/>
              </a:rPr>
              <a:t>Discuss why it is important in higher education (university) in your first body paragraph.</a:t>
            </a:r>
            <a:endParaRPr lang="en-GB" sz="2200" dirty="0"/>
          </a:p>
          <a:p>
            <a:pPr marL="457200" indent="-457200" algn="just">
              <a:buFont typeface="+mj-lt"/>
              <a:buAutoNum type="arabicPeriod"/>
            </a:pPr>
            <a:endParaRPr lang="en-GB" sz="800"/>
          </a:p>
          <a:p>
            <a:pPr algn="just">
              <a:buFont typeface="+mj-lt"/>
              <a:buAutoNum type="arabicPeriod"/>
            </a:pPr>
            <a:r>
              <a:rPr lang="en-GB" sz="2200" dirty="0">
                <a:latin typeface="Arial"/>
                <a:cs typeface="Arial"/>
              </a:rPr>
              <a:t>Discuss why it is important in a healthcare job (like being a nurse or social worker) in your second body paragraph.</a:t>
            </a:r>
            <a:endParaRPr lang="en-GB" sz="2200" dirty="0"/>
          </a:p>
          <a:p>
            <a:pPr algn="just">
              <a:buFont typeface="+mj-lt"/>
              <a:buAutoNum type="arabicPeriod"/>
            </a:pPr>
            <a:endParaRPr lang="en-GB" sz="800"/>
          </a:p>
          <a:p>
            <a:pPr algn="just">
              <a:buFont typeface="+mj-lt"/>
              <a:buAutoNum type="arabicPeriod"/>
            </a:pPr>
            <a:r>
              <a:rPr lang="en-GB" sz="2200" dirty="0">
                <a:latin typeface="Arial"/>
                <a:cs typeface="Arial"/>
              </a:rPr>
              <a:t>Mention any tools or techniques that can help improve this topic (for example, SMART goals for motivation) in your third and fourth body paragraph.</a:t>
            </a:r>
            <a:endParaRPr lang="en-GB" sz="2200" dirty="0"/>
          </a:p>
        </p:txBody>
      </p:sp>
    </p:spTree>
    <p:extLst>
      <p:ext uri="{BB962C8B-B14F-4D97-AF65-F5344CB8AC3E}">
        <p14:creationId xmlns:p14="http://schemas.microsoft.com/office/powerpoint/2010/main" val="4029236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579158" y="116632"/>
            <a:ext cx="10302316" cy="274042"/>
          </a:xfrm>
        </p:spPr>
        <p:txBody>
          <a:bodyPr/>
          <a:lstStyle/>
          <a:p>
            <a:pPr eaLnBrk="1" hangingPunct="1"/>
            <a:r>
              <a:rPr lang="en-GB" altLang="en-US" sz="2800" b="1">
                <a:solidFill>
                  <a:srgbClr val="FF0000"/>
                </a:solidFill>
              </a:rPr>
              <a:t>Suggested</a:t>
            </a:r>
            <a:r>
              <a:rPr lang="en-GB" altLang="en-US" sz="2800" b="1"/>
              <a:t> Structure and </a:t>
            </a:r>
            <a:r>
              <a:rPr lang="en-GB" altLang="en-US" sz="2800" b="1">
                <a:solidFill>
                  <a:srgbClr val="FF0000"/>
                </a:solidFill>
              </a:rPr>
              <a:t>Suggested</a:t>
            </a:r>
            <a:r>
              <a:rPr lang="en-GB" altLang="en-US" sz="2800" b="1"/>
              <a:t> Word Counts</a:t>
            </a:r>
          </a:p>
        </p:txBody>
      </p:sp>
      <p:sp>
        <p:nvSpPr>
          <p:cNvPr id="21507" name="Rectangle 3"/>
          <p:cNvSpPr>
            <a:spLocks noGrp="1" noChangeArrowheads="1"/>
          </p:cNvSpPr>
          <p:nvPr>
            <p:ph type="body" idx="1"/>
          </p:nvPr>
        </p:nvSpPr>
        <p:spPr>
          <a:xfrm>
            <a:off x="179512" y="425004"/>
            <a:ext cx="8784976" cy="3917032"/>
          </a:xfrm>
        </p:spPr>
        <p:txBody>
          <a:bodyPr/>
          <a:lstStyle/>
          <a:p>
            <a:pPr marL="0" indent="0" algn="just" eaLnBrk="1" hangingPunct="1">
              <a:lnSpc>
                <a:spcPct val="90000"/>
              </a:lnSpc>
              <a:buNone/>
            </a:pPr>
            <a:r>
              <a:rPr lang="en-GB" altLang="en-US" sz="1800" b="1">
                <a:latin typeface="Arial"/>
                <a:cs typeface="Arial"/>
              </a:rPr>
              <a:t>Section 1: Introduction </a:t>
            </a:r>
            <a:r>
              <a:rPr lang="en-GB" altLang="en-US" sz="1800" b="1">
                <a:solidFill>
                  <a:srgbClr val="7030A0"/>
                </a:solidFill>
                <a:latin typeface="Arial"/>
                <a:cs typeface="Arial"/>
              </a:rPr>
              <a:t>100-125 Words</a:t>
            </a:r>
          </a:p>
          <a:p>
            <a:pPr marL="0" indent="0" algn="just" eaLnBrk="1" hangingPunct="1">
              <a:lnSpc>
                <a:spcPct val="90000"/>
              </a:lnSpc>
              <a:buNone/>
            </a:pPr>
            <a:r>
              <a:rPr lang="en-GB" altLang="en-US" sz="1800" i="1">
                <a:latin typeface="Arial"/>
                <a:cs typeface="Arial"/>
              </a:rPr>
              <a:t>Briefly introduce the topic chosen (Motivation or Problem Solving). Define the topic with a cited definition. Outline your report and what the report will achieve.</a:t>
            </a:r>
          </a:p>
          <a:p>
            <a:pPr algn="just" eaLnBrk="1" hangingPunct="1">
              <a:lnSpc>
                <a:spcPct val="90000"/>
              </a:lnSpc>
              <a:buFont typeface="Wingdings" pitchFamily="2" charset="2"/>
              <a:buNone/>
            </a:pPr>
            <a:r>
              <a:rPr lang="en-GB" altLang="en-US" sz="1800" b="1">
                <a:latin typeface="Arial"/>
                <a:cs typeface="Arial"/>
              </a:rPr>
              <a:t>Section 2.1: Importance in Higher Education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students in a higher education context and give specific examples to support your points</a:t>
            </a:r>
          </a:p>
          <a:p>
            <a:pPr algn="just" eaLnBrk="1" hangingPunct="1">
              <a:lnSpc>
                <a:spcPct val="90000"/>
              </a:lnSpc>
              <a:buFont typeface="Wingdings" pitchFamily="2" charset="2"/>
              <a:buNone/>
            </a:pPr>
            <a:r>
              <a:rPr lang="en-GB" altLang="en-US" sz="1800" b="1">
                <a:latin typeface="Arial"/>
                <a:cs typeface="Arial"/>
              </a:rPr>
              <a:t>Section 2.2: Importance in Healthcare Employment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people working in healthcare and give specific examples to support your point</a:t>
            </a:r>
          </a:p>
          <a:p>
            <a:pPr algn="just" eaLnBrk="1" hangingPunct="1">
              <a:lnSpc>
                <a:spcPct val="90000"/>
              </a:lnSpc>
              <a:buFont typeface="Wingdings" pitchFamily="2" charset="2"/>
              <a:buNone/>
            </a:pPr>
            <a:r>
              <a:rPr lang="en-GB" altLang="en-US" sz="1800" b="1">
                <a:latin typeface="Arial"/>
                <a:cs typeface="Arial"/>
              </a:rPr>
              <a:t>Section 3: Tools, Techniques or Strategies for improvement/maintenance of this topic </a:t>
            </a:r>
            <a:r>
              <a:rPr lang="en-GB" altLang="en-US" sz="1800" b="1">
                <a:solidFill>
                  <a:srgbClr val="7030A0"/>
                </a:solidFill>
                <a:latin typeface="Arial"/>
                <a:cs typeface="Arial"/>
              </a:rPr>
              <a:t>200 Words</a:t>
            </a:r>
          </a:p>
          <a:p>
            <a:pPr algn="just" eaLnBrk="1" hangingPunct="1">
              <a:lnSpc>
                <a:spcPct val="90000"/>
              </a:lnSpc>
              <a:buFont typeface="Wingdings" pitchFamily="2" charset="2"/>
              <a:buNone/>
            </a:pPr>
            <a:r>
              <a:rPr lang="en-GB" altLang="en-US" sz="1800" i="1">
                <a:latin typeface="Arial"/>
                <a:cs typeface="Arial"/>
              </a:rPr>
              <a:t>Give at least </a:t>
            </a:r>
            <a:r>
              <a:rPr lang="en-GB" altLang="en-US" sz="1800" b="1">
                <a:latin typeface="Arial"/>
                <a:cs typeface="Arial"/>
              </a:rPr>
              <a:t>two research informed suggestions</a:t>
            </a:r>
            <a:r>
              <a:rPr lang="en-GB" altLang="en-US" sz="1800" i="1">
                <a:latin typeface="Arial"/>
                <a:cs typeface="Arial"/>
              </a:rPr>
              <a:t> for how students and healthcare workers can improve their problem solving skills (e.g. mind maps; brainstorming creative solutions) or motivation if they become demotivated (e.g. SMART goals). This can either be two suggestions which suit both students AND healthcare workers, or one suggestion which is better for students, and one suggestion which is better for healthcare workers (e.g. a specific course)</a:t>
            </a:r>
          </a:p>
          <a:p>
            <a:pPr algn="just" eaLnBrk="1" hangingPunct="1">
              <a:lnSpc>
                <a:spcPct val="90000"/>
              </a:lnSpc>
              <a:buFont typeface="Wingdings" pitchFamily="2" charset="2"/>
              <a:buNone/>
            </a:pPr>
            <a:r>
              <a:rPr lang="en-GB" altLang="en-US" sz="1800" b="1">
                <a:latin typeface="Arial"/>
                <a:cs typeface="Arial"/>
              </a:rPr>
              <a:t>Section 5: Conclusion </a:t>
            </a:r>
            <a:r>
              <a:rPr lang="en-GB" altLang="en-US" sz="1800" b="1">
                <a:solidFill>
                  <a:srgbClr val="7030A0"/>
                </a:solidFill>
                <a:latin typeface="Arial"/>
                <a:cs typeface="Arial"/>
              </a:rPr>
              <a:t>100 Words</a:t>
            </a:r>
          </a:p>
          <a:p>
            <a:pPr algn="just" eaLnBrk="1" hangingPunct="1">
              <a:lnSpc>
                <a:spcPct val="90000"/>
              </a:lnSpc>
              <a:buFont typeface="Wingdings" pitchFamily="2" charset="2"/>
              <a:buNone/>
            </a:pPr>
            <a:r>
              <a:rPr lang="en-GB" altLang="en-US" sz="1800" i="1">
                <a:latin typeface="Arial"/>
                <a:cs typeface="Arial"/>
              </a:rPr>
              <a:t>Summarize the main points of your report and reinforce the topic’s importance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60524" y="188640"/>
            <a:ext cx="8435280" cy="346050"/>
          </a:xfrm>
        </p:spPr>
        <p:txBody>
          <a:bodyPr/>
          <a:lstStyle/>
          <a:p>
            <a:pPr eaLnBrk="1" hangingPunct="1"/>
            <a:r>
              <a:rPr lang="en-GB" altLang="en-US" sz="3500" b="1" dirty="0">
                <a:latin typeface="Arial"/>
                <a:cs typeface="Arial"/>
              </a:rPr>
              <a:t>Criteria 1: Engagement with Literature</a:t>
            </a:r>
          </a:p>
        </p:txBody>
      </p:sp>
      <p:sp>
        <p:nvSpPr>
          <p:cNvPr id="22531" name="Rectangle 3"/>
          <p:cNvSpPr>
            <a:spLocks noGrp="1" noChangeArrowheads="1"/>
          </p:cNvSpPr>
          <p:nvPr>
            <p:ph type="body" idx="1"/>
          </p:nvPr>
        </p:nvSpPr>
        <p:spPr>
          <a:xfrm>
            <a:off x="249858" y="1124744"/>
            <a:ext cx="8644284" cy="3916363"/>
          </a:xfrm>
        </p:spPr>
        <p:txBody>
          <a:bodyPr/>
          <a:lstStyle/>
          <a:p>
            <a:pPr marL="660400" indent="-660400" eaLnBrk="1" hangingPunct="1">
              <a:lnSpc>
                <a:spcPct val="90000"/>
              </a:lnSpc>
            </a:pPr>
            <a:r>
              <a:rPr lang="en-GB" altLang="en-US" sz="2800" dirty="0">
                <a:latin typeface="Arial"/>
                <a:cs typeface="Arial"/>
              </a:rPr>
              <a:t>Citations and references should be accurate (we teach you this in </a:t>
            </a:r>
            <a:r>
              <a:rPr lang="en-GB" altLang="en-US" sz="2800" b="1" dirty="0">
                <a:solidFill>
                  <a:srgbClr val="0070C0"/>
                </a:solidFill>
                <a:latin typeface="Arial"/>
                <a:cs typeface="Arial"/>
              </a:rPr>
              <a:t>Week 3</a:t>
            </a:r>
            <a:r>
              <a:rPr lang="en-GB" altLang="en-US" sz="2800" dirty="0">
                <a:latin typeface="Arial"/>
                <a:cs typeface="Arial"/>
              </a:rPr>
              <a:t>!)</a:t>
            </a:r>
          </a:p>
          <a:p>
            <a:pPr marL="660400" indent="-660400" eaLnBrk="1" hangingPunct="1">
              <a:lnSpc>
                <a:spcPct val="90000"/>
              </a:lnSpc>
            </a:pPr>
            <a:r>
              <a:rPr lang="en-GB" altLang="en-US" sz="2800" dirty="0">
                <a:latin typeface="Arial"/>
                <a:cs typeface="Arial"/>
              </a:rPr>
              <a:t>You </a:t>
            </a:r>
            <a:r>
              <a:rPr lang="en-GB" altLang="en-US" sz="2800" b="1" dirty="0">
                <a:latin typeface="Arial"/>
                <a:cs typeface="Arial"/>
              </a:rPr>
              <a:t>must</a:t>
            </a:r>
            <a:r>
              <a:rPr lang="en-GB" altLang="en-US" sz="2800" dirty="0">
                <a:latin typeface="Arial"/>
                <a:cs typeface="Arial"/>
              </a:rPr>
              <a:t> use a minimum of 4 sources</a:t>
            </a:r>
          </a:p>
          <a:p>
            <a:pPr marL="660400" indent="-660400" eaLnBrk="1" hangingPunct="1">
              <a:lnSpc>
                <a:spcPct val="90000"/>
              </a:lnSpc>
            </a:pPr>
            <a:r>
              <a:rPr lang="en-GB" altLang="en-US" sz="2800" dirty="0">
                <a:latin typeface="Arial"/>
                <a:cs typeface="Arial"/>
              </a:rPr>
              <a:t>References must be </a:t>
            </a:r>
            <a:r>
              <a:rPr lang="en-GB" altLang="en-US" sz="2800" b="1" dirty="0">
                <a:latin typeface="Arial"/>
                <a:cs typeface="Arial"/>
              </a:rPr>
              <a:t>accurate </a:t>
            </a:r>
            <a:r>
              <a:rPr lang="en-GB" altLang="en-US" sz="2800" dirty="0">
                <a:latin typeface="Arial"/>
                <a:cs typeface="Arial"/>
              </a:rPr>
              <a:t>and </a:t>
            </a:r>
            <a:r>
              <a:rPr lang="en-GB" altLang="en-US" sz="2800" b="1" dirty="0">
                <a:latin typeface="Arial"/>
                <a:cs typeface="Arial"/>
              </a:rPr>
              <a:t>complete</a:t>
            </a:r>
          </a:p>
          <a:p>
            <a:pPr marL="660400" indent="-660400" eaLnBrk="1" hangingPunct="1">
              <a:lnSpc>
                <a:spcPct val="90000"/>
              </a:lnSpc>
            </a:pPr>
            <a:r>
              <a:rPr lang="en-GB" altLang="en-US" sz="2800" dirty="0">
                <a:latin typeface="Arial"/>
                <a:cs typeface="Arial"/>
              </a:rPr>
              <a:t>You should make a strong attempt to paraphrase (</a:t>
            </a:r>
            <a:r>
              <a:rPr lang="en-GB" altLang="en-US" sz="2800" b="1" dirty="0">
                <a:solidFill>
                  <a:srgbClr val="0070C0"/>
                </a:solidFill>
                <a:latin typeface="Arial"/>
                <a:cs typeface="Arial"/>
              </a:rPr>
              <a:t>Week 4</a:t>
            </a:r>
            <a:r>
              <a:rPr lang="en-GB" altLang="en-US" sz="2800" dirty="0">
                <a:latin typeface="Arial"/>
                <a:cs typeface="Arial"/>
              </a:rPr>
              <a:t> materials help with this) and should not just copy and paste from the sources</a:t>
            </a:r>
          </a:p>
          <a:p>
            <a:pPr marL="660400" indent="-660400" eaLnBrk="1" hangingPunct="1">
              <a:lnSpc>
                <a:spcPct val="90000"/>
              </a:lnSpc>
            </a:pPr>
            <a:r>
              <a:rPr lang="en-GB" altLang="en-US" sz="2800" dirty="0">
                <a:latin typeface="Arial"/>
                <a:cs typeface="Arial"/>
              </a:rPr>
              <a:t>You can (and should) use the suggested sources, but are welcome to also find and use your own</a:t>
            </a:r>
          </a:p>
        </p:txBody>
      </p:sp>
    </p:spTree>
    <p:extLst>
      <p:ext uri="{BB962C8B-B14F-4D97-AF65-F5344CB8AC3E}">
        <p14:creationId xmlns:p14="http://schemas.microsoft.com/office/powerpoint/2010/main" val="1694368323"/>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239405" y="114300"/>
            <a:ext cx="8575377" cy="573046"/>
          </a:xfrm>
        </p:spPr>
        <p:txBody>
          <a:bodyPr/>
          <a:lstStyle/>
          <a:p>
            <a:r>
              <a:rPr lang="en-US" sz="3200" b="1" dirty="0">
                <a:latin typeface="Arial"/>
                <a:cs typeface="Arial"/>
              </a:rPr>
              <a:t>Criteria 2: Knowledge and Understanding</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239405" y="687346"/>
            <a:ext cx="8665190" cy="4896544"/>
          </a:xfrm>
        </p:spPr>
        <p:txBody>
          <a:bodyPr/>
          <a:lstStyle/>
          <a:p>
            <a:pPr marL="0" indent="0" algn="just">
              <a:buNone/>
            </a:pPr>
            <a:r>
              <a:rPr lang="en-GB" sz="2100" dirty="0">
                <a:solidFill>
                  <a:srgbClr val="0D0D0D"/>
                </a:solidFill>
                <a:highlight>
                  <a:srgbClr val="FFFFFF"/>
                </a:highlight>
                <a:latin typeface="Arial"/>
                <a:cs typeface="Arial"/>
              </a:rPr>
              <a:t>For the </a:t>
            </a:r>
            <a:r>
              <a:rPr lang="en-GB" sz="2100" b="1" dirty="0">
                <a:solidFill>
                  <a:srgbClr val="0D0D0D"/>
                </a:solidFill>
                <a:highlight>
                  <a:srgbClr val="FFFFFF"/>
                </a:highlight>
                <a:latin typeface="Arial"/>
                <a:cs typeface="Arial"/>
              </a:rPr>
              <a:t>Assessment 2 Report</a:t>
            </a:r>
            <a:r>
              <a:rPr lang="en-GB" sz="2100" dirty="0">
                <a:solidFill>
                  <a:srgbClr val="0D0D0D"/>
                </a:solidFill>
                <a:highlight>
                  <a:srgbClr val="FFFFFF"/>
                </a:highlight>
                <a:latin typeface="Arial"/>
                <a:cs typeface="Arial"/>
              </a:rPr>
              <a:t>, you need to show:</a:t>
            </a:r>
          </a:p>
          <a:p>
            <a:pPr marL="0" indent="0" algn="just">
              <a:buNone/>
            </a:pPr>
            <a:r>
              <a:rPr lang="en-GB" sz="2100" dirty="0">
                <a:solidFill>
                  <a:srgbClr val="0D0D0D"/>
                </a:solidFill>
                <a:highlight>
                  <a:srgbClr val="FFFFFF"/>
                </a:highlight>
                <a:latin typeface="Arial"/>
                <a:cs typeface="Arial"/>
              </a:rPr>
              <a:t>• That you have </a:t>
            </a:r>
            <a:r>
              <a:rPr lang="en-GB" sz="2100" b="1" dirty="0">
                <a:solidFill>
                  <a:srgbClr val="0D0D0D"/>
                </a:solidFill>
                <a:highlight>
                  <a:srgbClr val="FFFFFF"/>
                </a:highlight>
                <a:latin typeface="Arial"/>
                <a:cs typeface="Arial"/>
              </a:rPr>
              <a:t>understood</a:t>
            </a:r>
            <a:r>
              <a:rPr lang="en-GB" sz="2100" dirty="0">
                <a:solidFill>
                  <a:srgbClr val="0D0D0D"/>
                </a:solidFill>
                <a:highlight>
                  <a:srgbClr val="FFFFFF"/>
                </a:highlight>
                <a:latin typeface="Arial"/>
                <a:cs typeface="Arial"/>
              </a:rPr>
              <a:t> your selected topic and their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higher education and employment setting.</a:t>
            </a: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problem solving</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in the introduction, and then </a:t>
            </a:r>
            <a:r>
              <a:rPr lang="en-GB" sz="2100" b="1" dirty="0">
                <a:solidFill>
                  <a:srgbClr val="0D0D0D"/>
                </a:solidFill>
                <a:highlight>
                  <a:srgbClr val="FFFFFF"/>
                </a:highlight>
                <a:latin typeface="Arial"/>
                <a:cs typeface="Arial"/>
              </a:rPr>
              <a:t>discuss its importance </a:t>
            </a:r>
            <a:r>
              <a:rPr lang="en-GB" sz="2100" dirty="0">
                <a:solidFill>
                  <a:srgbClr val="0D0D0D"/>
                </a:solidFill>
                <a:highlight>
                  <a:srgbClr val="FFFFFF"/>
                </a:highlight>
                <a:latin typeface="Arial"/>
                <a:cs typeface="Arial"/>
              </a:rPr>
              <a:t>in a </a:t>
            </a:r>
            <a:r>
              <a:rPr lang="en-GB" sz="2100" b="1" dirty="0">
                <a:solidFill>
                  <a:srgbClr val="0D0D0D"/>
                </a:solidFill>
                <a:highlight>
                  <a:srgbClr val="FFFFFF"/>
                </a:highlight>
                <a:latin typeface="Arial"/>
                <a:cs typeface="Arial"/>
              </a:rPr>
              <a:t>higher education setting,</a:t>
            </a:r>
            <a:r>
              <a:rPr lang="en-GB" sz="2100" dirty="0">
                <a:solidFill>
                  <a:srgbClr val="0D0D0D"/>
                </a:solidFill>
                <a:highlight>
                  <a:srgbClr val="FFFFFF"/>
                </a:highlight>
                <a:latin typeface="Arial"/>
                <a:cs typeface="Arial"/>
              </a:rPr>
              <a:t> 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finally</a:t>
            </a:r>
            <a:r>
              <a:rPr lang="en-GB" sz="2100" b="1" dirty="0">
                <a:solidFill>
                  <a:srgbClr val="0D0D0D"/>
                </a:solidFill>
                <a:highlight>
                  <a:srgbClr val="FFFFFF"/>
                </a:highlight>
                <a:latin typeface="Arial"/>
                <a:cs typeface="Arial"/>
              </a:rPr>
              <a:t> explaining </a:t>
            </a:r>
            <a:r>
              <a:rPr lang="en-GB" sz="2100" dirty="0">
                <a:solidFill>
                  <a:srgbClr val="0D0D0D"/>
                </a:solidFill>
                <a:highlight>
                  <a:srgbClr val="FFFFFF"/>
                </a:highlight>
                <a:latin typeface="Arial"/>
                <a:cs typeface="Arial"/>
              </a:rPr>
              <a:t>tools/techniques for university students and healthcare workers.</a:t>
            </a:r>
            <a:endParaRPr lang="en-GB" sz="2100" b="1" dirty="0">
              <a:solidFill>
                <a:srgbClr val="0D0D0D"/>
              </a:solidFill>
              <a:highlight>
                <a:srgbClr val="FFFFFF"/>
              </a:highlight>
              <a:latin typeface="Arial"/>
              <a:cs typeface="Arial"/>
            </a:endParaRP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motivation</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a:t>
            </a:r>
            <a:r>
              <a:rPr lang="en-GB" sz="2100" b="1" dirty="0">
                <a:solidFill>
                  <a:srgbClr val="0D0D0D"/>
                </a:solidFill>
                <a:highlight>
                  <a:srgbClr val="FFFFFF"/>
                </a:highlight>
                <a:latin typeface="Arial"/>
                <a:cs typeface="Arial"/>
              </a:rPr>
              <a:t>explain</a:t>
            </a:r>
            <a:r>
              <a:rPr lang="en-GB" sz="2100" dirty="0">
                <a:solidFill>
                  <a:srgbClr val="0D0D0D"/>
                </a:solidFill>
                <a:highlight>
                  <a:srgbClr val="FFFFFF"/>
                </a:highlight>
                <a:latin typeface="Arial"/>
                <a:cs typeface="Arial"/>
              </a:rPr>
              <a:t> the two types of motivation (extrinsic and intrinsic), and then </a:t>
            </a:r>
            <a:r>
              <a:rPr lang="en-GB" sz="2100" b="1" dirty="0">
                <a:solidFill>
                  <a:srgbClr val="0D0D0D"/>
                </a:solidFill>
                <a:highlight>
                  <a:srgbClr val="FFFFFF"/>
                </a:highlight>
                <a:latin typeface="Arial"/>
                <a:cs typeface="Arial"/>
              </a:rPr>
              <a:t>discuss</a:t>
            </a:r>
            <a:r>
              <a:rPr lang="en-GB" sz="2100" dirty="0">
                <a:solidFill>
                  <a:srgbClr val="0D0D0D"/>
                </a:solidFill>
                <a:highlight>
                  <a:srgbClr val="FFFFFF"/>
                </a:highlight>
                <a:latin typeface="Arial"/>
                <a:cs typeface="Arial"/>
              </a:rPr>
              <a:t> its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a:t>
            </a:r>
            <a:r>
              <a:rPr lang="en-GB" sz="2100" b="1" dirty="0">
                <a:solidFill>
                  <a:srgbClr val="0D0D0D"/>
                </a:solidFill>
                <a:highlight>
                  <a:srgbClr val="FFFFFF"/>
                </a:highlight>
                <a:latin typeface="Arial"/>
                <a:cs typeface="Arial"/>
              </a:rPr>
              <a:t>higher education setting </a:t>
            </a:r>
            <a:r>
              <a:rPr lang="en-GB" sz="2100" dirty="0">
                <a:solidFill>
                  <a:srgbClr val="0D0D0D"/>
                </a:solidFill>
                <a:highlight>
                  <a:srgbClr val="FFFFFF"/>
                </a:highlight>
                <a:latin typeface="Arial"/>
                <a:cs typeface="Arial"/>
              </a:rPr>
              <a:t>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then</a:t>
            </a:r>
            <a:r>
              <a:rPr lang="en-GB" sz="2100" b="1" dirty="0">
                <a:solidFill>
                  <a:srgbClr val="0D0D0D"/>
                </a:solidFill>
                <a:highlight>
                  <a:srgbClr val="FFFFFF"/>
                </a:highlight>
                <a:latin typeface="Arial"/>
                <a:cs typeface="Arial"/>
              </a:rPr>
              <a:t> explain </a:t>
            </a:r>
            <a:r>
              <a:rPr lang="en-GB" sz="2100" dirty="0">
                <a:solidFill>
                  <a:srgbClr val="0D0D0D"/>
                </a:solidFill>
                <a:highlight>
                  <a:srgbClr val="FFFFFF"/>
                </a:highlight>
                <a:latin typeface="Arial"/>
                <a:cs typeface="Arial"/>
              </a:rPr>
              <a:t>tools/techniques for increasing/maintaining motivation for students/healthcare workers</a:t>
            </a:r>
          </a:p>
          <a:p>
            <a:pPr marL="0" indent="0" algn="just">
              <a:buNone/>
            </a:pPr>
            <a:r>
              <a:rPr lang="en-GB" sz="2100" dirty="0">
                <a:solidFill>
                  <a:srgbClr val="0D0D0D"/>
                </a:solidFill>
                <a:highlight>
                  <a:srgbClr val="FFFFFF"/>
                </a:highlight>
                <a:latin typeface="Arial"/>
                <a:cs typeface="Arial"/>
              </a:rPr>
              <a:t>• You should provide </a:t>
            </a:r>
            <a:r>
              <a:rPr lang="en-GB" sz="2100" b="1" dirty="0">
                <a:solidFill>
                  <a:srgbClr val="0D0D0D"/>
                </a:solidFill>
                <a:highlight>
                  <a:srgbClr val="FFFFFF"/>
                </a:highlight>
                <a:latin typeface="Arial"/>
                <a:cs typeface="Arial"/>
              </a:rPr>
              <a:t>detailed examples </a:t>
            </a:r>
            <a:r>
              <a:rPr lang="en-GB" sz="2100" dirty="0">
                <a:solidFill>
                  <a:srgbClr val="0D0D0D"/>
                </a:solidFill>
                <a:highlight>
                  <a:srgbClr val="FFFFFF"/>
                </a:highlight>
                <a:latin typeface="Arial"/>
                <a:cs typeface="Arial"/>
              </a:rPr>
              <a:t>and </a:t>
            </a:r>
            <a:r>
              <a:rPr lang="en-GB" sz="2100" b="1" dirty="0">
                <a:solidFill>
                  <a:srgbClr val="0D0D0D"/>
                </a:solidFill>
                <a:highlight>
                  <a:srgbClr val="FFFFFF"/>
                </a:highlight>
                <a:latin typeface="Arial"/>
                <a:cs typeface="Arial"/>
              </a:rPr>
              <a:t>evidence</a:t>
            </a:r>
            <a:r>
              <a:rPr lang="en-GB" sz="2100" dirty="0">
                <a:solidFill>
                  <a:srgbClr val="0D0D0D"/>
                </a:solidFill>
                <a:highlight>
                  <a:srgbClr val="FFFFFF"/>
                </a:highlight>
                <a:latin typeface="Arial"/>
                <a:cs typeface="Arial"/>
              </a:rPr>
              <a:t> to support your arguments. </a:t>
            </a: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555846" y="316070"/>
            <a:ext cx="10374811" cy="490066"/>
          </a:xfrm>
        </p:spPr>
        <p:txBody>
          <a:bodyPr/>
          <a:lstStyle/>
          <a:p>
            <a:r>
              <a:rPr lang="en-GB" sz="3200" b="1" dirty="0">
                <a:latin typeface="Arial"/>
                <a:cs typeface="Arial"/>
              </a:rPr>
              <a:t>Criteria 5: Transferable Skills for Life and Professional Practice</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250825" y="1082203"/>
            <a:ext cx="8641655" cy="4693593"/>
          </a:xfrm>
          <a:prstGeom prst="rect">
            <a:avLst/>
          </a:prstGeom>
          <a:noFill/>
        </p:spPr>
        <p:txBody>
          <a:bodyPr wrap="square" rtlCol="0">
            <a:spAutoFit/>
          </a:bodyPr>
          <a:lstStyle/>
          <a:p>
            <a:pPr marL="457200" indent="-457200" algn="just">
              <a:buFont typeface="Arial" panose="020B0604020202020204" pitchFamily="34" charset="0"/>
              <a:buChar char="•"/>
            </a:pPr>
            <a:r>
              <a:rPr lang="en-GB" sz="2300"/>
              <a:t>Your report should be </a:t>
            </a:r>
            <a:r>
              <a:rPr lang="en-GB" sz="2300" b="1"/>
              <a:t>appropriately structured </a:t>
            </a:r>
            <a:r>
              <a:rPr lang="en-GB" sz="2300" b="1">
                <a:solidFill>
                  <a:srgbClr val="FF0000"/>
                </a:solidFill>
              </a:rPr>
              <a:t>(use the template we give you!)</a:t>
            </a:r>
            <a:r>
              <a:rPr lang="en-GB" sz="2300"/>
              <a:t>; it should have a cover page, a table of contents and logical sections. </a:t>
            </a:r>
          </a:p>
          <a:p>
            <a:pPr marL="457200" indent="-457200" algn="just">
              <a:buFont typeface="Arial" panose="020B0604020202020204" pitchFamily="34" charset="0"/>
              <a:buChar char="•"/>
            </a:pPr>
            <a:r>
              <a:rPr lang="en-GB" sz="2300"/>
              <a:t>It should be written using </a:t>
            </a:r>
            <a:r>
              <a:rPr lang="en-GB" sz="2300" b="1"/>
              <a:t>formal, academic</a:t>
            </a:r>
            <a:r>
              <a:rPr lang="en-GB" sz="2300"/>
              <a:t> language, in clear paragraphs</a:t>
            </a:r>
          </a:p>
          <a:p>
            <a:pPr marL="457200" indent="-457200" algn="just">
              <a:buFont typeface="Arial" panose="020B0604020202020204" pitchFamily="34" charset="0"/>
              <a:buChar char="•"/>
            </a:pPr>
            <a:r>
              <a:rPr lang="en-GB" sz="2300"/>
              <a:t>You should ensure that the grammar, spelling, punctuation and use of vocabulary are as accurate as possible, and that they reflect the way you normally write in English. Make sure to </a:t>
            </a:r>
            <a:r>
              <a:rPr lang="en-GB" sz="2300" b="1">
                <a:solidFill>
                  <a:srgbClr val="FF0000"/>
                </a:solidFill>
              </a:rPr>
              <a:t>proofread</a:t>
            </a:r>
            <a:r>
              <a:rPr lang="en-GB" sz="2300"/>
              <a:t> your assignment before submission. </a:t>
            </a:r>
          </a:p>
          <a:p>
            <a:pPr marL="457200" indent="-457200" algn="just">
              <a:buFont typeface="Arial" panose="020B0604020202020204" pitchFamily="34" charset="0"/>
              <a:buChar char="•"/>
            </a:pPr>
            <a:r>
              <a:rPr lang="en-GB" sz="2300"/>
              <a:t>You are welcome to use a dictionary/thesaurus. </a:t>
            </a:r>
          </a:p>
          <a:p>
            <a:pPr marL="457200" indent="-457200" algn="just">
              <a:buFont typeface="Arial" panose="020B0604020202020204" pitchFamily="34" charset="0"/>
              <a:buChar char="•"/>
            </a:pPr>
            <a:r>
              <a:rPr lang="en-GB" sz="2300"/>
              <a:t>You are not allowed to use translation devices to translate entire paragraphs of your writing from your first language into English. </a:t>
            </a:r>
            <a:endParaRPr lang="en-US" sz="2300"/>
          </a:p>
        </p:txBody>
      </p:sp>
    </p:spTree>
    <p:extLst>
      <p:ext uri="{BB962C8B-B14F-4D97-AF65-F5344CB8AC3E}">
        <p14:creationId xmlns:p14="http://schemas.microsoft.com/office/powerpoint/2010/main" val="2489961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1715523" y="0"/>
            <a:ext cx="5714525" cy="578396"/>
          </a:xfrm>
        </p:spPr>
        <p:txBody>
          <a:bodyPr/>
          <a:lstStyle/>
          <a:p>
            <a:r>
              <a:rPr lang="en-US" sz="3400" b="1" dirty="0">
                <a:latin typeface="Arial"/>
                <a:cs typeface="Arial"/>
              </a:rPr>
              <a:t>Things to Remember</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323529" y="692696"/>
            <a:ext cx="8424936" cy="3916363"/>
          </a:xfrm>
        </p:spPr>
        <p:txBody>
          <a:bodyPr/>
          <a:lstStyle/>
          <a:p>
            <a:pPr algn="just"/>
            <a:r>
              <a:rPr lang="en-US" sz="2700" dirty="0">
                <a:latin typeface="Arial"/>
                <a:cs typeface="Arial"/>
              </a:rPr>
              <a:t>This report is </a:t>
            </a:r>
            <a:r>
              <a:rPr lang="en-US" sz="2700" b="1" dirty="0">
                <a:solidFill>
                  <a:srgbClr val="FF0000"/>
                </a:solidFill>
                <a:latin typeface="Arial"/>
                <a:cs typeface="Arial"/>
              </a:rPr>
              <a:t>NOT</a:t>
            </a:r>
            <a:r>
              <a:rPr lang="en-US" sz="2700" dirty="0">
                <a:latin typeface="Arial"/>
                <a:cs typeface="Arial"/>
              </a:rPr>
              <a:t> a personal reflection. It is </a:t>
            </a:r>
            <a:r>
              <a:rPr lang="en-US" sz="2700" b="1" dirty="0">
                <a:solidFill>
                  <a:srgbClr val="FF0000"/>
                </a:solidFill>
                <a:latin typeface="Arial"/>
                <a:cs typeface="Arial"/>
              </a:rPr>
              <a:t>NOT</a:t>
            </a:r>
            <a:r>
              <a:rPr lang="en-US" sz="2700" dirty="0">
                <a:latin typeface="Arial"/>
                <a:cs typeface="Arial"/>
              </a:rPr>
              <a:t> about </a:t>
            </a:r>
            <a:r>
              <a:rPr lang="en-US" sz="2700" i="1" dirty="0">
                <a:latin typeface="Arial"/>
                <a:cs typeface="Arial"/>
              </a:rPr>
              <a:t>your</a:t>
            </a:r>
            <a:r>
              <a:rPr lang="en-US" sz="2700" dirty="0">
                <a:latin typeface="Arial"/>
                <a:cs typeface="Arial"/>
              </a:rPr>
              <a:t> problem solving or motivation. It is about either concept generally in relation to a higher education or healthcare employment context.</a:t>
            </a:r>
          </a:p>
          <a:p>
            <a:pPr algn="just"/>
            <a:r>
              <a:rPr lang="en-US" sz="2700" dirty="0">
                <a:latin typeface="Arial"/>
                <a:cs typeface="Arial"/>
              </a:rPr>
              <a:t>Therefore, there should be no </a:t>
            </a:r>
            <a:r>
              <a:rPr lang="en-US" sz="2700" b="1" i="1" dirty="0">
                <a:latin typeface="Arial"/>
                <a:cs typeface="Arial"/>
              </a:rPr>
              <a:t>I</a:t>
            </a:r>
            <a:r>
              <a:rPr lang="en-US" sz="2700" i="1" dirty="0">
                <a:latin typeface="Arial"/>
                <a:cs typeface="Arial"/>
              </a:rPr>
              <a:t> </a:t>
            </a:r>
            <a:r>
              <a:rPr lang="en-US" sz="2700" dirty="0">
                <a:latin typeface="Arial"/>
                <a:cs typeface="Arial"/>
              </a:rPr>
              <a:t>or </a:t>
            </a:r>
            <a:r>
              <a:rPr lang="en-US" sz="2700" b="1" i="1" dirty="0">
                <a:latin typeface="Arial"/>
                <a:cs typeface="Arial"/>
              </a:rPr>
              <a:t>me</a:t>
            </a:r>
            <a:r>
              <a:rPr lang="en-US" sz="2700" dirty="0">
                <a:latin typeface="Arial"/>
                <a:cs typeface="Arial"/>
              </a:rPr>
              <a:t> in your writing</a:t>
            </a:r>
          </a:p>
          <a:p>
            <a:pPr algn="just"/>
            <a:r>
              <a:rPr lang="en-US" sz="2700" dirty="0">
                <a:latin typeface="Arial"/>
                <a:cs typeface="Arial"/>
              </a:rPr>
              <a:t>You must use evidence to support your ideas (e.g. you cannot just say “problem solving is the most important because without it students cannot complete their work”, you must give evidence from a source to </a:t>
            </a:r>
            <a:r>
              <a:rPr lang="en-US" sz="2700" b="1" i="1" dirty="0">
                <a:latin typeface="Arial"/>
                <a:cs typeface="Arial"/>
              </a:rPr>
              <a:t>support</a:t>
            </a:r>
            <a:r>
              <a:rPr lang="en-US" sz="2700" dirty="0">
                <a:latin typeface="Arial"/>
                <a:cs typeface="Arial"/>
              </a:rPr>
              <a:t> this claim)</a:t>
            </a:r>
          </a:p>
          <a:p>
            <a:pPr marL="0" indent="0">
              <a:buNone/>
            </a:pPr>
            <a:r>
              <a:rPr lang="en-US" sz="2700" dirty="0">
                <a:latin typeface="Arial"/>
                <a:cs typeface="Arial"/>
              </a:rPr>
              <a:t>				</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BDFF-A8B2-187D-3812-CBE0B2112428}"/>
              </a:ext>
            </a:extLst>
          </p:cNvPr>
          <p:cNvSpPr>
            <a:spLocks noGrp="1"/>
          </p:cNvSpPr>
          <p:nvPr>
            <p:ph type="title"/>
          </p:nvPr>
        </p:nvSpPr>
        <p:spPr>
          <a:xfrm>
            <a:off x="2262572" y="28620"/>
            <a:ext cx="4618856" cy="652934"/>
          </a:xfrm>
        </p:spPr>
        <p:txBody>
          <a:bodyPr/>
          <a:lstStyle/>
          <a:p>
            <a:r>
              <a:rPr lang="en-US" sz="3400" b="1" dirty="0">
                <a:latin typeface="Arial"/>
                <a:cs typeface="Arial"/>
              </a:rPr>
              <a:t>Things to Remember</a:t>
            </a:r>
          </a:p>
        </p:txBody>
      </p:sp>
      <p:sp>
        <p:nvSpPr>
          <p:cNvPr id="3" name="Content Placeholder 2">
            <a:extLst>
              <a:ext uri="{FF2B5EF4-FFF2-40B4-BE49-F238E27FC236}">
                <a16:creationId xmlns:a16="http://schemas.microsoft.com/office/drawing/2014/main" id="{DB91F1DF-B767-DB50-EB19-6CC456E76CC1}"/>
              </a:ext>
            </a:extLst>
          </p:cNvPr>
          <p:cNvSpPr>
            <a:spLocks noGrp="1"/>
          </p:cNvSpPr>
          <p:nvPr>
            <p:ph idx="1"/>
          </p:nvPr>
        </p:nvSpPr>
        <p:spPr>
          <a:xfrm>
            <a:off x="250825" y="874748"/>
            <a:ext cx="8424936" cy="3916363"/>
          </a:xfrm>
        </p:spPr>
        <p:txBody>
          <a:bodyPr/>
          <a:lstStyle/>
          <a:p>
            <a:pPr algn="just"/>
            <a:r>
              <a:rPr lang="en-US" sz="2600" dirty="0">
                <a:latin typeface="Arial"/>
                <a:cs typeface="Arial"/>
              </a:rPr>
              <a:t>The university has a 10% over/under policy. You can be 10% over or under the word count without loss of marks. Beyond this, your marker might stop reading and only mark the words which fall within the limit, or, if the paper is much too short, you might lose points for Criteria 1 and 2</a:t>
            </a:r>
          </a:p>
          <a:p>
            <a:pPr algn="just"/>
            <a:r>
              <a:rPr lang="en-US" sz="2600" dirty="0">
                <a:latin typeface="Arial"/>
                <a:cs typeface="Arial"/>
              </a:rPr>
              <a:t>We, your markers, are </a:t>
            </a:r>
            <a:r>
              <a:rPr lang="en-US" sz="2600" b="1" dirty="0">
                <a:solidFill>
                  <a:srgbClr val="FF0000"/>
                </a:solidFill>
                <a:latin typeface="Arial"/>
                <a:cs typeface="Arial"/>
              </a:rPr>
              <a:t>NOT</a:t>
            </a:r>
            <a:r>
              <a:rPr lang="en-US" sz="2600" dirty="0">
                <a:latin typeface="Arial"/>
                <a:cs typeface="Arial"/>
              </a:rPr>
              <a:t> expecting perfection! We know this is your FIRST report at university! Just try your best! The point of this task is to help you </a:t>
            </a:r>
            <a:r>
              <a:rPr lang="en-US" sz="2600" i="1" dirty="0">
                <a:latin typeface="Arial"/>
                <a:cs typeface="Arial"/>
              </a:rPr>
              <a:t>develop</a:t>
            </a:r>
            <a:r>
              <a:rPr lang="en-US" sz="2600" dirty="0">
                <a:latin typeface="Arial"/>
                <a:cs typeface="Arial"/>
              </a:rPr>
              <a:t> your skills. Be patient and kind to yourself!</a:t>
            </a:r>
          </a:p>
          <a:p>
            <a:pPr marL="0" indent="0">
              <a:buNone/>
            </a:pPr>
            <a:endParaRPr lang="en-US" sz="2600">
              <a:latin typeface="Arial"/>
              <a:cs typeface="Arial"/>
            </a:endParaRPr>
          </a:p>
        </p:txBody>
      </p:sp>
      <p:sp>
        <p:nvSpPr>
          <p:cNvPr id="4" name="Date Placeholder 3">
            <a:extLst>
              <a:ext uri="{FF2B5EF4-FFF2-40B4-BE49-F238E27FC236}">
                <a16:creationId xmlns:a16="http://schemas.microsoft.com/office/drawing/2014/main" id="{258E6C55-B587-5BA0-53C1-FA63CCFC1F76}"/>
              </a:ext>
            </a:extLst>
          </p:cNvPr>
          <p:cNvSpPr>
            <a:spLocks noGrp="1"/>
          </p:cNvSpPr>
          <p:nvPr>
            <p:ph type="dt" sz="half" idx="10"/>
          </p:nvPr>
        </p:nvSpPr>
        <p:spPr/>
        <p:txBody>
          <a:bodyPr/>
          <a:lstStyle/>
          <a:p>
            <a:pPr>
              <a:defRPr/>
            </a:pPr>
            <a:fld id="{CDF502AA-C8CB-4132-B592-CA60B7C38ACE}" type="datetime1">
              <a:rPr lang="en-GB" smtClean="0"/>
              <a:pPr>
                <a:defRPr/>
              </a:pPr>
              <a:t>16/09/2024</a:t>
            </a:fld>
            <a:endParaRPr lang="en-GB"/>
          </a:p>
        </p:txBody>
      </p:sp>
    </p:spTree>
    <p:extLst>
      <p:ext uri="{BB962C8B-B14F-4D97-AF65-F5344CB8AC3E}">
        <p14:creationId xmlns:p14="http://schemas.microsoft.com/office/powerpoint/2010/main" val="404111287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10</Slides>
  <Notes>0</Notes>
  <HiddenSlides>0</HiddenSlides>
  <ScaleCrop>false</ScaleCrop>
  <HeadingPairs>
    <vt:vector size="4" baseType="variant">
      <vt:variant>
        <vt:lpstr>Theme</vt:lpstr>
      </vt:variant>
      <vt:variant>
        <vt:i4>3</vt:i4>
      </vt:variant>
      <vt:variant>
        <vt:lpstr>Slide Titles</vt:lpstr>
      </vt:variant>
      <vt:variant>
        <vt:i4>10</vt:i4>
      </vt:variant>
    </vt:vector>
  </HeadingPairs>
  <TitlesOfParts>
    <vt:vector size="13" baseType="lpstr">
      <vt:lpstr>1_20140311PresentationUWTSDTemplate</vt:lpstr>
      <vt:lpstr>20140311PresentationUWTSDTemplate</vt:lpstr>
      <vt:lpstr>2_20140311PresentationUWTSDTemplate</vt:lpstr>
      <vt:lpstr> LCHS4001 Academic and Employability Skills (ACE)  </vt:lpstr>
      <vt:lpstr>PowerPoint Presentation</vt:lpstr>
      <vt:lpstr>Assessment 2 Exploration: Answers </vt:lpstr>
      <vt:lpstr>Assessment 2: Steps</vt:lpstr>
      <vt:lpstr>Suggested Structure and Suggested Word Counts</vt:lpstr>
      <vt:lpstr>Criteria 1: Engagement with Literature</vt:lpstr>
      <vt:lpstr>Criteria 2: Knowledge and Understanding</vt:lpstr>
      <vt:lpstr>Criteria 5: Transferable Skills for Life and Professional Practice</vt:lpstr>
      <vt:lpstr>Things to Remember</vt:lpstr>
      <vt:lpstr>Things to Remember</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286</cp:revision>
  <dcterms:created xsi:type="dcterms:W3CDTF">2012-10-20T16:04:33Z</dcterms:created>
  <dcterms:modified xsi:type="dcterms:W3CDTF">2024-09-16T16:23:50Z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