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12192000"/>
  <p:embeddedFontLst>
    <p:embeddedFont>
      <p:font typeface="Liter" panose="020B0604020202020204" charset="0"/>
      <p:regular r:id="rId7"/>
    </p:embeddedFont>
    <p:embeddedFont>
      <p:font typeface="Oranienbaum" panose="02000506080000020003" pitchFamily="2" charset="0"/>
      <p:regular r:id="rId8"/>
    </p:embeddedFont>
    <p:embeddedFont>
      <p:font typeface="Unna" panose="020B0604020202020204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6218" autoAdjust="0"/>
  </p:normalViewPr>
  <p:slideViewPr>
    <p:cSldViewPr snapToGrid="0" snapToObjects="1">
      <p:cViewPr varScale="1">
        <p:scale>
          <a:sx n="52" d="100"/>
          <a:sy n="52" d="100"/>
        </p:scale>
        <p:origin x="14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2627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  <a:p>
            <a:r>
              <a:rPr lang="en-GB" dirty="0"/>
              <a:t>Good morning/afternoon.</a:t>
            </a:r>
          </a:p>
          <a:p>
            <a:r>
              <a:rPr lang="en-GB" dirty="0"/>
              <a:t>Today I will be discussing my poster on </a:t>
            </a:r>
            <a:r>
              <a:rPr lang="en-GB" b="1" dirty="0"/>
              <a:t>schizophrenia and the shift from historical stigma to contemporary recovery-oriented care</a:t>
            </a:r>
            <a:r>
              <a:rPr lang="en-GB" dirty="0"/>
              <a:t>.</a:t>
            </a:r>
          </a:p>
          <a:p>
            <a:r>
              <a:rPr lang="en-GB" dirty="0"/>
              <a:t>Schizophrenia is defined in the </a:t>
            </a:r>
            <a:r>
              <a:rPr lang="en-GB" b="1" dirty="0"/>
              <a:t>ICD-11</a:t>
            </a:r>
            <a:r>
              <a:rPr lang="en-GB" dirty="0"/>
              <a:t> as a disorder involving disturbances across multiple mental domains including </a:t>
            </a:r>
            <a:r>
              <a:rPr lang="en-GB" b="1" dirty="0"/>
              <a:t>thinking, perception, emotional regulation and behaviour</a:t>
            </a:r>
            <a:r>
              <a:rPr lang="en-GB" dirty="0"/>
              <a:t>, often presenting with symptoms such as </a:t>
            </a:r>
            <a:r>
              <a:rPr lang="en-GB" b="1" dirty="0"/>
              <a:t>delusions, hallucinations and disorganised thinking</a:t>
            </a:r>
            <a:r>
              <a:rPr lang="en-GB" dirty="0"/>
              <a:t>. It affects approximately </a:t>
            </a:r>
            <a:r>
              <a:rPr lang="en-GB" b="1" dirty="0"/>
              <a:t>1% of the global population</a:t>
            </a:r>
            <a:r>
              <a:rPr lang="en-GB" dirty="0"/>
              <a:t>, with onset typically occurring in late adolescence or early adulthood.</a:t>
            </a:r>
          </a:p>
          <a:p>
            <a:r>
              <a:rPr lang="en-GB" dirty="0"/>
              <a:t>However, schizophrenia is not only a clinical diagnosis. The way society has responded to psychosis has been shaped by </a:t>
            </a:r>
            <a:r>
              <a:rPr lang="en-GB" b="1" dirty="0"/>
              <a:t>changing social values, scientific knowledge and political priorities</a:t>
            </a:r>
            <a:r>
              <a:rPr lang="en-GB" dirty="0"/>
              <a:t>.</a:t>
            </a:r>
          </a:p>
          <a:p>
            <a:r>
              <a:rPr lang="en-GB" dirty="0"/>
              <a:t>In many ways, the history of schizophrenia care illustrates that </a:t>
            </a:r>
            <a:r>
              <a:rPr lang="en-GB" b="1" dirty="0"/>
              <a:t>mental health treatment is shaped not only by medical science but also by cultural attitudes and social power structures</a:t>
            </a:r>
            <a:r>
              <a:rPr lang="en-GB" dirty="0"/>
              <a:t>.</a:t>
            </a:r>
          </a:p>
          <a:p>
            <a:r>
              <a:rPr lang="en-GB" dirty="0"/>
              <a:t>This presentation therefore focuses on two key areas:</a:t>
            </a:r>
          </a:p>
          <a:p>
            <a:r>
              <a:rPr lang="en-GB" dirty="0"/>
              <a:t>First, the </a:t>
            </a:r>
            <a:r>
              <a:rPr lang="en-GB" b="1" dirty="0"/>
              <a:t>historical trajectory of mental health care</a:t>
            </a:r>
            <a:r>
              <a:rPr lang="en-GB" dirty="0"/>
              <a:t>, examining how treatment evolved from moral humanitarian approaches to institutionalisation and later medical intervention.</a:t>
            </a:r>
          </a:p>
          <a:p>
            <a:r>
              <a:rPr lang="en-GB" dirty="0"/>
              <a:t>Second, the </a:t>
            </a:r>
            <a:r>
              <a:rPr lang="en-GB" b="1" dirty="0"/>
              <a:t>contemporary recovery model</a:t>
            </a:r>
            <a:r>
              <a:rPr lang="en-GB" dirty="0"/>
              <a:t>, which reframes schizophrenia care around </a:t>
            </a:r>
            <a:r>
              <a:rPr lang="en-GB" b="1" dirty="0"/>
              <a:t>personal empowerment, social inclusion and community support</a:t>
            </a:r>
            <a:r>
              <a:rPr lang="en-GB" dirty="0"/>
              <a:t> rather than purely symptom management.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Section 1: Historical Evolution of Schizophrenia Care</a:t>
            </a:r>
          </a:p>
          <a:p>
            <a:endParaRPr lang="en-GB" b="1" dirty="0"/>
          </a:p>
          <a:p>
            <a:r>
              <a:rPr lang="en-GB" b="1" dirty="0"/>
              <a:t>Moral Treatment Era</a:t>
            </a:r>
          </a:p>
          <a:p>
            <a:r>
              <a:rPr lang="en-GB" dirty="0"/>
              <a:t>The earliest reform movement in psychiatric care was the </a:t>
            </a:r>
            <a:r>
              <a:rPr lang="en-GB" b="1" dirty="0"/>
              <a:t>moral treatment era</a:t>
            </a:r>
            <a:r>
              <a:rPr lang="en-GB" dirty="0"/>
              <a:t>, emerging during the late 18th and early 19th centuries.</a:t>
            </a:r>
          </a:p>
          <a:p>
            <a:r>
              <a:rPr lang="en-GB" dirty="0"/>
              <a:t>Key figures such as </a:t>
            </a:r>
            <a:r>
              <a:rPr lang="en-GB" b="1" dirty="0"/>
              <a:t>Philippe Pinel in France and William Tuke in England</a:t>
            </a:r>
            <a:r>
              <a:rPr lang="en-GB" dirty="0"/>
              <a:t> advocated for a more humane approach to mental illness. Their philosophy emphasised </a:t>
            </a:r>
            <a:r>
              <a:rPr lang="en-GB" b="1" dirty="0"/>
              <a:t>kindness, routine, environmental stability and social engagement</a:t>
            </a:r>
            <a:r>
              <a:rPr lang="en-GB" dirty="0"/>
              <a:t>.</a:t>
            </a:r>
          </a:p>
          <a:p>
            <a:r>
              <a:rPr lang="en-GB" dirty="0"/>
              <a:t>The core belief was that individuals with mental illness should be treated as </a:t>
            </a:r>
            <a:r>
              <a:rPr lang="en-GB" b="1" dirty="0"/>
              <a:t>rational human beings capable of improvement</a:t>
            </a:r>
            <a:r>
              <a:rPr lang="en-GB" dirty="0"/>
              <a:t>, rather than being punished or isolated.</a:t>
            </a:r>
          </a:p>
          <a:p>
            <a:r>
              <a:rPr lang="en-GB" dirty="0"/>
              <a:t>This represented a significant shift away from earlier practices where people experiencing psychosis were often confined in prisons or poorhouses.</a:t>
            </a:r>
          </a:p>
          <a:p>
            <a:r>
              <a:rPr lang="en-GB" dirty="0"/>
              <a:t>Importantly, moral treatment recognised that </a:t>
            </a:r>
            <a:r>
              <a:rPr lang="en-GB" b="1" dirty="0"/>
              <a:t>environmental and social conditions influence mental wellbeing</a:t>
            </a:r>
            <a:r>
              <a:rPr lang="en-GB" dirty="0"/>
              <a:t>, which aligns with modern understanding of the </a:t>
            </a:r>
            <a:r>
              <a:rPr lang="en-GB" b="1" dirty="0"/>
              <a:t>social determinants of mental health</a:t>
            </a:r>
            <a:r>
              <a:rPr lang="en-GB" dirty="0"/>
              <a:t>.</a:t>
            </a:r>
          </a:p>
          <a:p>
            <a:r>
              <a:rPr lang="en-GB" dirty="0"/>
              <a:t>However, this model also had limitations.</a:t>
            </a:r>
            <a:br>
              <a:rPr lang="en-GB" dirty="0"/>
            </a:br>
            <a:r>
              <a:rPr lang="en-GB" dirty="0"/>
              <a:t>Moral treatment institutions were relatively </a:t>
            </a:r>
            <a:r>
              <a:rPr lang="en-GB" b="1" dirty="0"/>
              <a:t>small and expensive</a:t>
            </a:r>
            <a:r>
              <a:rPr lang="en-GB" dirty="0"/>
              <a:t>, meaning they primarily served </a:t>
            </a:r>
            <a:r>
              <a:rPr lang="en-GB" b="1" dirty="0"/>
              <a:t>wealthier individuals</a:t>
            </a:r>
            <a:r>
              <a:rPr lang="en-GB" dirty="0"/>
              <a:t>.</a:t>
            </a:r>
          </a:p>
          <a:p>
            <a:r>
              <a:rPr lang="en-GB" dirty="0"/>
              <a:t>As industrialisation increased population density and urban poverty, these facilities became overcrowded and increasingly difficult to sustain.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Decline into Custodial Institutionalisation</a:t>
            </a:r>
          </a:p>
          <a:p>
            <a:r>
              <a:rPr lang="en-GB" dirty="0"/>
              <a:t>By the early twentieth century, the moral treatment model had largely collapsed and was replaced by </a:t>
            </a:r>
            <a:r>
              <a:rPr lang="en-GB" b="1" dirty="0"/>
              <a:t>custodial institutionalisation</a:t>
            </a:r>
            <a:r>
              <a:rPr lang="en-GB" dirty="0"/>
              <a:t>.</a:t>
            </a:r>
          </a:p>
          <a:p>
            <a:r>
              <a:rPr lang="en-GB" dirty="0"/>
              <a:t>Psychiatric hospitals became extremely overcrowded due to rapid urbanisation and rising patient numbers. At the same time, the emergence of </a:t>
            </a:r>
            <a:r>
              <a:rPr lang="en-GB" b="1" dirty="0"/>
              <a:t>eugenic theories</a:t>
            </a:r>
            <a:r>
              <a:rPr lang="en-GB" dirty="0"/>
              <a:t> promoted the belief that mental illness was hereditary and socially undesirable.</a:t>
            </a:r>
          </a:p>
          <a:p>
            <a:r>
              <a:rPr lang="en-GB" dirty="0"/>
              <a:t>These ideas reinforced the view that schizophrenia was </a:t>
            </a:r>
            <a:r>
              <a:rPr lang="en-GB" b="1" dirty="0"/>
              <a:t>chronic and largely untreatable</a:t>
            </a:r>
            <a:r>
              <a:rPr lang="en-GB" dirty="0"/>
              <a:t>, sometimes referred to as </a:t>
            </a:r>
            <a:r>
              <a:rPr lang="en-GB" b="1" dirty="0"/>
              <a:t>therapeutic nihilism</a:t>
            </a:r>
            <a:r>
              <a:rPr lang="en-GB" dirty="0"/>
              <a:t>.</a:t>
            </a:r>
          </a:p>
          <a:p>
            <a:r>
              <a:rPr lang="en-GB" dirty="0"/>
              <a:t>As a result, many institutions shifted their focus from treatment to </a:t>
            </a:r>
            <a:r>
              <a:rPr lang="en-GB" b="1" dirty="0"/>
              <a:t>containment and social control</a:t>
            </a:r>
            <a:r>
              <a:rPr lang="en-GB" dirty="0"/>
              <a:t>.</a:t>
            </a:r>
          </a:p>
          <a:p>
            <a:r>
              <a:rPr lang="en-GB" dirty="0"/>
              <a:t>Patients were often subjected to </a:t>
            </a:r>
            <a:r>
              <a:rPr lang="en-GB" b="1" dirty="0"/>
              <a:t>physical restraints, heavy sedation and long-term institutional confinement</a:t>
            </a:r>
            <a:r>
              <a:rPr lang="en-GB" dirty="0"/>
              <a:t>.</a:t>
            </a:r>
          </a:p>
          <a:p>
            <a:r>
              <a:rPr lang="en-GB" dirty="0"/>
              <a:t>This period demonstrates how </a:t>
            </a:r>
            <a:r>
              <a:rPr lang="en-GB" b="1" dirty="0"/>
              <a:t>stigma and social ideology can directly shape medical practice</a:t>
            </a:r>
            <a:r>
              <a:rPr lang="en-GB" dirty="0"/>
              <a:t>, sometimes resulting in systems that prioritise control over care.</a:t>
            </a:r>
          </a:p>
          <a:p>
            <a:r>
              <a:rPr lang="en-GB" dirty="0"/>
              <a:t>Although these institutions were originally designed as therapeutic spaces, they increasingly became places of </a:t>
            </a:r>
            <a:r>
              <a:rPr lang="en-GB" b="1" dirty="0"/>
              <a:t>social exclusion and marginalisation</a:t>
            </a:r>
            <a:r>
              <a:rPr lang="en-GB" dirty="0"/>
              <a:t>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Medical Revolution and Deinstitutionalisation</a:t>
            </a:r>
          </a:p>
          <a:p>
            <a:r>
              <a:rPr lang="en-GB" dirty="0"/>
              <a:t>A major turning point occurred during the </a:t>
            </a:r>
            <a:r>
              <a:rPr lang="en-GB" b="1" dirty="0"/>
              <a:t>1950s</a:t>
            </a:r>
            <a:r>
              <a:rPr lang="en-GB" dirty="0"/>
              <a:t> with the discovery of </a:t>
            </a:r>
            <a:r>
              <a:rPr lang="en-GB" b="1" dirty="0"/>
              <a:t>chlorpromazine</a:t>
            </a:r>
            <a:r>
              <a:rPr lang="en-GB" dirty="0"/>
              <a:t>, the first effective antipsychotic medication.</a:t>
            </a:r>
          </a:p>
          <a:p>
            <a:r>
              <a:rPr lang="en-GB" dirty="0"/>
              <a:t>This marked a significant paradigm shift, as schizophrenia began to be viewed as a </a:t>
            </a:r>
            <a:r>
              <a:rPr lang="en-GB" b="1" dirty="0"/>
              <a:t>treatable condition rather than an untreatable form of madness</a:t>
            </a:r>
            <a:r>
              <a:rPr lang="en-GB" dirty="0"/>
              <a:t>.</a:t>
            </a:r>
          </a:p>
          <a:p>
            <a:r>
              <a:rPr lang="en-GB" dirty="0"/>
              <a:t>The development of antipsychotic medications contributed to the movement toward </a:t>
            </a:r>
            <a:r>
              <a:rPr lang="en-GB" b="1" dirty="0"/>
              <a:t>deinstitutionalisation</a:t>
            </a:r>
            <a:r>
              <a:rPr lang="en-GB" dirty="0"/>
              <a:t>, where patients were discharged from large psychiatric hospitals and encouraged to live within community settings.</a:t>
            </a:r>
          </a:p>
          <a:p>
            <a:r>
              <a:rPr lang="en-GB" dirty="0"/>
              <a:t>Policies such as the </a:t>
            </a:r>
            <a:r>
              <a:rPr lang="en-GB" b="1" dirty="0"/>
              <a:t>Community Mental Health Act of 1963 in the United States</a:t>
            </a:r>
            <a:r>
              <a:rPr lang="en-GB" dirty="0"/>
              <a:t> aimed to promote patient rights, improve quality of life and reduce the harms associated with long-term institutionalisation.</a:t>
            </a:r>
          </a:p>
          <a:p>
            <a:r>
              <a:rPr lang="en-GB" dirty="0"/>
              <a:t>However, while deinstitutionalisation represented important progress in terms of </a:t>
            </a:r>
            <a:r>
              <a:rPr lang="en-GB" b="1" dirty="0"/>
              <a:t>human rights and autonomy</a:t>
            </a:r>
            <a:r>
              <a:rPr lang="en-GB" dirty="0"/>
              <a:t>, it also revealed major structural weaknesses.</a:t>
            </a:r>
          </a:p>
          <a:p>
            <a:r>
              <a:rPr lang="en-GB" dirty="0"/>
              <a:t>Many psychiatric hospitals were closed </a:t>
            </a:r>
            <a:r>
              <a:rPr lang="en-GB" b="1" dirty="0"/>
              <a:t>without adequate community services or housing support</a:t>
            </a:r>
            <a:r>
              <a:rPr lang="en-GB" dirty="0"/>
              <a:t>.</a:t>
            </a:r>
          </a:p>
          <a:p>
            <a:r>
              <a:rPr lang="en-GB" dirty="0"/>
              <a:t>This led to what researchers describe as </a:t>
            </a:r>
            <a:r>
              <a:rPr lang="en-GB" b="1" dirty="0"/>
              <a:t>trans-institutionalisation</a:t>
            </a:r>
            <a:r>
              <a:rPr lang="en-GB" dirty="0"/>
              <a:t>, where individuals with severe mental illness became disproportionately represented within </a:t>
            </a:r>
            <a:r>
              <a:rPr lang="en-GB" b="1" dirty="0"/>
              <a:t>homeless populations and prison systems</a:t>
            </a:r>
            <a:r>
              <a:rPr lang="en-GB" dirty="0"/>
              <a:t>.</a:t>
            </a:r>
          </a:p>
          <a:p>
            <a:r>
              <a:rPr lang="en-GB" dirty="0"/>
              <a:t>This historical period therefore illustrates an important policy lesson: </a:t>
            </a:r>
            <a:r>
              <a:rPr lang="en-GB" b="1" dirty="0"/>
              <a:t>clinical innovation alone cannot guarantee positive outcomes without sufficient social infrastructure and support systems</a:t>
            </a:r>
            <a:r>
              <a:rPr lang="en-GB" dirty="0"/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Contemporary Recovery-Oriented Care</a:t>
            </a:r>
          </a:p>
          <a:p>
            <a:endParaRPr lang="en-GB" b="1" dirty="0"/>
          </a:p>
          <a:p>
            <a:r>
              <a:rPr lang="en-GB" b="1" dirty="0"/>
              <a:t>The Recovery Model</a:t>
            </a:r>
          </a:p>
          <a:p>
            <a:r>
              <a:rPr lang="en-GB" dirty="0"/>
              <a:t>Modern mental health care has increasingly shifted toward a </a:t>
            </a:r>
            <a:r>
              <a:rPr lang="en-GB" b="1" dirty="0"/>
              <a:t>recovery-oriented model</a:t>
            </a:r>
            <a:r>
              <a:rPr lang="en-GB" dirty="0"/>
              <a:t>.</a:t>
            </a:r>
          </a:p>
          <a:p>
            <a:r>
              <a:rPr lang="en-GB" dirty="0"/>
              <a:t>Anthony defined recovery as a </a:t>
            </a:r>
            <a:r>
              <a:rPr lang="en-GB" b="1" dirty="0"/>
              <a:t>deeply personal process of rebuilding identity, meaning and purpose</a:t>
            </a:r>
            <a:r>
              <a:rPr lang="en-GB" dirty="0"/>
              <a:t>, even when symptoms persist.</a:t>
            </a:r>
          </a:p>
          <a:p>
            <a:r>
              <a:rPr lang="en-GB" dirty="0"/>
              <a:t>Importantly, recovery does </a:t>
            </a:r>
            <a:r>
              <a:rPr lang="en-GB" b="1" dirty="0"/>
              <a:t>not necessarily mean a complete cure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Instead, it refers to the ability to </a:t>
            </a:r>
            <a:r>
              <a:rPr lang="en-GB" b="1" dirty="0"/>
              <a:t>live a meaningful and fulfilling life despite ongoing challenges</a:t>
            </a:r>
            <a:r>
              <a:rPr lang="en-GB" dirty="0"/>
              <a:t>.</a:t>
            </a:r>
          </a:p>
          <a:p>
            <a:r>
              <a:rPr lang="en-GB" dirty="0"/>
              <a:t>This perspective emerged partly as a response to limitations of the traditional </a:t>
            </a:r>
            <a:r>
              <a:rPr lang="en-GB" b="1" dirty="0"/>
              <a:t>biomedical model</a:t>
            </a:r>
            <a:r>
              <a:rPr lang="en-GB" dirty="0"/>
              <a:t>, which focused primarily on symptom reduction and medication management.</a:t>
            </a:r>
          </a:p>
          <a:p>
            <a:r>
              <a:rPr lang="en-GB" dirty="0"/>
              <a:t>Although biomedical treatments such as antipsychotics remain essential, critics argue that relying solely on a medical framework risks ignoring </a:t>
            </a:r>
            <a:r>
              <a:rPr lang="en-GB" b="1" dirty="0"/>
              <a:t>social, psychological and structural factors that influence recovery</a:t>
            </a:r>
            <a:r>
              <a:rPr lang="en-GB" dirty="0"/>
              <a:t>.</a:t>
            </a:r>
          </a:p>
          <a:p>
            <a:r>
              <a:rPr lang="en-GB" dirty="0"/>
              <a:t>As a result, contemporary mental health care increasingly adopts a </a:t>
            </a:r>
            <a:r>
              <a:rPr lang="en-GB" b="1" dirty="0"/>
              <a:t>biopsychosocial approach</a:t>
            </a:r>
            <a:r>
              <a:rPr lang="en-GB" dirty="0"/>
              <a:t>, integrating medical treatment with psychological support and social inclusion.</a:t>
            </a:r>
          </a:p>
          <a:p>
            <a:r>
              <a:rPr lang="en-GB" dirty="0"/>
              <a:t>Recovery-oriented services emphasise four key dimensions:</a:t>
            </a:r>
          </a:p>
          <a:p>
            <a:r>
              <a:rPr lang="en-GB" b="1" dirty="0"/>
              <a:t>Health</a:t>
            </a:r>
            <a:r>
              <a:rPr lang="en-GB" dirty="0"/>
              <a:t> – supporting both physical and mental wellbeing</a:t>
            </a:r>
          </a:p>
          <a:p>
            <a:r>
              <a:rPr lang="en-GB" b="1" dirty="0"/>
              <a:t>Home</a:t>
            </a:r>
            <a:r>
              <a:rPr lang="en-GB" dirty="0"/>
              <a:t> – access to safe and stable housing</a:t>
            </a:r>
          </a:p>
          <a:p>
            <a:r>
              <a:rPr lang="en-GB" b="1" dirty="0"/>
              <a:t>Purpose</a:t>
            </a:r>
            <a:r>
              <a:rPr lang="en-GB" dirty="0"/>
              <a:t> – opportunities for employment, education or meaningful activity</a:t>
            </a:r>
          </a:p>
          <a:p>
            <a:r>
              <a:rPr lang="en-GB" b="1" dirty="0"/>
              <a:t>Community</a:t>
            </a:r>
            <a:r>
              <a:rPr lang="en-GB" dirty="0"/>
              <a:t> – supportive relationships and social belonging</a:t>
            </a:r>
          </a:p>
          <a:p>
            <a:r>
              <a:rPr lang="en-GB" dirty="0"/>
              <a:t>Research suggests that recovery-focused services significantly improve </a:t>
            </a:r>
            <a:r>
              <a:rPr lang="en-GB" b="1" dirty="0"/>
              <a:t>personal recovery outcomes</a:t>
            </a:r>
            <a:r>
              <a:rPr lang="en-GB" dirty="0"/>
              <a:t>, reinforcing the importance of holistic support systems.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ICD-11 Innovations</a:t>
            </a:r>
          </a:p>
          <a:p>
            <a:r>
              <a:rPr lang="en-GB" dirty="0"/>
              <a:t>The </a:t>
            </a:r>
            <a:r>
              <a:rPr lang="en-GB" b="1" dirty="0"/>
              <a:t>ICD-11 classification system</a:t>
            </a:r>
            <a:r>
              <a:rPr lang="en-GB" dirty="0"/>
              <a:t> also reflects this shift toward more personalised care.</a:t>
            </a:r>
          </a:p>
          <a:p>
            <a:r>
              <a:rPr lang="en-GB" dirty="0"/>
              <a:t>In previous diagnostic systems such as ICD-10, schizophrenia was divided into rigid subtypes including </a:t>
            </a:r>
            <a:r>
              <a:rPr lang="en-GB" b="1" dirty="0"/>
              <a:t>paranoid, catatonic and disorganised schizophrenia</a:t>
            </a:r>
            <a:r>
              <a:rPr lang="en-GB" dirty="0"/>
              <a:t>.</a:t>
            </a:r>
          </a:p>
          <a:p>
            <a:r>
              <a:rPr lang="en-GB" dirty="0"/>
              <a:t>However, research demonstrated that these subtypes lacked </a:t>
            </a:r>
            <a:r>
              <a:rPr lang="en-GB" b="1" dirty="0"/>
              <a:t>diagnostic stability and clinical reliability</a:t>
            </a:r>
            <a:r>
              <a:rPr lang="en-GB" dirty="0"/>
              <a:t>, as many patients moved between categories over time.</a:t>
            </a:r>
          </a:p>
          <a:p>
            <a:r>
              <a:rPr lang="en-GB" dirty="0"/>
              <a:t>ICD-11 therefore removed these subtypes and introduced </a:t>
            </a:r>
            <a:r>
              <a:rPr lang="en-GB" b="1" dirty="0"/>
              <a:t>dimensional severity ratings across multiple symptom domains</a:t>
            </a:r>
            <a:r>
              <a:rPr lang="en-GB" dirty="0"/>
              <a:t>.</a:t>
            </a:r>
          </a:p>
          <a:p>
            <a:r>
              <a:rPr lang="en-GB" dirty="0"/>
              <a:t>This dimensional approach allows clinicians to capture </a:t>
            </a:r>
            <a:r>
              <a:rPr lang="en-GB" b="1" dirty="0"/>
              <a:t>greater individual variation</a:t>
            </a:r>
            <a:r>
              <a:rPr lang="en-GB" dirty="0"/>
              <a:t>, recognise </a:t>
            </a:r>
            <a:r>
              <a:rPr lang="en-GB" b="1" dirty="0"/>
              <a:t>cultural influences on symptom expression</a:t>
            </a:r>
            <a:r>
              <a:rPr lang="en-GB" dirty="0"/>
              <a:t>, and provide more flexible treatment planning.</a:t>
            </a:r>
          </a:p>
          <a:p>
            <a:r>
              <a:rPr lang="en-GB" dirty="0"/>
              <a:t>In this sense, ICD-11 aligns with recovery-oriented care by recognising that schizophrenia experiences are </a:t>
            </a:r>
            <a:r>
              <a:rPr lang="en-GB" b="1" dirty="0"/>
              <a:t>complex, diverse and evolving</a:t>
            </a:r>
            <a:r>
              <a:rPr lang="en-GB" dirty="0"/>
              <a:t>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Social Justice and Inequality in Mental Health</a:t>
            </a:r>
          </a:p>
          <a:p>
            <a:r>
              <a:rPr lang="en-GB" dirty="0"/>
              <a:t>Despite these advances, significant inequalities remain within mental health systems.</a:t>
            </a:r>
          </a:p>
          <a:p>
            <a:r>
              <a:rPr lang="en-GB" dirty="0"/>
              <a:t>Research consistently shows that </a:t>
            </a:r>
            <a:r>
              <a:rPr lang="en-GB" b="1" dirty="0"/>
              <a:t>racial and ethnic minority groups</a:t>
            </a:r>
            <a:r>
              <a:rPr lang="en-GB" dirty="0"/>
              <a:t>, particularly Black communities in Western countries, are more likely to be diagnosed with psychotic disorders and to experience </a:t>
            </a:r>
            <a:r>
              <a:rPr lang="en-GB" b="1" dirty="0"/>
              <a:t>coercive care pathways such as involuntary hospitalisation</a:t>
            </a:r>
            <a:r>
              <a:rPr lang="en-GB" dirty="0"/>
              <a:t>.</a:t>
            </a:r>
          </a:p>
          <a:p>
            <a:r>
              <a:rPr lang="en-GB" dirty="0"/>
              <a:t>These disparities raise important questions about </a:t>
            </a:r>
            <a:r>
              <a:rPr lang="en-GB" b="1" dirty="0"/>
              <a:t>structural bias, cultural misunderstanding and unequal access to early intervention services</a:t>
            </a:r>
            <a:r>
              <a:rPr lang="en-GB" dirty="0"/>
              <a:t>.</a:t>
            </a:r>
          </a:p>
          <a:p>
            <a:r>
              <a:rPr lang="en-GB" dirty="0"/>
              <a:t>Addressing these inequalities therefore requires not only clinical improvements but also </a:t>
            </a:r>
            <a:r>
              <a:rPr lang="en-GB" b="1" dirty="0"/>
              <a:t>culturally competent care, anti-racist training and stronger community engagement</a:t>
            </a:r>
            <a:r>
              <a:rPr lang="en-GB" dirty="0"/>
              <a:t>.</a:t>
            </a:r>
          </a:p>
          <a:p>
            <a:r>
              <a:rPr lang="en-GB" dirty="0"/>
              <a:t>This highlights a broader point: recovery is not only an individual process but also a </a:t>
            </a:r>
            <a:r>
              <a:rPr lang="en-GB" b="1" dirty="0"/>
              <a:t>social and political issue</a:t>
            </a:r>
            <a:r>
              <a:rPr lang="en-GB" dirty="0"/>
              <a:t>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Policy Recommendations</a:t>
            </a:r>
          </a:p>
          <a:p>
            <a:r>
              <a:rPr lang="en-GB" dirty="0"/>
              <a:t>My poster outlines several key recommendations for improving recovery-oriented mental health care.</a:t>
            </a:r>
          </a:p>
          <a:p>
            <a:r>
              <a:rPr lang="en-GB" dirty="0"/>
              <a:t>First, services must address </a:t>
            </a:r>
            <a:r>
              <a:rPr lang="en-GB" b="1" dirty="0"/>
              <a:t>social determinants of mental health</a:t>
            </a:r>
            <a:r>
              <a:rPr lang="en-GB" dirty="0"/>
              <a:t>, including poverty, housing insecurity and childhood adversity.</a:t>
            </a:r>
          </a:p>
          <a:p>
            <a:r>
              <a:rPr lang="en-GB" dirty="0"/>
              <a:t>Second, mental health systems should prioritise </a:t>
            </a:r>
            <a:r>
              <a:rPr lang="en-GB" b="1" dirty="0"/>
              <a:t>culturally competent and anti-racist practices</a:t>
            </a:r>
            <a:r>
              <a:rPr lang="en-GB" dirty="0"/>
              <a:t> to reduce disparities in diagnosis and treatment.</a:t>
            </a:r>
          </a:p>
          <a:p>
            <a:r>
              <a:rPr lang="en-GB" dirty="0"/>
              <a:t>Third, governments must strengthen </a:t>
            </a:r>
            <a:r>
              <a:rPr lang="en-GB" b="1" dirty="0"/>
              <a:t>community mental health infrastructure</a:t>
            </a:r>
            <a:r>
              <a:rPr lang="en-GB" dirty="0"/>
              <a:t> to prevent trans-institutionalisation.</a:t>
            </a:r>
          </a:p>
          <a:p>
            <a:r>
              <a:rPr lang="en-GB" dirty="0"/>
              <a:t>Fourth, expanding the </a:t>
            </a:r>
            <a:r>
              <a:rPr lang="en-GB" b="1" dirty="0"/>
              <a:t>peer support workforce</a:t>
            </a:r>
            <a:r>
              <a:rPr lang="en-GB" dirty="0"/>
              <a:t>, involving individuals with lived experience, can improve engagement and empowerment.</a:t>
            </a:r>
          </a:p>
          <a:p>
            <a:r>
              <a:rPr lang="en-GB" dirty="0"/>
              <a:t>Finally, there must be stronger alignment between </a:t>
            </a:r>
            <a:r>
              <a:rPr lang="en-GB" b="1" dirty="0"/>
              <a:t>policy commitments and actual funding</a:t>
            </a:r>
            <a:r>
              <a:rPr lang="en-GB" dirty="0"/>
              <a:t>, as recovery-oriented policies often exist in theory but are insufficiently implemented in practice.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Conclusion</a:t>
            </a:r>
          </a:p>
          <a:p>
            <a:r>
              <a:rPr lang="en-GB" dirty="0"/>
              <a:t>In conclusion, the history of schizophrenia care reflects a broader transformation in how society understands and responds to mental illness.</a:t>
            </a:r>
          </a:p>
          <a:p>
            <a:r>
              <a:rPr lang="en-GB" dirty="0"/>
              <a:t>Treatment approaches have evolved through several phases:</a:t>
            </a:r>
          </a:p>
          <a:p>
            <a:r>
              <a:rPr lang="en-GB" dirty="0"/>
              <a:t>From </a:t>
            </a:r>
            <a:r>
              <a:rPr lang="en-GB" b="1" dirty="0"/>
              <a:t>moral treatment</a:t>
            </a:r>
            <a:r>
              <a:rPr lang="en-GB" dirty="0"/>
              <a:t>, which emphasised humane care,</a:t>
            </a:r>
            <a:br>
              <a:rPr lang="en-GB" dirty="0"/>
            </a:br>
            <a:r>
              <a:rPr lang="en-GB" dirty="0"/>
              <a:t>to </a:t>
            </a:r>
            <a:r>
              <a:rPr lang="en-GB" b="1" dirty="0"/>
              <a:t>institutional </a:t>
            </a:r>
            <a:r>
              <a:rPr lang="en-GB" b="1" dirty="0" err="1"/>
              <a:t>custodialism</a:t>
            </a:r>
            <a:r>
              <a:rPr lang="en-GB" dirty="0"/>
              <a:t>, where stigma and overcrowding led to containment rather than recovery,</a:t>
            </a:r>
            <a:br>
              <a:rPr lang="en-GB" dirty="0"/>
            </a:br>
            <a:r>
              <a:rPr lang="en-GB" dirty="0"/>
              <a:t>to the </a:t>
            </a:r>
            <a:r>
              <a:rPr lang="en-GB" b="1" dirty="0"/>
              <a:t>medical revolution</a:t>
            </a:r>
            <a:r>
              <a:rPr lang="en-GB" dirty="0"/>
              <a:t>, which introduced antipsychotic medication and deinstitutionalisation.</a:t>
            </a:r>
          </a:p>
          <a:p>
            <a:r>
              <a:rPr lang="en-GB" dirty="0"/>
              <a:t>Today, the </a:t>
            </a:r>
            <a:r>
              <a:rPr lang="en-GB" b="1" dirty="0"/>
              <a:t>recovery model</a:t>
            </a:r>
            <a:r>
              <a:rPr lang="en-GB" dirty="0"/>
              <a:t> represents a further shift toward </a:t>
            </a:r>
            <a:r>
              <a:rPr lang="en-GB" b="1" dirty="0"/>
              <a:t>person-centred, socially informed mental health care</a:t>
            </a:r>
            <a:r>
              <a:rPr lang="en-GB" dirty="0"/>
              <a:t>.</a:t>
            </a:r>
          </a:p>
          <a:p>
            <a:r>
              <a:rPr lang="en-GB" dirty="0"/>
              <a:t>The introduction of </a:t>
            </a:r>
            <a:r>
              <a:rPr lang="en-GB" b="1" dirty="0"/>
              <a:t>ICD-11 dimensional classification</a:t>
            </a:r>
            <a:r>
              <a:rPr lang="en-GB" dirty="0"/>
              <a:t> supports this transformation by recognising the diversity and complexity of schizophrenia experiences.</a:t>
            </a:r>
          </a:p>
          <a:p>
            <a:r>
              <a:rPr lang="en-GB" dirty="0"/>
              <a:t>However, the key insight from this analysis is that </a:t>
            </a:r>
            <a:r>
              <a:rPr lang="en-GB" b="1" dirty="0"/>
              <a:t>biological treatment alone is not sufficient</a:t>
            </a:r>
            <a:r>
              <a:rPr lang="en-GB" dirty="0"/>
              <a:t>.</a:t>
            </a:r>
          </a:p>
          <a:p>
            <a:r>
              <a:rPr lang="en-GB" dirty="0"/>
              <a:t>True recovery requires addressing </a:t>
            </a:r>
            <a:r>
              <a:rPr lang="en-GB" b="1" dirty="0"/>
              <a:t>stigma, social inequality, housing, employment opportunities and community support</a:t>
            </a:r>
            <a:r>
              <a:rPr lang="en-GB" dirty="0"/>
              <a:t>.</a:t>
            </a:r>
          </a:p>
          <a:p>
            <a:r>
              <a:rPr lang="en-GB" dirty="0"/>
              <a:t>Ultimately, recovery becomes possible when mental health services focus not just on managing symptoms but on </a:t>
            </a:r>
            <a:r>
              <a:rPr lang="en-GB" b="1" dirty="0"/>
              <a:t>supporting the whole person and enabling meaningful participation in society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Finish off with: </a:t>
            </a:r>
          </a:p>
          <a:p>
            <a:r>
              <a:rPr lang="en-GB" dirty="0"/>
              <a:t>“The history of schizophrenia care illustrates how mental health treatment is shaped not only by scientific knowledge but also by social values, political priorities and cultural attitudes toward mental illness.”</a:t>
            </a:r>
          </a:p>
          <a:p>
            <a:endParaRPr lang="en-GB" dirty="0"/>
          </a:p>
          <a:p>
            <a:r>
              <a:rPr lang="en-GB" dirty="0"/>
              <a:t>Thank you for listening, and I welcome any questions.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791700" y="0"/>
            <a:ext cx="2403574" cy="6858000"/>
          </a:xfrm>
          <a:custGeom>
            <a:avLst/>
            <a:gdLst/>
            <a:ahLst/>
            <a:cxnLst/>
            <a:rect l="l" t="t" r="r" b="b"/>
            <a:pathLst>
              <a:path w="4067175" h="6858000">
                <a:moveTo>
                  <a:pt x="0" y="0"/>
                </a:moveTo>
                <a:lnTo>
                  <a:pt x="4067175" y="0"/>
                </a:lnTo>
                <a:lnTo>
                  <a:pt x="4067175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2E5A5B">
              <a:alpha val="10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-88404" y="4609585"/>
            <a:ext cx="8124825" cy="2286000"/>
          </a:xfrm>
          <a:custGeom>
            <a:avLst/>
            <a:gdLst/>
            <a:ahLst/>
            <a:cxnLst/>
            <a:rect l="l" t="t" r="r" b="b"/>
            <a:pathLst>
              <a:path w="8124825" h="2286000">
                <a:moveTo>
                  <a:pt x="0" y="0"/>
                </a:moveTo>
                <a:lnTo>
                  <a:pt x="8124825" y="0"/>
                </a:lnTo>
                <a:lnTo>
                  <a:pt x="8124825" y="2286000"/>
                </a:lnTo>
                <a:lnTo>
                  <a:pt x="0" y="2286000"/>
                </a:lnTo>
                <a:lnTo>
                  <a:pt x="0" y="0"/>
                </a:lnTo>
                <a:close/>
              </a:path>
            </a:pathLst>
          </a:custGeom>
          <a:solidFill>
            <a:srgbClr val="C97B61">
              <a:alpha val="5000"/>
            </a:srgbClr>
          </a:solidFill>
          <a:ln/>
        </p:spPr>
      </p:sp>
      <p:sp>
        <p:nvSpPr>
          <p:cNvPr id="4" name="Shape 2"/>
          <p:cNvSpPr/>
          <p:nvPr/>
        </p:nvSpPr>
        <p:spPr>
          <a:xfrm>
            <a:off x="381000" y="381000"/>
            <a:ext cx="3638550" cy="485775"/>
          </a:xfrm>
          <a:custGeom>
            <a:avLst/>
            <a:gdLst/>
            <a:ahLst/>
            <a:cxnLst/>
            <a:rect l="l" t="t" r="r" b="b"/>
            <a:pathLst>
              <a:path w="3638550" h="485775">
                <a:moveTo>
                  <a:pt x="40480" y="0"/>
                </a:moveTo>
                <a:lnTo>
                  <a:pt x="3598070" y="0"/>
                </a:lnTo>
                <a:cubicBezTo>
                  <a:pt x="3620427" y="0"/>
                  <a:pt x="3638550" y="18123"/>
                  <a:pt x="3638550" y="40480"/>
                </a:cubicBezTo>
                <a:lnTo>
                  <a:pt x="3638550" y="445295"/>
                </a:lnTo>
                <a:cubicBezTo>
                  <a:pt x="3638550" y="467652"/>
                  <a:pt x="3620427" y="485775"/>
                  <a:pt x="3598070" y="485775"/>
                </a:cubicBezTo>
                <a:lnTo>
                  <a:pt x="40480" y="485775"/>
                </a:lnTo>
                <a:cubicBezTo>
                  <a:pt x="18123" y="485775"/>
                  <a:pt x="0" y="467652"/>
                  <a:pt x="0" y="445295"/>
                </a:cubicBezTo>
                <a:lnTo>
                  <a:pt x="0" y="40480"/>
                </a:lnTo>
                <a:cubicBezTo>
                  <a:pt x="0" y="18123"/>
                  <a:pt x="18123" y="0"/>
                  <a:pt x="40480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5" name="Text 3"/>
          <p:cNvSpPr/>
          <p:nvPr/>
        </p:nvSpPr>
        <p:spPr>
          <a:xfrm>
            <a:off x="623888" y="502444"/>
            <a:ext cx="3233738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5" kern="0" spc="127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Academic Poster Presentation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10718006" y="381000"/>
            <a:ext cx="485775" cy="485775"/>
          </a:xfrm>
          <a:custGeom>
            <a:avLst/>
            <a:gdLst/>
            <a:ahLst/>
            <a:cxnLst/>
            <a:rect l="l" t="t" r="r" b="b"/>
            <a:pathLst>
              <a:path w="485775" h="485775">
                <a:moveTo>
                  <a:pt x="242888" y="0"/>
                </a:moveTo>
                <a:lnTo>
                  <a:pt x="242888" y="0"/>
                </a:lnTo>
                <a:cubicBezTo>
                  <a:pt x="376941" y="0"/>
                  <a:pt x="485775" y="108834"/>
                  <a:pt x="485775" y="242888"/>
                </a:cubicBezTo>
                <a:lnTo>
                  <a:pt x="485775" y="242888"/>
                </a:lnTo>
                <a:cubicBezTo>
                  <a:pt x="485775" y="376941"/>
                  <a:pt x="376941" y="485775"/>
                  <a:pt x="242888" y="485775"/>
                </a:cubicBezTo>
                <a:lnTo>
                  <a:pt x="242888" y="485775"/>
                </a:lnTo>
                <a:cubicBezTo>
                  <a:pt x="108834" y="485775"/>
                  <a:pt x="0" y="376941"/>
                  <a:pt x="0" y="242888"/>
                </a:cubicBezTo>
                <a:lnTo>
                  <a:pt x="0" y="242888"/>
                </a:lnTo>
                <a:cubicBezTo>
                  <a:pt x="0" y="108834"/>
                  <a:pt x="108834" y="0"/>
                  <a:pt x="242887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7" name="Shape 5"/>
          <p:cNvSpPr/>
          <p:nvPr/>
        </p:nvSpPr>
        <p:spPr>
          <a:xfrm>
            <a:off x="10861774" y="521494"/>
            <a:ext cx="202406" cy="202406"/>
          </a:xfrm>
          <a:custGeom>
            <a:avLst/>
            <a:gdLst/>
            <a:ahLst/>
            <a:cxnLst/>
            <a:rect l="l" t="t" r="r" b="b"/>
            <a:pathLst>
              <a:path w="202406" h="202406">
                <a:moveTo>
                  <a:pt x="47439" y="22138"/>
                </a:moveTo>
                <a:cubicBezTo>
                  <a:pt x="47439" y="9923"/>
                  <a:pt x="57362" y="0"/>
                  <a:pt x="69577" y="0"/>
                </a:cubicBezTo>
                <a:lnTo>
                  <a:pt x="79065" y="0"/>
                </a:lnTo>
                <a:cubicBezTo>
                  <a:pt x="86062" y="0"/>
                  <a:pt x="91715" y="5653"/>
                  <a:pt x="91715" y="12650"/>
                </a:cubicBezTo>
                <a:lnTo>
                  <a:pt x="91715" y="189756"/>
                </a:lnTo>
                <a:cubicBezTo>
                  <a:pt x="91715" y="196753"/>
                  <a:pt x="86062" y="202406"/>
                  <a:pt x="79065" y="202406"/>
                </a:cubicBezTo>
                <a:lnTo>
                  <a:pt x="66415" y="202406"/>
                </a:lnTo>
                <a:cubicBezTo>
                  <a:pt x="54634" y="202406"/>
                  <a:pt x="44711" y="194342"/>
                  <a:pt x="41904" y="183431"/>
                </a:cubicBezTo>
                <a:cubicBezTo>
                  <a:pt x="41628" y="183431"/>
                  <a:pt x="41390" y="183431"/>
                  <a:pt x="41114" y="183431"/>
                </a:cubicBezTo>
                <a:cubicBezTo>
                  <a:pt x="23640" y="183431"/>
                  <a:pt x="9488" y="169278"/>
                  <a:pt x="9488" y="151805"/>
                </a:cubicBezTo>
                <a:cubicBezTo>
                  <a:pt x="9488" y="144689"/>
                  <a:pt x="11860" y="138126"/>
                  <a:pt x="15813" y="132829"/>
                </a:cubicBezTo>
                <a:cubicBezTo>
                  <a:pt x="8144" y="127057"/>
                  <a:pt x="3163" y="117886"/>
                  <a:pt x="3163" y="107528"/>
                </a:cubicBezTo>
                <a:cubicBezTo>
                  <a:pt x="3163" y="95313"/>
                  <a:pt x="10120" y="84679"/>
                  <a:pt x="20241" y="79421"/>
                </a:cubicBezTo>
                <a:cubicBezTo>
                  <a:pt x="17434" y="74677"/>
                  <a:pt x="15813" y="69142"/>
                  <a:pt x="15813" y="63252"/>
                </a:cubicBezTo>
                <a:cubicBezTo>
                  <a:pt x="15813" y="45779"/>
                  <a:pt x="29966" y="31626"/>
                  <a:pt x="47439" y="31626"/>
                </a:cubicBezTo>
                <a:lnTo>
                  <a:pt x="47439" y="22138"/>
                </a:lnTo>
                <a:close/>
                <a:moveTo>
                  <a:pt x="154967" y="22138"/>
                </a:moveTo>
                <a:lnTo>
                  <a:pt x="154967" y="31626"/>
                </a:lnTo>
                <a:cubicBezTo>
                  <a:pt x="172441" y="31626"/>
                  <a:pt x="186593" y="45779"/>
                  <a:pt x="186593" y="63252"/>
                </a:cubicBezTo>
                <a:cubicBezTo>
                  <a:pt x="186593" y="69182"/>
                  <a:pt x="184972" y="74716"/>
                  <a:pt x="182166" y="79421"/>
                </a:cubicBezTo>
                <a:cubicBezTo>
                  <a:pt x="192325" y="84679"/>
                  <a:pt x="199244" y="95273"/>
                  <a:pt x="199244" y="107528"/>
                </a:cubicBezTo>
                <a:cubicBezTo>
                  <a:pt x="199244" y="117886"/>
                  <a:pt x="194263" y="127057"/>
                  <a:pt x="186593" y="132829"/>
                </a:cubicBezTo>
                <a:cubicBezTo>
                  <a:pt x="190547" y="138126"/>
                  <a:pt x="192918" y="144689"/>
                  <a:pt x="192918" y="151805"/>
                </a:cubicBezTo>
                <a:cubicBezTo>
                  <a:pt x="192918" y="169278"/>
                  <a:pt x="178766" y="183431"/>
                  <a:pt x="161292" y="183431"/>
                </a:cubicBezTo>
                <a:cubicBezTo>
                  <a:pt x="161016" y="183431"/>
                  <a:pt x="160779" y="183431"/>
                  <a:pt x="160502" y="183431"/>
                </a:cubicBezTo>
                <a:cubicBezTo>
                  <a:pt x="157695" y="194342"/>
                  <a:pt x="147772" y="202406"/>
                  <a:pt x="135992" y="202406"/>
                </a:cubicBezTo>
                <a:lnTo>
                  <a:pt x="123341" y="202406"/>
                </a:lnTo>
                <a:cubicBezTo>
                  <a:pt x="116344" y="202406"/>
                  <a:pt x="110691" y="196753"/>
                  <a:pt x="110691" y="189756"/>
                </a:cubicBezTo>
                <a:lnTo>
                  <a:pt x="110691" y="12650"/>
                </a:lnTo>
                <a:cubicBezTo>
                  <a:pt x="110691" y="5653"/>
                  <a:pt x="116344" y="0"/>
                  <a:pt x="123341" y="0"/>
                </a:cubicBezTo>
                <a:lnTo>
                  <a:pt x="132829" y="0"/>
                </a:lnTo>
                <a:cubicBezTo>
                  <a:pt x="145045" y="0"/>
                  <a:pt x="154967" y="9923"/>
                  <a:pt x="154967" y="22138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8" name="Shape 6"/>
          <p:cNvSpPr/>
          <p:nvPr/>
        </p:nvSpPr>
        <p:spPr>
          <a:xfrm>
            <a:off x="11325225" y="381000"/>
            <a:ext cx="485775" cy="485775"/>
          </a:xfrm>
          <a:custGeom>
            <a:avLst/>
            <a:gdLst/>
            <a:ahLst/>
            <a:cxnLst/>
            <a:rect l="l" t="t" r="r" b="b"/>
            <a:pathLst>
              <a:path w="485775" h="485775">
                <a:moveTo>
                  <a:pt x="242888" y="0"/>
                </a:moveTo>
                <a:lnTo>
                  <a:pt x="242888" y="0"/>
                </a:lnTo>
                <a:cubicBezTo>
                  <a:pt x="376941" y="0"/>
                  <a:pt x="485775" y="108834"/>
                  <a:pt x="485775" y="242888"/>
                </a:cubicBezTo>
                <a:lnTo>
                  <a:pt x="485775" y="242888"/>
                </a:lnTo>
                <a:cubicBezTo>
                  <a:pt x="485775" y="376941"/>
                  <a:pt x="376941" y="485775"/>
                  <a:pt x="242888" y="485775"/>
                </a:cubicBezTo>
                <a:lnTo>
                  <a:pt x="242888" y="485775"/>
                </a:lnTo>
                <a:cubicBezTo>
                  <a:pt x="108834" y="485775"/>
                  <a:pt x="0" y="376941"/>
                  <a:pt x="0" y="242888"/>
                </a:cubicBezTo>
                <a:lnTo>
                  <a:pt x="0" y="242888"/>
                </a:lnTo>
                <a:cubicBezTo>
                  <a:pt x="0" y="108834"/>
                  <a:pt x="108834" y="0"/>
                  <a:pt x="242887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9" name="Shape 7"/>
          <p:cNvSpPr/>
          <p:nvPr/>
        </p:nvSpPr>
        <p:spPr>
          <a:xfrm>
            <a:off x="11468993" y="521494"/>
            <a:ext cx="202406" cy="202406"/>
          </a:xfrm>
          <a:custGeom>
            <a:avLst/>
            <a:gdLst/>
            <a:ahLst/>
            <a:cxnLst/>
            <a:rect l="l" t="t" r="r" b="b"/>
            <a:pathLst>
              <a:path w="202406" h="202406">
                <a:moveTo>
                  <a:pt x="95273" y="34433"/>
                </a:moveTo>
                <a:lnTo>
                  <a:pt x="101203" y="42616"/>
                </a:lnTo>
                <a:lnTo>
                  <a:pt x="107133" y="34433"/>
                </a:lnTo>
                <a:cubicBezTo>
                  <a:pt x="117016" y="20755"/>
                  <a:pt x="132908" y="12650"/>
                  <a:pt x="149789" y="12650"/>
                </a:cubicBezTo>
                <a:cubicBezTo>
                  <a:pt x="178845" y="12650"/>
                  <a:pt x="202406" y="36212"/>
                  <a:pt x="202406" y="65268"/>
                </a:cubicBezTo>
                <a:lnTo>
                  <a:pt x="202406" y="66296"/>
                </a:lnTo>
                <a:cubicBezTo>
                  <a:pt x="202406" y="110651"/>
                  <a:pt x="147100" y="162162"/>
                  <a:pt x="118242" y="184182"/>
                </a:cubicBezTo>
                <a:cubicBezTo>
                  <a:pt x="113340" y="187898"/>
                  <a:pt x="107331" y="189756"/>
                  <a:pt x="101203" y="189756"/>
                </a:cubicBezTo>
                <a:cubicBezTo>
                  <a:pt x="95076" y="189756"/>
                  <a:pt x="89027" y="187937"/>
                  <a:pt x="84165" y="184182"/>
                </a:cubicBezTo>
                <a:cubicBezTo>
                  <a:pt x="55306" y="162162"/>
                  <a:pt x="0" y="110651"/>
                  <a:pt x="0" y="66296"/>
                </a:cubicBezTo>
                <a:lnTo>
                  <a:pt x="0" y="65268"/>
                </a:lnTo>
                <a:cubicBezTo>
                  <a:pt x="0" y="36212"/>
                  <a:pt x="23561" y="12650"/>
                  <a:pt x="52618" y="12650"/>
                </a:cubicBezTo>
                <a:cubicBezTo>
                  <a:pt x="69498" y="12650"/>
                  <a:pt x="85390" y="20755"/>
                  <a:pt x="95273" y="34433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10" name="Text 8"/>
          <p:cNvSpPr/>
          <p:nvPr/>
        </p:nvSpPr>
        <p:spPr>
          <a:xfrm>
            <a:off x="381000" y="1248073"/>
            <a:ext cx="11794331" cy="18192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5738" b="1" dirty="0">
                <a:solidFill>
                  <a:srgbClr val="2E5A5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Schizophrenia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3825" b="1" dirty="0">
                <a:solidFill>
                  <a:srgbClr val="3D3D3D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(ICD-11 6A20)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381000" y="3393579"/>
            <a:ext cx="1295400" cy="38100"/>
          </a:xfrm>
          <a:custGeom>
            <a:avLst/>
            <a:gdLst/>
            <a:ahLst/>
            <a:cxnLst/>
            <a:rect l="l" t="t" r="r" b="b"/>
            <a:pathLst>
              <a:path w="1295400" h="38100">
                <a:moveTo>
                  <a:pt x="0" y="0"/>
                </a:moveTo>
                <a:lnTo>
                  <a:pt x="1295400" y="0"/>
                </a:lnTo>
                <a:lnTo>
                  <a:pt x="1295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12" name="Text 10"/>
          <p:cNvSpPr/>
          <p:nvPr/>
        </p:nvSpPr>
        <p:spPr>
          <a:xfrm>
            <a:off x="381000" y="3757910"/>
            <a:ext cx="11612166" cy="1000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2869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Historical Stigma and Contemporary</a:t>
            </a: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2869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Recovery-Oriented Care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00050" y="5245596"/>
            <a:ext cx="38100" cy="609600"/>
          </a:xfrm>
          <a:custGeom>
            <a:avLst/>
            <a:gdLst/>
            <a:ahLst/>
            <a:cxnLst/>
            <a:rect l="l" t="t" r="r" b="b"/>
            <a:pathLst>
              <a:path w="38100" h="609600">
                <a:moveTo>
                  <a:pt x="0" y="0"/>
                </a:moveTo>
                <a:lnTo>
                  <a:pt x="38100" y="0"/>
                </a:lnTo>
                <a:lnTo>
                  <a:pt x="38100" y="609600"/>
                </a:lnTo>
                <a:lnTo>
                  <a:pt x="0" y="609600"/>
                </a:lnTo>
                <a:lnTo>
                  <a:pt x="0" y="0"/>
                </a:ln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14" name="Text 12"/>
          <p:cNvSpPr/>
          <p:nvPr/>
        </p:nvSpPr>
        <p:spPr>
          <a:xfrm>
            <a:off x="621506" y="5245596"/>
            <a:ext cx="4224933" cy="285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rgbClr val="2E5A5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Student:</a:t>
            </a:r>
            <a:r>
              <a:rPr lang="en-US" sz="140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</a:t>
            </a:r>
            <a:r>
              <a:rPr lang="en-GB" sz="1400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Hajira Bibi Zaman</a:t>
            </a:r>
            <a:r>
              <a:rPr lang="en-US" sz="140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621506" y="5569446"/>
            <a:ext cx="4224933" cy="285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34" b="1" dirty="0">
                <a:solidFill>
                  <a:srgbClr val="2E5A5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Lecturer:</a:t>
            </a:r>
            <a:r>
              <a:rPr lang="en-US" sz="1434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: Neale Haddon  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5095875" y="5245596"/>
            <a:ext cx="38100" cy="609600"/>
          </a:xfrm>
          <a:custGeom>
            <a:avLst/>
            <a:gdLst/>
            <a:ahLst/>
            <a:cxnLst/>
            <a:rect l="l" t="t" r="r" b="b"/>
            <a:pathLst>
              <a:path w="38100" h="609600">
                <a:moveTo>
                  <a:pt x="0" y="0"/>
                </a:moveTo>
                <a:lnTo>
                  <a:pt x="38100" y="0"/>
                </a:lnTo>
                <a:lnTo>
                  <a:pt x="38100" y="609600"/>
                </a:lnTo>
                <a:lnTo>
                  <a:pt x="0" y="609600"/>
                </a:lnTo>
                <a:lnTo>
                  <a:pt x="0" y="0"/>
                </a:ln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17" name="Text 15"/>
          <p:cNvSpPr/>
          <p:nvPr/>
        </p:nvSpPr>
        <p:spPr>
          <a:xfrm>
            <a:off x="5317331" y="5245596"/>
            <a:ext cx="5746849" cy="2030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rgbClr val="C97B61"/>
                </a:solidFill>
                <a:latin typeface="Liter" panose="020B0604020202020204" charset="0"/>
                <a:ea typeface="Liter" pitchFamily="34" charset="-122"/>
                <a:cs typeface="Liter" pitchFamily="34" charset="-120"/>
              </a:rPr>
              <a:t>Module: Name:</a:t>
            </a:r>
            <a:r>
              <a:rPr lang="en-US" sz="1400" dirty="0">
                <a:solidFill>
                  <a:srgbClr val="3D3D3D"/>
                </a:solidFill>
                <a:latin typeface="Liter" panose="020B0604020202020204" charset="0"/>
                <a:ea typeface="Liter" pitchFamily="34" charset="-122"/>
                <a:cs typeface="Liter" pitchFamily="34" charset="-120"/>
              </a:rPr>
              <a:t> </a:t>
            </a:r>
            <a:r>
              <a:rPr lang="en-GB" sz="1400" b="1" dirty="0">
                <a:latin typeface="Liter" panose="020B0604020202020204" charset="0"/>
              </a:rPr>
              <a:t>BMHP6029</a:t>
            </a:r>
            <a:r>
              <a:rPr lang="en-US" sz="1400" b="1" dirty="0">
                <a:solidFill>
                  <a:srgbClr val="C97B61"/>
                </a:solidFill>
                <a:latin typeface="Liter" panose="020B0604020202020204" charset="0"/>
                <a:ea typeface="Liter" pitchFamily="34" charset="-122"/>
                <a:cs typeface="Liter" pitchFamily="34" charset="-120"/>
              </a:rPr>
              <a:t>  </a:t>
            </a:r>
            <a:r>
              <a:rPr lang="en-GB" sz="1400" b="1" dirty="0">
                <a:latin typeface="Liter" panose="020B0604020202020204" charset="0"/>
              </a:rPr>
              <a:t>Psychological Classifications and Provisions</a:t>
            </a:r>
            <a:endParaRPr lang="en-US" sz="1400" dirty="0">
              <a:latin typeface="Liter" panose="020B060402020202020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5317331" y="5569446"/>
            <a:ext cx="4224933" cy="285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400" b="1" dirty="0">
                <a:solidFill>
                  <a:srgbClr val="C97B61"/>
                </a:solidFill>
                <a:latin typeface="Liter" panose="020B0604020202020204" charset="0"/>
                <a:ea typeface="Liter" pitchFamily="34" charset="-122"/>
                <a:cs typeface="Liter" pitchFamily="34" charset="-120"/>
              </a:rPr>
              <a:t>Student Number: </a:t>
            </a:r>
            <a:r>
              <a:rPr lang="en-US" sz="1400" b="1" dirty="0">
                <a:latin typeface="Liter" panose="020B0604020202020204" charset="0"/>
                <a:ea typeface="Liter" pitchFamily="34" charset="-122"/>
                <a:cs typeface="Liter" pitchFamily="34" charset="-120"/>
              </a:rPr>
              <a:t>2325655</a:t>
            </a:r>
            <a:endParaRPr lang="en-US" sz="1400" dirty="0">
              <a:latin typeface="Liter" panose="020B060402020202020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381000" y="6294834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61912" y="0"/>
                </a:moveTo>
                <a:lnTo>
                  <a:pt x="61912" y="0"/>
                </a:lnTo>
                <a:cubicBezTo>
                  <a:pt x="96083" y="0"/>
                  <a:pt x="123825" y="27742"/>
                  <a:pt x="123825" y="61912"/>
                </a:cubicBezTo>
                <a:lnTo>
                  <a:pt x="123825" y="61912"/>
                </a:lnTo>
                <a:cubicBezTo>
                  <a:pt x="123825" y="96083"/>
                  <a:pt x="96083" y="123825"/>
                  <a:pt x="61912" y="123825"/>
                </a:cubicBezTo>
                <a:lnTo>
                  <a:pt x="61912" y="123825"/>
                </a:lnTo>
                <a:cubicBezTo>
                  <a:pt x="27742" y="123825"/>
                  <a:pt x="0" y="96083"/>
                  <a:pt x="0" y="61913"/>
                </a:cubicBezTo>
                <a:lnTo>
                  <a:pt x="0" y="61912"/>
                </a:lnTo>
                <a:cubicBezTo>
                  <a:pt x="0" y="27742"/>
                  <a:pt x="27742" y="0"/>
                  <a:pt x="61912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20" name="Text 18"/>
          <p:cNvSpPr/>
          <p:nvPr/>
        </p:nvSpPr>
        <p:spPr>
          <a:xfrm>
            <a:off x="623888" y="6234113"/>
            <a:ext cx="1385888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5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Clinical Innovation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2169319" y="6294834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61912" y="0"/>
                </a:moveTo>
                <a:lnTo>
                  <a:pt x="61912" y="0"/>
                </a:lnTo>
                <a:cubicBezTo>
                  <a:pt x="96083" y="0"/>
                  <a:pt x="123825" y="27742"/>
                  <a:pt x="123825" y="61912"/>
                </a:cubicBezTo>
                <a:lnTo>
                  <a:pt x="123825" y="61912"/>
                </a:lnTo>
                <a:cubicBezTo>
                  <a:pt x="123825" y="96083"/>
                  <a:pt x="96083" y="123825"/>
                  <a:pt x="61912" y="123825"/>
                </a:cubicBezTo>
                <a:lnTo>
                  <a:pt x="61912" y="123825"/>
                </a:lnTo>
                <a:cubicBezTo>
                  <a:pt x="27742" y="123825"/>
                  <a:pt x="0" y="96083"/>
                  <a:pt x="0" y="61913"/>
                </a:cubicBezTo>
                <a:lnTo>
                  <a:pt x="0" y="61912"/>
                </a:lnTo>
                <a:cubicBezTo>
                  <a:pt x="0" y="27742"/>
                  <a:pt x="27742" y="0"/>
                  <a:pt x="61912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22" name="Text 20"/>
          <p:cNvSpPr/>
          <p:nvPr/>
        </p:nvSpPr>
        <p:spPr>
          <a:xfrm>
            <a:off x="2412206" y="6234113"/>
            <a:ext cx="1223963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5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Recovery Focus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3793480" y="6294834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61912" y="0"/>
                </a:moveTo>
                <a:lnTo>
                  <a:pt x="61912" y="0"/>
                </a:lnTo>
                <a:cubicBezTo>
                  <a:pt x="96083" y="0"/>
                  <a:pt x="123825" y="27742"/>
                  <a:pt x="123825" y="61912"/>
                </a:cubicBezTo>
                <a:lnTo>
                  <a:pt x="123825" y="61912"/>
                </a:lnTo>
                <a:cubicBezTo>
                  <a:pt x="123825" y="96083"/>
                  <a:pt x="96083" y="123825"/>
                  <a:pt x="61912" y="123825"/>
                </a:cubicBezTo>
                <a:lnTo>
                  <a:pt x="61912" y="123825"/>
                </a:lnTo>
                <a:cubicBezTo>
                  <a:pt x="27742" y="123825"/>
                  <a:pt x="0" y="96083"/>
                  <a:pt x="0" y="61913"/>
                </a:cubicBezTo>
                <a:lnTo>
                  <a:pt x="0" y="61912"/>
                </a:lnTo>
                <a:cubicBezTo>
                  <a:pt x="0" y="27742"/>
                  <a:pt x="27742" y="0"/>
                  <a:pt x="61912" y="0"/>
                </a:cubicBezTo>
                <a:close/>
              </a:path>
            </a:pathLst>
          </a:custGeom>
          <a:solidFill>
            <a:srgbClr val="A99A8F"/>
          </a:solidFill>
          <a:ln/>
        </p:spPr>
      </p:sp>
      <p:sp>
        <p:nvSpPr>
          <p:cNvPr id="24" name="Text 22"/>
          <p:cNvSpPr/>
          <p:nvPr/>
        </p:nvSpPr>
        <p:spPr>
          <a:xfrm>
            <a:off x="4036368" y="6234113"/>
            <a:ext cx="1071563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5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Social Justice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36">
            <a:extLst>
              <a:ext uri="{FF2B5EF4-FFF2-40B4-BE49-F238E27FC236}">
                <a16:creationId xmlns:a16="http://schemas.microsoft.com/office/drawing/2014/main" id="{57B0A092-A10A-3BD6-8E43-BC5DAFE031D5}"/>
              </a:ext>
            </a:extLst>
          </p:cNvPr>
          <p:cNvSpPr/>
          <p:nvPr/>
        </p:nvSpPr>
        <p:spPr>
          <a:xfrm>
            <a:off x="238620" y="6275062"/>
            <a:ext cx="11704341" cy="571500"/>
          </a:xfrm>
          <a:custGeom>
            <a:avLst/>
            <a:gdLst/>
            <a:ahLst/>
            <a:cxnLst/>
            <a:rect l="l" t="t" r="r" b="b"/>
            <a:pathLst>
              <a:path w="5413375" h="571500">
                <a:moveTo>
                  <a:pt x="33736" y="0"/>
                </a:moveTo>
                <a:lnTo>
                  <a:pt x="5379639" y="0"/>
                </a:lnTo>
                <a:cubicBezTo>
                  <a:pt x="5398271" y="0"/>
                  <a:pt x="5413375" y="15104"/>
                  <a:pt x="5413375" y="33736"/>
                </a:cubicBezTo>
                <a:lnTo>
                  <a:pt x="5413375" y="537764"/>
                </a:lnTo>
                <a:cubicBezTo>
                  <a:pt x="5413375" y="556396"/>
                  <a:pt x="5398271" y="571500"/>
                  <a:pt x="5379639" y="571500"/>
                </a:cubicBezTo>
                <a:lnTo>
                  <a:pt x="33736" y="571500"/>
                </a:lnTo>
                <a:cubicBezTo>
                  <a:pt x="15104" y="571500"/>
                  <a:pt x="0" y="556396"/>
                  <a:pt x="0" y="537764"/>
                </a:cubicBezTo>
                <a:lnTo>
                  <a:pt x="0" y="33736"/>
                </a:lnTo>
                <a:cubicBezTo>
                  <a:pt x="0" y="15116"/>
                  <a:pt x="15116" y="0"/>
                  <a:pt x="33736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2" name="Shape 0"/>
          <p:cNvSpPr/>
          <p:nvPr/>
        </p:nvSpPr>
        <p:spPr>
          <a:xfrm>
            <a:off x="317500" y="418703"/>
            <a:ext cx="71438" cy="404813"/>
          </a:xfrm>
          <a:custGeom>
            <a:avLst/>
            <a:gdLst/>
            <a:ahLst/>
            <a:cxnLst/>
            <a:rect l="l" t="t" r="r" b="b"/>
            <a:pathLst>
              <a:path w="71438" h="404813">
                <a:moveTo>
                  <a:pt x="0" y="0"/>
                </a:moveTo>
                <a:lnTo>
                  <a:pt x="71438" y="0"/>
                </a:lnTo>
                <a:lnTo>
                  <a:pt x="71438" y="404813"/>
                </a:lnTo>
                <a:lnTo>
                  <a:pt x="0" y="404813"/>
                </a:lnTo>
                <a:lnTo>
                  <a:pt x="0" y="0"/>
                </a:ln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3" name="Text 1"/>
          <p:cNvSpPr/>
          <p:nvPr/>
        </p:nvSpPr>
        <p:spPr>
          <a:xfrm>
            <a:off x="519906" y="317500"/>
            <a:ext cx="4850805" cy="341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391" b="1" dirty="0">
                <a:solidFill>
                  <a:srgbClr val="2E5A5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From Asylum Custodialism to Recovery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519906" y="688578"/>
            <a:ext cx="4774902" cy="23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5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 Historical Trajectory of Mental Health Care Evolution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33375" y="1059656"/>
            <a:ext cx="5699125" cy="1571625"/>
          </a:xfrm>
          <a:custGeom>
            <a:avLst/>
            <a:gdLst/>
            <a:ahLst/>
            <a:cxnLst/>
            <a:rect l="l" t="t" r="r" b="b"/>
            <a:pathLst>
              <a:path w="5699125" h="1571625">
                <a:moveTo>
                  <a:pt x="31750" y="0"/>
                </a:moveTo>
                <a:lnTo>
                  <a:pt x="5631655" y="0"/>
                </a:lnTo>
                <a:cubicBezTo>
                  <a:pt x="5668918" y="0"/>
                  <a:pt x="5699125" y="30207"/>
                  <a:pt x="5699125" y="67470"/>
                </a:cubicBezTo>
                <a:lnTo>
                  <a:pt x="5699125" y="1504155"/>
                </a:lnTo>
                <a:cubicBezTo>
                  <a:pt x="5699125" y="1541418"/>
                  <a:pt x="5668918" y="1571625"/>
                  <a:pt x="5631655" y="1571625"/>
                </a:cubicBezTo>
                <a:lnTo>
                  <a:pt x="31750" y="1571625"/>
                </a:lnTo>
                <a:cubicBezTo>
                  <a:pt x="14215" y="1571625"/>
                  <a:pt x="0" y="1557410"/>
                  <a:pt x="0" y="1539875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333375" y="1059656"/>
            <a:ext cx="31750" cy="1571625"/>
          </a:xfrm>
          <a:custGeom>
            <a:avLst/>
            <a:gdLst/>
            <a:ahLst/>
            <a:cxnLst/>
            <a:rect l="l" t="t" r="r" b="b"/>
            <a:pathLst>
              <a:path w="31750" h="1571625">
                <a:moveTo>
                  <a:pt x="31750" y="0"/>
                </a:moveTo>
                <a:lnTo>
                  <a:pt x="31750" y="0"/>
                </a:lnTo>
                <a:lnTo>
                  <a:pt x="31750" y="1571625"/>
                </a:lnTo>
                <a:lnTo>
                  <a:pt x="31750" y="1571625"/>
                </a:lnTo>
                <a:cubicBezTo>
                  <a:pt x="14227" y="1571625"/>
                  <a:pt x="0" y="1557398"/>
                  <a:pt x="0" y="1539875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7" name="Shape 5"/>
          <p:cNvSpPr/>
          <p:nvPr/>
        </p:nvSpPr>
        <p:spPr>
          <a:xfrm>
            <a:off x="484187" y="1194594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8" name="Shape 6"/>
          <p:cNvSpPr/>
          <p:nvPr/>
        </p:nvSpPr>
        <p:spPr>
          <a:xfrm>
            <a:off x="586817" y="1286867"/>
            <a:ext cx="132829" cy="151805"/>
          </a:xfrm>
          <a:custGeom>
            <a:avLst/>
            <a:gdLst/>
            <a:ahLst/>
            <a:cxnLst/>
            <a:rect l="l" t="t" r="r" b="b"/>
            <a:pathLst>
              <a:path w="132829" h="151805">
                <a:moveTo>
                  <a:pt x="28463" y="151805"/>
                </a:moveTo>
                <a:lnTo>
                  <a:pt x="123341" y="151805"/>
                </a:lnTo>
                <a:cubicBezTo>
                  <a:pt x="128589" y="151805"/>
                  <a:pt x="132829" y="147565"/>
                  <a:pt x="132829" y="142317"/>
                </a:cubicBezTo>
                <a:cubicBezTo>
                  <a:pt x="132829" y="137069"/>
                  <a:pt x="128589" y="132829"/>
                  <a:pt x="123341" y="132829"/>
                </a:cubicBezTo>
                <a:lnTo>
                  <a:pt x="123341" y="113053"/>
                </a:lnTo>
                <a:cubicBezTo>
                  <a:pt x="128856" y="111096"/>
                  <a:pt x="132829" y="105819"/>
                  <a:pt x="132829" y="99622"/>
                </a:cubicBezTo>
                <a:lnTo>
                  <a:pt x="132829" y="14232"/>
                </a:lnTo>
                <a:cubicBezTo>
                  <a:pt x="132829" y="6375"/>
                  <a:pt x="126454" y="0"/>
                  <a:pt x="118597" y="0"/>
                </a:cubicBezTo>
                <a:lnTo>
                  <a:pt x="28463" y="0"/>
                </a:lnTo>
                <a:cubicBezTo>
                  <a:pt x="12749" y="0"/>
                  <a:pt x="0" y="12749"/>
                  <a:pt x="0" y="28463"/>
                </a:cubicBezTo>
                <a:lnTo>
                  <a:pt x="0" y="123341"/>
                </a:lnTo>
                <a:cubicBezTo>
                  <a:pt x="0" y="139055"/>
                  <a:pt x="12749" y="151805"/>
                  <a:pt x="28463" y="151805"/>
                </a:cubicBezTo>
                <a:close/>
                <a:moveTo>
                  <a:pt x="18976" y="123341"/>
                </a:moveTo>
                <a:cubicBezTo>
                  <a:pt x="18976" y="118093"/>
                  <a:pt x="23215" y="113854"/>
                  <a:pt x="28463" y="113854"/>
                </a:cubicBezTo>
                <a:lnTo>
                  <a:pt x="104366" y="113854"/>
                </a:lnTo>
                <a:lnTo>
                  <a:pt x="104366" y="132829"/>
                </a:lnTo>
                <a:lnTo>
                  <a:pt x="28463" y="132829"/>
                </a:lnTo>
                <a:cubicBezTo>
                  <a:pt x="23215" y="132829"/>
                  <a:pt x="18976" y="128589"/>
                  <a:pt x="18976" y="123341"/>
                </a:cubicBezTo>
                <a:close/>
                <a:moveTo>
                  <a:pt x="56927" y="35579"/>
                </a:moveTo>
                <a:cubicBezTo>
                  <a:pt x="56927" y="32970"/>
                  <a:pt x="59062" y="30835"/>
                  <a:pt x="61671" y="30835"/>
                </a:cubicBezTo>
                <a:lnTo>
                  <a:pt x="71158" y="30835"/>
                </a:lnTo>
                <a:cubicBezTo>
                  <a:pt x="73768" y="30835"/>
                  <a:pt x="75902" y="32970"/>
                  <a:pt x="75902" y="35579"/>
                </a:cubicBezTo>
                <a:lnTo>
                  <a:pt x="75902" y="47439"/>
                </a:lnTo>
                <a:lnTo>
                  <a:pt x="87762" y="47439"/>
                </a:lnTo>
                <a:cubicBezTo>
                  <a:pt x="90371" y="47439"/>
                  <a:pt x="92506" y="49574"/>
                  <a:pt x="92506" y="52183"/>
                </a:cubicBezTo>
                <a:lnTo>
                  <a:pt x="92506" y="61671"/>
                </a:lnTo>
                <a:cubicBezTo>
                  <a:pt x="92506" y="64280"/>
                  <a:pt x="90371" y="66415"/>
                  <a:pt x="87762" y="66415"/>
                </a:cubicBezTo>
                <a:lnTo>
                  <a:pt x="75902" y="66415"/>
                </a:lnTo>
                <a:lnTo>
                  <a:pt x="75902" y="78274"/>
                </a:lnTo>
                <a:cubicBezTo>
                  <a:pt x="75902" y="80883"/>
                  <a:pt x="73768" y="83018"/>
                  <a:pt x="71158" y="83018"/>
                </a:cubicBezTo>
                <a:lnTo>
                  <a:pt x="61671" y="83018"/>
                </a:lnTo>
                <a:cubicBezTo>
                  <a:pt x="59062" y="83018"/>
                  <a:pt x="56927" y="80883"/>
                  <a:pt x="56927" y="78274"/>
                </a:cubicBezTo>
                <a:lnTo>
                  <a:pt x="56927" y="66415"/>
                </a:lnTo>
                <a:lnTo>
                  <a:pt x="45067" y="66415"/>
                </a:lnTo>
                <a:cubicBezTo>
                  <a:pt x="42458" y="66415"/>
                  <a:pt x="40323" y="64280"/>
                  <a:pt x="40323" y="61671"/>
                </a:cubicBezTo>
                <a:lnTo>
                  <a:pt x="40323" y="52183"/>
                </a:lnTo>
                <a:cubicBezTo>
                  <a:pt x="40323" y="49574"/>
                  <a:pt x="42458" y="47439"/>
                  <a:pt x="45067" y="47439"/>
                </a:cubicBezTo>
                <a:lnTo>
                  <a:pt x="56927" y="47439"/>
                </a:lnTo>
                <a:lnTo>
                  <a:pt x="56927" y="35579"/>
                </a:ln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9" name="Text 7"/>
          <p:cNvSpPr/>
          <p:nvPr/>
        </p:nvSpPr>
        <p:spPr>
          <a:xfrm>
            <a:off x="922734" y="1245195"/>
            <a:ext cx="1219398" cy="23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28" b="1" dirty="0">
                <a:solidFill>
                  <a:srgbClr val="2E5A5B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ICD-11 Definition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484187" y="1599406"/>
            <a:ext cx="5480844" cy="6588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Disturbances in multiple mental modalities: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thinking (delusions, disorganization), perception (hallucinations), emotional processes, and behaviour. Lifetime prevalence: </a:t>
            </a:r>
            <a:r>
              <a:rPr lang="en-US" sz="1063" b="1" dirty="0">
                <a:solidFill>
                  <a:srgbClr val="3D3D3D"/>
                </a:solidFill>
                <a:highlight>
                  <a:srgbClr val="C97B61">
                    <a:alpha val="100000"/>
                  </a:srgbClr>
                </a:highlight>
                <a:latin typeface="Liter" pitchFamily="34" charset="0"/>
                <a:ea typeface="Liter" pitchFamily="34" charset="-122"/>
                <a:cs typeface="Liter" pitchFamily="34" charset="-120"/>
              </a:rPr>
              <a:t>~1% globally 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; onset typically late adolescence/early adulthood.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484187" y="2324695"/>
            <a:ext cx="5472410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World Health Organization, 2022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33375" y="2763242"/>
            <a:ext cx="5699125" cy="1635125"/>
          </a:xfrm>
          <a:custGeom>
            <a:avLst/>
            <a:gdLst/>
            <a:ahLst/>
            <a:cxnLst/>
            <a:rect l="l" t="t" r="r" b="b"/>
            <a:pathLst>
              <a:path w="5699125" h="1635125">
                <a:moveTo>
                  <a:pt x="31750" y="0"/>
                </a:moveTo>
                <a:lnTo>
                  <a:pt x="5631660" y="0"/>
                </a:lnTo>
                <a:cubicBezTo>
                  <a:pt x="5668920" y="0"/>
                  <a:pt x="5699125" y="30205"/>
                  <a:pt x="5699125" y="67465"/>
                </a:cubicBezTo>
                <a:lnTo>
                  <a:pt x="5699125" y="1567660"/>
                </a:lnTo>
                <a:cubicBezTo>
                  <a:pt x="5699125" y="1604920"/>
                  <a:pt x="5668920" y="1635125"/>
                  <a:pt x="5631660" y="1635125"/>
                </a:cubicBezTo>
                <a:lnTo>
                  <a:pt x="31750" y="1635125"/>
                </a:lnTo>
                <a:cubicBezTo>
                  <a:pt x="14227" y="1635125"/>
                  <a:pt x="0" y="1620898"/>
                  <a:pt x="0" y="1603375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33375" y="2763242"/>
            <a:ext cx="31750" cy="1635125"/>
          </a:xfrm>
          <a:custGeom>
            <a:avLst/>
            <a:gdLst/>
            <a:ahLst/>
            <a:cxnLst/>
            <a:rect l="l" t="t" r="r" b="b"/>
            <a:pathLst>
              <a:path w="31750" h="1635125">
                <a:moveTo>
                  <a:pt x="31750" y="0"/>
                </a:moveTo>
                <a:lnTo>
                  <a:pt x="31750" y="0"/>
                </a:lnTo>
                <a:lnTo>
                  <a:pt x="31750" y="1635125"/>
                </a:lnTo>
                <a:lnTo>
                  <a:pt x="31750" y="1635125"/>
                </a:lnTo>
                <a:cubicBezTo>
                  <a:pt x="14227" y="1635125"/>
                  <a:pt x="0" y="1620898"/>
                  <a:pt x="0" y="1603375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99A8F"/>
          </a:solidFill>
          <a:ln/>
        </p:spPr>
      </p:sp>
      <p:sp>
        <p:nvSpPr>
          <p:cNvPr id="14" name="Shape 12"/>
          <p:cNvSpPr/>
          <p:nvPr/>
        </p:nvSpPr>
        <p:spPr>
          <a:xfrm>
            <a:off x="484187" y="2931914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A99A8F"/>
          </a:solidFill>
          <a:ln/>
        </p:spPr>
      </p:sp>
      <p:sp>
        <p:nvSpPr>
          <p:cNvPr id="15" name="Shape 13"/>
          <p:cNvSpPr/>
          <p:nvPr/>
        </p:nvSpPr>
        <p:spPr>
          <a:xfrm>
            <a:off x="567841" y="3024188"/>
            <a:ext cx="170780" cy="151805"/>
          </a:xfrm>
          <a:custGeom>
            <a:avLst/>
            <a:gdLst/>
            <a:ahLst/>
            <a:cxnLst/>
            <a:rect l="l" t="t" r="r" b="b"/>
            <a:pathLst>
              <a:path w="170780" h="151805">
                <a:moveTo>
                  <a:pt x="82900" y="9191"/>
                </a:moveTo>
                <a:cubicBezTo>
                  <a:pt x="78719" y="3410"/>
                  <a:pt x="72018" y="0"/>
                  <a:pt x="64902" y="0"/>
                </a:cubicBezTo>
                <a:cubicBezTo>
                  <a:pt x="52628" y="0"/>
                  <a:pt x="42695" y="9933"/>
                  <a:pt x="42695" y="22207"/>
                </a:cubicBezTo>
                <a:lnTo>
                  <a:pt x="42695" y="22919"/>
                </a:lnTo>
                <a:cubicBezTo>
                  <a:pt x="42695" y="42013"/>
                  <a:pt x="67008" y="62471"/>
                  <a:pt x="78927" y="71336"/>
                </a:cubicBezTo>
                <a:cubicBezTo>
                  <a:pt x="82781" y="74212"/>
                  <a:pt x="87970" y="74212"/>
                  <a:pt x="91824" y="71336"/>
                </a:cubicBezTo>
                <a:cubicBezTo>
                  <a:pt x="103743" y="62442"/>
                  <a:pt x="128056" y="42013"/>
                  <a:pt x="128056" y="22919"/>
                </a:cubicBezTo>
                <a:lnTo>
                  <a:pt x="128056" y="22207"/>
                </a:lnTo>
                <a:cubicBezTo>
                  <a:pt x="128056" y="9933"/>
                  <a:pt x="118123" y="0"/>
                  <a:pt x="105848" y="0"/>
                </a:cubicBezTo>
                <a:cubicBezTo>
                  <a:pt x="98732" y="0"/>
                  <a:pt x="92032" y="3410"/>
                  <a:pt x="87851" y="9191"/>
                </a:cubicBezTo>
                <a:lnTo>
                  <a:pt x="85390" y="12660"/>
                </a:lnTo>
                <a:lnTo>
                  <a:pt x="82900" y="9191"/>
                </a:lnTo>
                <a:close/>
                <a:moveTo>
                  <a:pt x="32407" y="101253"/>
                </a:moveTo>
                <a:lnTo>
                  <a:pt x="19776" y="113854"/>
                </a:lnTo>
                <a:lnTo>
                  <a:pt x="9488" y="113854"/>
                </a:lnTo>
                <a:cubicBezTo>
                  <a:pt x="4240" y="113854"/>
                  <a:pt x="0" y="118093"/>
                  <a:pt x="0" y="123341"/>
                </a:cubicBezTo>
                <a:lnTo>
                  <a:pt x="0" y="142317"/>
                </a:lnTo>
                <a:cubicBezTo>
                  <a:pt x="0" y="147565"/>
                  <a:pt x="4240" y="151805"/>
                  <a:pt x="9488" y="151805"/>
                </a:cubicBezTo>
                <a:lnTo>
                  <a:pt x="104514" y="151805"/>
                </a:lnTo>
                <a:cubicBezTo>
                  <a:pt x="113112" y="151805"/>
                  <a:pt x="121503" y="149047"/>
                  <a:pt x="128441" y="143948"/>
                </a:cubicBezTo>
                <a:lnTo>
                  <a:pt x="165977" y="116285"/>
                </a:lnTo>
                <a:cubicBezTo>
                  <a:pt x="171255" y="112401"/>
                  <a:pt x="172381" y="104988"/>
                  <a:pt x="168497" y="99711"/>
                </a:cubicBezTo>
                <a:cubicBezTo>
                  <a:pt x="164613" y="94433"/>
                  <a:pt x="157201" y="93307"/>
                  <a:pt x="151923" y="97191"/>
                </a:cubicBezTo>
                <a:lnTo>
                  <a:pt x="116403" y="123341"/>
                </a:lnTo>
                <a:lnTo>
                  <a:pt x="83018" y="123341"/>
                </a:lnTo>
                <a:cubicBezTo>
                  <a:pt x="79075" y="123341"/>
                  <a:pt x="75902" y="120169"/>
                  <a:pt x="75902" y="116225"/>
                </a:cubicBezTo>
                <a:cubicBezTo>
                  <a:pt x="75902" y="112282"/>
                  <a:pt x="79075" y="109110"/>
                  <a:pt x="83018" y="109110"/>
                </a:cubicBezTo>
                <a:lnTo>
                  <a:pt x="104366" y="109110"/>
                </a:lnTo>
                <a:cubicBezTo>
                  <a:pt x="109614" y="109110"/>
                  <a:pt x="113854" y="104870"/>
                  <a:pt x="113854" y="99622"/>
                </a:cubicBezTo>
                <a:cubicBezTo>
                  <a:pt x="113854" y="94374"/>
                  <a:pt x="109614" y="90134"/>
                  <a:pt x="104366" y="90134"/>
                </a:cubicBezTo>
                <a:lnTo>
                  <a:pt x="59239" y="90134"/>
                </a:lnTo>
                <a:cubicBezTo>
                  <a:pt x="49188" y="90134"/>
                  <a:pt x="39523" y="94137"/>
                  <a:pt x="32407" y="101253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16" name="Text 14"/>
          <p:cNvSpPr/>
          <p:nvPr/>
        </p:nvSpPr>
        <p:spPr>
          <a:xfrm>
            <a:off x="922734" y="2898180"/>
            <a:ext cx="1513086" cy="23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28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Moral Treatment Era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922734" y="3134320"/>
            <a:ext cx="1487785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1790s-1850s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484187" y="3370461"/>
            <a:ext cx="5480844" cy="6588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Pioneered by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Pinel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(France) and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Tuke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(England). Emphasized kindness, routine, environmental improvement. </a:t>
            </a:r>
            <a:r>
              <a:rPr lang="en-US" sz="1063" dirty="0">
                <a:solidFill>
                  <a:srgbClr val="3D3D3D"/>
                </a:solidFill>
                <a:highlight>
                  <a:srgbClr val="A99A8F">
                    <a:alpha val="100000"/>
                  </a:srgbClr>
                </a:highlight>
                <a:latin typeface="Liter" pitchFamily="34" charset="0"/>
                <a:ea typeface="Liter" pitchFamily="34" charset="-122"/>
                <a:cs typeface="Liter" pitchFamily="34" charset="-120"/>
              </a:rPr>
              <a:t>"Treat people with mental illness like rational beings" 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(Lindeque, 2020).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484187" y="4146352"/>
            <a:ext cx="71438" cy="71438"/>
          </a:xfrm>
          <a:custGeom>
            <a:avLst/>
            <a:gdLst/>
            <a:ahLst/>
            <a:cxnLst/>
            <a:rect l="l" t="t" r="r" b="b"/>
            <a:pathLst>
              <a:path w="71438" h="71438">
                <a:moveTo>
                  <a:pt x="35719" y="0"/>
                </a:moveTo>
                <a:lnTo>
                  <a:pt x="35719" y="0"/>
                </a:lnTo>
                <a:cubicBezTo>
                  <a:pt x="55432" y="0"/>
                  <a:pt x="71438" y="16005"/>
                  <a:pt x="71438" y="35719"/>
                </a:cubicBezTo>
                <a:lnTo>
                  <a:pt x="71438" y="35719"/>
                </a:lnTo>
                <a:cubicBezTo>
                  <a:pt x="71438" y="55432"/>
                  <a:pt x="55432" y="71438"/>
                  <a:pt x="35719" y="71438"/>
                </a:cubicBezTo>
                <a:lnTo>
                  <a:pt x="35719" y="71438"/>
                </a:lnTo>
                <a:cubicBezTo>
                  <a:pt x="16005" y="71438"/>
                  <a:pt x="0" y="55432"/>
                  <a:pt x="0" y="35719"/>
                </a:cubicBezTo>
                <a:lnTo>
                  <a:pt x="0" y="35719"/>
                </a:lnTo>
                <a:cubicBezTo>
                  <a:pt x="0" y="16005"/>
                  <a:pt x="16005" y="0"/>
                  <a:pt x="35719" y="0"/>
                </a:cubicBezTo>
                <a:close/>
              </a:path>
            </a:pathLst>
          </a:custGeom>
          <a:solidFill>
            <a:srgbClr val="A99A8F"/>
          </a:solidFill>
          <a:ln/>
        </p:spPr>
      </p:sp>
      <p:sp>
        <p:nvSpPr>
          <p:cNvPr id="20" name="Text 18"/>
          <p:cNvSpPr/>
          <p:nvPr/>
        </p:nvSpPr>
        <p:spPr>
          <a:xfrm>
            <a:off x="619125" y="4095750"/>
            <a:ext cx="2599035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Initially for wealthy patients in small rural asylums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333375" y="4534297"/>
            <a:ext cx="5699125" cy="1690688"/>
          </a:xfrm>
          <a:custGeom>
            <a:avLst/>
            <a:gdLst/>
            <a:ahLst/>
            <a:cxnLst/>
            <a:rect l="l" t="t" r="r" b="b"/>
            <a:pathLst>
              <a:path w="5699125" h="1690688">
                <a:moveTo>
                  <a:pt x="31750" y="0"/>
                </a:moveTo>
                <a:lnTo>
                  <a:pt x="5631650" y="0"/>
                </a:lnTo>
                <a:cubicBezTo>
                  <a:pt x="5668915" y="0"/>
                  <a:pt x="5699125" y="30210"/>
                  <a:pt x="5699125" y="67475"/>
                </a:cubicBezTo>
                <a:lnTo>
                  <a:pt x="5699125" y="1623212"/>
                </a:lnTo>
                <a:cubicBezTo>
                  <a:pt x="5699125" y="1660478"/>
                  <a:pt x="5668915" y="1690688"/>
                  <a:pt x="5631650" y="1690688"/>
                </a:cubicBezTo>
                <a:lnTo>
                  <a:pt x="31750" y="1690688"/>
                </a:lnTo>
                <a:cubicBezTo>
                  <a:pt x="14227" y="1690688"/>
                  <a:pt x="0" y="1676461"/>
                  <a:pt x="0" y="1658938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333375" y="4534297"/>
            <a:ext cx="31750" cy="1690688"/>
          </a:xfrm>
          <a:custGeom>
            <a:avLst/>
            <a:gdLst/>
            <a:ahLst/>
            <a:cxnLst/>
            <a:rect l="l" t="t" r="r" b="b"/>
            <a:pathLst>
              <a:path w="31750" h="1690688">
                <a:moveTo>
                  <a:pt x="31750" y="0"/>
                </a:moveTo>
                <a:lnTo>
                  <a:pt x="31750" y="0"/>
                </a:lnTo>
                <a:lnTo>
                  <a:pt x="31750" y="1690688"/>
                </a:lnTo>
                <a:lnTo>
                  <a:pt x="31750" y="1690688"/>
                </a:lnTo>
                <a:cubicBezTo>
                  <a:pt x="14227" y="1690688"/>
                  <a:pt x="0" y="1676461"/>
                  <a:pt x="0" y="1658938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3D3D3D"/>
          </a:solidFill>
          <a:ln/>
        </p:spPr>
      </p:sp>
      <p:sp>
        <p:nvSpPr>
          <p:cNvPr id="23" name="Shape 21"/>
          <p:cNvSpPr/>
          <p:nvPr/>
        </p:nvSpPr>
        <p:spPr>
          <a:xfrm>
            <a:off x="484187" y="4702969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3D3D3D"/>
          </a:solidFill>
          <a:ln/>
        </p:spPr>
      </p:sp>
      <p:sp>
        <p:nvSpPr>
          <p:cNvPr id="24" name="Shape 22"/>
          <p:cNvSpPr/>
          <p:nvPr/>
        </p:nvSpPr>
        <p:spPr>
          <a:xfrm>
            <a:off x="596305" y="4795242"/>
            <a:ext cx="113854" cy="151805"/>
          </a:xfrm>
          <a:custGeom>
            <a:avLst/>
            <a:gdLst/>
            <a:ahLst/>
            <a:cxnLst/>
            <a:rect l="l" t="t" r="r" b="b"/>
            <a:pathLst>
              <a:path w="113854" h="151805">
                <a:moveTo>
                  <a:pt x="37951" y="28463"/>
                </a:moveTo>
                <a:lnTo>
                  <a:pt x="37951" y="47439"/>
                </a:lnTo>
                <a:lnTo>
                  <a:pt x="75902" y="47439"/>
                </a:lnTo>
                <a:lnTo>
                  <a:pt x="75902" y="28463"/>
                </a:lnTo>
                <a:cubicBezTo>
                  <a:pt x="75902" y="17997"/>
                  <a:pt x="67393" y="9488"/>
                  <a:pt x="56927" y="9488"/>
                </a:cubicBezTo>
                <a:cubicBezTo>
                  <a:pt x="46461" y="9488"/>
                  <a:pt x="37951" y="17997"/>
                  <a:pt x="37951" y="28463"/>
                </a:cubicBezTo>
                <a:close/>
                <a:moveTo>
                  <a:pt x="18976" y="47439"/>
                </a:moveTo>
                <a:lnTo>
                  <a:pt x="18976" y="28463"/>
                </a:lnTo>
                <a:cubicBezTo>
                  <a:pt x="18976" y="7501"/>
                  <a:pt x="35965" y="-9488"/>
                  <a:pt x="56927" y="-9488"/>
                </a:cubicBezTo>
                <a:cubicBezTo>
                  <a:pt x="77889" y="-9488"/>
                  <a:pt x="94878" y="7501"/>
                  <a:pt x="94878" y="28463"/>
                </a:cubicBezTo>
                <a:lnTo>
                  <a:pt x="94878" y="47439"/>
                </a:lnTo>
                <a:cubicBezTo>
                  <a:pt x="105344" y="47439"/>
                  <a:pt x="113854" y="55948"/>
                  <a:pt x="113854" y="66415"/>
                </a:cubicBezTo>
                <a:lnTo>
                  <a:pt x="113854" y="132829"/>
                </a:lnTo>
                <a:cubicBezTo>
                  <a:pt x="113854" y="143295"/>
                  <a:pt x="105344" y="151805"/>
                  <a:pt x="94878" y="151805"/>
                </a:cubicBezTo>
                <a:lnTo>
                  <a:pt x="18976" y="151805"/>
                </a:lnTo>
                <a:cubicBezTo>
                  <a:pt x="8509" y="151805"/>
                  <a:pt x="0" y="143295"/>
                  <a:pt x="0" y="132829"/>
                </a:cubicBezTo>
                <a:lnTo>
                  <a:pt x="0" y="66415"/>
                </a:lnTo>
                <a:cubicBezTo>
                  <a:pt x="0" y="55948"/>
                  <a:pt x="8509" y="47439"/>
                  <a:pt x="18976" y="47439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25" name="Text 23"/>
          <p:cNvSpPr/>
          <p:nvPr/>
        </p:nvSpPr>
        <p:spPr>
          <a:xfrm>
            <a:off x="922734" y="4669234"/>
            <a:ext cx="1814711" cy="23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28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Decline into Custodialism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922734" y="4905375"/>
            <a:ext cx="1789410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1900-1950s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484187" y="5141516"/>
            <a:ext cx="2718594" cy="1825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Industrialization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→ overcrowding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484187" y="5360789"/>
            <a:ext cx="2718594" cy="1825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Eugenics movement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(hereditary theories)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484187" y="5580063"/>
            <a:ext cx="2718594" cy="3730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Freudian "therapeutic nihilism"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— belief that psychosis was incurable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3239492" y="5141516"/>
            <a:ext cx="2651125" cy="944563"/>
          </a:xfrm>
          <a:custGeom>
            <a:avLst/>
            <a:gdLst/>
            <a:ahLst/>
            <a:cxnLst/>
            <a:rect l="l" t="t" r="r" b="b"/>
            <a:pathLst>
              <a:path w="2651125" h="944563">
                <a:moveTo>
                  <a:pt x="33730" y="0"/>
                </a:moveTo>
                <a:lnTo>
                  <a:pt x="2617395" y="0"/>
                </a:lnTo>
                <a:cubicBezTo>
                  <a:pt x="2636023" y="0"/>
                  <a:pt x="2651125" y="15102"/>
                  <a:pt x="2651125" y="33730"/>
                </a:cubicBezTo>
                <a:lnTo>
                  <a:pt x="2651125" y="910832"/>
                </a:lnTo>
                <a:cubicBezTo>
                  <a:pt x="2651125" y="929461"/>
                  <a:pt x="2636023" y="944563"/>
                  <a:pt x="2617395" y="944563"/>
                </a:cubicBezTo>
                <a:lnTo>
                  <a:pt x="33730" y="944563"/>
                </a:lnTo>
                <a:cubicBezTo>
                  <a:pt x="15102" y="944563"/>
                  <a:pt x="0" y="929461"/>
                  <a:pt x="0" y="910832"/>
                </a:cubicBezTo>
                <a:lnTo>
                  <a:pt x="0" y="33730"/>
                </a:lnTo>
                <a:cubicBezTo>
                  <a:pt x="0" y="15114"/>
                  <a:pt x="15114" y="0"/>
                  <a:pt x="33730" y="0"/>
                </a:cubicBezTo>
                <a:close/>
              </a:path>
            </a:pathLst>
          </a:custGeom>
          <a:solidFill>
            <a:srgbClr val="3D3D3D"/>
          </a:solidFill>
          <a:ln/>
        </p:spPr>
      </p:sp>
      <p:sp>
        <p:nvSpPr>
          <p:cNvPr id="31" name="Text 29"/>
          <p:cNvSpPr/>
          <p:nvPr/>
        </p:nvSpPr>
        <p:spPr>
          <a:xfrm>
            <a:off x="3340695" y="5242719"/>
            <a:ext cx="2520156" cy="746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063" b="1" dirty="0">
                <a:solidFill>
                  <a:schemeClr val="bg1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Large institutions</a:t>
            </a:r>
            <a:r>
              <a:rPr lang="en-US" sz="1063" dirty="0">
                <a:solidFill>
                  <a:schemeClr val="bg1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emphasized containment over treatment. Physical restraints, padded cells, sedatives (Gruenberg, 1970).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58" name="Shape 56"/>
          <p:cNvSpPr/>
          <p:nvPr/>
        </p:nvSpPr>
        <p:spPr>
          <a:xfrm>
            <a:off x="6243835" y="4696161"/>
            <a:ext cx="5699125" cy="1520143"/>
          </a:xfrm>
          <a:custGeom>
            <a:avLst/>
            <a:gdLst/>
            <a:ahLst/>
            <a:cxnLst/>
            <a:rect l="l" t="t" r="r" b="b"/>
            <a:pathLst>
              <a:path w="5699125" h="1746250">
                <a:moveTo>
                  <a:pt x="31750" y="0"/>
                </a:moveTo>
                <a:lnTo>
                  <a:pt x="5631650" y="0"/>
                </a:lnTo>
                <a:cubicBezTo>
                  <a:pt x="5668915" y="0"/>
                  <a:pt x="5699125" y="30210"/>
                  <a:pt x="5699125" y="67475"/>
                </a:cubicBezTo>
                <a:lnTo>
                  <a:pt x="5699125" y="1678775"/>
                </a:lnTo>
                <a:cubicBezTo>
                  <a:pt x="5699125" y="1716040"/>
                  <a:pt x="5668915" y="1746250"/>
                  <a:pt x="5631650" y="1746250"/>
                </a:cubicBezTo>
                <a:lnTo>
                  <a:pt x="31750" y="1746250"/>
                </a:lnTo>
                <a:cubicBezTo>
                  <a:pt x="14215" y="1746250"/>
                  <a:pt x="0" y="1732035"/>
                  <a:pt x="0" y="1714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59" name="Shape 57"/>
          <p:cNvSpPr/>
          <p:nvPr/>
        </p:nvSpPr>
        <p:spPr>
          <a:xfrm>
            <a:off x="6227960" y="4702969"/>
            <a:ext cx="45719" cy="1383110"/>
          </a:xfrm>
          <a:custGeom>
            <a:avLst/>
            <a:gdLst/>
            <a:ahLst/>
            <a:cxnLst/>
            <a:rect l="l" t="t" r="r" b="b"/>
            <a:pathLst>
              <a:path w="31750" h="1746250">
                <a:moveTo>
                  <a:pt x="31750" y="0"/>
                </a:moveTo>
                <a:lnTo>
                  <a:pt x="31750" y="0"/>
                </a:lnTo>
                <a:lnTo>
                  <a:pt x="31750" y="1746250"/>
                </a:lnTo>
                <a:lnTo>
                  <a:pt x="31750" y="1746250"/>
                </a:lnTo>
                <a:cubicBezTo>
                  <a:pt x="14227" y="1746250"/>
                  <a:pt x="0" y="1732023"/>
                  <a:pt x="0" y="1714500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66" name="Shape 64"/>
          <p:cNvSpPr/>
          <p:nvPr/>
        </p:nvSpPr>
        <p:spPr>
          <a:xfrm>
            <a:off x="9085461" y="4994806"/>
            <a:ext cx="2651125" cy="1071563"/>
          </a:xfrm>
          <a:custGeom>
            <a:avLst/>
            <a:gdLst/>
            <a:ahLst/>
            <a:cxnLst/>
            <a:rect l="l" t="t" r="r" b="b"/>
            <a:pathLst>
              <a:path w="2651125" h="1071563">
                <a:moveTo>
                  <a:pt x="33733" y="0"/>
                </a:moveTo>
                <a:lnTo>
                  <a:pt x="2617392" y="0"/>
                </a:lnTo>
                <a:cubicBezTo>
                  <a:pt x="2636022" y="0"/>
                  <a:pt x="2651125" y="15103"/>
                  <a:pt x="2651125" y="33733"/>
                </a:cubicBezTo>
                <a:lnTo>
                  <a:pt x="2651125" y="1037830"/>
                </a:lnTo>
                <a:cubicBezTo>
                  <a:pt x="2651125" y="1056460"/>
                  <a:pt x="2636022" y="1071563"/>
                  <a:pt x="2617392" y="1071563"/>
                </a:cubicBezTo>
                <a:lnTo>
                  <a:pt x="33733" y="1071563"/>
                </a:lnTo>
                <a:cubicBezTo>
                  <a:pt x="15103" y="1071563"/>
                  <a:pt x="0" y="1056460"/>
                  <a:pt x="0" y="1037830"/>
                </a:cubicBezTo>
                <a:lnTo>
                  <a:pt x="0" y="33733"/>
                </a:lnTo>
                <a:cubicBezTo>
                  <a:pt x="0" y="15115"/>
                  <a:pt x="15115" y="0"/>
                  <a:pt x="33733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32" name="Shape 30"/>
          <p:cNvSpPr/>
          <p:nvPr/>
        </p:nvSpPr>
        <p:spPr>
          <a:xfrm>
            <a:off x="6243836" y="30024"/>
            <a:ext cx="5699125" cy="2087563"/>
          </a:xfrm>
          <a:custGeom>
            <a:avLst/>
            <a:gdLst/>
            <a:ahLst/>
            <a:cxnLst/>
            <a:rect l="l" t="t" r="r" b="b"/>
            <a:pathLst>
              <a:path w="5699125" h="2087563">
                <a:moveTo>
                  <a:pt x="31750" y="0"/>
                </a:moveTo>
                <a:lnTo>
                  <a:pt x="5631655" y="0"/>
                </a:lnTo>
                <a:cubicBezTo>
                  <a:pt x="5668918" y="0"/>
                  <a:pt x="5699125" y="30207"/>
                  <a:pt x="5699125" y="67470"/>
                </a:cubicBezTo>
                <a:lnTo>
                  <a:pt x="5699125" y="2020092"/>
                </a:lnTo>
                <a:cubicBezTo>
                  <a:pt x="5699125" y="2057355"/>
                  <a:pt x="5668918" y="2087563"/>
                  <a:pt x="5631655" y="2087563"/>
                </a:cubicBezTo>
                <a:lnTo>
                  <a:pt x="31750" y="2087563"/>
                </a:lnTo>
                <a:cubicBezTo>
                  <a:pt x="14227" y="2087563"/>
                  <a:pt x="0" y="2073336"/>
                  <a:pt x="0" y="2055813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33" name="Shape 31"/>
          <p:cNvSpPr/>
          <p:nvPr/>
        </p:nvSpPr>
        <p:spPr>
          <a:xfrm>
            <a:off x="6243836" y="30024"/>
            <a:ext cx="31750" cy="2087563"/>
          </a:xfrm>
          <a:custGeom>
            <a:avLst/>
            <a:gdLst/>
            <a:ahLst/>
            <a:cxnLst/>
            <a:rect l="l" t="t" r="r" b="b"/>
            <a:pathLst>
              <a:path w="31750" h="2087563">
                <a:moveTo>
                  <a:pt x="31750" y="0"/>
                </a:moveTo>
                <a:lnTo>
                  <a:pt x="31750" y="0"/>
                </a:lnTo>
                <a:lnTo>
                  <a:pt x="31750" y="2087563"/>
                </a:lnTo>
                <a:lnTo>
                  <a:pt x="31750" y="2087563"/>
                </a:lnTo>
                <a:cubicBezTo>
                  <a:pt x="14227" y="2087563"/>
                  <a:pt x="0" y="2073336"/>
                  <a:pt x="0" y="2055813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34" name="Shape 32"/>
          <p:cNvSpPr/>
          <p:nvPr/>
        </p:nvSpPr>
        <p:spPr>
          <a:xfrm>
            <a:off x="6394648" y="198696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35" name="Shape 33"/>
          <p:cNvSpPr/>
          <p:nvPr/>
        </p:nvSpPr>
        <p:spPr>
          <a:xfrm>
            <a:off x="6487790" y="290970"/>
            <a:ext cx="151805" cy="151805"/>
          </a:xfrm>
          <a:custGeom>
            <a:avLst/>
            <a:gdLst/>
            <a:ahLst/>
            <a:cxnLst/>
            <a:rect l="l" t="t" r="r" b="b"/>
            <a:pathLst>
              <a:path w="151805" h="151805">
                <a:moveTo>
                  <a:pt x="18976" y="33207"/>
                </a:moveTo>
                <a:cubicBezTo>
                  <a:pt x="18976" y="25350"/>
                  <a:pt x="25350" y="18976"/>
                  <a:pt x="33207" y="18976"/>
                </a:cubicBezTo>
                <a:cubicBezTo>
                  <a:pt x="41064" y="18976"/>
                  <a:pt x="47439" y="25350"/>
                  <a:pt x="47439" y="33207"/>
                </a:cubicBezTo>
                <a:lnTo>
                  <a:pt x="47439" y="66415"/>
                </a:lnTo>
                <a:lnTo>
                  <a:pt x="18976" y="66415"/>
                </a:lnTo>
                <a:lnTo>
                  <a:pt x="18976" y="33207"/>
                </a:lnTo>
                <a:close/>
                <a:moveTo>
                  <a:pt x="52183" y="109110"/>
                </a:moveTo>
                <a:cubicBezTo>
                  <a:pt x="52183" y="94670"/>
                  <a:pt x="57549" y="81476"/>
                  <a:pt x="66415" y="71455"/>
                </a:cubicBezTo>
                <a:lnTo>
                  <a:pt x="66415" y="33207"/>
                </a:lnTo>
                <a:cubicBezTo>
                  <a:pt x="66415" y="14854"/>
                  <a:pt x="51560" y="0"/>
                  <a:pt x="33207" y="0"/>
                </a:cubicBezTo>
                <a:cubicBezTo>
                  <a:pt x="14854" y="0"/>
                  <a:pt x="0" y="14854"/>
                  <a:pt x="0" y="33207"/>
                </a:cubicBezTo>
                <a:lnTo>
                  <a:pt x="0" y="118597"/>
                </a:lnTo>
                <a:cubicBezTo>
                  <a:pt x="0" y="136950"/>
                  <a:pt x="14854" y="151805"/>
                  <a:pt x="33207" y="151805"/>
                </a:cubicBezTo>
                <a:cubicBezTo>
                  <a:pt x="44266" y="151805"/>
                  <a:pt x="54051" y="146409"/>
                  <a:pt x="60099" y="138077"/>
                </a:cubicBezTo>
                <a:cubicBezTo>
                  <a:pt x="55059" y="129597"/>
                  <a:pt x="52183" y="119694"/>
                  <a:pt x="52183" y="109110"/>
                </a:cubicBezTo>
                <a:close/>
                <a:moveTo>
                  <a:pt x="71366" y="129093"/>
                </a:moveTo>
                <a:cubicBezTo>
                  <a:pt x="72730" y="131673"/>
                  <a:pt x="76199" y="131969"/>
                  <a:pt x="78274" y="129894"/>
                </a:cubicBezTo>
                <a:lnTo>
                  <a:pt x="129894" y="78274"/>
                </a:lnTo>
                <a:cubicBezTo>
                  <a:pt x="131969" y="76199"/>
                  <a:pt x="131673" y="72730"/>
                  <a:pt x="129093" y="71366"/>
                </a:cubicBezTo>
                <a:cubicBezTo>
                  <a:pt x="123134" y="68194"/>
                  <a:pt x="116344" y="66415"/>
                  <a:pt x="109110" y="66415"/>
                </a:cubicBezTo>
                <a:cubicBezTo>
                  <a:pt x="85538" y="66415"/>
                  <a:pt x="66415" y="85538"/>
                  <a:pt x="66415" y="109110"/>
                </a:cubicBezTo>
                <a:cubicBezTo>
                  <a:pt x="66415" y="116314"/>
                  <a:pt x="68194" y="123134"/>
                  <a:pt x="71366" y="129093"/>
                </a:cubicBezTo>
                <a:close/>
                <a:moveTo>
                  <a:pt x="88325" y="139945"/>
                </a:moveTo>
                <a:cubicBezTo>
                  <a:pt x="86250" y="142020"/>
                  <a:pt x="86546" y="145489"/>
                  <a:pt x="89126" y="146853"/>
                </a:cubicBezTo>
                <a:cubicBezTo>
                  <a:pt x="95085" y="150026"/>
                  <a:pt x="101875" y="151805"/>
                  <a:pt x="109110" y="151805"/>
                </a:cubicBezTo>
                <a:cubicBezTo>
                  <a:pt x="132681" y="151805"/>
                  <a:pt x="151805" y="132681"/>
                  <a:pt x="151805" y="109110"/>
                </a:cubicBezTo>
                <a:cubicBezTo>
                  <a:pt x="151805" y="101905"/>
                  <a:pt x="150026" y="95085"/>
                  <a:pt x="146853" y="89126"/>
                </a:cubicBezTo>
                <a:cubicBezTo>
                  <a:pt x="145489" y="86546"/>
                  <a:pt x="142020" y="86250"/>
                  <a:pt x="139945" y="88325"/>
                </a:cubicBezTo>
                <a:lnTo>
                  <a:pt x="88325" y="139945"/>
                </a:ln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36" name="Text 34"/>
          <p:cNvSpPr/>
          <p:nvPr/>
        </p:nvSpPr>
        <p:spPr>
          <a:xfrm>
            <a:off x="6833195" y="164962"/>
            <a:ext cx="1386086" cy="23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28" b="1" dirty="0">
                <a:solidFill>
                  <a:srgbClr val="C97B61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Medical Revolution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6833195" y="401102"/>
            <a:ext cx="1360785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1950s-1980s</a:t>
            </a:r>
            <a:endParaRPr lang="en-US" sz="1600" dirty="0"/>
          </a:p>
        </p:txBody>
      </p:sp>
      <p:sp>
        <p:nvSpPr>
          <p:cNvPr id="38" name="Shape 36"/>
          <p:cNvSpPr/>
          <p:nvPr/>
        </p:nvSpPr>
        <p:spPr>
          <a:xfrm>
            <a:off x="6394648" y="637243"/>
            <a:ext cx="5413375" cy="571500"/>
          </a:xfrm>
          <a:custGeom>
            <a:avLst/>
            <a:gdLst/>
            <a:ahLst/>
            <a:cxnLst/>
            <a:rect l="l" t="t" r="r" b="b"/>
            <a:pathLst>
              <a:path w="5413375" h="571500">
                <a:moveTo>
                  <a:pt x="33736" y="0"/>
                </a:moveTo>
                <a:lnTo>
                  <a:pt x="5379639" y="0"/>
                </a:lnTo>
                <a:cubicBezTo>
                  <a:pt x="5398271" y="0"/>
                  <a:pt x="5413375" y="15104"/>
                  <a:pt x="5413375" y="33736"/>
                </a:cubicBezTo>
                <a:lnTo>
                  <a:pt x="5413375" y="537764"/>
                </a:lnTo>
                <a:cubicBezTo>
                  <a:pt x="5413375" y="556396"/>
                  <a:pt x="5398271" y="571500"/>
                  <a:pt x="5379639" y="571500"/>
                </a:cubicBezTo>
                <a:lnTo>
                  <a:pt x="33736" y="571500"/>
                </a:lnTo>
                <a:cubicBezTo>
                  <a:pt x="15104" y="571500"/>
                  <a:pt x="0" y="556396"/>
                  <a:pt x="0" y="537764"/>
                </a:cubicBezTo>
                <a:lnTo>
                  <a:pt x="0" y="33736"/>
                </a:lnTo>
                <a:cubicBezTo>
                  <a:pt x="0" y="15116"/>
                  <a:pt x="15116" y="0"/>
                  <a:pt x="33736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39" name="Text 37"/>
          <p:cNvSpPr/>
          <p:nvPr/>
        </p:nvSpPr>
        <p:spPr>
          <a:xfrm>
            <a:off x="6495851" y="738446"/>
            <a:ext cx="5274469" cy="3730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1952: Discovery of Chlorpromazine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— first antipsychotic medication. Paradigm shift: </a:t>
            </a:r>
            <a:r>
              <a:rPr lang="en-US" sz="1063" b="1" dirty="0">
                <a:solidFill>
                  <a:srgbClr val="3D3D3D"/>
                </a:solidFill>
                <a:highlight>
                  <a:srgbClr val="C97B61">
                    <a:alpha val="100000"/>
                  </a:srgbClr>
                </a:highlight>
                <a:latin typeface="Liter" pitchFamily="34" charset="0"/>
                <a:ea typeface="Liter" pitchFamily="34" charset="-122"/>
                <a:cs typeface="Liter" pitchFamily="34" charset="-120"/>
              </a:rPr>
              <a:t>incurable → treatable 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. Made community living possible.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6394648" y="1270259"/>
            <a:ext cx="1711771" cy="1984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Deinstitutionalization Policy</a:t>
            </a:r>
            <a:endParaRPr lang="en-US" sz="1600" dirty="0"/>
          </a:p>
        </p:txBody>
      </p:sp>
      <p:sp>
        <p:nvSpPr>
          <p:cNvPr id="41" name="Text 39"/>
          <p:cNvSpPr/>
          <p:nvPr/>
        </p:nvSpPr>
        <p:spPr>
          <a:xfrm>
            <a:off x="6394648" y="1497470"/>
            <a:ext cx="2710160" cy="484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93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Community Mental Health Act (US, 1963). Goals: prevent chronic disability, protect patient rights, reduce costs.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9149953" y="1270259"/>
            <a:ext cx="1677417" cy="1984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Unintended Consequences</a:t>
            </a:r>
            <a:endParaRPr lang="en-US" sz="1600" dirty="0"/>
          </a:p>
        </p:txBody>
      </p:sp>
      <p:sp>
        <p:nvSpPr>
          <p:cNvPr id="43" name="Text 41"/>
          <p:cNvSpPr/>
          <p:nvPr/>
        </p:nvSpPr>
        <p:spPr>
          <a:xfrm>
            <a:off x="9149953" y="1497470"/>
            <a:ext cx="2710160" cy="484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93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Hospital closures without adequate community support. "Trans-institutionalization" into prisons and homelessness.</a:t>
            </a:r>
            <a:endParaRPr lang="en-US" sz="1600" dirty="0"/>
          </a:p>
        </p:txBody>
      </p:sp>
      <p:sp>
        <p:nvSpPr>
          <p:cNvPr id="44" name="Shape 42"/>
          <p:cNvSpPr/>
          <p:nvPr/>
        </p:nvSpPr>
        <p:spPr>
          <a:xfrm>
            <a:off x="6227961" y="2173248"/>
            <a:ext cx="5715000" cy="2381250"/>
          </a:xfrm>
          <a:custGeom>
            <a:avLst/>
            <a:gdLst/>
            <a:ahLst/>
            <a:cxnLst/>
            <a:rect l="l" t="t" r="r" b="b"/>
            <a:pathLst>
              <a:path w="5715000" h="2381250">
                <a:moveTo>
                  <a:pt x="67461" y="0"/>
                </a:moveTo>
                <a:lnTo>
                  <a:pt x="5647539" y="0"/>
                </a:lnTo>
                <a:cubicBezTo>
                  <a:pt x="5684797" y="0"/>
                  <a:pt x="5715000" y="30203"/>
                  <a:pt x="5715000" y="67461"/>
                </a:cubicBezTo>
                <a:lnTo>
                  <a:pt x="5715000" y="2313789"/>
                </a:lnTo>
                <a:cubicBezTo>
                  <a:pt x="5715000" y="2351047"/>
                  <a:pt x="5684797" y="2381250"/>
                  <a:pt x="5647539" y="2381250"/>
                </a:cubicBezTo>
                <a:lnTo>
                  <a:pt x="67461" y="2381250"/>
                </a:lnTo>
                <a:cubicBezTo>
                  <a:pt x="30203" y="2381250"/>
                  <a:pt x="0" y="2351047"/>
                  <a:pt x="0" y="2313789"/>
                </a:cubicBezTo>
                <a:lnTo>
                  <a:pt x="0" y="67461"/>
                </a:lnTo>
                <a:cubicBezTo>
                  <a:pt x="0" y="30228"/>
                  <a:pt x="30228" y="0"/>
                  <a:pt x="67461" y="0"/>
                </a:cubicBezTo>
                <a:close/>
              </a:path>
            </a:pathLst>
          </a:custGeom>
          <a:solidFill>
            <a:srgbClr val="2E5A5B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45" name="Shape 43"/>
          <p:cNvSpPr/>
          <p:nvPr/>
        </p:nvSpPr>
        <p:spPr>
          <a:xfrm>
            <a:off x="6362898" y="2308185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46" name="Shape 44"/>
          <p:cNvSpPr/>
          <p:nvPr/>
        </p:nvSpPr>
        <p:spPr>
          <a:xfrm>
            <a:off x="6456040" y="2400459"/>
            <a:ext cx="151805" cy="151805"/>
          </a:xfrm>
          <a:custGeom>
            <a:avLst/>
            <a:gdLst/>
            <a:ahLst/>
            <a:cxnLst/>
            <a:rect l="l" t="t" r="r" b="b"/>
            <a:pathLst>
              <a:path w="151805" h="151805">
                <a:moveTo>
                  <a:pt x="151805" y="9488"/>
                </a:moveTo>
                <a:cubicBezTo>
                  <a:pt x="151805" y="41539"/>
                  <a:pt x="129093" y="68282"/>
                  <a:pt x="98910" y="74538"/>
                </a:cubicBezTo>
                <a:cubicBezTo>
                  <a:pt x="96568" y="57312"/>
                  <a:pt x="88829" y="41806"/>
                  <a:pt x="77414" y="29798"/>
                </a:cubicBezTo>
                <a:cubicBezTo>
                  <a:pt x="89304" y="11860"/>
                  <a:pt x="109673" y="0"/>
                  <a:pt x="132829" y="0"/>
                </a:cubicBezTo>
                <a:lnTo>
                  <a:pt x="142317" y="0"/>
                </a:lnTo>
                <a:cubicBezTo>
                  <a:pt x="147565" y="0"/>
                  <a:pt x="151805" y="4240"/>
                  <a:pt x="151805" y="9488"/>
                </a:cubicBezTo>
                <a:close/>
                <a:moveTo>
                  <a:pt x="0" y="28463"/>
                </a:moveTo>
                <a:cubicBezTo>
                  <a:pt x="0" y="23215"/>
                  <a:pt x="4240" y="18976"/>
                  <a:pt x="9488" y="18976"/>
                </a:cubicBezTo>
                <a:lnTo>
                  <a:pt x="18976" y="18976"/>
                </a:lnTo>
                <a:cubicBezTo>
                  <a:pt x="55652" y="18976"/>
                  <a:pt x="85390" y="48714"/>
                  <a:pt x="85390" y="85390"/>
                </a:cubicBezTo>
                <a:lnTo>
                  <a:pt x="85390" y="142317"/>
                </a:lnTo>
                <a:cubicBezTo>
                  <a:pt x="85390" y="147565"/>
                  <a:pt x="81150" y="151805"/>
                  <a:pt x="75902" y="151805"/>
                </a:cubicBezTo>
                <a:cubicBezTo>
                  <a:pt x="70654" y="151805"/>
                  <a:pt x="66415" y="147565"/>
                  <a:pt x="66415" y="142317"/>
                </a:cubicBezTo>
                <a:lnTo>
                  <a:pt x="66415" y="94878"/>
                </a:lnTo>
                <a:cubicBezTo>
                  <a:pt x="29738" y="94878"/>
                  <a:pt x="0" y="65140"/>
                  <a:pt x="0" y="28463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47" name="Text 45"/>
          <p:cNvSpPr/>
          <p:nvPr/>
        </p:nvSpPr>
        <p:spPr>
          <a:xfrm>
            <a:off x="6801445" y="2358787"/>
            <a:ext cx="2187773" cy="23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28" b="1" dirty="0">
                <a:solidFill>
                  <a:srgbClr val="F8F7F4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Contemporary Recovery Model</a:t>
            </a:r>
            <a:endParaRPr lang="en-US" sz="1600" dirty="0"/>
          </a:p>
        </p:txBody>
      </p:sp>
      <p:sp>
        <p:nvSpPr>
          <p:cNvPr id="48" name="Text 46"/>
          <p:cNvSpPr/>
          <p:nvPr/>
        </p:nvSpPr>
        <p:spPr>
          <a:xfrm>
            <a:off x="6362898" y="2712998"/>
            <a:ext cx="5512594" cy="6588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b="1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"The guiding vision of the mental health service system"</a:t>
            </a: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(Anthony, 1993). Definition: "A deeply personal, unique process of changing one's attitudes, values, feelings, goals, skills, and/or roles."</a:t>
            </a:r>
            <a:endParaRPr lang="en-US" sz="1600" dirty="0"/>
          </a:p>
        </p:txBody>
      </p:sp>
      <p:sp>
        <p:nvSpPr>
          <p:cNvPr id="49" name="Shape 47"/>
          <p:cNvSpPr/>
          <p:nvPr/>
        </p:nvSpPr>
        <p:spPr>
          <a:xfrm>
            <a:off x="6362898" y="3438287"/>
            <a:ext cx="2690813" cy="341313"/>
          </a:xfrm>
          <a:custGeom>
            <a:avLst/>
            <a:gdLst/>
            <a:ahLst/>
            <a:cxnLst/>
            <a:rect l="l" t="t" r="r" b="b"/>
            <a:pathLst>
              <a:path w="2690813" h="341313">
                <a:moveTo>
                  <a:pt x="33735" y="0"/>
                </a:moveTo>
                <a:lnTo>
                  <a:pt x="2657077" y="0"/>
                </a:lnTo>
                <a:cubicBezTo>
                  <a:pt x="2675709" y="0"/>
                  <a:pt x="2690813" y="15104"/>
                  <a:pt x="2690813" y="33735"/>
                </a:cubicBezTo>
                <a:lnTo>
                  <a:pt x="2690813" y="307577"/>
                </a:lnTo>
                <a:cubicBezTo>
                  <a:pt x="2690813" y="326209"/>
                  <a:pt x="2675709" y="341313"/>
                  <a:pt x="2657077" y="341313"/>
                </a:cubicBezTo>
                <a:lnTo>
                  <a:pt x="33735" y="341313"/>
                </a:lnTo>
                <a:cubicBezTo>
                  <a:pt x="15116" y="341313"/>
                  <a:pt x="0" y="326196"/>
                  <a:pt x="0" y="307577"/>
                </a:cubicBezTo>
                <a:lnTo>
                  <a:pt x="0" y="33735"/>
                </a:lnTo>
                <a:cubicBezTo>
                  <a:pt x="0" y="15116"/>
                  <a:pt x="15116" y="0"/>
                  <a:pt x="33735" y="0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50" name="Text 48"/>
          <p:cNvSpPr/>
          <p:nvPr/>
        </p:nvSpPr>
        <p:spPr>
          <a:xfrm>
            <a:off x="6430367" y="3505755"/>
            <a:ext cx="2623344" cy="20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3" b="1" dirty="0">
                <a:latin typeface="Liter" pitchFamily="34" charset="0"/>
                <a:ea typeface="Liter" pitchFamily="34" charset="-122"/>
                <a:cs typeface="Liter" pitchFamily="34" charset="-120"/>
              </a:rPr>
              <a:t>Health</a:t>
            </a:r>
            <a:r>
              <a:rPr lang="en-US" sz="1063" dirty="0">
                <a:latin typeface="Liter" pitchFamily="34" charset="0"/>
                <a:ea typeface="Liter" pitchFamily="34" charset="-122"/>
                <a:cs typeface="Liter" pitchFamily="34" charset="-120"/>
              </a:rPr>
              <a:t> — physical and mental well-being</a:t>
            </a:r>
            <a:endParaRPr lang="en-US" sz="1600" dirty="0"/>
          </a:p>
        </p:txBody>
      </p:sp>
      <p:sp>
        <p:nvSpPr>
          <p:cNvPr id="51" name="Shape 49"/>
          <p:cNvSpPr/>
          <p:nvPr/>
        </p:nvSpPr>
        <p:spPr>
          <a:xfrm>
            <a:off x="9117211" y="3438287"/>
            <a:ext cx="2690813" cy="341313"/>
          </a:xfrm>
          <a:custGeom>
            <a:avLst/>
            <a:gdLst/>
            <a:ahLst/>
            <a:cxnLst/>
            <a:rect l="l" t="t" r="r" b="b"/>
            <a:pathLst>
              <a:path w="2690813" h="341313">
                <a:moveTo>
                  <a:pt x="33735" y="0"/>
                </a:moveTo>
                <a:lnTo>
                  <a:pt x="2657077" y="0"/>
                </a:lnTo>
                <a:cubicBezTo>
                  <a:pt x="2675709" y="0"/>
                  <a:pt x="2690813" y="15104"/>
                  <a:pt x="2690813" y="33735"/>
                </a:cubicBezTo>
                <a:lnTo>
                  <a:pt x="2690813" y="307577"/>
                </a:lnTo>
                <a:cubicBezTo>
                  <a:pt x="2690813" y="326209"/>
                  <a:pt x="2675709" y="341313"/>
                  <a:pt x="2657077" y="341313"/>
                </a:cubicBezTo>
                <a:lnTo>
                  <a:pt x="33735" y="341313"/>
                </a:lnTo>
                <a:cubicBezTo>
                  <a:pt x="15116" y="341313"/>
                  <a:pt x="0" y="326196"/>
                  <a:pt x="0" y="307577"/>
                </a:cubicBezTo>
                <a:lnTo>
                  <a:pt x="0" y="33735"/>
                </a:lnTo>
                <a:cubicBezTo>
                  <a:pt x="0" y="15116"/>
                  <a:pt x="15116" y="0"/>
                  <a:pt x="33735" y="0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52" name="Text 50"/>
          <p:cNvSpPr/>
          <p:nvPr/>
        </p:nvSpPr>
        <p:spPr>
          <a:xfrm>
            <a:off x="9184680" y="3505755"/>
            <a:ext cx="2623344" cy="20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3" b="1" dirty="0">
                <a:latin typeface="Liter" pitchFamily="34" charset="0"/>
                <a:ea typeface="Liter" pitchFamily="34" charset="-122"/>
                <a:cs typeface="Liter" pitchFamily="34" charset="-120"/>
              </a:rPr>
              <a:t>Home</a:t>
            </a:r>
            <a:r>
              <a:rPr lang="en-US" sz="1063" dirty="0">
                <a:latin typeface="Liter" pitchFamily="34" charset="0"/>
                <a:ea typeface="Liter" pitchFamily="34" charset="-122"/>
                <a:cs typeface="Liter" pitchFamily="34" charset="-120"/>
              </a:rPr>
              <a:t> — safe, stable housing</a:t>
            </a:r>
            <a:endParaRPr lang="en-US" sz="1600" dirty="0"/>
          </a:p>
        </p:txBody>
      </p:sp>
      <p:sp>
        <p:nvSpPr>
          <p:cNvPr id="53" name="Shape 51"/>
          <p:cNvSpPr/>
          <p:nvPr/>
        </p:nvSpPr>
        <p:spPr>
          <a:xfrm>
            <a:off x="6362898" y="3843099"/>
            <a:ext cx="2690813" cy="341313"/>
          </a:xfrm>
          <a:custGeom>
            <a:avLst/>
            <a:gdLst/>
            <a:ahLst/>
            <a:cxnLst/>
            <a:rect l="l" t="t" r="r" b="b"/>
            <a:pathLst>
              <a:path w="2690813" h="341313">
                <a:moveTo>
                  <a:pt x="33735" y="0"/>
                </a:moveTo>
                <a:lnTo>
                  <a:pt x="2657077" y="0"/>
                </a:lnTo>
                <a:cubicBezTo>
                  <a:pt x="2675709" y="0"/>
                  <a:pt x="2690813" y="15104"/>
                  <a:pt x="2690813" y="33735"/>
                </a:cubicBezTo>
                <a:lnTo>
                  <a:pt x="2690813" y="307577"/>
                </a:lnTo>
                <a:cubicBezTo>
                  <a:pt x="2690813" y="326209"/>
                  <a:pt x="2675709" y="341313"/>
                  <a:pt x="2657077" y="341313"/>
                </a:cubicBezTo>
                <a:lnTo>
                  <a:pt x="33735" y="341313"/>
                </a:lnTo>
                <a:cubicBezTo>
                  <a:pt x="15116" y="341313"/>
                  <a:pt x="0" y="326196"/>
                  <a:pt x="0" y="307577"/>
                </a:cubicBezTo>
                <a:lnTo>
                  <a:pt x="0" y="33735"/>
                </a:lnTo>
                <a:cubicBezTo>
                  <a:pt x="0" y="15116"/>
                  <a:pt x="15116" y="0"/>
                  <a:pt x="33735" y="0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54" name="Text 52"/>
          <p:cNvSpPr/>
          <p:nvPr/>
        </p:nvSpPr>
        <p:spPr>
          <a:xfrm>
            <a:off x="6430367" y="3910568"/>
            <a:ext cx="2623344" cy="20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3" b="1" dirty="0">
                <a:latin typeface="Liter" pitchFamily="34" charset="0"/>
                <a:ea typeface="Liter" pitchFamily="34" charset="-122"/>
                <a:cs typeface="Liter" pitchFamily="34" charset="-120"/>
              </a:rPr>
              <a:t>Purpose</a:t>
            </a:r>
            <a:r>
              <a:rPr lang="en-US" sz="1063" dirty="0">
                <a:latin typeface="Liter" pitchFamily="34" charset="0"/>
                <a:ea typeface="Liter" pitchFamily="34" charset="-122"/>
                <a:cs typeface="Liter" pitchFamily="34" charset="-120"/>
              </a:rPr>
              <a:t> — meaningful daily activities</a:t>
            </a:r>
            <a:endParaRPr lang="en-US" sz="1600" dirty="0"/>
          </a:p>
        </p:txBody>
      </p:sp>
      <p:sp>
        <p:nvSpPr>
          <p:cNvPr id="55" name="Shape 53"/>
          <p:cNvSpPr/>
          <p:nvPr/>
        </p:nvSpPr>
        <p:spPr>
          <a:xfrm>
            <a:off x="9117211" y="3843099"/>
            <a:ext cx="2690813" cy="341313"/>
          </a:xfrm>
          <a:custGeom>
            <a:avLst/>
            <a:gdLst/>
            <a:ahLst/>
            <a:cxnLst/>
            <a:rect l="l" t="t" r="r" b="b"/>
            <a:pathLst>
              <a:path w="2690813" h="341313">
                <a:moveTo>
                  <a:pt x="33735" y="0"/>
                </a:moveTo>
                <a:lnTo>
                  <a:pt x="2657077" y="0"/>
                </a:lnTo>
                <a:cubicBezTo>
                  <a:pt x="2675709" y="0"/>
                  <a:pt x="2690813" y="15104"/>
                  <a:pt x="2690813" y="33735"/>
                </a:cubicBezTo>
                <a:lnTo>
                  <a:pt x="2690813" y="307577"/>
                </a:lnTo>
                <a:cubicBezTo>
                  <a:pt x="2690813" y="326209"/>
                  <a:pt x="2675709" y="341313"/>
                  <a:pt x="2657077" y="341313"/>
                </a:cubicBezTo>
                <a:lnTo>
                  <a:pt x="33735" y="341313"/>
                </a:lnTo>
                <a:cubicBezTo>
                  <a:pt x="15116" y="341313"/>
                  <a:pt x="0" y="326196"/>
                  <a:pt x="0" y="307577"/>
                </a:cubicBezTo>
                <a:lnTo>
                  <a:pt x="0" y="33735"/>
                </a:lnTo>
                <a:cubicBezTo>
                  <a:pt x="0" y="15116"/>
                  <a:pt x="15116" y="0"/>
                  <a:pt x="33735" y="0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56" name="Text 54"/>
          <p:cNvSpPr/>
          <p:nvPr/>
        </p:nvSpPr>
        <p:spPr>
          <a:xfrm>
            <a:off x="9184680" y="3910568"/>
            <a:ext cx="2623344" cy="20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3" b="1" dirty="0">
                <a:latin typeface="Liter" pitchFamily="34" charset="0"/>
                <a:ea typeface="Liter" pitchFamily="34" charset="-122"/>
                <a:cs typeface="Liter" pitchFamily="34" charset="-120"/>
              </a:rPr>
              <a:t>Community</a:t>
            </a:r>
            <a:r>
              <a:rPr lang="en-US" sz="1063" dirty="0">
                <a:latin typeface="Liter" pitchFamily="34" charset="0"/>
                <a:ea typeface="Liter" pitchFamily="34" charset="-122"/>
                <a:cs typeface="Liter" pitchFamily="34" charset="-120"/>
              </a:rPr>
              <a:t> — supportive relationships</a:t>
            </a:r>
            <a:endParaRPr lang="en-US" sz="1600" dirty="0"/>
          </a:p>
        </p:txBody>
      </p:sp>
      <p:sp>
        <p:nvSpPr>
          <p:cNvPr id="57" name="Text 55"/>
          <p:cNvSpPr/>
          <p:nvPr/>
        </p:nvSpPr>
        <p:spPr>
          <a:xfrm>
            <a:off x="6362898" y="4247912"/>
            <a:ext cx="5504160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SAMHSA, 2023</a:t>
            </a:r>
            <a:endParaRPr lang="en-US" sz="1600" dirty="0"/>
          </a:p>
        </p:txBody>
      </p:sp>
      <p:sp>
        <p:nvSpPr>
          <p:cNvPr id="60" name="Shape 58"/>
          <p:cNvSpPr/>
          <p:nvPr/>
        </p:nvSpPr>
        <p:spPr>
          <a:xfrm>
            <a:off x="6362898" y="4677193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61" name="Shape 59"/>
          <p:cNvSpPr/>
          <p:nvPr/>
        </p:nvSpPr>
        <p:spPr>
          <a:xfrm>
            <a:off x="6475015" y="4769466"/>
            <a:ext cx="113854" cy="151805"/>
          </a:xfrm>
          <a:custGeom>
            <a:avLst/>
            <a:gdLst/>
            <a:ahLst/>
            <a:cxnLst/>
            <a:rect l="l" t="t" r="r" b="b"/>
            <a:pathLst>
              <a:path w="113854" h="151805">
                <a:moveTo>
                  <a:pt x="92328" y="9488"/>
                </a:moveTo>
                <a:lnTo>
                  <a:pt x="94878" y="9488"/>
                </a:lnTo>
                <a:cubicBezTo>
                  <a:pt x="105344" y="9488"/>
                  <a:pt x="113854" y="17997"/>
                  <a:pt x="113854" y="28463"/>
                </a:cubicBezTo>
                <a:lnTo>
                  <a:pt x="113854" y="132829"/>
                </a:lnTo>
                <a:cubicBezTo>
                  <a:pt x="113854" y="143295"/>
                  <a:pt x="105344" y="151805"/>
                  <a:pt x="94878" y="151805"/>
                </a:cubicBezTo>
                <a:lnTo>
                  <a:pt x="18976" y="151805"/>
                </a:lnTo>
                <a:cubicBezTo>
                  <a:pt x="8509" y="151805"/>
                  <a:pt x="0" y="143295"/>
                  <a:pt x="0" y="132829"/>
                </a:cubicBezTo>
                <a:lnTo>
                  <a:pt x="0" y="28463"/>
                </a:lnTo>
                <a:cubicBezTo>
                  <a:pt x="0" y="17997"/>
                  <a:pt x="8509" y="9488"/>
                  <a:pt x="18976" y="9488"/>
                </a:cubicBezTo>
                <a:lnTo>
                  <a:pt x="21525" y="9488"/>
                </a:lnTo>
                <a:cubicBezTo>
                  <a:pt x="24787" y="3825"/>
                  <a:pt x="30924" y="0"/>
                  <a:pt x="37951" y="0"/>
                </a:cubicBezTo>
                <a:lnTo>
                  <a:pt x="75902" y="0"/>
                </a:lnTo>
                <a:cubicBezTo>
                  <a:pt x="82929" y="0"/>
                  <a:pt x="89067" y="3825"/>
                  <a:pt x="92328" y="9488"/>
                </a:cubicBezTo>
                <a:close/>
                <a:moveTo>
                  <a:pt x="73530" y="33207"/>
                </a:moveTo>
                <a:cubicBezTo>
                  <a:pt x="77474" y="33207"/>
                  <a:pt x="80646" y="30035"/>
                  <a:pt x="80646" y="26091"/>
                </a:cubicBezTo>
                <a:cubicBezTo>
                  <a:pt x="80646" y="22148"/>
                  <a:pt x="77474" y="18976"/>
                  <a:pt x="73530" y="18976"/>
                </a:cubicBezTo>
                <a:lnTo>
                  <a:pt x="40323" y="18976"/>
                </a:lnTo>
                <a:cubicBezTo>
                  <a:pt x="36380" y="18976"/>
                  <a:pt x="33207" y="22148"/>
                  <a:pt x="33207" y="26091"/>
                </a:cubicBezTo>
                <a:cubicBezTo>
                  <a:pt x="33207" y="30035"/>
                  <a:pt x="36380" y="33207"/>
                  <a:pt x="40323" y="33207"/>
                </a:cubicBezTo>
                <a:lnTo>
                  <a:pt x="73530" y="33207"/>
                </a:lnTo>
                <a:close/>
                <a:moveTo>
                  <a:pt x="37951" y="75902"/>
                </a:moveTo>
                <a:cubicBezTo>
                  <a:pt x="37951" y="70666"/>
                  <a:pt x="33700" y="66415"/>
                  <a:pt x="28463" y="66415"/>
                </a:cubicBezTo>
                <a:cubicBezTo>
                  <a:pt x="23227" y="66415"/>
                  <a:pt x="18976" y="70666"/>
                  <a:pt x="18976" y="75902"/>
                </a:cubicBezTo>
                <a:cubicBezTo>
                  <a:pt x="18976" y="81139"/>
                  <a:pt x="23227" y="85390"/>
                  <a:pt x="28463" y="85390"/>
                </a:cubicBezTo>
                <a:cubicBezTo>
                  <a:pt x="33700" y="85390"/>
                  <a:pt x="37951" y="81139"/>
                  <a:pt x="37951" y="75902"/>
                </a:cubicBezTo>
                <a:close/>
                <a:moveTo>
                  <a:pt x="47439" y="75902"/>
                </a:moveTo>
                <a:cubicBezTo>
                  <a:pt x="47439" y="79846"/>
                  <a:pt x="50611" y="83018"/>
                  <a:pt x="54555" y="83018"/>
                </a:cubicBezTo>
                <a:lnTo>
                  <a:pt x="87762" y="83018"/>
                </a:lnTo>
                <a:cubicBezTo>
                  <a:pt x="91705" y="83018"/>
                  <a:pt x="94878" y="79846"/>
                  <a:pt x="94878" y="75902"/>
                </a:cubicBezTo>
                <a:cubicBezTo>
                  <a:pt x="94878" y="71959"/>
                  <a:pt x="91705" y="68786"/>
                  <a:pt x="87762" y="68786"/>
                </a:cubicBezTo>
                <a:lnTo>
                  <a:pt x="54555" y="68786"/>
                </a:lnTo>
                <a:cubicBezTo>
                  <a:pt x="50611" y="68786"/>
                  <a:pt x="47439" y="71959"/>
                  <a:pt x="47439" y="75902"/>
                </a:cubicBezTo>
                <a:close/>
                <a:moveTo>
                  <a:pt x="47439" y="113854"/>
                </a:moveTo>
                <a:cubicBezTo>
                  <a:pt x="47439" y="117797"/>
                  <a:pt x="50611" y="120969"/>
                  <a:pt x="54555" y="120969"/>
                </a:cubicBezTo>
                <a:lnTo>
                  <a:pt x="87762" y="120969"/>
                </a:lnTo>
                <a:cubicBezTo>
                  <a:pt x="91705" y="120969"/>
                  <a:pt x="94878" y="117797"/>
                  <a:pt x="94878" y="113854"/>
                </a:cubicBezTo>
                <a:cubicBezTo>
                  <a:pt x="94878" y="109910"/>
                  <a:pt x="91705" y="106738"/>
                  <a:pt x="87762" y="106738"/>
                </a:cubicBezTo>
                <a:lnTo>
                  <a:pt x="54555" y="106738"/>
                </a:lnTo>
                <a:cubicBezTo>
                  <a:pt x="50611" y="106738"/>
                  <a:pt x="47439" y="109910"/>
                  <a:pt x="47439" y="113854"/>
                </a:cubicBezTo>
                <a:close/>
                <a:moveTo>
                  <a:pt x="28463" y="123341"/>
                </a:moveTo>
                <a:cubicBezTo>
                  <a:pt x="33700" y="123341"/>
                  <a:pt x="37951" y="119090"/>
                  <a:pt x="37951" y="113854"/>
                </a:cubicBezTo>
                <a:cubicBezTo>
                  <a:pt x="37951" y="108617"/>
                  <a:pt x="33700" y="104366"/>
                  <a:pt x="28463" y="104366"/>
                </a:cubicBezTo>
                <a:cubicBezTo>
                  <a:pt x="23227" y="104366"/>
                  <a:pt x="18976" y="108617"/>
                  <a:pt x="18976" y="113854"/>
                </a:cubicBezTo>
                <a:cubicBezTo>
                  <a:pt x="18976" y="119090"/>
                  <a:pt x="23227" y="123341"/>
                  <a:pt x="28463" y="123341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62" name="Text 60"/>
          <p:cNvSpPr/>
          <p:nvPr/>
        </p:nvSpPr>
        <p:spPr>
          <a:xfrm>
            <a:off x="6801445" y="4727795"/>
            <a:ext cx="2290961" cy="23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328" b="1" dirty="0">
                <a:solidFill>
                  <a:srgbClr val="2E5A5B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ICD-11 Classification Innovations</a:t>
            </a:r>
            <a:endParaRPr lang="en-US" sz="1600" dirty="0"/>
          </a:p>
        </p:txBody>
      </p:sp>
      <p:sp>
        <p:nvSpPr>
          <p:cNvPr id="63" name="Text 61"/>
          <p:cNvSpPr/>
          <p:nvPr/>
        </p:nvSpPr>
        <p:spPr>
          <a:xfrm>
            <a:off x="6362898" y="5074068"/>
            <a:ext cx="1744886" cy="1984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Major Changes from ICD-10:</a:t>
            </a:r>
            <a:endParaRPr lang="en-US" sz="1600" dirty="0"/>
          </a:p>
        </p:txBody>
      </p:sp>
      <p:sp>
        <p:nvSpPr>
          <p:cNvPr id="64" name="Text 62"/>
          <p:cNvSpPr/>
          <p:nvPr/>
        </p:nvSpPr>
        <p:spPr>
          <a:xfrm>
            <a:off x="6362898" y="5301279"/>
            <a:ext cx="2710160" cy="3254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93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</a:t>
            </a:r>
            <a:r>
              <a:rPr lang="en-US" sz="930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Eliminated subtypes:</a:t>
            </a:r>
            <a:r>
              <a:rPr lang="en-US" sz="93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Paranoid, hebephrenic, catatonic, undifferentiated</a:t>
            </a:r>
            <a:endParaRPr lang="en-US" sz="1600" dirty="0"/>
          </a:p>
        </p:txBody>
      </p:sp>
      <p:sp>
        <p:nvSpPr>
          <p:cNvPr id="65" name="Text 63"/>
          <p:cNvSpPr/>
          <p:nvPr/>
        </p:nvSpPr>
        <p:spPr>
          <a:xfrm>
            <a:off x="6362898" y="5659707"/>
            <a:ext cx="2710160" cy="3254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93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</a:t>
            </a:r>
            <a:r>
              <a:rPr lang="en-US" sz="930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New approach:</a:t>
            </a:r>
            <a:r>
              <a:rPr lang="en-US" sz="93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Dimensional severity ratings for six symptom domains</a:t>
            </a:r>
            <a:endParaRPr lang="en-US" sz="1600" dirty="0"/>
          </a:p>
        </p:txBody>
      </p:sp>
      <p:sp>
        <p:nvSpPr>
          <p:cNvPr id="67" name="Text 65"/>
          <p:cNvSpPr/>
          <p:nvPr/>
        </p:nvSpPr>
        <p:spPr>
          <a:xfrm>
            <a:off x="9189640" y="4822052"/>
            <a:ext cx="808881" cy="1984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Advantages:</a:t>
            </a:r>
            <a:endParaRPr lang="en-US" sz="1600" dirty="0"/>
          </a:p>
        </p:txBody>
      </p:sp>
      <p:sp>
        <p:nvSpPr>
          <p:cNvPr id="68" name="Text 66"/>
          <p:cNvSpPr/>
          <p:nvPr/>
        </p:nvSpPr>
        <p:spPr>
          <a:xfrm>
            <a:off x="9219406" y="5168961"/>
            <a:ext cx="2511723" cy="650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930" dirty="0">
                <a:solidFill>
                  <a:schemeClr val="bg1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Captures individual variation better than categorical yes/no diagnoses. Allows post-coordination with severity qualifiers. Better recognition of cultural factors.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70" name="Shape 68"/>
          <p:cNvSpPr/>
          <p:nvPr/>
        </p:nvSpPr>
        <p:spPr>
          <a:xfrm>
            <a:off x="278480" y="6500069"/>
            <a:ext cx="147588" cy="168672"/>
          </a:xfrm>
          <a:custGeom>
            <a:avLst/>
            <a:gdLst/>
            <a:ahLst/>
            <a:cxnLst/>
            <a:rect l="l" t="t" r="r" b="b"/>
            <a:pathLst>
              <a:path w="147588" h="168672">
                <a:moveTo>
                  <a:pt x="0" y="71158"/>
                </a:moveTo>
                <a:cubicBezTo>
                  <a:pt x="0" y="49317"/>
                  <a:pt x="17691" y="31626"/>
                  <a:pt x="39532" y="31626"/>
                </a:cubicBezTo>
                <a:lnTo>
                  <a:pt x="42168" y="31626"/>
                </a:lnTo>
                <a:cubicBezTo>
                  <a:pt x="47999" y="31626"/>
                  <a:pt x="52710" y="36337"/>
                  <a:pt x="52710" y="42168"/>
                </a:cubicBezTo>
                <a:cubicBezTo>
                  <a:pt x="52710" y="47999"/>
                  <a:pt x="47999" y="52710"/>
                  <a:pt x="42168" y="52710"/>
                </a:cubicBezTo>
                <a:lnTo>
                  <a:pt x="39532" y="52710"/>
                </a:lnTo>
                <a:cubicBezTo>
                  <a:pt x="29353" y="52710"/>
                  <a:pt x="21084" y="60979"/>
                  <a:pt x="21084" y="71158"/>
                </a:cubicBezTo>
                <a:lnTo>
                  <a:pt x="21084" y="73794"/>
                </a:lnTo>
                <a:lnTo>
                  <a:pt x="42168" y="73794"/>
                </a:lnTo>
                <a:cubicBezTo>
                  <a:pt x="53797" y="73794"/>
                  <a:pt x="63252" y="83249"/>
                  <a:pt x="63252" y="94878"/>
                </a:cubicBezTo>
                <a:lnTo>
                  <a:pt x="63252" y="115962"/>
                </a:lnTo>
                <a:cubicBezTo>
                  <a:pt x="63252" y="127591"/>
                  <a:pt x="53797" y="137046"/>
                  <a:pt x="42168" y="137046"/>
                </a:cubicBezTo>
                <a:lnTo>
                  <a:pt x="21084" y="137046"/>
                </a:lnTo>
                <a:cubicBezTo>
                  <a:pt x="9455" y="137046"/>
                  <a:pt x="0" y="127591"/>
                  <a:pt x="0" y="115962"/>
                </a:cubicBezTo>
                <a:lnTo>
                  <a:pt x="0" y="71158"/>
                </a:lnTo>
                <a:close/>
                <a:moveTo>
                  <a:pt x="84336" y="71158"/>
                </a:moveTo>
                <a:cubicBezTo>
                  <a:pt x="84336" y="49317"/>
                  <a:pt x="102027" y="31626"/>
                  <a:pt x="123868" y="31626"/>
                </a:cubicBezTo>
                <a:lnTo>
                  <a:pt x="126504" y="31626"/>
                </a:lnTo>
                <a:cubicBezTo>
                  <a:pt x="132335" y="31626"/>
                  <a:pt x="137046" y="36337"/>
                  <a:pt x="137046" y="42168"/>
                </a:cubicBezTo>
                <a:cubicBezTo>
                  <a:pt x="137046" y="47999"/>
                  <a:pt x="132335" y="52710"/>
                  <a:pt x="126504" y="52710"/>
                </a:cubicBezTo>
                <a:lnTo>
                  <a:pt x="123868" y="52710"/>
                </a:lnTo>
                <a:cubicBezTo>
                  <a:pt x="113689" y="52710"/>
                  <a:pt x="105420" y="60979"/>
                  <a:pt x="105420" y="71158"/>
                </a:cubicBezTo>
                <a:lnTo>
                  <a:pt x="105420" y="73794"/>
                </a:lnTo>
                <a:lnTo>
                  <a:pt x="126504" y="73794"/>
                </a:lnTo>
                <a:cubicBezTo>
                  <a:pt x="138133" y="73794"/>
                  <a:pt x="147588" y="83249"/>
                  <a:pt x="147588" y="94878"/>
                </a:cubicBezTo>
                <a:lnTo>
                  <a:pt x="147588" y="115962"/>
                </a:lnTo>
                <a:cubicBezTo>
                  <a:pt x="147588" y="127591"/>
                  <a:pt x="138133" y="137046"/>
                  <a:pt x="126504" y="137046"/>
                </a:cubicBezTo>
                <a:lnTo>
                  <a:pt x="105420" y="137046"/>
                </a:lnTo>
                <a:cubicBezTo>
                  <a:pt x="93791" y="137046"/>
                  <a:pt x="84336" y="127591"/>
                  <a:pt x="84336" y="115962"/>
                </a:cubicBezTo>
                <a:lnTo>
                  <a:pt x="84336" y="71158"/>
                </a:ln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71" name="Text 69"/>
          <p:cNvSpPr/>
          <p:nvPr/>
        </p:nvSpPr>
        <p:spPr>
          <a:xfrm>
            <a:off x="538433" y="6382991"/>
            <a:ext cx="6473031" cy="4048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"Consumers reconnect with their selves, they begin to experience a sense of self-esteem and self-respect" </a:t>
            </a: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— Jacobson &amp; Greenley, 2001</a:t>
            </a:r>
            <a:endParaRPr lang="en-US" sz="1600" dirty="0"/>
          </a:p>
        </p:txBody>
      </p:sp>
      <p:sp>
        <p:nvSpPr>
          <p:cNvPr id="72" name="Text 70"/>
          <p:cNvSpPr/>
          <p:nvPr/>
        </p:nvSpPr>
        <p:spPr>
          <a:xfrm>
            <a:off x="6880991" y="6416725"/>
            <a:ext cx="4742160" cy="341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930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Evidence:</a:t>
            </a:r>
            <a:r>
              <a:rPr lang="en-US" sz="930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Roldán-Merino et al. (2024) — significantly greater personal recovery outcomes </a:t>
            </a:r>
            <a:r>
              <a:rPr lang="en-US" sz="930" dirty="0">
                <a:solidFill>
                  <a:srgbClr val="3D3D3D"/>
                </a:solidFill>
                <a:highlight>
                  <a:srgbClr val="C97B61">
                    <a:alpha val="100000"/>
                  </a:srgbClr>
                </a:highlight>
                <a:latin typeface="Liter" pitchFamily="34" charset="0"/>
                <a:ea typeface="Liter" pitchFamily="34" charset="-122"/>
                <a:cs typeface="Liter" pitchFamily="34" charset="-120"/>
              </a:rPr>
              <a:t>p &lt; 0.001, d = 1.10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17500" y="418703"/>
            <a:ext cx="71438" cy="404813"/>
          </a:xfrm>
          <a:custGeom>
            <a:avLst/>
            <a:gdLst/>
            <a:ahLst/>
            <a:cxnLst/>
            <a:rect l="l" t="t" r="r" b="b"/>
            <a:pathLst>
              <a:path w="71438" h="404813">
                <a:moveTo>
                  <a:pt x="0" y="0"/>
                </a:moveTo>
                <a:lnTo>
                  <a:pt x="71438" y="0"/>
                </a:lnTo>
                <a:lnTo>
                  <a:pt x="71438" y="404813"/>
                </a:lnTo>
                <a:lnTo>
                  <a:pt x="0" y="404813"/>
                </a:lnTo>
                <a:lnTo>
                  <a:pt x="0" y="0"/>
                </a:ln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3" name="Text 1"/>
          <p:cNvSpPr/>
          <p:nvPr/>
        </p:nvSpPr>
        <p:spPr>
          <a:xfrm>
            <a:off x="519906" y="317500"/>
            <a:ext cx="6057305" cy="341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391" b="1" dirty="0">
                <a:solidFill>
                  <a:srgbClr val="2E5A5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Recommendations for Future Policy and Practice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519906" y="688578"/>
            <a:ext cx="5981402" cy="23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95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Evidence-Based Pathways to Recovery-Oriented Mental Health Care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17500" y="1075531"/>
            <a:ext cx="3762375" cy="1587500"/>
          </a:xfrm>
          <a:custGeom>
            <a:avLst/>
            <a:gdLst/>
            <a:ahLst/>
            <a:cxnLst/>
            <a:rect l="l" t="t" r="r" b="b"/>
            <a:pathLst>
              <a:path w="3762375" h="158750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1520031"/>
                </a:lnTo>
                <a:cubicBezTo>
                  <a:pt x="3762375" y="1557268"/>
                  <a:pt x="3732143" y="1587500"/>
                  <a:pt x="3694906" y="1587500"/>
                </a:cubicBezTo>
                <a:lnTo>
                  <a:pt x="67469" y="1587500"/>
                </a:lnTo>
                <a:cubicBezTo>
                  <a:pt x="30232" y="1587500"/>
                  <a:pt x="0" y="1557268"/>
                  <a:pt x="0" y="1520031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317500" y="1075531"/>
            <a:ext cx="3762375" cy="31750"/>
          </a:xfrm>
          <a:custGeom>
            <a:avLst/>
            <a:gdLst/>
            <a:ahLst/>
            <a:cxnLst/>
            <a:rect l="l" t="t" r="r" b="b"/>
            <a:pathLst>
              <a:path w="3762375" h="3175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7" name="Shape 5"/>
          <p:cNvSpPr/>
          <p:nvPr/>
        </p:nvSpPr>
        <p:spPr>
          <a:xfrm>
            <a:off x="452438" y="1226344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8" name="Text 6"/>
          <p:cNvSpPr/>
          <p:nvPr/>
        </p:nvSpPr>
        <p:spPr>
          <a:xfrm>
            <a:off x="410270" y="1226344"/>
            <a:ext cx="425648" cy="341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28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90984" y="1226344"/>
            <a:ext cx="18300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195" b="1" dirty="0">
                <a:solidFill>
                  <a:srgbClr val="2E5A5B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Address Social Determinants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890984" y="1416100"/>
            <a:ext cx="1813223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Oduola &amp; Dykxhoorn, 2022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452438" y="1652240"/>
            <a:ext cx="3559969" cy="8810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Implement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housing-first approaches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,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employment support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, and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poverty reduction programs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. Social determinants including poverty, childhood adversity, and discrimination disproportionately affect outcomes.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17500" y="2815084"/>
            <a:ext cx="3762375" cy="1587500"/>
          </a:xfrm>
          <a:custGeom>
            <a:avLst/>
            <a:gdLst/>
            <a:ahLst/>
            <a:cxnLst/>
            <a:rect l="l" t="t" r="r" b="b"/>
            <a:pathLst>
              <a:path w="3762375" h="158750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1520031"/>
                </a:lnTo>
                <a:cubicBezTo>
                  <a:pt x="3762375" y="1557268"/>
                  <a:pt x="3732143" y="1587500"/>
                  <a:pt x="3694906" y="1587500"/>
                </a:cubicBezTo>
                <a:lnTo>
                  <a:pt x="67469" y="1587500"/>
                </a:lnTo>
                <a:cubicBezTo>
                  <a:pt x="30232" y="1587500"/>
                  <a:pt x="0" y="1557268"/>
                  <a:pt x="0" y="1520031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17500" y="2815084"/>
            <a:ext cx="3762375" cy="31750"/>
          </a:xfrm>
          <a:custGeom>
            <a:avLst/>
            <a:gdLst/>
            <a:ahLst/>
            <a:cxnLst/>
            <a:rect l="l" t="t" r="r" b="b"/>
            <a:pathLst>
              <a:path w="3762375" h="3175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99A8F"/>
          </a:solidFill>
          <a:ln/>
        </p:spPr>
      </p:sp>
      <p:sp>
        <p:nvSpPr>
          <p:cNvPr id="14" name="Shape 12"/>
          <p:cNvSpPr/>
          <p:nvPr/>
        </p:nvSpPr>
        <p:spPr>
          <a:xfrm>
            <a:off x="452438" y="2965896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A99A8F"/>
          </a:solidFill>
          <a:ln/>
        </p:spPr>
      </p:sp>
      <p:sp>
        <p:nvSpPr>
          <p:cNvPr id="15" name="Text 13"/>
          <p:cNvSpPr/>
          <p:nvPr/>
        </p:nvSpPr>
        <p:spPr>
          <a:xfrm>
            <a:off x="410270" y="2965896"/>
            <a:ext cx="425648" cy="341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28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2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890984" y="2965896"/>
            <a:ext cx="175071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195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Eliminate Racial Disparities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890984" y="3155652"/>
            <a:ext cx="1733848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Critical Analysis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452438" y="3391793"/>
            <a:ext cx="3559969" cy="8810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Mandate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culturally competent care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,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anti-racist training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, and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community-based early intervention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. Black communities experience higher psychosis rates and more coercive care pathways.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4214813" y="1075531"/>
            <a:ext cx="3762375" cy="1587500"/>
          </a:xfrm>
          <a:custGeom>
            <a:avLst/>
            <a:gdLst/>
            <a:ahLst/>
            <a:cxnLst/>
            <a:rect l="l" t="t" r="r" b="b"/>
            <a:pathLst>
              <a:path w="3762375" h="158750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1520031"/>
                </a:lnTo>
                <a:cubicBezTo>
                  <a:pt x="3762375" y="1557268"/>
                  <a:pt x="3732143" y="1587500"/>
                  <a:pt x="3694906" y="1587500"/>
                </a:cubicBezTo>
                <a:lnTo>
                  <a:pt x="67469" y="1587500"/>
                </a:lnTo>
                <a:cubicBezTo>
                  <a:pt x="30232" y="1587500"/>
                  <a:pt x="0" y="1557268"/>
                  <a:pt x="0" y="1520031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4214813" y="1075531"/>
            <a:ext cx="3762375" cy="31750"/>
          </a:xfrm>
          <a:custGeom>
            <a:avLst/>
            <a:gdLst/>
            <a:ahLst/>
            <a:cxnLst/>
            <a:rect l="l" t="t" r="r" b="b"/>
            <a:pathLst>
              <a:path w="3762375" h="3175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21" name="Shape 19"/>
          <p:cNvSpPr/>
          <p:nvPr/>
        </p:nvSpPr>
        <p:spPr>
          <a:xfrm>
            <a:off x="4349750" y="1226344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22" name="Text 20"/>
          <p:cNvSpPr/>
          <p:nvPr/>
        </p:nvSpPr>
        <p:spPr>
          <a:xfrm>
            <a:off x="4307582" y="1226344"/>
            <a:ext cx="425648" cy="341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28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3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4788297" y="1226344"/>
            <a:ext cx="24015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195" b="1" dirty="0">
                <a:solidFill>
                  <a:srgbClr val="C97B61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Strengthen Community Infrastructure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4788297" y="1416100"/>
            <a:ext cx="2384723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ScienceDirect Topics, 2023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4349750" y="1652240"/>
            <a:ext cx="3559969" cy="8810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Prevent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trans-institutionalization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into prisons through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adequate funding for community mental health teams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. Patients became "more isolated from social relationships than they had been in the hospital."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4214813" y="2815084"/>
            <a:ext cx="3762375" cy="1587500"/>
          </a:xfrm>
          <a:custGeom>
            <a:avLst/>
            <a:gdLst/>
            <a:ahLst/>
            <a:cxnLst/>
            <a:rect l="l" t="t" r="r" b="b"/>
            <a:pathLst>
              <a:path w="3762375" h="158750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1520031"/>
                </a:lnTo>
                <a:cubicBezTo>
                  <a:pt x="3762375" y="1557268"/>
                  <a:pt x="3732143" y="1587500"/>
                  <a:pt x="3694906" y="1587500"/>
                </a:cubicBezTo>
                <a:lnTo>
                  <a:pt x="67469" y="1587500"/>
                </a:lnTo>
                <a:cubicBezTo>
                  <a:pt x="30232" y="1587500"/>
                  <a:pt x="0" y="1557268"/>
                  <a:pt x="0" y="1520031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27" name="Shape 25"/>
          <p:cNvSpPr/>
          <p:nvPr/>
        </p:nvSpPr>
        <p:spPr>
          <a:xfrm>
            <a:off x="4214813" y="2815084"/>
            <a:ext cx="3762375" cy="31750"/>
          </a:xfrm>
          <a:custGeom>
            <a:avLst/>
            <a:gdLst/>
            <a:ahLst/>
            <a:cxnLst/>
            <a:rect l="l" t="t" r="r" b="b"/>
            <a:pathLst>
              <a:path w="3762375" h="3175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28" name="Shape 26"/>
          <p:cNvSpPr/>
          <p:nvPr/>
        </p:nvSpPr>
        <p:spPr>
          <a:xfrm>
            <a:off x="4349750" y="2965896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29" name="Text 27"/>
          <p:cNvSpPr/>
          <p:nvPr/>
        </p:nvSpPr>
        <p:spPr>
          <a:xfrm>
            <a:off x="4307582" y="2965896"/>
            <a:ext cx="425648" cy="341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28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4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4788297" y="2965896"/>
            <a:ext cx="1520527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195" b="1" dirty="0">
                <a:solidFill>
                  <a:srgbClr val="2E5A5B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Expand Peer Workforce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4788297" y="3155652"/>
            <a:ext cx="1503660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Jacobson &amp; Greenley, 2001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4349750" y="3391793"/>
            <a:ext cx="3559969" cy="6588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Integrate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lived experience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into all service levels. "Recovery is in part the process of 'recovering' the self by reconceptualizing illness as only a part of the self."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8112125" y="1075531"/>
            <a:ext cx="3762375" cy="1587500"/>
          </a:xfrm>
          <a:custGeom>
            <a:avLst/>
            <a:gdLst/>
            <a:ahLst/>
            <a:cxnLst/>
            <a:rect l="l" t="t" r="r" b="b"/>
            <a:pathLst>
              <a:path w="3762375" h="158750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1520031"/>
                </a:lnTo>
                <a:cubicBezTo>
                  <a:pt x="3762375" y="1557268"/>
                  <a:pt x="3732143" y="1587500"/>
                  <a:pt x="3694906" y="1587500"/>
                </a:cubicBezTo>
                <a:lnTo>
                  <a:pt x="67469" y="1587500"/>
                </a:lnTo>
                <a:cubicBezTo>
                  <a:pt x="30232" y="1587500"/>
                  <a:pt x="0" y="1557268"/>
                  <a:pt x="0" y="1520031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34" name="Shape 32"/>
          <p:cNvSpPr/>
          <p:nvPr/>
        </p:nvSpPr>
        <p:spPr>
          <a:xfrm>
            <a:off x="8112125" y="1075531"/>
            <a:ext cx="3762375" cy="31750"/>
          </a:xfrm>
          <a:custGeom>
            <a:avLst/>
            <a:gdLst/>
            <a:ahLst/>
            <a:cxnLst/>
            <a:rect l="l" t="t" r="r" b="b"/>
            <a:pathLst>
              <a:path w="3762375" h="3175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A99A8F"/>
          </a:solidFill>
          <a:ln/>
        </p:spPr>
      </p:sp>
      <p:sp>
        <p:nvSpPr>
          <p:cNvPr id="35" name="Shape 33"/>
          <p:cNvSpPr/>
          <p:nvPr/>
        </p:nvSpPr>
        <p:spPr>
          <a:xfrm>
            <a:off x="8247062" y="1226344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A99A8F"/>
          </a:solidFill>
          <a:ln/>
        </p:spPr>
      </p:sp>
      <p:sp>
        <p:nvSpPr>
          <p:cNvPr id="36" name="Text 34"/>
          <p:cNvSpPr/>
          <p:nvPr/>
        </p:nvSpPr>
        <p:spPr>
          <a:xfrm>
            <a:off x="8204895" y="1226344"/>
            <a:ext cx="425648" cy="341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28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5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8685609" y="1226344"/>
            <a:ext cx="151259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195" b="1" dirty="0">
                <a:solidFill>
                  <a:srgbClr val="3D3D3D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Implement ICD-11 Fully</a:t>
            </a:r>
            <a:endParaRPr lang="en-US" sz="1600" dirty="0"/>
          </a:p>
        </p:txBody>
      </p:sp>
      <p:sp>
        <p:nvSpPr>
          <p:cNvPr id="38" name="Text 36"/>
          <p:cNvSpPr/>
          <p:nvPr/>
        </p:nvSpPr>
        <p:spPr>
          <a:xfrm>
            <a:off x="8685609" y="1416100"/>
            <a:ext cx="1495723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Sharan et al., 2018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8247062" y="1652240"/>
            <a:ext cx="3559969" cy="6588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Use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dimensional severity assessments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rather than binary diagnostic categories to capture individual variation. Reflects functional impairment assessment.</a:t>
            </a:r>
            <a:endParaRPr lang="en-US" sz="1600" dirty="0"/>
          </a:p>
        </p:txBody>
      </p:sp>
      <p:sp>
        <p:nvSpPr>
          <p:cNvPr id="40" name="Shape 38"/>
          <p:cNvSpPr/>
          <p:nvPr/>
        </p:nvSpPr>
        <p:spPr>
          <a:xfrm>
            <a:off x="8112125" y="2815084"/>
            <a:ext cx="3762375" cy="1587500"/>
          </a:xfrm>
          <a:custGeom>
            <a:avLst/>
            <a:gdLst/>
            <a:ahLst/>
            <a:cxnLst/>
            <a:rect l="l" t="t" r="r" b="b"/>
            <a:pathLst>
              <a:path w="3762375" h="158750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1520031"/>
                </a:lnTo>
                <a:cubicBezTo>
                  <a:pt x="3762375" y="1557268"/>
                  <a:pt x="3732143" y="1587500"/>
                  <a:pt x="3694906" y="1587500"/>
                </a:cubicBezTo>
                <a:lnTo>
                  <a:pt x="67469" y="1587500"/>
                </a:lnTo>
                <a:cubicBezTo>
                  <a:pt x="30232" y="1587500"/>
                  <a:pt x="0" y="1557268"/>
                  <a:pt x="0" y="1520031"/>
                </a:cubicBez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41" name="Shape 39"/>
          <p:cNvSpPr/>
          <p:nvPr/>
        </p:nvSpPr>
        <p:spPr>
          <a:xfrm>
            <a:off x="8112125" y="2815084"/>
            <a:ext cx="3762375" cy="31750"/>
          </a:xfrm>
          <a:custGeom>
            <a:avLst/>
            <a:gdLst/>
            <a:ahLst/>
            <a:cxnLst/>
            <a:rect l="l" t="t" r="r" b="b"/>
            <a:pathLst>
              <a:path w="3762375" h="31750">
                <a:moveTo>
                  <a:pt x="31750" y="0"/>
                </a:moveTo>
                <a:lnTo>
                  <a:pt x="3730625" y="0"/>
                </a:lnTo>
                <a:cubicBezTo>
                  <a:pt x="3748148" y="0"/>
                  <a:pt x="3762375" y="14227"/>
                  <a:pt x="3762375" y="31750"/>
                </a:cubicBezTo>
                <a:lnTo>
                  <a:pt x="3762375" y="31750"/>
                </a:lnTo>
                <a:lnTo>
                  <a:pt x="0" y="31750"/>
                </a:lnTo>
                <a:lnTo>
                  <a:pt x="0" y="31750"/>
                </a:lnTo>
                <a:cubicBezTo>
                  <a:pt x="0" y="14227"/>
                  <a:pt x="14227" y="0"/>
                  <a:pt x="31750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42" name="Shape 40"/>
          <p:cNvSpPr/>
          <p:nvPr/>
        </p:nvSpPr>
        <p:spPr>
          <a:xfrm>
            <a:off x="8247062" y="2965896"/>
            <a:ext cx="341313" cy="341313"/>
          </a:xfrm>
          <a:custGeom>
            <a:avLst/>
            <a:gdLst/>
            <a:ahLst/>
            <a:cxnLst/>
            <a:rect l="l" t="t" r="r" b="b"/>
            <a:pathLst>
              <a:path w="341313" h="341313">
                <a:moveTo>
                  <a:pt x="170656" y="0"/>
                </a:moveTo>
                <a:lnTo>
                  <a:pt x="170656" y="0"/>
                </a:lnTo>
                <a:cubicBezTo>
                  <a:pt x="264844" y="0"/>
                  <a:pt x="341313" y="76469"/>
                  <a:pt x="341313" y="170656"/>
                </a:cubicBezTo>
                <a:lnTo>
                  <a:pt x="341313" y="170656"/>
                </a:lnTo>
                <a:cubicBezTo>
                  <a:pt x="341313" y="264844"/>
                  <a:pt x="264844" y="341313"/>
                  <a:pt x="170656" y="341313"/>
                </a:cubicBezTo>
                <a:lnTo>
                  <a:pt x="170656" y="341313"/>
                </a:lnTo>
                <a:cubicBezTo>
                  <a:pt x="76469" y="341313"/>
                  <a:pt x="0" y="264844"/>
                  <a:pt x="0" y="170656"/>
                </a:cubicBezTo>
                <a:lnTo>
                  <a:pt x="0" y="170656"/>
                </a:lnTo>
                <a:cubicBezTo>
                  <a:pt x="0" y="76469"/>
                  <a:pt x="76469" y="0"/>
                  <a:pt x="170656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43" name="Text 41"/>
          <p:cNvSpPr/>
          <p:nvPr/>
        </p:nvSpPr>
        <p:spPr>
          <a:xfrm>
            <a:off x="8204895" y="2965896"/>
            <a:ext cx="425648" cy="341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28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6</a:t>
            </a:r>
            <a:endParaRPr lang="en-US" sz="1600" dirty="0"/>
          </a:p>
        </p:txBody>
      </p:sp>
      <p:sp>
        <p:nvSpPr>
          <p:cNvPr id="44" name="Text 42"/>
          <p:cNvSpPr/>
          <p:nvPr/>
        </p:nvSpPr>
        <p:spPr>
          <a:xfrm>
            <a:off x="8685609" y="2965896"/>
            <a:ext cx="167134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1195" b="1" dirty="0">
                <a:solidFill>
                  <a:srgbClr val="C97B61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Bridge Policy-Practice Gap</a:t>
            </a:r>
            <a:endParaRPr lang="en-US" sz="1600" dirty="0"/>
          </a:p>
        </p:txBody>
      </p:sp>
      <p:sp>
        <p:nvSpPr>
          <p:cNvPr id="45" name="Text 43"/>
          <p:cNvSpPr/>
          <p:nvPr/>
        </p:nvSpPr>
        <p:spPr>
          <a:xfrm>
            <a:off x="8685609" y="3155652"/>
            <a:ext cx="1654473" cy="1666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30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Department of Health, 2001</a:t>
            </a:r>
            <a:endParaRPr lang="en-US" sz="1600" dirty="0"/>
          </a:p>
        </p:txBody>
      </p:sp>
      <p:sp>
        <p:nvSpPr>
          <p:cNvPr id="46" name="Text 44"/>
          <p:cNvSpPr/>
          <p:nvPr/>
        </p:nvSpPr>
        <p:spPr>
          <a:xfrm>
            <a:off x="8247062" y="3391793"/>
            <a:ext cx="3559969" cy="6588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Ensure </a:t>
            </a:r>
            <a:r>
              <a:rPr lang="en-US" sz="1063" b="1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funding matches recovery-oriented policy commitments</a:t>
            </a:r>
            <a:r>
              <a:rPr lang="en-US" sz="1063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. Implementation lags behind policy vision; social determinants remain under-addressed.</a:t>
            </a:r>
            <a:endParaRPr lang="en-US" sz="1600" dirty="0"/>
          </a:p>
        </p:txBody>
      </p:sp>
      <p:sp>
        <p:nvSpPr>
          <p:cNvPr id="47" name="Shape 45"/>
          <p:cNvSpPr/>
          <p:nvPr/>
        </p:nvSpPr>
        <p:spPr>
          <a:xfrm>
            <a:off x="317500" y="4538762"/>
            <a:ext cx="11557000" cy="2032000"/>
          </a:xfrm>
          <a:custGeom>
            <a:avLst/>
            <a:gdLst/>
            <a:ahLst/>
            <a:cxnLst/>
            <a:rect l="l" t="t" r="r" b="b"/>
            <a:pathLst>
              <a:path w="11557000" h="2032000">
                <a:moveTo>
                  <a:pt x="67462" y="0"/>
                </a:moveTo>
                <a:lnTo>
                  <a:pt x="11489538" y="0"/>
                </a:lnTo>
                <a:cubicBezTo>
                  <a:pt x="11526796" y="0"/>
                  <a:pt x="11557000" y="30204"/>
                  <a:pt x="11557000" y="67462"/>
                </a:cubicBezTo>
                <a:lnTo>
                  <a:pt x="11557000" y="1964538"/>
                </a:lnTo>
                <a:cubicBezTo>
                  <a:pt x="11557000" y="2001796"/>
                  <a:pt x="11526796" y="2032000"/>
                  <a:pt x="11489538" y="2032000"/>
                </a:cubicBezTo>
                <a:lnTo>
                  <a:pt x="67462" y="2032000"/>
                </a:lnTo>
                <a:cubicBezTo>
                  <a:pt x="30204" y="2032000"/>
                  <a:pt x="0" y="2001796"/>
                  <a:pt x="0" y="1964538"/>
                </a:cubicBezTo>
                <a:lnTo>
                  <a:pt x="0" y="67462"/>
                </a:lnTo>
                <a:cubicBezTo>
                  <a:pt x="0" y="30204"/>
                  <a:pt x="30204" y="0"/>
                  <a:pt x="67462" y="0"/>
                </a:cubicBezTo>
                <a:close/>
              </a:path>
            </a:pathLst>
          </a:custGeom>
          <a:solidFill>
            <a:srgbClr val="2E5A5B"/>
          </a:solidFill>
          <a:ln/>
          <a:effectLst>
            <a:outerShdw blurRad="47625" dist="3175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48" name="Shape 46"/>
          <p:cNvSpPr/>
          <p:nvPr/>
        </p:nvSpPr>
        <p:spPr>
          <a:xfrm>
            <a:off x="452438" y="4673699"/>
            <a:ext cx="476250" cy="476250"/>
          </a:xfrm>
          <a:custGeom>
            <a:avLst/>
            <a:gdLst/>
            <a:ahLst/>
            <a:cxnLst/>
            <a:rect l="l" t="t" r="r" b="b"/>
            <a:pathLst>
              <a:path w="476250" h="476250">
                <a:moveTo>
                  <a:pt x="238125" y="0"/>
                </a:moveTo>
                <a:lnTo>
                  <a:pt x="238125" y="0"/>
                </a:lnTo>
                <a:cubicBezTo>
                  <a:pt x="369550" y="0"/>
                  <a:pt x="476250" y="106700"/>
                  <a:pt x="476250" y="238125"/>
                </a:cubicBezTo>
                <a:lnTo>
                  <a:pt x="476250" y="238125"/>
                </a:lnTo>
                <a:cubicBezTo>
                  <a:pt x="476250" y="369550"/>
                  <a:pt x="369550" y="476250"/>
                  <a:pt x="238125" y="476250"/>
                </a:cubicBezTo>
                <a:lnTo>
                  <a:pt x="238125" y="476250"/>
                </a:lnTo>
                <a:cubicBezTo>
                  <a:pt x="106700" y="476250"/>
                  <a:pt x="0" y="369550"/>
                  <a:pt x="0" y="238125"/>
                </a:cubicBezTo>
                <a:lnTo>
                  <a:pt x="0" y="238125"/>
                </a:lnTo>
                <a:cubicBezTo>
                  <a:pt x="0" y="106700"/>
                  <a:pt x="106700" y="0"/>
                  <a:pt x="238125" y="0"/>
                </a:cubicBez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49" name="Shape 47"/>
          <p:cNvSpPr/>
          <p:nvPr/>
        </p:nvSpPr>
        <p:spPr>
          <a:xfrm>
            <a:off x="613172" y="4810621"/>
            <a:ext cx="151805" cy="202406"/>
          </a:xfrm>
          <a:custGeom>
            <a:avLst/>
            <a:gdLst/>
            <a:ahLst/>
            <a:cxnLst/>
            <a:rect l="l" t="t" r="r" b="b"/>
            <a:pathLst>
              <a:path w="151805" h="202406">
                <a:moveTo>
                  <a:pt x="115791" y="151805"/>
                </a:moveTo>
                <a:cubicBezTo>
                  <a:pt x="118676" y="142989"/>
                  <a:pt x="124448" y="135003"/>
                  <a:pt x="130971" y="128125"/>
                </a:cubicBezTo>
                <a:cubicBezTo>
                  <a:pt x="143898" y="114526"/>
                  <a:pt x="151805" y="96143"/>
                  <a:pt x="151805" y="75902"/>
                </a:cubicBezTo>
                <a:cubicBezTo>
                  <a:pt x="151805" y="33998"/>
                  <a:pt x="117807" y="0"/>
                  <a:pt x="75902" y="0"/>
                </a:cubicBezTo>
                <a:cubicBezTo>
                  <a:pt x="33998" y="0"/>
                  <a:pt x="0" y="33998"/>
                  <a:pt x="0" y="75902"/>
                </a:cubicBezTo>
                <a:cubicBezTo>
                  <a:pt x="0" y="96143"/>
                  <a:pt x="7906" y="114526"/>
                  <a:pt x="20834" y="128125"/>
                </a:cubicBezTo>
                <a:cubicBezTo>
                  <a:pt x="27356" y="135003"/>
                  <a:pt x="33168" y="142989"/>
                  <a:pt x="36014" y="151805"/>
                </a:cubicBezTo>
                <a:lnTo>
                  <a:pt x="115751" y="151805"/>
                </a:lnTo>
                <a:close/>
                <a:moveTo>
                  <a:pt x="113854" y="170780"/>
                </a:moveTo>
                <a:lnTo>
                  <a:pt x="37951" y="170780"/>
                </a:lnTo>
                <a:lnTo>
                  <a:pt x="37951" y="177105"/>
                </a:lnTo>
                <a:cubicBezTo>
                  <a:pt x="37951" y="194579"/>
                  <a:pt x="52104" y="208731"/>
                  <a:pt x="69577" y="208731"/>
                </a:cubicBezTo>
                <a:lnTo>
                  <a:pt x="82228" y="208731"/>
                </a:lnTo>
                <a:cubicBezTo>
                  <a:pt x="99701" y="208731"/>
                  <a:pt x="113854" y="194579"/>
                  <a:pt x="113854" y="177105"/>
                </a:cubicBezTo>
                <a:lnTo>
                  <a:pt x="113854" y="170780"/>
                </a:lnTo>
                <a:close/>
                <a:moveTo>
                  <a:pt x="72740" y="44276"/>
                </a:moveTo>
                <a:cubicBezTo>
                  <a:pt x="57006" y="44276"/>
                  <a:pt x="44276" y="57006"/>
                  <a:pt x="44276" y="72740"/>
                </a:cubicBezTo>
                <a:cubicBezTo>
                  <a:pt x="44276" y="77998"/>
                  <a:pt x="40046" y="82228"/>
                  <a:pt x="34789" y="82228"/>
                </a:cubicBezTo>
                <a:cubicBezTo>
                  <a:pt x="29531" y="82228"/>
                  <a:pt x="25301" y="77998"/>
                  <a:pt x="25301" y="72740"/>
                </a:cubicBezTo>
                <a:cubicBezTo>
                  <a:pt x="25301" y="46530"/>
                  <a:pt x="46530" y="25301"/>
                  <a:pt x="72740" y="25301"/>
                </a:cubicBezTo>
                <a:cubicBezTo>
                  <a:pt x="77998" y="25301"/>
                  <a:pt x="82228" y="29531"/>
                  <a:pt x="82228" y="34789"/>
                </a:cubicBezTo>
                <a:cubicBezTo>
                  <a:pt x="82228" y="40046"/>
                  <a:pt x="77998" y="44276"/>
                  <a:pt x="72740" y="44276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50" name="Text 48"/>
          <p:cNvSpPr/>
          <p:nvPr/>
        </p:nvSpPr>
        <p:spPr>
          <a:xfrm>
            <a:off x="1059656" y="4673699"/>
            <a:ext cx="10785078" cy="2698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94" b="1" dirty="0">
                <a:solidFill>
                  <a:srgbClr val="F8F7F4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Conclusion: The Journey from Stigma to Recovery</a:t>
            </a:r>
            <a:endParaRPr lang="en-US" sz="1600" dirty="0"/>
          </a:p>
        </p:txBody>
      </p:sp>
      <p:sp>
        <p:nvSpPr>
          <p:cNvPr id="51" name="Text 49"/>
          <p:cNvSpPr/>
          <p:nvPr/>
        </p:nvSpPr>
        <p:spPr>
          <a:xfrm>
            <a:off x="1059656" y="5044653"/>
            <a:ext cx="5337969" cy="4365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Schizophrenia care has evolved through distinct historical phases: </a:t>
            </a:r>
            <a:r>
              <a:rPr lang="en-US" sz="1063" b="1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moral treatment</a:t>
            </a: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→ </a:t>
            </a:r>
            <a:r>
              <a:rPr lang="en-US" sz="1063" b="1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custodialism</a:t>
            </a: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→ </a:t>
            </a:r>
            <a:r>
              <a:rPr lang="en-US" sz="1063" b="1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deinstitutionalization</a:t>
            </a: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→ </a:t>
            </a:r>
            <a:r>
              <a:rPr lang="en-US" sz="1063" b="1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recovery model</a:t>
            </a: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.</a:t>
            </a:r>
            <a:endParaRPr lang="en-US" sz="1600" dirty="0"/>
          </a:p>
        </p:txBody>
      </p:sp>
      <p:sp>
        <p:nvSpPr>
          <p:cNvPr id="52" name="Text 50"/>
          <p:cNvSpPr/>
          <p:nvPr/>
        </p:nvSpPr>
        <p:spPr>
          <a:xfrm>
            <a:off x="1059656" y="5550669"/>
            <a:ext cx="5337969" cy="4365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ICD-11 represents a paradigm shift to </a:t>
            </a:r>
            <a:r>
              <a:rPr lang="en-US" sz="1063" b="1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dimensional, culturally-sensitive, function-focused assessment</a:t>
            </a: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that captures individual variation better than categorical diagnoses.</a:t>
            </a:r>
            <a:endParaRPr lang="en-US" sz="1600" dirty="0"/>
          </a:p>
        </p:txBody>
      </p:sp>
      <p:sp>
        <p:nvSpPr>
          <p:cNvPr id="53" name="Text 51"/>
          <p:cNvSpPr/>
          <p:nvPr/>
        </p:nvSpPr>
        <p:spPr>
          <a:xfrm>
            <a:off x="6467078" y="5044653"/>
            <a:ext cx="5337969" cy="4365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b="1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Critical insight:</a:t>
            </a: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Biological treatments alone are insufficient; </a:t>
            </a:r>
            <a:r>
              <a:rPr lang="en-US" sz="1063" dirty="0">
                <a:solidFill>
                  <a:schemeClr val="accent5">
                    <a:lumMod val="75000"/>
                  </a:schemeClr>
                </a:solidFill>
                <a:highlight>
                  <a:srgbClr val="F8F7F4">
                    <a:alpha val="100000"/>
                  </a:srgbClr>
                </a:highlight>
                <a:latin typeface="Liter" pitchFamily="34" charset="0"/>
                <a:ea typeface="Liter" pitchFamily="34" charset="-122"/>
                <a:cs typeface="Liter" pitchFamily="34" charset="-120"/>
              </a:rPr>
              <a:t>addressing social determinants and stigma is essential for true recovery </a:t>
            </a: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.</a:t>
            </a:r>
            <a:endParaRPr lang="en-US" sz="1600" dirty="0"/>
          </a:p>
        </p:txBody>
      </p:sp>
      <p:sp>
        <p:nvSpPr>
          <p:cNvPr id="54" name="Text 52"/>
          <p:cNvSpPr/>
          <p:nvPr/>
        </p:nvSpPr>
        <p:spPr>
          <a:xfrm>
            <a:off x="6467078" y="5550669"/>
            <a:ext cx="5337969" cy="4365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63" b="1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Future direction:</a:t>
            </a:r>
            <a:r>
              <a:rPr lang="en-US" sz="1063" dirty="0">
                <a:solidFill>
                  <a:srgbClr val="F8F7F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Integrated approach combining biomedical advances with social justice, community support, and lived experience expertise.</a:t>
            </a:r>
            <a:endParaRPr lang="en-US" sz="1600" dirty="0"/>
          </a:p>
        </p:txBody>
      </p:sp>
      <p:sp>
        <p:nvSpPr>
          <p:cNvPr id="55" name="Shape 53"/>
          <p:cNvSpPr/>
          <p:nvPr/>
        </p:nvSpPr>
        <p:spPr>
          <a:xfrm>
            <a:off x="1059656" y="6094388"/>
            <a:ext cx="10683875" cy="7938"/>
          </a:xfrm>
          <a:custGeom>
            <a:avLst/>
            <a:gdLst/>
            <a:ahLst/>
            <a:cxnLst/>
            <a:rect l="l" t="t" r="r" b="b"/>
            <a:pathLst>
              <a:path w="10683875" h="7938">
                <a:moveTo>
                  <a:pt x="0" y="0"/>
                </a:moveTo>
                <a:lnTo>
                  <a:pt x="10683875" y="0"/>
                </a:lnTo>
                <a:lnTo>
                  <a:pt x="10683875" y="7938"/>
                </a:lnTo>
                <a:lnTo>
                  <a:pt x="0" y="7938"/>
                </a:lnTo>
                <a:lnTo>
                  <a:pt x="0" y="0"/>
                </a:lnTo>
                <a:close/>
              </a:path>
            </a:pathLst>
          </a:custGeom>
          <a:solidFill>
            <a:srgbClr val="F8F7F4"/>
          </a:solidFill>
          <a:ln/>
        </p:spPr>
      </p:sp>
      <p:sp>
        <p:nvSpPr>
          <p:cNvPr id="56" name="Text 54"/>
          <p:cNvSpPr/>
          <p:nvPr/>
        </p:nvSpPr>
        <p:spPr>
          <a:xfrm>
            <a:off x="1017488" y="6199560"/>
            <a:ext cx="10768211" cy="238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328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Recovery is possible when services focus on the </a:t>
            </a:r>
            <a:r>
              <a:rPr lang="en-US" sz="1328" b="1" dirty="0">
                <a:solidFill>
                  <a:srgbClr val="C97B61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whole person</a:t>
            </a:r>
            <a:r>
              <a:rPr lang="en-US" sz="1328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 , not just the diagnosis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1000" y="502444"/>
            <a:ext cx="85725" cy="485775"/>
          </a:xfrm>
          <a:custGeom>
            <a:avLst/>
            <a:gdLst/>
            <a:ahLst/>
            <a:cxnLst/>
            <a:rect l="l" t="t" r="r" b="b"/>
            <a:pathLst>
              <a:path w="85725" h="485775">
                <a:moveTo>
                  <a:pt x="0" y="0"/>
                </a:moveTo>
                <a:lnTo>
                  <a:pt x="85725" y="0"/>
                </a:lnTo>
                <a:lnTo>
                  <a:pt x="85725" y="485775"/>
                </a:lnTo>
                <a:lnTo>
                  <a:pt x="0" y="485775"/>
                </a:lnTo>
                <a:lnTo>
                  <a:pt x="0" y="0"/>
                </a:ln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3" name="Text 1"/>
          <p:cNvSpPr/>
          <p:nvPr/>
        </p:nvSpPr>
        <p:spPr>
          <a:xfrm>
            <a:off x="623888" y="381000"/>
            <a:ext cx="3773091" cy="409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869" b="1" dirty="0">
                <a:solidFill>
                  <a:srgbClr val="2E5A5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623888" y="826294"/>
            <a:ext cx="3682008" cy="285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81000" y="1271588"/>
            <a:ext cx="11430000" cy="4514850"/>
          </a:xfrm>
          <a:custGeom>
            <a:avLst/>
            <a:gdLst/>
            <a:ahLst/>
            <a:cxnLst/>
            <a:rect l="l" t="t" r="r" b="b"/>
            <a:pathLst>
              <a:path w="11430000" h="4514850">
                <a:moveTo>
                  <a:pt x="80951" y="0"/>
                </a:moveTo>
                <a:lnTo>
                  <a:pt x="11349049" y="0"/>
                </a:lnTo>
                <a:cubicBezTo>
                  <a:pt x="11393757" y="0"/>
                  <a:pt x="11430000" y="36243"/>
                  <a:pt x="11430000" y="80951"/>
                </a:cubicBezTo>
                <a:lnTo>
                  <a:pt x="11430000" y="4433899"/>
                </a:lnTo>
                <a:cubicBezTo>
                  <a:pt x="11430000" y="4478607"/>
                  <a:pt x="11393757" y="4514850"/>
                  <a:pt x="11349049" y="4514850"/>
                </a:cubicBezTo>
                <a:lnTo>
                  <a:pt x="80951" y="4514850"/>
                </a:lnTo>
                <a:cubicBezTo>
                  <a:pt x="36243" y="4514850"/>
                  <a:pt x="0" y="4478607"/>
                  <a:pt x="0" y="4433899"/>
                </a:cubicBezTo>
                <a:lnTo>
                  <a:pt x="0" y="80951"/>
                </a:lnTo>
                <a:cubicBezTo>
                  <a:pt x="0" y="36243"/>
                  <a:pt x="36243" y="0"/>
                  <a:pt x="80951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542925" y="1433513"/>
            <a:ext cx="5500092" cy="5810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Anthony, W.A. (1993) 'Recovery from mental illness: the guiding vision of the mental health service system in the 1990s', Psychosocial Rehabilitation Journal , 16(4), pp. 11-23.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42925" y="2058442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Department of Health (2001) The Journey to Recovery: The Government's Vision for Mental Health Care . London: Department of Health.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542925" y="2488555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Falkai, P. et al. (2025) 'Schizophrenia and catatonia: from ICD-10 to ICD-11', World Psychiatry , 24(1), pp. 1-12. doi: 10.1002/wps.22154.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42925" y="2918668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Gaebel, W. et al. (2018) 'Psychosis and related disorders in International Classification of Disease-11', Indian Journal of Social Psychiatry , 34(1), pp. 5-11.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542925" y="3348782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Gruenberg, E.M. (1970) 'Community care and deinstitutionalization', Archives of General Psychiatry , 22(4), pp. 361-369.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542925" y="3778895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Jacobson, N. and Greenley, D. (2001) 'What is recovery? A conceptual model and explication', Psychiatric Services , 52(4), pp. 482-485.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42925" y="4209008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Lindeque, K. (2020) 'Asylums, optimism, and moral treatment', New Histories , University of Sheffield.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42925" y="4639121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Oduola, S. and Dykxhoorn, J. (2022) 'The social determinants of mental health and disorder', Social Psychiatry and Psychiatric Epidemiology , 57(9), pp. 1-15.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217444" y="1433513"/>
            <a:ext cx="5500092" cy="5810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Roldán-Merino, G.M. et al. (2024) 'Implementation of the Recovery Model and its outcomes in patients with severe mental disorder', Healthcare , 12(9), p. 952. doi: 10.3390/healthcare12090952.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217444" y="2058442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Sharan, P. et al. (2018) 'Psychosis and related disorders in International Classification of Disease-11', Indian Journal of Social Psychiatry , 34(1), pp. 5-11.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217444" y="2488555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Slade, M. (2009) Personal Recovery and Mental Illness: A Guide for Mental Health Professionals . Cambridge: Cambridge University Press.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217444" y="2918668"/>
            <a:ext cx="5500092" cy="5810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Social Welfare History Project (2023) Moral Treatment . Available at: https://socialwelfare.library.vcu.edu/programs/health/moral-treatment/ (Accessed: 15 March 2024).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217444" y="3543598"/>
            <a:ext cx="5500092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Substance Abuse and Mental Health Services Administration (2023) Recovery and Recovery Support . Rockville, MD: SAMHSA.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6217444" y="3973711"/>
            <a:ext cx="5500092" cy="5810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116" dirty="0">
                <a:solidFill>
                  <a:srgbClr val="3D3D3D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World Health Organization (2022) ICD-11 Clinical Descriptions and Diagnostic Requirements for Mental, Behavioural and Neurodevelopmental Disorders . Geneva: WHO.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381000" y="6153150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61912" y="0"/>
                </a:moveTo>
                <a:lnTo>
                  <a:pt x="61912" y="0"/>
                </a:lnTo>
                <a:cubicBezTo>
                  <a:pt x="96083" y="0"/>
                  <a:pt x="123825" y="27742"/>
                  <a:pt x="123825" y="61912"/>
                </a:cubicBezTo>
                <a:lnTo>
                  <a:pt x="123825" y="61912"/>
                </a:lnTo>
                <a:cubicBezTo>
                  <a:pt x="123825" y="96083"/>
                  <a:pt x="96083" y="123825"/>
                  <a:pt x="61912" y="123825"/>
                </a:cubicBezTo>
                <a:lnTo>
                  <a:pt x="61912" y="123825"/>
                </a:lnTo>
                <a:cubicBezTo>
                  <a:pt x="27742" y="123825"/>
                  <a:pt x="0" y="96083"/>
                  <a:pt x="0" y="61913"/>
                </a:cubicBezTo>
                <a:lnTo>
                  <a:pt x="0" y="61912"/>
                </a:lnTo>
                <a:cubicBezTo>
                  <a:pt x="0" y="27742"/>
                  <a:pt x="27742" y="0"/>
                  <a:pt x="61912" y="0"/>
                </a:cubicBezTo>
                <a:close/>
              </a:path>
            </a:pathLst>
          </a:custGeom>
          <a:solidFill>
            <a:srgbClr val="2E5A5B"/>
          </a:solidFill>
          <a:ln/>
        </p:spPr>
      </p:sp>
      <p:sp>
        <p:nvSpPr>
          <p:cNvPr id="21" name="Text 19"/>
          <p:cNvSpPr/>
          <p:nvPr/>
        </p:nvSpPr>
        <p:spPr>
          <a:xfrm>
            <a:off x="583406" y="6092428"/>
            <a:ext cx="1385888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5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Clinical Innovation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2047875" y="6153150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61912" y="0"/>
                </a:moveTo>
                <a:lnTo>
                  <a:pt x="61912" y="0"/>
                </a:lnTo>
                <a:cubicBezTo>
                  <a:pt x="96083" y="0"/>
                  <a:pt x="123825" y="27742"/>
                  <a:pt x="123825" y="61912"/>
                </a:cubicBezTo>
                <a:lnTo>
                  <a:pt x="123825" y="61912"/>
                </a:lnTo>
                <a:cubicBezTo>
                  <a:pt x="123825" y="96083"/>
                  <a:pt x="96083" y="123825"/>
                  <a:pt x="61912" y="123825"/>
                </a:cubicBezTo>
                <a:lnTo>
                  <a:pt x="61912" y="123825"/>
                </a:lnTo>
                <a:cubicBezTo>
                  <a:pt x="27742" y="123825"/>
                  <a:pt x="0" y="96083"/>
                  <a:pt x="0" y="61913"/>
                </a:cubicBezTo>
                <a:lnTo>
                  <a:pt x="0" y="61912"/>
                </a:lnTo>
                <a:cubicBezTo>
                  <a:pt x="0" y="27742"/>
                  <a:pt x="27742" y="0"/>
                  <a:pt x="61912" y="0"/>
                </a:cubicBezTo>
                <a:close/>
              </a:path>
            </a:pathLst>
          </a:custGeom>
          <a:solidFill>
            <a:srgbClr val="C97B61"/>
          </a:solidFill>
          <a:ln/>
        </p:spPr>
      </p:sp>
      <p:sp>
        <p:nvSpPr>
          <p:cNvPr id="23" name="Text 21"/>
          <p:cNvSpPr/>
          <p:nvPr/>
        </p:nvSpPr>
        <p:spPr>
          <a:xfrm>
            <a:off x="2250281" y="6092428"/>
            <a:ext cx="1223963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5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Recovery Focus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3550593" y="6153150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61912" y="0"/>
                </a:moveTo>
                <a:lnTo>
                  <a:pt x="61912" y="0"/>
                </a:lnTo>
                <a:cubicBezTo>
                  <a:pt x="96083" y="0"/>
                  <a:pt x="123825" y="27742"/>
                  <a:pt x="123825" y="61912"/>
                </a:cubicBezTo>
                <a:lnTo>
                  <a:pt x="123825" y="61912"/>
                </a:lnTo>
                <a:cubicBezTo>
                  <a:pt x="123825" y="96083"/>
                  <a:pt x="96083" y="123825"/>
                  <a:pt x="61912" y="123825"/>
                </a:cubicBezTo>
                <a:lnTo>
                  <a:pt x="61912" y="123825"/>
                </a:lnTo>
                <a:cubicBezTo>
                  <a:pt x="27742" y="123825"/>
                  <a:pt x="0" y="96083"/>
                  <a:pt x="0" y="61913"/>
                </a:cubicBezTo>
                <a:lnTo>
                  <a:pt x="0" y="61912"/>
                </a:lnTo>
                <a:cubicBezTo>
                  <a:pt x="0" y="27742"/>
                  <a:pt x="27742" y="0"/>
                  <a:pt x="61912" y="0"/>
                </a:cubicBezTo>
                <a:close/>
              </a:path>
            </a:pathLst>
          </a:custGeom>
          <a:solidFill>
            <a:srgbClr val="A99A8F"/>
          </a:solidFill>
          <a:ln/>
        </p:spPr>
      </p:sp>
      <p:sp>
        <p:nvSpPr>
          <p:cNvPr id="25" name="Text 23"/>
          <p:cNvSpPr/>
          <p:nvPr/>
        </p:nvSpPr>
        <p:spPr>
          <a:xfrm>
            <a:off x="3752999" y="6092428"/>
            <a:ext cx="1071563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75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Social Justice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9312920" y="5950744"/>
            <a:ext cx="2500908" cy="285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>
              <a:lnSpc>
                <a:spcPct val="130000"/>
              </a:lnSpc>
            </a:pPr>
            <a:r>
              <a:rPr lang="en-US" sz="1434" b="1" dirty="0">
                <a:solidFill>
                  <a:srgbClr val="2E5A5B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Thank You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9323040" y="6234113"/>
            <a:ext cx="2490788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>
              <a:lnSpc>
                <a:spcPct val="130000"/>
              </a:lnSpc>
            </a:pPr>
            <a:r>
              <a:rPr lang="en-US" sz="1275" dirty="0">
                <a:solidFill>
                  <a:srgbClr val="A99A8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Questions &amp; Discussion Welcome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2710</Words>
  <Application>Microsoft Office PowerPoint</Application>
  <PresentationFormat>Widescreen</PresentationFormat>
  <Paragraphs>197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Liter</vt:lpstr>
      <vt:lpstr>Oranienbaum</vt:lpstr>
      <vt:lpstr>Arial</vt:lpstr>
      <vt:lpstr>Unna</vt:lpstr>
      <vt:lpstr>Custom Theme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Schizophrenia: Historical Stigma and Contemporary Recovery-Oriented Care</dc:title>
  <dc:subject>Schizophrenia: Historical Stigma and Contemporary Recovery-Oriented Care</dc:subject>
  <dc:creator>Kimi</dc:creator>
  <cp:lastModifiedBy>Hajira Zaman</cp:lastModifiedBy>
  <cp:revision>11</cp:revision>
  <dcterms:created xsi:type="dcterms:W3CDTF">2026-02-10T12:55:43Z</dcterms:created>
  <dcterms:modified xsi:type="dcterms:W3CDTF">2026-03-07T01:04:23Z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{"Label":"Schizophrenia: Historical Stigma and Contemporary Recovery-Oriented Care","ContentProducer":"001191110108MACG2KBH8F10000","ProduceID":"19c479e3-5a52-8b5c-8000-0000686bac80","ReservedCode1":"","ContentPropagator":"001191110108MACG2KBH8F20000","PropagateID":"19c479e3-5a52-8b5c-8000-0000686bac80","ReservedCode2":""}</vt:lpwstr>
  </property>
</Properties>
</file>